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2" r:id="rId2"/>
  </p:sldMasterIdLst>
  <p:notesMasterIdLst>
    <p:notesMasterId r:id="rId60"/>
  </p:notesMasterIdLst>
  <p:handoutMasterIdLst>
    <p:handoutMasterId r:id="rId61"/>
  </p:handoutMasterIdLst>
  <p:sldIdLst>
    <p:sldId id="431" r:id="rId3"/>
    <p:sldId id="404" r:id="rId4"/>
    <p:sldId id="510" r:id="rId5"/>
    <p:sldId id="394" r:id="rId6"/>
    <p:sldId id="395" r:id="rId7"/>
    <p:sldId id="402" r:id="rId8"/>
    <p:sldId id="414" r:id="rId9"/>
    <p:sldId id="516" r:id="rId10"/>
    <p:sldId id="398" r:id="rId11"/>
    <p:sldId id="441" r:id="rId12"/>
    <p:sldId id="406" r:id="rId13"/>
    <p:sldId id="489" r:id="rId14"/>
    <p:sldId id="444" r:id="rId15"/>
    <p:sldId id="445" r:id="rId16"/>
    <p:sldId id="391" r:id="rId17"/>
    <p:sldId id="447" r:id="rId18"/>
    <p:sldId id="446" r:id="rId19"/>
    <p:sldId id="370" r:id="rId20"/>
    <p:sldId id="503" r:id="rId21"/>
    <p:sldId id="495" r:id="rId22"/>
    <p:sldId id="492" r:id="rId23"/>
    <p:sldId id="499" r:id="rId24"/>
    <p:sldId id="506" r:id="rId25"/>
    <p:sldId id="507" r:id="rId26"/>
    <p:sldId id="497" r:id="rId27"/>
    <p:sldId id="484" r:id="rId28"/>
    <p:sldId id="458" r:id="rId29"/>
    <p:sldId id="475" r:id="rId30"/>
    <p:sldId id="477" r:id="rId31"/>
    <p:sldId id="479" r:id="rId32"/>
    <p:sldId id="464" r:id="rId33"/>
    <p:sldId id="482" r:id="rId34"/>
    <p:sldId id="426" r:id="rId35"/>
    <p:sldId id="465" r:id="rId36"/>
    <p:sldId id="481" r:id="rId37"/>
    <p:sldId id="430" r:id="rId38"/>
    <p:sldId id="466" r:id="rId39"/>
    <p:sldId id="502" r:id="rId40"/>
    <p:sldId id="427" r:id="rId41"/>
    <p:sldId id="467" r:id="rId42"/>
    <p:sldId id="468" r:id="rId43"/>
    <p:sldId id="469" r:id="rId44"/>
    <p:sldId id="470" r:id="rId45"/>
    <p:sldId id="471" r:id="rId46"/>
    <p:sldId id="472" r:id="rId47"/>
    <p:sldId id="515" r:id="rId48"/>
    <p:sldId id="511" r:id="rId49"/>
    <p:sldId id="512" r:id="rId50"/>
    <p:sldId id="474" r:id="rId51"/>
    <p:sldId id="514" r:id="rId52"/>
    <p:sldId id="496" r:id="rId53"/>
    <p:sldId id="494" r:id="rId54"/>
    <p:sldId id="485" r:id="rId55"/>
    <p:sldId id="463" r:id="rId56"/>
    <p:sldId id="498" r:id="rId57"/>
    <p:sldId id="500" r:id="rId58"/>
    <p:sldId id="459" r:id="rId59"/>
  </p:sldIdLst>
  <p:sldSz cx="9144000" cy="6858000" type="screen4x3"/>
  <p:notesSz cx="9929813" cy="6797675"/>
  <p:embeddedFontLst>
    <p:embeddedFont>
      <p:font typeface="Calibri" pitchFamily="34" charset="0"/>
      <p:regular r:id="rId62"/>
      <p:bold r:id="rId63"/>
      <p:italic r:id="rId64"/>
      <p:boldItalic r:id="rId65"/>
    </p:embeddedFont>
    <p:embeddedFont>
      <p:font typeface="WP TypographicSymbols" pitchFamily="2" charset="0"/>
      <p:regular r:id="rId66"/>
    </p:embeddedFont>
    <p:embeddedFont>
      <p:font typeface="WP MathA" pitchFamily="2" charset="2"/>
      <p:regular r:id="rId67"/>
    </p:embeddedFont>
    <p:embeddedFont>
      <p:font typeface="WP IconicSymbolsA" pitchFamily="2" charset="2"/>
      <p:regular r:id="rId68"/>
    </p:embeddedFont>
    <p:embeddedFont>
      <p:font typeface="ArborWin" pitchFamily="2" charset="0"/>
      <p:regular r:id="rId69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76361"/>
    <a:srgbClr val="C8C896"/>
    <a:srgbClr val="C86464"/>
    <a:srgbClr val="6496C8"/>
    <a:srgbClr val="800615"/>
    <a:srgbClr val="EEB500"/>
    <a:srgbClr val="0066FF"/>
    <a:srgbClr val="339966"/>
    <a:srgbClr val="DAA600"/>
    <a:srgbClr val="FABE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5597" autoAdjust="0"/>
  </p:normalViewPr>
  <p:slideViewPr>
    <p:cSldViewPr>
      <p:cViewPr varScale="1">
        <p:scale>
          <a:sx n="71" d="100"/>
          <a:sy n="71" d="100"/>
        </p:scale>
        <p:origin x="-106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3" y="2621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7" Type="http://schemas.openxmlformats.org/officeDocument/2006/relationships/slide" Target="slides/slide5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6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1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084" y="1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FC378B87-683B-4430-8734-691EDA3A86C6}" type="datetimeFigureOut">
              <a:rPr lang="en-US" smtClean="0"/>
              <a:pPr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7054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084" y="6457054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AA58CFF3-87D7-4338-8D2A-43DB1D8C3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939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4597" y="0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/>
          <a:lstStyle>
            <a:lvl1pPr algn="r">
              <a:defRPr sz="1300"/>
            </a:lvl1pPr>
          </a:lstStyle>
          <a:p>
            <a:fld id="{B26CCD77-A954-40EE-8D07-A0BE97B286F6}" type="datetimeFigureOut">
              <a:rPr lang="de-DE" smtClean="0"/>
              <a:pPr/>
              <a:t>30.03.2026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2013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80" tIns="47790" rIns="95580" bIns="4779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982" y="3228896"/>
            <a:ext cx="7943850" cy="3058954"/>
          </a:xfrm>
          <a:prstGeom prst="rect">
            <a:avLst/>
          </a:prstGeom>
        </p:spPr>
        <p:txBody>
          <a:bodyPr vert="horz" lIns="95580" tIns="47790" rIns="95580" bIns="4779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4597" y="6456612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 anchor="b"/>
          <a:lstStyle>
            <a:lvl1pPr algn="r">
              <a:defRPr sz="1300"/>
            </a:lvl1pPr>
          </a:lstStyle>
          <a:p>
            <a:fld id="{1EBFFEC9-4F5F-4C95-86E1-B5E1B764322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>
            <a:lvl1pPr>
              <a:defRPr sz="32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219200"/>
            <a:ext cx="8229600" cy="5029200"/>
          </a:xfrm>
        </p:spPr>
        <p:txBody>
          <a:bodyPr/>
          <a:lstStyle>
            <a:lvl1pPr marL="519113" indent="-519113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>
                <a:sym typeface="WP MathA" panose="05010101010101010101" pitchFamily="2" charset="2"/>
              </a:defRPr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>
                <a:sym typeface="WP MathA" panose="05010101010101010101" pitchFamily="2" charset="2"/>
              </a:rPr>
              <a:t></a:t>
            </a:r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31930442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>
            <a:lvl1pPr>
              <a:defRPr sz="32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219200"/>
            <a:ext cx="8229600" cy="5029200"/>
          </a:xfrm>
        </p:spPr>
        <p:txBody>
          <a:bodyPr/>
          <a:lstStyle>
            <a:lvl1pPr marL="519113" marR="0" indent="-519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>
                <a:sym typeface="WP MathA" panose="05010101010101010101" pitchFamily="2" charset="2"/>
              </a:defRPr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marL="519113" marR="0" lvl="0" indent="-519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747713" algn="l"/>
                <a:tab pos="1090613" algn="l"/>
              </a:tabLst>
              <a:defRPr/>
            </a:pPr>
            <a:r>
              <a:rPr lang="de-DE"/>
              <a:t>(1)		a.	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="" xmlns:p14="http://schemas.microsoft.com/office/powerpoint/2010/main" val="18201510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1284628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DGY 15 Semantik</a:t>
            </a:r>
          </a:p>
        </p:txBody>
      </p:sp>
    </p:spTree>
    <p:extLst>
      <p:ext uri="{BB962C8B-B14F-4D97-AF65-F5344CB8AC3E}">
        <p14:creationId xmlns="" xmlns:p14="http://schemas.microsoft.com/office/powerpoint/2010/main" val="1664596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as.nyu.edu/faculty/anna-szabolcsi.html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609600" y="663575"/>
            <a:ext cx="7772400" cy="1470025"/>
          </a:xfrm>
          <a:noFill/>
          <a:ln>
            <a:noFill/>
          </a:ln>
        </p:spPr>
        <p:txBody>
          <a:bodyPr/>
          <a:lstStyle/>
          <a:p>
            <a:r>
              <a:rPr lang="de-AT" b="1" cap="small" noProof="0" dirty="0"/>
              <a:t>DGY 15 Semantik</a:t>
            </a:r>
            <a:endParaRPr lang="de-AT" cap="small" noProof="0" dirty="0"/>
          </a:p>
        </p:txBody>
      </p:sp>
      <p:cxnSp>
        <p:nvCxnSpPr>
          <p:cNvPr id="8" name="Gerade Verbindung 7"/>
          <p:cNvCxnSpPr/>
          <p:nvPr/>
        </p:nvCxnSpPr>
        <p:spPr>
          <a:xfrm>
            <a:off x="609600" y="19050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609600" y="9144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Untertitel 4"/>
          <p:cNvSpPr txBox="1">
            <a:spLocks/>
          </p:cNvSpPr>
          <p:nvPr/>
        </p:nvSpPr>
        <p:spPr>
          <a:xfrm>
            <a:off x="1352550" y="2743200"/>
            <a:ext cx="6441831" cy="990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b="1" i="1">
                <a:solidFill>
                  <a:prstClr val="black"/>
                </a:solidFill>
                <a:latin typeface="Calibri"/>
              </a:rPr>
              <a:t>3. Grundlagen II</a:t>
            </a:r>
          </a:p>
        </p:txBody>
      </p:sp>
      <p:sp>
        <p:nvSpPr>
          <p:cNvPr id="12" name="Untertitel 4"/>
          <p:cNvSpPr txBox="1">
            <a:spLocks/>
          </p:cNvSpPr>
          <p:nvPr/>
        </p:nvSpPr>
        <p:spPr>
          <a:xfrm>
            <a:off x="2152650" y="4874262"/>
            <a:ext cx="4839843" cy="1450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Winfried Lechner</a:t>
            </a:r>
          </a:p>
          <a:p>
            <a:r>
              <a:rPr lang="de-AT" sz="2400" dirty="0">
                <a:solidFill>
                  <a:schemeClr val="tx1"/>
                </a:solidFill>
              </a:rPr>
              <a:t>Nationale</a:t>
            </a:r>
            <a:r>
              <a:rPr lang="en-US" sz="2400" dirty="0">
                <a:solidFill>
                  <a:schemeClr val="tx1"/>
                </a:solidFill>
              </a:rPr>
              <a:t> und Kapodistrische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de-AT" sz="2400" dirty="0">
                <a:solidFill>
                  <a:schemeClr val="tx1"/>
                </a:solidFill>
              </a:rPr>
              <a:t>Universität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Athen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de-DE" sz="2000" dirty="0">
              <a:solidFill>
                <a:schemeClr val="tx1"/>
              </a:solidFill>
            </a:endParaRPr>
          </a:p>
          <a:p>
            <a:endParaRPr lang="de-DE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="" xmlns:a16="http://schemas.microsoft.com/office/drawing/2014/main" id="{DB89494D-6949-B125-5CA2-5C2276649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8A5B39F4-13CC-110E-09DB-2838B4C75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27686714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6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772400" cy="707886"/>
          </a:xfrm>
        </p:spPr>
        <p:txBody>
          <a:bodyPr>
            <a:spAutoFit/>
          </a:bodyPr>
          <a:lstStyle/>
          <a:p>
            <a:r>
              <a:rPr lang="de-AT" noProof="0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698500" y="1964085"/>
            <a:ext cx="7751763" cy="1769715"/>
          </a:xfrm>
        </p:spPr>
        <p:txBody>
          <a:bodyPr wrap="square">
            <a:spAutoFit/>
          </a:bodyPr>
          <a:lstStyle/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en-US" sz="2800" u="sng">
                <a:solidFill>
                  <a:schemeClr val="bg1"/>
                </a:solidFill>
              </a:rPr>
              <a:t>Einfache und komplexe Denotationen</a:t>
            </a:r>
          </a:p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en-US" sz="2800" b="0">
                <a:solidFill>
                  <a:schemeClr val="bg1"/>
                </a:solidFill>
              </a:rPr>
              <a:t>Objekt vs. Metasprache</a:t>
            </a:r>
          </a:p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en-US" sz="2800" b="0">
                <a:solidFill>
                  <a:schemeClr val="bg1"/>
                </a:solidFill>
              </a:rPr>
              <a:t>Vier Aufgaben der Semantik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104085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de-AT" noProof="0" dirty="0"/>
              <a:t>Wiederholung: Zeichen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2057400"/>
            <a:ext cx="8258175" cy="4664075"/>
          </a:xfrm>
        </p:spPr>
        <p:txBody>
          <a:bodyPr/>
          <a:lstStyle/>
          <a:p>
            <a:pPr lvl="0">
              <a:spcBef>
                <a:spcPts val="1200"/>
              </a:spcBef>
            </a:pPr>
            <a:endParaRPr lang="de-AT" b="1" noProof="0" dirty="0">
              <a:solidFill>
                <a:prstClr val="black"/>
              </a:solidFill>
            </a:endParaRPr>
          </a:p>
          <a:p>
            <a:pPr marL="0" indent="0">
              <a:spcBef>
                <a:spcPts val="800"/>
              </a:spcBef>
            </a:pPr>
            <a:endParaRPr lang="de-AT" i="1" noProof="0" dirty="0"/>
          </a:p>
        </p:txBody>
      </p:sp>
      <p:sp>
        <p:nvSpPr>
          <p:cNvPr id="6" name="Abgerundetes Rechteck 7"/>
          <p:cNvSpPr>
            <a:spLocks/>
          </p:cNvSpPr>
          <p:nvPr/>
        </p:nvSpPr>
        <p:spPr>
          <a:xfrm>
            <a:off x="646544" y="5024199"/>
            <a:ext cx="7887855" cy="919401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defTabSz="998538">
              <a:tabLst>
                <a:tab pos="1944688" algn="l"/>
                <a:tab pos="2573338" algn="l"/>
              </a:tabLst>
            </a:pPr>
            <a:r>
              <a:rPr lang="de-DE" sz="2400" b="1" dirty="0">
                <a:solidFill>
                  <a:schemeClr val="tx1"/>
                </a:solidFill>
              </a:rPr>
              <a:t>Semantik </a:t>
            </a:r>
            <a:r>
              <a:rPr lang="de-DE" sz="2400" dirty="0">
                <a:solidFill>
                  <a:schemeClr val="tx1"/>
                </a:solidFill>
              </a:rPr>
              <a:t>=</a:t>
            </a:r>
            <a:r>
              <a:rPr lang="de-DE" sz="2400" baseline="-25000" dirty="0">
                <a:solidFill>
                  <a:schemeClr val="tx1"/>
                </a:solidFill>
              </a:rPr>
              <a:t>Def   </a:t>
            </a:r>
            <a:r>
              <a:rPr lang="de-DE" sz="2400" dirty="0">
                <a:solidFill>
                  <a:schemeClr val="tx1"/>
                </a:solidFill>
              </a:rPr>
              <a:t>Teilbereich der Linguistik, der die </a:t>
            </a:r>
            <a:r>
              <a:rPr lang="de-DE" sz="2400" b="1" i="1" dirty="0">
                <a:solidFill>
                  <a:schemeClr val="tx1"/>
                </a:solidFill>
              </a:rPr>
              <a:t>Bedeutung</a:t>
            </a:r>
            <a:r>
              <a:rPr lang="de-DE" sz="2400" dirty="0">
                <a:solidFill>
                  <a:schemeClr val="tx1"/>
                </a:solidFill>
              </a:rPr>
              <a:t> von </a:t>
            </a:r>
            <a:r>
              <a:rPr lang="de-DE" sz="2400">
                <a:solidFill>
                  <a:schemeClr val="tx1"/>
                </a:solidFill>
              </a:rPr>
              <a:t>natürlichsprachlichen Zeichen untersucht.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DGY 15 Semantik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</a:t>
            </a:fld>
            <a:endParaRPr lang="de-DE" dirty="0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0995504B-6330-4AB1-9362-031343B2CC9B}"/>
              </a:ext>
            </a:extLst>
          </p:cNvPr>
          <p:cNvGrpSpPr/>
          <p:nvPr/>
        </p:nvGrpSpPr>
        <p:grpSpPr>
          <a:xfrm>
            <a:off x="216131" y="1219200"/>
            <a:ext cx="8775468" cy="3178518"/>
            <a:chOff x="601728" y="2798893"/>
            <a:chExt cx="7977699" cy="2889561"/>
          </a:xfrm>
        </p:grpSpPr>
        <p:grpSp>
          <p:nvGrpSpPr>
            <p:cNvPr id="25" name="Group 24">
              <a:extLst>
                <a:ext uri="{FF2B5EF4-FFF2-40B4-BE49-F238E27FC236}">
                  <a16:creationId xmlns="" xmlns:a16="http://schemas.microsoft.com/office/drawing/2014/main" id="{3801C0D0-8F80-4305-80D7-B1D82A0DE09E}"/>
                </a:ext>
              </a:extLst>
            </p:cNvPr>
            <p:cNvGrpSpPr>
              <a:grpSpLocks/>
            </p:cNvGrpSpPr>
            <p:nvPr/>
          </p:nvGrpSpPr>
          <p:grpSpPr>
            <a:xfrm>
              <a:off x="2172660" y="2798893"/>
              <a:ext cx="2984320" cy="2889561"/>
              <a:chOff x="1468782" y="2054476"/>
              <a:chExt cx="2305050" cy="2364186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="" xmlns:a16="http://schemas.microsoft.com/office/drawing/2014/main" id="{2796C1BB-D779-430D-9FD8-FEF54A35707B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468782" y="2054476"/>
                <a:ext cx="2305050" cy="2364186"/>
                <a:chOff x="1281705" y="2119896"/>
                <a:chExt cx="1844040" cy="1996676"/>
              </a:xfrm>
            </p:grpSpPr>
            <p:sp>
              <p:nvSpPr>
                <p:cNvPr id="28" name="Oval 27">
                  <a:extLst>
                    <a:ext uri="{FF2B5EF4-FFF2-40B4-BE49-F238E27FC236}">
                      <a16:creationId xmlns="" xmlns:a16="http://schemas.microsoft.com/office/drawing/2014/main" id="{E7AD1BDA-5501-4EA1-998F-70D3CE2C122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281705" y="2119896"/>
                  <a:ext cx="1844040" cy="1996676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  <a:effectLst>
                  <a:outerShdw blurRad="139700" dist="38100" dir="3600000" sx="101000" sy="101000" algn="tl" rotWithShape="0">
                    <a:prstClr val="black">
                      <a:alpha val="39000"/>
                    </a:prstClr>
                  </a:outerShdw>
                </a:effectLst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de-DE" sz="3000" dirty="0">
                      <a:solidFill>
                        <a:prstClr val="black"/>
                      </a:solidFill>
                    </a:rPr>
                    <a:t>[</a:t>
                  </a:r>
                  <a:r>
                    <a:rPr lang="en-US" sz="3000" dirty="0">
                      <a:solidFill>
                        <a:prstClr val="black"/>
                      </a:solidFill>
                    </a:rPr>
                    <a:t>a'te:n</a:t>
                  </a:r>
                  <a:r>
                    <a:rPr lang="de-DE" sz="3000" dirty="0">
                      <a:solidFill>
                        <a:prstClr val="black"/>
                      </a:solidFill>
                    </a:rPr>
                    <a:t>]</a:t>
                  </a:r>
                </a:p>
                <a:p>
                  <a:pPr algn="ctr"/>
                  <a:endParaRPr lang="de-DE" sz="2400" dirty="0">
                    <a:solidFill>
                      <a:prstClr val="black"/>
                    </a:solidFill>
                  </a:endParaRPr>
                </a:p>
                <a:p>
                  <a:pPr algn="ctr"/>
                  <a:endParaRPr lang="en-US" sz="2400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de-DE" sz="2400" dirty="0">
                    <a:solidFill>
                      <a:prstClr val="black"/>
                    </a:solidFill>
                  </a:endParaRPr>
                </a:p>
              </p:txBody>
            </p:sp>
            <p:cxnSp>
              <p:nvCxnSpPr>
                <p:cNvPr id="29" name="Straight Connector 28">
                  <a:extLst>
                    <a:ext uri="{FF2B5EF4-FFF2-40B4-BE49-F238E27FC236}">
                      <a16:creationId xmlns="" xmlns:a16="http://schemas.microsoft.com/office/drawing/2014/main" id="{F5894E92-BA4D-4BF5-B328-2ADE8CAE29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431645" y="2818567"/>
                  <a:ext cx="1552306" cy="14467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7" name="Picture 26" descr="Griechische Architektur – Wikipedia">
                <a:extLst>
                  <a:ext uri="{FF2B5EF4-FFF2-40B4-BE49-F238E27FC236}">
                    <a16:creationId xmlns="" xmlns:a16="http://schemas.microsoft.com/office/drawing/2014/main" id="{2901AC81-6655-48D8-8E71-720DA1D016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76342" y="3018066"/>
                <a:ext cx="1263080" cy="1076806"/>
              </a:xfrm>
              <a:prstGeom prst="rect">
                <a:avLst/>
              </a:prstGeom>
            </p:spPr>
          </p:pic>
        </p:grpSp>
        <p:sp>
          <p:nvSpPr>
            <p:cNvPr id="30" name="Left Brace 29">
              <a:extLst>
                <a:ext uri="{FF2B5EF4-FFF2-40B4-BE49-F238E27FC236}">
                  <a16:creationId xmlns="" xmlns:a16="http://schemas.microsoft.com/office/drawing/2014/main" id="{9A77679F-4A65-4325-AC68-7DA666B1E9CD}"/>
                </a:ext>
              </a:extLst>
            </p:cNvPr>
            <p:cNvSpPr/>
            <p:nvPr/>
          </p:nvSpPr>
          <p:spPr>
            <a:xfrm>
              <a:off x="1859973" y="3070273"/>
              <a:ext cx="205400" cy="2174074"/>
            </a:xfrm>
            <a:prstGeom prst="leftBrace">
              <a:avLst>
                <a:gd name="adj1" fmla="val 34261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79F9D731-1127-4FDB-A675-A5A27BAFEA84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01728" y="3886200"/>
              <a:ext cx="1332025" cy="554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i="1" dirty="0"/>
                <a:t>Zeichen</a:t>
              </a:r>
            </a:p>
          </p:txBody>
        </p:sp>
        <p:sp>
          <p:nvSpPr>
            <p:cNvPr id="32" name="Left Brace 31">
              <a:extLst>
                <a:ext uri="{FF2B5EF4-FFF2-40B4-BE49-F238E27FC236}">
                  <a16:creationId xmlns="" xmlns:a16="http://schemas.microsoft.com/office/drawing/2014/main" id="{E6805CB3-74DC-4B8C-BEBB-2CA6ADD73154}"/>
                </a:ext>
              </a:extLst>
            </p:cNvPr>
            <p:cNvSpPr/>
            <p:nvPr/>
          </p:nvSpPr>
          <p:spPr>
            <a:xfrm flipH="1">
              <a:off x="5251415" y="3909743"/>
              <a:ext cx="280013" cy="1484922"/>
            </a:xfrm>
            <a:prstGeom prst="leftBrace">
              <a:avLst>
                <a:gd name="adj1" fmla="val 34261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Left Brace 32">
              <a:extLst>
                <a:ext uri="{FF2B5EF4-FFF2-40B4-BE49-F238E27FC236}">
                  <a16:creationId xmlns="" xmlns:a16="http://schemas.microsoft.com/office/drawing/2014/main" id="{D60D1650-1F0C-49B8-9DA4-8C85818873BF}"/>
                </a:ext>
              </a:extLst>
            </p:cNvPr>
            <p:cNvSpPr/>
            <p:nvPr/>
          </p:nvSpPr>
          <p:spPr>
            <a:xfrm flipH="1">
              <a:off x="5251415" y="2999509"/>
              <a:ext cx="280013" cy="838200"/>
            </a:xfrm>
            <a:prstGeom prst="leftBrace">
              <a:avLst>
                <a:gd name="adj1" fmla="val 34261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FDCBA1D4-2A29-48CE-8714-9050E2D23664}"/>
                </a:ext>
              </a:extLst>
            </p:cNvPr>
            <p:cNvSpPr txBox="1"/>
            <p:nvPr/>
          </p:nvSpPr>
          <p:spPr>
            <a:xfrm flipH="1">
              <a:off x="5408299" y="2930236"/>
              <a:ext cx="3171128" cy="882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i="1">
                  <a:solidFill>
                    <a:srgbClr val="00B050"/>
                  </a:solidFill>
                </a:rPr>
                <a:t>Form</a:t>
              </a:r>
              <a:r>
                <a:rPr lang="en-US" sz="2600" b="1" i="1">
                  <a:solidFill>
                    <a:srgbClr val="FF0000"/>
                  </a:solidFill>
                </a:rPr>
                <a:t> </a:t>
              </a:r>
            </a:p>
            <a:p>
              <a:pPr algn="ctr"/>
              <a:r>
                <a:rPr lang="en-US" sz="2600" i="1"/>
                <a:t>(Ausdruck, Signifikant)</a:t>
              </a:r>
              <a:endParaRPr lang="en-US" sz="2600" b="1" i="1">
                <a:solidFill>
                  <a:srgbClr val="FF0000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6F6CC742-4176-4F7C-98BE-0191792D32A6}"/>
                </a:ext>
              </a:extLst>
            </p:cNvPr>
            <p:cNvSpPr txBox="1"/>
            <p:nvPr/>
          </p:nvSpPr>
          <p:spPr>
            <a:xfrm flipH="1">
              <a:off x="5638800" y="4315691"/>
              <a:ext cx="2674872" cy="83939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tabLst>
                  <a:tab pos="3316288" algn="l"/>
                </a:tabLst>
              </a:pPr>
              <a:r>
                <a:rPr lang="en-US" sz="2800" b="1" i="1">
                  <a:solidFill>
                    <a:srgbClr val="FF0000"/>
                  </a:solidFill>
                </a:rPr>
                <a:t>Bedeutung</a:t>
              </a:r>
              <a:r>
                <a:rPr lang="en-US" sz="2800" b="1" i="1"/>
                <a:t> </a:t>
              </a:r>
              <a:br>
                <a:rPr lang="en-US" sz="2800" b="1" i="1"/>
              </a:br>
              <a:r>
                <a:rPr lang="en-US" sz="2600" i="1"/>
                <a:t>(Inhalt, Signifikat) </a:t>
              </a:r>
              <a:endParaRPr lang="en-US" sz="2600" b="1" i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638655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491"/>
            <a:ext cx="8229600" cy="762000"/>
          </a:xfrm>
        </p:spPr>
        <p:txBody>
          <a:bodyPr/>
          <a:lstStyle/>
          <a:p>
            <a:r>
              <a:rPr lang="de-AT" noProof="0"/>
              <a:t>WH: Denotation und Referenz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9768" y="3733800"/>
            <a:ext cx="7507432" cy="2896023"/>
          </a:xfrm>
        </p:spPr>
        <p:txBody>
          <a:bodyPr/>
          <a:lstStyle/>
          <a:p>
            <a:pPr lvl="0">
              <a:spcBef>
                <a:spcPts val="1200"/>
              </a:spcBef>
            </a:pPr>
            <a:endParaRPr lang="de-AT" b="1" noProof="0">
              <a:solidFill>
                <a:prstClr val="black"/>
              </a:solidFill>
            </a:endParaRPr>
          </a:p>
          <a:p>
            <a:pPr lvl="0">
              <a:spcBef>
                <a:spcPts val="1200"/>
              </a:spcBef>
            </a:pPr>
            <a:endParaRPr lang="de-AT" b="1">
              <a:solidFill>
                <a:prstClr val="black"/>
              </a:solidFill>
            </a:endParaRPr>
          </a:p>
          <a:p>
            <a:pPr marL="0" indent="0">
              <a:spcBef>
                <a:spcPts val="800"/>
              </a:spcBef>
            </a:pPr>
            <a:r>
              <a:rPr lang="de-AT"/>
              <a:t>		Maria 	      = </a:t>
            </a:r>
            <a:endParaRPr lang="de-AT" noProof="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DGY 15 Semantik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</a:t>
            </a:fld>
            <a:endParaRPr lang="de-DE" dirty="0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0995504B-6330-4AB1-9362-031343B2CC9B}"/>
              </a:ext>
            </a:extLst>
          </p:cNvPr>
          <p:cNvGrpSpPr/>
          <p:nvPr/>
        </p:nvGrpSpPr>
        <p:grpSpPr>
          <a:xfrm>
            <a:off x="1092295" y="762000"/>
            <a:ext cx="7442105" cy="2388067"/>
            <a:chOff x="601728" y="2843523"/>
            <a:chExt cx="7395755" cy="2626874"/>
          </a:xfrm>
        </p:grpSpPr>
        <p:grpSp>
          <p:nvGrpSpPr>
            <p:cNvPr id="25" name="Group 24">
              <a:extLst>
                <a:ext uri="{FF2B5EF4-FFF2-40B4-BE49-F238E27FC236}">
                  <a16:creationId xmlns="" xmlns:a16="http://schemas.microsoft.com/office/drawing/2014/main" id="{3801C0D0-8F80-4305-80D7-B1D82A0DE09E}"/>
                </a:ext>
              </a:extLst>
            </p:cNvPr>
            <p:cNvGrpSpPr>
              <a:grpSpLocks/>
            </p:cNvGrpSpPr>
            <p:nvPr/>
          </p:nvGrpSpPr>
          <p:grpSpPr>
            <a:xfrm>
              <a:off x="2308311" y="2843523"/>
              <a:ext cx="2713018" cy="2626874"/>
              <a:chOff x="1573557" y="2090991"/>
              <a:chExt cx="2095500" cy="2149260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="" xmlns:a16="http://schemas.microsoft.com/office/drawing/2014/main" id="{2796C1BB-D779-430D-9FD8-FEF54A35707B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573557" y="2090991"/>
                <a:ext cx="2095500" cy="2149260"/>
                <a:chOff x="1365525" y="2150735"/>
                <a:chExt cx="1676400" cy="1815160"/>
              </a:xfrm>
            </p:grpSpPr>
            <p:sp>
              <p:nvSpPr>
                <p:cNvPr id="28" name="Oval 27">
                  <a:extLst>
                    <a:ext uri="{FF2B5EF4-FFF2-40B4-BE49-F238E27FC236}">
                      <a16:creationId xmlns="" xmlns:a16="http://schemas.microsoft.com/office/drawing/2014/main" id="{E7AD1BDA-5501-4EA1-998F-70D3CE2C122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365525" y="2150735"/>
                  <a:ext cx="1676400" cy="181516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  <a:effectLst>
                  <a:outerShdw blurRad="139700" dist="38100" dir="3600000" sx="101000" sy="101000" algn="tl" rotWithShape="0">
                    <a:prstClr val="black">
                      <a:alpha val="39000"/>
                    </a:prstClr>
                  </a:outerShdw>
                </a:effectLst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de-DE" sz="2800">
                      <a:solidFill>
                        <a:prstClr val="black"/>
                      </a:solidFill>
                    </a:rPr>
                    <a:t>[</a:t>
                  </a:r>
                  <a:r>
                    <a:rPr lang="en-US" sz="2800">
                      <a:solidFill>
                        <a:prstClr val="black"/>
                      </a:solidFill>
                    </a:rPr>
                    <a:t>mar’ia</a:t>
                  </a:r>
                  <a:r>
                    <a:rPr lang="de-DE" sz="2800">
                      <a:solidFill>
                        <a:prstClr val="black"/>
                      </a:solidFill>
                    </a:rPr>
                    <a:t>]</a:t>
                  </a:r>
                  <a:endParaRPr lang="de-DE" sz="2800" dirty="0">
                    <a:solidFill>
                      <a:prstClr val="black"/>
                    </a:solidFill>
                  </a:endParaRPr>
                </a:p>
                <a:p>
                  <a:pPr algn="ctr"/>
                  <a:endParaRPr lang="de-DE" sz="2400" dirty="0">
                    <a:solidFill>
                      <a:prstClr val="black"/>
                    </a:solidFill>
                  </a:endParaRPr>
                </a:p>
                <a:p>
                  <a:pPr algn="ctr"/>
                  <a:endParaRPr lang="en-US" sz="2400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de-DE" sz="2400" dirty="0">
                    <a:solidFill>
                      <a:prstClr val="black"/>
                    </a:solidFill>
                  </a:endParaRPr>
                </a:p>
              </p:txBody>
            </p:sp>
            <p:cxnSp>
              <p:nvCxnSpPr>
                <p:cNvPr id="29" name="Straight Connector 28">
                  <a:extLst>
                    <a:ext uri="{FF2B5EF4-FFF2-40B4-BE49-F238E27FC236}">
                      <a16:creationId xmlns="" xmlns:a16="http://schemas.microsoft.com/office/drawing/2014/main" id="{F5894E92-BA4D-4BF5-B328-2ADE8CAE29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431645" y="2818567"/>
                  <a:ext cx="1552306" cy="14467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7" name="Picture 26" descr="Elderly woman disappointed">
                <a:extLst>
                  <a:ext uri="{FF2B5EF4-FFF2-40B4-BE49-F238E27FC236}">
                    <a16:creationId xmlns="" xmlns:a16="http://schemas.microsoft.com/office/drawing/2014/main" id="{2901AC81-6655-48D8-8E71-720DA1D016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146211" y="2955091"/>
                <a:ext cx="774141" cy="1184489"/>
              </a:xfrm>
              <a:prstGeom prst="rect">
                <a:avLst/>
              </a:prstGeom>
            </p:spPr>
          </p:pic>
        </p:grpSp>
        <p:sp>
          <p:nvSpPr>
            <p:cNvPr id="30" name="Left Brace 29">
              <a:extLst>
                <a:ext uri="{FF2B5EF4-FFF2-40B4-BE49-F238E27FC236}">
                  <a16:creationId xmlns="" xmlns:a16="http://schemas.microsoft.com/office/drawing/2014/main" id="{9A77679F-4A65-4325-AC68-7DA666B1E9CD}"/>
                </a:ext>
              </a:extLst>
            </p:cNvPr>
            <p:cNvSpPr/>
            <p:nvPr/>
          </p:nvSpPr>
          <p:spPr>
            <a:xfrm>
              <a:off x="2072728" y="3070273"/>
              <a:ext cx="205400" cy="2174074"/>
            </a:xfrm>
            <a:prstGeom prst="leftBrace">
              <a:avLst>
                <a:gd name="adj1" fmla="val 34261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79F9D731-1127-4FDB-A675-A5A27BAFEA84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01728" y="3886200"/>
              <a:ext cx="1332025" cy="554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i="1" dirty="0"/>
                <a:t>Zeichen</a:t>
              </a:r>
            </a:p>
          </p:txBody>
        </p:sp>
        <p:sp>
          <p:nvSpPr>
            <p:cNvPr id="32" name="Left Brace 31">
              <a:extLst>
                <a:ext uri="{FF2B5EF4-FFF2-40B4-BE49-F238E27FC236}">
                  <a16:creationId xmlns="" xmlns:a16="http://schemas.microsoft.com/office/drawing/2014/main" id="{E6805CB3-74DC-4B8C-BEBB-2CA6ADD73154}"/>
                </a:ext>
              </a:extLst>
            </p:cNvPr>
            <p:cNvSpPr/>
            <p:nvPr/>
          </p:nvSpPr>
          <p:spPr>
            <a:xfrm flipH="1">
              <a:off x="5198515" y="3994518"/>
              <a:ext cx="280013" cy="1227208"/>
            </a:xfrm>
            <a:prstGeom prst="leftBrace">
              <a:avLst>
                <a:gd name="adj1" fmla="val 34261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Left Brace 32">
              <a:extLst>
                <a:ext uri="{FF2B5EF4-FFF2-40B4-BE49-F238E27FC236}">
                  <a16:creationId xmlns="" xmlns:a16="http://schemas.microsoft.com/office/drawing/2014/main" id="{D60D1650-1F0C-49B8-9DA4-8C85818873BF}"/>
                </a:ext>
              </a:extLst>
            </p:cNvPr>
            <p:cNvSpPr/>
            <p:nvPr/>
          </p:nvSpPr>
          <p:spPr>
            <a:xfrm flipH="1">
              <a:off x="5180664" y="3088126"/>
              <a:ext cx="280013" cy="838200"/>
            </a:xfrm>
            <a:prstGeom prst="leftBrace">
              <a:avLst>
                <a:gd name="adj1" fmla="val 34261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FDCBA1D4-2A29-48CE-8714-9050E2D23664}"/>
                </a:ext>
              </a:extLst>
            </p:cNvPr>
            <p:cNvSpPr txBox="1"/>
            <p:nvPr/>
          </p:nvSpPr>
          <p:spPr>
            <a:xfrm flipH="1">
              <a:off x="5715000" y="3276600"/>
              <a:ext cx="216592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i="1">
                  <a:solidFill>
                    <a:srgbClr val="00B050"/>
                  </a:solidFill>
                </a:rPr>
                <a:t>Form</a:t>
              </a:r>
              <a:r>
                <a:rPr lang="en-US" sz="2600" b="1" i="1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6F6CC742-4176-4F7C-98BE-0191792D32A6}"/>
                </a:ext>
              </a:extLst>
            </p:cNvPr>
            <p:cNvSpPr txBox="1"/>
            <p:nvPr/>
          </p:nvSpPr>
          <p:spPr>
            <a:xfrm flipH="1">
              <a:off x="5786845" y="4252975"/>
              <a:ext cx="2210638" cy="63309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tabLst>
                  <a:tab pos="3316288" algn="l"/>
                </a:tabLst>
              </a:pPr>
              <a:r>
                <a:rPr lang="en-US" sz="2800" b="1" i="1">
                  <a:solidFill>
                    <a:srgbClr val="FF0000"/>
                  </a:solidFill>
                </a:rPr>
                <a:t>Bedeutung</a:t>
              </a:r>
              <a:r>
                <a:rPr lang="en-US" sz="2800" b="1" i="1"/>
                <a:t> </a:t>
              </a:r>
              <a:endParaRPr lang="en-US" sz="2600" b="1" i="1" dirty="0"/>
            </a:p>
          </p:txBody>
        </p:sp>
      </p:grpSp>
      <p:sp>
        <p:nvSpPr>
          <p:cNvPr id="5" name="Abgerundetes Rechteck 7">
            <a:extLst>
              <a:ext uri="{FF2B5EF4-FFF2-40B4-BE49-F238E27FC236}">
                <a16:creationId xmlns="" xmlns:a16="http://schemas.microsoft.com/office/drawing/2014/main" id="{A2F82B56-E910-9DC8-302A-FB1C0DE37F6E}"/>
              </a:ext>
            </a:extLst>
          </p:cNvPr>
          <p:cNvSpPr txBox="1">
            <a:spLocks/>
          </p:cNvSpPr>
          <p:nvPr/>
        </p:nvSpPr>
        <p:spPr>
          <a:xfrm>
            <a:off x="752764" y="5786199"/>
            <a:ext cx="7772400" cy="919401"/>
          </a:xfrm>
          <a:prstGeom prst="roundRect">
            <a:avLst/>
          </a:prstGeom>
          <a:solidFill>
            <a:schemeClr val="bg2">
              <a:lumMod val="90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  <a:tabLst>
                <a:tab pos="342900" algn="l"/>
                <a:tab pos="747713" algn="l"/>
                <a:tab pos="1090613" algn="l"/>
                <a:tab pos="2227263" algn="l"/>
              </a:tabLst>
            </a:pPr>
            <a:r>
              <a:rPr lang="de-DE" b="1" dirty="0">
                <a:solidFill>
                  <a:schemeClr val="tx1"/>
                </a:solidFill>
              </a:rPr>
              <a:t>Referent</a:t>
            </a:r>
            <a:r>
              <a:rPr lang="de-DE" dirty="0">
                <a:solidFill>
                  <a:schemeClr val="tx1"/>
                </a:solidFill>
              </a:rPr>
              <a:t> (</a:t>
            </a:r>
            <a:r>
              <a:rPr lang="el-GR" dirty="0">
                <a:solidFill>
                  <a:schemeClr val="tx1"/>
                </a:solidFill>
              </a:rPr>
              <a:t>αναφερόμενο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lang="el-GR" dirty="0">
                <a:solidFill>
                  <a:schemeClr val="tx1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=</a:t>
            </a:r>
            <a:r>
              <a:rPr lang="de-DE" baseline="-25000" dirty="0">
                <a:solidFill>
                  <a:schemeClr val="tx1"/>
                </a:solidFill>
              </a:rPr>
              <a:t>Def </a:t>
            </a:r>
            <a:r>
              <a:rPr lang="de-DE" b="1" dirty="0">
                <a:solidFill>
                  <a:schemeClr val="tx1"/>
                </a:solidFill>
              </a:rPr>
              <a:t>Objekt</a:t>
            </a:r>
            <a:r>
              <a:rPr lang="de-DE" dirty="0">
                <a:solidFill>
                  <a:schemeClr val="tx1"/>
                </a:solidFill>
              </a:rPr>
              <a:t> oder </a:t>
            </a:r>
            <a:r>
              <a:rPr lang="de-DE" b="1" dirty="0">
                <a:solidFill>
                  <a:schemeClr val="tx1"/>
                </a:solidFill>
              </a:rPr>
              <a:t>Person</a:t>
            </a:r>
            <a:r>
              <a:rPr lang="de-DE" dirty="0">
                <a:solidFill>
                  <a:schemeClr val="tx1"/>
                </a:solidFill>
              </a:rPr>
              <a:t>, auf das/auf die sich ein sprachlicher Ausdruck bezieht</a:t>
            </a:r>
            <a:endParaRPr lang="de-DE" sz="1800" dirty="0">
              <a:solidFill>
                <a:schemeClr val="tx1"/>
              </a:solidFill>
            </a:endParaRPr>
          </a:p>
        </p:txBody>
      </p:sp>
      <p:pic>
        <p:nvPicPr>
          <p:cNvPr id="7" name="Picture 6" descr="Elderly woman disappointed">
            <a:extLst>
              <a:ext uri="{FF2B5EF4-FFF2-40B4-BE49-F238E27FC236}">
                <a16:creationId xmlns="" xmlns:a16="http://schemas.microsoft.com/office/drawing/2014/main" id="{01813E4F-75D1-B9F0-CECE-3207ECF7C2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3505200" y="4495800"/>
            <a:ext cx="833514" cy="1087685"/>
          </a:xfrm>
          <a:prstGeom prst="rect">
            <a:avLst/>
          </a:prstGeom>
        </p:spPr>
      </p:pic>
      <p:sp>
        <p:nvSpPr>
          <p:cNvPr id="6" name="Abgerundetes Rechteck 7">
            <a:extLst>
              <a:ext uri="{FF2B5EF4-FFF2-40B4-BE49-F238E27FC236}">
                <a16:creationId xmlns="" xmlns:a16="http://schemas.microsoft.com/office/drawing/2014/main" id="{77865178-DC32-630C-AF81-ADF73515A4D0}"/>
              </a:ext>
            </a:extLst>
          </p:cNvPr>
          <p:cNvSpPr>
            <a:spLocks/>
          </p:cNvSpPr>
          <p:nvPr/>
        </p:nvSpPr>
        <p:spPr>
          <a:xfrm>
            <a:off x="685800" y="3291046"/>
            <a:ext cx="7887855" cy="976154"/>
          </a:xfrm>
          <a:prstGeom prst="roundRect">
            <a:avLst/>
          </a:prstGeom>
          <a:solidFill>
            <a:srgbClr val="C8C896"/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defTabSz="998538">
              <a:spcBef>
                <a:spcPts val="1200"/>
              </a:spcBef>
              <a:tabLst>
                <a:tab pos="1944688" algn="l"/>
                <a:tab pos="2573338" algn="l"/>
              </a:tabLst>
            </a:pPr>
            <a:r>
              <a:rPr lang="de-AT" sz="2400" dirty="0">
                <a:solidFill>
                  <a:schemeClr val="tx1"/>
                </a:solidFill>
              </a:rPr>
              <a:t>Für jeden sprachlichen Ausdruck </a:t>
            </a:r>
            <a:r>
              <a:rPr lang="el-GR" sz="2400" dirty="0">
                <a:solidFill>
                  <a:schemeClr val="tx1"/>
                </a:solidFill>
              </a:rPr>
              <a:t>α</a:t>
            </a:r>
            <a:r>
              <a:rPr lang="de-AT" sz="2400" dirty="0">
                <a:solidFill>
                  <a:schemeClr val="tx1"/>
                </a:solidFill>
              </a:rPr>
              <a:t>  gilt: </a:t>
            </a:r>
          </a:p>
          <a:p>
            <a:pPr defTabSz="998538">
              <a:spcBef>
                <a:spcPts val="400"/>
              </a:spcBef>
              <a:tabLst>
                <a:tab pos="1944688" algn="l"/>
                <a:tab pos="2573338" algn="l"/>
              </a:tabLst>
            </a:pPr>
            <a:r>
              <a:rPr lang="de-AT" sz="2400" dirty="0">
                <a:solidFill>
                  <a:schemeClr val="tx1"/>
                </a:solidFill>
              </a:rPr>
              <a:t>die </a:t>
            </a:r>
            <a:r>
              <a:rPr lang="de-AT" sz="2400" b="1" dirty="0">
                <a:solidFill>
                  <a:schemeClr val="tx1"/>
                </a:solidFill>
              </a:rPr>
              <a:t>Denotation</a:t>
            </a:r>
            <a:r>
              <a:rPr lang="de-AT" sz="2400" i="1" dirty="0">
                <a:solidFill>
                  <a:schemeClr val="tx1"/>
                </a:solidFill>
              </a:rPr>
              <a:t> </a:t>
            </a:r>
            <a:r>
              <a:rPr lang="de-AT" sz="2400" dirty="0">
                <a:solidFill>
                  <a:schemeClr val="tx1"/>
                </a:solidFill>
              </a:rPr>
              <a:t>von</a:t>
            </a:r>
            <a:r>
              <a:rPr lang="de-AT" sz="2400" i="1" dirty="0">
                <a:solidFill>
                  <a:schemeClr val="tx1"/>
                </a:solidFill>
              </a:rPr>
              <a:t> </a:t>
            </a:r>
            <a:r>
              <a:rPr lang="el-GR" sz="2400" dirty="0">
                <a:solidFill>
                  <a:schemeClr val="tx1"/>
                </a:solidFill>
              </a:rPr>
              <a:t>α</a:t>
            </a:r>
            <a:r>
              <a:rPr lang="de-AT" sz="2400" dirty="0">
                <a:solidFill>
                  <a:schemeClr val="tx1"/>
                </a:solidFill>
              </a:rPr>
              <a:t> (</a:t>
            </a:r>
            <a:r>
              <a:rPr lang="de-AT" sz="2400" dirty="0">
                <a:solidFill>
                  <a:schemeClr val="tx1"/>
                </a:solidFill>
                <a:sym typeface="WP MathA" panose="05010101010101010101" pitchFamily="2" charset="2"/>
              </a:rPr>
              <a:t></a:t>
            </a:r>
            <a:r>
              <a:rPr lang="de-AT" sz="2400" dirty="0">
                <a:solidFill>
                  <a:schemeClr val="tx1"/>
                </a:solidFill>
              </a:rPr>
              <a:t>α</a:t>
            </a:r>
            <a:r>
              <a:rPr lang="de-AT" sz="2400" dirty="0">
                <a:solidFill>
                  <a:schemeClr val="tx1"/>
                </a:solidFill>
                <a:sym typeface="WP MathA" panose="05010101010101010101" pitchFamily="2" charset="2"/>
              </a:rPr>
              <a:t></a:t>
            </a:r>
            <a:r>
              <a:rPr lang="de-AT" sz="2400" dirty="0">
                <a:solidFill>
                  <a:schemeClr val="tx1"/>
                </a:solidFill>
              </a:rPr>
              <a:t>) =</a:t>
            </a:r>
            <a:r>
              <a:rPr lang="de-AT" sz="2400" baseline="-25000" dirty="0">
                <a:solidFill>
                  <a:schemeClr val="tx1"/>
                </a:solidFill>
              </a:rPr>
              <a:t>Def </a:t>
            </a:r>
            <a:r>
              <a:rPr lang="de-AT" sz="2400" dirty="0">
                <a:solidFill>
                  <a:schemeClr val="tx1"/>
                </a:solidFill>
              </a:rPr>
              <a:t>der </a:t>
            </a:r>
            <a:r>
              <a:rPr lang="de-AT" sz="2400" b="1" dirty="0">
                <a:solidFill>
                  <a:schemeClr val="tx1"/>
                </a:solidFill>
              </a:rPr>
              <a:t>semantische Wert </a:t>
            </a:r>
            <a:r>
              <a:rPr lang="de-AT" sz="2400" dirty="0">
                <a:solidFill>
                  <a:schemeClr val="tx1"/>
                </a:solidFill>
              </a:rPr>
              <a:t>von </a:t>
            </a:r>
            <a:r>
              <a:rPr lang="el-GR" sz="2400" dirty="0">
                <a:solidFill>
                  <a:schemeClr val="tx1"/>
                </a:solidFill>
              </a:rPr>
              <a:t>α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81012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AT" noProof="0" dirty="0"/>
              <a:t>Komplexe vs. Einfache Denotationen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5029200"/>
          </a:xfrm>
        </p:spPr>
        <p:txBody>
          <a:bodyPr/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dirty="0"/>
              <a:t>Denotationen </a:t>
            </a:r>
            <a:r>
              <a:rPr lang="de-AT" noProof="0" dirty="0"/>
              <a:t>können </a:t>
            </a:r>
            <a:r>
              <a:rPr lang="de-AT" b="1" noProof="0" dirty="0">
                <a:solidFill>
                  <a:srgbClr val="00B050"/>
                </a:solidFill>
              </a:rPr>
              <a:t>ein</a:t>
            </a:r>
            <a:r>
              <a:rPr lang="de-AT" noProof="0" dirty="0">
                <a:solidFill>
                  <a:srgbClr val="00B050"/>
                </a:solidFill>
              </a:rPr>
              <a:t>fach</a:t>
            </a:r>
            <a:r>
              <a:rPr lang="de-AT" noProof="0" dirty="0"/>
              <a:t> (nicht zusammengesetzt) sein: </a:t>
            </a:r>
          </a:p>
          <a:p>
            <a:pPr>
              <a:spcBef>
                <a:spcPts val="1200"/>
              </a:spcBef>
              <a:tabLst>
                <a:tab pos="742950" algn="l"/>
                <a:tab pos="747713" algn="l"/>
                <a:tab pos="1090613" algn="l"/>
                <a:tab pos="2060575" algn="l"/>
              </a:tabLst>
            </a:pPr>
            <a:r>
              <a:rPr lang="de-AT" noProof="0" dirty="0">
                <a:sym typeface="WP MathA" panose="05010101010101010101" pitchFamily="2" charset="2"/>
              </a:rPr>
              <a:t>(1)			Peter 	</a:t>
            </a:r>
            <a:r>
              <a:rPr lang="de-AT" noProof="0" dirty="0"/>
              <a:t>=	das </a:t>
            </a:r>
            <a:r>
              <a:rPr lang="de-AT" noProof="0" dirty="0">
                <a:solidFill>
                  <a:srgbClr val="00B050"/>
                </a:solidFill>
              </a:rPr>
              <a:t>Individuum </a:t>
            </a:r>
            <a:r>
              <a:rPr lang="de-AT" noProof="0" dirty="0"/>
              <a:t>Peter</a:t>
            </a:r>
            <a:endParaRPr lang="de-AT" noProof="0" dirty="0">
              <a:sym typeface="WP MathA" panose="05010101010101010101" pitchFamily="2" charset="2"/>
            </a:endParaRPr>
          </a:p>
          <a:p>
            <a:pPr>
              <a:spcBef>
                <a:spcPts val="600"/>
              </a:spcBef>
              <a:tabLst>
                <a:tab pos="742950" algn="l"/>
                <a:tab pos="747713" algn="l"/>
                <a:tab pos="1090613" algn="l"/>
                <a:tab pos="2060575" algn="l"/>
              </a:tabLst>
            </a:pPr>
            <a:r>
              <a:rPr lang="de-AT" noProof="0" dirty="0"/>
              <a:t>		</a:t>
            </a:r>
            <a:r>
              <a:rPr lang="de-AT" noProof="0" dirty="0">
                <a:sym typeface="WP MathA" panose="05010101010101010101" pitchFamily="2" charset="2"/>
              </a:rPr>
              <a:t>	Hund 	=	??	</a:t>
            </a:r>
          </a:p>
          <a:p>
            <a:pPr>
              <a:spcBef>
                <a:spcPts val="600"/>
              </a:spcBef>
              <a:tabLst>
                <a:tab pos="742950" algn="l"/>
                <a:tab pos="747713" algn="l"/>
                <a:tab pos="1090613" algn="l"/>
                <a:tab pos="2060575" algn="l"/>
              </a:tabLst>
            </a:pPr>
            <a:r>
              <a:rPr lang="de-AT" dirty="0"/>
              <a:t>			alt 	=	??			</a:t>
            </a:r>
          </a:p>
          <a:p>
            <a:pPr>
              <a:spcBef>
                <a:spcPts val="600"/>
              </a:spcBef>
              <a:tabLst>
                <a:tab pos="742950" algn="l"/>
                <a:tab pos="747713" algn="l"/>
                <a:tab pos="1090613" algn="l"/>
                <a:tab pos="2060575" algn="l"/>
              </a:tabLst>
            </a:pPr>
            <a:r>
              <a:rPr lang="de-AT" noProof="0" dirty="0"/>
              <a:t>		</a:t>
            </a:r>
            <a:r>
              <a:rPr lang="de-AT" noProof="0" dirty="0">
                <a:sym typeface="WP MathA" panose="05010101010101010101" pitchFamily="2" charset="2"/>
              </a:rPr>
              <a:t>lesen </a:t>
            </a:r>
            <a:r>
              <a:rPr lang="de-AT" noProof="0" dirty="0"/>
              <a:t>	</a:t>
            </a:r>
            <a:r>
              <a:rPr lang="de-AT" dirty="0"/>
              <a:t>=	??</a:t>
            </a:r>
          </a:p>
          <a:p>
            <a:pPr>
              <a:tabLst>
                <a:tab pos="742950" algn="l"/>
                <a:tab pos="747713" algn="l"/>
                <a:tab pos="1090613" algn="l"/>
                <a:tab pos="2060575" algn="l"/>
              </a:tabLst>
            </a:pPr>
            <a:r>
              <a:rPr lang="de-AT" noProof="0" dirty="0"/>
              <a:t>		</a:t>
            </a:r>
          </a:p>
          <a:p>
            <a:pPr marL="288925" indent="-288925"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1090613" algn="l"/>
              </a:tabLst>
            </a:pPr>
            <a:r>
              <a:rPr lang="de-AT" dirty="0"/>
              <a:t>Denotationen können auch </a:t>
            </a:r>
            <a:r>
              <a:rPr lang="de-AT" dirty="0">
                <a:solidFill>
                  <a:srgbClr val="FF0000"/>
                </a:solidFill>
              </a:rPr>
              <a:t>komplex</a:t>
            </a:r>
            <a:r>
              <a:rPr lang="de-AT" dirty="0"/>
              <a:t> (zusammengesetzt) sein. 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3830638" algn="l"/>
                <a:tab pos="4283075" algn="l"/>
              </a:tabLst>
            </a:pPr>
            <a:r>
              <a:rPr lang="en-US" dirty="0"/>
              <a:t>(2)		</a:t>
            </a:r>
            <a:r>
              <a:rPr lang="de-AT" dirty="0"/>
              <a:t> 	alter Hund 	=	??</a:t>
            </a:r>
          </a:p>
          <a:p>
            <a:pPr>
              <a:spcBef>
                <a:spcPts val="600"/>
              </a:spcBef>
              <a:tabLst>
                <a:tab pos="342900" algn="l"/>
                <a:tab pos="747713" algn="l"/>
                <a:tab pos="1090613" algn="l"/>
                <a:tab pos="3830638" algn="l"/>
                <a:tab pos="4283075" algn="l"/>
              </a:tabLst>
            </a:pPr>
            <a:r>
              <a:rPr lang="en-US" dirty="0"/>
              <a:t>	</a:t>
            </a:r>
            <a:r>
              <a:rPr lang="de-AT" dirty="0"/>
              <a:t> 		Peters Buch 	=	??</a:t>
            </a:r>
          </a:p>
          <a:p>
            <a:pPr>
              <a:spcBef>
                <a:spcPts val="600"/>
              </a:spcBef>
              <a:tabLst>
                <a:tab pos="342900" algn="l"/>
                <a:tab pos="747713" algn="l"/>
                <a:tab pos="1090613" algn="l"/>
                <a:tab pos="3830638" algn="l"/>
                <a:tab pos="4283075" algn="l"/>
              </a:tabLst>
            </a:pPr>
            <a:r>
              <a:rPr lang="en-US" dirty="0"/>
              <a:t>	</a:t>
            </a:r>
            <a:r>
              <a:rPr lang="de-AT" dirty="0"/>
              <a:t> 		grünes Buch 	=	??</a:t>
            </a:r>
          </a:p>
          <a:p>
            <a:pPr>
              <a:spcBef>
                <a:spcPts val="600"/>
              </a:spcBef>
              <a:tabLst>
                <a:tab pos="342900" algn="l"/>
                <a:tab pos="747713" algn="l"/>
                <a:tab pos="1090613" algn="l"/>
                <a:tab pos="3830638" algn="l"/>
                <a:tab pos="4283075" algn="l"/>
              </a:tabLst>
            </a:pPr>
            <a:r>
              <a:rPr lang="en-US" dirty="0"/>
              <a:t>	</a:t>
            </a:r>
            <a:r>
              <a:rPr lang="de-AT" dirty="0"/>
              <a:t> 		ein grünes Buch lesen 	=	??</a:t>
            </a:r>
            <a:endParaRPr lang="de-AT" noProof="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DGY 15 Semantik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85524E3-7F5F-4649-F44D-E9D841C848FF}"/>
              </a:ext>
            </a:extLst>
          </p:cNvPr>
          <p:cNvSpPr txBox="1"/>
          <p:nvPr/>
        </p:nvSpPr>
        <p:spPr>
          <a:xfrm>
            <a:off x="4642188" y="2140803"/>
            <a:ext cx="34350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AT" sz="2400" noProof="0">
                <a:sym typeface="WP MathA" panose="05010101010101010101" pitchFamily="2" charset="2"/>
              </a:rPr>
              <a:t>(darüber werden wir etwas später sprechen)</a:t>
            </a:r>
            <a:endParaRPr lang="de-AT" sz="2400" noProof="0" dirty="0">
              <a:sym typeface="WP MathA" panose="05010101010101010101" pitchFamily="2" charset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60219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AT" noProof="0" dirty="0"/>
              <a:t>Kombination </a:t>
            </a:r>
            <a:r>
              <a:rPr lang="de-AT" noProof="0"/>
              <a:t>von Bedeutungen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229600" cy="5029200"/>
          </a:xfrm>
        </p:spPr>
        <p:txBody>
          <a:bodyPr/>
          <a:lstStyle/>
          <a:p>
            <a:pPr marL="342900" indent="-342900">
              <a:spcBef>
                <a:spcPts val="1600"/>
              </a:spcBef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1090613" algn="l"/>
              </a:tabLst>
            </a:pPr>
            <a:r>
              <a:rPr lang="de-AT" noProof="0" dirty="0"/>
              <a:t>Denotationen werden </a:t>
            </a:r>
            <a:r>
              <a:rPr lang="de-AT" dirty="0">
                <a:solidFill>
                  <a:srgbClr val="FF0000"/>
                </a:solidFill>
              </a:rPr>
              <a:t>systematisch</a:t>
            </a:r>
            <a:r>
              <a:rPr lang="de-AT" b="1" dirty="0">
                <a:solidFill>
                  <a:srgbClr val="FF0000"/>
                </a:solidFill>
              </a:rPr>
              <a:t> </a:t>
            </a:r>
            <a:r>
              <a:rPr lang="de-AT" noProof="0" dirty="0"/>
              <a:t>miteinander kombiniert. </a:t>
            </a:r>
          </a:p>
          <a:p>
            <a:pPr>
              <a:spcBef>
                <a:spcPts val="1200"/>
              </a:spcBef>
            </a:pPr>
            <a:r>
              <a:rPr lang="de-AT" noProof="0" dirty="0">
                <a:sym typeface="WP MathA" panose="05010101010101010101" pitchFamily="2" charset="2"/>
              </a:rPr>
              <a:t>(1)			alter + Hund 	</a:t>
            </a:r>
            <a:r>
              <a:rPr lang="de-AT" noProof="0" dirty="0">
                <a:sym typeface="WP IconicSymbolsA" panose="05010101010101010101" pitchFamily="2" charset="2"/>
              </a:rPr>
              <a:t></a:t>
            </a:r>
            <a:r>
              <a:rPr lang="de-AT" noProof="0" dirty="0">
                <a:sym typeface="WP MathA" panose="05010101010101010101" pitchFamily="2" charset="2"/>
              </a:rPr>
              <a:t>	alter Hund</a:t>
            </a:r>
          </a:p>
          <a:p>
            <a:pPr>
              <a:spcBef>
                <a:spcPts val="800"/>
              </a:spcBef>
            </a:pPr>
            <a:r>
              <a:rPr lang="de-AT" noProof="0" dirty="0">
                <a:sym typeface="WP MathA" panose="05010101010101010101" pitchFamily="2" charset="2"/>
              </a:rPr>
              <a:t>			grünes + Buch 	</a:t>
            </a:r>
            <a:r>
              <a:rPr lang="de-AT" noProof="0" dirty="0">
                <a:sym typeface="WP IconicSymbolsA" panose="05010101010101010101" pitchFamily="2" charset="2"/>
              </a:rPr>
              <a:t> </a:t>
            </a:r>
            <a:r>
              <a:rPr lang="de-AT" noProof="0" dirty="0">
                <a:sym typeface="WP MathA" panose="05010101010101010101" pitchFamily="2" charset="2"/>
              </a:rPr>
              <a:t>	grünes Buch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1090613" algn="l"/>
              </a:tabLst>
            </a:pPr>
            <a:r>
              <a:rPr lang="de-AT" dirty="0"/>
              <a:t>Die Bedeutung von </a:t>
            </a:r>
            <a:r>
              <a:rPr lang="de-AT" b="1" dirty="0"/>
              <a:t>komplexen</a:t>
            </a:r>
            <a:r>
              <a:rPr lang="de-AT" dirty="0"/>
              <a:t> Ausdrücken kann </a:t>
            </a:r>
            <a:r>
              <a:rPr lang="de-AT" dirty="0">
                <a:solidFill>
                  <a:srgbClr val="FF0000"/>
                </a:solidFill>
              </a:rPr>
              <a:t>systematisch</a:t>
            </a:r>
            <a:r>
              <a:rPr lang="de-AT" dirty="0"/>
              <a:t> aus den Bedeutungen der </a:t>
            </a:r>
            <a:r>
              <a:rPr lang="de-AT" b="1" dirty="0"/>
              <a:t>Teile</a:t>
            </a:r>
            <a:r>
              <a:rPr lang="de-AT" b="1" i="1" dirty="0"/>
              <a:t> </a:t>
            </a:r>
            <a:r>
              <a:rPr lang="de-AT" dirty="0"/>
              <a:t>abgeleitet werden. </a:t>
            </a:r>
          </a:p>
          <a:p>
            <a:pPr marL="342900" indent="-342900"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de-AT" noProof="0" dirty="0">
                <a:sym typeface="WP MathA" panose="05010101010101010101" pitchFamily="2" charset="2"/>
              </a:rPr>
              <a:t>In (1) bleibt die </a:t>
            </a:r>
            <a:r>
              <a:rPr lang="de-AT" b="1" noProof="0" dirty="0">
                <a:sym typeface="WP MathA" panose="05010101010101010101" pitchFamily="2" charset="2"/>
              </a:rPr>
              <a:t>Beziehung</a:t>
            </a:r>
            <a:r>
              <a:rPr lang="de-AT" noProof="0" dirty="0">
                <a:sym typeface="WP MathA" panose="05010101010101010101" pitchFamily="2" charset="2"/>
              </a:rPr>
              <a:t> zwischen den Bedeutungen der Teile (AP und NP) </a:t>
            </a:r>
            <a:r>
              <a:rPr lang="de-AT" noProof="0" dirty="0">
                <a:solidFill>
                  <a:srgbClr val="FF0000"/>
                </a:solidFill>
                <a:sym typeface="WP MathA" panose="05010101010101010101" pitchFamily="2" charset="2"/>
              </a:rPr>
              <a:t>konstant</a:t>
            </a:r>
            <a:r>
              <a:rPr lang="de-AT" b="1" i="1" noProof="0" dirty="0"/>
              <a:t> - </a:t>
            </a:r>
            <a:r>
              <a:rPr lang="de-AT" noProof="0" dirty="0"/>
              <a:t>sie verändert sich nicht:</a:t>
            </a:r>
            <a:endParaRPr lang="de-AT" b="1" i="1" noProof="0" dirty="0">
              <a:sym typeface="WP MathA" panose="05010101010101010101" pitchFamily="2" charset="2"/>
            </a:endParaRP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2228850" algn="l"/>
                <a:tab pos="2686050" algn="l"/>
                <a:tab pos="3086100" algn="l"/>
              </a:tabLst>
            </a:pPr>
            <a:r>
              <a:rPr lang="de-AT" noProof="0" dirty="0">
                <a:sym typeface="WP MathA" panose="05010101010101010101" pitchFamily="2" charset="2"/>
              </a:rPr>
              <a:t>(2)			</a:t>
            </a:r>
            <a:r>
              <a:rPr lang="de-AT" noProof="0" dirty="0">
                <a:solidFill>
                  <a:srgbClr val="0066FF"/>
                </a:solidFill>
              </a:rPr>
              <a:t>alter </a:t>
            </a:r>
            <a:r>
              <a:rPr lang="de-AT" noProof="0" dirty="0">
                <a:solidFill>
                  <a:srgbClr val="339966"/>
                </a:solidFill>
                <a:sym typeface="WP MathA" panose="05010101010101010101" pitchFamily="2" charset="2"/>
              </a:rPr>
              <a:t>Hund</a:t>
            </a:r>
            <a:r>
              <a:rPr lang="de-AT" noProof="0" dirty="0">
                <a:sym typeface="WP MathA" panose="05010101010101010101" pitchFamily="2" charset="2"/>
              </a:rPr>
              <a:t>	=	etwas, das </a:t>
            </a:r>
            <a:r>
              <a:rPr lang="de-AT" noProof="0" dirty="0">
                <a:solidFill>
                  <a:srgbClr val="0066FF"/>
                </a:solidFill>
              </a:rPr>
              <a:t>alt </a:t>
            </a:r>
            <a:r>
              <a:rPr lang="de-AT" noProof="0" dirty="0">
                <a:sym typeface="WP MathA" panose="05010101010101010101" pitchFamily="2" charset="2"/>
              </a:rPr>
              <a:t>ist </a:t>
            </a:r>
            <a:r>
              <a:rPr lang="de-AT" u="sng" noProof="0" dirty="0">
                <a:sym typeface="WP MathA" panose="05010101010101010101" pitchFamily="2" charset="2"/>
              </a:rPr>
              <a:t>und</a:t>
            </a:r>
            <a:r>
              <a:rPr lang="de-AT" noProof="0" dirty="0">
                <a:sym typeface="WP MathA" panose="05010101010101010101" pitchFamily="2" charset="2"/>
              </a:rPr>
              <a:t> das ein </a:t>
            </a:r>
            <a:r>
              <a:rPr lang="de-AT" noProof="0" dirty="0">
                <a:solidFill>
                  <a:srgbClr val="339966"/>
                </a:solidFill>
                <a:sym typeface="WP MathA" panose="05010101010101010101" pitchFamily="2" charset="2"/>
              </a:rPr>
              <a:t>Hund</a:t>
            </a:r>
            <a:r>
              <a:rPr lang="de-AT" noProof="0" dirty="0">
                <a:sym typeface="WP MathA" panose="05010101010101010101" pitchFamily="2" charset="2"/>
              </a:rPr>
              <a:t> ist</a:t>
            </a:r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090613" algn="l"/>
                <a:tab pos="2228850" algn="l"/>
                <a:tab pos="2686050" algn="l"/>
                <a:tab pos="3086100" algn="l"/>
              </a:tabLst>
            </a:pPr>
            <a:r>
              <a:rPr lang="de-AT" noProof="0" dirty="0">
                <a:sym typeface="WP MathA" panose="05010101010101010101" pitchFamily="2" charset="2"/>
              </a:rPr>
              <a:t>			</a:t>
            </a:r>
            <a:r>
              <a:rPr lang="de-AT" noProof="0" dirty="0">
                <a:solidFill>
                  <a:srgbClr val="0066FF"/>
                </a:solidFill>
                <a:sym typeface="WP MathA" panose="05010101010101010101" pitchFamily="2" charset="2"/>
              </a:rPr>
              <a:t>grünes</a:t>
            </a:r>
            <a:r>
              <a:rPr lang="de-AT" noProof="0" dirty="0">
                <a:sym typeface="WP MathA" panose="05010101010101010101" pitchFamily="2" charset="2"/>
              </a:rPr>
              <a:t> </a:t>
            </a:r>
            <a:r>
              <a:rPr lang="de-AT" noProof="0" dirty="0">
                <a:solidFill>
                  <a:srgbClr val="339966"/>
                </a:solidFill>
                <a:sym typeface="WP MathA" panose="05010101010101010101" pitchFamily="2" charset="2"/>
              </a:rPr>
              <a:t>Buch</a:t>
            </a:r>
            <a:r>
              <a:rPr lang="de-AT" noProof="0" dirty="0">
                <a:sym typeface="WP MathA" panose="05010101010101010101" pitchFamily="2" charset="2"/>
              </a:rPr>
              <a:t>	=   	etwas, das </a:t>
            </a:r>
            <a:r>
              <a:rPr lang="de-AT" noProof="0" dirty="0">
                <a:solidFill>
                  <a:srgbClr val="0066FF"/>
                </a:solidFill>
                <a:sym typeface="WP MathA" panose="05010101010101010101" pitchFamily="2" charset="2"/>
              </a:rPr>
              <a:t>grün</a:t>
            </a:r>
            <a:r>
              <a:rPr lang="de-AT" noProof="0" dirty="0">
                <a:sym typeface="WP MathA" panose="05010101010101010101" pitchFamily="2" charset="2"/>
              </a:rPr>
              <a:t> ist </a:t>
            </a:r>
            <a:r>
              <a:rPr lang="de-AT" u="sng" noProof="0" dirty="0">
                <a:sym typeface="WP MathA" panose="05010101010101010101" pitchFamily="2" charset="2"/>
              </a:rPr>
              <a:t>und</a:t>
            </a:r>
            <a:r>
              <a:rPr lang="de-AT" noProof="0" dirty="0">
                <a:sym typeface="WP MathA" panose="05010101010101010101" pitchFamily="2" charset="2"/>
              </a:rPr>
              <a:t> das ein </a:t>
            </a:r>
            <a:r>
              <a:rPr lang="de-AT" noProof="0" dirty="0">
                <a:solidFill>
                  <a:srgbClr val="339966"/>
                </a:solidFill>
                <a:sym typeface="WP MathA" panose="05010101010101010101" pitchFamily="2" charset="2"/>
              </a:rPr>
              <a:t>Buch</a:t>
            </a:r>
            <a:r>
              <a:rPr lang="de-AT" noProof="0" dirty="0">
                <a:sym typeface="WP MathA" panose="05010101010101010101" pitchFamily="2" charset="2"/>
              </a:rPr>
              <a:t> ist</a:t>
            </a:r>
          </a:p>
          <a:p>
            <a:pPr>
              <a:spcBef>
                <a:spcPts val="1600"/>
              </a:spcBef>
              <a:tabLst>
                <a:tab pos="342900" algn="l"/>
                <a:tab pos="747713" algn="l"/>
                <a:tab pos="1090613" algn="l"/>
                <a:tab pos="2228850" algn="l"/>
                <a:tab pos="2686050" algn="l"/>
                <a:tab pos="3086100" algn="l"/>
              </a:tabLst>
            </a:pPr>
            <a:r>
              <a:rPr lang="de-AT" noProof="0" dirty="0">
                <a:sym typeface="WP IconicSymbolsA" panose="05010101010101010101" pitchFamily="2" charset="2"/>
              </a:rPr>
              <a:t>		</a:t>
            </a:r>
            <a:r>
              <a:rPr lang="de-AT" noProof="0" dirty="0"/>
              <a:t>Die </a:t>
            </a:r>
            <a:r>
              <a:rPr lang="de-AT" b="1" noProof="0" dirty="0"/>
              <a:t>Beziehung</a:t>
            </a:r>
            <a:r>
              <a:rPr lang="de-AT" noProof="0" dirty="0"/>
              <a:t> zwischen den Bedeutungen der Teile ist </a:t>
            </a:r>
            <a:r>
              <a:rPr lang="de-AT" noProof="0" dirty="0">
                <a:solidFill>
                  <a:srgbClr val="FF0000"/>
                </a:solidFill>
              </a:rPr>
              <a:t>systematisch</a:t>
            </a:r>
            <a:r>
              <a:rPr lang="de-AT" b="1" i="1" noProof="0" dirty="0"/>
              <a:t>. </a:t>
            </a:r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090613" algn="l"/>
                <a:tab pos="2228850" algn="l"/>
                <a:tab pos="2686050" algn="l"/>
                <a:tab pos="3086100" algn="l"/>
              </a:tabLst>
            </a:pPr>
            <a:endParaRPr lang="de-AT" noProof="0" dirty="0">
              <a:sym typeface="WP MathA" panose="05010101010101010101" pitchFamily="2" charset="2"/>
            </a:endParaRPr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090613" algn="l"/>
                <a:tab pos="2228850" algn="l"/>
                <a:tab pos="2514600" algn="l"/>
                <a:tab pos="3086100" algn="l"/>
              </a:tabLst>
            </a:pPr>
            <a:endParaRPr lang="de-AT" noProof="0" dirty="0">
              <a:sym typeface="WP MathA" panose="05010101010101010101" pitchFamily="2" charset="2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DGY 15 Semantik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3445274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AT" noProof="0"/>
              <a:t>Kombination von Bedeutungen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305800" cy="5029200"/>
          </a:xfrm>
        </p:spPr>
        <p:txBody>
          <a:bodyPr/>
          <a:lstStyle/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1090613" algn="l"/>
              </a:tabLst>
            </a:pPr>
            <a:r>
              <a:rPr lang="de-AT" noProof="0" dirty="0"/>
              <a:t>In komplexen Ausdrücken werden die Bedeutungen </a:t>
            </a:r>
            <a:r>
              <a:rPr lang="de-AT" noProof="0" dirty="0">
                <a:solidFill>
                  <a:srgbClr val="FF0000"/>
                </a:solidFill>
              </a:rPr>
              <a:t>systematisch</a:t>
            </a:r>
            <a:r>
              <a:rPr lang="de-AT" b="1" i="1" dirty="0"/>
              <a:t> </a:t>
            </a:r>
            <a:r>
              <a:rPr lang="de-AT" dirty="0"/>
              <a:t>miteinander verbunden. 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1090613" algn="l"/>
              </a:tabLst>
            </a:pPr>
            <a:r>
              <a:rPr lang="de-AT" noProof="0" dirty="0"/>
              <a:t>Dies sieht man besonders deutlich an Kombinationen mit </a:t>
            </a:r>
            <a:r>
              <a:rPr lang="de-AT" b="1" noProof="0" dirty="0"/>
              <a:t>er-fundenen Wörtern </a:t>
            </a:r>
            <a:r>
              <a:rPr lang="de-AT" noProof="0" dirty="0"/>
              <a:t>(</a:t>
            </a:r>
            <a:r>
              <a:rPr lang="de-AT" i="1" noProof="0" dirty="0"/>
              <a:t>Wug</a:t>
            </a:r>
            <a:r>
              <a:rPr lang="de-AT" noProof="0" dirty="0"/>
              <a:t>, </a:t>
            </a:r>
            <a:r>
              <a:rPr lang="de-AT" i="1" dirty="0"/>
              <a:t>stid</a:t>
            </a:r>
            <a:r>
              <a:rPr lang="de-AT" noProof="0" dirty="0"/>
              <a:t>) - Wörtern ohne Bedeutung:</a:t>
            </a:r>
          </a:p>
          <a:p>
            <a:pPr marL="4763" indent="-4763" defTabSz="838200">
              <a:spcBef>
                <a:spcPts val="1200"/>
              </a:spcBef>
              <a:tabLst>
                <a:tab pos="742950" algn="l"/>
                <a:tab pos="747713" algn="l"/>
                <a:tab pos="1090613" algn="l"/>
                <a:tab pos="2800350" algn="l"/>
                <a:tab pos="3086100" algn="l"/>
              </a:tabLst>
            </a:pPr>
            <a:r>
              <a:rPr lang="de-AT" noProof="0" dirty="0"/>
              <a:t>	(1)	</a:t>
            </a:r>
            <a:r>
              <a:rPr lang="de-AT" noProof="0" dirty="0">
                <a:solidFill>
                  <a:srgbClr val="0066FF"/>
                </a:solidFill>
              </a:rPr>
              <a:t>alter </a:t>
            </a:r>
            <a:r>
              <a:rPr lang="de-AT" noProof="0" dirty="0">
                <a:solidFill>
                  <a:srgbClr val="339966"/>
                </a:solidFill>
              </a:rPr>
              <a:t>W</a:t>
            </a:r>
            <a:r>
              <a:rPr lang="de-AT" dirty="0">
                <a:solidFill>
                  <a:srgbClr val="339966"/>
                </a:solidFill>
              </a:rPr>
              <a:t>ug</a:t>
            </a:r>
            <a:r>
              <a:rPr lang="de-AT" noProof="0" dirty="0"/>
              <a:t>	=   	etwas, das </a:t>
            </a:r>
            <a:r>
              <a:rPr lang="de-AT" noProof="0" dirty="0">
                <a:solidFill>
                  <a:srgbClr val="0066FF"/>
                </a:solidFill>
              </a:rPr>
              <a:t>alt </a:t>
            </a:r>
            <a:r>
              <a:rPr lang="de-AT" noProof="0" dirty="0"/>
              <a:t>ist </a:t>
            </a:r>
            <a:r>
              <a:rPr lang="de-AT" u="sng" noProof="0" dirty="0"/>
              <a:t>und</a:t>
            </a:r>
            <a:r>
              <a:rPr lang="de-AT" noProof="0" dirty="0"/>
              <a:t> ein</a:t>
            </a:r>
            <a:r>
              <a:rPr lang="de-AT" noProof="0" dirty="0">
                <a:solidFill>
                  <a:srgbClr val="339966"/>
                </a:solidFill>
              </a:rPr>
              <a:t>Wug </a:t>
            </a:r>
            <a:r>
              <a:rPr lang="de-AT" noProof="0" dirty="0"/>
              <a:t>ist</a:t>
            </a:r>
          </a:p>
          <a:p>
            <a:pPr marL="4763" indent="-4763" defTabSz="838200">
              <a:spcBef>
                <a:spcPts val="600"/>
              </a:spcBef>
              <a:tabLst>
                <a:tab pos="742950" algn="l"/>
                <a:tab pos="747713" algn="l"/>
                <a:tab pos="1090613" algn="l"/>
                <a:tab pos="2800350" algn="l"/>
                <a:tab pos="3086100" algn="l"/>
              </a:tabLst>
            </a:pPr>
            <a:r>
              <a:rPr lang="de-AT" noProof="0" dirty="0"/>
              <a:t>		</a:t>
            </a:r>
            <a:r>
              <a:rPr lang="de-AT" dirty="0">
                <a:solidFill>
                  <a:srgbClr val="0066FF"/>
                </a:solidFill>
              </a:rPr>
              <a:t>stider</a:t>
            </a:r>
            <a:r>
              <a:rPr lang="de-AT" noProof="0" dirty="0">
                <a:solidFill>
                  <a:srgbClr val="0066FF"/>
                </a:solidFill>
              </a:rPr>
              <a:t> </a:t>
            </a:r>
            <a:r>
              <a:rPr lang="de-AT" noProof="0" dirty="0">
                <a:solidFill>
                  <a:srgbClr val="339966"/>
                </a:solidFill>
              </a:rPr>
              <a:t>Hund</a:t>
            </a:r>
            <a:r>
              <a:rPr lang="de-AT" noProof="0" dirty="0"/>
              <a:t>	=   	etwas, das </a:t>
            </a:r>
            <a:r>
              <a:rPr lang="de-AT" noProof="0" dirty="0">
                <a:solidFill>
                  <a:srgbClr val="0066FF"/>
                </a:solidFill>
              </a:rPr>
              <a:t>stid </a:t>
            </a:r>
            <a:r>
              <a:rPr lang="de-AT" noProof="0" dirty="0"/>
              <a:t>ist </a:t>
            </a:r>
            <a:r>
              <a:rPr lang="de-AT" u="sng" noProof="0" dirty="0"/>
              <a:t>und</a:t>
            </a:r>
            <a:r>
              <a:rPr lang="de-AT" noProof="0" dirty="0"/>
              <a:t> ein </a:t>
            </a:r>
            <a:r>
              <a:rPr lang="de-AT" noProof="0" dirty="0">
                <a:solidFill>
                  <a:srgbClr val="339966"/>
                </a:solidFill>
              </a:rPr>
              <a:t>Hund </a:t>
            </a:r>
            <a:r>
              <a:rPr lang="de-AT" noProof="0" dirty="0"/>
              <a:t>ist</a:t>
            </a:r>
          </a:p>
          <a:p>
            <a:pPr marL="4763" indent="-4763" defTabSz="838200">
              <a:spcBef>
                <a:spcPts val="600"/>
              </a:spcBef>
              <a:tabLst>
                <a:tab pos="742950" algn="l"/>
                <a:tab pos="747713" algn="l"/>
                <a:tab pos="1090613" algn="l"/>
                <a:tab pos="2800350" algn="l"/>
                <a:tab pos="3086100" algn="l"/>
              </a:tabLst>
            </a:pPr>
            <a:r>
              <a:rPr lang="de-AT" noProof="0" dirty="0"/>
              <a:t>		</a:t>
            </a:r>
            <a:r>
              <a:rPr lang="de-AT" noProof="0" dirty="0">
                <a:solidFill>
                  <a:srgbClr val="0066FF"/>
                </a:solidFill>
              </a:rPr>
              <a:t>stider </a:t>
            </a:r>
            <a:r>
              <a:rPr lang="de-AT" noProof="0" dirty="0">
                <a:solidFill>
                  <a:srgbClr val="339966"/>
                </a:solidFill>
              </a:rPr>
              <a:t>W</a:t>
            </a:r>
            <a:r>
              <a:rPr lang="de-AT" dirty="0">
                <a:solidFill>
                  <a:srgbClr val="339966"/>
                </a:solidFill>
              </a:rPr>
              <a:t>ug</a:t>
            </a:r>
            <a:r>
              <a:rPr lang="de-AT" noProof="0" dirty="0"/>
              <a:t>	=   	etwas</a:t>
            </a:r>
            <a:r>
              <a:rPr lang="de-AT" dirty="0"/>
              <a:t>,</a:t>
            </a:r>
            <a:r>
              <a:rPr lang="de-AT" noProof="0" dirty="0"/>
              <a:t> das </a:t>
            </a:r>
            <a:r>
              <a:rPr lang="de-AT" dirty="0">
                <a:solidFill>
                  <a:srgbClr val="0066FF"/>
                </a:solidFill>
              </a:rPr>
              <a:t>stid</a:t>
            </a:r>
            <a:r>
              <a:rPr lang="de-AT" noProof="0" dirty="0">
                <a:solidFill>
                  <a:srgbClr val="0066FF"/>
                </a:solidFill>
              </a:rPr>
              <a:t> </a:t>
            </a:r>
            <a:r>
              <a:rPr lang="de-AT" noProof="0" dirty="0"/>
              <a:t>ist </a:t>
            </a:r>
            <a:r>
              <a:rPr lang="de-AT" u="sng" noProof="0" dirty="0"/>
              <a:t>und</a:t>
            </a:r>
            <a:r>
              <a:rPr lang="de-AT" noProof="0" dirty="0"/>
              <a:t> ein </a:t>
            </a:r>
            <a:r>
              <a:rPr lang="de-AT" dirty="0">
                <a:solidFill>
                  <a:srgbClr val="339966"/>
                </a:solidFill>
              </a:rPr>
              <a:t>Wug</a:t>
            </a:r>
            <a:r>
              <a:rPr lang="de-AT" noProof="0" dirty="0">
                <a:solidFill>
                  <a:srgbClr val="339966"/>
                </a:solidFill>
              </a:rPr>
              <a:t> </a:t>
            </a:r>
            <a:r>
              <a:rPr lang="de-AT" noProof="0" dirty="0"/>
              <a:t>ist</a:t>
            </a:r>
          </a:p>
          <a:p>
            <a:pPr marL="342900" indent="-342900" defTabSz="828675">
              <a:spcBef>
                <a:spcPts val="1600"/>
              </a:spcBef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1090613" algn="l"/>
              </a:tabLst>
            </a:pPr>
            <a:r>
              <a:rPr lang="de-AT" noProof="0" dirty="0"/>
              <a:t>Sprecher wissen </a:t>
            </a:r>
            <a:r>
              <a:rPr lang="de-AT" u="sng" noProof="0" dirty="0"/>
              <a:t>nicht</a:t>
            </a:r>
            <a:r>
              <a:rPr lang="de-AT" noProof="0" dirty="0"/>
              <a:t>, </a:t>
            </a:r>
            <a:r>
              <a:rPr lang="de-AT" b="1" noProof="0" dirty="0"/>
              <a:t>was</a:t>
            </a:r>
            <a:r>
              <a:rPr lang="de-AT" noProof="0" dirty="0"/>
              <a:t> ein </a:t>
            </a:r>
            <a:r>
              <a:rPr lang="de-AT" dirty="0">
                <a:solidFill>
                  <a:srgbClr val="0066FF"/>
                </a:solidFill>
              </a:rPr>
              <a:t>stider</a:t>
            </a:r>
            <a:r>
              <a:rPr lang="de-AT" noProof="0" dirty="0"/>
              <a:t> </a:t>
            </a:r>
            <a:r>
              <a:rPr lang="de-AT" dirty="0">
                <a:solidFill>
                  <a:srgbClr val="339966"/>
                </a:solidFill>
              </a:rPr>
              <a:t>Wug</a:t>
            </a:r>
            <a:r>
              <a:rPr lang="de-AT" noProof="0" dirty="0"/>
              <a:t> ist. </a:t>
            </a:r>
          </a:p>
          <a:p>
            <a:pPr marL="342900" indent="-342900" defTabSz="828675">
              <a:spcBef>
                <a:spcPts val="1000"/>
              </a:spcBef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1090613" algn="l"/>
              </a:tabLst>
            </a:pPr>
            <a:r>
              <a:rPr lang="de-AT" noProof="0" dirty="0"/>
              <a:t>Aber Sprecher, wissen, dass jeder </a:t>
            </a:r>
            <a:r>
              <a:rPr lang="de-AT" dirty="0">
                <a:solidFill>
                  <a:srgbClr val="0066FF"/>
                </a:solidFill>
              </a:rPr>
              <a:t>stider</a:t>
            </a:r>
            <a:r>
              <a:rPr lang="de-AT" dirty="0"/>
              <a:t> </a:t>
            </a:r>
            <a:r>
              <a:rPr lang="de-AT" dirty="0">
                <a:solidFill>
                  <a:srgbClr val="339966"/>
                </a:solidFill>
              </a:rPr>
              <a:t>Wug </a:t>
            </a:r>
            <a:r>
              <a:rPr lang="de-AT" noProof="0" dirty="0"/>
              <a:t>die Eigenschaft </a:t>
            </a:r>
            <a:r>
              <a:rPr lang="de-AT" dirty="0">
                <a:solidFill>
                  <a:srgbClr val="0066FF"/>
                </a:solidFill>
              </a:rPr>
              <a:t>stid</a:t>
            </a:r>
            <a:r>
              <a:rPr lang="de-AT" noProof="0" dirty="0"/>
              <a:t> und die Eigenschaft, ein </a:t>
            </a:r>
            <a:r>
              <a:rPr lang="de-AT" dirty="0">
                <a:solidFill>
                  <a:srgbClr val="339966"/>
                </a:solidFill>
              </a:rPr>
              <a:t>Wug</a:t>
            </a:r>
            <a:r>
              <a:rPr lang="de-AT" noProof="0" dirty="0"/>
              <a:t> zu sein, besitzt!</a:t>
            </a:r>
          </a:p>
          <a:p>
            <a:pPr marL="4763" indent="-4763" defTabSz="828675">
              <a:spcBef>
                <a:spcPts val="1200"/>
              </a:spcBef>
              <a:tabLst>
                <a:tab pos="571500" algn="l"/>
                <a:tab pos="747713" algn="l"/>
                <a:tab pos="1090613" algn="l"/>
              </a:tabLst>
            </a:pPr>
            <a:r>
              <a:rPr lang="de-AT" noProof="0" dirty="0"/>
              <a:t>	</a:t>
            </a:r>
            <a:r>
              <a:rPr lang="de-AT" noProof="0" dirty="0">
                <a:sym typeface="WP IconicSymbolsA" panose="05010101010101010101" pitchFamily="2" charset="2"/>
              </a:rPr>
              <a:t> 	Es gibt eine Regel, die Bedeutungen </a:t>
            </a:r>
            <a:r>
              <a:rPr lang="de-AT" noProof="0" dirty="0">
                <a:solidFill>
                  <a:srgbClr val="FF0000"/>
                </a:solidFill>
                <a:sym typeface="WP IconicSymbolsA" panose="05010101010101010101" pitchFamily="2" charset="2"/>
              </a:rPr>
              <a:t>systematisch</a:t>
            </a:r>
            <a:r>
              <a:rPr lang="de-AT" b="1" i="1" noProof="0" dirty="0">
                <a:solidFill>
                  <a:srgbClr val="FF0000"/>
                </a:solidFill>
                <a:sym typeface="WP IconicSymbolsA" panose="05010101010101010101" pitchFamily="2" charset="2"/>
              </a:rPr>
              <a:t> </a:t>
            </a:r>
            <a:r>
              <a:rPr lang="de-AT" dirty="0">
                <a:sym typeface="WP IconicSymbolsA" panose="05010101010101010101" pitchFamily="2" charset="2"/>
              </a:rPr>
              <a:t>verbindet.</a:t>
            </a:r>
            <a:endParaRPr lang="de-AT" noProof="0" dirty="0">
              <a:sym typeface="WP IconicSymbolsA" panose="05010101010101010101" pitchFamily="2" charset="2"/>
            </a:endParaRPr>
          </a:p>
          <a:p>
            <a:pPr marL="4763" indent="-4763" defTabSz="828675">
              <a:spcBef>
                <a:spcPts val="600"/>
              </a:spcBef>
              <a:tabLst>
                <a:tab pos="571500" algn="l"/>
                <a:tab pos="747713" algn="l"/>
                <a:tab pos="1090613" algn="l"/>
              </a:tabLst>
            </a:pPr>
            <a:r>
              <a:rPr lang="de-AT" dirty="0"/>
              <a:t>	</a:t>
            </a:r>
            <a:r>
              <a:rPr lang="de-AT" dirty="0">
                <a:sym typeface="WP IconicSymbolsA" panose="05010101010101010101" pitchFamily="2" charset="2"/>
              </a:rPr>
              <a:t> 	Sprecher </a:t>
            </a:r>
            <a:r>
              <a:rPr lang="de-AT" b="1" dirty="0">
                <a:sym typeface="WP IconicSymbolsA" panose="05010101010101010101" pitchFamily="2" charset="2"/>
              </a:rPr>
              <a:t>kennen diese Regel</a:t>
            </a:r>
            <a:r>
              <a:rPr lang="de-AT" b="1" i="1" dirty="0">
                <a:sym typeface="WP IconicSymbolsA" panose="05010101010101010101" pitchFamily="2" charset="2"/>
              </a:rPr>
              <a:t> </a:t>
            </a:r>
            <a:r>
              <a:rPr lang="de-AT" dirty="0">
                <a:sym typeface="WP IconicSymbolsA" panose="05010101010101010101" pitchFamily="2" charset="2"/>
              </a:rPr>
              <a:t>(unbewußt).</a:t>
            </a:r>
            <a:endParaRPr lang="de-AT" dirty="0"/>
          </a:p>
          <a:p>
            <a:pPr marL="4763" indent="-4763" defTabSz="828675">
              <a:spcBef>
                <a:spcPts val="1200"/>
              </a:spcBef>
              <a:tabLst>
                <a:tab pos="742950" algn="l"/>
                <a:tab pos="747713" algn="l"/>
                <a:tab pos="1090613" algn="l"/>
              </a:tabLst>
            </a:pPr>
            <a:endParaRPr lang="de-AT" noProof="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DGY 15 Semantik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4021190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AT" noProof="0"/>
              <a:t>Kombination von Bedeutungen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305800" cy="5029200"/>
          </a:xfrm>
        </p:spPr>
        <p:txBody>
          <a:bodyPr/>
          <a:lstStyle/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1090613" algn="l"/>
              </a:tabLst>
            </a:pPr>
            <a:r>
              <a:rPr lang="de-AT" noProof="0" dirty="0"/>
              <a:t>Bedeutungen werden systematisch miteinander verbunden.</a:t>
            </a:r>
            <a:r>
              <a:rPr lang="de-AT" b="1" i="1" noProof="0" dirty="0"/>
              <a:t> </a:t>
            </a:r>
            <a:endParaRPr lang="de-AT" noProof="0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2950" algn="l"/>
                <a:tab pos="747713" algn="l"/>
                <a:tab pos="1090613" algn="l"/>
              </a:tabLst>
            </a:pPr>
            <a:r>
              <a:rPr lang="de-AT" dirty="0"/>
              <a:t>Aber die Art der Verbindung kann </a:t>
            </a:r>
            <a:r>
              <a:rPr lang="de-AT" dirty="0">
                <a:solidFill>
                  <a:srgbClr val="FF0000"/>
                </a:solidFill>
              </a:rPr>
              <a:t>variieren</a:t>
            </a:r>
            <a:r>
              <a:rPr lang="de-AT" dirty="0"/>
              <a:t> </a:t>
            </a:r>
            <a:r>
              <a:rPr lang="de-AT" sz="2000" dirty="0"/>
              <a:t>(</a:t>
            </a:r>
            <a:r>
              <a:rPr lang="de-AT" sz="2000" noProof="0" dirty="0"/>
              <a:t>ist nicht konstant</a:t>
            </a:r>
            <a:r>
              <a:rPr lang="de-AT" sz="2000" dirty="0"/>
              <a:t>).</a:t>
            </a:r>
            <a:endParaRPr lang="de-AT" noProof="0" dirty="0"/>
          </a:p>
          <a:p>
            <a:pPr marL="0" indent="0">
              <a:spcBef>
                <a:spcPts val="1600"/>
              </a:spcBef>
              <a:tabLst>
                <a:tab pos="568325" algn="l"/>
                <a:tab pos="747713" algn="l"/>
                <a:tab pos="1090613" algn="l"/>
              </a:tabLst>
            </a:pPr>
            <a:r>
              <a:rPr lang="de-AT" i="1" noProof="0" dirty="0"/>
              <a:t>	Fall A</a:t>
            </a:r>
            <a:r>
              <a:rPr lang="de-AT" noProof="0" dirty="0"/>
              <a:t>. Die Art der Beziehung hängt von der </a:t>
            </a:r>
            <a:r>
              <a:rPr lang="de-AT" b="1" noProof="0" dirty="0"/>
              <a:t>Syntax</a:t>
            </a:r>
            <a:r>
              <a:rPr lang="de-AT" noProof="0" dirty="0"/>
              <a:t> ab</a:t>
            </a:r>
            <a:r>
              <a:rPr lang="de-AT" b="1" i="1" noProof="0" dirty="0"/>
              <a:t>.</a:t>
            </a:r>
            <a:endParaRPr lang="de-AT" noProof="0" dirty="0"/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2228850" algn="l"/>
                <a:tab pos="2686050" algn="l"/>
                <a:tab pos="3086100" algn="l"/>
              </a:tabLst>
            </a:pPr>
            <a:r>
              <a:rPr lang="de-AT" noProof="0" dirty="0"/>
              <a:t>	</a:t>
            </a:r>
            <a:r>
              <a:rPr lang="de-AT" noProof="0" dirty="0">
                <a:solidFill>
                  <a:srgbClr val="0066FF"/>
                </a:solidFill>
              </a:rPr>
              <a:t>grünes</a:t>
            </a:r>
            <a:r>
              <a:rPr lang="de-AT" noProof="0" dirty="0"/>
              <a:t> </a:t>
            </a:r>
            <a:r>
              <a:rPr lang="de-AT" noProof="0" dirty="0">
                <a:solidFill>
                  <a:srgbClr val="339966"/>
                </a:solidFill>
              </a:rPr>
              <a:t>Buch</a:t>
            </a:r>
            <a:r>
              <a:rPr lang="de-AT" noProof="0" dirty="0"/>
              <a:t>		 = 	  etwas, das </a:t>
            </a:r>
            <a:r>
              <a:rPr lang="de-AT" noProof="0" dirty="0">
                <a:solidFill>
                  <a:srgbClr val="0066FF"/>
                </a:solidFill>
              </a:rPr>
              <a:t>grün</a:t>
            </a:r>
            <a:r>
              <a:rPr lang="de-AT" noProof="0" dirty="0"/>
              <a:t> ist und das ein </a:t>
            </a:r>
            <a:r>
              <a:rPr lang="de-AT" noProof="0" dirty="0">
                <a:solidFill>
                  <a:srgbClr val="339966"/>
                </a:solidFill>
              </a:rPr>
              <a:t>Buch</a:t>
            </a:r>
            <a:r>
              <a:rPr lang="de-AT" noProof="0" dirty="0"/>
              <a:t> ist</a:t>
            </a:r>
          </a:p>
          <a:p>
            <a:pPr>
              <a:spcBef>
                <a:spcPts val="400"/>
              </a:spcBef>
              <a:tabLst>
                <a:tab pos="342900" algn="l"/>
                <a:tab pos="747713" algn="l"/>
                <a:tab pos="1090613" algn="l"/>
                <a:tab pos="2228850" algn="l"/>
                <a:tab pos="2686050" algn="l"/>
                <a:tab pos="3086100" algn="l"/>
              </a:tabLst>
            </a:pPr>
            <a:r>
              <a:rPr lang="de-AT" noProof="0" dirty="0">
                <a:sym typeface="WP MathA" panose="05010101010101010101" pitchFamily="2" charset="2"/>
              </a:rPr>
              <a:t>	</a:t>
            </a:r>
            <a:r>
              <a:rPr lang="de-AT" noProof="0" dirty="0">
                <a:solidFill>
                  <a:srgbClr val="0066FF"/>
                </a:solidFill>
              </a:rPr>
              <a:t>ke</a:t>
            </a:r>
            <a:r>
              <a:rPr lang="de-AT" noProof="0" dirty="0">
                <a:solidFill>
                  <a:srgbClr val="0066FF"/>
                </a:solidFill>
                <a:sym typeface="WP MathA" panose="05010101010101010101" pitchFamily="2" charset="2"/>
              </a:rPr>
              <a:t>in </a:t>
            </a:r>
            <a:r>
              <a:rPr lang="de-AT" noProof="0" dirty="0">
                <a:solidFill>
                  <a:srgbClr val="339966"/>
                </a:solidFill>
                <a:sym typeface="WP MathA" panose="05010101010101010101" pitchFamily="2" charset="2"/>
              </a:rPr>
              <a:t>Buch</a:t>
            </a:r>
            <a:r>
              <a:rPr lang="de-AT" noProof="0" dirty="0">
                <a:sym typeface="WP MathA" panose="05010101010101010101" pitchFamily="2" charset="2"/>
              </a:rPr>
              <a:t>		</a:t>
            </a:r>
            <a:r>
              <a:rPr lang="de-AT" sz="3200" b="1" noProof="0" dirty="0">
                <a:solidFill>
                  <a:srgbClr val="FF0000"/>
                </a:solidFill>
                <a:sym typeface="WP MathA" panose="05010101010101010101" pitchFamily="2" charset="2"/>
              </a:rPr>
              <a:t></a:t>
            </a:r>
            <a:r>
              <a:rPr lang="de-AT" sz="2800" noProof="0" dirty="0">
                <a:solidFill>
                  <a:srgbClr val="FF0000"/>
                </a:solidFill>
                <a:sym typeface="WP MathA" panose="05010101010101010101" pitchFamily="2" charset="2"/>
              </a:rPr>
              <a:t>	</a:t>
            </a:r>
            <a:r>
              <a:rPr lang="de-AT" noProof="0" dirty="0">
                <a:sym typeface="WP MathA" panose="05010101010101010101" pitchFamily="2" charset="2"/>
              </a:rPr>
              <a:t>*etwas, das </a:t>
            </a:r>
            <a:r>
              <a:rPr lang="de-AT" noProof="0" dirty="0">
                <a:solidFill>
                  <a:srgbClr val="0066FF"/>
                </a:solidFill>
              </a:rPr>
              <a:t>ke</a:t>
            </a:r>
            <a:r>
              <a:rPr lang="de-AT" noProof="0" dirty="0">
                <a:solidFill>
                  <a:srgbClr val="0066FF"/>
                </a:solidFill>
                <a:sym typeface="WP MathA" panose="05010101010101010101" pitchFamily="2" charset="2"/>
              </a:rPr>
              <a:t>in </a:t>
            </a:r>
            <a:r>
              <a:rPr lang="de-AT" noProof="0" dirty="0">
                <a:sym typeface="WP MathA" panose="05010101010101010101" pitchFamily="2" charset="2"/>
              </a:rPr>
              <a:t>ist und das ein </a:t>
            </a:r>
            <a:r>
              <a:rPr lang="de-AT" noProof="0" dirty="0">
                <a:solidFill>
                  <a:srgbClr val="339966"/>
                </a:solidFill>
                <a:sym typeface="WP MathA" panose="05010101010101010101" pitchFamily="2" charset="2"/>
              </a:rPr>
              <a:t>Buch</a:t>
            </a:r>
            <a:r>
              <a:rPr lang="de-AT" noProof="0" dirty="0">
                <a:sym typeface="WP MathA" panose="05010101010101010101" pitchFamily="2" charset="2"/>
              </a:rPr>
              <a:t> ist</a:t>
            </a:r>
          </a:p>
          <a:p>
            <a:pPr>
              <a:spcBef>
                <a:spcPts val="400"/>
              </a:spcBef>
              <a:tabLst>
                <a:tab pos="342900" algn="l"/>
                <a:tab pos="747713" algn="l"/>
                <a:tab pos="1090613" algn="l"/>
                <a:tab pos="2228850" algn="l"/>
                <a:tab pos="2686050" algn="l"/>
                <a:tab pos="3086100" algn="l"/>
              </a:tabLst>
            </a:pPr>
            <a:r>
              <a:rPr lang="de-AT" noProof="0" dirty="0"/>
              <a:t>	</a:t>
            </a:r>
            <a:r>
              <a:rPr lang="de-AT" noProof="0" dirty="0">
                <a:solidFill>
                  <a:srgbClr val="0066FF"/>
                </a:solidFill>
              </a:rPr>
              <a:t>sehr </a:t>
            </a:r>
            <a:r>
              <a:rPr lang="de-AT" noProof="0" dirty="0">
                <a:solidFill>
                  <a:srgbClr val="339966"/>
                </a:solidFill>
              </a:rPr>
              <a:t>grün</a:t>
            </a:r>
            <a:r>
              <a:rPr lang="de-AT" noProof="0" dirty="0"/>
              <a:t>		</a:t>
            </a:r>
            <a:r>
              <a:rPr lang="de-AT" sz="2800" b="1" dirty="0">
                <a:solidFill>
                  <a:srgbClr val="FF0000"/>
                </a:solidFill>
              </a:rPr>
              <a:t> </a:t>
            </a:r>
            <a:r>
              <a:rPr lang="de-AT" sz="2800" noProof="0" dirty="0">
                <a:solidFill>
                  <a:srgbClr val="FF0000"/>
                </a:solidFill>
              </a:rPr>
              <a:t>	</a:t>
            </a:r>
            <a:r>
              <a:rPr lang="de-AT" noProof="0" dirty="0"/>
              <a:t>*etwas, das </a:t>
            </a:r>
            <a:r>
              <a:rPr lang="de-AT" noProof="0" dirty="0">
                <a:solidFill>
                  <a:srgbClr val="0066FF"/>
                </a:solidFill>
              </a:rPr>
              <a:t>sehr </a:t>
            </a:r>
            <a:r>
              <a:rPr lang="de-AT" noProof="0" dirty="0"/>
              <a:t>ist und das </a:t>
            </a:r>
            <a:r>
              <a:rPr lang="de-AT" noProof="0" dirty="0">
                <a:solidFill>
                  <a:srgbClr val="339966"/>
                </a:solidFill>
              </a:rPr>
              <a:t>grün </a:t>
            </a:r>
            <a:r>
              <a:rPr lang="de-AT" noProof="0" dirty="0"/>
              <a:t>ist</a:t>
            </a: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2228850" algn="l"/>
                <a:tab pos="2686050" algn="l"/>
                <a:tab pos="3086100" algn="l"/>
              </a:tabLst>
            </a:pPr>
            <a:endParaRPr lang="de-AT" i="1" noProof="0" dirty="0"/>
          </a:p>
          <a:p>
            <a:pPr>
              <a:spcBef>
                <a:spcPts val="600"/>
              </a:spcBef>
              <a:tabLst>
                <a:tab pos="342900" algn="l"/>
                <a:tab pos="747713" algn="l"/>
                <a:tab pos="1090613" algn="l"/>
                <a:tab pos="2228850" algn="l"/>
                <a:tab pos="2686050" algn="l"/>
                <a:tab pos="3086100" algn="l"/>
              </a:tabLst>
            </a:pPr>
            <a:r>
              <a:rPr lang="de-AT" i="1" noProof="0" dirty="0"/>
              <a:t>		Fall B</a:t>
            </a:r>
            <a:r>
              <a:rPr lang="de-AT" noProof="0" dirty="0"/>
              <a:t>. Die Art der Beziehung hängt vom </a:t>
            </a:r>
            <a:r>
              <a:rPr lang="de-AT" b="1" noProof="0" dirty="0"/>
              <a:t>Lexikon</a:t>
            </a:r>
            <a:r>
              <a:rPr lang="de-AT" b="1" i="1" noProof="0" dirty="0"/>
              <a:t> </a:t>
            </a:r>
            <a:r>
              <a:rPr lang="de-AT" noProof="0" dirty="0"/>
              <a:t>ab</a:t>
            </a:r>
            <a:r>
              <a:rPr lang="de-AT" b="1" i="1" noProof="0" dirty="0"/>
              <a:t>.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2228850" algn="l"/>
                <a:tab pos="2686050" algn="l"/>
                <a:tab pos="3086100" algn="l"/>
              </a:tabLst>
            </a:pPr>
            <a:r>
              <a:rPr lang="de-AT" noProof="0" dirty="0"/>
              <a:t>	</a:t>
            </a:r>
            <a:r>
              <a:rPr lang="de-AT" noProof="0" dirty="0">
                <a:solidFill>
                  <a:srgbClr val="0066FF"/>
                </a:solidFill>
              </a:rPr>
              <a:t>junger</a:t>
            </a:r>
            <a:r>
              <a:rPr lang="de-AT" noProof="0" dirty="0"/>
              <a:t> </a:t>
            </a:r>
            <a:r>
              <a:rPr lang="de-AT" noProof="0" dirty="0">
                <a:solidFill>
                  <a:srgbClr val="339966"/>
                </a:solidFill>
              </a:rPr>
              <a:t>Arzt</a:t>
            </a:r>
            <a:r>
              <a:rPr lang="de-AT" noProof="0" dirty="0"/>
              <a:t>		 =  	   jemand, der </a:t>
            </a:r>
            <a:r>
              <a:rPr lang="de-AT" noProof="0" dirty="0">
                <a:solidFill>
                  <a:srgbClr val="0066FF"/>
                </a:solidFill>
              </a:rPr>
              <a:t>jung </a:t>
            </a:r>
            <a:r>
              <a:rPr lang="de-AT" noProof="0" dirty="0"/>
              <a:t>ist und ein </a:t>
            </a:r>
            <a:r>
              <a:rPr lang="de-AT" noProof="0" dirty="0">
                <a:solidFill>
                  <a:srgbClr val="339966"/>
                </a:solidFill>
              </a:rPr>
              <a:t>Arzt </a:t>
            </a:r>
            <a:r>
              <a:rPr lang="de-AT" noProof="0" dirty="0"/>
              <a:t>ist</a:t>
            </a:r>
          </a:p>
          <a:p>
            <a:pPr>
              <a:spcBef>
                <a:spcPts val="400"/>
              </a:spcBef>
              <a:tabLst>
                <a:tab pos="342900" algn="l"/>
                <a:tab pos="747713" algn="l"/>
                <a:tab pos="1090613" algn="l"/>
                <a:tab pos="2228850" algn="l"/>
                <a:tab pos="2686050" algn="l"/>
                <a:tab pos="3086100" algn="l"/>
              </a:tabLst>
            </a:pPr>
            <a:r>
              <a:rPr lang="de-AT" noProof="0" dirty="0"/>
              <a:t>	</a:t>
            </a:r>
            <a:r>
              <a:rPr lang="de-AT" noProof="0" dirty="0">
                <a:solidFill>
                  <a:srgbClr val="0066FF"/>
                </a:solidFill>
              </a:rPr>
              <a:t>falscher </a:t>
            </a:r>
            <a:r>
              <a:rPr lang="de-AT" noProof="0" dirty="0">
                <a:solidFill>
                  <a:srgbClr val="339966"/>
                </a:solidFill>
              </a:rPr>
              <a:t>Arzt</a:t>
            </a:r>
            <a:r>
              <a:rPr lang="de-AT" noProof="0" dirty="0"/>
              <a:t>		</a:t>
            </a:r>
            <a:r>
              <a:rPr lang="de-AT" sz="2800" b="1" dirty="0">
                <a:solidFill>
                  <a:srgbClr val="FF0000"/>
                </a:solidFill>
              </a:rPr>
              <a:t></a:t>
            </a:r>
            <a:r>
              <a:rPr lang="de-AT" sz="2800" noProof="0" dirty="0"/>
              <a:t>   </a:t>
            </a:r>
            <a:r>
              <a:rPr lang="de-AT" noProof="0" dirty="0"/>
              <a:t>*jemand, der </a:t>
            </a:r>
            <a:r>
              <a:rPr lang="de-AT" noProof="0" dirty="0">
                <a:solidFill>
                  <a:srgbClr val="0066FF"/>
                </a:solidFill>
              </a:rPr>
              <a:t>falsch </a:t>
            </a:r>
            <a:r>
              <a:rPr lang="de-AT" noProof="0" dirty="0"/>
              <a:t>ist und ein </a:t>
            </a:r>
            <a:r>
              <a:rPr lang="de-AT" noProof="0" dirty="0">
                <a:solidFill>
                  <a:srgbClr val="339966"/>
                </a:solidFill>
              </a:rPr>
              <a:t>Arzt </a:t>
            </a:r>
            <a:r>
              <a:rPr lang="de-AT" noProof="0" dirty="0"/>
              <a:t>ist</a:t>
            </a:r>
          </a:p>
          <a:p>
            <a:pPr>
              <a:spcBef>
                <a:spcPts val="400"/>
              </a:spcBef>
              <a:tabLst>
                <a:tab pos="342900" algn="l"/>
                <a:tab pos="747713" algn="l"/>
                <a:tab pos="1090613" algn="l"/>
                <a:tab pos="2228850" algn="l"/>
                <a:tab pos="2686050" algn="l"/>
                <a:tab pos="3086100" algn="l"/>
              </a:tabLst>
            </a:pPr>
            <a:r>
              <a:rPr lang="de-AT" noProof="0" dirty="0"/>
              <a:t>	</a:t>
            </a:r>
            <a:r>
              <a:rPr lang="de-AT" noProof="0" dirty="0">
                <a:solidFill>
                  <a:srgbClr val="0066FF"/>
                </a:solidFill>
              </a:rPr>
              <a:t>angeblicher </a:t>
            </a:r>
            <a:r>
              <a:rPr lang="de-AT" noProof="0" dirty="0">
                <a:solidFill>
                  <a:srgbClr val="339966"/>
                </a:solidFill>
              </a:rPr>
              <a:t>Arzt</a:t>
            </a:r>
            <a:r>
              <a:rPr lang="de-AT" noProof="0" dirty="0"/>
              <a:t>	</a:t>
            </a:r>
            <a:r>
              <a:rPr lang="de-AT" sz="2800" b="1" dirty="0">
                <a:solidFill>
                  <a:srgbClr val="FF0000"/>
                </a:solidFill>
              </a:rPr>
              <a:t></a:t>
            </a:r>
            <a:r>
              <a:rPr lang="de-AT" sz="2800" noProof="0" dirty="0"/>
              <a:t>   </a:t>
            </a:r>
            <a:r>
              <a:rPr lang="de-AT" noProof="0" dirty="0"/>
              <a:t>*jemand, der </a:t>
            </a:r>
            <a:r>
              <a:rPr lang="de-AT" noProof="0" dirty="0">
                <a:solidFill>
                  <a:srgbClr val="0066FF"/>
                </a:solidFill>
              </a:rPr>
              <a:t>angeblich </a:t>
            </a:r>
            <a:r>
              <a:rPr lang="de-AT" noProof="0" dirty="0"/>
              <a:t>ist und </a:t>
            </a:r>
            <a:r>
              <a:rPr lang="de-AT" noProof="0" dirty="0">
                <a:solidFill>
                  <a:srgbClr val="339966"/>
                </a:solidFill>
              </a:rPr>
              <a:t>Arzt </a:t>
            </a:r>
            <a:r>
              <a:rPr lang="de-AT" noProof="0" dirty="0"/>
              <a:t>ist</a:t>
            </a:r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090613" algn="l"/>
                <a:tab pos="2228850" algn="l"/>
                <a:tab pos="2514600" algn="l"/>
                <a:tab pos="3086100" algn="l"/>
              </a:tabLst>
            </a:pPr>
            <a:endParaRPr lang="de-AT" noProof="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DGY 15 Semantik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16" name="Rectangle 15"/>
          <p:cNvSpPr/>
          <p:nvPr/>
        </p:nvSpPr>
        <p:spPr>
          <a:xfrm>
            <a:off x="76200" y="5410200"/>
            <a:ext cx="995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tabLst>
                <a:tab pos="342900" algn="l"/>
                <a:tab pos="747713" algn="l"/>
                <a:tab pos="1090613" algn="l"/>
                <a:tab pos="2228850" algn="l"/>
                <a:tab pos="2514600" algn="l"/>
                <a:tab pos="3086100" algn="l"/>
              </a:tabLst>
            </a:pPr>
            <a:r>
              <a:rPr lang="de-AT" sz="2400" b="1" u="sng" dirty="0">
                <a:solidFill>
                  <a:srgbClr val="FF0000"/>
                </a:solidFill>
                <a:sym typeface="WP MathA" panose="05010101010101010101" pitchFamily="2" charset="2"/>
              </a:rPr>
              <a:t>aber</a:t>
            </a:r>
            <a:r>
              <a:rPr lang="de-AT" sz="2400" b="1" dirty="0">
                <a:solidFill>
                  <a:srgbClr val="FF0000"/>
                </a:solidFill>
                <a:sym typeface="WP MathA" panose="05010101010101010101" pitchFamily="2" charset="2"/>
              </a:rPr>
              <a:t>:</a:t>
            </a:r>
            <a:endParaRPr lang="de-AT" sz="2400" dirty="0"/>
          </a:p>
        </p:txBody>
      </p:sp>
      <p:sp>
        <p:nvSpPr>
          <p:cNvPr id="8" name="Rectangle 7"/>
          <p:cNvSpPr/>
          <p:nvPr/>
        </p:nvSpPr>
        <p:spPr>
          <a:xfrm>
            <a:off x="76200" y="3200400"/>
            <a:ext cx="995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tabLst>
                <a:tab pos="342900" algn="l"/>
                <a:tab pos="747713" algn="l"/>
                <a:tab pos="1090613" algn="l"/>
                <a:tab pos="2228850" algn="l"/>
                <a:tab pos="2514600" algn="l"/>
                <a:tab pos="3086100" algn="l"/>
              </a:tabLst>
            </a:pPr>
            <a:r>
              <a:rPr lang="de-AT" sz="2400" b="1" u="sng" dirty="0">
                <a:solidFill>
                  <a:srgbClr val="FF0000"/>
                </a:solidFill>
                <a:sym typeface="WP MathA" panose="05010101010101010101" pitchFamily="2" charset="2"/>
              </a:rPr>
              <a:t>aber</a:t>
            </a:r>
            <a:r>
              <a:rPr lang="de-AT" sz="2400" b="1" dirty="0">
                <a:solidFill>
                  <a:srgbClr val="FF0000"/>
                </a:solidFill>
                <a:sym typeface="WP MathA" panose="05010101010101010101" pitchFamily="2" charset="2"/>
              </a:rPr>
              <a:t>:</a:t>
            </a:r>
            <a:endParaRPr lang="de-AT" sz="2400" dirty="0"/>
          </a:p>
        </p:txBody>
      </p:sp>
    </p:spTree>
    <p:extLst>
      <p:ext uri="{BB962C8B-B14F-4D97-AF65-F5344CB8AC3E}">
        <p14:creationId xmlns="" xmlns:p14="http://schemas.microsoft.com/office/powerpoint/2010/main" val="3304217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AT" noProof="0"/>
              <a:t>Kombination von Bedeutungen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" y="990600"/>
            <a:ext cx="890016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de-AT" b="1" noProof="0" dirty="0">
                <a:sym typeface="WP IconicSymbolsA" panose="05010101010101010101" pitchFamily="2" charset="2"/>
              </a:rPr>
              <a:t>		</a:t>
            </a:r>
            <a:r>
              <a:rPr lang="de-AT" b="1" noProof="0" dirty="0"/>
              <a:t>Konsequenz/Schlussfolgerung</a:t>
            </a:r>
            <a:r>
              <a:rPr lang="de-AT" noProof="0" dirty="0"/>
              <a:t>. Es gibt </a:t>
            </a:r>
            <a:r>
              <a:rPr lang="de-AT" b="1" noProof="0" dirty="0"/>
              <a:t>mehr als eine </a:t>
            </a:r>
            <a:r>
              <a:rPr lang="de-AT" noProof="0" dirty="0"/>
              <a:t>Regel, um sprachliche </a:t>
            </a:r>
            <a:r>
              <a:rPr lang="de-AT" noProof="0" dirty="0">
                <a:sym typeface="WP MathA" panose="05010101010101010101" pitchFamily="2" charset="2"/>
              </a:rPr>
              <a:t>Bedeutungen miteinander zu kombinieren</a:t>
            </a:r>
            <a:r>
              <a:rPr lang="de-AT" noProof="0" dirty="0"/>
              <a:t>:</a:t>
            </a:r>
            <a:endParaRPr lang="de-AT" noProof="0" dirty="0">
              <a:sym typeface="WP MathA" panose="05010101010101010101" pitchFamily="2" charset="2"/>
            </a:endParaRP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828800" algn="l"/>
                <a:tab pos="3143250" algn="l"/>
              </a:tabLst>
            </a:pPr>
            <a:endParaRPr lang="de-AT" noProof="0" dirty="0"/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828800" algn="l"/>
                <a:tab pos="2114550" algn="l"/>
                <a:tab pos="3368675" algn="l"/>
                <a:tab pos="3830638" algn="l"/>
                <a:tab pos="4914900" algn="l"/>
              </a:tabLst>
            </a:pPr>
            <a:r>
              <a:rPr lang="de-AT" noProof="0" dirty="0"/>
              <a:t>(1)		</a:t>
            </a:r>
            <a:r>
              <a:rPr lang="de-AT" noProof="0" dirty="0">
                <a:sym typeface="WP MathA" panose="05010101010101010101" pitchFamily="2" charset="2"/>
              </a:rPr>
              <a:t>	</a:t>
            </a:r>
            <a:r>
              <a:rPr lang="de-AT" b="1" noProof="0" dirty="0">
                <a:solidFill>
                  <a:srgbClr val="0066FF"/>
                </a:solidFill>
              </a:rPr>
              <a:t> </a:t>
            </a:r>
            <a:r>
              <a:rPr lang="de-AT" noProof="0" dirty="0"/>
              <a:t>Regel</a:t>
            </a:r>
            <a:r>
              <a:rPr lang="de-AT" b="1" noProof="0" dirty="0"/>
              <a:t> </a:t>
            </a:r>
            <a:r>
              <a:rPr lang="de-AT" b="1" dirty="0">
                <a:solidFill>
                  <a:srgbClr val="0066FF"/>
                </a:solidFill>
              </a:rPr>
              <a:t> </a:t>
            </a:r>
            <a:r>
              <a:rPr lang="de-AT" noProof="0" dirty="0"/>
              <a:t>:</a:t>
            </a:r>
            <a:r>
              <a:rPr lang="de-AT" b="1" noProof="0" dirty="0">
                <a:solidFill>
                  <a:srgbClr val="0066FF"/>
                </a:solidFill>
              </a:rPr>
              <a:t>	</a:t>
            </a:r>
            <a:r>
              <a:rPr lang="de-AT" noProof="0" dirty="0">
                <a:sym typeface="WP MathA" panose="05010101010101010101" pitchFamily="2" charset="2"/>
              </a:rPr>
              <a:t>grünes	</a:t>
            </a:r>
            <a:r>
              <a:rPr lang="de-AT" b="1" dirty="0">
                <a:solidFill>
                  <a:srgbClr val="0066FF"/>
                </a:solidFill>
              </a:rPr>
              <a:t>	</a:t>
            </a:r>
            <a:r>
              <a:rPr lang="de-AT" noProof="0" dirty="0">
                <a:sym typeface="WP MathA" panose="05010101010101010101" pitchFamily="2" charset="2"/>
              </a:rPr>
              <a:t>Buch	</a:t>
            </a:r>
            <a:r>
              <a:rPr lang="de-AT" noProof="0" dirty="0">
                <a:sym typeface="WP IconicSymbolsA" panose="05010101010101010101" pitchFamily="2" charset="2"/>
              </a:rPr>
              <a:t>=</a:t>
            </a:r>
            <a:r>
              <a:rPr lang="de-AT" noProof="0" dirty="0">
                <a:sym typeface="WP MathA" panose="05010101010101010101" pitchFamily="2" charset="2"/>
              </a:rPr>
              <a:t> 	grünes Buch	</a:t>
            </a:r>
            <a:r>
              <a:rPr lang="de-AT" b="1" noProof="0" dirty="0">
                <a:solidFill>
                  <a:srgbClr val="0066FF"/>
                </a:solidFill>
              </a:rPr>
              <a:t> </a:t>
            </a:r>
            <a:endParaRPr lang="de-AT" noProof="0" dirty="0">
              <a:sym typeface="WP MathA" panose="05010101010101010101" pitchFamily="2" charset="2"/>
            </a:endParaRP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828800" algn="l"/>
                <a:tab pos="2114550" algn="l"/>
                <a:tab pos="3368675" algn="l"/>
                <a:tab pos="3830638" algn="l"/>
                <a:tab pos="4914900" algn="l"/>
              </a:tabLst>
            </a:pPr>
            <a:r>
              <a:rPr lang="de-AT" noProof="0" dirty="0">
                <a:sym typeface="WP MathA" panose="05010101010101010101" pitchFamily="2" charset="2"/>
              </a:rPr>
              <a:t>(2)			</a:t>
            </a:r>
            <a:r>
              <a:rPr lang="de-AT" noProof="0" dirty="0">
                <a:solidFill>
                  <a:srgbClr val="FF0000"/>
                </a:solidFill>
              </a:rPr>
              <a:t> </a:t>
            </a:r>
            <a:r>
              <a:rPr lang="de-AT" noProof="0" dirty="0"/>
              <a:t>Regel </a:t>
            </a:r>
            <a:r>
              <a:rPr lang="de-AT" noProof="0" dirty="0">
                <a:solidFill>
                  <a:srgbClr val="00B050"/>
                </a:solidFill>
                <a:sym typeface="WP IconicSymbolsA" panose="05010101010101010101" pitchFamily="2" charset="2"/>
              </a:rPr>
              <a:t></a:t>
            </a:r>
            <a:r>
              <a:rPr lang="de-AT" noProof="0" dirty="0"/>
              <a:t>:	</a:t>
            </a:r>
            <a:r>
              <a:rPr lang="de-AT" noProof="0" dirty="0">
                <a:sym typeface="WP MathA" panose="05010101010101010101" pitchFamily="2" charset="2"/>
              </a:rPr>
              <a:t>kein 	</a:t>
            </a:r>
            <a:r>
              <a:rPr lang="de-AT" dirty="0">
                <a:solidFill>
                  <a:srgbClr val="00B050"/>
                </a:solidFill>
                <a:sym typeface="WP IconicSymbolsA" panose="05010101010101010101" pitchFamily="2" charset="2"/>
              </a:rPr>
              <a:t>	</a:t>
            </a:r>
            <a:r>
              <a:rPr lang="de-AT" noProof="0" dirty="0">
                <a:sym typeface="WP MathA" panose="05010101010101010101" pitchFamily="2" charset="2"/>
              </a:rPr>
              <a:t>Buch 	</a:t>
            </a:r>
            <a:r>
              <a:rPr lang="de-AT" noProof="0" dirty="0">
                <a:sym typeface="WP IconicSymbolsA" panose="05010101010101010101" pitchFamily="2" charset="2"/>
              </a:rPr>
              <a:t>=	</a:t>
            </a:r>
            <a:r>
              <a:rPr lang="de-AT" noProof="0" dirty="0">
                <a:sym typeface="WP MathA" panose="05010101010101010101" pitchFamily="2" charset="2"/>
              </a:rPr>
              <a:t>kein Buch	</a:t>
            </a:r>
          </a:p>
          <a:p>
            <a:pPr>
              <a:spcBef>
                <a:spcPts val="0"/>
              </a:spcBef>
            </a:pPr>
            <a:endParaRPr lang="de-AT" noProof="0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AT" noProof="0" dirty="0"/>
              <a:t>Die Operation </a:t>
            </a:r>
            <a:r>
              <a:rPr lang="de-AT" b="1" noProof="0" dirty="0">
                <a:solidFill>
                  <a:srgbClr val="0066FF"/>
                </a:solidFill>
              </a:rPr>
              <a:t></a:t>
            </a:r>
            <a:r>
              <a:rPr lang="de-AT" noProof="0" dirty="0"/>
              <a:t> entspricht der Partikel „</a:t>
            </a:r>
            <a:r>
              <a:rPr lang="de-AT" noProof="0" dirty="0">
                <a:solidFill>
                  <a:srgbClr val="0066FF"/>
                </a:solidFill>
              </a:rPr>
              <a:t>und</a:t>
            </a:r>
            <a:r>
              <a:rPr lang="de-AT" noProof="0" dirty="0"/>
              <a:t>“in natürlicher Sprache</a:t>
            </a:r>
          </a:p>
          <a:p>
            <a:pPr marL="342900" indent="-3429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2228850" algn="l"/>
                <a:tab pos="2514600" algn="l"/>
                <a:tab pos="3086100" algn="l"/>
              </a:tabLst>
            </a:pPr>
            <a:r>
              <a:rPr lang="de-AT" noProof="0" dirty="0"/>
              <a:t>		grünes Buch		=   	etwas, das grün ist </a:t>
            </a:r>
            <a:r>
              <a:rPr lang="de-AT" u="sng" noProof="0" dirty="0">
                <a:solidFill>
                  <a:srgbClr val="0066FF"/>
                </a:solidFill>
              </a:rPr>
              <a:t>und</a:t>
            </a:r>
            <a:r>
              <a:rPr lang="de-AT" noProof="0" dirty="0"/>
              <a:t> ein Buch ist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AT" noProof="0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AT" noProof="0" dirty="0"/>
              <a:t>Wie funktioniert die Regel </a:t>
            </a:r>
            <a:r>
              <a:rPr lang="de-AT" dirty="0">
                <a:solidFill>
                  <a:srgbClr val="00B050"/>
                </a:solidFill>
                <a:sym typeface="WP IconicSymbolsA" panose="05010101010101010101" pitchFamily="2" charset="2"/>
              </a:rPr>
              <a:t></a:t>
            </a:r>
            <a:r>
              <a:rPr lang="de-AT" noProof="0" dirty="0"/>
              <a:t>?</a:t>
            </a:r>
            <a:r>
              <a:rPr lang="de-AT" noProof="0" dirty="0">
                <a:sym typeface="WP IconicSymbolsA" panose="05010101010101010101" pitchFamily="2" charset="2"/>
              </a:rPr>
              <a:t>    (</a:t>
            </a:r>
            <a:r>
              <a:rPr lang="de-AT" sz="2000" dirty="0">
                <a:sym typeface="WP IconicSymbolsA" panose="05010101010101010101" pitchFamily="2" charset="2"/>
              </a:rPr>
              <a:t>D</a:t>
            </a:r>
            <a:r>
              <a:rPr lang="de-AT" sz="2000" noProof="0" dirty="0">
                <a:sym typeface="WP IconicSymbolsA" panose="05010101010101010101" pitchFamily="2" charset="2"/>
              </a:rPr>
              <a:t>ies wird später besprochen werden.)</a:t>
            </a:r>
            <a:endParaRPr lang="de-AT" sz="2000" noProof="0" dirty="0"/>
          </a:p>
          <a:p>
            <a:pPr marL="342900" indent="-3429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2228850" algn="l"/>
                <a:tab pos="2514600" algn="l"/>
                <a:tab pos="3086100" algn="l"/>
              </a:tabLst>
            </a:pPr>
            <a:r>
              <a:rPr lang="de-AT" noProof="0" dirty="0"/>
              <a:t>		kein Buch			   	es gibt kein Ding, das ein Buch ist und…</a:t>
            </a:r>
          </a:p>
          <a:p>
            <a:pPr marL="342900" indent="-342900">
              <a:spcBef>
                <a:spcPts val="0"/>
              </a:spcBef>
            </a:pPr>
            <a:endParaRPr lang="de-AT" noProof="0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AT" noProof="0" dirty="0"/>
              <a:t>Man nennt diese Regeln die </a:t>
            </a:r>
            <a:r>
              <a:rPr lang="de-AT" noProof="0" dirty="0">
                <a:solidFill>
                  <a:srgbClr val="FF0000"/>
                </a:solidFill>
              </a:rPr>
              <a:t>semantischen Kompositionsregeln</a:t>
            </a:r>
            <a:r>
              <a:rPr lang="de-AT" i="1" noProof="0" dirty="0"/>
              <a:t>.</a:t>
            </a:r>
            <a:endParaRPr lang="de-AT" noProof="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DGY 15 Semantik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9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2662502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AT" noProof="0" dirty="0"/>
              <a:t>Was ist Semantik?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" y="990600"/>
            <a:ext cx="8900160" cy="5181600"/>
          </a:xfrm>
        </p:spPr>
        <p:txBody>
          <a:bodyPr/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AT" dirty="0"/>
              <a:t>Sprachliche Bedeutungen werden durch </a:t>
            </a:r>
            <a:r>
              <a:rPr lang="de-AT" b="1" dirty="0"/>
              <a:t>semantische Kompositionsregeln</a:t>
            </a:r>
            <a:r>
              <a:rPr lang="de-AT" dirty="0"/>
              <a:t> miteinander verbunden.</a:t>
            </a:r>
            <a:endParaRPr lang="el-GR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dirty="0"/>
              <a:t>Eine der wichtigsten Fragen in der Semantik</a:t>
            </a:r>
            <a:r>
              <a:rPr lang="de-AT" i="1" dirty="0"/>
              <a:t>:</a:t>
            </a:r>
            <a:r>
              <a:rPr lang="de-AT" dirty="0"/>
              <a:t> Welche </a:t>
            </a:r>
            <a:r>
              <a:rPr lang="de-AT" dirty="0">
                <a:solidFill>
                  <a:srgbClr val="FF0000"/>
                </a:solidFill>
              </a:rPr>
              <a:t>Kompositionsregeln</a:t>
            </a:r>
            <a:r>
              <a:rPr lang="de-AT" b="1" i="1" dirty="0"/>
              <a:t> </a:t>
            </a:r>
            <a:r>
              <a:rPr lang="de-AT" dirty="0"/>
              <a:t>verwendet natürliche Sprache? 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dirty="0"/>
              <a:t>Bisher haben wir folgende Definition von ‚Semantik‘ verwendet:</a:t>
            </a:r>
          </a:p>
          <a:p>
            <a:pPr>
              <a:spcBef>
                <a:spcPts val="0"/>
              </a:spcBef>
            </a:pPr>
            <a:endParaRPr lang="de-AT" dirty="0"/>
          </a:p>
          <a:p>
            <a:pPr>
              <a:spcBef>
                <a:spcPts val="0"/>
              </a:spcBef>
            </a:pPr>
            <a:endParaRPr lang="de-AT" dirty="0"/>
          </a:p>
          <a:p>
            <a:pPr>
              <a:spcBef>
                <a:spcPts val="0"/>
              </a:spcBef>
            </a:pPr>
            <a:endParaRPr lang="de-AT" dirty="0"/>
          </a:p>
          <a:p>
            <a:pPr>
              <a:spcBef>
                <a:spcPts val="0"/>
              </a:spcBef>
            </a:pPr>
            <a:endParaRPr lang="de-AT" noProof="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AT" dirty="0">
                <a:sym typeface="WP IconicSymbolsA" panose="05010101010101010101" pitchFamily="2" charset="2"/>
              </a:rPr>
              <a:t>Es ist nun möglich, eine bessere</a:t>
            </a:r>
            <a:r>
              <a:rPr lang="de-AT" b="1" i="1" dirty="0">
                <a:sym typeface="WP IconicSymbolsA" panose="05010101010101010101" pitchFamily="2" charset="2"/>
              </a:rPr>
              <a:t> </a:t>
            </a:r>
            <a:r>
              <a:rPr lang="de-AT" dirty="0">
                <a:sym typeface="WP IconicSymbolsA" panose="05010101010101010101" pitchFamily="2" charset="2"/>
              </a:rPr>
              <a:t>(</a:t>
            </a:r>
            <a:r>
              <a:rPr lang="en-US" dirty="0">
                <a:sym typeface="WP IconicSymbolsA" panose="05010101010101010101" pitchFamily="2" charset="2"/>
              </a:rPr>
              <a:t>d</a:t>
            </a:r>
            <a:r>
              <a:rPr lang="el-GR" dirty="0">
                <a:sym typeface="WP IconicSymbolsA" panose="05010101010101010101" pitchFamily="2" charset="2"/>
              </a:rPr>
              <a:t>.</a:t>
            </a:r>
            <a:r>
              <a:rPr lang="en-US" dirty="0">
                <a:sym typeface="WP IconicSymbolsA" panose="05010101010101010101" pitchFamily="2" charset="2"/>
              </a:rPr>
              <a:t>h</a:t>
            </a:r>
            <a:r>
              <a:rPr lang="el-GR" dirty="0">
                <a:sym typeface="WP IconicSymbolsA" panose="05010101010101010101" pitchFamily="2" charset="2"/>
              </a:rPr>
              <a:t>. </a:t>
            </a:r>
            <a:r>
              <a:rPr lang="de-AT" dirty="0">
                <a:sym typeface="WP IconicSymbolsA" panose="05010101010101010101" pitchFamily="2" charset="2"/>
              </a:rPr>
              <a:t>präzisere und vollständigere) Definition von Semantik zu geben….</a:t>
            </a:r>
            <a:endParaRPr lang="de-AT" dirty="0"/>
          </a:p>
          <a:p>
            <a:pPr>
              <a:spcBef>
                <a:spcPts val="0"/>
              </a:spcBef>
            </a:pPr>
            <a:endParaRPr lang="de-AT" noProof="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DGY 15 Semantik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8" name="Abgerundetes Rechteck 7">
            <a:extLst>
              <a:ext uri="{FF2B5EF4-FFF2-40B4-BE49-F238E27FC236}">
                <a16:creationId xmlns="" xmlns:a16="http://schemas.microsoft.com/office/drawing/2014/main" id="{3795CCAB-F635-43E8-86EA-7A733BC5FE95}"/>
              </a:ext>
            </a:extLst>
          </p:cNvPr>
          <p:cNvSpPr>
            <a:spLocks/>
          </p:cNvSpPr>
          <p:nvPr/>
        </p:nvSpPr>
        <p:spPr>
          <a:xfrm>
            <a:off x="609600" y="3500199"/>
            <a:ext cx="7924800" cy="919401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defTabSz="998538">
              <a:tabLst>
                <a:tab pos="1944688" algn="l"/>
                <a:tab pos="2573338" algn="l"/>
              </a:tabLst>
            </a:pPr>
            <a:r>
              <a:rPr lang="de-DE" sz="2400" b="1" dirty="0">
                <a:solidFill>
                  <a:schemeClr val="tx1"/>
                </a:solidFill>
              </a:rPr>
              <a:t>Semantik </a:t>
            </a:r>
            <a:r>
              <a:rPr lang="de-DE" sz="2400" dirty="0">
                <a:solidFill>
                  <a:schemeClr val="tx1"/>
                </a:solidFill>
              </a:rPr>
              <a:t>=</a:t>
            </a:r>
            <a:r>
              <a:rPr lang="de-DE" sz="2400" baseline="-25000" dirty="0">
                <a:solidFill>
                  <a:schemeClr val="tx1"/>
                </a:solidFill>
              </a:rPr>
              <a:t>Def   </a:t>
            </a:r>
            <a:r>
              <a:rPr lang="de-DE" sz="2400" dirty="0">
                <a:solidFill>
                  <a:schemeClr val="tx1"/>
                </a:solidFill>
              </a:rPr>
              <a:t>Teilbereich der Linguistik, der die </a:t>
            </a:r>
            <a:r>
              <a:rPr lang="de-DE" sz="2400" b="1" i="1" dirty="0">
                <a:solidFill>
                  <a:schemeClr val="tx1"/>
                </a:solidFill>
              </a:rPr>
              <a:t>Bedeutung</a:t>
            </a:r>
            <a:r>
              <a:rPr lang="de-DE" sz="2400" dirty="0">
                <a:solidFill>
                  <a:schemeClr val="tx1"/>
                </a:solidFill>
              </a:rPr>
              <a:t> von natürlichsprachlichen Ausdrücken untersucht</a:t>
            </a:r>
            <a:r>
              <a:rPr lang="de-DE" sz="2400">
                <a:solidFill>
                  <a:schemeClr val="tx1"/>
                </a:solidFill>
              </a:rPr>
              <a:t>. 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7250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2735"/>
            <a:ext cx="8229600" cy="762000"/>
          </a:xfrm>
        </p:spPr>
        <p:txBody>
          <a:bodyPr/>
          <a:lstStyle/>
          <a:p>
            <a:r>
              <a:rPr lang="de-AT" noProof="0" dirty="0"/>
              <a:t>Was ist Semantik?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" y="914400"/>
            <a:ext cx="8900160" cy="5029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de-AT" noProof="0" dirty="0">
                <a:sym typeface="WP IconicSymbolsA" panose="05010101010101010101" pitchFamily="2" charset="2"/>
              </a:rPr>
              <a:t>Eine präzisere und vollständigere Definition von Semantik:</a:t>
            </a:r>
            <a:endParaRPr lang="de-AT" noProof="0" dirty="0"/>
          </a:p>
          <a:p>
            <a:pPr>
              <a:spcBef>
                <a:spcPts val="300"/>
              </a:spcBef>
            </a:pPr>
            <a:endParaRPr lang="de-AT" noProof="0" dirty="0"/>
          </a:p>
          <a:p>
            <a:pPr>
              <a:spcBef>
                <a:spcPts val="300"/>
              </a:spcBef>
            </a:pPr>
            <a:endParaRPr lang="de-AT" dirty="0"/>
          </a:p>
          <a:p>
            <a:pPr>
              <a:spcBef>
                <a:spcPts val="300"/>
              </a:spcBef>
            </a:pPr>
            <a:endParaRPr lang="de-AT" noProof="0" dirty="0"/>
          </a:p>
          <a:p>
            <a:pPr>
              <a:spcBef>
                <a:spcPts val="300"/>
              </a:spcBef>
            </a:pPr>
            <a:endParaRPr lang="de-AT" dirty="0"/>
          </a:p>
          <a:p>
            <a:pPr>
              <a:spcBef>
                <a:spcPts val="300"/>
              </a:spcBef>
            </a:pPr>
            <a:endParaRPr lang="de-AT" noProof="0" dirty="0"/>
          </a:p>
          <a:p>
            <a:pPr>
              <a:spcBef>
                <a:spcPts val="300"/>
              </a:spcBef>
            </a:pPr>
            <a:endParaRPr lang="de-AT" noProof="0" dirty="0"/>
          </a:p>
          <a:p>
            <a:pPr>
              <a:spcBef>
                <a:spcPts val="1200"/>
              </a:spcBef>
            </a:pPr>
            <a:r>
              <a:rPr lang="de-AT" noProof="0" dirty="0"/>
              <a:t>							</a:t>
            </a:r>
          </a:p>
          <a:p>
            <a:pPr algn="ctr">
              <a:spcBef>
                <a:spcPts val="0"/>
              </a:spcBef>
            </a:pPr>
            <a:r>
              <a:rPr lang="de-AT" sz="2800" b="1" noProof="0" dirty="0"/>
              <a:t>UND</a:t>
            </a:r>
          </a:p>
          <a:p>
            <a:pPr>
              <a:spcBef>
                <a:spcPts val="300"/>
              </a:spcBef>
            </a:pPr>
            <a:endParaRPr lang="de-AT" noProof="0" dirty="0"/>
          </a:p>
        </p:txBody>
      </p:sp>
      <p:sp>
        <p:nvSpPr>
          <p:cNvPr id="6" name="Abgerundetes Rechteck 7"/>
          <p:cNvSpPr>
            <a:spLocks/>
          </p:cNvSpPr>
          <p:nvPr/>
        </p:nvSpPr>
        <p:spPr>
          <a:xfrm>
            <a:off x="533400" y="2819400"/>
            <a:ext cx="8077200" cy="919401"/>
          </a:xfrm>
          <a:prstGeom prst="roundRect">
            <a:avLst/>
          </a:prstGeom>
          <a:solidFill>
            <a:srgbClr val="FFC0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742950" indent="-514350" defTabSz="998538">
              <a:tabLst>
                <a:tab pos="1143000" algn="l"/>
                <a:tab pos="1944688" algn="l"/>
                <a:tab pos="2573338" algn="l"/>
              </a:tabLst>
            </a:pPr>
            <a:r>
              <a:rPr lang="de-DE" sz="2400" dirty="0">
                <a:solidFill>
                  <a:schemeClr val="tx1"/>
                </a:solidFill>
              </a:rPr>
              <a:t>(i)	der sich mit der </a:t>
            </a:r>
            <a:r>
              <a:rPr lang="de-DE" sz="2400" b="1" dirty="0">
                <a:solidFill>
                  <a:schemeClr val="tx1"/>
                </a:solidFill>
              </a:rPr>
              <a:t>Bedeutung</a:t>
            </a:r>
            <a:r>
              <a:rPr lang="de-DE" sz="2400" dirty="0">
                <a:solidFill>
                  <a:schemeClr val="tx1"/>
                </a:solidFill>
              </a:rPr>
              <a:t> von </a:t>
            </a:r>
            <a:r>
              <a:rPr lang="de-DE" sz="2400" b="1" dirty="0">
                <a:solidFill>
                  <a:schemeClr val="tx1"/>
                </a:solidFill>
              </a:rPr>
              <a:t>einfachen</a:t>
            </a:r>
            <a:r>
              <a:rPr lang="de-DE" sz="2400" dirty="0">
                <a:solidFill>
                  <a:schemeClr val="tx1"/>
                </a:solidFill>
              </a:rPr>
              <a:t> und </a:t>
            </a:r>
            <a:r>
              <a:rPr lang="de-DE" sz="2400" b="1" dirty="0">
                <a:solidFill>
                  <a:schemeClr val="tx1"/>
                </a:solidFill>
              </a:rPr>
              <a:t>komplexen </a:t>
            </a:r>
            <a:r>
              <a:rPr lang="de-DE" sz="2400" dirty="0">
                <a:solidFill>
                  <a:schemeClr val="tx1"/>
                </a:solidFill>
              </a:rPr>
              <a:t>sprachlichen Ausdrücken beschäftigt</a:t>
            </a:r>
          </a:p>
        </p:txBody>
      </p:sp>
      <p:sp>
        <p:nvSpPr>
          <p:cNvPr id="7" name="Abgerundetes Rechteck 7"/>
          <p:cNvSpPr>
            <a:spLocks/>
          </p:cNvSpPr>
          <p:nvPr/>
        </p:nvSpPr>
        <p:spPr>
          <a:xfrm>
            <a:off x="533400" y="5100399"/>
            <a:ext cx="8077200" cy="919401"/>
          </a:xfrm>
          <a:prstGeom prst="roundRect">
            <a:avLst>
              <a:gd name="adj" fmla="val 16667"/>
            </a:avLst>
          </a:prstGeom>
          <a:solidFill>
            <a:srgbClr val="FFC0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171450" defTabSz="998538">
              <a:spcBef>
                <a:spcPts val="800"/>
              </a:spcBef>
              <a:tabLst>
                <a:tab pos="628650" algn="l"/>
                <a:tab pos="800100" algn="l"/>
                <a:tab pos="1143000" algn="l"/>
                <a:tab pos="1944688" algn="l"/>
                <a:tab pos="2573338" algn="l"/>
              </a:tabLst>
            </a:pPr>
            <a:r>
              <a:rPr lang="de-DE" sz="2400" dirty="0">
                <a:solidFill>
                  <a:schemeClr val="tx1"/>
                </a:solidFill>
              </a:rPr>
              <a:t>(ii)	der die </a:t>
            </a:r>
            <a:r>
              <a:rPr lang="de-DE" sz="2400" dirty="0">
                <a:solidFill>
                  <a:srgbClr val="FF0000"/>
                </a:solidFill>
              </a:rPr>
              <a:t>Regeln/Operationen</a:t>
            </a:r>
            <a:r>
              <a:rPr lang="de-DE" sz="2400" dirty="0">
                <a:solidFill>
                  <a:schemeClr val="tx1"/>
                </a:solidFill>
              </a:rPr>
              <a:t> untersucht, die aus </a:t>
            </a:r>
            <a:r>
              <a:rPr lang="de-DE" sz="2400" b="1" dirty="0">
                <a:solidFill>
                  <a:schemeClr val="tx1"/>
                </a:solidFill>
              </a:rPr>
              <a:t>einfachen</a:t>
            </a:r>
            <a:r>
              <a:rPr lang="de-DE" sz="2400" dirty="0">
                <a:solidFill>
                  <a:schemeClr val="tx1"/>
                </a:solidFill>
              </a:rPr>
              <a:t>  Bedeutungen </a:t>
            </a:r>
            <a:r>
              <a:rPr lang="de-DE" sz="2400" b="1" dirty="0">
                <a:solidFill>
                  <a:schemeClr val="tx1"/>
                </a:solidFill>
              </a:rPr>
              <a:t>komplexe Bedeutungen</a:t>
            </a:r>
            <a:r>
              <a:rPr lang="de-DE" sz="2400" dirty="0">
                <a:solidFill>
                  <a:schemeClr val="tx1"/>
                </a:solidFill>
              </a:rPr>
              <a:t> bilden.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DGY 15 Semantik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9" name="Abgerundetes Rechteck 7"/>
          <p:cNvSpPr>
            <a:spLocks/>
          </p:cNvSpPr>
          <p:nvPr/>
        </p:nvSpPr>
        <p:spPr>
          <a:xfrm>
            <a:off x="1435100" y="1600200"/>
            <a:ext cx="6269875" cy="618042"/>
          </a:xfrm>
          <a:prstGeom prst="roundRect">
            <a:avLst/>
          </a:prstGeom>
          <a:solidFill>
            <a:schemeClr val="bg1">
              <a:lumMod val="50000"/>
              <a:alpha val="89804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285750" defTabSz="998538">
              <a:tabLst>
                <a:tab pos="1143000" algn="l"/>
                <a:tab pos="1944688" algn="l"/>
                <a:tab pos="2573338" algn="l"/>
              </a:tabLst>
            </a:pPr>
            <a:r>
              <a:rPr lang="de-DE" sz="2400" b="1">
                <a:solidFill>
                  <a:schemeClr val="bg1"/>
                </a:solidFill>
              </a:rPr>
              <a:t>Semantik </a:t>
            </a:r>
            <a:r>
              <a:rPr lang="de-DE" sz="2400" dirty="0">
                <a:solidFill>
                  <a:schemeClr val="bg1"/>
                </a:solidFill>
              </a:rPr>
              <a:t>=</a:t>
            </a:r>
            <a:r>
              <a:rPr lang="de-DE" sz="2400" baseline="-25000">
                <a:solidFill>
                  <a:schemeClr val="bg1"/>
                </a:solidFill>
              </a:rPr>
              <a:t>Def </a:t>
            </a:r>
            <a:r>
              <a:rPr lang="de-DE" sz="2400">
                <a:solidFill>
                  <a:schemeClr val="bg1"/>
                </a:solidFill>
              </a:rPr>
              <a:t> jener Teilbereich </a:t>
            </a:r>
            <a:r>
              <a:rPr lang="de-DE" sz="2400" dirty="0">
                <a:solidFill>
                  <a:schemeClr val="bg1"/>
                </a:solidFill>
              </a:rPr>
              <a:t>der Linguistik</a:t>
            </a:r>
            <a:r>
              <a:rPr lang="de-DE" sz="2400">
                <a:solidFill>
                  <a:schemeClr val="bg1"/>
                </a:solidFill>
              </a:rPr>
              <a:t>, </a:t>
            </a:r>
            <a:endParaRPr lang="de-D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0179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6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772400" cy="707886"/>
          </a:xfrm>
        </p:spPr>
        <p:txBody>
          <a:bodyPr>
            <a:spAutoFit/>
          </a:bodyPr>
          <a:lstStyle/>
          <a:p>
            <a:r>
              <a:rPr lang="de-AT" noProof="0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698500" y="1630710"/>
            <a:ext cx="7751763" cy="1769715"/>
          </a:xfrm>
        </p:spPr>
        <p:txBody>
          <a:bodyPr wrap="square">
            <a:spAutoFit/>
          </a:bodyPr>
          <a:lstStyle/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en-US" sz="2800" b="0">
                <a:solidFill>
                  <a:schemeClr val="bg1"/>
                </a:solidFill>
              </a:rPr>
              <a:t>Einfache und komplexe Denotationen</a:t>
            </a:r>
          </a:p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en-US" sz="2800" u="sng">
                <a:solidFill>
                  <a:schemeClr val="bg1"/>
                </a:solidFill>
              </a:rPr>
              <a:t>Objekt vs. Metasprache</a:t>
            </a:r>
          </a:p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en-US" sz="2800" b="0">
                <a:solidFill>
                  <a:schemeClr val="bg1"/>
                </a:solidFill>
              </a:rPr>
              <a:t>Vier Aufgaben der Semantik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116040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Objekt vs. Metasprache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91832" cy="51816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AT" b="1" i="1" noProof="0" dirty="0"/>
              <a:t> </a:t>
            </a:r>
            <a:r>
              <a:rPr lang="de-AT" noProof="0" dirty="0">
                <a:solidFill>
                  <a:srgbClr val="00A44A"/>
                </a:solidFill>
              </a:rPr>
              <a:t>Naturwissenschaften</a:t>
            </a:r>
            <a:r>
              <a:rPr lang="de-AT" noProof="0" dirty="0"/>
              <a:t> (Physik, Chemie, Biologie, Geologie) </a:t>
            </a:r>
          </a:p>
          <a:p>
            <a:pPr marL="1081088" lvl="1" indent="-452438">
              <a:buFont typeface="Courier New" panose="02070309020205020404" pitchFamily="49" charset="0"/>
              <a:buChar char="o"/>
            </a:pPr>
            <a:r>
              <a:rPr lang="de-DE" sz="2400" dirty="0"/>
              <a:t>beschreiben und erklären </a:t>
            </a:r>
            <a:r>
              <a:rPr lang="de-DE" sz="2400" b="1" dirty="0"/>
              <a:t>mit Sprache</a:t>
            </a:r>
            <a:endParaRPr lang="de-AT" sz="2400" b="1" noProof="0" dirty="0"/>
          </a:p>
          <a:p>
            <a:pPr marL="1081088" lvl="1" indent="-452438">
              <a:buFont typeface="Courier New" panose="02070309020205020404" pitchFamily="49" charset="0"/>
              <a:buChar char="o"/>
            </a:pPr>
            <a:r>
              <a:rPr lang="de-DE" sz="2400" b="1" u="sng" dirty="0"/>
              <a:t>nicht</a:t>
            </a:r>
            <a:r>
              <a:rPr lang="de-DE" sz="2400" b="1" dirty="0"/>
              <a:t>-sprachliche</a:t>
            </a:r>
            <a:r>
              <a:rPr lang="de-DE" sz="2400" dirty="0"/>
              <a:t> Phänomene </a:t>
            </a:r>
            <a:r>
              <a:rPr lang="de-DE" dirty="0"/>
              <a:t>(Wellen, H</a:t>
            </a:r>
            <a:r>
              <a:rPr lang="de-DE" baseline="-25000" dirty="0"/>
              <a:t>2</a:t>
            </a:r>
            <a:r>
              <a:rPr lang="de-DE" dirty="0"/>
              <a:t>0, Leben, …)</a:t>
            </a:r>
          </a:p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b="1" i="1" dirty="0"/>
              <a:t> </a:t>
            </a:r>
            <a:r>
              <a:rPr lang="de-AT" dirty="0">
                <a:solidFill>
                  <a:srgbClr val="C00000"/>
                </a:solidFill>
              </a:rPr>
              <a:t>Linguistik</a:t>
            </a:r>
            <a:r>
              <a:rPr lang="de-AT" dirty="0"/>
              <a:t> (Sprachwissenschaft)  </a:t>
            </a:r>
          </a:p>
          <a:p>
            <a:pPr marL="1081088" lvl="1" indent="-452438">
              <a:buFont typeface="Courier New" panose="02070309020205020404" pitchFamily="49" charset="0"/>
              <a:buChar char="o"/>
            </a:pPr>
            <a:r>
              <a:rPr lang="de-DE" sz="2400" dirty="0"/>
              <a:t>beschreibt und erklärt </a:t>
            </a:r>
            <a:r>
              <a:rPr lang="de-DE" sz="2400" b="1" dirty="0"/>
              <a:t>mit Sprache</a:t>
            </a:r>
            <a:endParaRPr lang="de-AT" sz="2400" b="1" dirty="0"/>
          </a:p>
          <a:p>
            <a:pPr marL="1081088" lvl="1" indent="-452438">
              <a:buFont typeface="Courier New" panose="02070309020205020404" pitchFamily="49" charset="0"/>
              <a:buChar char="o"/>
            </a:pPr>
            <a:r>
              <a:rPr lang="de-DE" sz="2400" b="1" dirty="0"/>
              <a:t>sprachliche</a:t>
            </a:r>
            <a:r>
              <a:rPr lang="de-DE" sz="2400" dirty="0"/>
              <a:t> Phänomene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b="1" dirty="0"/>
              <a:t>Beobachtung</a:t>
            </a:r>
            <a:r>
              <a:rPr lang="de-AT" dirty="0"/>
              <a:t>. Sprache kann auf </a:t>
            </a:r>
            <a:r>
              <a:rPr lang="de-AT" b="1" dirty="0"/>
              <a:t>zwei Arten</a:t>
            </a:r>
            <a:r>
              <a:rPr lang="de-AT" dirty="0"/>
              <a:t> verwendet werden. Betrachten wir das erste Wort in den folgen Sätzen:</a:t>
            </a:r>
          </a:p>
          <a:p>
            <a:pPr marL="457200" indent="-457200">
              <a:spcBef>
                <a:spcPts val="600"/>
              </a:spcBef>
              <a:buAutoNum type="arabicParenBoth"/>
            </a:pPr>
            <a:r>
              <a:rPr lang="de-AT" noProof="0" dirty="0"/>
              <a:t>	</a:t>
            </a:r>
            <a:r>
              <a:rPr lang="de-AT" i="1" noProof="0" dirty="0"/>
              <a:t>Europa</a:t>
            </a:r>
            <a:r>
              <a:rPr lang="de-AT" noProof="0" dirty="0"/>
              <a:t> hat drei Silben.</a:t>
            </a:r>
          </a:p>
          <a:p>
            <a:pPr marL="457200" indent="-457200">
              <a:spcBef>
                <a:spcPts val="600"/>
              </a:spcBef>
              <a:buFontTx/>
              <a:buAutoNum type="arabicParenBoth"/>
            </a:pPr>
            <a:r>
              <a:rPr lang="de-AT" dirty="0"/>
              <a:t>	</a:t>
            </a:r>
            <a:r>
              <a:rPr lang="de-AT" i="1" dirty="0"/>
              <a:t>Europa</a:t>
            </a:r>
            <a:r>
              <a:rPr lang="de-AT" dirty="0"/>
              <a:t> hat drei Probleme.</a:t>
            </a:r>
          </a:p>
          <a:p>
            <a:pPr marL="457200" indent="-457200">
              <a:spcBef>
                <a:spcPts val="600"/>
              </a:spcBef>
              <a:buFontTx/>
              <a:buAutoNum type="arabicParenBoth"/>
            </a:pPr>
            <a:r>
              <a:rPr lang="de-AT" dirty="0"/>
              <a:t> 	</a:t>
            </a:r>
            <a:r>
              <a:rPr lang="de-AT" i="1" dirty="0"/>
              <a:t>Viktor</a:t>
            </a:r>
            <a:r>
              <a:rPr lang="de-AT" dirty="0"/>
              <a:t> ist ein schöner Name.</a:t>
            </a:r>
          </a:p>
          <a:p>
            <a:pPr marL="457200" indent="-457200">
              <a:spcBef>
                <a:spcPts val="600"/>
              </a:spcBef>
              <a:buFontTx/>
              <a:buAutoNum type="arabicParenBoth"/>
            </a:pPr>
            <a:r>
              <a:rPr lang="de-AT" dirty="0"/>
              <a:t> 	</a:t>
            </a:r>
            <a:r>
              <a:rPr lang="de-AT" i="1" dirty="0"/>
              <a:t>Viktor</a:t>
            </a:r>
            <a:r>
              <a:rPr lang="de-AT" dirty="0"/>
              <a:t> hat einen schönen Namen.</a:t>
            </a:r>
            <a:endParaRPr lang="de-AT" noProof="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15578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Objekt vs. Metasprache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1816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tabLst>
                <a:tab pos="342900" algn="l"/>
                <a:tab pos="688975" algn="l"/>
                <a:tab pos="747713" algn="l"/>
                <a:tab pos="1090613" algn="l"/>
              </a:tabLst>
            </a:pPr>
            <a:r>
              <a:rPr lang="de-AT" b="1" dirty="0"/>
              <a:t>Beobachtung</a:t>
            </a:r>
            <a:r>
              <a:rPr lang="de-AT" dirty="0"/>
              <a:t>. Sprache kann auf </a:t>
            </a:r>
            <a:r>
              <a:rPr lang="de-AT" b="1" dirty="0"/>
              <a:t>zwei Arten</a:t>
            </a:r>
            <a:r>
              <a:rPr lang="de-AT" dirty="0"/>
              <a:t> verwendet werden.</a:t>
            </a:r>
          </a:p>
          <a:p>
            <a:pPr marL="344488" indent="-344488">
              <a:spcBef>
                <a:spcPts val="1800"/>
              </a:spcBef>
              <a:buFont typeface="Wingdings" panose="05000000000000000000" pitchFamily="2" charset="2"/>
              <a:buChar char="§"/>
              <a:tabLst>
                <a:tab pos="342900" algn="l"/>
                <a:tab pos="688975" algn="l"/>
                <a:tab pos="747713" algn="l"/>
                <a:tab pos="1090613" algn="l"/>
              </a:tabLst>
            </a:pPr>
            <a:r>
              <a:rPr lang="de-AT" dirty="0"/>
              <a:t>Satz (1) sagt etwas über einen </a:t>
            </a:r>
            <a:r>
              <a:rPr lang="de-AT" b="1" dirty="0"/>
              <a:t>sprachlichen Ausdruck </a:t>
            </a:r>
            <a:r>
              <a:rPr lang="de-AT" dirty="0"/>
              <a:t>aus.</a:t>
            </a:r>
          </a:p>
          <a:p>
            <a:pPr marL="344488" indent="-344488">
              <a:spcBef>
                <a:spcPts val="1200"/>
              </a:spcBef>
              <a:buAutoNum type="arabicParenBoth"/>
              <a:tabLst>
                <a:tab pos="342900" algn="l"/>
                <a:tab pos="688975" algn="l"/>
                <a:tab pos="747713" algn="l"/>
                <a:tab pos="1090613" algn="l"/>
              </a:tabLst>
            </a:pPr>
            <a:r>
              <a:rPr lang="de-AT" noProof="0" dirty="0"/>
              <a:t>	„Europa“ </a:t>
            </a:r>
            <a:r>
              <a:rPr lang="de-AT" noProof="0" dirty="0">
                <a:solidFill>
                  <a:srgbClr val="FF0000"/>
                </a:solidFill>
              </a:rPr>
              <a:t>hat drei Silben</a:t>
            </a:r>
            <a:r>
              <a:rPr lang="de-AT" noProof="0" dirty="0"/>
              <a:t>.  </a:t>
            </a:r>
          </a:p>
          <a:p>
            <a:pPr marL="344488" indent="-3444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88975" algn="l"/>
                <a:tab pos="747713" algn="l"/>
                <a:tab pos="1090613" algn="l"/>
              </a:tabLst>
            </a:pPr>
            <a:endParaRPr lang="de-AT" dirty="0"/>
          </a:p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88975" algn="l"/>
                <a:tab pos="747713" algn="l"/>
                <a:tab pos="1090613" algn="l"/>
              </a:tabLst>
            </a:pPr>
            <a:r>
              <a:rPr lang="de-AT" dirty="0"/>
              <a:t>(2) sagt dagegen etwas über</a:t>
            </a:r>
            <a:br>
              <a:rPr lang="de-AT" dirty="0"/>
            </a:br>
            <a:r>
              <a:rPr lang="de-AT" b="1" dirty="0"/>
              <a:t>ein Objekt</a:t>
            </a:r>
            <a:r>
              <a:rPr lang="de-AT" b="1" i="1" dirty="0"/>
              <a:t> </a:t>
            </a:r>
            <a:r>
              <a:rPr lang="de-AT" dirty="0"/>
              <a:t>in der Welt (einen Kontinent) aus:</a:t>
            </a:r>
          </a:p>
          <a:p>
            <a:pPr marL="0" indent="0">
              <a:spcBef>
                <a:spcPts val="1800"/>
              </a:spcBef>
              <a:tabLst>
                <a:tab pos="342900" algn="l"/>
                <a:tab pos="688975" algn="l"/>
                <a:tab pos="747713" algn="l"/>
                <a:tab pos="1090613" algn="l"/>
              </a:tabLst>
            </a:pPr>
            <a:r>
              <a:rPr lang="de-AT" dirty="0"/>
              <a:t>(2)		Europa </a:t>
            </a:r>
            <a:r>
              <a:rPr lang="de-AT" dirty="0">
                <a:solidFill>
                  <a:srgbClr val="FF0000"/>
                </a:solidFill>
              </a:rPr>
              <a:t>hat drei Probleme</a:t>
            </a:r>
            <a:r>
              <a:rPr lang="de-AT" dirty="0"/>
              <a:t>.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88975" algn="l"/>
                <a:tab pos="747713" algn="l"/>
                <a:tab pos="1090613" algn="l"/>
              </a:tabLst>
            </a:pPr>
            <a:endParaRPr lang="de-AT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88975" algn="l"/>
                <a:tab pos="747713" algn="l"/>
                <a:tab pos="1090613" algn="l"/>
              </a:tabLst>
            </a:pPr>
            <a:endParaRPr lang="de-AT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88975" algn="l"/>
                <a:tab pos="747713" algn="l"/>
                <a:tab pos="1090613" algn="l"/>
              </a:tabLst>
            </a:pPr>
            <a:r>
              <a:rPr lang="de-AT" dirty="0"/>
              <a:t>Die selbe Unterscheidung finden wir in (3) und (4):</a:t>
            </a:r>
          </a:p>
          <a:p>
            <a:pPr marL="0" indent="0">
              <a:spcBef>
                <a:spcPts val="1200"/>
              </a:spcBef>
              <a:tabLst>
                <a:tab pos="342900" algn="l"/>
                <a:tab pos="688975" algn="l"/>
                <a:tab pos="747713" algn="l"/>
                <a:tab pos="1090613" algn="l"/>
              </a:tabLst>
            </a:pPr>
            <a:r>
              <a:rPr lang="de-AT" dirty="0"/>
              <a:t>(3) 	„Viktor“ ist ein schöner Name.</a:t>
            </a:r>
          </a:p>
          <a:p>
            <a:pPr marL="0" indent="0">
              <a:spcBef>
                <a:spcPts val="600"/>
              </a:spcBef>
              <a:tabLst>
                <a:tab pos="342900" algn="l"/>
                <a:tab pos="688975" algn="l"/>
                <a:tab pos="747713" algn="l"/>
                <a:tab pos="1090613" algn="l"/>
              </a:tabLst>
            </a:pPr>
            <a:r>
              <a:rPr lang="de-AT" dirty="0"/>
              <a:t>(4) 	Viktor hat einen schönen Namen.</a:t>
            </a:r>
          </a:p>
          <a:p>
            <a:pPr marL="344488" indent="-344488">
              <a:spcBef>
                <a:spcPts val="1200"/>
              </a:spcBef>
              <a:tabLst>
                <a:tab pos="342900" algn="l"/>
                <a:tab pos="688975" algn="l"/>
                <a:tab pos="747713" algn="l"/>
                <a:tab pos="1090613" algn="l"/>
              </a:tabLst>
            </a:pPr>
            <a:endParaRPr lang="de-AT" noProof="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211E866-7C88-486A-97DB-334AF5F03378}"/>
              </a:ext>
            </a:extLst>
          </p:cNvPr>
          <p:cNvSpPr txBox="1"/>
          <p:nvPr/>
        </p:nvSpPr>
        <p:spPr>
          <a:xfrm>
            <a:off x="5199383" y="2037755"/>
            <a:ext cx="3487417" cy="13150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2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hat drei Silben </a:t>
            </a:r>
            <a:r>
              <a:rPr kumimoji="0" lang="de-AT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beschreibt </a:t>
            </a:r>
            <a:br>
              <a:rPr kumimoji="0" lang="de-AT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de-AT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eine Eigenschaft eines </a:t>
            </a:r>
            <a:r>
              <a:rPr kumimoji="0" lang="de-AT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sprachlichen</a:t>
            </a:r>
            <a:r>
              <a:rPr kumimoji="0" lang="de-AT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Objekts!</a:t>
            </a:r>
            <a:endParaRPr kumimoji="0" lang="de-DE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E8EDC0D-EAE5-40AB-BDD3-1447EADF4412}"/>
              </a:ext>
            </a:extLst>
          </p:cNvPr>
          <p:cNvSpPr txBox="1"/>
          <p:nvPr/>
        </p:nvSpPr>
        <p:spPr>
          <a:xfrm>
            <a:off x="4867795" y="3845004"/>
            <a:ext cx="3782291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2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hat drei Probleme </a:t>
            </a:r>
            <a:r>
              <a:rPr kumimoji="0" lang="de-AT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beschreibt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eine Eigenschaft eines </a:t>
            </a:r>
            <a:br>
              <a:rPr kumimoji="0" lang="de-AT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de-AT" sz="22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nicht</a:t>
            </a:r>
            <a:r>
              <a:rPr kumimoji="0" lang="de-AT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-sprachlichen </a:t>
            </a:r>
            <a:r>
              <a:rPr kumimoji="0" lang="de-AT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Objekts!</a:t>
            </a:r>
            <a:endParaRPr kumimoji="0" lang="de-DE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31084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Objekt vs. Metasprache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1816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/>
              <a:t>Sprache kann auf </a:t>
            </a:r>
            <a:r>
              <a:rPr lang="de-AT" b="1" i="1"/>
              <a:t>zwei Arten</a:t>
            </a:r>
            <a:r>
              <a:rPr lang="de-AT"/>
              <a:t> verwendet werden.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AT"/>
              <a:t>In der Linguistik verwendet man zwei Begriffe, um diese „Arten des Sprechens“ voneinander zu unterscheiden:</a:t>
            </a:r>
            <a:endParaRPr lang="de-AT" noProof="0" dirty="0"/>
          </a:p>
          <a:p>
            <a:pPr>
              <a:buFont typeface="Wingdings" panose="05000000000000000000" pitchFamily="2" charset="2"/>
              <a:buChar char="Ø"/>
            </a:pPr>
            <a:endParaRPr lang="de-AT" noProof="0" dirty="0"/>
          </a:p>
          <a:p>
            <a:pPr>
              <a:buFont typeface="Wingdings" panose="05000000000000000000" pitchFamily="2" charset="2"/>
              <a:buChar char="Ø"/>
            </a:pPr>
            <a:endParaRPr lang="de-AT" noProof="0" dirty="0"/>
          </a:p>
          <a:p>
            <a:pPr marL="0" indent="0"/>
            <a:endParaRPr lang="de-AT" i="1" noProof="0"/>
          </a:p>
          <a:p>
            <a:pPr marL="0" indent="0"/>
            <a:endParaRPr lang="de-AT" i="1"/>
          </a:p>
          <a:p>
            <a:pPr marL="457200" indent="-457200">
              <a:buFontTx/>
              <a:buAutoNum type="arabicParenBoth"/>
            </a:pPr>
            <a:endParaRPr lang="de-AT"/>
          </a:p>
          <a:p>
            <a:pPr marL="0" indent="0"/>
            <a:endParaRPr lang="de-AT"/>
          </a:p>
          <a:p>
            <a:pPr marL="0" indent="0"/>
            <a:endParaRPr lang="de-AT"/>
          </a:p>
          <a:p>
            <a:pPr marL="0" indent="0"/>
            <a:r>
              <a:rPr lang="de-AT"/>
              <a:t>	</a:t>
            </a:r>
          </a:p>
          <a:p>
            <a:pPr marL="0" indent="0">
              <a:spcBef>
                <a:spcPts val="1800"/>
              </a:spcBef>
            </a:pPr>
            <a:r>
              <a:rPr lang="de-AT"/>
              <a:t>				  Europa  </a:t>
            </a:r>
            <a:r>
              <a:rPr lang="de-AT">
                <a:solidFill>
                  <a:srgbClr val="FF0000"/>
                </a:solidFill>
              </a:rPr>
              <a:t> hat drei Silben</a:t>
            </a:r>
            <a:r>
              <a:rPr lang="de-AT"/>
              <a:t>.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Abgerundetes Rechteck 7"/>
          <p:cNvSpPr>
            <a:spLocks/>
          </p:cNvSpPr>
          <p:nvPr/>
        </p:nvSpPr>
        <p:spPr>
          <a:xfrm>
            <a:off x="609600" y="2514600"/>
            <a:ext cx="7924800" cy="510778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l" defTabSz="99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44688" algn="l"/>
                <a:tab pos="2573338" algn="l"/>
              </a:tabLst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1F01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P MathA" panose="05010101010101010101" pitchFamily="2" charset="2"/>
              </a:rPr>
              <a:t>Metasprache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</a:t>
            </a:r>
            <a:r>
              <a:rPr kumimoji="0" lang="de-DE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Sprache, die über </a:t>
            </a:r>
            <a:r>
              <a:rPr kumimoji="0" lang="de-DE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Sprache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spricht</a:t>
            </a:r>
          </a:p>
        </p:txBody>
      </p:sp>
      <p:sp>
        <p:nvSpPr>
          <p:cNvPr id="10" name="Abgerundetes Rechteck 7"/>
          <p:cNvSpPr>
            <a:spLocks/>
          </p:cNvSpPr>
          <p:nvPr/>
        </p:nvSpPr>
        <p:spPr>
          <a:xfrm>
            <a:off x="609600" y="3347799"/>
            <a:ext cx="7924800" cy="919401"/>
          </a:xfrm>
          <a:prstGeom prst="roundRect">
            <a:avLst/>
          </a:prstGeom>
          <a:solidFill>
            <a:srgbClr val="800615">
              <a:alpha val="90000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l" defTabSz="99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46275" algn="l"/>
                <a:tab pos="2576513" algn="l"/>
              </a:tabLst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Objektsprache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</a:t>
            </a:r>
            <a:r>
              <a:rPr kumimoji="0" lang="de-DE" sz="2400" b="0" i="0" u="none" strike="noStrike" kern="1200" cap="none" spc="0" normalizeH="0" baseline="-2500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</a:t>
            </a: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	Sprache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die über </a:t>
            </a:r>
            <a:r>
              <a:rPr kumimoji="0" lang="de-DE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die </a:t>
            </a:r>
            <a:r>
              <a:rPr kumimoji="0" lang="de-DE" sz="24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Welt</a:t>
            </a: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spricht </a:t>
            </a:r>
          </a:p>
          <a:p>
            <a:pPr marL="0" marR="0" lvl="0" indent="0" algn="l" defTabSz="99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46275" algn="l"/>
                <a:tab pos="2576513" algn="l"/>
              </a:tabLst>
              <a:defRPr/>
            </a:pP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(Sprache, die </a:t>
            </a:r>
            <a:r>
              <a:rPr kumimoji="0" lang="de-DE" sz="24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nicht</a:t>
            </a: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Metasprache ist)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Left Brace 10">
            <a:extLst>
              <a:ext uri="{FF2B5EF4-FFF2-40B4-BE49-F238E27FC236}">
                <a16:creationId xmlns="" xmlns:a16="http://schemas.microsoft.com/office/drawing/2014/main" id="{167ACADB-ADF5-4EC3-8CB1-41B5A504C497}"/>
              </a:ext>
            </a:extLst>
          </p:cNvPr>
          <p:cNvSpPr/>
          <p:nvPr/>
        </p:nvSpPr>
        <p:spPr>
          <a:xfrm rot="16200000" flipH="1">
            <a:off x="2805765" y="5131105"/>
            <a:ext cx="172053" cy="922020"/>
          </a:xfrm>
          <a:prstGeom prst="leftBrace">
            <a:avLst>
              <a:gd name="adj1" fmla="val 34261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Left Brace 11">
            <a:extLst>
              <a:ext uri="{FF2B5EF4-FFF2-40B4-BE49-F238E27FC236}">
                <a16:creationId xmlns="" xmlns:a16="http://schemas.microsoft.com/office/drawing/2014/main" id="{B0EC0AFF-E00A-4C53-9A74-446656BB8219}"/>
              </a:ext>
            </a:extLst>
          </p:cNvPr>
          <p:cNvSpPr/>
          <p:nvPr/>
        </p:nvSpPr>
        <p:spPr>
          <a:xfrm rot="16200000" flipH="1">
            <a:off x="4345208" y="4721993"/>
            <a:ext cx="189259" cy="1796755"/>
          </a:xfrm>
          <a:prstGeom prst="leftBrace">
            <a:avLst>
              <a:gd name="adj1" fmla="val 34261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Footer Placeholder 3">
            <a:extLst>
              <a:ext uri="{FF2B5EF4-FFF2-40B4-BE49-F238E27FC236}">
                <a16:creationId xmlns="" xmlns:a16="http://schemas.microsoft.com/office/drawing/2014/main" id="{62038AC0-B0FD-443C-BAA9-460F61C48B71}"/>
              </a:ext>
            </a:extLst>
          </p:cNvPr>
          <p:cNvSpPr txBox="1">
            <a:spLocks/>
          </p:cNvSpPr>
          <p:nvPr/>
        </p:nvSpPr>
        <p:spPr>
          <a:xfrm>
            <a:off x="4202316" y="4707657"/>
            <a:ext cx="3646284" cy="70254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Metasprache </a:t>
            </a:r>
            <a:r>
              <a:rPr kumimoji="0" lang="de-DE" sz="2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(in bezug auf</a:t>
            </a:r>
            <a:r>
              <a:rPr kumimoji="0" lang="de-DE" sz="2200" b="0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„Europa“)</a:t>
            </a:r>
            <a:r>
              <a:rPr kumimoji="0" lang="de-DE" sz="2200" b="0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de-DE" sz="2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ooter Placeholder 3">
            <a:extLst>
              <a:ext uri="{FF2B5EF4-FFF2-40B4-BE49-F238E27FC236}">
                <a16:creationId xmlns="" xmlns:a16="http://schemas.microsoft.com/office/drawing/2014/main" id="{BB121F3E-C479-4038-986F-B6CB799AF1C4}"/>
              </a:ext>
            </a:extLst>
          </p:cNvPr>
          <p:cNvSpPr txBox="1">
            <a:spLocks/>
          </p:cNvSpPr>
          <p:nvPr/>
        </p:nvSpPr>
        <p:spPr>
          <a:xfrm>
            <a:off x="936345" y="4826484"/>
            <a:ext cx="2264055" cy="5075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Objektsprache</a:t>
            </a:r>
            <a:endParaRPr kumimoji="0" lang="de-DE" sz="2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15351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/>
              <a:t>Objekt vs. Metasprache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382000" cy="48768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de-AT" noProof="0" dirty="0"/>
          </a:p>
          <a:p>
            <a:pPr>
              <a:buFont typeface="Wingdings" panose="05000000000000000000" pitchFamily="2" charset="2"/>
              <a:buChar char="Ø"/>
            </a:pPr>
            <a:endParaRPr lang="de-AT" noProof="0" dirty="0"/>
          </a:p>
          <a:p>
            <a:pPr marL="0" indent="0"/>
            <a:endParaRPr lang="de-AT" i="1" noProof="0"/>
          </a:p>
          <a:p>
            <a:pPr marL="0" indent="0">
              <a:spcBef>
                <a:spcPts val="800"/>
              </a:spcBef>
            </a:pPr>
            <a:r>
              <a:rPr lang="de-DE" i="1"/>
              <a:t>Notationelle Konvention. </a:t>
            </a:r>
            <a:r>
              <a:rPr lang="de-AT"/>
              <a:t>Wenn es in einem Satz einen metasprachlichen Teil gibt, dann muss Objektsprache oder Metasprache markiert werden („.“ oder </a:t>
            </a:r>
            <a:r>
              <a:rPr lang="de-AT" b="1"/>
              <a:t>Fettdruck</a:t>
            </a:r>
            <a:r>
              <a:rPr lang="de-AT"/>
              <a:t> oder </a:t>
            </a:r>
            <a:r>
              <a:rPr lang="de-AT">
                <a:solidFill>
                  <a:srgbClr val="FF0000"/>
                </a:solidFill>
              </a:rPr>
              <a:t>Farbe</a:t>
            </a:r>
            <a:r>
              <a:rPr lang="de-AT"/>
              <a:t>).</a:t>
            </a:r>
          </a:p>
          <a:p>
            <a:pPr marL="0" indent="0">
              <a:spcBef>
                <a:spcPts val="800"/>
              </a:spcBef>
            </a:pPr>
            <a:r>
              <a:rPr lang="de-AT" i="1"/>
              <a:t>Beispiel</a:t>
            </a:r>
            <a:r>
              <a:rPr lang="de-AT"/>
              <a:t>. </a:t>
            </a:r>
          </a:p>
          <a:p>
            <a:pPr marL="457200" indent="4763">
              <a:spcBef>
                <a:spcPts val="1200"/>
              </a:spcBef>
              <a:buAutoNum type="arabicParenBoth"/>
            </a:pPr>
            <a:r>
              <a:rPr lang="de-AT" noProof="0"/>
              <a:t>	„Europa“ hat drei </a:t>
            </a:r>
            <a:r>
              <a:rPr lang="de-AT" noProof="0" dirty="0"/>
              <a:t>Silben.</a:t>
            </a:r>
          </a:p>
          <a:p>
            <a:pPr marL="457200" indent="4763">
              <a:spcBef>
                <a:spcPts val="800"/>
              </a:spcBef>
              <a:buFontTx/>
              <a:buAutoNum type="arabicParenBoth"/>
            </a:pPr>
            <a:r>
              <a:rPr lang="de-AT"/>
              <a:t>	  Europa </a:t>
            </a:r>
            <a:r>
              <a:rPr lang="de-AT">
                <a:solidFill>
                  <a:srgbClr val="FF0000"/>
                </a:solidFill>
              </a:rPr>
              <a:t>hat drei Silben</a:t>
            </a:r>
            <a:r>
              <a:rPr lang="de-AT"/>
              <a:t>.</a:t>
            </a:r>
          </a:p>
          <a:p>
            <a:pPr marL="457200" indent="4763">
              <a:spcBef>
                <a:spcPts val="800"/>
              </a:spcBef>
              <a:buFontTx/>
              <a:buAutoNum type="arabicParenBoth"/>
            </a:pPr>
            <a:r>
              <a:rPr lang="de-AT"/>
              <a:t> 	  </a:t>
            </a:r>
            <a:r>
              <a:rPr lang="de-AT" b="1"/>
              <a:t>Europa </a:t>
            </a:r>
            <a:r>
              <a:rPr lang="de-AT"/>
              <a:t>hat drei Silben.  ….</a:t>
            </a:r>
          </a:p>
          <a:p>
            <a:pPr marL="457200" indent="4763">
              <a:spcBef>
                <a:spcPts val="800"/>
              </a:spcBef>
              <a:buFontTx/>
              <a:buAutoNum type="arabicParenBoth"/>
            </a:pPr>
            <a:r>
              <a:rPr lang="de-AT"/>
              <a:t>	#Europa hat drei Silben.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Abgerundetes Rechteck 7"/>
          <p:cNvSpPr>
            <a:spLocks/>
          </p:cNvSpPr>
          <p:nvPr/>
        </p:nvSpPr>
        <p:spPr>
          <a:xfrm>
            <a:off x="609600" y="1600200"/>
            <a:ext cx="7924800" cy="510778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l" defTabSz="99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44688" algn="l"/>
                <a:tab pos="2573338" algn="l"/>
              </a:tabLst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1F01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P MathA" panose="05010101010101010101" pitchFamily="2" charset="2"/>
              </a:rPr>
              <a:t>Metasprache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</a:t>
            </a:r>
            <a:r>
              <a:rPr kumimoji="0" lang="de-DE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Sprache, die über </a:t>
            </a:r>
            <a:r>
              <a:rPr kumimoji="0" lang="de-DE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Sprache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spricht</a:t>
            </a:r>
          </a:p>
        </p:txBody>
      </p:sp>
      <p:sp>
        <p:nvSpPr>
          <p:cNvPr id="10" name="Abgerundetes Rechteck 7"/>
          <p:cNvSpPr>
            <a:spLocks/>
          </p:cNvSpPr>
          <p:nvPr/>
        </p:nvSpPr>
        <p:spPr>
          <a:xfrm>
            <a:off x="609600" y="990600"/>
            <a:ext cx="7924800" cy="510778"/>
          </a:xfrm>
          <a:prstGeom prst="roundRect">
            <a:avLst/>
          </a:prstGeom>
          <a:solidFill>
            <a:srgbClr val="800615">
              <a:alpha val="90000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l" defTabSz="99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Objektsprache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</a:t>
            </a:r>
            <a:r>
              <a:rPr kumimoji="0" lang="de-DE" sz="2400" b="0" i="0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Sprache, die über </a:t>
            </a:r>
            <a:r>
              <a:rPr kumimoji="0" lang="de-DE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die Welt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spricht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D8146D4-7863-4AC1-9F25-E666407BF821}"/>
              </a:ext>
            </a:extLst>
          </p:cNvPr>
          <p:cNvSpPr txBox="1"/>
          <p:nvPr/>
        </p:nvSpPr>
        <p:spPr>
          <a:xfrm>
            <a:off x="533400" y="3896380"/>
            <a:ext cx="464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P IconicSymbolsA" panose="05010101010101010101" pitchFamily="2" charset="2"/>
              </a:rPr>
              <a:t></a:t>
            </a:r>
            <a:endParaRPr kumimoji="0" lang="de-DE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370BC4F-DB40-4F54-A705-2624A9D8DE81}"/>
              </a:ext>
            </a:extLst>
          </p:cNvPr>
          <p:cNvSpPr txBox="1"/>
          <p:nvPr/>
        </p:nvSpPr>
        <p:spPr>
          <a:xfrm>
            <a:off x="472700" y="5334000"/>
            <a:ext cx="5179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P IconicSymbolsA" panose="05010101010101010101" pitchFamily="2" charset="2"/>
              </a:rPr>
              <a:t></a:t>
            </a:r>
            <a:endParaRPr kumimoji="0" lang="de-DE" sz="3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43A77FE-6ABD-4B70-A998-3954FAFD3FB1}"/>
              </a:ext>
            </a:extLst>
          </p:cNvPr>
          <p:cNvSpPr txBox="1"/>
          <p:nvPr/>
        </p:nvSpPr>
        <p:spPr>
          <a:xfrm>
            <a:off x="533400" y="4353580"/>
            <a:ext cx="464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P IconicSymbolsA" panose="05010101010101010101" pitchFamily="2" charset="2"/>
              </a:rPr>
              <a:t></a:t>
            </a:r>
            <a:endParaRPr kumimoji="0" lang="de-DE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569DB609-0C3D-4054-AB56-F44C527B4CE6}"/>
              </a:ext>
            </a:extLst>
          </p:cNvPr>
          <p:cNvSpPr txBox="1"/>
          <p:nvPr/>
        </p:nvSpPr>
        <p:spPr>
          <a:xfrm>
            <a:off x="533400" y="4876800"/>
            <a:ext cx="464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P IconicSymbolsA" panose="05010101010101010101" pitchFamily="2" charset="2"/>
              </a:rPr>
              <a:t></a:t>
            </a:r>
            <a:endParaRPr kumimoji="0" lang="de-DE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7994ADD-DFB7-4562-8585-A7AEA0313368}"/>
              </a:ext>
            </a:extLst>
          </p:cNvPr>
          <p:cNvSpPr txBox="1"/>
          <p:nvPr/>
        </p:nvSpPr>
        <p:spPr>
          <a:xfrm>
            <a:off x="5611760" y="4267200"/>
            <a:ext cx="3303640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Satz (4) macht keinen Sinn,</a:t>
            </a:r>
            <a:r>
              <a:rPr kumimoji="0" lang="de-AT" sz="24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</a:t>
            </a:r>
            <a:r>
              <a:rPr kumimoji="0" lang="de-AT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Kontinente keine Silben haben.</a:t>
            </a:r>
            <a:endParaRPr kumimoji="0" lang="de-D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F72CB69-612A-4C4F-86B3-08D8048B37D6}"/>
              </a:ext>
            </a:extLst>
          </p:cNvPr>
          <p:cNvSpPr txBox="1"/>
          <p:nvPr/>
        </p:nvSpPr>
        <p:spPr>
          <a:xfrm>
            <a:off x="1600200" y="5923037"/>
            <a:ext cx="6370318" cy="430887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sz="2200" i="1">
                <a:sym typeface="WP MathA" panose="05010101010101010101" pitchFamily="2" charset="2"/>
              </a:rPr>
              <a:t>Notation</a:t>
            </a:r>
            <a:r>
              <a:rPr lang="de-DE" sz="2200">
                <a:sym typeface="WP MathA" panose="05010101010101010101" pitchFamily="2" charset="2"/>
              </a:rPr>
              <a:t>: </a:t>
            </a:r>
            <a:r>
              <a:rPr lang="en-US" sz="2200"/>
              <a:t>#</a:t>
            </a:r>
            <a:r>
              <a:rPr lang="el-GR" sz="2200"/>
              <a:t>α </a:t>
            </a:r>
            <a:r>
              <a:rPr lang="de-DE" sz="2200"/>
              <a:t>=</a:t>
            </a:r>
            <a:r>
              <a:rPr lang="de-DE" sz="2200" baseline="-25000"/>
              <a:t>Def</a:t>
            </a:r>
            <a:r>
              <a:rPr lang="de-DE" sz="2200"/>
              <a:t> </a:t>
            </a:r>
            <a:r>
              <a:rPr lang="el-GR" sz="2200"/>
              <a:t>α</a:t>
            </a:r>
            <a:r>
              <a:rPr lang="en-US" sz="2200"/>
              <a:t> macht keinen Sinn/ist unpassend</a:t>
            </a:r>
          </a:p>
        </p:txBody>
      </p:sp>
    </p:spTree>
    <p:extLst>
      <p:ext uri="{BB962C8B-B14F-4D97-AF65-F5344CB8AC3E}">
        <p14:creationId xmlns="" xmlns:p14="http://schemas.microsoft.com/office/powerpoint/2010/main" val="205898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8" grpId="0"/>
      <p:bldP spid="19" grpId="0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Objekt vs. Metasprache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382000" cy="51816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de-AT" noProof="0" dirty="0"/>
          </a:p>
          <a:p>
            <a:pPr>
              <a:buFont typeface="Wingdings" panose="05000000000000000000" pitchFamily="2" charset="2"/>
              <a:buChar char="Ø"/>
            </a:pPr>
            <a:endParaRPr lang="de-AT" noProof="0" dirty="0"/>
          </a:p>
          <a:p>
            <a:pPr marL="0" indent="0"/>
            <a:endParaRPr lang="de-AT" i="1" noProof="0" dirty="0"/>
          </a:p>
          <a:p>
            <a:pPr marL="0" indent="0"/>
            <a:endParaRPr lang="de-AT" i="1" dirty="0"/>
          </a:p>
          <a:p>
            <a:pPr marL="0" indent="0"/>
            <a:endParaRPr lang="de-AT" i="1" noProof="0" dirty="0"/>
          </a:p>
          <a:p>
            <a:pPr marL="0" indent="0"/>
            <a:r>
              <a:rPr lang="de-AT" i="1" noProof="0" dirty="0"/>
              <a:t>Beispiele. </a:t>
            </a:r>
            <a:r>
              <a:rPr lang="de-AT" sz="2000" i="1" noProof="0" dirty="0"/>
              <a:t>(Objektsprache in Anführungszeichen „.“, Metasprache </a:t>
            </a:r>
            <a:r>
              <a:rPr lang="de-AT" sz="2000" i="1" noProof="0" dirty="0">
                <a:solidFill>
                  <a:srgbClr val="FF0000"/>
                </a:solidFill>
              </a:rPr>
              <a:t>rot </a:t>
            </a:r>
            <a:r>
              <a:rPr lang="de-AT" sz="2000" i="1" noProof="0" dirty="0"/>
              <a:t>markiert)</a:t>
            </a:r>
          </a:p>
          <a:p>
            <a:pPr marL="457200" indent="-457200">
              <a:spcBef>
                <a:spcPts val="1200"/>
              </a:spcBef>
              <a:buAutoNum type="arabicParenBoth"/>
            </a:pPr>
            <a:r>
              <a:rPr lang="de-AT" noProof="0" dirty="0"/>
              <a:t>	„Europa“ </a:t>
            </a:r>
            <a:r>
              <a:rPr lang="de-AT" dirty="0">
                <a:solidFill>
                  <a:srgbClr val="FF0000"/>
                </a:solidFill>
              </a:rPr>
              <a:t>hat </a:t>
            </a:r>
            <a:r>
              <a:rPr lang="de-AT" noProof="0" dirty="0">
                <a:solidFill>
                  <a:srgbClr val="FF0000"/>
                </a:solidFill>
              </a:rPr>
              <a:t>drei Silben</a:t>
            </a:r>
            <a:r>
              <a:rPr lang="de-AT" noProof="0" dirty="0"/>
              <a:t>.</a:t>
            </a:r>
          </a:p>
          <a:p>
            <a:pPr marL="457200" indent="-457200">
              <a:spcBef>
                <a:spcPts val="1400"/>
              </a:spcBef>
              <a:buAutoNum type="arabicParenBoth"/>
            </a:pPr>
            <a:r>
              <a:rPr lang="de-AT" noProof="0" dirty="0"/>
              <a:t> 	</a:t>
            </a:r>
            <a:r>
              <a:rPr lang="de-AT" noProof="0" dirty="0">
                <a:solidFill>
                  <a:srgbClr val="FF0000"/>
                </a:solidFill>
              </a:rPr>
              <a:t>Man nannte Δομήνικος Θεοτοκόπουλος auch</a:t>
            </a:r>
            <a:r>
              <a:rPr lang="de-AT" noProof="0" dirty="0"/>
              <a:t> „El Greco“. </a:t>
            </a:r>
          </a:p>
          <a:p>
            <a:pPr marL="457200" indent="-457200">
              <a:spcBef>
                <a:spcPts val="1400"/>
              </a:spcBef>
              <a:buAutoNum type="arabicParenBoth"/>
            </a:pPr>
            <a:r>
              <a:rPr lang="de-AT" noProof="0" dirty="0"/>
              <a:t>  	</a:t>
            </a:r>
            <a:r>
              <a:rPr lang="de-AT" noProof="0" dirty="0">
                <a:solidFill>
                  <a:srgbClr val="FF0000"/>
                </a:solidFill>
              </a:rPr>
              <a:t>Heisst es </a:t>
            </a:r>
            <a:r>
              <a:rPr lang="de-AT" noProof="0" dirty="0"/>
              <a:t>„ich laufte“ </a:t>
            </a:r>
            <a:r>
              <a:rPr lang="de-AT" noProof="0" dirty="0">
                <a:solidFill>
                  <a:srgbClr val="FF0000"/>
                </a:solidFill>
              </a:rPr>
              <a:t>oder</a:t>
            </a:r>
            <a:r>
              <a:rPr lang="de-AT" noProof="0" dirty="0"/>
              <a:t> „ich lief“?</a:t>
            </a:r>
          </a:p>
          <a:p>
            <a:pPr marL="457200" indent="-457200">
              <a:spcBef>
                <a:spcPts val="1400"/>
              </a:spcBef>
              <a:buAutoNum type="arabicParenBoth"/>
            </a:pPr>
            <a:r>
              <a:rPr lang="de-AT" noProof="0" dirty="0"/>
              <a:t> 	„COVID“ </a:t>
            </a:r>
            <a:r>
              <a:rPr lang="de-AT" noProof="0" dirty="0">
                <a:solidFill>
                  <a:srgbClr val="FF0000"/>
                </a:solidFill>
              </a:rPr>
              <a:t>ist eine Abkürzung für</a:t>
            </a:r>
            <a:r>
              <a:rPr lang="de-AT" noProof="0" dirty="0"/>
              <a:t> „</a:t>
            </a:r>
            <a:r>
              <a:rPr lang="de-AT" u="sng" noProof="0" dirty="0"/>
              <a:t>co</a:t>
            </a:r>
            <a:r>
              <a:rPr lang="de-AT" noProof="0" dirty="0"/>
              <a:t>rona </a:t>
            </a:r>
            <a:r>
              <a:rPr lang="de-AT" u="sng" noProof="0" dirty="0"/>
              <a:t>vi</a:t>
            </a:r>
            <a:r>
              <a:rPr lang="de-AT" noProof="0" dirty="0"/>
              <a:t>rus </a:t>
            </a:r>
            <a:r>
              <a:rPr lang="de-AT" u="sng" noProof="0" dirty="0"/>
              <a:t>d</a:t>
            </a:r>
            <a:r>
              <a:rPr lang="de-AT" noProof="0" dirty="0"/>
              <a:t>isease“</a:t>
            </a:r>
          </a:p>
          <a:p>
            <a:pPr marL="457200" indent="-457200">
              <a:spcBef>
                <a:spcPts val="1400"/>
              </a:spcBef>
              <a:buAutoNum type="arabicParenBoth"/>
            </a:pPr>
            <a:r>
              <a:rPr lang="de-AT" noProof="0" dirty="0"/>
              <a:t>	</a:t>
            </a:r>
            <a:r>
              <a:rPr lang="de-AT" noProof="0" dirty="0">
                <a:solidFill>
                  <a:srgbClr val="FF0000"/>
                </a:solidFill>
              </a:rPr>
              <a:t>Maria kann das Wort</a:t>
            </a:r>
            <a:r>
              <a:rPr lang="de-AT" noProof="0" dirty="0"/>
              <a:t> „Krise“ </a:t>
            </a:r>
            <a:r>
              <a:rPr lang="de-AT" noProof="0" dirty="0">
                <a:solidFill>
                  <a:srgbClr val="FF0000"/>
                </a:solidFill>
              </a:rPr>
              <a:t>nicht mehr hören</a:t>
            </a:r>
            <a:r>
              <a:rPr lang="de-AT" noProof="0" dirty="0"/>
              <a:t>.</a:t>
            </a:r>
          </a:p>
          <a:p>
            <a:pPr>
              <a:spcBef>
                <a:spcPts val="1200"/>
              </a:spcBef>
              <a:buFont typeface="+mj-lt"/>
              <a:buAutoNum type="arabicParenR"/>
            </a:pPr>
            <a:endParaRPr lang="de-AT" noProof="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Abgerundetes Rechteck 7"/>
          <p:cNvSpPr>
            <a:spLocks/>
          </p:cNvSpPr>
          <p:nvPr/>
        </p:nvSpPr>
        <p:spPr>
          <a:xfrm>
            <a:off x="685800" y="1752600"/>
            <a:ext cx="7924800" cy="510778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l" defTabSz="99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44688" algn="l"/>
                <a:tab pos="2573338" algn="l"/>
              </a:tabLst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1F01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P MathA" panose="05010101010101010101" pitchFamily="2" charset="2"/>
              </a:rPr>
              <a:t>Metasprache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</a:t>
            </a:r>
            <a:r>
              <a:rPr kumimoji="0" lang="de-DE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Sprache, die über </a:t>
            </a:r>
            <a:r>
              <a:rPr kumimoji="0" lang="de-DE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Sprache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spricht</a:t>
            </a:r>
          </a:p>
        </p:txBody>
      </p:sp>
      <p:sp>
        <p:nvSpPr>
          <p:cNvPr id="10" name="Abgerundetes Rechteck 7"/>
          <p:cNvSpPr>
            <a:spLocks/>
          </p:cNvSpPr>
          <p:nvPr/>
        </p:nvSpPr>
        <p:spPr>
          <a:xfrm>
            <a:off x="685800" y="1066800"/>
            <a:ext cx="7924800" cy="510778"/>
          </a:xfrm>
          <a:prstGeom prst="roundRect">
            <a:avLst/>
          </a:prstGeom>
          <a:solidFill>
            <a:srgbClr val="800615">
              <a:alpha val="90000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l" defTabSz="99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Objektsprache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</a:t>
            </a:r>
            <a:r>
              <a:rPr kumimoji="0" lang="de-DE" sz="2400" b="0" i="0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Sprache, die über </a:t>
            </a:r>
            <a:r>
              <a:rPr kumimoji="0" lang="de-DE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die Welt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spricht</a:t>
            </a:r>
          </a:p>
        </p:txBody>
      </p:sp>
    </p:spTree>
    <p:extLst>
      <p:ext uri="{BB962C8B-B14F-4D97-AF65-F5344CB8AC3E}">
        <p14:creationId xmlns="" xmlns:p14="http://schemas.microsoft.com/office/powerpoint/2010/main" val="1224693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Objekt vs. Metasprache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816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de-AT" noProof="0" dirty="0"/>
          </a:p>
          <a:p>
            <a:pPr>
              <a:buFont typeface="Wingdings" panose="05000000000000000000" pitchFamily="2" charset="2"/>
              <a:buChar char="Ø"/>
            </a:pPr>
            <a:endParaRPr lang="de-AT" noProof="0" dirty="0"/>
          </a:p>
          <a:p>
            <a:pPr>
              <a:buFont typeface="Wingdings" panose="05000000000000000000" pitchFamily="2" charset="2"/>
              <a:buChar char="Ø"/>
            </a:pPr>
            <a:endParaRPr lang="de-AT" noProof="0" dirty="0"/>
          </a:p>
          <a:p>
            <a:pPr>
              <a:buFont typeface="Wingdings" panose="05000000000000000000" pitchFamily="2" charset="2"/>
              <a:buChar char="Ø"/>
            </a:pPr>
            <a:endParaRPr lang="de-AT" noProof="0" dirty="0"/>
          </a:p>
          <a:p>
            <a:pPr marL="0" indent="0">
              <a:spcAft>
                <a:spcPts val="1200"/>
              </a:spcAft>
            </a:pPr>
            <a:r>
              <a:rPr lang="de-AT" i="1" noProof="0" dirty="0"/>
              <a:t>Weitere Beispiele:</a:t>
            </a:r>
          </a:p>
          <a:p>
            <a:pPr marL="457200" indent="-457200">
              <a:spcBef>
                <a:spcPts val="1200"/>
              </a:spcBef>
              <a:buAutoNum type="arabicParenBoth"/>
            </a:pPr>
            <a:r>
              <a:rPr lang="de-AT" noProof="0" dirty="0"/>
              <a:t> </a:t>
            </a:r>
            <a:r>
              <a:rPr lang="de-AT" noProof="0" dirty="0">
                <a:solidFill>
                  <a:srgbClr val="FF0000"/>
                </a:solidFill>
              </a:rPr>
              <a:t>Der Satz</a:t>
            </a:r>
            <a:r>
              <a:rPr lang="de-AT" noProof="0" dirty="0"/>
              <a:t> „die </a:t>
            </a:r>
            <a:r>
              <a:rPr lang="de-AT" noProof="0"/>
              <a:t>Erde ist flach“ </a:t>
            </a:r>
            <a:r>
              <a:rPr lang="de-AT" noProof="0">
                <a:solidFill>
                  <a:srgbClr val="FF0000"/>
                </a:solidFill>
              </a:rPr>
              <a:t>hat vier Wörter</a:t>
            </a:r>
            <a:r>
              <a:rPr lang="de-AT" noProof="0" dirty="0">
                <a:solidFill>
                  <a:srgbClr val="FF0000"/>
                </a:solidFill>
              </a:rPr>
              <a:t>.</a:t>
            </a:r>
            <a:r>
              <a:rPr lang="de-AT" noProof="0" dirty="0"/>
              <a:t> </a:t>
            </a:r>
          </a:p>
          <a:p>
            <a:pPr marL="457200" indent="-457200">
              <a:spcBef>
                <a:spcPts val="1200"/>
              </a:spcBef>
              <a:buAutoNum type="arabicParenBoth"/>
            </a:pPr>
            <a:r>
              <a:rPr lang="de-AT" noProof="0"/>
              <a:t> </a:t>
            </a:r>
            <a:r>
              <a:rPr lang="de-AT" noProof="0">
                <a:solidFill>
                  <a:srgbClr val="FF0000"/>
                </a:solidFill>
              </a:rPr>
              <a:t>Der Satz </a:t>
            </a:r>
            <a:r>
              <a:rPr lang="de-AT" noProof="0"/>
              <a:t>„</a:t>
            </a:r>
            <a:r>
              <a:rPr lang="de-AT" noProof="0" dirty="0"/>
              <a:t>die </a:t>
            </a:r>
            <a:r>
              <a:rPr lang="de-AT" noProof="0"/>
              <a:t>Erde ist flach“ </a:t>
            </a:r>
            <a:r>
              <a:rPr lang="de-AT" noProof="0" dirty="0">
                <a:solidFill>
                  <a:srgbClr val="FF0000"/>
                </a:solidFill>
              </a:rPr>
              <a:t>ist wahr</a:t>
            </a:r>
            <a:r>
              <a:rPr lang="de-AT" noProof="0" dirty="0"/>
              <a:t>. </a:t>
            </a:r>
          </a:p>
          <a:p>
            <a:pPr marL="457200" indent="-457200">
              <a:spcBef>
                <a:spcPts val="1200"/>
              </a:spcBef>
              <a:buAutoNum type="arabicParenBoth"/>
            </a:pPr>
            <a:r>
              <a:rPr lang="de-AT" noProof="0" dirty="0"/>
              <a:t> Die Behauptung, </a:t>
            </a:r>
            <a:r>
              <a:rPr lang="de-AT" noProof="0"/>
              <a:t>dass die Erde flach ist, ist </a:t>
            </a:r>
            <a:r>
              <a:rPr lang="de-AT" noProof="0" dirty="0"/>
              <a:t>wahr.</a:t>
            </a:r>
          </a:p>
          <a:p>
            <a:pPr marL="457200" indent="-457200">
              <a:spcBef>
                <a:spcPts val="1200"/>
              </a:spcBef>
              <a:buAutoNum type="arabicParenBoth"/>
            </a:pPr>
            <a:r>
              <a:rPr lang="de-AT" noProof="0" dirty="0"/>
              <a:t> </a:t>
            </a:r>
            <a:r>
              <a:rPr lang="de-AT" noProof="0">
                <a:solidFill>
                  <a:srgbClr val="FF0000"/>
                </a:solidFill>
              </a:rPr>
              <a:t>Die Behauptung</a:t>
            </a:r>
            <a:r>
              <a:rPr lang="de-AT" noProof="0"/>
              <a:t>, </a:t>
            </a:r>
            <a:r>
              <a:rPr lang="de-AT" noProof="0" dirty="0"/>
              <a:t>„</a:t>
            </a:r>
            <a:r>
              <a:rPr lang="de-AT" noProof="0"/>
              <a:t>dass die Erde flach ist“ </a:t>
            </a:r>
            <a:r>
              <a:rPr lang="de-AT" noProof="0">
                <a:solidFill>
                  <a:srgbClr val="FF0000"/>
                </a:solidFill>
              </a:rPr>
              <a:t>hat fünf Wörter</a:t>
            </a:r>
            <a:r>
              <a:rPr lang="de-AT" noProof="0"/>
              <a:t>.</a:t>
            </a:r>
          </a:p>
          <a:p>
            <a:pPr marL="457200" indent="-457200">
              <a:spcBef>
                <a:spcPts val="1200"/>
              </a:spcBef>
              <a:buAutoNum type="arabicParenBoth"/>
            </a:pPr>
            <a:r>
              <a:rPr lang="de-AT" noProof="0"/>
              <a:t> </a:t>
            </a:r>
            <a:r>
              <a:rPr lang="de-AT" noProof="0" dirty="0">
                <a:solidFill>
                  <a:srgbClr val="FF0000"/>
                </a:solidFill>
              </a:rPr>
              <a:t>Der Satz</a:t>
            </a:r>
            <a:r>
              <a:rPr lang="de-AT" noProof="0" dirty="0"/>
              <a:t>, „</a:t>
            </a:r>
            <a:r>
              <a:rPr lang="de-AT" noProof="0"/>
              <a:t>dass die Erde flach ist “ </a:t>
            </a:r>
            <a:r>
              <a:rPr lang="de-AT" noProof="0">
                <a:solidFill>
                  <a:srgbClr val="FF0000"/>
                </a:solidFill>
              </a:rPr>
              <a:t>hat sieben </a:t>
            </a:r>
            <a:r>
              <a:rPr lang="de-AT" noProof="0" dirty="0">
                <a:solidFill>
                  <a:srgbClr val="FF0000"/>
                </a:solidFill>
              </a:rPr>
              <a:t>Wörter</a:t>
            </a:r>
            <a:r>
              <a:rPr lang="de-AT" noProof="0">
                <a:solidFill>
                  <a:srgbClr val="FF0000"/>
                </a:solidFill>
              </a:rPr>
              <a:t>. </a:t>
            </a:r>
            <a:endParaRPr lang="de-AT" noProof="0" dirty="0"/>
          </a:p>
        </p:txBody>
      </p:sp>
      <p:sp>
        <p:nvSpPr>
          <p:cNvPr id="11" name="Abgerundetes Rechteck 7"/>
          <p:cNvSpPr>
            <a:spLocks/>
          </p:cNvSpPr>
          <p:nvPr/>
        </p:nvSpPr>
        <p:spPr>
          <a:xfrm>
            <a:off x="609600" y="1851422"/>
            <a:ext cx="7924800" cy="510778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defTabSz="998538">
              <a:tabLst>
                <a:tab pos="1944688" algn="l"/>
                <a:tab pos="2573338" algn="l"/>
              </a:tabLst>
            </a:pPr>
            <a:r>
              <a:rPr lang="de-DE" sz="2400" b="1" dirty="0">
                <a:solidFill>
                  <a:srgbClr val="FF1F01"/>
                </a:solidFill>
                <a:sym typeface="WP MathA" panose="05010101010101010101" pitchFamily="2" charset="2"/>
              </a:rPr>
              <a:t>Metasprache </a:t>
            </a:r>
            <a:r>
              <a:rPr lang="de-DE" sz="2400" b="1" dirty="0">
                <a:solidFill>
                  <a:schemeClr val="tx1"/>
                </a:solidFill>
              </a:rPr>
              <a:t>	</a:t>
            </a:r>
            <a:r>
              <a:rPr lang="de-DE" sz="2400" dirty="0">
                <a:solidFill>
                  <a:schemeClr val="tx1"/>
                </a:solidFill>
              </a:rPr>
              <a:t>=</a:t>
            </a:r>
            <a:r>
              <a:rPr lang="de-DE" sz="2400" baseline="-25000" dirty="0">
                <a:solidFill>
                  <a:schemeClr val="tx1"/>
                </a:solidFill>
              </a:rPr>
              <a:t>Def	</a:t>
            </a:r>
            <a:r>
              <a:rPr lang="de-DE" sz="2400" dirty="0">
                <a:solidFill>
                  <a:schemeClr val="tx1"/>
                </a:solidFill>
              </a:rPr>
              <a:t>Sprache, die über </a:t>
            </a:r>
            <a:r>
              <a:rPr lang="de-DE" sz="2400" b="1" dirty="0">
                <a:solidFill>
                  <a:schemeClr val="tx1"/>
                </a:solidFill>
              </a:rPr>
              <a:t>Sprache</a:t>
            </a:r>
            <a:r>
              <a:rPr lang="de-DE" sz="2400" dirty="0">
                <a:solidFill>
                  <a:schemeClr val="tx1"/>
                </a:solidFill>
              </a:rPr>
              <a:t> spricht</a:t>
            </a:r>
          </a:p>
        </p:txBody>
      </p:sp>
      <p:sp>
        <p:nvSpPr>
          <p:cNvPr id="7" name="Abgerundetes Rechteck 7"/>
          <p:cNvSpPr>
            <a:spLocks/>
          </p:cNvSpPr>
          <p:nvPr/>
        </p:nvSpPr>
        <p:spPr>
          <a:xfrm>
            <a:off x="609600" y="1089422"/>
            <a:ext cx="7924800" cy="510778"/>
          </a:xfrm>
          <a:prstGeom prst="roundRect">
            <a:avLst/>
          </a:prstGeom>
          <a:solidFill>
            <a:srgbClr val="800615">
              <a:alpha val="90000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defTabSz="998538"/>
            <a:r>
              <a:rPr lang="de-DE" sz="2400" b="1" dirty="0">
                <a:solidFill>
                  <a:schemeClr val="bg1"/>
                </a:solidFill>
              </a:rPr>
              <a:t>Objektsprache	</a:t>
            </a:r>
            <a:r>
              <a:rPr lang="de-DE" sz="2400" dirty="0">
                <a:solidFill>
                  <a:schemeClr val="bg1"/>
                </a:solidFill>
              </a:rPr>
              <a:t>=</a:t>
            </a:r>
            <a:r>
              <a:rPr lang="de-DE" sz="2400" baseline="-25000" dirty="0">
                <a:solidFill>
                  <a:schemeClr val="bg1"/>
                </a:solidFill>
              </a:rPr>
              <a:t>Def</a:t>
            </a:r>
            <a:r>
              <a:rPr lang="de-DE" sz="2400" dirty="0">
                <a:solidFill>
                  <a:schemeClr val="bg1"/>
                </a:solidFill>
              </a:rPr>
              <a:t>  Sprache, die über </a:t>
            </a:r>
            <a:r>
              <a:rPr lang="de-DE" sz="2400" b="1" dirty="0">
                <a:solidFill>
                  <a:schemeClr val="bg1"/>
                </a:solidFill>
              </a:rPr>
              <a:t>die Welt</a:t>
            </a:r>
            <a:r>
              <a:rPr lang="de-DE" sz="2400" dirty="0">
                <a:solidFill>
                  <a:schemeClr val="bg1"/>
                </a:solidFill>
              </a:rPr>
              <a:t> spricht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 dirty="0"/>
              <a:t>DGY 15 Semantik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9" name="Footer Placeholder 3">
            <a:extLst>
              <a:ext uri="{FF2B5EF4-FFF2-40B4-BE49-F238E27FC236}">
                <a16:creationId xmlns="" xmlns:a16="http://schemas.microsoft.com/office/drawing/2014/main" id="{44EEB58C-6F85-4DE3-879A-A91D2ACD4608}"/>
              </a:ext>
            </a:extLst>
          </p:cNvPr>
          <p:cNvSpPr txBox="1">
            <a:spLocks/>
          </p:cNvSpPr>
          <p:nvPr/>
        </p:nvSpPr>
        <p:spPr>
          <a:xfrm>
            <a:off x="3195235" y="5872275"/>
            <a:ext cx="4958165" cy="5285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200" i="1">
                <a:solidFill>
                  <a:schemeClr val="tx1"/>
                </a:solidFill>
              </a:rPr>
              <a:t>NB: (2), (3) und (5) sind falsche Aussagen.</a:t>
            </a:r>
            <a:endParaRPr lang="de-DE" sz="2200" i="1"/>
          </a:p>
        </p:txBody>
      </p:sp>
    </p:spTree>
    <p:extLst>
      <p:ext uri="{BB962C8B-B14F-4D97-AF65-F5344CB8AC3E}">
        <p14:creationId xmlns="" xmlns:p14="http://schemas.microsoft.com/office/powerpoint/2010/main" val="41963108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/>
              <a:t>Übung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29640"/>
            <a:ext cx="7481455" cy="569976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627063" indent="-627063">
              <a:spcBef>
                <a:spcPts val="3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Kennzeichnen Sie </a:t>
            </a:r>
            <a:r>
              <a:rPr lang="de-DE" b="1" dirty="0"/>
              <a:t>Metasprache</a:t>
            </a:r>
            <a:r>
              <a:rPr lang="de-DE" b="1" i="1" dirty="0"/>
              <a:t> </a:t>
            </a:r>
            <a:r>
              <a:rPr lang="de-DE" dirty="0"/>
              <a:t>durch </a:t>
            </a:r>
            <a:r>
              <a:rPr lang="de-DE" u="sng" dirty="0"/>
              <a:t>Unterstreichen</a:t>
            </a:r>
            <a:r>
              <a:rPr lang="de-DE" dirty="0"/>
              <a:t>!</a:t>
            </a:r>
          </a:p>
          <a:p>
            <a:pPr marL="627063" indent="-627063">
              <a:spcBef>
                <a:spcPts val="300"/>
              </a:spcBef>
              <a:tabLst>
                <a:tab pos="798513" algn="l"/>
                <a:tab pos="1201738" algn="l"/>
              </a:tabLst>
            </a:pPr>
            <a:endParaRPr lang="de-DE" dirty="0"/>
          </a:p>
          <a:p>
            <a:pPr marL="627063" indent="-627063">
              <a:spcBef>
                <a:spcPts val="4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(</a:t>
            </a:r>
            <a:r>
              <a:rPr lang="en-US" dirty="0"/>
              <a:t>1) 		M</a:t>
            </a:r>
            <a:r>
              <a:rPr lang="de-DE" dirty="0"/>
              <a:t>ein Name ist nicht Maria.</a:t>
            </a:r>
          </a:p>
          <a:p>
            <a:pPr marL="627063" indent="-627063">
              <a:spcBef>
                <a:spcPts val="4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	</a:t>
            </a:r>
            <a:r>
              <a:rPr lang="en-US" dirty="0"/>
              <a:t>	</a:t>
            </a:r>
            <a:r>
              <a:rPr lang="de-DE" u="sng" dirty="0"/>
              <a:t>Mein Name ist nicht</a:t>
            </a:r>
            <a:r>
              <a:rPr lang="de-DE" dirty="0"/>
              <a:t> Maria.</a:t>
            </a:r>
          </a:p>
          <a:p>
            <a:pPr marL="627063" indent="-627063">
              <a:spcBef>
                <a:spcPts val="12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(2)		Ich bin nicht Maria.	</a:t>
            </a:r>
          </a:p>
          <a:p>
            <a:pPr marL="627063" indent="-627063">
              <a:spcBef>
                <a:spcPts val="4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		Ich bin nicht Maria.	</a:t>
            </a:r>
          </a:p>
          <a:p>
            <a:pPr marL="627063" indent="-627063">
              <a:spcBef>
                <a:spcPts val="12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(3)		Sie nannten sie auch Katherina die Große.	</a:t>
            </a:r>
          </a:p>
          <a:p>
            <a:pPr marL="627063" indent="-627063">
              <a:spcBef>
                <a:spcPts val="4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		</a:t>
            </a:r>
            <a:r>
              <a:rPr lang="de-DE" u="sng" dirty="0"/>
              <a:t>Sie nannten sie auch</a:t>
            </a:r>
            <a:r>
              <a:rPr lang="de-DE" dirty="0"/>
              <a:t> Katherina die Große. </a:t>
            </a:r>
          </a:p>
          <a:p>
            <a:pPr marL="627063" indent="-627063">
              <a:spcBef>
                <a:spcPts val="12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(4)		Maria taufte das Schiff auf den Namen Julia. </a:t>
            </a:r>
          </a:p>
          <a:p>
            <a:pPr marL="627063" indent="-627063">
              <a:spcBef>
                <a:spcPts val="4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		</a:t>
            </a:r>
            <a:r>
              <a:rPr lang="de-DE" u="sng" dirty="0"/>
              <a:t>Maria taufte das Schiff auf den Namen</a:t>
            </a:r>
            <a:r>
              <a:rPr lang="de-DE" dirty="0"/>
              <a:t> Julia. </a:t>
            </a:r>
          </a:p>
          <a:p>
            <a:pPr marL="627063" indent="-627063">
              <a:spcBef>
                <a:spcPts val="12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(5)	 	Corona und COVID beginnen beide mit co.</a:t>
            </a:r>
          </a:p>
          <a:p>
            <a:pPr marL="627063" indent="-627063">
              <a:spcBef>
                <a:spcPts val="400"/>
              </a:spcBef>
              <a:tabLst>
                <a:tab pos="798513" algn="l"/>
                <a:tab pos="1201738" algn="l"/>
              </a:tabLst>
            </a:pPr>
            <a:r>
              <a:rPr lang="en-US" dirty="0"/>
              <a:t>		</a:t>
            </a:r>
            <a:r>
              <a:rPr lang="de-DE" dirty="0"/>
              <a:t>Corona </a:t>
            </a:r>
            <a:r>
              <a:rPr lang="de-DE" u="sng" dirty="0"/>
              <a:t>und</a:t>
            </a:r>
            <a:r>
              <a:rPr lang="de-DE" dirty="0"/>
              <a:t> COVID </a:t>
            </a:r>
            <a:r>
              <a:rPr lang="de-DE" u="sng" dirty="0"/>
              <a:t>beginnen beide mit</a:t>
            </a:r>
            <a:r>
              <a:rPr lang="de-DE" dirty="0"/>
              <a:t> co.</a:t>
            </a:r>
          </a:p>
          <a:p>
            <a:pPr marL="627063" indent="-627063">
              <a:spcBef>
                <a:spcPts val="400"/>
              </a:spcBef>
              <a:tabLst>
                <a:tab pos="798513" algn="l"/>
                <a:tab pos="1201738" algn="l"/>
              </a:tabLst>
            </a:pPr>
            <a:endParaRPr lang="de-DE" dirty="0"/>
          </a:p>
          <a:p>
            <a:pPr>
              <a:spcBef>
                <a:spcPts val="300"/>
              </a:spcBef>
              <a:buFont typeface="Wingdings" panose="05000000000000000000" pitchFamily="2" charset="2"/>
              <a:buChar char="Ø"/>
            </a:pPr>
            <a:endParaRPr lang="de-AT" noProof="0" dirty="0"/>
          </a:p>
          <a:p>
            <a:pPr>
              <a:spcBef>
                <a:spcPts val="300"/>
              </a:spcBef>
              <a:buFont typeface="Wingdings" panose="05000000000000000000" pitchFamily="2" charset="2"/>
              <a:buChar char="Ø"/>
            </a:pPr>
            <a:endParaRPr lang="de-AT" noProof="0" dirty="0"/>
          </a:p>
          <a:p>
            <a:pPr>
              <a:spcBef>
                <a:spcPts val="300"/>
              </a:spcBef>
              <a:buFont typeface="Wingdings" panose="05000000000000000000" pitchFamily="2" charset="2"/>
              <a:buChar char="Ø"/>
            </a:pPr>
            <a:endParaRPr lang="de-AT" noProof="0" dirty="0"/>
          </a:p>
          <a:p>
            <a:pPr>
              <a:spcBef>
                <a:spcPts val="300"/>
              </a:spcBef>
              <a:buFont typeface="Wingdings" panose="05000000000000000000" pitchFamily="2" charset="2"/>
              <a:buChar char="Ø"/>
            </a:pPr>
            <a:endParaRPr lang="de-AT" noProof="0" dirty="0"/>
          </a:p>
          <a:p>
            <a:pPr marL="0" indent="0">
              <a:spcBef>
                <a:spcPts val="300"/>
              </a:spcBef>
              <a:spcAft>
                <a:spcPts val="1200"/>
              </a:spcAft>
            </a:pPr>
            <a:r>
              <a:rPr lang="de-AT" i="1" noProof="0" dirty="0"/>
              <a:t>Weitere Beispiele:</a:t>
            </a:r>
          </a:p>
          <a:p>
            <a:pPr marL="457200" indent="-457200">
              <a:spcBef>
                <a:spcPts val="300"/>
              </a:spcBef>
              <a:buAutoNum type="arabicParenBoth"/>
            </a:pPr>
            <a:r>
              <a:rPr lang="de-AT" sz="2200" noProof="0" dirty="0"/>
              <a:t> </a:t>
            </a:r>
            <a:r>
              <a:rPr lang="de-AT" sz="2200" noProof="0" dirty="0">
                <a:solidFill>
                  <a:srgbClr val="FF0000"/>
                </a:solidFill>
              </a:rPr>
              <a:t>Der Satz</a:t>
            </a:r>
            <a:r>
              <a:rPr lang="de-AT" sz="2200" noProof="0" dirty="0"/>
              <a:t> „die Erde dreht sich um die Sonne“ </a:t>
            </a:r>
            <a:r>
              <a:rPr lang="de-AT" sz="2200" noProof="0" dirty="0">
                <a:solidFill>
                  <a:srgbClr val="FF0000"/>
                </a:solidFill>
              </a:rPr>
              <a:t>hat sieben Wörter.</a:t>
            </a:r>
            <a:r>
              <a:rPr lang="de-AT" sz="2200" noProof="0" dirty="0"/>
              <a:t> </a:t>
            </a:r>
          </a:p>
          <a:p>
            <a:pPr marL="457200" indent="-457200">
              <a:spcBef>
                <a:spcPts val="300"/>
              </a:spcBef>
              <a:buAutoNum type="arabicParenBoth"/>
            </a:pPr>
            <a:r>
              <a:rPr lang="de-AT" sz="2200" noProof="0" dirty="0"/>
              <a:t> </a:t>
            </a:r>
            <a:r>
              <a:rPr lang="de-AT" sz="2200" noProof="0" dirty="0">
                <a:solidFill>
                  <a:srgbClr val="FF0000"/>
                </a:solidFill>
              </a:rPr>
              <a:t>Die Behauptung</a:t>
            </a:r>
            <a:r>
              <a:rPr lang="de-AT" sz="2200" noProof="0" dirty="0"/>
              <a:t> „die Erde dreht sich um die Sonne“ </a:t>
            </a:r>
            <a:r>
              <a:rPr lang="de-AT" sz="2200" noProof="0" dirty="0">
                <a:solidFill>
                  <a:srgbClr val="FF0000"/>
                </a:solidFill>
              </a:rPr>
              <a:t>ist wahr</a:t>
            </a:r>
            <a:r>
              <a:rPr lang="de-AT" sz="2200" noProof="0" dirty="0"/>
              <a:t>. </a:t>
            </a:r>
          </a:p>
          <a:p>
            <a:pPr marL="457200" indent="-457200">
              <a:spcBef>
                <a:spcPts val="300"/>
              </a:spcBef>
              <a:buAutoNum type="arabicParenBoth"/>
            </a:pPr>
            <a:r>
              <a:rPr lang="de-AT" sz="2200" noProof="0" dirty="0"/>
              <a:t> Die Behauptung, dass sich die Erde um die Sonne dreht, ist wahr.</a:t>
            </a:r>
          </a:p>
          <a:p>
            <a:pPr marL="457200" indent="-457200">
              <a:spcBef>
                <a:spcPts val="300"/>
              </a:spcBef>
              <a:buAutoNum type="arabicParenBoth"/>
            </a:pPr>
            <a:r>
              <a:rPr lang="de-AT" sz="2200" noProof="0" dirty="0"/>
              <a:t> </a:t>
            </a:r>
            <a:r>
              <a:rPr lang="de-AT" sz="2200" noProof="0" dirty="0">
                <a:solidFill>
                  <a:srgbClr val="FF0000"/>
                </a:solidFill>
              </a:rPr>
              <a:t>Die Behauptung/der Satz</a:t>
            </a:r>
            <a:r>
              <a:rPr lang="de-AT" sz="2200" noProof="0" dirty="0"/>
              <a:t>, „dass sich die Erde um die Sonne</a:t>
            </a:r>
            <a:br>
              <a:rPr lang="de-AT" sz="2200" noProof="0" dirty="0"/>
            </a:br>
            <a:r>
              <a:rPr lang="de-AT" sz="2200" noProof="0" dirty="0"/>
              <a:t> dreht“ </a:t>
            </a:r>
            <a:r>
              <a:rPr lang="de-AT" sz="2200" noProof="0" dirty="0">
                <a:solidFill>
                  <a:srgbClr val="FF0000"/>
                </a:solidFill>
              </a:rPr>
              <a:t>hat acht Wörter</a:t>
            </a:r>
            <a:r>
              <a:rPr lang="de-AT" sz="2200" noProof="0" dirty="0"/>
              <a:t>.                                		((4) ist wahr.)</a:t>
            </a:r>
          </a:p>
          <a:p>
            <a:pPr marL="457200" indent="-457200">
              <a:spcBef>
                <a:spcPts val="300"/>
              </a:spcBef>
              <a:buAutoNum type="arabicParenBoth"/>
            </a:pPr>
            <a:r>
              <a:rPr lang="de-AT" sz="2200" noProof="0" dirty="0"/>
              <a:t> </a:t>
            </a:r>
            <a:r>
              <a:rPr lang="de-AT" sz="2200" noProof="0" dirty="0">
                <a:solidFill>
                  <a:srgbClr val="FF0000"/>
                </a:solidFill>
              </a:rPr>
              <a:t>Der Satz</a:t>
            </a:r>
            <a:r>
              <a:rPr lang="de-AT" sz="2200" noProof="0" dirty="0"/>
              <a:t>, „dass sich die Erde um die Sonne dreht“ </a:t>
            </a:r>
            <a:r>
              <a:rPr lang="de-AT" sz="2200" noProof="0" dirty="0">
                <a:solidFill>
                  <a:srgbClr val="FF0000"/>
                </a:solidFill>
              </a:rPr>
              <a:t>hat sieben</a:t>
            </a:r>
            <a:br>
              <a:rPr lang="de-AT" sz="2200" noProof="0" dirty="0">
                <a:solidFill>
                  <a:srgbClr val="FF0000"/>
                </a:solidFill>
              </a:rPr>
            </a:br>
            <a:r>
              <a:rPr lang="de-AT" sz="2200" noProof="0" dirty="0">
                <a:solidFill>
                  <a:srgbClr val="FF0000"/>
                </a:solidFill>
              </a:rPr>
              <a:t> Wörter.                                                                           	</a:t>
            </a:r>
            <a:r>
              <a:rPr lang="de-AT" sz="2200" noProof="0" dirty="0"/>
              <a:t>((5) ist falsch.)</a:t>
            </a:r>
            <a:endParaRPr lang="de-AT" sz="2200" noProof="0" dirty="0">
              <a:solidFill>
                <a:srgbClr val="FF0000"/>
              </a:solidFill>
            </a:endParaRPr>
          </a:p>
          <a:p>
            <a:pPr>
              <a:spcBef>
                <a:spcPts val="300"/>
              </a:spcBef>
              <a:buFont typeface="+mj-lt"/>
              <a:buAutoNum type="arabicParenR"/>
            </a:pPr>
            <a:endParaRPr lang="de-AT" noProof="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 dirty="0"/>
              <a:t>DGY 15 Semantik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19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9531602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/>
              <a:t>Test für Objekt </a:t>
            </a:r>
            <a:r>
              <a:rPr lang="de-AT" noProof="0" dirty="0"/>
              <a:t>vs. Metasprache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816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>
              <a:spcAft>
                <a:spcPts val="600"/>
              </a:spcAft>
            </a:pPr>
            <a:r>
              <a:rPr lang="de-AT" b="1" i="1" dirty="0"/>
              <a:t>Frage</a:t>
            </a:r>
            <a:r>
              <a:rPr lang="de-AT" dirty="0"/>
              <a:t>. Wie kann man feststellen, ob ein Ausdruck objektsprachlich oder metasprachlich verwendet wird?</a:t>
            </a:r>
          </a:p>
          <a:p>
            <a:pPr marL="0" indent="0">
              <a:spcAft>
                <a:spcPts val="600"/>
              </a:spcAft>
            </a:pPr>
            <a:r>
              <a:rPr lang="de-AT" b="1" dirty="0"/>
              <a:t>Antwort</a:t>
            </a:r>
            <a:r>
              <a:rPr lang="de-AT" dirty="0"/>
              <a:t>. Es gibt einen einfachen </a:t>
            </a:r>
            <a:r>
              <a:rPr lang="de-AT" b="1" dirty="0"/>
              <a:t>Algorithmus</a:t>
            </a:r>
            <a:r>
              <a:rPr lang="de-AT" b="1" i="1" dirty="0"/>
              <a:t> </a:t>
            </a:r>
            <a:r>
              <a:rPr lang="de-AT" dirty="0"/>
              <a:t>(ein Rezept):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AT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AT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AT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AT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AT" dirty="0">
              <a:solidFill>
                <a:prstClr val="black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AT" dirty="0">
              <a:solidFill>
                <a:prstClr val="black"/>
              </a:solidFill>
            </a:endParaRPr>
          </a:p>
        </p:txBody>
      </p:sp>
      <p:sp>
        <p:nvSpPr>
          <p:cNvPr id="11" name="Abgerundetes Rechteck 7"/>
          <p:cNvSpPr>
            <a:spLocks/>
          </p:cNvSpPr>
          <p:nvPr/>
        </p:nvSpPr>
        <p:spPr>
          <a:xfrm>
            <a:off x="609600" y="2565123"/>
            <a:ext cx="7924800" cy="3586798"/>
          </a:xfrm>
          <a:prstGeom prst="roundRect">
            <a:avLst>
              <a:gd name="adj" fmla="val 16667"/>
            </a:avLst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176213" marR="0" lvl="0" algn="ctr" defTabSz="99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944688" algn="l"/>
                <a:tab pos="2573338" algn="l"/>
              </a:tabLst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P MathA" panose="05010101010101010101" pitchFamily="2" charset="2"/>
              </a:rPr>
              <a:t>Test für Objekt vs. Metasprache („Wort-Test“)</a:t>
            </a:r>
          </a:p>
          <a:p>
            <a:pPr marL="176213" defTabSz="998538">
              <a:spcBef>
                <a:spcPts val="800"/>
              </a:spcBef>
              <a:tabLst>
                <a:tab pos="1944688" algn="l"/>
                <a:tab pos="2573338" algn="l"/>
              </a:tabLst>
              <a:defRPr/>
            </a:pPr>
            <a:r>
              <a:rPr lang="de-DE" sz="2400" dirty="0">
                <a:solidFill>
                  <a:prstClr val="black"/>
                </a:solidFill>
                <a:latin typeface="Calibri"/>
              </a:rPr>
              <a:t>Für jeden Satz S und jeden Teil dieses Satzes </a:t>
            </a:r>
            <a:r>
              <a:rPr lang="el-GR" sz="2400" dirty="0">
                <a:solidFill>
                  <a:prstClr val="black"/>
                </a:solidFill>
                <a:latin typeface="Calibri"/>
              </a:rPr>
              <a:t>α</a:t>
            </a:r>
            <a:r>
              <a:rPr lang="de-DE" sz="2400" dirty="0">
                <a:solidFill>
                  <a:prstClr val="black"/>
                </a:solidFill>
                <a:latin typeface="Calibri"/>
              </a:rPr>
              <a:t> gilt: </a:t>
            </a:r>
          </a:p>
          <a:p>
            <a:pPr marL="176213" defTabSz="998538">
              <a:spcBef>
                <a:spcPts val="400"/>
              </a:spcBef>
              <a:tabLst>
                <a:tab pos="1944688" algn="l"/>
                <a:tab pos="2573338" algn="l"/>
              </a:tabLst>
              <a:defRPr/>
            </a:pPr>
            <a:r>
              <a:rPr lang="de-DE" sz="2400" dirty="0">
                <a:solidFill>
                  <a:prstClr val="black"/>
                </a:solidFill>
                <a:latin typeface="Calibri"/>
              </a:rPr>
              <a:t>Wenn   </a:t>
            </a:r>
          </a:p>
          <a:p>
            <a:pPr marL="1163638" indent="-446088" defTabSz="998538">
              <a:spcBef>
                <a:spcPts val="1200"/>
              </a:spcBef>
              <a:tabLst>
                <a:tab pos="1944688" algn="l"/>
                <a:tab pos="2573338" algn="l"/>
              </a:tabLst>
              <a:defRPr/>
            </a:pPr>
            <a:r>
              <a:rPr lang="de-DE" sz="2400" dirty="0">
                <a:solidFill>
                  <a:prstClr val="black"/>
                </a:solidFill>
              </a:rPr>
              <a:t>(i)	</a:t>
            </a:r>
            <a:r>
              <a:rPr lang="el-GR" sz="2400" dirty="0">
                <a:solidFill>
                  <a:prstClr val="black"/>
                </a:solidFill>
              </a:rPr>
              <a:t>α</a:t>
            </a:r>
            <a:r>
              <a:rPr lang="de-DE" sz="2400" dirty="0">
                <a:solidFill>
                  <a:prstClr val="black"/>
                </a:solidFill>
              </a:rPr>
              <a:t> durch „</a:t>
            </a:r>
            <a:r>
              <a:rPr lang="en-US" sz="2400" dirty="0">
                <a:solidFill>
                  <a:prstClr val="black"/>
                </a:solidFill>
              </a:rPr>
              <a:t>das Wort </a:t>
            </a:r>
            <a:r>
              <a:rPr lang="el-GR" sz="2400" dirty="0">
                <a:solidFill>
                  <a:prstClr val="black"/>
                </a:solidFill>
              </a:rPr>
              <a:t>α</a:t>
            </a:r>
            <a:r>
              <a:rPr lang="en-US" sz="2400" dirty="0">
                <a:solidFill>
                  <a:prstClr val="black"/>
                </a:solidFill>
              </a:rPr>
              <a:t>” </a:t>
            </a:r>
            <a:r>
              <a:rPr lang="en-US" sz="2000" dirty="0">
                <a:solidFill>
                  <a:prstClr val="black"/>
                </a:solidFill>
              </a:rPr>
              <a:t>(</a:t>
            </a:r>
            <a:r>
              <a:rPr lang="en-US" sz="2000" dirty="0" err="1">
                <a:solidFill>
                  <a:prstClr val="black"/>
                </a:solidFill>
              </a:rPr>
              <a:t>oder</a:t>
            </a:r>
            <a:r>
              <a:rPr lang="en-US" sz="2000" dirty="0">
                <a:solidFill>
                  <a:prstClr val="black"/>
                </a:solidFill>
              </a:rPr>
              <a:t> “</a:t>
            </a:r>
            <a:r>
              <a:rPr lang="de-DE" sz="2000" dirty="0">
                <a:solidFill>
                  <a:prstClr val="black"/>
                </a:solidFill>
              </a:rPr>
              <a:t>der Satz </a:t>
            </a:r>
            <a:r>
              <a:rPr lang="el-GR" sz="2000" dirty="0">
                <a:solidFill>
                  <a:prstClr val="black"/>
                </a:solidFill>
              </a:rPr>
              <a:t>α</a:t>
            </a:r>
            <a:r>
              <a:rPr lang="de-DE" sz="2000" dirty="0">
                <a:solidFill>
                  <a:prstClr val="black"/>
                </a:solidFill>
              </a:rPr>
              <a:t>“, </a:t>
            </a:r>
            <a:r>
              <a:rPr lang="en-US" sz="2000" dirty="0">
                <a:solidFill>
                  <a:prstClr val="black"/>
                </a:solidFill>
              </a:rPr>
              <a:t>”die Silbe </a:t>
            </a:r>
            <a:r>
              <a:rPr lang="el-GR" sz="2000" dirty="0">
                <a:solidFill>
                  <a:prstClr val="black"/>
                </a:solidFill>
              </a:rPr>
              <a:t>α</a:t>
            </a:r>
            <a:r>
              <a:rPr lang="en-US" sz="2000" dirty="0">
                <a:solidFill>
                  <a:prstClr val="black"/>
                </a:solidFill>
              </a:rPr>
              <a:t>”,  “der </a:t>
            </a:r>
            <a:r>
              <a:rPr lang="en-US" sz="2000" dirty="0" err="1">
                <a:solidFill>
                  <a:prstClr val="black"/>
                </a:solidFill>
              </a:rPr>
              <a:t>Ausdruck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l-GR" sz="2000" dirty="0">
                <a:solidFill>
                  <a:prstClr val="black"/>
                </a:solidFill>
              </a:rPr>
              <a:t>α</a:t>
            </a:r>
            <a:r>
              <a:rPr lang="en-US" sz="2000" dirty="0">
                <a:solidFill>
                  <a:prstClr val="black"/>
                </a:solidFill>
              </a:rPr>
              <a:t>”, “der </a:t>
            </a:r>
            <a:r>
              <a:rPr lang="en-US" sz="2000" dirty="0" err="1">
                <a:solidFill>
                  <a:prstClr val="black"/>
                </a:solidFill>
              </a:rPr>
              <a:t>Buchstabe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l-GR" sz="2000" dirty="0">
                <a:solidFill>
                  <a:prstClr val="black"/>
                </a:solidFill>
              </a:rPr>
              <a:t>α</a:t>
            </a:r>
            <a:r>
              <a:rPr lang="en-US" sz="2000" dirty="0">
                <a:solidFill>
                  <a:prstClr val="black"/>
                </a:solidFill>
              </a:rPr>
              <a:t>” …) </a:t>
            </a:r>
            <a:r>
              <a:rPr lang="en-US" sz="2400" dirty="0" err="1">
                <a:solidFill>
                  <a:prstClr val="black"/>
                </a:solidFill>
              </a:rPr>
              <a:t>ersetzt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wird</a:t>
            </a:r>
            <a:r>
              <a:rPr lang="en-US" sz="2400" dirty="0">
                <a:solidFill>
                  <a:prstClr val="black"/>
                </a:solidFill>
              </a:rPr>
              <a:t>, und </a:t>
            </a:r>
          </a:p>
          <a:p>
            <a:pPr marL="1163638" indent="-446088" defTabSz="998538">
              <a:spcBef>
                <a:spcPts val="800"/>
              </a:spcBef>
              <a:tabLst>
                <a:tab pos="1944688" algn="l"/>
                <a:tab pos="2573338" algn="l"/>
              </a:tabLst>
              <a:defRPr/>
            </a:pPr>
            <a:r>
              <a:rPr lang="en-US" sz="2400" dirty="0">
                <a:solidFill>
                  <a:prstClr val="black"/>
                </a:solidFill>
              </a:rPr>
              <a:t>(ii)	S </a:t>
            </a:r>
            <a:r>
              <a:rPr lang="en-US" sz="2400" dirty="0" err="1">
                <a:solidFill>
                  <a:prstClr val="black"/>
                </a:solidFill>
              </a:rPr>
              <a:t>wohlgeformt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(</a:t>
            </a:r>
            <a:r>
              <a:rPr lang="en-US" sz="2000" dirty="0">
                <a:solidFill>
                  <a:prstClr val="black"/>
                </a:solidFill>
                <a:sym typeface="WP MathA" panose="05010101010101010101" pitchFamily="2" charset="2"/>
              </a:rPr>
              <a:t> </a:t>
            </a:r>
            <a:r>
              <a:rPr lang="en-US" sz="2000" dirty="0" err="1">
                <a:solidFill>
                  <a:prstClr val="black"/>
                </a:solidFill>
              </a:rPr>
              <a:t>grammatisch</a:t>
            </a:r>
            <a:r>
              <a:rPr lang="en-US" sz="2000" dirty="0">
                <a:solidFill>
                  <a:prstClr val="black"/>
                </a:solidFill>
              </a:rPr>
              <a:t> und </a:t>
            </a:r>
            <a:r>
              <a:rPr lang="en-US" sz="2000" dirty="0" err="1">
                <a:solidFill>
                  <a:prstClr val="black"/>
                </a:solidFill>
              </a:rPr>
              <a:t>sinnvoll</a:t>
            </a:r>
            <a:r>
              <a:rPr lang="en-US" sz="2000" dirty="0">
                <a:solidFill>
                  <a:prstClr val="black"/>
                </a:solidFill>
              </a:rPr>
              <a:t>) </a:t>
            </a:r>
            <a:r>
              <a:rPr lang="en-US" sz="2400" dirty="0" err="1">
                <a:solidFill>
                  <a:prstClr val="black"/>
                </a:solidFill>
              </a:rPr>
              <a:t>ist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indent="176213" defTabSz="998538">
              <a:spcBef>
                <a:spcPts val="1200"/>
              </a:spcBef>
              <a:tabLst>
                <a:tab pos="914400" algn="l"/>
                <a:tab pos="1944688" algn="l"/>
                <a:tab pos="2573338" algn="l"/>
              </a:tabLst>
              <a:defRPr/>
            </a:pPr>
            <a:r>
              <a:rPr lang="de-DE" sz="2400" dirty="0">
                <a:solidFill>
                  <a:prstClr val="black"/>
                </a:solidFill>
              </a:rPr>
              <a:t>dann 	ist </a:t>
            </a:r>
            <a:r>
              <a:rPr lang="el-GR" sz="2400" dirty="0">
                <a:solidFill>
                  <a:prstClr val="black"/>
                </a:solidFill>
              </a:rPr>
              <a:t>α</a:t>
            </a:r>
            <a:r>
              <a:rPr lang="de-DE" sz="2400" dirty="0">
                <a:solidFill>
                  <a:prstClr val="black"/>
                </a:solidFill>
              </a:rPr>
              <a:t> </a:t>
            </a:r>
            <a:r>
              <a:rPr lang="de-DE" sz="2400" b="1" dirty="0">
                <a:solidFill>
                  <a:prstClr val="black"/>
                </a:solidFill>
              </a:rPr>
              <a:t>Objektsprache</a:t>
            </a:r>
            <a:r>
              <a:rPr lang="de-DE" sz="2400" b="1" i="1" dirty="0">
                <a:solidFill>
                  <a:prstClr val="black"/>
                </a:solidFill>
              </a:rPr>
              <a:t> </a:t>
            </a:r>
            <a:r>
              <a:rPr lang="de-DE" sz="2400" dirty="0">
                <a:solidFill>
                  <a:prstClr val="black"/>
                </a:solidFill>
              </a:rPr>
              <a:t>und der Rest </a:t>
            </a:r>
            <a:r>
              <a:rPr lang="de-DE" sz="2400">
                <a:solidFill>
                  <a:prstClr val="black"/>
                </a:solidFill>
              </a:rPr>
              <a:t>ist </a:t>
            </a:r>
            <a:r>
              <a:rPr lang="de-DE" sz="2400">
                <a:solidFill>
                  <a:srgbClr val="FF0000"/>
                </a:solidFill>
              </a:rPr>
              <a:t>Metasprache</a:t>
            </a:r>
            <a:r>
              <a:rPr lang="de-DE" sz="2400" dirty="0">
                <a:solidFill>
                  <a:prstClr val="black"/>
                </a:solidFill>
              </a:rPr>
              <a:t>.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62107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/>
              <a:t>Der Wort-Test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de-AT" noProof="0" dirty="0"/>
          </a:p>
          <a:p>
            <a:pPr>
              <a:buFont typeface="Wingdings" panose="05000000000000000000" pitchFamily="2" charset="2"/>
              <a:buChar char="Ø"/>
            </a:pPr>
            <a:endParaRPr lang="de-AT" noProof="0" dirty="0"/>
          </a:p>
          <a:p>
            <a:pPr>
              <a:buFont typeface="Wingdings" panose="05000000000000000000" pitchFamily="2" charset="2"/>
              <a:buChar char="Ø"/>
            </a:pPr>
            <a:endParaRPr lang="de-AT" dirty="0"/>
          </a:p>
          <a:p>
            <a:pPr marL="0" indent="0"/>
            <a:endParaRPr lang="de-AT" noProof="0" dirty="0"/>
          </a:p>
          <a:p>
            <a:pPr marL="0" indent="0">
              <a:spcAft>
                <a:spcPts val="600"/>
              </a:spcAft>
            </a:pPr>
            <a:r>
              <a:rPr lang="de-AT" i="1" noProof="0" dirty="0"/>
              <a:t>Beispiele:</a:t>
            </a:r>
            <a:endParaRPr lang="de-AT" dirty="0">
              <a:solidFill>
                <a:prstClr val="black"/>
              </a:solidFill>
            </a:endParaRPr>
          </a:p>
          <a:p>
            <a:pPr marL="457200" indent="-457200">
              <a:spcBef>
                <a:spcPts val="600"/>
              </a:spcBef>
              <a:buFontTx/>
              <a:buAutoNum type="arabicParenBoth"/>
            </a:pPr>
            <a:r>
              <a:rPr lang="de-AT" dirty="0"/>
              <a:t>  Europa hat drei Silben.</a:t>
            </a:r>
          </a:p>
          <a:p>
            <a:pPr marL="457200" indent="-457200">
              <a:spcBef>
                <a:spcPts val="1200"/>
              </a:spcBef>
              <a:buFontTx/>
              <a:buAutoNum type="arabicParenBoth"/>
            </a:pPr>
            <a:r>
              <a:rPr lang="de-AT" dirty="0"/>
              <a:t>  </a:t>
            </a:r>
            <a:r>
              <a:rPr lang="de-AT" b="1" dirty="0"/>
              <a:t>Das Wort</a:t>
            </a:r>
            <a:r>
              <a:rPr lang="de-AT" dirty="0"/>
              <a:t> „Europa“ </a:t>
            </a:r>
            <a:r>
              <a:rPr lang="de-AT" dirty="0">
                <a:solidFill>
                  <a:srgbClr val="FF0000"/>
                </a:solidFill>
              </a:rPr>
              <a:t>hat drei Silben</a:t>
            </a:r>
            <a:r>
              <a:rPr lang="de-AT" dirty="0"/>
              <a:t>.</a:t>
            </a:r>
          </a:p>
          <a:p>
            <a:pPr marL="4763" indent="-4763" defTabSz="828675">
              <a:spcBef>
                <a:spcPts val="1200"/>
              </a:spcBef>
              <a:tabLst>
                <a:tab pos="571500" algn="l"/>
                <a:tab pos="747713" algn="l"/>
                <a:tab pos="1090613" algn="l"/>
              </a:tabLst>
            </a:pPr>
            <a:r>
              <a:rPr lang="de-AT" dirty="0">
                <a:sym typeface="WP IconicSymbolsA" panose="05010101010101010101" pitchFamily="2" charset="2"/>
              </a:rPr>
              <a:t>  „Europa“ ist Objektsprache, der Rest ist </a:t>
            </a:r>
            <a:r>
              <a:rPr lang="de-AT" dirty="0">
                <a:solidFill>
                  <a:srgbClr val="FF0000"/>
                </a:solidFill>
                <a:sym typeface="WP IconicSymbolsA" panose="05010101010101010101" pitchFamily="2" charset="2"/>
              </a:rPr>
              <a:t>Metasprache</a:t>
            </a:r>
            <a:endParaRPr lang="de-AT" dirty="0">
              <a:solidFill>
                <a:srgbClr val="FF0000"/>
              </a:solidFill>
            </a:endParaRPr>
          </a:p>
          <a:p>
            <a:pPr marL="457200" indent="-457200">
              <a:spcBef>
                <a:spcPts val="1200"/>
              </a:spcBef>
              <a:buFont typeface="+mj-lt"/>
              <a:buAutoNum type="arabicParenBoth" startAt="3"/>
            </a:pPr>
            <a:r>
              <a:rPr lang="de-AT" dirty="0"/>
              <a:t>   Europa hat 47 Länder.</a:t>
            </a:r>
          </a:p>
          <a:p>
            <a:pPr marL="457200" indent="-457200">
              <a:spcBef>
                <a:spcPts val="1200"/>
              </a:spcBef>
              <a:buFontTx/>
              <a:buAutoNum type="arabicParenBoth" startAt="3"/>
            </a:pPr>
            <a:r>
              <a:rPr lang="de-AT" dirty="0"/>
              <a:t> #</a:t>
            </a:r>
            <a:r>
              <a:rPr lang="de-AT" b="1" dirty="0"/>
              <a:t>Das Wort </a:t>
            </a:r>
            <a:r>
              <a:rPr lang="de-AT" dirty="0"/>
              <a:t>Europa hat 47 Länder.</a:t>
            </a:r>
          </a:p>
          <a:p>
            <a:pPr marL="0" indent="0">
              <a:spcBef>
                <a:spcPts val="1800"/>
              </a:spcBef>
            </a:pPr>
            <a:r>
              <a:rPr lang="de-AT" dirty="0">
                <a:sym typeface="WP IconicSymbolsA" panose="05010101010101010101" pitchFamily="2" charset="2"/>
              </a:rPr>
              <a:t>  In (3) gibt es keine Metasprache - alles ist Objektsprache.</a:t>
            </a:r>
            <a:endParaRPr lang="de-AT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bgerundetes Rechteck 7">
            <a:extLst>
              <a:ext uri="{FF2B5EF4-FFF2-40B4-BE49-F238E27FC236}">
                <a16:creationId xmlns="" xmlns:a16="http://schemas.microsoft.com/office/drawing/2014/main" id="{1A42B14B-C5A1-44F4-A22C-296F070E081E}"/>
              </a:ext>
            </a:extLst>
          </p:cNvPr>
          <p:cNvSpPr>
            <a:spLocks/>
          </p:cNvSpPr>
          <p:nvPr/>
        </p:nvSpPr>
        <p:spPr>
          <a:xfrm>
            <a:off x="762000" y="990600"/>
            <a:ext cx="7924800" cy="1600438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176213" defTabSz="998538">
              <a:tabLst>
                <a:tab pos="1944688" algn="l"/>
                <a:tab pos="2573338" algn="l"/>
              </a:tabLst>
              <a:defRPr/>
            </a:pPr>
            <a:r>
              <a:rPr lang="de-DE" sz="2200" dirty="0">
                <a:solidFill>
                  <a:prstClr val="black"/>
                </a:solidFill>
                <a:latin typeface="Calibri"/>
              </a:rPr>
              <a:t>Für jeden Satz S und jeden Teil dieses Satzes </a:t>
            </a:r>
            <a:r>
              <a:rPr lang="el-GR" sz="2200" dirty="0">
                <a:solidFill>
                  <a:prstClr val="black"/>
                </a:solidFill>
                <a:latin typeface="Calibri"/>
              </a:rPr>
              <a:t>α</a:t>
            </a:r>
            <a:r>
              <a:rPr lang="de-DE" sz="2200" dirty="0">
                <a:solidFill>
                  <a:prstClr val="black"/>
                </a:solidFill>
                <a:latin typeface="Calibri"/>
              </a:rPr>
              <a:t> gilt: wenn   </a:t>
            </a:r>
          </a:p>
          <a:p>
            <a:pPr marL="914400" indent="-517525" defTabSz="998538">
              <a:tabLst>
                <a:tab pos="1944688" algn="l"/>
                <a:tab pos="2573338" algn="l"/>
              </a:tabLst>
              <a:defRPr/>
            </a:pPr>
            <a:r>
              <a:rPr lang="de-DE" sz="2200" dirty="0">
                <a:solidFill>
                  <a:prstClr val="black"/>
                </a:solidFill>
              </a:rPr>
              <a:t>(i)	</a:t>
            </a:r>
            <a:r>
              <a:rPr lang="el-GR" sz="2200" dirty="0">
                <a:solidFill>
                  <a:prstClr val="black"/>
                </a:solidFill>
              </a:rPr>
              <a:t>α</a:t>
            </a:r>
            <a:r>
              <a:rPr lang="de-DE" sz="2200" dirty="0">
                <a:solidFill>
                  <a:prstClr val="black"/>
                </a:solidFill>
              </a:rPr>
              <a:t> durch „</a:t>
            </a:r>
            <a:r>
              <a:rPr lang="en-US" sz="2200" dirty="0">
                <a:solidFill>
                  <a:prstClr val="black"/>
                </a:solidFill>
              </a:rPr>
              <a:t>das Wort </a:t>
            </a:r>
            <a:r>
              <a:rPr lang="el-GR" sz="2200" dirty="0">
                <a:solidFill>
                  <a:prstClr val="black"/>
                </a:solidFill>
              </a:rPr>
              <a:t>α</a:t>
            </a:r>
            <a:r>
              <a:rPr lang="en-US" sz="2200" dirty="0">
                <a:solidFill>
                  <a:prstClr val="black"/>
                </a:solidFill>
              </a:rPr>
              <a:t>”, “der Satz </a:t>
            </a:r>
            <a:r>
              <a:rPr lang="el-GR" sz="2200" dirty="0">
                <a:solidFill>
                  <a:prstClr val="black"/>
                </a:solidFill>
              </a:rPr>
              <a:t>α</a:t>
            </a:r>
            <a:r>
              <a:rPr lang="en-US" sz="2200" dirty="0">
                <a:solidFill>
                  <a:prstClr val="black"/>
                </a:solidFill>
              </a:rPr>
              <a:t>”, … </a:t>
            </a:r>
            <a:r>
              <a:rPr lang="en-US" sz="2200" dirty="0" err="1">
                <a:solidFill>
                  <a:prstClr val="black"/>
                </a:solidFill>
              </a:rPr>
              <a:t>ersetzt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wird</a:t>
            </a:r>
            <a:r>
              <a:rPr lang="en-US" sz="2200" dirty="0">
                <a:solidFill>
                  <a:prstClr val="black"/>
                </a:solidFill>
              </a:rPr>
              <a:t>, und </a:t>
            </a:r>
          </a:p>
          <a:p>
            <a:pPr marL="914400" indent="-517525" defTabSz="998538">
              <a:tabLst>
                <a:tab pos="1944688" algn="l"/>
                <a:tab pos="2573338" algn="l"/>
              </a:tabLst>
              <a:defRPr/>
            </a:pPr>
            <a:r>
              <a:rPr lang="en-US" sz="2200" dirty="0">
                <a:solidFill>
                  <a:prstClr val="black"/>
                </a:solidFill>
              </a:rPr>
              <a:t>(ii)	S </a:t>
            </a:r>
            <a:r>
              <a:rPr lang="en-US" sz="2200" dirty="0" err="1">
                <a:solidFill>
                  <a:prstClr val="black"/>
                </a:solidFill>
              </a:rPr>
              <a:t>wohlgeformt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ist</a:t>
            </a: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indent="176213" defTabSz="998538">
              <a:tabLst>
                <a:tab pos="1944688" algn="l"/>
                <a:tab pos="2573338" algn="l"/>
              </a:tabLst>
              <a:defRPr/>
            </a:pPr>
            <a:r>
              <a:rPr lang="de-DE" sz="2200" dirty="0">
                <a:solidFill>
                  <a:prstClr val="black"/>
                </a:solidFill>
              </a:rPr>
              <a:t>dann ist </a:t>
            </a:r>
            <a:r>
              <a:rPr lang="el-GR" sz="2200" dirty="0">
                <a:solidFill>
                  <a:prstClr val="black"/>
                </a:solidFill>
              </a:rPr>
              <a:t>α</a:t>
            </a:r>
            <a:r>
              <a:rPr lang="de-DE" sz="2200" dirty="0">
                <a:solidFill>
                  <a:prstClr val="black"/>
                </a:solidFill>
              </a:rPr>
              <a:t> </a:t>
            </a:r>
            <a:r>
              <a:rPr lang="de-DE" sz="2200" b="1" dirty="0">
                <a:solidFill>
                  <a:prstClr val="black"/>
                </a:solidFill>
              </a:rPr>
              <a:t>Objektsprache</a:t>
            </a:r>
            <a:r>
              <a:rPr lang="de-DE" sz="2200" b="1" i="1" dirty="0">
                <a:solidFill>
                  <a:prstClr val="black"/>
                </a:solidFill>
              </a:rPr>
              <a:t> </a:t>
            </a:r>
            <a:r>
              <a:rPr lang="de-DE" sz="2200" dirty="0">
                <a:solidFill>
                  <a:prstClr val="black"/>
                </a:solidFill>
              </a:rPr>
              <a:t>und der Rest ist </a:t>
            </a:r>
            <a:r>
              <a:rPr lang="de-DE" sz="2200" dirty="0">
                <a:solidFill>
                  <a:srgbClr val="FF0000"/>
                </a:solidFill>
              </a:rPr>
              <a:t>Metasprache</a:t>
            </a:r>
            <a:r>
              <a:rPr lang="de-DE" sz="2200" dirty="0">
                <a:solidFill>
                  <a:prstClr val="black"/>
                </a:solidFill>
              </a:rPr>
              <a:t>.</a:t>
            </a: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571F1F77-84A0-493E-A4D4-4CC82F4E1C45}"/>
              </a:ext>
            </a:extLst>
          </p:cNvPr>
          <p:cNvSpPr txBox="1"/>
          <p:nvPr/>
        </p:nvSpPr>
        <p:spPr>
          <a:xfrm>
            <a:off x="5486400" y="5021759"/>
            <a:ext cx="3429000" cy="7694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(4) macht keinen Sinn,</a:t>
            </a:r>
            <a:r>
              <a:rPr kumimoji="0" lang="de-AT" sz="22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Wörter keine Länder haben.</a:t>
            </a:r>
            <a:endParaRPr kumimoji="0" lang="de-DE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0013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/>
              <a:t>Der Wort-Test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816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de-AT" noProof="0" dirty="0"/>
          </a:p>
          <a:p>
            <a:pPr>
              <a:buFont typeface="Wingdings" panose="05000000000000000000" pitchFamily="2" charset="2"/>
              <a:buChar char="Ø"/>
            </a:pPr>
            <a:endParaRPr lang="de-AT" noProof="0" dirty="0"/>
          </a:p>
          <a:p>
            <a:pPr>
              <a:buFont typeface="Wingdings" panose="05000000000000000000" pitchFamily="2" charset="2"/>
              <a:buChar char="Ø"/>
            </a:pPr>
            <a:endParaRPr lang="de-AT" dirty="0"/>
          </a:p>
          <a:p>
            <a:pPr marL="0" indent="0"/>
            <a:endParaRPr lang="de-AT" noProof="0" dirty="0"/>
          </a:p>
          <a:p>
            <a:pPr marL="0" indent="0">
              <a:spcAft>
                <a:spcPts val="600"/>
              </a:spcAft>
            </a:pPr>
            <a:r>
              <a:rPr lang="de-AT" i="1" noProof="0" dirty="0"/>
              <a:t>Beispiele:</a:t>
            </a:r>
          </a:p>
          <a:p>
            <a:pPr marL="457200" indent="-457200">
              <a:buAutoNum type="arabicParenBoth"/>
            </a:pPr>
            <a:r>
              <a:rPr lang="de-AT" dirty="0"/>
              <a:t>  „Die Erde ist flach“ hat vier Wörter. </a:t>
            </a:r>
          </a:p>
          <a:p>
            <a:pPr marL="457200" indent="-457200">
              <a:spcBef>
                <a:spcPts val="1200"/>
              </a:spcBef>
              <a:buAutoNum type="arabicParenBoth"/>
            </a:pPr>
            <a:r>
              <a:rPr lang="de-AT" dirty="0"/>
              <a:t>    </a:t>
            </a:r>
            <a:r>
              <a:rPr lang="de-AT" b="1" dirty="0"/>
              <a:t>Der Satz</a:t>
            </a:r>
            <a:r>
              <a:rPr lang="de-AT" dirty="0"/>
              <a:t> „die Erde ist flach“ hat vier Wörter. </a:t>
            </a:r>
          </a:p>
          <a:p>
            <a:pPr marL="0" indent="0">
              <a:spcBef>
                <a:spcPts val="1200"/>
              </a:spcBef>
            </a:pPr>
            <a:r>
              <a:rPr lang="de-AT" dirty="0">
                <a:sym typeface="WP IconicSymbolsA" panose="05010101010101010101" pitchFamily="2" charset="2"/>
              </a:rPr>
              <a:t>  „Die Erde ist flach“ ist Objektsprache, der Rest </a:t>
            </a:r>
            <a:r>
              <a:rPr lang="de-AT" dirty="0">
                <a:solidFill>
                  <a:srgbClr val="FF0000"/>
                </a:solidFill>
                <a:sym typeface="WP IconicSymbolsA" panose="05010101010101010101" pitchFamily="2" charset="2"/>
              </a:rPr>
              <a:t>Metasprache</a:t>
            </a:r>
            <a:endParaRPr lang="de-AT" dirty="0"/>
          </a:p>
          <a:p>
            <a:pPr marL="457200" indent="-457200">
              <a:spcBef>
                <a:spcPts val="1200"/>
              </a:spcBef>
              <a:buFont typeface="+mj-lt"/>
              <a:buAutoNum type="arabicParenBoth" startAt="3"/>
            </a:pPr>
            <a:r>
              <a:rPr lang="de-AT" dirty="0"/>
              <a:t>   Die Behauptung, dass die Erde flach ist, ist falsch.</a:t>
            </a:r>
          </a:p>
          <a:p>
            <a:pPr marL="457200" indent="-457200">
              <a:spcBef>
                <a:spcPts val="1200"/>
              </a:spcBef>
              <a:buAutoNum type="arabicParenBoth" startAt="3"/>
            </a:pPr>
            <a:r>
              <a:rPr lang="de-AT" dirty="0"/>
              <a:t> *Die Behauptung, </a:t>
            </a:r>
            <a:r>
              <a:rPr lang="de-AT" b="1" dirty="0"/>
              <a:t>der Satz </a:t>
            </a:r>
            <a:r>
              <a:rPr lang="de-AT" dirty="0"/>
              <a:t>dass die Erde flach ist, </a:t>
            </a:r>
            <a:br>
              <a:rPr lang="de-AT" dirty="0"/>
            </a:br>
            <a:r>
              <a:rPr lang="de-AT" dirty="0"/>
              <a:t>   ist falsch.</a:t>
            </a:r>
          </a:p>
          <a:p>
            <a:pPr marL="4763" indent="-4763" defTabSz="828675">
              <a:spcBef>
                <a:spcPts val="600"/>
              </a:spcBef>
              <a:tabLst>
                <a:tab pos="571500" algn="l"/>
                <a:tab pos="747713" algn="l"/>
                <a:tab pos="1090613" algn="l"/>
              </a:tabLst>
            </a:pPr>
            <a:r>
              <a:rPr lang="de-AT" dirty="0">
                <a:sym typeface="WP IconicSymbolsA" panose="05010101010101010101" pitchFamily="2" charset="2"/>
              </a:rPr>
              <a:t>  In (3) gibt es keine Metasprache - alles ist Objektsprache.</a:t>
            </a:r>
            <a:endParaRPr lang="de-AT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bgerundetes Rechteck 7">
            <a:extLst>
              <a:ext uri="{FF2B5EF4-FFF2-40B4-BE49-F238E27FC236}">
                <a16:creationId xmlns="" xmlns:a16="http://schemas.microsoft.com/office/drawing/2014/main" id="{1A42B14B-C5A1-44F4-A22C-296F070E081E}"/>
              </a:ext>
            </a:extLst>
          </p:cNvPr>
          <p:cNvSpPr>
            <a:spLocks/>
          </p:cNvSpPr>
          <p:nvPr/>
        </p:nvSpPr>
        <p:spPr>
          <a:xfrm>
            <a:off x="762000" y="990600"/>
            <a:ext cx="7924800" cy="1600438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176213" defTabSz="998538">
              <a:tabLst>
                <a:tab pos="1944688" algn="l"/>
                <a:tab pos="2573338" algn="l"/>
              </a:tabLst>
              <a:defRPr/>
            </a:pPr>
            <a:r>
              <a:rPr lang="de-DE" sz="2200" dirty="0">
                <a:solidFill>
                  <a:prstClr val="black"/>
                </a:solidFill>
                <a:latin typeface="Calibri"/>
              </a:rPr>
              <a:t>Für jeden Satz S und jeden Teil dieses Satzes </a:t>
            </a:r>
            <a:r>
              <a:rPr lang="el-GR" sz="2200" dirty="0">
                <a:solidFill>
                  <a:prstClr val="black"/>
                </a:solidFill>
                <a:latin typeface="Calibri"/>
              </a:rPr>
              <a:t>α</a:t>
            </a:r>
            <a:r>
              <a:rPr lang="de-DE" sz="2200" dirty="0">
                <a:solidFill>
                  <a:prstClr val="black"/>
                </a:solidFill>
                <a:latin typeface="Calibri"/>
              </a:rPr>
              <a:t> gilt: wenn   </a:t>
            </a:r>
          </a:p>
          <a:p>
            <a:pPr marL="914400" indent="-517525" defTabSz="998538">
              <a:tabLst>
                <a:tab pos="1944688" algn="l"/>
                <a:tab pos="2573338" algn="l"/>
              </a:tabLst>
              <a:defRPr/>
            </a:pPr>
            <a:r>
              <a:rPr lang="de-DE" sz="2200" dirty="0">
                <a:solidFill>
                  <a:prstClr val="black"/>
                </a:solidFill>
              </a:rPr>
              <a:t>(i)	</a:t>
            </a:r>
            <a:r>
              <a:rPr lang="el-GR" sz="2200" dirty="0">
                <a:solidFill>
                  <a:prstClr val="black"/>
                </a:solidFill>
              </a:rPr>
              <a:t>α</a:t>
            </a:r>
            <a:r>
              <a:rPr lang="de-DE" sz="2200" dirty="0">
                <a:solidFill>
                  <a:prstClr val="black"/>
                </a:solidFill>
              </a:rPr>
              <a:t> durch „</a:t>
            </a:r>
            <a:r>
              <a:rPr lang="en-US" sz="2200" dirty="0">
                <a:solidFill>
                  <a:prstClr val="black"/>
                </a:solidFill>
              </a:rPr>
              <a:t>das Wort </a:t>
            </a:r>
            <a:r>
              <a:rPr lang="el-GR" sz="2200" dirty="0">
                <a:solidFill>
                  <a:prstClr val="black"/>
                </a:solidFill>
              </a:rPr>
              <a:t>α</a:t>
            </a:r>
            <a:r>
              <a:rPr lang="en-US" sz="2200" dirty="0">
                <a:solidFill>
                  <a:prstClr val="black"/>
                </a:solidFill>
              </a:rPr>
              <a:t>”, “der Satz </a:t>
            </a:r>
            <a:r>
              <a:rPr lang="el-GR" sz="2200" dirty="0">
                <a:solidFill>
                  <a:prstClr val="black"/>
                </a:solidFill>
              </a:rPr>
              <a:t>α</a:t>
            </a:r>
            <a:r>
              <a:rPr lang="en-US" sz="2200" dirty="0">
                <a:solidFill>
                  <a:prstClr val="black"/>
                </a:solidFill>
              </a:rPr>
              <a:t>”, … </a:t>
            </a:r>
            <a:r>
              <a:rPr lang="en-US" sz="2200" dirty="0" err="1">
                <a:solidFill>
                  <a:prstClr val="black"/>
                </a:solidFill>
              </a:rPr>
              <a:t>ersetzt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wird</a:t>
            </a:r>
            <a:r>
              <a:rPr lang="en-US" sz="2200" dirty="0">
                <a:solidFill>
                  <a:prstClr val="black"/>
                </a:solidFill>
              </a:rPr>
              <a:t>, und </a:t>
            </a:r>
          </a:p>
          <a:p>
            <a:pPr marL="914400" indent="-517525" defTabSz="998538">
              <a:tabLst>
                <a:tab pos="1944688" algn="l"/>
                <a:tab pos="2573338" algn="l"/>
              </a:tabLst>
              <a:defRPr/>
            </a:pPr>
            <a:r>
              <a:rPr lang="en-US" sz="2200" dirty="0">
                <a:solidFill>
                  <a:prstClr val="black"/>
                </a:solidFill>
              </a:rPr>
              <a:t>(ii)	S </a:t>
            </a:r>
            <a:r>
              <a:rPr lang="en-US" sz="2200" dirty="0" err="1">
                <a:solidFill>
                  <a:prstClr val="black"/>
                </a:solidFill>
              </a:rPr>
              <a:t>wohlgeformt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ist</a:t>
            </a: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indent="176213" defTabSz="998538">
              <a:tabLst>
                <a:tab pos="1944688" algn="l"/>
                <a:tab pos="2573338" algn="l"/>
              </a:tabLst>
              <a:defRPr/>
            </a:pPr>
            <a:r>
              <a:rPr lang="de-DE" sz="2200" dirty="0">
                <a:solidFill>
                  <a:prstClr val="black"/>
                </a:solidFill>
              </a:rPr>
              <a:t>dann ist </a:t>
            </a:r>
            <a:r>
              <a:rPr lang="el-GR" sz="2200" dirty="0">
                <a:solidFill>
                  <a:prstClr val="black"/>
                </a:solidFill>
              </a:rPr>
              <a:t>α</a:t>
            </a:r>
            <a:r>
              <a:rPr lang="de-DE" sz="2200" dirty="0">
                <a:solidFill>
                  <a:prstClr val="black"/>
                </a:solidFill>
              </a:rPr>
              <a:t> </a:t>
            </a:r>
            <a:r>
              <a:rPr lang="de-DE" sz="2200" b="1" dirty="0">
                <a:solidFill>
                  <a:prstClr val="black"/>
                </a:solidFill>
              </a:rPr>
              <a:t>Objektsprache</a:t>
            </a:r>
            <a:r>
              <a:rPr lang="de-DE" sz="2200" b="1" i="1" dirty="0">
                <a:solidFill>
                  <a:prstClr val="black"/>
                </a:solidFill>
              </a:rPr>
              <a:t> </a:t>
            </a:r>
            <a:r>
              <a:rPr lang="de-DE" sz="2200" dirty="0">
                <a:solidFill>
                  <a:prstClr val="black"/>
                </a:solidFill>
              </a:rPr>
              <a:t>und der Rest ist </a:t>
            </a:r>
            <a:r>
              <a:rPr lang="de-DE" sz="2200" dirty="0">
                <a:solidFill>
                  <a:srgbClr val="FF0000"/>
                </a:solidFill>
              </a:rPr>
              <a:t>Metasprache</a:t>
            </a:r>
            <a:r>
              <a:rPr lang="de-DE" sz="2200" dirty="0">
                <a:solidFill>
                  <a:prstClr val="black"/>
                </a:solidFill>
              </a:rPr>
              <a:t>.</a:t>
            </a: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18631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/>
              <a:t>Übung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29640"/>
            <a:ext cx="7481455" cy="569976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627063" indent="-627063">
              <a:spcBef>
                <a:spcPts val="3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Kennzeichnen Sie </a:t>
            </a:r>
            <a:r>
              <a:rPr lang="de-DE" b="1" dirty="0"/>
              <a:t>Metasprache</a:t>
            </a:r>
            <a:r>
              <a:rPr lang="de-DE" b="1" i="1" dirty="0"/>
              <a:t> </a:t>
            </a:r>
            <a:r>
              <a:rPr lang="de-DE" dirty="0"/>
              <a:t>durch </a:t>
            </a:r>
            <a:r>
              <a:rPr lang="de-DE" u="sng" dirty="0"/>
              <a:t>Unterstreichen</a:t>
            </a:r>
            <a:r>
              <a:rPr lang="de-DE" dirty="0"/>
              <a:t>!</a:t>
            </a:r>
          </a:p>
          <a:p>
            <a:pPr marL="627063" indent="-627063">
              <a:spcBef>
                <a:spcPts val="12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(1)	 	Corona und COVID beginnen beide mit co.</a:t>
            </a:r>
          </a:p>
          <a:p>
            <a:pPr marL="627063" indent="-627063">
              <a:spcBef>
                <a:spcPts val="400"/>
              </a:spcBef>
              <a:tabLst>
                <a:tab pos="798513" algn="l"/>
                <a:tab pos="1201738" algn="l"/>
              </a:tabLst>
            </a:pPr>
            <a:r>
              <a:rPr lang="en-US" dirty="0"/>
              <a:t>		</a:t>
            </a:r>
            <a:r>
              <a:rPr lang="de-DE" dirty="0"/>
              <a:t>Corona </a:t>
            </a:r>
            <a:r>
              <a:rPr lang="de-DE" u="sng" dirty="0"/>
              <a:t>und</a:t>
            </a:r>
            <a:r>
              <a:rPr lang="de-DE" dirty="0"/>
              <a:t> COVID </a:t>
            </a:r>
            <a:r>
              <a:rPr lang="de-DE" u="sng" dirty="0"/>
              <a:t>beginnen beide mit</a:t>
            </a:r>
            <a:r>
              <a:rPr lang="de-DE" dirty="0"/>
              <a:t> co.</a:t>
            </a:r>
          </a:p>
          <a:p>
            <a:pPr marL="627063" indent="-627063">
              <a:spcBef>
                <a:spcPts val="1200"/>
              </a:spcBef>
              <a:tabLst>
                <a:tab pos="798513" algn="l"/>
                <a:tab pos="1201738" algn="l"/>
              </a:tabLst>
            </a:pPr>
            <a:r>
              <a:rPr lang="de-AT" i="1" dirty="0">
                <a:solidFill>
                  <a:prstClr val="black"/>
                </a:solidFill>
                <a:sym typeface="WP IconicSymbolsA" panose="05010101010101010101" pitchFamily="2" charset="2"/>
              </a:rPr>
              <a:t>Wort-Test</a:t>
            </a:r>
            <a:r>
              <a:rPr lang="de-AT" dirty="0">
                <a:solidFill>
                  <a:prstClr val="black"/>
                </a:solidFill>
                <a:sym typeface="WP IconicSymbolsA" panose="05010101010101010101" pitchFamily="2" charset="2"/>
              </a:rPr>
              <a:t>:</a:t>
            </a:r>
          </a:p>
          <a:p>
            <a:pPr marL="627063" indent="-627063">
              <a:spcBef>
                <a:spcPts val="600"/>
              </a:spcBef>
              <a:tabLst>
                <a:tab pos="798513" algn="l"/>
                <a:tab pos="1201738" algn="l"/>
              </a:tabLst>
            </a:pPr>
            <a:r>
              <a:rPr lang="de-AT" dirty="0">
                <a:solidFill>
                  <a:prstClr val="black"/>
                </a:solidFill>
                <a:sym typeface="WP IconicSymbolsA" panose="05010101010101010101" pitchFamily="2" charset="2"/>
              </a:rPr>
              <a:t>(1)‘	Das Wort „Corona“ und das Wort „COVID“ beginnen beide mit den Buchstaben/der Silbe „co“.</a:t>
            </a:r>
          </a:p>
          <a:p>
            <a:pPr marL="627063" indent="-627063">
              <a:spcBef>
                <a:spcPts val="600"/>
              </a:spcBef>
              <a:tabLst>
                <a:tab pos="798513" algn="l"/>
                <a:tab pos="1201738" algn="l"/>
              </a:tabLst>
            </a:pPr>
            <a:r>
              <a:rPr lang="de-AT" dirty="0">
                <a:sym typeface="WP IconicSymbolsA" panose="05010101010101010101" pitchFamily="2" charset="2"/>
              </a:rPr>
              <a:t>  	„Corona“, „COVID“ und „co“ sind OS in Bezug auf </a:t>
            </a:r>
            <a:r>
              <a:rPr lang="de-AT" dirty="0">
                <a:solidFill>
                  <a:srgbClr val="FF0000"/>
                </a:solidFill>
              </a:rPr>
              <a:t>und </a:t>
            </a:r>
            <a:r>
              <a:rPr lang="de-AT" dirty="0">
                <a:sym typeface="WP IconicSymbolsA" panose="05010101010101010101" pitchFamily="2" charset="2"/>
              </a:rPr>
              <a:t>sowie in Bezug auf </a:t>
            </a:r>
            <a:r>
              <a:rPr lang="de-AT" dirty="0">
                <a:solidFill>
                  <a:srgbClr val="FF0000"/>
                </a:solidFill>
              </a:rPr>
              <a:t>beginnen beide mit</a:t>
            </a:r>
            <a:r>
              <a:rPr lang="de-AT" dirty="0">
                <a:sym typeface="WP IconicSymbolsA" panose="05010101010101010101" pitchFamily="2" charset="2"/>
              </a:rPr>
              <a:t>. </a:t>
            </a:r>
          </a:p>
          <a:p>
            <a:pPr marL="627063" indent="-627063">
              <a:spcBef>
                <a:spcPts val="12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(2)		Ich bin nicht Maria.</a:t>
            </a:r>
          </a:p>
          <a:p>
            <a:pPr marL="627063" indent="-627063">
              <a:spcBef>
                <a:spcPts val="1200"/>
              </a:spcBef>
              <a:tabLst>
                <a:tab pos="798513" algn="l"/>
                <a:tab pos="1201738" algn="l"/>
              </a:tabLst>
            </a:pPr>
            <a:r>
              <a:rPr lang="de-AT" i="1" dirty="0">
                <a:solidFill>
                  <a:prstClr val="black"/>
                </a:solidFill>
                <a:sym typeface="WP IconicSymbolsA" panose="05010101010101010101" pitchFamily="2" charset="2"/>
              </a:rPr>
              <a:t>Wort-Test:</a:t>
            </a:r>
            <a:endParaRPr lang="de-AT" dirty="0">
              <a:solidFill>
                <a:prstClr val="black"/>
              </a:solidFill>
              <a:sym typeface="WP IconicSymbolsA" panose="05010101010101010101" pitchFamily="2" charset="2"/>
            </a:endParaRPr>
          </a:p>
          <a:p>
            <a:pPr marL="627063" indent="-627063">
              <a:spcBef>
                <a:spcPts val="1200"/>
              </a:spcBef>
              <a:tabLst>
                <a:tab pos="798513" algn="l"/>
                <a:tab pos="1201738" algn="l"/>
              </a:tabLst>
            </a:pPr>
            <a:r>
              <a:rPr lang="de-AT" dirty="0">
                <a:solidFill>
                  <a:prstClr val="black"/>
                </a:solidFill>
                <a:sym typeface="WP IconicSymbolsA" panose="05010101010101010101" pitchFamily="2" charset="2"/>
              </a:rPr>
              <a:t>(2)‘	*Ich bin nicht der Name/das Wort/… Maria.</a:t>
            </a:r>
          </a:p>
          <a:p>
            <a:pPr marL="627063" indent="-627063">
              <a:spcBef>
                <a:spcPts val="1200"/>
              </a:spcBef>
              <a:tabLst>
                <a:tab pos="798513" algn="l"/>
                <a:tab pos="1201738" algn="l"/>
              </a:tabLst>
            </a:pPr>
            <a:r>
              <a:rPr lang="de-AT" dirty="0">
                <a:sym typeface="WP IconicSymbolsA" panose="05010101010101010101" pitchFamily="2" charset="2"/>
              </a:rPr>
              <a:t>  	„Maria“ ist </a:t>
            </a:r>
            <a:r>
              <a:rPr lang="de-AT" u="sng" dirty="0">
                <a:sym typeface="WP IconicSymbolsA" panose="05010101010101010101" pitchFamily="2" charset="2"/>
              </a:rPr>
              <a:t>nicht</a:t>
            </a:r>
            <a:r>
              <a:rPr lang="de-AT" dirty="0">
                <a:sym typeface="WP IconicSymbolsA" panose="05010101010101010101" pitchFamily="2" charset="2"/>
              </a:rPr>
              <a:t> OS in Bezug auf den Rest des Satzes.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5870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/>
              <a:t>Übung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29640"/>
            <a:ext cx="7848600" cy="569976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627063" indent="-627063">
              <a:spcBef>
                <a:spcPts val="3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Kennzeichnen Sie </a:t>
            </a:r>
            <a:r>
              <a:rPr lang="de-DE" b="1" dirty="0"/>
              <a:t>Metasprache</a:t>
            </a:r>
            <a:r>
              <a:rPr lang="de-DE" b="1" i="1" dirty="0"/>
              <a:t> </a:t>
            </a:r>
            <a:r>
              <a:rPr lang="de-DE" dirty="0"/>
              <a:t>durch </a:t>
            </a:r>
            <a:r>
              <a:rPr lang="de-DE" u="sng" dirty="0"/>
              <a:t>Unterstreichen</a:t>
            </a:r>
            <a:r>
              <a:rPr lang="de-DE" dirty="0"/>
              <a:t>!</a:t>
            </a:r>
          </a:p>
          <a:p>
            <a:pPr marL="627063" indent="-627063">
              <a:spcBef>
                <a:spcPts val="12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(</a:t>
            </a:r>
            <a:r>
              <a:rPr lang="en-US" dirty="0"/>
              <a:t>1) 		M</a:t>
            </a:r>
            <a:r>
              <a:rPr lang="de-DE" dirty="0"/>
              <a:t>ein Name ist nicht Maria.</a:t>
            </a:r>
          </a:p>
          <a:p>
            <a:pPr marL="627063" indent="-627063">
              <a:spcBef>
                <a:spcPts val="400"/>
              </a:spcBef>
              <a:tabLst>
                <a:tab pos="798513" algn="l"/>
                <a:tab pos="1201738" algn="l"/>
              </a:tabLst>
            </a:pPr>
            <a:r>
              <a:rPr lang="de-DE" dirty="0"/>
              <a:t>	</a:t>
            </a:r>
            <a:r>
              <a:rPr lang="en-US" dirty="0"/>
              <a:t>	</a:t>
            </a:r>
            <a:r>
              <a:rPr lang="de-DE" u="sng" dirty="0"/>
              <a:t>Mein Name ist nicht</a:t>
            </a:r>
            <a:r>
              <a:rPr lang="de-DE" dirty="0"/>
              <a:t> Maria.</a:t>
            </a:r>
          </a:p>
          <a:p>
            <a:pPr marL="627063" indent="-627063">
              <a:spcBef>
                <a:spcPts val="1800"/>
              </a:spcBef>
              <a:tabLst>
                <a:tab pos="798513" algn="l"/>
                <a:tab pos="1201738" algn="l"/>
              </a:tabLst>
            </a:pPr>
            <a:r>
              <a:rPr lang="de-AT" b="1" i="1" dirty="0">
                <a:solidFill>
                  <a:prstClr val="black"/>
                </a:solidFill>
                <a:sym typeface="WP IconicSymbolsA" panose="05010101010101010101" pitchFamily="2" charset="2"/>
              </a:rPr>
              <a:t>Vorsicht!</a:t>
            </a:r>
            <a:r>
              <a:rPr lang="de-AT" i="1" dirty="0">
                <a:solidFill>
                  <a:prstClr val="black"/>
                </a:solidFill>
                <a:sym typeface="WP IconicSymbolsA" panose="05010101010101010101" pitchFamily="2" charset="2"/>
              </a:rPr>
              <a:t> </a:t>
            </a:r>
            <a:r>
              <a:rPr lang="de-AT" dirty="0">
                <a:solidFill>
                  <a:prstClr val="black"/>
                </a:solidFill>
                <a:sym typeface="WP IconicSymbolsA" panose="05010101010101010101" pitchFamily="2" charset="2"/>
              </a:rPr>
              <a:t>Hier liefert der Wort-Test nicht verlässliche Resultate, er ist </a:t>
            </a:r>
            <a:r>
              <a:rPr lang="de-AT" u="sng" dirty="0">
                <a:solidFill>
                  <a:prstClr val="black"/>
                </a:solidFill>
                <a:sym typeface="WP IconicSymbolsA" panose="05010101010101010101" pitchFamily="2" charset="2"/>
              </a:rPr>
              <a:t>nicht immer</a:t>
            </a:r>
            <a:r>
              <a:rPr lang="de-AT" dirty="0">
                <a:solidFill>
                  <a:prstClr val="black"/>
                </a:solidFill>
                <a:sym typeface="WP IconicSymbolsA" panose="05010101010101010101" pitchFamily="2" charset="2"/>
              </a:rPr>
              <a:t> informativ!</a:t>
            </a:r>
          </a:p>
          <a:p>
            <a:pPr marL="627063" indent="-627063">
              <a:spcBef>
                <a:spcPts val="1800"/>
              </a:spcBef>
              <a:tabLst>
                <a:tab pos="798513" algn="l"/>
                <a:tab pos="1201738" algn="l"/>
              </a:tabLst>
            </a:pPr>
            <a:r>
              <a:rPr lang="de-AT" dirty="0">
                <a:solidFill>
                  <a:prstClr val="black"/>
                </a:solidFill>
                <a:sym typeface="WP IconicSymbolsA" panose="05010101010101010101" pitchFamily="2" charset="2"/>
              </a:rPr>
              <a:t>(1)‘		*Mein Name ist nicht das Wort/der Name „Maria“.</a:t>
            </a:r>
            <a:endParaRPr lang="de-DE" dirty="0"/>
          </a:p>
          <a:p>
            <a:pPr marL="627063" indent="-62706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98513" algn="l"/>
                <a:tab pos="1201738" algn="l"/>
              </a:tabLst>
            </a:pPr>
            <a:r>
              <a:rPr lang="de-DE" dirty="0"/>
              <a:t>(1)‘ ist ungrammatisch. </a:t>
            </a:r>
          </a:p>
          <a:p>
            <a:pPr marL="627063" indent="-627063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798513" algn="l"/>
                <a:tab pos="1201738" algn="l"/>
              </a:tabLst>
            </a:pPr>
            <a:r>
              <a:rPr lang="de-DE" dirty="0"/>
              <a:t>Aber in (1) sprechen wir dennoch über den </a:t>
            </a:r>
            <a:r>
              <a:rPr lang="de-DE" b="1" dirty="0"/>
              <a:t>sprachlichen Ausdruck </a:t>
            </a:r>
            <a:r>
              <a:rPr lang="de-DE" dirty="0"/>
              <a:t>„Maria“!</a:t>
            </a:r>
          </a:p>
          <a:p>
            <a:pPr marL="627063" indent="-627063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798513" algn="l"/>
                <a:tab pos="1201738" algn="l"/>
              </a:tabLst>
            </a:pPr>
            <a:r>
              <a:rPr lang="de-AT" dirty="0">
                <a:sym typeface="WP IconicSymbolsA" panose="05010101010101010101" pitchFamily="2" charset="2"/>
              </a:rPr>
              <a:t>„Maria“ in (1) ist also OS in Bezug auf </a:t>
            </a:r>
            <a:r>
              <a:rPr lang="de-AT" dirty="0">
                <a:solidFill>
                  <a:srgbClr val="FF0000"/>
                </a:solidFill>
              </a:rPr>
              <a:t>Mein Name ist nicht</a:t>
            </a:r>
            <a:r>
              <a:rPr lang="de-AT" dirty="0">
                <a:sym typeface="WP IconicSymbolsA" panose="05010101010101010101" pitchFamily="2" charset="2"/>
              </a:rPr>
              <a:t>. </a:t>
            </a:r>
          </a:p>
          <a:p>
            <a:pPr marL="627063" indent="-627063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798513" algn="l"/>
                <a:tab pos="1201738" algn="l"/>
              </a:tabLst>
            </a:pPr>
            <a:r>
              <a:rPr lang="de-AT" dirty="0">
                <a:sym typeface="WP IconicSymbolsA" panose="05010101010101010101" pitchFamily="2" charset="2"/>
              </a:rPr>
              <a:t>Für einen zweiten, zusätzlichen Test, s. Appendix.</a:t>
            </a:r>
            <a:endParaRPr lang="de-DE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10620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/>
              <a:t>OS und MS im Sprachunterricht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816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AT" noProof="0" dirty="0"/>
              <a:t>Im Sprachunterricht wird Sprache mit Sprache erklärt.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AT" dirty="0"/>
              <a:t>Man spricht also mit Sprache (</a:t>
            </a:r>
            <a:r>
              <a:rPr lang="de-AT" dirty="0">
                <a:solidFill>
                  <a:srgbClr val="FF0000"/>
                </a:solidFill>
              </a:rPr>
              <a:t>Metasprache</a:t>
            </a:r>
            <a:r>
              <a:rPr lang="de-AT" dirty="0"/>
              <a:t>) über Sprache (</a:t>
            </a:r>
            <a:r>
              <a:rPr lang="de-AT" b="1" dirty="0"/>
              <a:t>Objektsprache</a:t>
            </a:r>
            <a:r>
              <a:rPr lang="de-AT" dirty="0"/>
              <a:t>).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AT" dirty="0"/>
              <a:t>Außerdem findet man im Unterricht oft </a:t>
            </a:r>
            <a:r>
              <a:rPr lang="de-AT" dirty="0">
                <a:solidFill>
                  <a:srgbClr val="FF0000"/>
                </a:solidFill>
              </a:rPr>
              <a:t>metasprachliche</a:t>
            </a:r>
            <a:r>
              <a:rPr lang="de-AT" dirty="0"/>
              <a:t> Regeln, die sich auf </a:t>
            </a:r>
            <a:r>
              <a:rPr lang="de-AT" b="1" dirty="0"/>
              <a:t>objektsprachliche</a:t>
            </a:r>
            <a:r>
              <a:rPr lang="de-AT" dirty="0"/>
              <a:t> Ausdrücke beziehen:</a:t>
            </a:r>
          </a:p>
          <a:p>
            <a:pPr marL="0" indent="0">
              <a:spcBef>
                <a:spcPts val="1800"/>
              </a:spcBef>
              <a:spcAft>
                <a:spcPts val="600"/>
              </a:spcAft>
            </a:pPr>
            <a:r>
              <a:rPr lang="de-AT" i="1" noProof="0" dirty="0"/>
              <a:t>Beispiele:</a:t>
            </a:r>
          </a:p>
          <a:p>
            <a:pPr marL="457200" indent="-457200">
              <a:spcBef>
                <a:spcPts val="600"/>
              </a:spcBef>
              <a:buAutoNum type="arabicParenBoth"/>
            </a:pPr>
            <a:r>
              <a:rPr lang="de-AT" noProof="0" dirty="0"/>
              <a:t> </a:t>
            </a:r>
            <a:r>
              <a:rPr lang="de-AT" noProof="0" dirty="0">
                <a:solidFill>
                  <a:srgbClr val="FF0000"/>
                </a:solidFill>
              </a:rPr>
              <a:t>Das Perfekt des Verbs </a:t>
            </a:r>
            <a:r>
              <a:rPr lang="de-AT" noProof="0" dirty="0"/>
              <a:t>„lachen“ </a:t>
            </a:r>
            <a:r>
              <a:rPr lang="de-AT" noProof="0" dirty="0">
                <a:solidFill>
                  <a:srgbClr val="FF0000"/>
                </a:solidFill>
              </a:rPr>
              <a:t>wird mit</a:t>
            </a:r>
            <a:r>
              <a:rPr lang="de-AT" noProof="0" dirty="0"/>
              <a:t> „haben“ </a:t>
            </a:r>
            <a:r>
              <a:rPr lang="de-AT" noProof="0" dirty="0">
                <a:solidFill>
                  <a:srgbClr val="FF0000"/>
                </a:solidFill>
              </a:rPr>
              <a:t>gebildet</a:t>
            </a:r>
            <a:r>
              <a:rPr lang="de-AT" noProof="0" dirty="0"/>
              <a:t>.</a:t>
            </a:r>
          </a:p>
          <a:p>
            <a:pPr marL="457200" indent="-457200">
              <a:spcBef>
                <a:spcPts val="600"/>
              </a:spcBef>
              <a:buAutoNum type="arabicParenBoth"/>
            </a:pPr>
            <a:r>
              <a:rPr lang="de-AT" dirty="0"/>
              <a:t> Sätze, die mit einem „dass“ beginnen, sind Nebensätze.</a:t>
            </a:r>
          </a:p>
          <a:p>
            <a:pPr marL="457200" indent="-457200">
              <a:spcBef>
                <a:spcPts val="600"/>
              </a:spcBef>
              <a:buAutoNum type="arabicParenBoth"/>
            </a:pPr>
            <a:r>
              <a:rPr lang="de-AT" noProof="0" dirty="0"/>
              <a:t>Die Präpositionen „auf“, „neben“ und „unter“ verlangen nach einem Dativobjekt.</a:t>
            </a:r>
          </a:p>
          <a:p>
            <a:pPr marL="457200" indent="-457200">
              <a:spcBef>
                <a:spcPts val="600"/>
              </a:spcBef>
              <a:buAutoNum type="arabicParenBoth"/>
            </a:pPr>
            <a:r>
              <a:rPr lang="de-AT" noProof="0" dirty="0"/>
              <a:t>Die Vorsilbe (das Präfix) „be“ kann nur mit Verben kombiniert werden.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57487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/>
              <a:t>OS und MS in der Linguistik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534400" cy="5029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AT" noProof="0" dirty="0"/>
              <a:t> Die Linguistik untersucht </a:t>
            </a:r>
            <a:r>
              <a:rPr lang="de-AT" b="1" noProof="0" dirty="0"/>
              <a:t>objektsprachliche Phänomene.</a:t>
            </a:r>
            <a:r>
              <a:rPr lang="de-AT" noProof="0" dirty="0"/>
              <a:t> 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b="1" noProof="0" dirty="0"/>
              <a:t> </a:t>
            </a:r>
            <a:r>
              <a:rPr lang="de-AT" noProof="0" dirty="0">
                <a:solidFill>
                  <a:srgbClr val="FF1F01"/>
                </a:solidFill>
              </a:rPr>
              <a:t>Metasprache</a:t>
            </a:r>
            <a:r>
              <a:rPr lang="de-AT" b="1" noProof="0" dirty="0">
                <a:solidFill>
                  <a:srgbClr val="FF1F01"/>
                </a:solidFill>
              </a:rPr>
              <a:t> </a:t>
            </a:r>
            <a:r>
              <a:rPr lang="de-AT" noProof="0" dirty="0"/>
              <a:t>dient dazu, objektsprachliche Phänomene  </a:t>
            </a:r>
            <a:br>
              <a:rPr lang="de-AT" noProof="0" dirty="0"/>
            </a:br>
            <a:r>
              <a:rPr lang="de-AT" noProof="0" dirty="0"/>
              <a:t> zu beschreiben, zu analysieren oder zu erklären. </a:t>
            </a:r>
          </a:p>
          <a:p>
            <a:pPr marL="0" indent="0">
              <a:spcBef>
                <a:spcPts val="0"/>
              </a:spcBef>
            </a:pPr>
            <a:endParaRPr lang="de-AT" i="1" noProof="0" dirty="0"/>
          </a:p>
          <a:p>
            <a:pPr defTabSz="971550">
              <a:spcBef>
                <a:spcPts val="1800"/>
              </a:spcBef>
              <a:tabLst>
                <a:tab pos="342900" algn="l"/>
                <a:tab pos="747713" algn="l"/>
                <a:tab pos="1090613" algn="l"/>
                <a:tab pos="2743200" algn="l"/>
                <a:tab pos="3600450" algn="l"/>
              </a:tabLst>
            </a:pPr>
            <a:r>
              <a:rPr lang="de-AT" noProof="0" dirty="0"/>
              <a:t>	Ada Lovelace 	=	</a:t>
            </a:r>
          </a:p>
          <a:p>
            <a:pPr lvl="0">
              <a:spcBef>
                <a:spcPts val="800"/>
              </a:spcBef>
              <a:tabLst>
                <a:tab pos="342900" algn="l"/>
                <a:tab pos="747713" algn="l"/>
                <a:tab pos="1090613" algn="l"/>
                <a:tab pos="2743200" algn="l"/>
                <a:tab pos="3600450" algn="l"/>
              </a:tabLst>
            </a:pPr>
            <a:endParaRPr lang="de-AT" sz="2000" b="1" i="1" noProof="0" dirty="0">
              <a:solidFill>
                <a:prstClr val="black"/>
              </a:solidFill>
            </a:endParaRPr>
          </a:p>
          <a:p>
            <a:pPr lvl="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2743200" algn="l"/>
                <a:tab pos="3600450" algn="l"/>
              </a:tabLst>
            </a:pPr>
            <a:r>
              <a:rPr lang="de-AT" sz="2000" b="1" i="1" noProof="0" dirty="0">
                <a:solidFill>
                  <a:prstClr val="black"/>
                </a:solidFill>
              </a:rPr>
              <a:t>	    </a:t>
            </a:r>
            <a:r>
              <a:rPr lang="de-AT" sz="2000" b="1" noProof="0" dirty="0">
                <a:solidFill>
                  <a:prstClr val="black"/>
                </a:solidFill>
              </a:rPr>
              <a:t>Objektsprache</a:t>
            </a:r>
            <a:r>
              <a:rPr lang="de-AT" sz="2000" b="1" i="1" noProof="0" dirty="0">
                <a:solidFill>
                  <a:srgbClr val="FF0000"/>
                </a:solidFill>
              </a:rPr>
              <a:t>	</a:t>
            </a:r>
          </a:p>
          <a:p>
            <a:pPr defTabSz="97155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2743200" algn="l"/>
                <a:tab pos="3371850" algn="l"/>
              </a:tabLst>
            </a:pPr>
            <a:endParaRPr lang="de-AT" noProof="0" dirty="0"/>
          </a:p>
          <a:p>
            <a:pPr defTabSz="97155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2743200" algn="l"/>
                <a:tab pos="3371850" algn="l"/>
              </a:tabLst>
            </a:pPr>
            <a:r>
              <a:rPr lang="de-AT" noProof="0" dirty="0"/>
              <a:t>	Ada Lovelace 	= 	</a:t>
            </a:r>
            <a:r>
              <a:rPr lang="de-AT" sz="2200" noProof="0" dirty="0">
                <a:solidFill>
                  <a:prstClr val="black"/>
                </a:solidFill>
              </a:rPr>
              <a:t>das Individuum mit Namen </a:t>
            </a:r>
            <a:r>
              <a:rPr lang="de-AT" sz="2000" noProof="0" dirty="0">
                <a:solidFill>
                  <a:prstClr val="black"/>
                </a:solidFill>
              </a:rPr>
              <a:t>„Ada Lovelace”,… </a:t>
            </a:r>
            <a:r>
              <a:rPr lang="de-AT" sz="2200" noProof="0" dirty="0">
                <a:solidFill>
                  <a:prstClr val="black"/>
                </a:solidFill>
              </a:rPr>
              <a:t>				</a:t>
            </a:r>
            <a:endParaRPr lang="de-AT" b="1" i="1" noProof="0" dirty="0"/>
          </a:p>
          <a:p>
            <a:pPr defTabSz="971550">
              <a:spcBef>
                <a:spcPts val="1800"/>
              </a:spcBef>
            </a:pPr>
            <a:r>
              <a:rPr lang="de-AT" noProof="0" dirty="0"/>
              <a:t>	</a:t>
            </a:r>
          </a:p>
          <a:p>
            <a:pPr defTabSz="971550">
              <a:spcBef>
                <a:spcPts val="0"/>
              </a:spcBef>
            </a:pPr>
            <a:endParaRPr lang="de-AT" sz="2200" b="1" i="1" noProof="0" dirty="0"/>
          </a:p>
          <a:p>
            <a:pPr defTabSz="971550">
              <a:spcBef>
                <a:spcPts val="0"/>
              </a:spcBef>
            </a:pPr>
            <a:r>
              <a:rPr lang="de-AT" sz="2200" b="1" i="1" noProof="0" dirty="0"/>
              <a:t>	</a:t>
            </a:r>
            <a:r>
              <a:rPr lang="de-AT" sz="2200" i="1" noProof="0" dirty="0"/>
              <a:t>NB</a:t>
            </a:r>
            <a:r>
              <a:rPr lang="de-AT" sz="2200" noProof="0" dirty="0"/>
              <a:t>: Die Metasprache enthält auch die Symbole „=“ und „.”!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11" name="Footer Placeholder 3"/>
          <p:cNvSpPr txBox="1">
            <a:spLocks/>
          </p:cNvSpPr>
          <p:nvPr/>
        </p:nvSpPr>
        <p:spPr>
          <a:xfrm>
            <a:off x="2857500" y="5257800"/>
            <a:ext cx="5600700" cy="762000"/>
          </a:xfrm>
          <a:prstGeom prst="rect">
            <a:avLst/>
          </a:prstGeom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Denotation in </a:t>
            </a:r>
            <a:r>
              <a:rPr kumimoji="0" lang="de-DE" sz="20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Metasprache</a:t>
            </a: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P MathA" panose="05010101010101010101" pitchFamily="2" charset="2"/>
              </a:rPr>
              <a:t>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P MathA" panose="05010101010101010101" pitchFamily="2" charset="2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P MathA" panose="05010101010101010101" pitchFamily="2" charset="2"/>
              </a:rPr>
              <a:t>metasprachliche Charakterisierung der Denotation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Left Brace 11"/>
          <p:cNvSpPr/>
          <p:nvPr/>
        </p:nvSpPr>
        <p:spPr>
          <a:xfrm rot="16200000">
            <a:off x="5541905" y="1884305"/>
            <a:ext cx="239305" cy="6202885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The Digital Teacher: Ada Lovelace Day in Education: Girls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659798"/>
            <a:ext cx="2044004" cy="1226402"/>
          </a:xfrm>
          <a:prstGeom prst="rect">
            <a:avLst/>
          </a:prstGeom>
        </p:spPr>
      </p:pic>
      <p:sp>
        <p:nvSpPr>
          <p:cNvPr id="18" name="Left Brace 17"/>
          <p:cNvSpPr/>
          <p:nvPr/>
        </p:nvSpPr>
        <p:spPr>
          <a:xfrm rot="16200000">
            <a:off x="1634175" y="2816252"/>
            <a:ext cx="197773" cy="1484922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Left Brace 18"/>
          <p:cNvSpPr/>
          <p:nvPr/>
        </p:nvSpPr>
        <p:spPr>
          <a:xfrm rot="16200000" flipH="1">
            <a:off x="1639495" y="3542107"/>
            <a:ext cx="183227" cy="1633414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Left Brace 19"/>
          <p:cNvSpPr/>
          <p:nvPr/>
        </p:nvSpPr>
        <p:spPr>
          <a:xfrm rot="10800000">
            <a:off x="6126827" y="2667000"/>
            <a:ext cx="197773" cy="1227208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Footer Placeholder 3"/>
          <p:cNvSpPr txBox="1">
            <a:spLocks/>
          </p:cNvSpPr>
          <p:nvPr/>
        </p:nvSpPr>
        <p:spPr>
          <a:xfrm>
            <a:off x="6156032" y="2971800"/>
            <a:ext cx="3118436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Denotation (Referent)</a:t>
            </a:r>
          </a:p>
        </p:txBody>
      </p:sp>
    </p:spTree>
    <p:extLst>
      <p:ext uri="{BB962C8B-B14F-4D97-AF65-F5344CB8AC3E}">
        <p14:creationId xmlns="" xmlns:p14="http://schemas.microsoft.com/office/powerpoint/2010/main" val="40784724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8" grpId="0" animBg="1"/>
      <p:bldP spid="19" grpId="0" animBg="1"/>
      <p:bldP spid="20" grpId="0" animBg="1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6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772400" cy="707886"/>
          </a:xfrm>
        </p:spPr>
        <p:txBody>
          <a:bodyPr>
            <a:spAutoFit/>
          </a:bodyPr>
          <a:lstStyle/>
          <a:p>
            <a:r>
              <a:rPr lang="de-AT" noProof="0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698500" y="1346032"/>
            <a:ext cx="7751763" cy="1769715"/>
          </a:xfrm>
        </p:spPr>
        <p:txBody>
          <a:bodyPr wrap="square">
            <a:spAutoFit/>
          </a:bodyPr>
          <a:lstStyle/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en-US" sz="2800" b="0">
                <a:solidFill>
                  <a:schemeClr val="bg1"/>
                </a:solidFill>
              </a:rPr>
              <a:t>Einfache und komplexe Denotationen</a:t>
            </a:r>
          </a:p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en-US" sz="2800" b="0">
                <a:solidFill>
                  <a:schemeClr val="bg1"/>
                </a:solidFill>
              </a:rPr>
              <a:t>Objekt vs. Metasprache</a:t>
            </a:r>
          </a:p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en-US" sz="2800" u="sng">
                <a:solidFill>
                  <a:schemeClr val="bg1"/>
                </a:solidFill>
              </a:rPr>
              <a:t>Vier Aufgaben der Semantik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443161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Intro: Kombinatorische Systeme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164" y="1066800"/>
            <a:ext cx="8507506" cy="5257800"/>
          </a:xfrm>
        </p:spPr>
        <p:txBody>
          <a:bodyPr/>
          <a:lstStyle/>
          <a:p>
            <a:pPr marL="1828800" indent="-1828800">
              <a:spcBef>
                <a:spcPts val="0"/>
              </a:spcBef>
              <a:tabLst>
                <a:tab pos="628650" algn="l"/>
                <a:tab pos="747713" algn="l"/>
                <a:tab pos="1090613" algn="l"/>
              </a:tabLst>
            </a:pPr>
            <a:r>
              <a:rPr lang="de-DE" altLang="en-US" b="1" dirty="0">
                <a:solidFill>
                  <a:prstClr val="black"/>
                </a:solidFill>
              </a:rPr>
              <a:t>Sprache S </a:t>
            </a:r>
            <a:r>
              <a:rPr lang="de-DE" dirty="0">
                <a:solidFill>
                  <a:prstClr val="black"/>
                </a:solidFill>
              </a:rPr>
              <a:t>=</a:t>
            </a:r>
            <a:r>
              <a:rPr lang="de-DE" baseline="-25000" dirty="0">
                <a:solidFill>
                  <a:prstClr val="black"/>
                </a:solidFill>
              </a:rPr>
              <a:t>Def 	</a:t>
            </a:r>
            <a:r>
              <a:rPr lang="de-DE" dirty="0">
                <a:solidFill>
                  <a:srgbClr val="000000"/>
                </a:solidFill>
              </a:rPr>
              <a:t>di</a:t>
            </a:r>
            <a:r>
              <a:rPr lang="de-DE" altLang="en-US" dirty="0">
                <a:solidFill>
                  <a:srgbClr val="000000"/>
                </a:solidFill>
              </a:rPr>
              <a:t>e potentiell unendliche Menge (</a:t>
            </a:r>
            <a:r>
              <a:rPr lang="el-GR" altLang="en-US" dirty="0">
                <a:solidFill>
                  <a:srgbClr val="000000"/>
                </a:solidFill>
              </a:rPr>
              <a:t>μη πεπερασμένο σύνολο</a:t>
            </a:r>
            <a:r>
              <a:rPr lang="de-DE" altLang="en-US" dirty="0">
                <a:solidFill>
                  <a:srgbClr val="000000"/>
                </a:solidFill>
              </a:rPr>
              <a:t>)</a:t>
            </a:r>
            <a:r>
              <a:rPr lang="el-GR" altLang="en-US" dirty="0">
                <a:solidFill>
                  <a:srgbClr val="000000"/>
                </a:solidFill>
              </a:rPr>
              <a:t> </a:t>
            </a:r>
            <a:r>
              <a:rPr lang="de-DE" altLang="en-US" dirty="0">
                <a:solidFill>
                  <a:srgbClr val="000000"/>
                </a:solidFill>
              </a:rPr>
              <a:t>aller grammatischen Ausdrücke in S</a:t>
            </a:r>
            <a:endParaRPr lang="de-DE" dirty="0">
              <a:solidFill>
                <a:prstClr val="black"/>
              </a:solidFill>
            </a:endParaRPr>
          </a:p>
          <a:p>
            <a:pPr>
              <a:spcBef>
                <a:spcPts val="1200"/>
              </a:spcBef>
              <a:tabLst>
                <a:tab pos="511175" algn="l"/>
                <a:tab pos="747713" algn="l"/>
                <a:tab pos="1090613" algn="l"/>
              </a:tabLst>
            </a:pPr>
            <a:r>
              <a:rPr lang="de-DE" altLang="en-US" sz="2200" dirty="0">
                <a:solidFill>
                  <a:srgbClr val="000000"/>
                </a:solidFill>
              </a:rPr>
              <a:t>(1)	S</a:t>
            </a:r>
            <a:r>
              <a:rPr lang="de-DE" altLang="en-US" sz="2200" baseline="-25000" dirty="0">
                <a:solidFill>
                  <a:srgbClr val="000000"/>
                </a:solidFill>
              </a:rPr>
              <a:t>Deutsch </a:t>
            </a:r>
            <a:r>
              <a:rPr lang="de-DE" altLang="en-US" sz="2200" dirty="0">
                <a:solidFill>
                  <a:srgbClr val="000000"/>
                </a:solidFill>
              </a:rPr>
              <a:t>= {Alma lacht, dass sie Bücher liest, der junge Hund, …}</a:t>
            </a:r>
          </a:p>
          <a:p>
            <a:pPr>
              <a:spcBef>
                <a:spcPts val="18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b="1" i="1" dirty="0"/>
              <a:t>Frage</a:t>
            </a:r>
            <a:r>
              <a:rPr lang="de-DE" dirty="0"/>
              <a:t>. Wie kann aus einer </a:t>
            </a:r>
            <a:r>
              <a:rPr lang="de-DE" b="1" dirty="0"/>
              <a:t>endlichen</a:t>
            </a:r>
            <a:r>
              <a:rPr lang="de-DE" b="1" i="1" dirty="0"/>
              <a:t> </a:t>
            </a:r>
            <a:r>
              <a:rPr lang="de-DE" dirty="0"/>
              <a:t>Menge an einfachen Ausdrücken (Morphemen) eine </a:t>
            </a:r>
            <a:r>
              <a:rPr lang="de-DE" b="1" dirty="0"/>
              <a:t>unendliche</a:t>
            </a:r>
            <a:r>
              <a:rPr lang="de-DE" b="1" i="1" dirty="0"/>
              <a:t> </a:t>
            </a:r>
            <a:r>
              <a:rPr lang="de-DE" dirty="0"/>
              <a:t>Menge an Phrasen gebildet werden?</a:t>
            </a:r>
          </a:p>
          <a:p>
            <a:pPr>
              <a:spcBef>
                <a:spcPts val="18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b="1" dirty="0"/>
              <a:t>Antwort</a:t>
            </a:r>
            <a:r>
              <a:rPr lang="de-DE" dirty="0"/>
              <a:t>. Sprache ist ein </a:t>
            </a:r>
            <a:r>
              <a:rPr lang="de-DE" dirty="0">
                <a:solidFill>
                  <a:srgbClr val="FF0000"/>
                </a:solidFill>
              </a:rPr>
              <a:t>kombinatorisches </a:t>
            </a:r>
            <a:r>
              <a:rPr lang="de-DE" dirty="0">
                <a:solidFill>
                  <a:srgbClr val="00B050"/>
                </a:solidFill>
              </a:rPr>
              <a:t>kognitives</a:t>
            </a:r>
            <a:r>
              <a:rPr lang="de-DE" dirty="0"/>
              <a:t> </a:t>
            </a:r>
            <a:r>
              <a:rPr lang="de-DE" b="1" i="1" dirty="0"/>
              <a:t>System</a:t>
            </a:r>
          </a:p>
          <a:p>
            <a:pPr marL="0" indent="0">
              <a:spcBef>
                <a:spcPts val="1200"/>
              </a:spcBef>
              <a:tabLst>
                <a:tab pos="573088" algn="l"/>
                <a:tab pos="747713" algn="l"/>
                <a:tab pos="1090613" algn="l"/>
                <a:tab pos="1828800" algn="l"/>
                <a:tab pos="2116138" algn="l"/>
                <a:tab pos="2455863" algn="l"/>
              </a:tabLst>
            </a:pPr>
            <a:r>
              <a:rPr lang="de-DE" dirty="0">
                <a:solidFill>
                  <a:srgbClr val="00B050"/>
                </a:solidFill>
              </a:rPr>
              <a:t>Kognition</a:t>
            </a:r>
            <a:r>
              <a:rPr lang="de-DE" b="1" dirty="0">
                <a:solidFill>
                  <a:srgbClr val="FF0000"/>
                </a:solidFill>
              </a:rPr>
              <a:t>  </a:t>
            </a:r>
            <a:r>
              <a:rPr lang="de-DE" dirty="0">
                <a:sym typeface="WP MathA" panose="05010101010101010101" pitchFamily="2" charset="2"/>
              </a:rPr>
              <a:t></a:t>
            </a:r>
            <a:r>
              <a:rPr lang="de-DE" baseline="-25000" dirty="0">
                <a:sym typeface="WP MathA" panose="05010101010101010101" pitchFamily="2" charset="2"/>
              </a:rPr>
              <a:t>Def  </a:t>
            </a:r>
            <a:r>
              <a:rPr lang="de-DE" dirty="0"/>
              <a:t>Gesamtheit der höheren mentale Fähigkeiten 					</a:t>
            </a:r>
            <a:r>
              <a:rPr lang="de-DE" sz="2200" dirty="0"/>
              <a:t>(Zählen, Planen, Orientierung, Musik, Sprache, …)</a:t>
            </a:r>
          </a:p>
          <a:p>
            <a:pPr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dirty="0">
                <a:solidFill>
                  <a:srgbClr val="FF0000"/>
                </a:solidFill>
              </a:rPr>
              <a:t>Kombinatorisches</a:t>
            </a:r>
            <a:r>
              <a:rPr lang="de-DE" sz="2200" dirty="0">
                <a:solidFill>
                  <a:srgbClr val="00B050"/>
                </a:solidFill>
              </a:rPr>
              <a:t> </a:t>
            </a:r>
            <a:r>
              <a:rPr lang="de-DE" dirty="0">
                <a:solidFill>
                  <a:srgbClr val="FF0000"/>
                </a:solidFill>
              </a:rPr>
              <a:t>System</a:t>
            </a:r>
            <a:r>
              <a:rPr lang="de-DE" sz="2200" dirty="0"/>
              <a:t> </a:t>
            </a:r>
            <a:r>
              <a:rPr lang="de-DE" sz="2200" dirty="0">
                <a:sym typeface="WP MathA" panose="05010101010101010101" pitchFamily="2" charset="2"/>
              </a:rPr>
              <a:t></a:t>
            </a:r>
            <a:r>
              <a:rPr lang="de-DE" sz="2200" baseline="-25000" dirty="0">
                <a:sym typeface="WP MathA" panose="05010101010101010101" pitchFamily="2" charset="2"/>
              </a:rPr>
              <a:t>Def  </a:t>
            </a:r>
            <a:r>
              <a:rPr lang="de-DE" sz="2200" dirty="0"/>
              <a:t>System, das Ausdrücke (Phoneme, Morpheme, syntaktische Einheiten) zu neuen, komplexen Ausdrücken verbindet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475027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Kombinatorische Systeme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164" y="1066800"/>
            <a:ext cx="8507506" cy="52578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endParaRPr lang="de-DE" dirty="0"/>
          </a:p>
          <a:p>
            <a:pPr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endParaRPr lang="de-DE" dirty="0"/>
          </a:p>
          <a:p>
            <a:pPr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Eine etwas vollständigere, genauere Charakterisierung: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Ein kombinatorisches System verbindet zwei oder mehr Objekte zu einem </a:t>
            </a:r>
            <a:r>
              <a:rPr lang="de-DE" dirty="0">
                <a:solidFill>
                  <a:srgbClr val="00B050"/>
                </a:solidFill>
              </a:rPr>
              <a:t>neuen Objekt</a:t>
            </a:r>
            <a:r>
              <a:rPr lang="de-DE" dirty="0"/>
              <a:t> </a:t>
            </a:r>
            <a:r>
              <a:rPr lang="de-DE" u="sng" dirty="0"/>
              <a:t>und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das neue Objekt besitzt </a:t>
            </a:r>
            <a:r>
              <a:rPr lang="de-DE" dirty="0">
                <a:solidFill>
                  <a:srgbClr val="FF0000"/>
                </a:solidFill>
              </a:rPr>
              <a:t>neue Eigenschaften</a:t>
            </a:r>
            <a:r>
              <a:rPr lang="de-DE" dirty="0"/>
              <a:t>, die </a:t>
            </a:r>
            <a:r>
              <a:rPr lang="de-DE" dirty="0">
                <a:solidFill>
                  <a:srgbClr val="FF0000"/>
                </a:solidFill>
              </a:rPr>
              <a:t>systematisch </a:t>
            </a:r>
            <a:r>
              <a:rPr lang="de-DE" dirty="0"/>
              <a:t>aus den Teilen </a:t>
            </a:r>
            <a:r>
              <a:rPr lang="de-DE" dirty="0">
                <a:solidFill>
                  <a:srgbClr val="FF0000"/>
                </a:solidFill>
              </a:rPr>
              <a:t>folgen</a:t>
            </a:r>
            <a:r>
              <a:rPr lang="de-DE" dirty="0"/>
              <a:t>.</a:t>
            </a:r>
          </a:p>
          <a:p>
            <a:pPr>
              <a:spcBef>
                <a:spcPts val="0"/>
              </a:spcBef>
              <a:tabLst>
                <a:tab pos="573088" algn="l"/>
                <a:tab pos="747713" algn="l"/>
                <a:tab pos="1090613" algn="l"/>
              </a:tabLst>
            </a:pPr>
            <a:endParaRPr lang="de-DE" i="1" dirty="0"/>
          </a:p>
          <a:p>
            <a:pPr>
              <a:spcBef>
                <a:spcPts val="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i="1" dirty="0"/>
              <a:t>Beispiel 1</a:t>
            </a:r>
            <a:r>
              <a:rPr lang="el-GR" i="1" dirty="0"/>
              <a:t> </a:t>
            </a:r>
            <a:r>
              <a:rPr lang="en-US" i="1" dirty="0"/>
              <a:t>(</a:t>
            </a:r>
            <a:r>
              <a:rPr lang="en-US" i="1" dirty="0" err="1"/>
              <a:t>Biologie</a:t>
            </a:r>
            <a:r>
              <a:rPr lang="en-US" i="1" dirty="0"/>
              <a:t>).</a:t>
            </a:r>
            <a:r>
              <a:rPr lang="de-DE" dirty="0"/>
              <a:t> Vier Nukleotide (G, T, C, A) werden zu </a:t>
            </a:r>
            <a:r>
              <a:rPr lang="de-DE" dirty="0">
                <a:solidFill>
                  <a:srgbClr val="00B050"/>
                </a:solidFill>
              </a:rPr>
              <a:t>DNA-Ketten </a:t>
            </a:r>
            <a:r>
              <a:rPr lang="de-DE" dirty="0"/>
              <a:t>kombiniert. Die Resultate (Gene) tragen </a:t>
            </a:r>
            <a:r>
              <a:rPr lang="de-DE" dirty="0">
                <a:solidFill>
                  <a:srgbClr val="FF0000"/>
                </a:solidFill>
              </a:rPr>
              <a:t>neue Information</a:t>
            </a:r>
            <a:r>
              <a:rPr lang="de-DE" dirty="0"/>
              <a:t>.</a:t>
            </a:r>
          </a:p>
          <a:p>
            <a:pPr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i="1" dirty="0"/>
              <a:t>Beispiel 2 (Musik). </a:t>
            </a:r>
            <a:r>
              <a:rPr lang="de-DE" dirty="0"/>
              <a:t>In der Musik führt die Kombination von zwei oder mehr Tönen zu Akkorden und Harmonie.</a:t>
            </a:r>
            <a:endParaRPr lang="de-DE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29</a:t>
            </a:fld>
            <a:endParaRPr lang="de-DE"/>
          </a:p>
        </p:txBody>
      </p:sp>
      <p:sp>
        <p:nvSpPr>
          <p:cNvPr id="6" name="Abgerundetes Rechteck 7">
            <a:extLst>
              <a:ext uri="{FF2B5EF4-FFF2-40B4-BE49-F238E27FC236}">
                <a16:creationId xmlns="" xmlns:a16="http://schemas.microsoft.com/office/drawing/2014/main" id="{4BA60465-D21C-EE1C-16FF-3D603C0AE18D}"/>
              </a:ext>
            </a:extLst>
          </p:cNvPr>
          <p:cNvSpPr>
            <a:spLocks/>
          </p:cNvSpPr>
          <p:nvPr/>
        </p:nvSpPr>
        <p:spPr>
          <a:xfrm>
            <a:off x="600364" y="990600"/>
            <a:ext cx="7924800" cy="885349"/>
          </a:xfrm>
          <a:prstGeom prst="roundRect">
            <a:avLst>
              <a:gd name="adj" fmla="val 16667"/>
            </a:avLst>
          </a:prstGeom>
          <a:solidFill>
            <a:srgbClr val="C76361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519113" lvl="0" indent="-519113"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sz="2400" b="1">
                <a:solidFill>
                  <a:prstClr val="black"/>
                </a:solidFill>
                <a:sym typeface="WP MathA" panose="05010101010101010101" pitchFamily="2" charset="2"/>
              </a:rPr>
              <a:t>Kombinatorisches</a:t>
            </a:r>
            <a:r>
              <a:rPr lang="de-DE" sz="2200" b="1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de-DE" sz="2400" b="1">
                <a:solidFill>
                  <a:prstClr val="black"/>
                </a:solidFill>
                <a:sym typeface="WP MathA" panose="05010101010101010101" pitchFamily="2" charset="2"/>
              </a:rPr>
              <a:t>System</a:t>
            </a:r>
            <a:r>
              <a:rPr lang="de-DE" sz="2200">
                <a:solidFill>
                  <a:prstClr val="black"/>
                </a:solidFill>
                <a:sym typeface="WP MathA" panose="05010101010101010101" pitchFamily="2" charset="2"/>
              </a:rPr>
              <a:t> </a:t>
            </a:r>
            <a:r>
              <a:rPr lang="de-DE" sz="2200" baseline="-25000">
                <a:solidFill>
                  <a:prstClr val="black"/>
                </a:solidFill>
                <a:sym typeface="WP MathA" panose="05010101010101010101" pitchFamily="2" charset="2"/>
              </a:rPr>
              <a:t>Def  </a:t>
            </a:r>
            <a:r>
              <a:rPr lang="de-DE" sz="2200">
                <a:solidFill>
                  <a:prstClr val="black"/>
                </a:solidFill>
                <a:sym typeface="WP MathA" panose="05010101010101010101" pitchFamily="2" charset="2"/>
              </a:rPr>
              <a:t>Gruppe von Operationen, die Ausdrücke zu neuen, komplexeren Ausdrücken verbindet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86682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Kombinatorische Systeme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164" y="990600"/>
            <a:ext cx="8507506" cy="5257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b="1" i="1" dirty="0"/>
              <a:t>Frage</a:t>
            </a:r>
            <a:r>
              <a:rPr lang="de-DE" i="1" dirty="0"/>
              <a:t>. </a:t>
            </a:r>
            <a:r>
              <a:rPr lang="de-DE" dirty="0"/>
              <a:t>Was sind </a:t>
            </a:r>
            <a:r>
              <a:rPr lang="de-DE" u="sng" dirty="0"/>
              <a:t>nicht</a:t>
            </a:r>
            <a:r>
              <a:rPr lang="de-DE" dirty="0"/>
              <a:t>-kombinatorische Systeme? </a:t>
            </a:r>
          </a:p>
          <a:p>
            <a:pPr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b="1" dirty="0"/>
              <a:t>Antwort</a:t>
            </a:r>
            <a:r>
              <a:rPr lang="de-DE" b="1" i="1" dirty="0"/>
              <a:t>. Tierkommunikation </a:t>
            </a:r>
            <a:r>
              <a:rPr lang="de-DE" dirty="0"/>
              <a:t>(</a:t>
            </a:r>
            <a:r>
              <a:rPr lang="de-DE" i="1" dirty="0"/>
              <a:t>Tier‘sprachen‘</a:t>
            </a:r>
            <a:r>
              <a:rPr lang="de-DE" dirty="0"/>
              <a:t>) sind </a:t>
            </a:r>
            <a:r>
              <a:rPr lang="de-DE" u="sng" dirty="0"/>
              <a:t>nicht</a:t>
            </a:r>
            <a:r>
              <a:rPr lang="de-DE" dirty="0"/>
              <a:t>-kombinatorisch.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 b="1" dirty="0"/>
              <a:t>Bienentanz</a:t>
            </a:r>
            <a:r>
              <a:rPr lang="de-DE" dirty="0"/>
              <a:t>: Bienen zeigen durch Tanz den Ort, die Art und die Entfernung von Nahrungsquellen an. 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Keine Information, die aus den Teilen folgt</a:t>
            </a: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Bienen können keine </a:t>
            </a:r>
            <a:r>
              <a:rPr lang="de-DE" b="1" i="1" dirty="0"/>
              <a:t>neuen </a:t>
            </a:r>
            <a:r>
              <a:rPr lang="de-DE" dirty="0"/>
              <a:t>Kombinationen produzieren.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 b="1" dirty="0"/>
              <a:t>Vogelgesang: </a:t>
            </a:r>
            <a:r>
              <a:rPr lang="de-DE" dirty="0"/>
              <a:t>s.o.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Kommunikation von Menschenaffen (Schimpansen, Bonobos) 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Walgesang </a:t>
            </a:r>
            <a:endParaRPr lang="de-DE" b="1" dirty="0"/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Bellen von Hunde: unklar, ob überhaupt Kommunikation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Aber: Neuere Forschung zu </a:t>
            </a:r>
            <a:r>
              <a:rPr lang="de-AT" i="1" dirty="0"/>
              <a:t>Großen Weißnasenmeerkatzen </a:t>
            </a:r>
            <a:r>
              <a:rPr lang="de-AT" dirty="0"/>
              <a:t>…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30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805259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31</a:t>
            </a:fld>
            <a:endParaRPr lang="de-D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56014"/>
            <a:ext cx="2464121" cy="370178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5478959"/>
            <a:ext cx="26385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AT" sz="2200" i="1"/>
              <a:t>Große </a:t>
            </a:r>
          </a:p>
          <a:p>
            <a:pPr algn="ctr">
              <a:tabLst>
                <a:tab pos="573088" algn="l"/>
                <a:tab pos="747713" algn="l"/>
                <a:tab pos="1090613" algn="l"/>
              </a:tabLst>
            </a:pPr>
            <a:r>
              <a:rPr lang="de-AT" sz="2200" i="1"/>
              <a:t>Weißnasenmeerkatze</a:t>
            </a:r>
            <a:endParaRPr lang="de-DE" sz="2200" i="1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pic>
        <p:nvPicPr>
          <p:cNvPr id="11" name="Content Placeholder 6">
            <a:extLst>
              <a:ext uri="{FF2B5EF4-FFF2-40B4-BE49-F238E27FC236}">
                <a16:creationId xmlns="" xmlns:a16="http://schemas.microsoft.com/office/drawing/2014/main" id="{5EF30DCA-ECF9-4033-9745-E630251B6C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57321" y="76200"/>
            <a:ext cx="6486679" cy="6693865"/>
          </a:xfrm>
        </p:spPr>
      </p:pic>
    </p:spTree>
    <p:extLst>
      <p:ext uri="{BB962C8B-B14F-4D97-AF65-F5344CB8AC3E}">
        <p14:creationId xmlns="" xmlns:p14="http://schemas.microsoft.com/office/powerpoint/2010/main" val="34980856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32</a:t>
            </a:fld>
            <a:endParaRPr lang="de-DE"/>
          </a:p>
        </p:txBody>
      </p:sp>
      <p:sp>
        <p:nvSpPr>
          <p:cNvPr id="2" name="TextBox 1"/>
          <p:cNvSpPr txBox="1"/>
          <p:nvPr/>
        </p:nvSpPr>
        <p:spPr>
          <a:xfrm>
            <a:off x="381000" y="5124271"/>
            <a:ext cx="4154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Und </a:t>
            </a:r>
            <a:r>
              <a:rPr lang="en-US" sz="2400" dirty="0" err="1"/>
              <a:t>jetzt</a:t>
            </a:r>
            <a:r>
              <a:rPr lang="en-US" sz="2400" dirty="0"/>
              <a:t> </a:t>
            </a:r>
            <a:r>
              <a:rPr lang="en-US" sz="2400" dirty="0" err="1"/>
              <a:t>zurück</a:t>
            </a:r>
            <a:r>
              <a:rPr lang="en-US" sz="2400" dirty="0"/>
              <a:t> </a:t>
            </a:r>
            <a:r>
              <a:rPr lang="en-US" sz="2400" dirty="0" err="1"/>
              <a:t>zur</a:t>
            </a:r>
            <a:r>
              <a:rPr lang="en-US" sz="2400" dirty="0"/>
              <a:t> </a:t>
            </a:r>
            <a:r>
              <a:rPr lang="en-US" sz="2400" b="1" dirty="0" err="1"/>
              <a:t>menschlichen</a:t>
            </a:r>
            <a:r>
              <a:rPr lang="en-US" sz="2400" dirty="0"/>
              <a:t> </a:t>
            </a:r>
            <a:r>
              <a:rPr lang="en-US" sz="2400" dirty="0" err="1"/>
              <a:t>Sprache</a:t>
            </a:r>
            <a:r>
              <a:rPr lang="en-US" sz="2400" dirty="0"/>
              <a:t> und den </a:t>
            </a:r>
            <a:r>
              <a:rPr lang="en-US" sz="2400" dirty="0" err="1">
                <a:solidFill>
                  <a:srgbClr val="FF0000"/>
                </a:solidFill>
              </a:rPr>
              <a:t>Aufgaben</a:t>
            </a:r>
            <a:r>
              <a:rPr lang="en-US" sz="2400" dirty="0">
                <a:solidFill>
                  <a:srgbClr val="FF0000"/>
                </a:solidFill>
              </a:rPr>
              <a:t> der </a:t>
            </a:r>
            <a:r>
              <a:rPr lang="en-US" sz="2400" dirty="0" err="1">
                <a:solidFill>
                  <a:srgbClr val="FF0000"/>
                </a:solidFill>
              </a:rPr>
              <a:t>Semantik</a:t>
            </a:r>
            <a:r>
              <a:rPr lang="en-US" sz="2400" dirty="0">
                <a:solidFill>
                  <a:srgbClr val="FF0000"/>
                </a:solidFill>
              </a:rPr>
              <a:t> ...</a:t>
            </a:r>
            <a:endParaRPr lang="de-AT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" y="152400"/>
            <a:ext cx="4267200" cy="49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/>
              <a:t>Superlinguistik. </a:t>
            </a:r>
            <a:r>
              <a:rPr lang="en-US" sz="2400"/>
              <a:t>Ein neues </a:t>
            </a:r>
            <a:br>
              <a:rPr lang="en-US" sz="2400"/>
            </a:br>
            <a:r>
              <a:rPr lang="en-US" sz="2400"/>
              <a:t>Forschungsprogramm, das die Methoden der formalen Linguistik verwendet, um neue Einsichten u.a. in folgende Gebiete zu erhalten:</a:t>
            </a:r>
            <a:endParaRPr lang="en-US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sz="2400"/>
              <a:t>Tierkommunikation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Gebärdensprache </a:t>
            </a:r>
            <a:r>
              <a:rPr lang="en-US" sz="2200"/>
              <a:t>(</a:t>
            </a:r>
            <a:r>
              <a:rPr lang="el-GR" sz="2200"/>
              <a:t>νοηματική γλώσσα</a:t>
            </a:r>
            <a:r>
              <a:rPr lang="en-US" sz="2200"/>
              <a:t>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Musik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Tanz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Gesten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Emojis</a:t>
            </a:r>
            <a:endParaRPr lang="de-AT" sz="240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pic>
        <p:nvPicPr>
          <p:cNvPr id="7" name="Content Placeholder 6" descr="Schlenker et al 2016  Formal monkey linguistics.pdf - Foxit Reader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116" t="-1029" r="31744" b="8816"/>
          <a:stretch/>
        </p:blipFill>
        <p:spPr>
          <a:xfrm>
            <a:off x="4533900" y="-76200"/>
            <a:ext cx="4610100" cy="6934200"/>
          </a:xfrm>
        </p:spPr>
      </p:pic>
    </p:spTree>
    <p:extLst>
      <p:ext uri="{BB962C8B-B14F-4D97-AF65-F5344CB8AC3E}">
        <p14:creationId xmlns="" xmlns:p14="http://schemas.microsoft.com/office/powerpoint/2010/main" val="32282821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Die Aufgaben der Semantik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 marL="0" lvl="0" indent="0">
              <a:tabLst>
                <a:tab pos="511175" algn="l"/>
                <a:tab pos="747713" algn="l"/>
                <a:tab pos="1090613" algn="l"/>
              </a:tabLst>
            </a:pPr>
            <a:r>
              <a:rPr lang="en-US" dirty="0">
                <a:solidFill>
                  <a:prstClr val="black"/>
                </a:solidFill>
              </a:rPr>
              <a:t>Die </a:t>
            </a:r>
            <a:r>
              <a:rPr lang="en-US" dirty="0" err="1">
                <a:solidFill>
                  <a:prstClr val="black"/>
                </a:solidFill>
              </a:rPr>
              <a:t>natürlichsprachliche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Semantik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versucht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b="1" dirty="0">
                <a:solidFill>
                  <a:prstClr val="black"/>
                </a:solidFill>
              </a:rPr>
              <a:t>vier </a:t>
            </a:r>
            <a:r>
              <a:rPr lang="en-US" b="1" dirty="0" err="1">
                <a:solidFill>
                  <a:prstClr val="black"/>
                </a:solidFill>
              </a:rPr>
              <a:t>Fragen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zu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beantworten</a:t>
            </a:r>
            <a:r>
              <a:rPr lang="en-US" dirty="0">
                <a:solidFill>
                  <a:prstClr val="black"/>
                </a:solidFill>
              </a:rPr>
              <a:t>: 				</a:t>
            </a:r>
            <a:r>
              <a:rPr lang="en-US" sz="1800" dirty="0">
                <a:solidFill>
                  <a:prstClr val="black"/>
                </a:solidFill>
              </a:rPr>
              <a:t>(Quelle für II-IV. </a:t>
            </a:r>
            <a:r>
              <a:rPr lang="en-US" sz="1800" dirty="0">
                <a:solidFill>
                  <a:prstClr val="black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Anna Szabolcsi</a:t>
            </a:r>
            <a:r>
              <a:rPr lang="en-US" sz="1800" dirty="0">
                <a:solidFill>
                  <a:prstClr val="black"/>
                </a:solidFill>
              </a:rPr>
              <a:t>, NYU)</a:t>
            </a: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33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381000" y="1899999"/>
            <a:ext cx="8305800" cy="919401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I.	Semantische Kompetenz. </a:t>
            </a:r>
            <a:r>
              <a:rPr lang="de-DE">
                <a:solidFill>
                  <a:schemeClr val="tx1"/>
                </a:solidFill>
              </a:rPr>
              <a:t>Warum können Sprecher jedem Satz ihrer Sprache eine Bedeutung (Denotation) zuweisen? </a:t>
            </a:r>
            <a:endParaRPr lang="de-DE" b="1">
              <a:solidFill>
                <a:schemeClr val="tx1"/>
              </a:solidFill>
              <a:sym typeface="WP MathA" panose="05010101010101010101" pitchFamily="2" charset="2"/>
            </a:endParaRPr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381000" y="2966799"/>
            <a:ext cx="8305800" cy="919401"/>
          </a:xfrm>
          <a:prstGeom prst="roundRect">
            <a:avLst/>
          </a:prstGeom>
          <a:solidFill>
            <a:srgbClr val="C8C896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II.	Repräsentation von Bedeutung. </a:t>
            </a:r>
            <a:r>
              <a:rPr lang="de-DE">
                <a:solidFill>
                  <a:schemeClr val="tx1"/>
                </a:solidFill>
              </a:rPr>
              <a:t>Was sind die Denotationen? Wie werden sie dargestellt? Wo befinden sie sich?</a:t>
            </a:r>
          </a:p>
        </p:txBody>
      </p:sp>
      <p:sp>
        <p:nvSpPr>
          <p:cNvPr id="10" name="Abgerundetes Rechteck 7"/>
          <p:cNvSpPr txBox="1">
            <a:spLocks/>
          </p:cNvSpPr>
          <p:nvPr/>
        </p:nvSpPr>
        <p:spPr>
          <a:xfrm>
            <a:off x="381000" y="4114800"/>
            <a:ext cx="8305800" cy="947777"/>
          </a:xfrm>
          <a:prstGeom prst="roundRect">
            <a:avLst/>
          </a:prstGeom>
          <a:solidFill>
            <a:srgbClr val="C86464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spcBef>
                <a:spcPts val="1500"/>
              </a:spcBef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III.	Semantik und Grammatikalität. </a:t>
            </a:r>
            <a:r>
              <a:rPr lang="de-DE">
                <a:solidFill>
                  <a:schemeClr val="tx1"/>
                </a:solidFill>
              </a:rPr>
              <a:t>Wie beeinflußt die Semantik die Grammatikalität von sprachlichen Ausdrücken?</a:t>
            </a:r>
          </a:p>
        </p:txBody>
      </p:sp>
      <p:sp>
        <p:nvSpPr>
          <p:cNvPr id="11" name="Abgerundetes Rechteck 7"/>
          <p:cNvSpPr txBox="1">
            <a:spLocks/>
          </p:cNvSpPr>
          <p:nvPr/>
        </p:nvSpPr>
        <p:spPr>
          <a:xfrm>
            <a:off x="381000" y="5328999"/>
            <a:ext cx="8305800" cy="919401"/>
          </a:xfrm>
          <a:prstGeom prst="roundRect">
            <a:avLst/>
          </a:prstGeom>
          <a:solidFill>
            <a:srgbClr val="6496C8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IV.	Logische Schlussfolgerungen. </a:t>
            </a:r>
            <a:r>
              <a:rPr lang="de-DE">
                <a:solidFill>
                  <a:schemeClr val="tx1"/>
                </a:solidFill>
              </a:rPr>
              <a:t>Was ist die Beziehung zwischen Sprache und Logik? </a:t>
            </a:r>
          </a:p>
        </p:txBody>
      </p:sp>
    </p:spTree>
    <p:extLst>
      <p:ext uri="{BB962C8B-B14F-4D97-AF65-F5344CB8AC3E}">
        <p14:creationId xmlns="" xmlns:p14="http://schemas.microsoft.com/office/powerpoint/2010/main" val="20192258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690"/>
            <a:ext cx="8229600" cy="762000"/>
          </a:xfrm>
        </p:spPr>
        <p:txBody>
          <a:bodyPr/>
          <a:lstStyle/>
          <a:p>
            <a:r>
              <a:rPr lang="en-US"/>
              <a:t>I. Semantische Kompetenz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2578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Die klassische Unterscheidung zwischen </a:t>
            </a:r>
            <a:r>
              <a:rPr lang="de-DE" b="1" dirty="0"/>
              <a:t>Kompetenz</a:t>
            </a:r>
            <a:r>
              <a:rPr lang="de-DE" dirty="0"/>
              <a:t> und </a:t>
            </a:r>
            <a:r>
              <a:rPr lang="de-DE" b="1" dirty="0"/>
              <a:t>Performanz</a:t>
            </a:r>
            <a:r>
              <a:rPr lang="de-DE" dirty="0"/>
              <a:t> </a:t>
            </a:r>
            <a:r>
              <a:rPr lang="de-DE" sz="2000" dirty="0"/>
              <a:t>(Chomsky 1965)</a:t>
            </a:r>
            <a:r>
              <a:rPr lang="de-DE" dirty="0"/>
              <a:t> beschränkt sich auf die </a:t>
            </a:r>
            <a:r>
              <a:rPr lang="de-DE" b="1" dirty="0"/>
              <a:t>Form</a:t>
            </a:r>
            <a:r>
              <a:rPr lang="de-DE" dirty="0"/>
              <a:t>:</a:t>
            </a:r>
          </a:p>
          <a:p>
            <a:pPr marL="0" indent="0">
              <a:tabLst>
                <a:tab pos="573088" algn="l"/>
                <a:tab pos="747713" algn="l"/>
                <a:tab pos="1090613" algn="l"/>
              </a:tabLst>
            </a:pPr>
            <a:endParaRPr lang="de-DE" dirty="0"/>
          </a:p>
          <a:p>
            <a:pPr marL="0" indent="0">
              <a:tabLst>
                <a:tab pos="573088" algn="l"/>
                <a:tab pos="747713" algn="l"/>
                <a:tab pos="1090613" algn="l"/>
              </a:tabLst>
            </a:pPr>
            <a:endParaRPr lang="de-DE" dirty="0"/>
          </a:p>
          <a:p>
            <a:pPr marL="0" indent="0">
              <a:tabLst>
                <a:tab pos="573088" algn="l"/>
                <a:tab pos="747713" algn="l"/>
                <a:tab pos="1090613" algn="l"/>
              </a:tabLst>
            </a:pPr>
            <a:endParaRPr lang="de-DE" dirty="0"/>
          </a:p>
          <a:p>
            <a:pPr marL="0" indent="0">
              <a:tabLst>
                <a:tab pos="573088" algn="l"/>
                <a:tab pos="747713" algn="l"/>
                <a:tab pos="1090613" algn="l"/>
              </a:tabLst>
            </a:pPr>
            <a:endParaRPr lang="de-DE" dirty="0"/>
          </a:p>
          <a:p>
            <a:pPr marL="0" indent="0">
              <a:tabLst>
                <a:tab pos="573088" algn="l"/>
                <a:tab pos="747713" algn="l"/>
                <a:tab pos="1090613" algn="l"/>
              </a:tabLst>
            </a:pPr>
            <a:endParaRPr lang="de-DE" dirty="0"/>
          </a:p>
          <a:p>
            <a:pPr marL="0" indent="0">
              <a:tabLst>
                <a:tab pos="573088" algn="l"/>
                <a:tab pos="747713" algn="l"/>
                <a:tab pos="1090613" algn="l"/>
              </a:tabLst>
            </a:pPr>
            <a:endParaRPr lang="de-DE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endParaRPr lang="de-DE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Kompetenz umfasst aber auch die </a:t>
            </a:r>
            <a:r>
              <a:rPr lang="de-DE" b="1" dirty="0"/>
              <a:t>Bedeutung</a:t>
            </a:r>
            <a:r>
              <a:rPr lang="de-DE" dirty="0"/>
              <a:t>: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34</a:t>
            </a:fld>
            <a:endParaRPr lang="de-DE"/>
          </a:p>
        </p:txBody>
      </p:sp>
      <p:sp>
        <p:nvSpPr>
          <p:cNvPr id="10" name="Abgerundetes Rechteck 7"/>
          <p:cNvSpPr txBox="1">
            <a:spLocks/>
          </p:cNvSpPr>
          <p:nvPr/>
        </p:nvSpPr>
        <p:spPr>
          <a:xfrm>
            <a:off x="439271" y="3415903"/>
            <a:ext cx="8247529" cy="851297"/>
          </a:xfrm>
          <a:prstGeom prst="roundRect">
            <a:avLst/>
          </a:prstGeom>
          <a:solidFill>
            <a:schemeClr val="bg1">
              <a:lumMod val="95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en-US" sz="2200" b="1">
                <a:solidFill>
                  <a:schemeClr val="tx1"/>
                </a:solidFill>
                <a:cs typeface="Arial" panose="020B0604020202020204" pitchFamily="34" charset="0"/>
              </a:rPr>
              <a:t>Performanz</a:t>
            </a:r>
            <a:r>
              <a:rPr lang="en-US" altLang="en-US" sz="2200">
                <a:solidFill>
                  <a:schemeClr val="tx1"/>
                </a:solidFill>
              </a:rPr>
              <a:t> (</a:t>
            </a:r>
            <a:r>
              <a:rPr lang="en-US" altLang="en-US" sz="2200">
                <a:solidFill>
                  <a:schemeClr val="tx1"/>
                </a:solidFill>
                <a:sym typeface="WP MathA" panose="05010101010101010101" pitchFamily="2" charset="2"/>
              </a:rPr>
              <a:t> </a:t>
            </a:r>
            <a:r>
              <a:rPr lang="en-US" altLang="en-US" sz="2200" i="1">
                <a:solidFill>
                  <a:schemeClr val="tx1"/>
                </a:solidFill>
              </a:rPr>
              <a:t>parole</a:t>
            </a:r>
            <a:r>
              <a:rPr lang="en-US" altLang="en-US" sz="2200">
                <a:solidFill>
                  <a:schemeClr val="tx1"/>
                </a:solidFill>
              </a:rPr>
              <a:t>) </a:t>
            </a:r>
            <a:r>
              <a:rPr lang="de-DE" sz="2200">
                <a:solidFill>
                  <a:schemeClr val="tx1"/>
                </a:solidFill>
              </a:rPr>
              <a:t>=</a:t>
            </a:r>
            <a:r>
              <a:rPr lang="de-DE" sz="2200" baseline="-25000">
                <a:solidFill>
                  <a:schemeClr val="tx1"/>
                </a:solidFill>
              </a:rPr>
              <a:t>Def </a:t>
            </a:r>
            <a:r>
              <a:rPr lang="en-US" sz="2200">
                <a:solidFill>
                  <a:schemeClr val="tx1"/>
                </a:solidFill>
              </a:rPr>
              <a:t>ak</a:t>
            </a:r>
            <a:r>
              <a:rPr lang="en-US" altLang="en-US" sz="2200">
                <a:solidFill>
                  <a:schemeClr val="tx1"/>
                </a:solidFill>
              </a:rPr>
              <a:t>tueller Akt der Sprachproduktion und des Sprachverstehens</a:t>
            </a:r>
            <a:endParaRPr lang="en-US" altLang="en-US" sz="2000">
              <a:solidFill>
                <a:schemeClr val="tx1"/>
              </a:solidFill>
            </a:endParaRPr>
          </a:p>
        </p:txBody>
      </p:sp>
      <p:sp>
        <p:nvSpPr>
          <p:cNvPr id="8" name="Abgerundetes Rechteck 7"/>
          <p:cNvSpPr txBox="1">
            <a:spLocks/>
          </p:cNvSpPr>
          <p:nvPr/>
        </p:nvSpPr>
        <p:spPr>
          <a:xfrm>
            <a:off x="457200" y="1974532"/>
            <a:ext cx="8247529" cy="1225868"/>
          </a:xfrm>
          <a:prstGeom prst="roundRect">
            <a:avLst/>
          </a:prstGeom>
          <a:solidFill>
            <a:srgbClr val="6496C8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en-US" sz="2200" b="1" dirty="0">
                <a:solidFill>
                  <a:schemeClr val="tx1"/>
                </a:solidFill>
                <a:cs typeface="Arial" panose="020B0604020202020204" pitchFamily="34" charset="0"/>
              </a:rPr>
              <a:t>(</a:t>
            </a:r>
            <a:r>
              <a:rPr lang="en-US" altLang="en-US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Syntaktische</a:t>
            </a:r>
            <a:r>
              <a:rPr lang="en-US" altLang="en-US" sz="2200" b="1" dirty="0">
                <a:solidFill>
                  <a:schemeClr val="tx1"/>
                </a:solidFill>
                <a:cs typeface="Arial" panose="020B0604020202020204" pitchFamily="34" charset="0"/>
              </a:rPr>
              <a:t>) </a:t>
            </a:r>
            <a:r>
              <a:rPr lang="en-US" altLang="en-US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Kompetenz</a:t>
            </a:r>
            <a:r>
              <a:rPr lang="en-US" altLang="en-US" sz="2200" b="1" dirty="0">
                <a:solidFill>
                  <a:schemeClr val="tx1"/>
                </a:solidFill>
                <a:cs typeface="Arial" panose="020B0604020202020204" pitchFamily="34" charset="0"/>
              </a:rPr>
              <a:t>  </a:t>
            </a:r>
            <a:r>
              <a:rPr lang="en-US" altLang="en-US" sz="2200" dirty="0">
                <a:solidFill>
                  <a:schemeClr val="tx1"/>
                </a:solidFill>
              </a:rPr>
              <a:t>(</a:t>
            </a:r>
            <a:r>
              <a:rPr lang="en-US" altLang="en-US" sz="2200" dirty="0">
                <a:solidFill>
                  <a:schemeClr val="tx1"/>
                </a:solidFill>
                <a:sym typeface="WP MathA" panose="05010101010101010101" pitchFamily="2" charset="2"/>
              </a:rPr>
              <a:t> </a:t>
            </a:r>
            <a:r>
              <a:rPr lang="en-US" altLang="en-US" sz="2200" i="1" dirty="0">
                <a:solidFill>
                  <a:schemeClr val="tx1"/>
                </a:solidFill>
              </a:rPr>
              <a:t>langue</a:t>
            </a:r>
            <a:r>
              <a:rPr lang="en-US" altLang="en-US" sz="2200" dirty="0">
                <a:solidFill>
                  <a:schemeClr val="tx1"/>
                </a:solidFill>
              </a:rPr>
              <a:t>) </a:t>
            </a:r>
            <a:r>
              <a:rPr lang="de-DE" sz="2200" dirty="0">
                <a:solidFill>
                  <a:schemeClr val="tx1"/>
                </a:solidFill>
              </a:rPr>
              <a:t>=</a:t>
            </a:r>
            <a:r>
              <a:rPr lang="de-DE" sz="2200" baseline="-25000" dirty="0">
                <a:solidFill>
                  <a:schemeClr val="tx1"/>
                </a:solidFill>
              </a:rPr>
              <a:t>Def </a:t>
            </a:r>
            <a:r>
              <a:rPr lang="en-US" sz="2200" dirty="0">
                <a:solidFill>
                  <a:schemeClr val="tx1"/>
                </a:solidFill>
              </a:rPr>
              <a:t>di</a:t>
            </a:r>
            <a:r>
              <a:rPr lang="en-US" altLang="en-US" sz="2200" dirty="0">
                <a:solidFill>
                  <a:schemeClr val="tx1"/>
                </a:solidFill>
              </a:rPr>
              <a:t>e </a:t>
            </a:r>
            <a:r>
              <a:rPr lang="en-US" altLang="en-US" sz="2200" b="1" dirty="0" err="1">
                <a:solidFill>
                  <a:schemeClr val="tx1"/>
                </a:solidFill>
              </a:rPr>
              <a:t>F</a:t>
            </a:r>
            <a:r>
              <a:rPr lang="en-US" altLang="en-US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ähigkeit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kompetenter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Sprecher,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jeden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Ausdruck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einer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Sprache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als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wohlgeformt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oder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nicht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wohlgeformt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erkennen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zu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können</a:t>
            </a:r>
            <a:r>
              <a:rPr lang="en-US" altLang="en-US" sz="2200" b="1" i="1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  <a:endParaRPr lang="en-US" altLang="en-US" sz="2000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439271" y="5029200"/>
            <a:ext cx="8247529" cy="1259919"/>
          </a:xfrm>
          <a:prstGeom prst="roundRect">
            <a:avLst/>
          </a:prstGeom>
          <a:solidFill>
            <a:schemeClr val="accent3">
              <a:lumMod val="60000"/>
              <a:lumOff val="40000"/>
              <a:alpha val="89804"/>
            </a:schemeClr>
          </a:solidFill>
          <a:ln w="92075" cap="flat" cmpd="thickThin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de-DE" b="1" dirty="0">
                <a:solidFill>
                  <a:schemeClr val="tx1"/>
                </a:solidFill>
              </a:rPr>
              <a:t>Semantische Kompetenz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sz="2200" dirty="0">
                <a:solidFill>
                  <a:schemeClr val="tx1"/>
                </a:solidFill>
              </a:rPr>
              <a:t>=</a:t>
            </a:r>
            <a:r>
              <a:rPr lang="de-DE" sz="2200" baseline="-25000" dirty="0">
                <a:solidFill>
                  <a:schemeClr val="tx1"/>
                </a:solidFill>
              </a:rPr>
              <a:t>Def </a:t>
            </a:r>
            <a:r>
              <a:rPr lang="de-DE" sz="2200" dirty="0">
                <a:solidFill>
                  <a:schemeClr val="tx1"/>
                </a:solidFill>
              </a:rPr>
              <a:t>die Fähigkeit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kompetenter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Sprecher,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jedem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wohlgeformten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Ausdruck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einer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Sprache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eine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b="1" dirty="0">
                <a:solidFill>
                  <a:schemeClr val="tx1"/>
                </a:solidFill>
                <a:cs typeface="Arial" panose="020B0604020202020204" pitchFamily="34" charset="0"/>
              </a:rPr>
              <a:t>Denotation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zuweisen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zu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können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9517244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35</a:t>
            </a:fld>
            <a:endParaRPr lang="de-DE"/>
          </a:p>
        </p:txBody>
      </p:sp>
      <p:sp>
        <p:nvSpPr>
          <p:cNvPr id="7" name="Rectangle 6"/>
          <p:cNvSpPr/>
          <p:nvPr/>
        </p:nvSpPr>
        <p:spPr>
          <a:xfrm>
            <a:off x="587223" y="1066800"/>
            <a:ext cx="8099577" cy="53040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9113" lvl="0" indent="-519113">
              <a:spcBef>
                <a:spcPts val="200"/>
              </a:spcBef>
              <a:tabLst>
                <a:tab pos="573088" algn="l"/>
                <a:tab pos="747713" algn="l"/>
                <a:tab pos="860425" algn="l"/>
              </a:tabLst>
            </a:pPr>
            <a:r>
              <a:rPr lang="de-DE" sz="2400" b="1" i="1" dirty="0">
                <a:solidFill>
                  <a:prstClr val="black"/>
                </a:solidFill>
                <a:sym typeface="WP MathA" panose="05010101010101010101" pitchFamily="2" charset="2"/>
              </a:rPr>
              <a:t>Frage.	</a:t>
            </a:r>
            <a:r>
              <a:rPr lang="de-DE" sz="2400" dirty="0">
                <a:solidFill>
                  <a:prstClr val="black"/>
                </a:solidFill>
                <a:sym typeface="WP MathA" panose="05010101010101010101" pitchFamily="2" charset="2"/>
              </a:rPr>
              <a:t>Wie lässt sich erklären,</a:t>
            </a:r>
          </a:p>
          <a:p>
            <a:pPr marL="519113" lvl="0" indent="-5191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860425" algn="l"/>
              </a:tabLst>
            </a:pPr>
            <a:r>
              <a:rPr lang="de-DE" sz="2400" dirty="0">
                <a:solidFill>
                  <a:prstClr val="black"/>
                </a:solidFill>
                <a:sym typeface="WP MathA" panose="05010101010101010101" pitchFamily="2" charset="2"/>
              </a:rPr>
              <a:t>dass kompetente Sprecher einer Sprache für jeden Satz dieser Sprache </a:t>
            </a:r>
            <a:r>
              <a:rPr lang="de-DE" sz="2400" dirty="0">
                <a:solidFill>
                  <a:srgbClr val="FF0000"/>
                </a:solidFill>
                <a:sym typeface="WP MathA" panose="05010101010101010101" pitchFamily="2" charset="2"/>
              </a:rPr>
              <a:t>wissen</a:t>
            </a:r>
            <a:r>
              <a:rPr lang="de-DE" sz="2400" dirty="0">
                <a:solidFill>
                  <a:prstClr val="black"/>
                </a:solidFill>
                <a:sym typeface="WP MathA" panose="05010101010101010101" pitchFamily="2" charset="2"/>
              </a:rPr>
              <a:t>, was dieser Satz </a:t>
            </a:r>
            <a:r>
              <a:rPr lang="de-DE" sz="2400" dirty="0">
                <a:solidFill>
                  <a:srgbClr val="FF0000"/>
                </a:solidFill>
                <a:sym typeface="WP MathA" panose="05010101010101010101" pitchFamily="2" charset="2"/>
              </a:rPr>
              <a:t>bedeutet</a:t>
            </a:r>
            <a:endParaRPr lang="de-DE" sz="2400" dirty="0">
              <a:solidFill>
                <a:prstClr val="black"/>
              </a:solidFill>
              <a:sym typeface="WP MathA" panose="05010101010101010101" pitchFamily="2" charset="2"/>
            </a:endParaRPr>
          </a:p>
          <a:p>
            <a:pPr marL="519113" lvl="0" indent="-519113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860425" algn="l"/>
              </a:tabLst>
            </a:pPr>
            <a:r>
              <a:rPr lang="de-DE" sz="2400" dirty="0">
                <a:solidFill>
                  <a:prstClr val="black"/>
                </a:solidFill>
                <a:sym typeface="WP MathA" panose="05010101010101010101" pitchFamily="2" charset="2"/>
              </a:rPr>
              <a:t>auch wenn sie diesen Satz </a:t>
            </a:r>
            <a:r>
              <a:rPr lang="de-DE" sz="2400" dirty="0">
                <a:solidFill>
                  <a:srgbClr val="FF0000"/>
                </a:solidFill>
                <a:sym typeface="WP MathA" panose="05010101010101010101" pitchFamily="2" charset="2"/>
              </a:rPr>
              <a:t>noch nie gehört </a:t>
            </a:r>
            <a:r>
              <a:rPr lang="de-DE" sz="2200" dirty="0">
                <a:sym typeface="WP MathA" panose="05010101010101010101" pitchFamily="2" charset="2"/>
              </a:rPr>
              <a:t>(gelesen)</a:t>
            </a:r>
            <a:r>
              <a:rPr lang="de-DE" sz="2400" dirty="0">
                <a:sym typeface="WP MathA" panose="05010101010101010101" pitchFamily="2" charset="2"/>
              </a:rPr>
              <a:t> </a:t>
            </a:r>
            <a:r>
              <a:rPr lang="de-DE" sz="2400" dirty="0">
                <a:solidFill>
                  <a:prstClr val="black"/>
                </a:solidFill>
                <a:sym typeface="WP MathA" panose="05010101010101010101" pitchFamily="2" charset="2"/>
              </a:rPr>
              <a:t>haben?</a:t>
            </a:r>
          </a:p>
          <a:p>
            <a:pPr>
              <a:spcBef>
                <a:spcPts val="1200"/>
              </a:spcBef>
            </a:pPr>
            <a:r>
              <a:rPr lang="en-US" sz="2200" i="1" dirty="0" err="1"/>
              <a:t>Beispiele</a:t>
            </a:r>
            <a:r>
              <a:rPr lang="en-US" sz="2200" i="1" dirty="0"/>
              <a:t>. </a:t>
            </a:r>
            <a:r>
              <a:rPr lang="en-US" sz="2200" dirty="0" err="1"/>
              <a:t>Kompetente</a:t>
            </a:r>
            <a:r>
              <a:rPr lang="en-US" sz="2200" dirty="0"/>
              <a:t> Sprecher </a:t>
            </a:r>
            <a:r>
              <a:rPr lang="en-US" sz="2200" dirty="0" err="1"/>
              <a:t>wissen</a:t>
            </a:r>
            <a:r>
              <a:rPr lang="en-US" sz="2200" dirty="0"/>
              <a:t>, was (1) – (3) </a:t>
            </a:r>
            <a:r>
              <a:rPr lang="en-US" sz="2200" dirty="0" err="1"/>
              <a:t>bedeuten</a:t>
            </a:r>
            <a:r>
              <a:rPr lang="en-US" sz="2200" dirty="0"/>
              <a:t>, </a:t>
            </a:r>
            <a:r>
              <a:rPr lang="en-US" sz="2200" dirty="0" err="1"/>
              <a:t>obwohl</a:t>
            </a:r>
            <a:r>
              <a:rPr lang="en-US" sz="2200" dirty="0"/>
              <a:t> </a:t>
            </a:r>
            <a:r>
              <a:rPr lang="en-US" sz="2200" dirty="0" err="1"/>
              <a:t>sie</a:t>
            </a:r>
            <a:r>
              <a:rPr lang="en-US" sz="2200" dirty="0"/>
              <a:t> </a:t>
            </a:r>
            <a:r>
              <a:rPr lang="en-US" sz="2200" dirty="0" err="1"/>
              <a:t>diese</a:t>
            </a:r>
            <a:r>
              <a:rPr lang="en-US" sz="2200" dirty="0"/>
              <a:t> </a:t>
            </a:r>
            <a:r>
              <a:rPr lang="en-US" sz="2200" dirty="0" err="1"/>
              <a:t>Sätze</a:t>
            </a:r>
            <a:r>
              <a:rPr lang="en-US" sz="2200" dirty="0"/>
              <a:t> </a:t>
            </a:r>
            <a:r>
              <a:rPr lang="en-US" sz="2200" dirty="0" err="1"/>
              <a:t>sehr</a:t>
            </a:r>
            <a:r>
              <a:rPr lang="en-US" sz="2200" dirty="0"/>
              <a:t> </a:t>
            </a:r>
            <a:r>
              <a:rPr lang="en-US" sz="2200" dirty="0" err="1"/>
              <a:t>wahrscheinlich</a:t>
            </a:r>
            <a:r>
              <a:rPr lang="en-US" sz="2200" dirty="0"/>
              <a:t> </a:t>
            </a:r>
            <a:r>
              <a:rPr lang="en-US" sz="2200" dirty="0" err="1"/>
              <a:t>noch</a:t>
            </a:r>
            <a:r>
              <a:rPr lang="en-US" sz="2200" dirty="0"/>
              <a:t> </a:t>
            </a:r>
            <a:r>
              <a:rPr lang="en-US" sz="2200" dirty="0" err="1"/>
              <a:t>nie</a:t>
            </a:r>
            <a:r>
              <a:rPr lang="en-US" sz="2200" dirty="0"/>
              <a:t> </a:t>
            </a:r>
            <a:r>
              <a:rPr lang="en-US" sz="2200" dirty="0" err="1"/>
              <a:t>gehört</a:t>
            </a:r>
            <a:r>
              <a:rPr lang="en-US" sz="2200" dirty="0"/>
              <a:t> </a:t>
            </a:r>
            <a:r>
              <a:rPr lang="en-US" sz="2200" dirty="0" err="1"/>
              <a:t>haben</a:t>
            </a:r>
            <a:r>
              <a:rPr lang="en-US" sz="2200" dirty="0"/>
              <a:t>:</a:t>
            </a:r>
            <a:endParaRPr lang="en-US" sz="2200" i="1" dirty="0"/>
          </a:p>
          <a:p>
            <a:pPr>
              <a:spcBef>
                <a:spcPts val="1200"/>
              </a:spcBef>
              <a:tabLst>
                <a:tab pos="627063" algn="l"/>
              </a:tabLst>
            </a:pPr>
            <a:r>
              <a:rPr lang="en-US" sz="2200" dirty="0"/>
              <a:t>(</a:t>
            </a:r>
            <a:r>
              <a:rPr lang="el-GR" sz="2200" dirty="0"/>
              <a:t>1</a:t>
            </a:r>
            <a:r>
              <a:rPr lang="en-US" sz="2200" dirty="0"/>
              <a:t>)	</a:t>
            </a:r>
            <a:r>
              <a:rPr lang="de-DE" sz="2200" dirty="0"/>
              <a:t>Hans Moser schenkte Maria Schell am 24. Oktober 1953 eine 	armenische Waschmaschine sowie zwei Hosen von Josef Stalin.</a:t>
            </a:r>
          </a:p>
          <a:p>
            <a:pPr>
              <a:spcBef>
                <a:spcPts val="1200"/>
              </a:spcBef>
              <a:tabLst>
                <a:tab pos="627063" algn="l"/>
              </a:tabLst>
            </a:pPr>
            <a:r>
              <a:rPr lang="en-US" sz="2200" dirty="0"/>
              <a:t>(</a:t>
            </a:r>
            <a:r>
              <a:rPr lang="el-GR" sz="2200" dirty="0"/>
              <a:t>2</a:t>
            </a:r>
            <a:r>
              <a:rPr lang="en-US" sz="2200" dirty="0"/>
              <a:t>)	Der </a:t>
            </a:r>
            <a:r>
              <a:rPr lang="en-US" sz="2200" dirty="0" err="1"/>
              <a:t>durchschnittliche</a:t>
            </a:r>
            <a:r>
              <a:rPr lang="en-US" sz="2200" dirty="0"/>
              <a:t> Wiener </a:t>
            </a:r>
            <a:r>
              <a:rPr lang="en-US" sz="2200" dirty="0" err="1"/>
              <a:t>isst</a:t>
            </a:r>
            <a:r>
              <a:rPr lang="en-US" sz="2200" dirty="0"/>
              <a:t> </a:t>
            </a:r>
            <a:r>
              <a:rPr lang="en-US" sz="2200" dirty="0" err="1"/>
              <a:t>wöchentlich</a:t>
            </a:r>
            <a:r>
              <a:rPr lang="en-US" sz="2200" dirty="0"/>
              <a:t> 200g Staub.</a:t>
            </a:r>
          </a:p>
          <a:p>
            <a:pPr>
              <a:spcBef>
                <a:spcPts val="1200"/>
              </a:spcBef>
              <a:tabLst>
                <a:tab pos="627063" algn="l"/>
              </a:tabLst>
            </a:pPr>
            <a:r>
              <a:rPr lang="en-US" sz="2200" dirty="0"/>
              <a:t>(3)	Grüne Ideen </a:t>
            </a:r>
            <a:r>
              <a:rPr lang="en-US" sz="2200" dirty="0" err="1"/>
              <a:t>träumen</a:t>
            </a:r>
            <a:r>
              <a:rPr lang="en-US" sz="2200" dirty="0"/>
              <a:t> </a:t>
            </a:r>
            <a:r>
              <a:rPr lang="en-US" sz="2200" dirty="0" err="1"/>
              <a:t>wütend</a:t>
            </a:r>
            <a:r>
              <a:rPr lang="en-US" sz="2200" dirty="0"/>
              <a:t>. 	    </a:t>
            </a:r>
            <a:r>
              <a:rPr lang="en-US" sz="2000" dirty="0"/>
              <a:t>(</a:t>
            </a:r>
            <a:r>
              <a:rPr lang="en-US" sz="2000" dirty="0" err="1"/>
              <a:t>adaptiert</a:t>
            </a:r>
            <a:r>
              <a:rPr lang="en-US" sz="2000" dirty="0"/>
              <a:t> </a:t>
            </a:r>
            <a:r>
              <a:rPr lang="en-US" sz="2000" dirty="0" err="1"/>
              <a:t>aus</a:t>
            </a:r>
            <a:r>
              <a:rPr lang="en-US" sz="2000" dirty="0"/>
              <a:t> Chomsky 1957)</a:t>
            </a:r>
          </a:p>
          <a:p>
            <a:pPr>
              <a:spcBef>
                <a:spcPts val="1200"/>
              </a:spcBef>
              <a:tabLst>
                <a:tab pos="627063" algn="l"/>
              </a:tabLst>
            </a:pPr>
            <a:r>
              <a:rPr lang="en-US" sz="2200" i="1" dirty="0">
                <a:solidFill>
                  <a:prstClr val="black"/>
                </a:solidFill>
              </a:rPr>
              <a:t>NB</a:t>
            </a:r>
            <a:r>
              <a:rPr lang="en-US" sz="2200" dirty="0">
                <a:solidFill>
                  <a:prstClr val="black"/>
                </a:solidFill>
              </a:rPr>
              <a:t>: Auch (3) </a:t>
            </a:r>
            <a:r>
              <a:rPr lang="en-US" sz="2200" dirty="0" err="1">
                <a:solidFill>
                  <a:prstClr val="black"/>
                </a:solidFill>
              </a:rPr>
              <a:t>besitzt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eine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Bedeutung</a:t>
            </a:r>
            <a:r>
              <a:rPr lang="en-US" sz="2200" dirty="0">
                <a:solidFill>
                  <a:prstClr val="black"/>
                </a:solidFill>
              </a:rPr>
              <a:t>! </a:t>
            </a:r>
            <a:r>
              <a:rPr lang="en-US" sz="2200" dirty="0" err="1">
                <a:solidFill>
                  <a:prstClr val="black"/>
                </a:solidFill>
              </a:rPr>
              <a:t>Diese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Bedeutung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beschreibt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jedoch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keine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Eigenschaften</a:t>
            </a:r>
            <a:r>
              <a:rPr lang="en-US" sz="2200" dirty="0">
                <a:solidFill>
                  <a:prstClr val="black"/>
                </a:solidFill>
              </a:rPr>
              <a:t> der </a:t>
            </a:r>
            <a:r>
              <a:rPr lang="en-US" sz="2200" b="1" dirty="0">
                <a:solidFill>
                  <a:prstClr val="black"/>
                </a:solidFill>
              </a:rPr>
              <a:t>Welt/</a:t>
            </a:r>
            <a:r>
              <a:rPr lang="en-US" sz="2200" b="1" dirty="0" err="1">
                <a:solidFill>
                  <a:prstClr val="black"/>
                </a:solidFill>
              </a:rPr>
              <a:t>Realität</a:t>
            </a:r>
            <a:r>
              <a:rPr lang="en-US" sz="220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D1780137-B8BC-4130-B94A-E26EA6B8C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4690"/>
            <a:ext cx="8229600" cy="762000"/>
          </a:xfrm>
        </p:spPr>
        <p:txBody>
          <a:bodyPr/>
          <a:lstStyle/>
          <a:p>
            <a:r>
              <a:rPr lang="en-US"/>
              <a:t>I. Semantische Kompetenz</a:t>
            </a:r>
          </a:p>
        </p:txBody>
      </p:sp>
    </p:spTree>
    <p:extLst>
      <p:ext uri="{BB962C8B-B14F-4D97-AF65-F5344CB8AC3E}">
        <p14:creationId xmlns="" xmlns:p14="http://schemas.microsoft.com/office/powerpoint/2010/main" val="31236293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Semantische Kompetenz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502073" cy="4782412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11175" algn="l"/>
                <a:tab pos="747713" algn="l"/>
                <a:tab pos="1090613" algn="l"/>
              </a:tabLst>
            </a:pPr>
            <a:r>
              <a:rPr lang="de-DE" b="1" dirty="0"/>
              <a:t>Beobachtung</a:t>
            </a:r>
            <a:r>
              <a:rPr lang="de-DE" i="1" dirty="0"/>
              <a:t>. </a:t>
            </a:r>
            <a:r>
              <a:rPr lang="de-DE" dirty="0"/>
              <a:t>Wer die Bedeutung eines Satz kennt, muss </a:t>
            </a:r>
            <a:r>
              <a:rPr lang="de-DE" u="sng" dirty="0"/>
              <a:t>nicht</a:t>
            </a:r>
          </a:p>
          <a:p>
            <a:pPr marL="566737" lvl="1" indent="-342900">
              <a:spcBef>
                <a:spcPts val="400"/>
              </a:spcBef>
              <a:buFont typeface="Courier New" panose="02070309020205020404" pitchFamily="49" charset="0"/>
              <a:buChar char="o"/>
              <a:tabLst>
                <a:tab pos="511175" algn="l"/>
                <a:tab pos="747713" algn="l"/>
                <a:tab pos="1090613" algn="l"/>
              </a:tabLst>
            </a:pPr>
            <a:r>
              <a:rPr lang="de-DE" sz="2400" dirty="0">
                <a:sym typeface="WP IconicSymbolsA" panose="05010101010101010101" pitchFamily="2" charset="2"/>
              </a:rPr>
              <a:t>wissen, ob der Satz </a:t>
            </a:r>
            <a:r>
              <a:rPr lang="de-DE" sz="2400" dirty="0">
                <a:solidFill>
                  <a:srgbClr val="FF0000"/>
                </a:solidFill>
                <a:sym typeface="WP IconicSymbolsA" panose="05010101010101010101" pitchFamily="2" charset="2"/>
              </a:rPr>
              <a:t>wahr</a:t>
            </a:r>
            <a:r>
              <a:rPr lang="de-DE" sz="2400" dirty="0">
                <a:sym typeface="WP IconicSymbolsA" panose="05010101010101010101" pitchFamily="2" charset="2"/>
              </a:rPr>
              <a:t> ist oder nicht oder</a:t>
            </a:r>
          </a:p>
          <a:p>
            <a:pPr marL="566737" lvl="1" indent="-342900">
              <a:buFont typeface="Courier New" panose="02070309020205020404" pitchFamily="49" charset="0"/>
              <a:buChar char="o"/>
              <a:tabLst>
                <a:tab pos="511175" algn="l"/>
                <a:tab pos="747713" algn="l"/>
                <a:tab pos="1090613" algn="l"/>
              </a:tabLst>
            </a:pPr>
            <a:r>
              <a:rPr lang="de-DE" sz="2400" dirty="0">
                <a:sym typeface="WP IconicSymbolsA" panose="05010101010101010101" pitchFamily="2" charset="2"/>
              </a:rPr>
              <a:t>wissen, worauf sich die Teile des Satze beziehen (</a:t>
            </a:r>
            <a:r>
              <a:rPr lang="de-DE" sz="2400" dirty="0">
                <a:solidFill>
                  <a:srgbClr val="00B050"/>
                </a:solidFill>
                <a:sym typeface="WP IconicSymbolsA" panose="05010101010101010101" pitchFamily="2" charset="2"/>
              </a:rPr>
              <a:t>Referenz</a:t>
            </a:r>
            <a:r>
              <a:rPr lang="de-DE" sz="2400" dirty="0">
                <a:sym typeface="WP IconicSymbolsA" panose="05010101010101010101" pitchFamily="2" charset="2"/>
              </a:rPr>
              <a:t>)</a:t>
            </a:r>
            <a:endParaRPr lang="de-DE" i="1" dirty="0"/>
          </a:p>
          <a:p>
            <a:pPr marL="0" indent="0">
              <a:spcBef>
                <a:spcPts val="1600"/>
              </a:spcBef>
              <a:tabLst>
                <a:tab pos="511175" algn="l"/>
                <a:tab pos="747713" algn="l"/>
                <a:tab pos="1090613" algn="l"/>
              </a:tabLst>
            </a:pPr>
            <a:r>
              <a:rPr lang="de-DE" i="1" dirty="0"/>
              <a:t>Beispiel</a:t>
            </a:r>
            <a:r>
              <a:rPr lang="de-DE" dirty="0"/>
              <a:t>. </a:t>
            </a:r>
          </a:p>
          <a:p>
            <a:pPr marL="0" indent="0">
              <a:spcBef>
                <a:spcPts val="1200"/>
              </a:spcBef>
              <a:tabLst>
                <a:tab pos="511175" algn="l"/>
                <a:tab pos="747713" algn="l"/>
                <a:tab pos="1090613" algn="l"/>
              </a:tabLst>
            </a:pPr>
            <a:r>
              <a:rPr lang="de-DE" dirty="0"/>
              <a:t>(1)		Im Jahr 1865 wohnten in der Hauptstadt von Italien </a:t>
            </a:r>
            <a:br>
              <a:rPr lang="de-DE" dirty="0"/>
            </a:br>
            <a:r>
              <a:rPr lang="de-DE" dirty="0"/>
              <a:t>		genau 314,151 Menschen.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11175" algn="l"/>
                <a:tab pos="747713" algn="l"/>
                <a:tab pos="1090613" algn="l"/>
              </a:tabLst>
            </a:pPr>
            <a:r>
              <a:rPr lang="de-DE" dirty="0">
                <a:sym typeface="WP IconicSymbolsA" panose="05010101010101010101" pitchFamily="2" charset="2"/>
              </a:rPr>
              <a:t>Sprecher des Deutschen wissen, was der Sat</a:t>
            </a:r>
            <a:r>
              <a:rPr lang="en-US" dirty="0">
                <a:sym typeface="WP IconicSymbolsA" panose="05010101010101010101" pitchFamily="2" charset="2"/>
              </a:rPr>
              <a:t>z </a:t>
            </a:r>
            <a:r>
              <a:rPr lang="de-DE" dirty="0">
                <a:sym typeface="WP IconicSymbolsA" panose="05010101010101010101" pitchFamily="2" charset="2"/>
              </a:rPr>
              <a:t>(1) </a:t>
            </a:r>
            <a:r>
              <a:rPr lang="de-DE" b="1" dirty="0">
                <a:sym typeface="WP IconicSymbolsA" panose="05010101010101010101" pitchFamily="2" charset="2"/>
              </a:rPr>
              <a:t>bedeutet</a:t>
            </a:r>
            <a:r>
              <a:rPr lang="de-DE" dirty="0">
                <a:sym typeface="WP IconicSymbolsA" panose="05010101010101010101" pitchFamily="2" charset="2"/>
              </a:rPr>
              <a:t>,</a:t>
            </a:r>
          </a:p>
          <a:p>
            <a:pPr marL="566737" lvl="1" indent="-342900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511175" algn="l"/>
                <a:tab pos="747713" algn="l"/>
                <a:tab pos="1090613" algn="l"/>
              </a:tabLst>
            </a:pPr>
            <a:r>
              <a:rPr lang="de-DE" sz="2400" dirty="0">
                <a:sym typeface="WP IconicSymbolsA" panose="05010101010101010101" pitchFamily="2" charset="2"/>
              </a:rPr>
              <a:t>auch wenn sie </a:t>
            </a:r>
            <a:r>
              <a:rPr lang="de-DE" sz="2400" u="sng" dirty="0">
                <a:sym typeface="WP IconicSymbolsA" panose="05010101010101010101" pitchFamily="2" charset="2"/>
              </a:rPr>
              <a:t>nicht</a:t>
            </a:r>
            <a:r>
              <a:rPr lang="de-DE" sz="2400" dirty="0">
                <a:sym typeface="WP IconicSymbolsA" panose="05010101010101010101" pitchFamily="2" charset="2"/>
              </a:rPr>
              <a:t> wissen, ob (1) </a:t>
            </a:r>
            <a:r>
              <a:rPr lang="de-DE" sz="2400" dirty="0">
                <a:solidFill>
                  <a:srgbClr val="FF0000"/>
                </a:solidFill>
                <a:sym typeface="WP IconicSymbolsA" panose="05010101010101010101" pitchFamily="2" charset="2"/>
              </a:rPr>
              <a:t>wahr</a:t>
            </a:r>
            <a:r>
              <a:rPr lang="de-DE" sz="2400" dirty="0">
                <a:sym typeface="WP IconicSymbolsA" panose="05010101010101010101" pitchFamily="2" charset="2"/>
              </a:rPr>
              <a:t> ist. ((1) ist falsch.)</a:t>
            </a:r>
          </a:p>
          <a:p>
            <a:pPr marL="566737" lvl="1" indent="-342900">
              <a:spcBef>
                <a:spcPts val="800"/>
              </a:spcBef>
              <a:buFont typeface="Courier New" panose="02070309020205020404" pitchFamily="49" charset="0"/>
              <a:buChar char="o"/>
              <a:tabLst>
                <a:tab pos="511175" algn="l"/>
                <a:tab pos="747713" algn="l"/>
                <a:tab pos="1090613" algn="l"/>
              </a:tabLst>
            </a:pPr>
            <a:r>
              <a:rPr lang="de-DE" sz="2400" dirty="0">
                <a:sym typeface="WP IconicSymbolsA" panose="05010101010101010101" pitchFamily="2" charset="2"/>
              </a:rPr>
              <a:t>auch wenn sie den </a:t>
            </a:r>
            <a:r>
              <a:rPr lang="de-DE" sz="2400" dirty="0">
                <a:solidFill>
                  <a:srgbClr val="00B050"/>
                </a:solidFill>
                <a:sym typeface="WP IconicSymbolsA" panose="05010101010101010101" pitchFamily="2" charset="2"/>
              </a:rPr>
              <a:t>Referenten</a:t>
            </a:r>
            <a:r>
              <a:rPr lang="de-DE" sz="2400" dirty="0">
                <a:sym typeface="WP IconicSymbolsA" panose="05010101010101010101" pitchFamily="2" charset="2"/>
              </a:rPr>
              <a:t> von „die Hauptstadt von Italien“ im Jahr 1865 </a:t>
            </a:r>
            <a:r>
              <a:rPr lang="de-DE" sz="2400" u="sng" dirty="0">
                <a:sym typeface="WP IconicSymbolsA" panose="05010101010101010101" pitchFamily="2" charset="2"/>
              </a:rPr>
              <a:t>nicht</a:t>
            </a:r>
            <a:r>
              <a:rPr lang="de-DE" sz="2400" dirty="0">
                <a:sym typeface="WP IconicSymbolsA" panose="05010101010101010101" pitchFamily="2" charset="2"/>
              </a:rPr>
              <a:t> kennen (Florenz).</a:t>
            </a:r>
          </a:p>
          <a:p>
            <a:pPr marL="0" indent="0">
              <a:spcBef>
                <a:spcPts val="1200"/>
              </a:spcBef>
              <a:tabLst>
                <a:tab pos="511175" algn="l"/>
                <a:tab pos="747713" algn="l"/>
                <a:tab pos="1090613" algn="l"/>
              </a:tabLst>
            </a:pPr>
            <a:r>
              <a:rPr lang="de-DE" dirty="0">
                <a:solidFill>
                  <a:prstClr val="black"/>
                </a:solidFill>
                <a:sym typeface="WP IconicSymbolsA" panose="05010101010101010101" pitchFamily="2" charset="2"/>
              </a:rPr>
              <a:t></a:t>
            </a:r>
            <a:r>
              <a:rPr lang="de-DE" dirty="0">
                <a:solidFill>
                  <a:prstClr val="black"/>
                </a:solidFill>
              </a:rPr>
              <a:t>	</a:t>
            </a:r>
            <a:r>
              <a:rPr lang="de-DE" dirty="0">
                <a:sym typeface="WP IconicSymbolsA" panose="05010101010101010101" pitchFamily="2" charset="2"/>
              </a:rPr>
              <a:t>Sprecher des Deutschen wissen aber, </a:t>
            </a:r>
            <a:r>
              <a:rPr lang="de-DE" b="1" dirty="0">
                <a:sym typeface="WP IconicSymbolsA" panose="05010101010101010101" pitchFamily="2" charset="2"/>
              </a:rPr>
              <a:t>unter welchen 		Umständen/Bedingungen </a:t>
            </a:r>
            <a:r>
              <a:rPr lang="de-DE" dirty="0">
                <a:sym typeface="WP IconicSymbolsA" panose="05010101010101010101" pitchFamily="2" charset="2"/>
              </a:rPr>
              <a:t>der Satz (1) wahr ist oder falsch ist. 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36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4159600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>
                <a:solidFill>
                  <a:prstClr val="black"/>
                </a:solidFill>
                <a:sym typeface="WP MathA" panose="05010101010101010101" pitchFamily="2" charset="2"/>
              </a:rPr>
              <a:t>Die Wahrheitsbedingungen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29200"/>
          </a:xfrm>
        </p:spPr>
        <p:txBody>
          <a:bodyPr>
            <a:normAutofit/>
          </a:bodyPr>
          <a:lstStyle/>
          <a:p>
            <a:pPr marL="342900" lvl="0" indent="-342900">
              <a:spcBef>
                <a:spcPts val="16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090613" algn="l"/>
              </a:tabLst>
            </a:pP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Wenn Sprecher die Bedeutung eines Satzes kennen, dann wissen sie </a:t>
            </a:r>
            <a:r>
              <a:rPr lang="de-DE" i="1" u="sng" dirty="0">
                <a:solidFill>
                  <a:prstClr val="black"/>
                </a:solidFill>
                <a:sym typeface="WP MathA" panose="05010101010101010101" pitchFamily="2" charset="2"/>
              </a:rPr>
              <a:t>nicht</a:t>
            </a: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, ob der Satz wahr ist oder nicht. </a:t>
            </a:r>
          </a:p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090613" algn="l"/>
              </a:tabLst>
            </a:pP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Die Sprecher wissen aber, </a:t>
            </a:r>
            <a:r>
              <a:rPr lang="de-DE" b="1" dirty="0">
                <a:solidFill>
                  <a:prstClr val="black"/>
                </a:solidFill>
                <a:sym typeface="WP MathA" panose="05010101010101010101" pitchFamily="2" charset="2"/>
              </a:rPr>
              <a:t>wie die Welt aussehen muss, damit dieser Satz wahr ist.</a:t>
            </a:r>
          </a:p>
          <a:p>
            <a:pPr marL="0" lvl="0" indent="0">
              <a:spcBef>
                <a:spcPts val="1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dirty="0">
                <a:solidFill>
                  <a:prstClr val="black"/>
                </a:solidFill>
                <a:sym typeface="WP IconicSymbolsA" panose="05010101010101010101" pitchFamily="2" charset="2"/>
              </a:rPr>
              <a:t></a:t>
            </a: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		Wer die Bedeutung eines Satzes kennt, kennt die 			</a:t>
            </a:r>
            <a:r>
              <a:rPr lang="de-DE" dirty="0">
                <a:solidFill>
                  <a:srgbClr val="FF0000"/>
                </a:solidFill>
                <a:sym typeface="WP MathA" panose="05010101010101010101" pitchFamily="2" charset="2"/>
              </a:rPr>
              <a:t>Wahrheitsbedingungen</a:t>
            </a: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 dieses Satzes. </a:t>
            </a:r>
          </a:p>
          <a:p>
            <a:pPr marL="0" lvl="0" indent="0">
              <a:spcBef>
                <a:spcPts val="1200"/>
              </a:spcBef>
              <a:tabLst>
                <a:tab pos="457200" algn="l"/>
                <a:tab pos="747713" algn="l"/>
                <a:tab pos="1090613" algn="l"/>
              </a:tabLst>
            </a:pPr>
            <a:endParaRPr lang="de-DE" dirty="0">
              <a:solidFill>
                <a:prstClr val="black"/>
              </a:solidFill>
            </a:endParaRPr>
          </a:p>
          <a:p>
            <a:pPr marL="0" lvl="0" indent="0">
              <a:spcBef>
                <a:spcPts val="1200"/>
              </a:spcBef>
              <a:tabLst>
                <a:tab pos="457200" algn="l"/>
                <a:tab pos="747713" algn="l"/>
                <a:tab pos="1090613" algn="l"/>
              </a:tabLst>
            </a:pPr>
            <a:endParaRPr lang="de-DE" dirty="0">
              <a:solidFill>
                <a:prstClr val="black"/>
              </a:solidFill>
              <a:sym typeface="WP MathA" panose="05010101010101010101" pitchFamily="2" charset="2"/>
            </a:endParaRPr>
          </a:p>
          <a:p>
            <a:pPr marL="457200" indent="-457200">
              <a:spcBef>
                <a:spcPts val="32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090613" algn="l"/>
              </a:tabLst>
            </a:pPr>
            <a:r>
              <a:rPr lang="de-DE" dirty="0">
                <a:solidFill>
                  <a:prstClr val="black"/>
                </a:solidFill>
              </a:rPr>
              <a:t>Wittgenstein, Ludwig. 1922. </a:t>
            </a:r>
            <a:r>
              <a:rPr lang="de-DE" i="1" dirty="0">
                <a:solidFill>
                  <a:prstClr val="black"/>
                </a:solidFill>
              </a:rPr>
              <a:t>Tractatus Logico-Philosophicus:</a:t>
            </a:r>
            <a:endParaRPr lang="de-DE" dirty="0">
              <a:solidFill>
                <a:prstClr val="black"/>
              </a:solidFill>
            </a:endParaRPr>
          </a:p>
          <a:p>
            <a:pPr marL="0" lvl="0" indent="0">
              <a:spcBef>
                <a:spcPts val="6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(1)</a:t>
            </a: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		“</a:t>
            </a:r>
            <a:r>
              <a:rPr lang="de-DE" sz="2200" dirty="0">
                <a:solidFill>
                  <a:prstClr val="black"/>
                </a:solidFill>
                <a:sym typeface="WP MathA" panose="05010101010101010101" pitchFamily="2" charset="2"/>
              </a:rPr>
              <a:t>Einen Satz verstehen, heißt, wissen, was der Fall ist, wenn 		er wahr ist. (Man kann ihn also verstehen, ohne zu wissen, 		ob er wahr ist.)“</a:t>
            </a:r>
            <a:r>
              <a:rPr lang="de-DE" sz="2200" i="1" dirty="0">
                <a:solidFill>
                  <a:prstClr val="black"/>
                </a:solidFill>
              </a:rPr>
              <a:t> 			 	</a:t>
            </a:r>
            <a:r>
              <a:rPr lang="de-DE" sz="2200" dirty="0">
                <a:solidFill>
                  <a:prstClr val="black"/>
                </a:solidFill>
              </a:rPr>
              <a:t>(Nr 4.024)</a:t>
            </a:r>
            <a:endParaRPr lang="de-DE" sz="2200" dirty="0">
              <a:solidFill>
                <a:prstClr val="black"/>
              </a:solidFill>
              <a:sym typeface="WP MathA" panose="05010101010101010101" pitchFamily="2" charset="2"/>
            </a:endParaRPr>
          </a:p>
          <a:p>
            <a:r>
              <a:rPr lang="en-US" sz="2200" dirty="0"/>
              <a:t> </a:t>
            </a:r>
          </a:p>
          <a:p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37</a:t>
            </a:fld>
            <a:endParaRPr lang="de-DE"/>
          </a:p>
        </p:txBody>
      </p:sp>
      <p:sp>
        <p:nvSpPr>
          <p:cNvPr id="6" name="Abgerundetes Rechteck 7">
            <a:extLst>
              <a:ext uri="{FF2B5EF4-FFF2-40B4-BE49-F238E27FC236}">
                <a16:creationId xmlns="" xmlns:a16="http://schemas.microsoft.com/office/drawing/2014/main" id="{4A5C8D7B-081D-4F1D-B3B0-C8ECDC2FCB6C}"/>
              </a:ext>
            </a:extLst>
          </p:cNvPr>
          <p:cNvSpPr txBox="1">
            <a:spLocks/>
          </p:cNvSpPr>
          <p:nvPr/>
        </p:nvSpPr>
        <p:spPr>
          <a:xfrm>
            <a:off x="591671" y="3733800"/>
            <a:ext cx="8247529" cy="919401"/>
          </a:xfrm>
          <a:prstGeom prst="roundRect">
            <a:avLst/>
          </a:prstGeom>
          <a:solidFill>
            <a:srgbClr val="C00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de-DE" b="1">
                <a:solidFill>
                  <a:schemeClr val="bg1"/>
                </a:solidFill>
                <a:sym typeface="WP MathA" panose="05010101010101010101" pitchFamily="2" charset="2"/>
              </a:rPr>
              <a:t>Wahrheitsbedingungen </a:t>
            </a:r>
            <a:r>
              <a:rPr lang="de-DE">
                <a:solidFill>
                  <a:schemeClr val="bg1"/>
                </a:solidFill>
                <a:sym typeface="WP MathA" panose="05010101010101010101" pitchFamily="2" charset="2"/>
              </a:rPr>
              <a:t>=</a:t>
            </a:r>
            <a:r>
              <a:rPr lang="de-DE" baseline="-25000">
                <a:solidFill>
                  <a:schemeClr val="bg1"/>
                </a:solidFill>
                <a:sym typeface="WP MathA" panose="05010101010101010101" pitchFamily="2" charset="2"/>
              </a:rPr>
              <a:t>Def 	</a:t>
            </a:r>
            <a:r>
              <a:rPr lang="de-DE">
                <a:solidFill>
                  <a:schemeClr val="bg1"/>
                </a:solidFill>
                <a:sym typeface="WP MathA" panose="05010101010101010101" pitchFamily="2" charset="2"/>
              </a:rPr>
              <a:t>die Bedingungen die (in der Welt) erfüllt sein müssen, damit ein Satz wahr ist</a:t>
            </a:r>
            <a:endParaRPr lang="de-DE" b="1">
              <a:solidFill>
                <a:schemeClr val="bg1"/>
              </a:solidFill>
              <a:sym typeface="WP MathA" panose="05010101010101010101" pitchFamily="2" charset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89513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>
                <a:solidFill>
                  <a:prstClr val="black"/>
                </a:solidFill>
                <a:sym typeface="WP MathA" panose="05010101010101010101" pitchFamily="2" charset="2"/>
              </a:rPr>
              <a:t>Die Wahrheitsbedingungen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5029200"/>
          </a:xfrm>
        </p:spPr>
        <p:txBody>
          <a:bodyPr/>
          <a:lstStyle/>
          <a:p>
            <a:endParaRPr lang="en-US" b="1" dirty="0">
              <a:solidFill>
                <a:prstClr val="black"/>
              </a:solidFill>
            </a:endParaRPr>
          </a:p>
          <a:p>
            <a:endParaRPr lang="en-US" b="1" dirty="0">
              <a:solidFill>
                <a:prstClr val="black"/>
              </a:solidFill>
            </a:endParaRPr>
          </a:p>
          <a:p>
            <a:endParaRPr lang="en-US" b="1" dirty="0">
              <a:solidFill>
                <a:prstClr val="black"/>
              </a:solidFill>
            </a:endParaRPr>
          </a:p>
          <a:p>
            <a:r>
              <a:rPr lang="en-US" i="1" dirty="0" err="1">
                <a:solidFill>
                  <a:prstClr val="black"/>
                </a:solidFill>
              </a:rPr>
              <a:t>Beispiele</a:t>
            </a:r>
            <a:r>
              <a:rPr lang="en-US" i="1" dirty="0">
                <a:solidFill>
                  <a:prstClr val="black"/>
                </a:solidFill>
              </a:rPr>
              <a:t>.</a:t>
            </a:r>
          </a:p>
          <a:p>
            <a:pPr marL="628650" indent="-628650">
              <a:spcBef>
                <a:spcPts val="1200"/>
              </a:spcBef>
              <a:tabLst>
                <a:tab pos="627063" algn="l"/>
              </a:tabLst>
            </a:pPr>
            <a:r>
              <a:rPr lang="en-US" dirty="0"/>
              <a:t>(1)	Auf dem </a:t>
            </a:r>
            <a:r>
              <a:rPr lang="en-US" dirty="0" err="1"/>
              <a:t>Norpol</a:t>
            </a:r>
            <a:r>
              <a:rPr lang="en-US" dirty="0"/>
              <a:t> des Jupiter hat es </a:t>
            </a:r>
            <a:r>
              <a:rPr lang="en-US" dirty="0" err="1"/>
              <a:t>jetzt</a:t>
            </a:r>
            <a:r>
              <a:rPr lang="en-US" dirty="0"/>
              <a:t> </a:t>
            </a:r>
            <a:r>
              <a:rPr lang="en-US" dirty="0" err="1"/>
              <a:t>genau</a:t>
            </a:r>
            <a:r>
              <a:rPr lang="en-US" dirty="0"/>
              <a:t> – 123°C.</a:t>
            </a:r>
          </a:p>
          <a:p>
            <a:pPr marL="628650" indent="-628650">
              <a:spcBef>
                <a:spcPts val="1200"/>
              </a:spcBef>
              <a:tabLst>
                <a:tab pos="627063" algn="l"/>
              </a:tabLst>
            </a:pPr>
            <a:r>
              <a:rPr lang="en-US" dirty="0"/>
              <a:t>(2)	</a:t>
            </a:r>
            <a:r>
              <a:rPr lang="en-US" dirty="0" err="1"/>
              <a:t>Sprache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vor</a:t>
            </a:r>
            <a:r>
              <a:rPr lang="en-US" dirty="0"/>
              <a:t> 2,3 </a:t>
            </a:r>
            <a:r>
              <a:rPr lang="en-US" dirty="0" err="1"/>
              <a:t>Millionen</a:t>
            </a:r>
            <a:r>
              <a:rPr lang="en-US" dirty="0"/>
              <a:t> Jahren </a:t>
            </a:r>
            <a:r>
              <a:rPr lang="en-US" dirty="0" err="1"/>
              <a:t>entstanden</a:t>
            </a:r>
            <a:r>
              <a:rPr lang="en-US" dirty="0"/>
              <a:t>. </a:t>
            </a:r>
          </a:p>
          <a:p>
            <a:pPr marL="628650" indent="-628650">
              <a:spcBef>
                <a:spcPts val="1200"/>
              </a:spcBef>
              <a:tabLst>
                <a:tab pos="627063" algn="l"/>
              </a:tabLst>
            </a:pPr>
            <a:r>
              <a:rPr lang="en-US" dirty="0"/>
              <a:t>(3)	Es </a:t>
            </a:r>
            <a:r>
              <a:rPr lang="en-US" dirty="0" err="1"/>
              <a:t>gibt</a:t>
            </a:r>
            <a:r>
              <a:rPr lang="en-US" dirty="0"/>
              <a:t> </a:t>
            </a:r>
            <a:r>
              <a:rPr lang="en-US" dirty="0" err="1"/>
              <a:t>intelligentes</a:t>
            </a:r>
            <a:r>
              <a:rPr lang="en-US" dirty="0"/>
              <a:t> Leben auf </a:t>
            </a:r>
            <a:r>
              <a:rPr lang="en-US" dirty="0" err="1"/>
              <a:t>anderen</a:t>
            </a:r>
            <a:r>
              <a:rPr lang="en-US" dirty="0"/>
              <a:t> </a:t>
            </a:r>
            <a:r>
              <a:rPr lang="en-US" dirty="0" err="1"/>
              <a:t>Planeten</a:t>
            </a:r>
            <a:r>
              <a:rPr lang="en-US" dirty="0"/>
              <a:t>.</a:t>
            </a:r>
          </a:p>
          <a:p>
            <a:pPr marL="628650" indent="-628650">
              <a:spcBef>
                <a:spcPts val="1200"/>
              </a:spcBef>
              <a:tabLst>
                <a:tab pos="627063" algn="l"/>
              </a:tabLst>
            </a:pPr>
            <a:r>
              <a:rPr lang="en-US" dirty="0"/>
              <a:t>(4)	Wenn Superman </a:t>
            </a:r>
            <a:r>
              <a:rPr lang="en-US" dirty="0" err="1"/>
              <a:t>existieren</a:t>
            </a:r>
            <a:r>
              <a:rPr lang="en-US" dirty="0"/>
              <a:t> </a:t>
            </a:r>
            <a:r>
              <a:rPr lang="en-US" dirty="0" err="1"/>
              <a:t>würde</a:t>
            </a:r>
            <a:r>
              <a:rPr lang="en-US" dirty="0"/>
              <a:t>, </a:t>
            </a:r>
            <a:r>
              <a:rPr lang="en-US" dirty="0" err="1"/>
              <a:t>gäbe</a:t>
            </a:r>
            <a:r>
              <a:rPr lang="en-US" dirty="0"/>
              <a:t> es </a:t>
            </a:r>
            <a:r>
              <a:rPr lang="en-US" dirty="0" err="1"/>
              <a:t>keine</a:t>
            </a:r>
            <a:r>
              <a:rPr lang="en-US" dirty="0"/>
              <a:t> Kriege.</a:t>
            </a:r>
          </a:p>
          <a:p>
            <a:pPr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en-US" dirty="0"/>
              <a:t>Alle </a:t>
            </a:r>
            <a:r>
              <a:rPr lang="en-US" dirty="0" err="1"/>
              <a:t>kompetenten</a:t>
            </a:r>
            <a:r>
              <a:rPr lang="en-US" dirty="0"/>
              <a:t> Sprecher </a:t>
            </a:r>
            <a:r>
              <a:rPr lang="en-US" dirty="0" err="1"/>
              <a:t>kennen</a:t>
            </a:r>
            <a:r>
              <a:rPr lang="en-US" dirty="0"/>
              <a:t> die </a:t>
            </a:r>
            <a:r>
              <a:rPr lang="en-US" b="1" dirty="0" err="1"/>
              <a:t>Wahrheitsbedingungen</a:t>
            </a:r>
            <a:r>
              <a:rPr lang="en-US" dirty="0"/>
              <a:t> der </a:t>
            </a:r>
            <a:r>
              <a:rPr lang="en-US" dirty="0" err="1"/>
              <a:t>Sätze</a:t>
            </a:r>
            <a:r>
              <a:rPr lang="en-US" dirty="0"/>
              <a:t> (1) – (4) </a:t>
            </a:r>
            <a:r>
              <a:rPr lang="en-US" dirty="0" err="1"/>
              <a:t>obwohl</a:t>
            </a:r>
            <a:endParaRPr lang="en-US" dirty="0"/>
          </a:p>
          <a:p>
            <a:pPr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dirty="0"/>
              <a:t>die Sprecher </a:t>
            </a:r>
            <a:r>
              <a:rPr lang="en-US" u="sng" dirty="0"/>
              <a:t>nicht</a:t>
            </a:r>
            <a:r>
              <a:rPr lang="en-US" dirty="0"/>
              <a:t> </a:t>
            </a:r>
            <a:r>
              <a:rPr lang="en-US" dirty="0" err="1"/>
              <a:t>wissen</a:t>
            </a:r>
            <a:r>
              <a:rPr lang="en-US" dirty="0"/>
              <a:t> </a:t>
            </a:r>
            <a:r>
              <a:rPr lang="en-US" b="1" dirty="0" err="1"/>
              <a:t>können</a:t>
            </a:r>
            <a:r>
              <a:rPr lang="en-US" dirty="0"/>
              <a:t>, </a:t>
            </a:r>
            <a:r>
              <a:rPr lang="en-US" dirty="0" err="1"/>
              <a:t>ob</a:t>
            </a:r>
            <a:r>
              <a:rPr lang="en-US" dirty="0"/>
              <a:t> (1) – (4) </a:t>
            </a:r>
            <a:r>
              <a:rPr lang="en-US" dirty="0" err="1"/>
              <a:t>wahr</a:t>
            </a:r>
            <a:r>
              <a:rPr lang="en-US" dirty="0"/>
              <a:t> </a:t>
            </a:r>
            <a:r>
              <a:rPr lang="en-US" dirty="0" err="1"/>
              <a:t>sind</a:t>
            </a:r>
            <a:r>
              <a:rPr lang="en-US" dirty="0"/>
              <a:t>, </a:t>
            </a:r>
            <a:r>
              <a:rPr lang="en-US" dirty="0" err="1"/>
              <a:t>oder</a:t>
            </a:r>
            <a:r>
              <a:rPr lang="en-US" dirty="0"/>
              <a:t> nicht.</a:t>
            </a:r>
            <a:r>
              <a:rPr lang="en-US" i="1" dirty="0"/>
              <a:t>  </a:t>
            </a:r>
          </a:p>
          <a:p>
            <a:pPr>
              <a:spcBef>
                <a:spcPts val="1200"/>
              </a:spcBef>
              <a:tabLst>
                <a:tab pos="627063" algn="l"/>
              </a:tabLst>
            </a:pP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38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972671" y="990600"/>
            <a:ext cx="7028329" cy="1004530"/>
          </a:xfrm>
          <a:prstGeom prst="roundRect">
            <a:avLst/>
          </a:prstGeom>
          <a:solidFill>
            <a:schemeClr val="tx1"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>
              <a:spcBef>
                <a:spcPts val="600"/>
              </a:spcBef>
            </a:pPr>
            <a:r>
              <a:rPr lang="de-DE" dirty="0">
                <a:solidFill>
                  <a:schemeClr val="bg1"/>
                </a:solidFill>
                <a:sym typeface="WP MathA" panose="05010101010101010101" pitchFamily="2" charset="2"/>
              </a:rPr>
              <a:t>	Wer die Bedeutung eines Satzes kennt, </a:t>
            </a:r>
          </a:p>
          <a:p>
            <a:pPr marL="341313" indent="-341313">
              <a:spcBef>
                <a:spcPts val="600"/>
              </a:spcBef>
            </a:pPr>
            <a:r>
              <a:rPr lang="de-DE" dirty="0">
                <a:solidFill>
                  <a:schemeClr val="bg1"/>
                </a:solidFill>
                <a:sym typeface="WP MathA" panose="05010101010101010101" pitchFamily="2" charset="2"/>
              </a:rPr>
              <a:t>	kennt die </a:t>
            </a:r>
            <a:r>
              <a:rPr lang="de-DE" b="1" dirty="0">
                <a:solidFill>
                  <a:schemeClr val="bg1"/>
                </a:solidFill>
                <a:sym typeface="WP MathA" panose="05010101010101010101" pitchFamily="2" charset="2"/>
              </a:rPr>
              <a:t>Wahrheitsbedingungen</a:t>
            </a:r>
            <a:r>
              <a:rPr lang="de-DE" dirty="0">
                <a:solidFill>
                  <a:schemeClr val="bg1"/>
                </a:solidFill>
                <a:sym typeface="WP MathA" panose="05010101010101010101" pitchFamily="2" charset="2"/>
              </a:rPr>
              <a:t> dieses Satzes. </a:t>
            </a:r>
          </a:p>
        </p:txBody>
      </p:sp>
    </p:spTree>
    <p:extLst>
      <p:ext uri="{BB962C8B-B14F-4D97-AF65-F5344CB8AC3E}">
        <p14:creationId xmlns="" xmlns:p14="http://schemas.microsoft.com/office/powerpoint/2010/main" val="10654655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Semantische Kompetenz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382000" cy="5257800"/>
          </a:xfrm>
        </p:spPr>
        <p:txBody>
          <a:bodyPr>
            <a:normAutofit/>
          </a:bodyPr>
          <a:lstStyle/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DE" b="1" i="1" dirty="0"/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DE" b="1" i="1" dirty="0"/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DE" b="1" i="1" dirty="0"/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DE" b="1" i="1" dirty="0"/>
          </a:p>
          <a:p>
            <a:pPr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b="1" i="1" dirty="0"/>
              <a:t>Frage. </a:t>
            </a:r>
            <a:r>
              <a:rPr lang="de-DE" dirty="0"/>
              <a:t>Ist das alles? Besteht semantische Kompetenz </a:t>
            </a:r>
            <a:r>
              <a:rPr lang="de-DE" b="1" dirty="0"/>
              <a:t>ausschließlich</a:t>
            </a:r>
            <a:r>
              <a:rPr lang="de-DE" dirty="0"/>
              <a:t> in Wahrheitsbedingungen? </a:t>
            </a:r>
          </a:p>
          <a:p>
            <a:pPr>
              <a:spcBef>
                <a:spcPts val="18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b="1" dirty="0"/>
              <a:t>Antwort</a:t>
            </a:r>
            <a:r>
              <a:rPr lang="de-DE" dirty="0"/>
              <a:t>. Nein. Das semantische sprachliche Wissen besitzt zumindest die folgenden </a:t>
            </a:r>
            <a:r>
              <a:rPr lang="de-DE" b="1" dirty="0"/>
              <a:t>drei Eigenschaften</a:t>
            </a:r>
            <a:r>
              <a:rPr lang="de-DE" dirty="0"/>
              <a:t>. Eine Theorie der semantischen Kompetenz muss dies erklären können.</a:t>
            </a:r>
          </a:p>
          <a:p>
            <a:pPr marL="0" indent="0"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A. 	</a:t>
            </a:r>
            <a:r>
              <a:rPr lang="de-DE" b="1" dirty="0"/>
              <a:t>Wahrheitsbedingungen</a:t>
            </a:r>
            <a:r>
              <a:rPr lang="de-DE" dirty="0"/>
              <a:t>. Sprecher wissen, unter welchen </a:t>
            </a:r>
            <a:br>
              <a:rPr lang="de-DE" dirty="0"/>
            </a:br>
            <a:r>
              <a:rPr lang="de-DE" dirty="0"/>
              <a:t> 	Bedingugen ein Satz wahr/falsch ist.</a:t>
            </a:r>
          </a:p>
          <a:p>
            <a:pPr marL="0" indent="0">
              <a:spcBef>
                <a:spcPts val="6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B.	</a:t>
            </a:r>
            <a:r>
              <a:rPr lang="de-DE" b="1" dirty="0"/>
              <a:t>Erlernbarkeit</a:t>
            </a:r>
            <a:r>
              <a:rPr lang="de-DE" dirty="0"/>
              <a:t>. Das Wissen muss erlernbar sein.</a:t>
            </a:r>
          </a:p>
          <a:p>
            <a:pPr marL="0" indent="0">
              <a:spcBef>
                <a:spcPts val="6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C.	</a:t>
            </a:r>
            <a:r>
              <a:rPr lang="de-DE" b="1" dirty="0"/>
              <a:t>Produktivität</a:t>
            </a:r>
            <a:r>
              <a:rPr lang="de-DE" dirty="0"/>
              <a:t>. Die Menge der Bedeutungen ist potentiell 	unendlich.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39</a:t>
            </a:fld>
            <a:endParaRPr lang="de-DE"/>
          </a:p>
        </p:txBody>
      </p:sp>
      <p:sp>
        <p:nvSpPr>
          <p:cNvPr id="10" name="Abgerundetes Rechteck 7"/>
          <p:cNvSpPr txBox="1">
            <a:spLocks/>
          </p:cNvSpPr>
          <p:nvPr/>
        </p:nvSpPr>
        <p:spPr>
          <a:xfrm>
            <a:off x="439271" y="949881"/>
            <a:ext cx="8247529" cy="1259919"/>
          </a:xfrm>
          <a:prstGeom prst="roundRect">
            <a:avLst/>
          </a:prstGeom>
          <a:solidFill>
            <a:schemeClr val="accent3">
              <a:lumMod val="60000"/>
              <a:lumOff val="40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de-DE" b="1" dirty="0">
                <a:solidFill>
                  <a:schemeClr val="tx1"/>
                </a:solidFill>
              </a:rPr>
              <a:t>Semantische Kompetenz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sz="2200" dirty="0">
                <a:solidFill>
                  <a:schemeClr val="tx1"/>
                </a:solidFill>
              </a:rPr>
              <a:t>=</a:t>
            </a:r>
            <a:r>
              <a:rPr lang="de-DE" sz="2200" baseline="-25000" dirty="0">
                <a:solidFill>
                  <a:schemeClr val="tx1"/>
                </a:solidFill>
              </a:rPr>
              <a:t>Def </a:t>
            </a:r>
            <a:r>
              <a:rPr lang="de-DE" sz="2200" dirty="0">
                <a:solidFill>
                  <a:schemeClr val="tx1"/>
                </a:solidFill>
              </a:rPr>
              <a:t>die Fähigkeit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kompetenter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Sprecher,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jedem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wohlgeformten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Ausdruck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einer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Sprache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eine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b="1" dirty="0">
                <a:solidFill>
                  <a:schemeClr val="tx1"/>
                </a:solidFill>
                <a:cs typeface="Arial" panose="020B0604020202020204" pitchFamily="34" charset="0"/>
              </a:rPr>
              <a:t>Denotation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zuweisen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zu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können</a:t>
            </a:r>
            <a:endParaRPr lang="en-US" altLang="en-US" sz="2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203FB47-E76F-4AA1-99CC-7059D8A5AD7B}"/>
              </a:ext>
            </a:extLst>
          </p:cNvPr>
          <p:cNvSpPr txBox="1"/>
          <p:nvPr/>
        </p:nvSpPr>
        <p:spPr>
          <a:xfrm>
            <a:off x="69225" y="4734580"/>
            <a:ext cx="464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P IconicSymbolsA" panose="05010101010101010101" pitchFamily="2" charset="2"/>
              </a:rPr>
              <a:t></a:t>
            </a: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94878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Semantische Kompetenz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257800"/>
          </a:xfrm>
        </p:spPr>
        <p:txBody>
          <a:bodyPr/>
          <a:lstStyle/>
          <a:p>
            <a:pPr defTabSz="998538">
              <a:spcBef>
                <a:spcPts val="1200"/>
              </a:spcBef>
              <a:tabLst>
                <a:tab pos="573088" algn="l"/>
                <a:tab pos="747713" algn="l"/>
                <a:tab pos="1090613" algn="l"/>
                <a:tab pos="1719263" algn="l"/>
                <a:tab pos="1998663" algn="l"/>
              </a:tabLst>
            </a:pPr>
            <a:r>
              <a:rPr lang="en-US" b="1" dirty="0"/>
              <a:t>B. </a:t>
            </a:r>
            <a:r>
              <a:rPr lang="de-DE" b="1" dirty="0"/>
              <a:t>Erlernbarkeit. </a:t>
            </a:r>
            <a:r>
              <a:rPr lang="de-DE" dirty="0"/>
              <a:t>Semantische Kompetenz ist Teil der Kognition und entwickelt sich im Laufe des </a:t>
            </a:r>
            <a:r>
              <a:rPr lang="de-DE" i="1" dirty="0"/>
              <a:t>Spracherwerbs</a:t>
            </a:r>
            <a:r>
              <a:rPr lang="de-DE" dirty="0"/>
              <a:t> (0 bis ca. 7 Jahre) im Normalfall fehlerfrei. </a:t>
            </a:r>
          </a:p>
          <a:p>
            <a:pPr defTabSz="998538">
              <a:spcBef>
                <a:spcPts val="1200"/>
              </a:spcBef>
              <a:tabLst>
                <a:tab pos="573088" algn="l"/>
                <a:tab pos="747713" algn="l"/>
                <a:tab pos="1090613" algn="l"/>
                <a:tab pos="1719263" algn="l"/>
                <a:tab pos="1998663" algn="l"/>
              </a:tabLst>
            </a:pPr>
            <a:r>
              <a:rPr lang="de-DE" dirty="0">
                <a:sym typeface="WP IconicSymbolsA" panose="05010101010101010101" pitchFamily="2" charset="2"/>
              </a:rPr>
              <a:t>	</a:t>
            </a:r>
            <a:r>
              <a:rPr lang="de-DE" dirty="0"/>
              <a:t>Das Wissen muss für Menschen </a:t>
            </a:r>
            <a:r>
              <a:rPr lang="de-DE" b="1" dirty="0"/>
              <a:t>erlernbar</a:t>
            </a:r>
            <a:r>
              <a:rPr lang="de-DE" dirty="0"/>
              <a:t> sein. </a:t>
            </a:r>
          </a:p>
          <a:p>
            <a:pPr defTabSz="998538">
              <a:spcBef>
                <a:spcPts val="1600"/>
              </a:spcBef>
              <a:tabLst>
                <a:tab pos="573088" algn="l"/>
                <a:tab pos="747713" algn="l"/>
                <a:tab pos="1090613" algn="l"/>
                <a:tab pos="1719263" algn="l"/>
                <a:tab pos="1998663" algn="l"/>
              </a:tabLst>
            </a:pPr>
            <a:r>
              <a:rPr lang="de-DE" i="1" dirty="0"/>
              <a:t>Beispiel für </a:t>
            </a:r>
            <a:r>
              <a:rPr lang="de-DE" b="1" i="1" dirty="0"/>
              <a:t>erlernbares</a:t>
            </a:r>
            <a:r>
              <a:rPr lang="de-DE" i="1" dirty="0"/>
              <a:t> sprachliches Wissen:</a:t>
            </a:r>
          </a:p>
          <a:p>
            <a:pPr defTabSz="998538">
              <a:spcBef>
                <a:spcPts val="1200"/>
              </a:spcBef>
              <a:tabLst>
                <a:tab pos="573088" algn="l"/>
                <a:tab pos="747713" algn="l"/>
                <a:tab pos="1090613" algn="l"/>
                <a:tab pos="1719263" algn="l"/>
                <a:tab pos="1998663" algn="l"/>
                <a:tab pos="2401888" algn="l"/>
              </a:tabLst>
            </a:pPr>
            <a:r>
              <a:rPr lang="de-DE" sz="2200" dirty="0"/>
              <a:t>(1)	a.		Paris	=	das Individuum mit dem Namen „Paris“</a:t>
            </a:r>
          </a:p>
          <a:p>
            <a:pPr defTabSz="998538">
              <a:spcBef>
                <a:spcPts val="0"/>
              </a:spcBef>
              <a:tabLst>
                <a:tab pos="573088" algn="l"/>
                <a:tab pos="747713" algn="l"/>
                <a:tab pos="1090613" algn="l"/>
                <a:tab pos="1719263" algn="l"/>
                <a:tab pos="1998663" algn="l"/>
                <a:tab pos="2401888" algn="l"/>
              </a:tabLst>
            </a:pPr>
            <a:r>
              <a:rPr lang="de-DE" sz="2200" dirty="0"/>
              <a:t>	b.		rot		=	die Menge aller Individuen, die rot sind</a:t>
            </a:r>
          </a:p>
          <a:p>
            <a:pPr defTabSz="998538">
              <a:spcBef>
                <a:spcPts val="1600"/>
              </a:spcBef>
              <a:tabLst>
                <a:tab pos="573088" algn="l"/>
                <a:tab pos="747713" algn="l"/>
                <a:tab pos="1090613" algn="l"/>
                <a:tab pos="1719263" algn="l"/>
                <a:tab pos="1998663" algn="l"/>
              </a:tabLst>
            </a:pPr>
            <a:r>
              <a:rPr lang="de-DE" i="1" dirty="0"/>
              <a:t>Beispiel für </a:t>
            </a:r>
            <a:r>
              <a:rPr lang="de-DE" b="1" i="1" u="sng" dirty="0"/>
              <a:t>nicht</a:t>
            </a:r>
            <a:r>
              <a:rPr lang="de-DE" b="1" i="1" dirty="0"/>
              <a:t>-erlernbares</a:t>
            </a:r>
            <a:r>
              <a:rPr lang="de-DE" i="1" dirty="0"/>
              <a:t> sprachliches Wissen:</a:t>
            </a:r>
          </a:p>
          <a:p>
            <a:pPr defTabSz="998538">
              <a:spcBef>
                <a:spcPts val="1200"/>
              </a:spcBef>
              <a:tabLst>
                <a:tab pos="573088" algn="l"/>
                <a:tab pos="747713" algn="l"/>
                <a:tab pos="1090613" algn="l"/>
                <a:tab pos="1719263" algn="l"/>
                <a:tab pos="1998663" algn="l"/>
              </a:tabLst>
            </a:pPr>
            <a:r>
              <a:rPr lang="de-DE" sz="2200" dirty="0"/>
              <a:t>(2) 	a.		Jeder Satz, der mit einem velaren Frikativ beginnt, ist wahr.</a:t>
            </a:r>
          </a:p>
          <a:p>
            <a:pPr defTabSz="998538">
              <a:spcBef>
                <a:spcPts val="400"/>
              </a:spcBef>
              <a:tabLst>
                <a:tab pos="573088" algn="l"/>
                <a:tab pos="747713" algn="l"/>
                <a:tab pos="1090613" algn="l"/>
                <a:tab pos="1719263" algn="l"/>
                <a:tab pos="1998663" algn="l"/>
              </a:tabLst>
            </a:pPr>
            <a:r>
              <a:rPr lang="de-DE" sz="2200" dirty="0"/>
              <a:t>	b.		rot		=    alle roten Individuen, wenn der Sprecher Däne ist</a:t>
            </a:r>
          </a:p>
          <a:p>
            <a:pPr defTabSz="998538">
              <a:spcBef>
                <a:spcPts val="400"/>
              </a:spcBef>
              <a:tabLst>
                <a:tab pos="573088" algn="l"/>
                <a:tab pos="747713" algn="l"/>
                <a:tab pos="1090613" algn="l"/>
                <a:tab pos="1719263" algn="l"/>
                <a:tab pos="1998663" algn="l"/>
              </a:tabLst>
            </a:pPr>
            <a:r>
              <a:rPr lang="de-DE" sz="2200" dirty="0"/>
              <a:t>	c. 	alle roten Bücher =  keine blauen Hühner</a:t>
            </a:r>
          </a:p>
          <a:p>
            <a:pPr defTabSz="998538">
              <a:spcBef>
                <a:spcPts val="400"/>
              </a:spcBef>
              <a:tabLst>
                <a:tab pos="573088" algn="l"/>
                <a:tab pos="747713" algn="l"/>
                <a:tab pos="1090613" algn="l"/>
                <a:tab pos="1719263" algn="l"/>
                <a:tab pos="1998663" algn="l"/>
              </a:tabLst>
            </a:pPr>
            <a:r>
              <a:rPr lang="de-DE" sz="2200" dirty="0"/>
              <a:t>	d.		01001000 01101001 00100001 	      </a:t>
            </a:r>
            <a:r>
              <a:rPr lang="de-DE" sz="2000" dirty="0"/>
              <a:t>(„Hi“ in Binärcode)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40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8431645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/>
              <a:t>I. Semantische Kompetenz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257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b="1" dirty="0"/>
              <a:t>C. </a:t>
            </a:r>
            <a:r>
              <a:rPr lang="en-US" b="1" dirty="0" err="1"/>
              <a:t>Produktivität</a:t>
            </a:r>
            <a:r>
              <a:rPr lang="en-US" b="1" dirty="0"/>
              <a:t>. </a:t>
            </a:r>
            <a:r>
              <a:rPr lang="en-US" dirty="0" err="1"/>
              <a:t>Sprache</a:t>
            </a:r>
            <a:r>
              <a:rPr lang="en-US" dirty="0"/>
              <a:t> </a:t>
            </a:r>
            <a:r>
              <a:rPr lang="en-US" dirty="0" err="1"/>
              <a:t>schafft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endlichen</a:t>
            </a:r>
            <a:r>
              <a:rPr lang="en-US" dirty="0"/>
              <a:t> </a:t>
            </a:r>
            <a:r>
              <a:rPr lang="en-US" dirty="0" err="1"/>
              <a:t>Mitteln</a:t>
            </a:r>
            <a:r>
              <a:rPr lang="en-US" dirty="0"/>
              <a:t> (</a:t>
            </a:r>
            <a:r>
              <a:rPr lang="en-US" dirty="0" err="1"/>
              <a:t>Lexikon</a:t>
            </a:r>
            <a:r>
              <a:rPr lang="en-US" dirty="0"/>
              <a:t>)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potentiell</a:t>
            </a:r>
            <a:r>
              <a:rPr lang="en-US" dirty="0"/>
              <a:t> </a:t>
            </a:r>
            <a:r>
              <a:rPr lang="en-US" dirty="0" err="1"/>
              <a:t>unendliche</a:t>
            </a:r>
            <a:r>
              <a:rPr lang="en-US" dirty="0"/>
              <a:t> </a:t>
            </a:r>
            <a:r>
              <a:rPr lang="en-US" dirty="0" err="1"/>
              <a:t>Anzahl</a:t>
            </a:r>
            <a:r>
              <a:rPr lang="en-US" dirty="0"/>
              <a:t> von </a:t>
            </a:r>
            <a:r>
              <a:rPr lang="en-US" dirty="0" err="1"/>
              <a:t>Ausdrücken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</a:pPr>
            <a:endParaRPr lang="en-US" sz="2200" i="1" u="sng" dirty="0"/>
          </a:p>
          <a:p>
            <a:pPr>
              <a:spcBef>
                <a:spcPts val="1200"/>
              </a:spcBef>
            </a:pPr>
            <a:endParaRPr lang="en-US" sz="2200" i="1" u="sng" dirty="0"/>
          </a:p>
          <a:p>
            <a:pPr>
              <a:spcBef>
                <a:spcPts val="0"/>
              </a:spcBef>
            </a:pPr>
            <a:endParaRPr lang="en-US" sz="2200" i="1" dirty="0"/>
          </a:p>
          <a:p>
            <a:pPr>
              <a:spcBef>
                <a:spcPts val="0"/>
              </a:spcBef>
            </a:pPr>
            <a:endParaRPr lang="en-US" sz="2200" i="1" dirty="0"/>
          </a:p>
          <a:p>
            <a:pPr>
              <a:spcBef>
                <a:spcPts val="0"/>
              </a:spcBef>
            </a:pPr>
            <a:endParaRPr lang="en-US" sz="2200" i="1" dirty="0"/>
          </a:p>
          <a:p>
            <a:pPr>
              <a:spcBef>
                <a:spcPts val="0"/>
              </a:spcBef>
              <a:tabLst>
                <a:tab pos="685800" algn="l"/>
                <a:tab pos="804863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sz="2200" b="1" dirty="0"/>
              <a:t>Syntax</a:t>
            </a:r>
            <a:r>
              <a:rPr lang="de-DE" sz="2200" i="1" dirty="0"/>
              <a:t> </a:t>
            </a:r>
            <a:r>
              <a:rPr lang="de-DE" sz="2200" dirty="0"/>
              <a:t>(„generieren“)</a:t>
            </a:r>
            <a:r>
              <a:rPr lang="de-DE" sz="2200" i="1" dirty="0"/>
              <a:t>. </a:t>
            </a:r>
            <a:r>
              <a:rPr lang="de-DE" sz="2200" dirty="0"/>
              <a:t>Verbinde</a:t>
            </a:r>
            <a:r>
              <a:rPr lang="de-DE" sz="2200" i="1" dirty="0"/>
              <a:t> sah</a:t>
            </a:r>
            <a:r>
              <a:rPr lang="de-DE" sz="2200" dirty="0"/>
              <a:t>, </a:t>
            </a:r>
            <a:r>
              <a:rPr lang="de-DE" sz="2200" i="1" dirty="0"/>
              <a:t>Ann</a:t>
            </a:r>
            <a:r>
              <a:rPr lang="de-DE" sz="2200" dirty="0"/>
              <a:t> und </a:t>
            </a:r>
            <a:r>
              <a:rPr lang="de-DE" sz="2200" i="1" dirty="0"/>
              <a:t>Ben </a:t>
            </a:r>
            <a:r>
              <a:rPr lang="de-DE" sz="2200" dirty="0"/>
              <a:t>zu Sätzen: </a:t>
            </a:r>
          </a:p>
          <a:p>
            <a:pPr>
              <a:spcBef>
                <a:spcPts val="1200"/>
              </a:spcBef>
              <a:tabLst>
                <a:tab pos="685800" algn="l"/>
                <a:tab pos="804863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sz="2200" dirty="0"/>
              <a:t>(1)	Ann sah Ben. Ben sah Ann. Sah Ann Ben? Sah Ben Ann? </a:t>
            </a:r>
          </a:p>
          <a:p>
            <a:pPr>
              <a:spcBef>
                <a:spcPts val="1200"/>
              </a:spcBef>
              <a:tabLst>
                <a:tab pos="685800" algn="l"/>
                <a:tab pos="804863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de-DE" sz="2200" b="1" dirty="0"/>
              <a:t>Semantik</a:t>
            </a:r>
            <a:r>
              <a:rPr lang="de-DE" sz="2200" b="1" i="1" dirty="0"/>
              <a:t> </a:t>
            </a:r>
            <a:r>
              <a:rPr lang="de-DE" sz="2200" dirty="0"/>
              <a:t>(„verstehen“). Die Bedeutung des </a:t>
            </a:r>
            <a:r>
              <a:rPr lang="de-DE" sz="2200" b="1" dirty="0"/>
              <a:t>Ganzen</a:t>
            </a:r>
            <a:r>
              <a:rPr lang="de-DE" sz="2200" dirty="0"/>
              <a:t> folgt systematisch aus den Bedeutungen der </a:t>
            </a:r>
            <a:r>
              <a:rPr lang="de-DE" sz="2200" b="1" dirty="0"/>
              <a:t>Teile</a:t>
            </a:r>
            <a:r>
              <a:rPr lang="de-DE" sz="2200" dirty="0"/>
              <a:t> und der Art, wie diese Teile miteinander verbunden sind.</a:t>
            </a:r>
            <a:endParaRPr lang="de-DE" sz="2200" b="1" dirty="0"/>
          </a:p>
          <a:p>
            <a:pPr>
              <a:spcBef>
                <a:spcPts val="1200"/>
              </a:spcBef>
              <a:tabLst>
                <a:tab pos="573088" algn="l"/>
                <a:tab pos="747713" algn="l"/>
                <a:tab pos="1090613" algn="l"/>
                <a:tab pos="1376363" algn="l"/>
              </a:tabLst>
            </a:pPr>
            <a:r>
              <a:rPr lang="de-DE" sz="2200" dirty="0"/>
              <a:t>(2)	a.			[</a:t>
            </a:r>
            <a:r>
              <a:rPr lang="de-DE" sz="2200" baseline="-25000" dirty="0"/>
              <a:t>TP </a:t>
            </a:r>
            <a:r>
              <a:rPr lang="de-DE" sz="2200" dirty="0"/>
              <a:t>[</a:t>
            </a:r>
            <a:r>
              <a:rPr lang="de-DE" sz="2200" baseline="-25000" dirty="0"/>
              <a:t>DP</a:t>
            </a:r>
            <a:r>
              <a:rPr lang="de-DE" sz="2200" dirty="0"/>
              <a:t> Ann] [</a:t>
            </a:r>
            <a:r>
              <a:rPr lang="de-DE" sz="2200" baseline="-25000" dirty="0"/>
              <a:t>VP</a:t>
            </a:r>
            <a:r>
              <a:rPr lang="de-DE" sz="2200" dirty="0"/>
              <a:t> sah Ben]] 	      	(TP ist der Satzknoten.)</a:t>
            </a:r>
          </a:p>
          <a:p>
            <a:pPr>
              <a:spcBef>
                <a:spcPts val="0"/>
              </a:spcBef>
              <a:tabLst>
                <a:tab pos="573088" algn="l"/>
                <a:tab pos="747713" algn="l"/>
                <a:tab pos="1090613" algn="l"/>
                <a:tab pos="1376363" algn="l"/>
              </a:tabLst>
            </a:pPr>
            <a:r>
              <a:rPr lang="de-DE" sz="2200" dirty="0"/>
              <a:t>	b.	  =		[</a:t>
            </a:r>
            <a:r>
              <a:rPr lang="de-DE" sz="2200" baseline="-25000" dirty="0"/>
              <a:t>DP</a:t>
            </a:r>
            <a:r>
              <a:rPr lang="de-DE" sz="2200" dirty="0"/>
              <a:t> Ann] </a:t>
            </a:r>
            <a:r>
              <a:rPr lang="de-DE" sz="2200" b="1" dirty="0">
                <a:solidFill>
                  <a:srgbClr val="FF0000"/>
                </a:solidFill>
              </a:rPr>
              <a:t>+ </a:t>
            </a:r>
            <a:r>
              <a:rPr lang="de-DE" sz="2200" dirty="0"/>
              <a:t>[</a:t>
            </a:r>
            <a:r>
              <a:rPr lang="de-DE" sz="2200" baseline="-25000" dirty="0"/>
              <a:t>VP</a:t>
            </a:r>
            <a:r>
              <a:rPr lang="de-DE" sz="2200" dirty="0"/>
              <a:t> sah Ben]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41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533400" y="1752362"/>
            <a:ext cx="8077200" cy="1600438"/>
          </a:xfrm>
          <a:prstGeom prst="roundRect">
            <a:avLst/>
          </a:prstGeom>
          <a:solidFill>
            <a:srgbClr val="C8C896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tabLst>
                <a:tab pos="685800" algn="l"/>
                <a:tab pos="804863" algn="l"/>
                <a:tab pos="1084263" algn="l"/>
                <a:tab pos="1719263" algn="l"/>
                <a:tab pos="2344738" algn="l"/>
                <a:tab pos="3030538" algn="l"/>
                <a:tab pos="3084513" algn="l"/>
                <a:tab pos="3487738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en-US" sz="2200" b="1" dirty="0" err="1">
                <a:solidFill>
                  <a:schemeClr val="tx1"/>
                </a:solidFill>
              </a:rPr>
              <a:t>Produktivität</a:t>
            </a:r>
            <a:r>
              <a:rPr lang="en-US" sz="2200" b="1" i="1" dirty="0">
                <a:solidFill>
                  <a:schemeClr val="tx1"/>
                </a:solidFill>
              </a:rPr>
              <a:t> =</a:t>
            </a:r>
            <a:r>
              <a:rPr lang="en-US" sz="2200" baseline="-25000" dirty="0">
                <a:solidFill>
                  <a:schemeClr val="tx1"/>
                </a:solidFill>
              </a:rPr>
              <a:t>def</a:t>
            </a:r>
            <a:r>
              <a:rPr lang="en-US" sz="2200" dirty="0">
                <a:solidFill>
                  <a:schemeClr val="tx1"/>
                </a:solidFill>
              </a:rPr>
              <a:t> die </a:t>
            </a:r>
            <a:r>
              <a:rPr lang="en-US" sz="2200" dirty="0" err="1">
                <a:solidFill>
                  <a:schemeClr val="tx1"/>
                </a:solidFill>
              </a:rPr>
              <a:t>Fähigkeit</a:t>
            </a:r>
            <a:r>
              <a:rPr lang="en-US" sz="2200" dirty="0">
                <a:solidFill>
                  <a:schemeClr val="tx1"/>
                </a:solidFill>
              </a:rPr>
              <a:t> von </a:t>
            </a:r>
            <a:r>
              <a:rPr lang="en-US" sz="2200" dirty="0" err="1">
                <a:solidFill>
                  <a:schemeClr val="tx1"/>
                </a:solidFill>
              </a:rPr>
              <a:t>kompetenten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Sprechern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neue</a:t>
            </a:r>
            <a:r>
              <a:rPr lang="en-US" sz="2200" i="1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komplexe</a:t>
            </a:r>
            <a:r>
              <a:rPr lang="en-US" sz="2200" dirty="0">
                <a:solidFill>
                  <a:schemeClr val="tx1"/>
                </a:solidFill>
              </a:rPr>
              <a:t> Ausdrücke	(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)	</a:t>
            </a:r>
            <a:r>
              <a:rPr lang="en-US" sz="2200" dirty="0" err="1">
                <a:solidFill>
                  <a:schemeClr val="tx1"/>
                </a:solidFill>
              </a:rPr>
              <a:t>zu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generieren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</a:p>
          <a:p>
            <a:pPr marL="576263" indent="0">
              <a:spcBef>
                <a:spcPts val="0"/>
              </a:spcBef>
              <a:tabLst>
                <a:tab pos="685800" algn="l"/>
                <a:tab pos="804863" algn="l"/>
                <a:tab pos="1084263" algn="l"/>
                <a:tab pos="1719263" algn="l"/>
                <a:tab pos="2344738" algn="l"/>
                <a:tab pos="3030538" algn="l"/>
                <a:tab pos="3084513" algn="l"/>
                <a:tab pos="3487738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en-US" sz="2200" dirty="0">
                <a:solidFill>
                  <a:schemeClr val="tx1"/>
                </a:solidFill>
              </a:rPr>
              <a:t>						(ii)	</a:t>
            </a:r>
            <a:r>
              <a:rPr lang="en-US" sz="2200" dirty="0" err="1">
                <a:solidFill>
                  <a:schemeClr val="tx1"/>
                </a:solidFill>
              </a:rPr>
              <a:t>zu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manipulieren</a:t>
            </a:r>
            <a:r>
              <a:rPr lang="en-US" sz="2200" dirty="0">
                <a:solidFill>
                  <a:schemeClr val="tx1"/>
                </a:solidFill>
              </a:rPr>
              <a:t> (</a:t>
            </a:r>
            <a:r>
              <a:rPr lang="en-US" sz="2200" dirty="0" err="1">
                <a:solidFill>
                  <a:schemeClr val="tx1"/>
                </a:solidFill>
              </a:rPr>
              <a:t>verändern</a:t>
            </a:r>
            <a:r>
              <a:rPr lang="en-US" sz="2200" dirty="0">
                <a:solidFill>
                  <a:schemeClr val="tx1"/>
                </a:solidFill>
              </a:rPr>
              <a:t>) und</a:t>
            </a:r>
          </a:p>
          <a:p>
            <a:pPr marL="576263" indent="0">
              <a:spcBef>
                <a:spcPts val="0"/>
              </a:spcBef>
              <a:tabLst>
                <a:tab pos="685800" algn="l"/>
                <a:tab pos="804863" algn="l"/>
                <a:tab pos="1084263" algn="l"/>
                <a:tab pos="1719263" algn="l"/>
                <a:tab pos="2344738" algn="l"/>
                <a:tab pos="3030538" algn="l"/>
                <a:tab pos="3084513" algn="l"/>
                <a:tab pos="3487738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en-US" sz="2200" dirty="0">
                <a:solidFill>
                  <a:schemeClr val="tx1"/>
                </a:solidFill>
              </a:rPr>
              <a:t>						(iii)	</a:t>
            </a:r>
            <a:r>
              <a:rPr lang="en-US" sz="2200" dirty="0" err="1">
                <a:solidFill>
                  <a:schemeClr val="tx1"/>
                </a:solidFill>
              </a:rPr>
              <a:t>zu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b="1" dirty="0">
                <a:solidFill>
                  <a:schemeClr val="tx1"/>
                </a:solidFill>
              </a:rPr>
              <a:t>verstehen</a:t>
            </a:r>
          </a:p>
        </p:txBody>
      </p:sp>
    </p:spTree>
    <p:extLst>
      <p:ext uri="{BB962C8B-B14F-4D97-AF65-F5344CB8AC3E}">
        <p14:creationId xmlns="" xmlns:p14="http://schemas.microsoft.com/office/powerpoint/2010/main" val="20861088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Semantische Kompetenz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257800"/>
          </a:xfrm>
        </p:spPr>
        <p:txBody>
          <a:bodyPr/>
          <a:lstStyle/>
          <a:p>
            <a:pPr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Produktivität folgt aus zwei zentralen Eigenschaften von Sprache.</a:t>
            </a:r>
          </a:p>
          <a:p>
            <a:pPr marL="341313" indent="-3413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DE" b="1" dirty="0"/>
              <a:t>Rekursion</a:t>
            </a:r>
            <a:r>
              <a:rPr lang="de-DE" b="1" i="1" dirty="0"/>
              <a:t> </a:t>
            </a:r>
            <a:r>
              <a:rPr lang="de-DE" dirty="0"/>
              <a:t>(</a:t>
            </a:r>
            <a:r>
              <a:rPr lang="el-GR" dirty="0"/>
              <a:t>αναδρομή</a:t>
            </a:r>
            <a:r>
              <a:rPr lang="en-US" dirty="0"/>
              <a:t>). </a:t>
            </a:r>
            <a:r>
              <a:rPr lang="de-DE" dirty="0"/>
              <a:t>Sprache ist ein </a:t>
            </a:r>
            <a:r>
              <a:rPr lang="de-DE" dirty="0">
                <a:solidFill>
                  <a:srgbClr val="FF0000"/>
                </a:solidFill>
              </a:rPr>
              <a:t>rekursives</a:t>
            </a:r>
            <a:r>
              <a:rPr lang="de-DE" dirty="0"/>
              <a:t> System, das kleinere Einheiten (Morpheme, Köpfe, Phrasen, Denotationen) zu komplexen Einheiten verbindet. </a:t>
            </a:r>
          </a:p>
          <a:p>
            <a:pPr marL="341313" indent="-341313"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de-DE" b="1" i="1" dirty="0"/>
              <a:t>				</a:t>
            </a:r>
            <a:r>
              <a:rPr lang="de-DE" dirty="0">
                <a:sym typeface="WP IconicSymbolsA" panose="05010101010101010101" pitchFamily="2" charset="2"/>
              </a:rPr>
              <a:t>  Produktivität in Syntax und Semantik</a:t>
            </a:r>
            <a:endParaRPr lang="de-DE" u="sng" dirty="0"/>
          </a:p>
          <a:p>
            <a:pPr marL="341313" indent="-3413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Komplexe sprachliche Bedeutungen </a:t>
            </a:r>
            <a:r>
              <a:rPr lang="en-US" dirty="0" err="1"/>
              <a:t>werden</a:t>
            </a:r>
            <a:r>
              <a:rPr lang="en-US" dirty="0"/>
              <a:t> </a:t>
            </a:r>
            <a:r>
              <a:rPr lang="de-DE" dirty="0">
                <a:solidFill>
                  <a:srgbClr val="FF0000"/>
                </a:solidFill>
              </a:rPr>
              <a:t>kompositional</a:t>
            </a:r>
            <a:r>
              <a:rPr lang="en-US" dirty="0"/>
              <a:t> </a:t>
            </a:r>
            <a:r>
              <a:rPr lang="en-US" dirty="0" err="1"/>
              <a:t>interpretiert</a:t>
            </a:r>
            <a:r>
              <a:rPr lang="en-US" dirty="0"/>
              <a:t>.</a:t>
            </a:r>
            <a:endParaRPr lang="de-DE" sz="2000" b="1" i="1" u="sng" dirty="0"/>
          </a:p>
          <a:p>
            <a:pPr marL="341313" indent="-341313">
              <a:spcBef>
                <a:spcPts val="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b="1" i="1" dirty="0"/>
              <a:t>			</a:t>
            </a:r>
            <a:r>
              <a:rPr lang="de-DE" b="1" dirty="0"/>
              <a:t>		</a:t>
            </a:r>
            <a:r>
              <a:rPr lang="de-DE" b="1" dirty="0">
                <a:sym typeface="WP IconicSymbolsA" panose="05010101010101010101" pitchFamily="2" charset="2"/>
              </a:rPr>
              <a:t> </a:t>
            </a:r>
            <a:r>
              <a:rPr lang="de-DE" dirty="0">
                <a:sym typeface="WP IconicSymbolsA" panose="05010101010101010101" pitchFamily="2" charset="2"/>
              </a:rPr>
              <a:t>Produktivität in der </a:t>
            </a:r>
            <a:r>
              <a:rPr lang="de-DE" b="1" dirty="0">
                <a:sym typeface="WP IconicSymbolsA" panose="05010101010101010101" pitchFamily="2" charset="2"/>
              </a:rPr>
              <a:t>semantischen Komponente</a:t>
            </a:r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en-US" sz="2000" b="1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42</a:t>
            </a:fld>
            <a:endParaRPr lang="de-DE"/>
          </a:p>
        </p:txBody>
      </p:sp>
      <p:sp>
        <p:nvSpPr>
          <p:cNvPr id="7" name="Rounded Rectangle 5">
            <a:extLst>
              <a:ext uri="{FF2B5EF4-FFF2-40B4-BE49-F238E27FC236}">
                <a16:creationId xmlns="" xmlns:a16="http://schemas.microsoft.com/office/drawing/2014/main" id="{39DC989A-C474-A64F-9B26-1E0CE90940A4}"/>
              </a:ext>
            </a:extLst>
          </p:cNvPr>
          <p:cNvSpPr/>
          <p:nvPr/>
        </p:nvSpPr>
        <p:spPr>
          <a:xfrm>
            <a:off x="661416" y="4406344"/>
            <a:ext cx="8101584" cy="1918256"/>
          </a:xfrm>
          <a:prstGeom prst="roundRect">
            <a:avLst/>
          </a:prstGeom>
          <a:solidFill>
            <a:srgbClr val="EEB5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88900" algn="ctr">
              <a:tabLst>
                <a:tab pos="182563" algn="l"/>
                <a:tab pos="358775" algn="l"/>
                <a:tab pos="627063" algn="l"/>
                <a:tab pos="8048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400" b="1" dirty="0">
                <a:solidFill>
                  <a:srgbClr val="C00000"/>
                </a:solidFill>
                <a:sym typeface="WP MathA" panose="05010101010101010101" pitchFamily="2" charset="2"/>
              </a:rPr>
              <a:t>Kompositionalitätsprinzip</a:t>
            </a:r>
            <a:r>
              <a:rPr lang="de-DE" sz="2000" b="1" i="1" dirty="0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de-DE" dirty="0">
                <a:solidFill>
                  <a:schemeClr val="tx1"/>
                </a:solidFill>
                <a:sym typeface="WP MathA" panose="05010101010101010101" pitchFamily="2" charset="2"/>
              </a:rPr>
              <a:t>(Gottlob Frege, 1848 - 1925)</a:t>
            </a:r>
            <a:endParaRPr lang="de-DE" b="1" i="1" dirty="0">
              <a:solidFill>
                <a:schemeClr val="tx1"/>
              </a:solidFill>
              <a:sym typeface="WP MathA" panose="05010101010101010101" pitchFamily="2" charset="2"/>
            </a:endParaRPr>
          </a:p>
          <a:p>
            <a:pPr marL="88900">
              <a:spcBef>
                <a:spcPts val="800"/>
              </a:spcBef>
              <a:tabLst>
                <a:tab pos="182563" algn="l"/>
                <a:tab pos="358775" algn="l"/>
                <a:tab pos="627063" algn="l"/>
                <a:tab pos="8048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olidFill>
                  <a:schemeClr val="tx1"/>
                </a:solidFill>
                <a:sym typeface="WP MathA" panose="05010101010101010101" pitchFamily="2" charset="2"/>
              </a:rPr>
              <a:t>Die Bedeutung eines jeden komplexen Ausdrucks folgt aus </a:t>
            </a:r>
          </a:p>
          <a:p>
            <a:pPr marL="88900">
              <a:spcBef>
                <a:spcPts val="600"/>
              </a:spcBef>
              <a:tabLst>
                <a:tab pos="182563" algn="l"/>
                <a:tab pos="358775" algn="l"/>
                <a:tab pos="627063" algn="l"/>
                <a:tab pos="8048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olidFill>
                  <a:schemeClr val="tx1"/>
                </a:solidFill>
                <a:sym typeface="WP MathA" panose="05010101010101010101" pitchFamily="2" charset="2"/>
              </a:rPr>
              <a:t>	(i)	den </a:t>
            </a:r>
            <a:r>
              <a:rPr lang="de-DE" sz="2200" b="1" dirty="0">
                <a:solidFill>
                  <a:schemeClr val="tx1"/>
                </a:solidFill>
                <a:sym typeface="WP MathA" panose="05010101010101010101" pitchFamily="2" charset="2"/>
              </a:rPr>
              <a:t>Bedeutungen seiner Teile </a:t>
            </a:r>
            <a:r>
              <a:rPr lang="de-DE" sz="2200" dirty="0">
                <a:solidFill>
                  <a:schemeClr val="tx1"/>
                </a:solidFill>
                <a:sym typeface="WP MathA" panose="05010101010101010101" pitchFamily="2" charset="2"/>
              </a:rPr>
              <a:t>und </a:t>
            </a:r>
          </a:p>
          <a:p>
            <a:pPr marL="88900">
              <a:spcBef>
                <a:spcPts val="600"/>
              </a:spcBef>
              <a:tabLst>
                <a:tab pos="182563" algn="l"/>
                <a:tab pos="358775" algn="l"/>
                <a:tab pos="627063" algn="l"/>
                <a:tab pos="8048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olidFill>
                  <a:schemeClr val="tx1"/>
                </a:solidFill>
                <a:sym typeface="WP MathA" panose="05010101010101010101" pitchFamily="2" charset="2"/>
              </a:rPr>
              <a:t>	(ii)	der </a:t>
            </a:r>
            <a:r>
              <a:rPr lang="de-DE" sz="2200" b="1" dirty="0">
                <a:solidFill>
                  <a:schemeClr val="tx1"/>
                </a:solidFill>
                <a:sym typeface="WP MathA" panose="05010101010101010101" pitchFamily="2" charset="2"/>
              </a:rPr>
              <a:t>Art deren Verbindung</a:t>
            </a:r>
            <a:r>
              <a:rPr lang="de-DE" sz="2200" dirty="0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de-DE" dirty="0">
                <a:solidFill>
                  <a:schemeClr val="tx1"/>
                </a:solidFill>
                <a:sym typeface="WP MathA" panose="05010101010101010101" pitchFamily="2" charset="2"/>
              </a:rPr>
              <a:t>(wie diese miteinander verbunden werden)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34549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WH: Phrasenstrukturregeln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257800"/>
          </a:xfrm>
        </p:spPr>
        <p:txBody>
          <a:bodyPr/>
          <a:lstStyle/>
          <a:p>
            <a:pPr marL="398463" indent="-39846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03225" algn="l"/>
                <a:tab pos="747713" algn="l"/>
                <a:tab pos="1090613" algn="l"/>
              </a:tabLst>
            </a:pPr>
            <a:r>
              <a:rPr lang="de-DE" sz="2200"/>
              <a:t>	Syntaktische Ausdrücke werden in der Syntax durch Operationen/Regeln generiert, die </a:t>
            </a:r>
            <a:r>
              <a:rPr lang="de-DE" sz="2200" b="1"/>
              <a:t>rekursiv</a:t>
            </a:r>
            <a:r>
              <a:rPr lang="de-DE" sz="2200"/>
              <a:t> sein können.</a:t>
            </a:r>
          </a:p>
          <a:p>
            <a:pPr marL="398463" indent="-39846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03225" algn="l"/>
                <a:tab pos="747713" algn="l"/>
                <a:tab pos="1090613" algn="l"/>
              </a:tabLst>
            </a:pPr>
            <a:r>
              <a:rPr lang="de-DE" sz="2200" b="1"/>
              <a:t>Phrasenstruktur(PS-)regeln </a:t>
            </a:r>
            <a:r>
              <a:rPr lang="de-DE" sz="2200"/>
              <a:t>stellen eine Technik zur Verfügung, um diese Operationen zu beschreiben.</a:t>
            </a:r>
          </a:p>
          <a:p>
            <a:pPr marL="398463" indent="-39846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03225" algn="l"/>
                <a:tab pos="747713" algn="l"/>
                <a:tab pos="1090613" algn="l"/>
              </a:tabLst>
            </a:pPr>
            <a:r>
              <a:rPr lang="de-DE" sz="2200"/>
              <a:t>PS-Regeln legen die Form von möglichen Bäumen fest:</a:t>
            </a:r>
          </a:p>
          <a:p>
            <a:pPr>
              <a:spcBef>
                <a:spcPts val="0"/>
              </a:spcBef>
            </a:pPr>
            <a:endParaRPr lang="de-DE" sz="2200"/>
          </a:p>
          <a:p>
            <a:pPr>
              <a:spcBef>
                <a:spcPts val="0"/>
              </a:spcBef>
            </a:pPr>
            <a:r>
              <a:rPr lang="de-DE" sz="2200"/>
              <a:t>(1) 			</a:t>
            </a:r>
            <a:r>
              <a:rPr lang="de-DE" sz="2200" i="1"/>
              <a:t>Syntaktischer Baum</a:t>
            </a:r>
            <a:r>
              <a:rPr lang="de-DE" sz="2200"/>
              <a:t>	   (2) 	</a:t>
            </a:r>
            <a:r>
              <a:rPr lang="de-DE" sz="2200" i="1"/>
              <a:t>PS-Regeln</a:t>
            </a:r>
            <a:endParaRPr lang="de-DE" sz="2200"/>
          </a:p>
          <a:p>
            <a:pPr>
              <a:spcBef>
                <a:spcPts val="600"/>
              </a:spcBef>
            </a:pPr>
            <a:r>
              <a:rPr lang="de-DE" sz="2000"/>
              <a:t>			         </a:t>
            </a:r>
            <a:r>
              <a:rPr lang="de-DE" sz="2000">
                <a:solidFill>
                  <a:srgbClr val="FF0000"/>
                </a:solidFill>
              </a:rPr>
              <a:t>TP</a:t>
            </a:r>
            <a:r>
              <a:rPr lang="de-DE" sz="2000"/>
              <a:t>				</a:t>
            </a:r>
            <a:r>
              <a:rPr lang="de-DE" sz="2000">
                <a:solidFill>
                  <a:srgbClr val="FF0000"/>
                </a:solidFill>
              </a:rPr>
              <a:t>TP</a:t>
            </a:r>
            <a:r>
              <a:rPr lang="de-DE" sz="2000"/>
              <a:t>	➝ 	NP	</a:t>
            </a:r>
            <a:r>
              <a:rPr lang="de-DE" sz="2000">
                <a:solidFill>
                  <a:srgbClr val="339966"/>
                </a:solidFill>
              </a:rPr>
              <a:t>VP</a:t>
            </a:r>
          </a:p>
          <a:p>
            <a:r>
              <a:rPr lang="de-DE" sz="2000">
                <a:latin typeface="ArborWin" panose="00000400000000000000" pitchFamily="2" charset="0"/>
              </a:rPr>
              <a:t>		     3		</a:t>
            </a:r>
          </a:p>
          <a:p>
            <a:r>
              <a:rPr lang="pl-PL" sz="2000"/>
              <a:t>		NP		</a:t>
            </a:r>
            <a:r>
              <a:rPr lang="pl-PL" sz="2000">
                <a:solidFill>
                  <a:srgbClr val="339966"/>
                </a:solidFill>
              </a:rPr>
              <a:t>VP</a:t>
            </a:r>
            <a:r>
              <a:rPr lang="pl-PL" sz="2000"/>
              <a:t>			</a:t>
            </a:r>
            <a:r>
              <a:rPr lang="pl-PL" sz="2000">
                <a:solidFill>
                  <a:srgbClr val="339966"/>
                </a:solidFill>
              </a:rPr>
              <a:t>VP</a:t>
            </a:r>
            <a:r>
              <a:rPr lang="pl-PL" sz="2000"/>
              <a:t> 	➝ 	NP 	V°</a:t>
            </a:r>
          </a:p>
          <a:p>
            <a:r>
              <a:rPr lang="de-DE" sz="2000">
                <a:latin typeface="ArborWin" panose="00000400000000000000" pitchFamily="2" charset="0"/>
              </a:rPr>
              <a:t>		!	         3			</a:t>
            </a:r>
          </a:p>
          <a:p>
            <a:r>
              <a:rPr lang="de-DE" sz="2000" b="1">
                <a:latin typeface="+mj-lt"/>
              </a:rPr>
              <a:t>		</a:t>
            </a:r>
            <a:r>
              <a:rPr lang="de-DE" sz="2000"/>
              <a:t>N</a:t>
            </a:r>
            <a:r>
              <a:rPr lang="de-DE" sz="2000" b="1"/>
              <a:t>°        </a:t>
            </a:r>
            <a:r>
              <a:rPr lang="de-DE" sz="2000"/>
              <a:t>NP  </a:t>
            </a:r>
            <a:r>
              <a:rPr lang="de-DE" sz="2000" b="1"/>
              <a:t>        </a:t>
            </a:r>
            <a:r>
              <a:rPr lang="de-DE" sz="2000"/>
              <a:t>      V°			NP	➝	N°</a:t>
            </a:r>
          </a:p>
          <a:p>
            <a:r>
              <a:rPr lang="de-DE" sz="2000"/>
              <a:t>		</a:t>
            </a:r>
            <a:r>
              <a:rPr lang="de-DE" sz="2000">
                <a:latin typeface="ArborWin" panose="00000400000000000000" pitchFamily="2" charset="0"/>
              </a:rPr>
              <a:t> </a:t>
            </a:r>
            <a:r>
              <a:rPr lang="de-DE" sz="2000"/>
              <a:t>	        </a:t>
            </a:r>
            <a:r>
              <a:rPr lang="de-DE" sz="2000">
                <a:latin typeface="ArborWin" panose="00000400000000000000" pitchFamily="2" charset="0"/>
              </a:rPr>
              <a:t>!		</a:t>
            </a:r>
          </a:p>
          <a:p>
            <a:r>
              <a:rPr lang="de-DE" sz="2000">
                <a:latin typeface="ArborWin" panose="00000400000000000000" pitchFamily="2" charset="0"/>
              </a:rPr>
              <a:t>			       </a:t>
            </a:r>
            <a:r>
              <a:rPr lang="de-DE" sz="2000"/>
              <a:t>N</a:t>
            </a:r>
            <a:r>
              <a:rPr lang="de-DE" sz="2000" b="1"/>
              <a:t>° </a:t>
            </a:r>
            <a:r>
              <a:rPr lang="de-DE" sz="2000"/>
              <a:t>	</a:t>
            </a:r>
            <a:endParaRPr lang="en-US" sz="2000" b="1" i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43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9435096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WH: Phrasenstrukturregeln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257800"/>
          </a:xfrm>
        </p:spPr>
        <p:txBody>
          <a:bodyPr/>
          <a:lstStyle/>
          <a:p>
            <a:pPr>
              <a:spcBef>
                <a:spcPts val="4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sz="2200" b="1" dirty="0"/>
              <a:t>Lexikalische Einsetzung</a:t>
            </a:r>
            <a:r>
              <a:rPr lang="de-DE" sz="2200" b="1" i="1" dirty="0"/>
              <a:t>.</a:t>
            </a:r>
            <a:r>
              <a:rPr lang="de-DE" sz="2200" dirty="0"/>
              <a:t> Die Köpfe (X°) werden mit Einträgen aus dem Lexikon gefüllt.</a:t>
            </a:r>
          </a:p>
          <a:p>
            <a:pPr>
              <a:spcBef>
                <a:spcPts val="0"/>
              </a:spcBef>
            </a:pPr>
            <a:endParaRPr lang="de-DE" sz="2000" dirty="0"/>
          </a:p>
          <a:p>
            <a:pPr>
              <a:spcBef>
                <a:spcPts val="0"/>
              </a:spcBef>
            </a:pPr>
            <a:r>
              <a:rPr lang="de-DE" sz="2000" dirty="0"/>
              <a:t>(1) 	a.	</a:t>
            </a:r>
            <a:r>
              <a:rPr lang="de-DE" sz="2000" i="1" dirty="0"/>
              <a:t>Syntaktischer Baum</a:t>
            </a:r>
            <a:r>
              <a:rPr lang="de-DE" sz="2000" dirty="0"/>
              <a:t>	b.  </a:t>
            </a:r>
            <a:r>
              <a:rPr lang="de-DE" sz="2000" i="1" dirty="0"/>
              <a:t>PS-Regeln für nicht terminale Knoten</a:t>
            </a:r>
            <a:endParaRPr lang="de-DE" sz="2000" dirty="0"/>
          </a:p>
          <a:p>
            <a:pPr>
              <a:spcBef>
                <a:spcPts val="600"/>
              </a:spcBef>
            </a:pPr>
            <a:r>
              <a:rPr lang="de-DE" sz="2000" dirty="0"/>
              <a:t>			         TP				TP	➝ 	NP	VP</a:t>
            </a:r>
          </a:p>
          <a:p>
            <a:r>
              <a:rPr lang="de-DE" sz="2000" dirty="0">
                <a:latin typeface="ArborWin" panose="00000400000000000000" pitchFamily="2" charset="0"/>
              </a:rPr>
              <a:t>		     3			</a:t>
            </a:r>
            <a:r>
              <a:rPr lang="pl-PL" sz="2000" dirty="0"/>
              <a:t>VP 	➝ 	NP 	V°</a:t>
            </a:r>
            <a:endParaRPr lang="de-DE" sz="2000" dirty="0">
              <a:latin typeface="ArborWin" panose="00000400000000000000" pitchFamily="2" charset="0"/>
            </a:endParaRPr>
          </a:p>
          <a:p>
            <a:r>
              <a:rPr lang="pl-PL" sz="2000" dirty="0"/>
              <a:t>		NP		</a:t>
            </a:r>
            <a:r>
              <a:rPr lang="en-US" sz="2000" dirty="0"/>
              <a:t> </a:t>
            </a:r>
            <a:r>
              <a:rPr lang="pl-PL" sz="2000" dirty="0"/>
              <a:t> VP			</a:t>
            </a:r>
            <a:r>
              <a:rPr lang="de-DE" sz="2000" dirty="0"/>
              <a:t>NP	➝	N°</a:t>
            </a:r>
            <a:endParaRPr lang="pl-PL" sz="2000" dirty="0"/>
          </a:p>
          <a:p>
            <a:r>
              <a:rPr lang="de-DE" sz="2000" dirty="0">
                <a:latin typeface="ArborWin" panose="00000400000000000000" pitchFamily="2" charset="0"/>
              </a:rPr>
              <a:t>		!	            3		</a:t>
            </a:r>
            <a:r>
              <a:rPr lang="de-DE" sz="2000" dirty="0"/>
              <a:t>c.  </a:t>
            </a:r>
            <a:r>
              <a:rPr lang="de-DE" sz="2000" i="1" dirty="0"/>
              <a:t>PS-Regeln für terminale Knoten</a:t>
            </a:r>
            <a:endParaRPr lang="de-DE" sz="2000" dirty="0">
              <a:latin typeface="ArborWin" panose="00000400000000000000" pitchFamily="2" charset="0"/>
            </a:endParaRPr>
          </a:p>
          <a:p>
            <a:r>
              <a:rPr lang="de-DE" sz="2000" b="1" dirty="0">
                <a:latin typeface="+mj-lt"/>
              </a:rPr>
              <a:t>		</a:t>
            </a:r>
            <a:r>
              <a:rPr lang="de-DE" sz="2000" dirty="0"/>
              <a:t>N</a:t>
            </a:r>
            <a:r>
              <a:rPr lang="de-DE" sz="2000" b="1" dirty="0"/>
              <a:t>°           </a:t>
            </a:r>
            <a:r>
              <a:rPr lang="de-DE" sz="2000" dirty="0"/>
              <a:t>NP  </a:t>
            </a:r>
            <a:r>
              <a:rPr lang="de-DE" sz="2000" b="1" dirty="0"/>
              <a:t>        </a:t>
            </a:r>
            <a:r>
              <a:rPr lang="de-DE" sz="2000" dirty="0"/>
              <a:t>     V°	     (</a:t>
            </a:r>
            <a:r>
              <a:rPr lang="de-DE" sz="2000" i="1" dirty="0"/>
              <a:t>Lexikalische Insertionsregeln)</a:t>
            </a:r>
            <a:r>
              <a:rPr lang="de-DE" sz="2000" dirty="0">
                <a:latin typeface="ArborWin" panose="00000400000000000000" pitchFamily="2" charset="0"/>
              </a:rPr>
              <a:t>	</a:t>
            </a:r>
            <a:endParaRPr lang="de-DE" sz="2000" dirty="0"/>
          </a:p>
          <a:p>
            <a:r>
              <a:rPr lang="de-DE" sz="2000" dirty="0"/>
              <a:t>		</a:t>
            </a:r>
            <a:r>
              <a:rPr lang="de-DE" sz="2000" dirty="0">
                <a:latin typeface="ArborWin" panose="00000400000000000000" pitchFamily="2" charset="0"/>
              </a:rPr>
              <a:t>! </a:t>
            </a:r>
            <a:r>
              <a:rPr lang="de-DE" sz="2000" dirty="0"/>
              <a:t>	     </a:t>
            </a:r>
            <a:r>
              <a:rPr lang="de-DE" sz="2000" dirty="0">
                <a:latin typeface="ArborWin" panose="00000400000000000000" pitchFamily="2" charset="0"/>
              </a:rPr>
              <a:t>!	           ! 	 	</a:t>
            </a:r>
            <a:r>
              <a:rPr lang="de-DE" sz="2000" dirty="0"/>
              <a:t>N°</a:t>
            </a:r>
            <a:r>
              <a:rPr lang="de-DE" sz="2000" dirty="0">
                <a:solidFill>
                  <a:srgbClr val="FF0000"/>
                </a:solidFill>
              </a:rPr>
              <a:t>	</a:t>
            </a:r>
            <a:r>
              <a:rPr lang="de-DE" sz="2000" dirty="0"/>
              <a:t>➝</a:t>
            </a:r>
            <a:r>
              <a:rPr lang="de-DE" sz="2000" dirty="0">
                <a:solidFill>
                  <a:srgbClr val="FF0000"/>
                </a:solidFill>
              </a:rPr>
              <a:t> 	Ann</a:t>
            </a:r>
            <a:r>
              <a:rPr lang="de-DE" sz="2000" dirty="0">
                <a:latin typeface="ArborWin" panose="00000400000000000000" pitchFamily="2" charset="0"/>
              </a:rPr>
              <a:t>	</a:t>
            </a:r>
          </a:p>
          <a:p>
            <a:r>
              <a:rPr lang="de-DE" sz="2000" dirty="0">
                <a:latin typeface="ArborWin" panose="00000400000000000000" pitchFamily="2" charset="0"/>
              </a:rPr>
              <a:t>	 </a:t>
            </a:r>
            <a:r>
              <a:rPr lang="de-DE" sz="2000" dirty="0">
                <a:solidFill>
                  <a:srgbClr val="FF0000"/>
                </a:solidFill>
              </a:rPr>
              <a:t>Ann</a:t>
            </a:r>
            <a:r>
              <a:rPr lang="de-DE" sz="2000" dirty="0">
                <a:latin typeface="ArborWin" panose="00000400000000000000" pitchFamily="2" charset="0"/>
              </a:rPr>
              <a:t>	    </a:t>
            </a:r>
            <a:r>
              <a:rPr lang="de-DE" sz="2000" dirty="0"/>
              <a:t>N</a:t>
            </a:r>
            <a:r>
              <a:rPr lang="de-DE" sz="2000" b="1" dirty="0"/>
              <a:t>° </a:t>
            </a:r>
            <a:r>
              <a:rPr lang="de-DE" sz="2000" dirty="0"/>
              <a:t>	           </a:t>
            </a:r>
            <a:r>
              <a:rPr lang="de-DE" sz="2000" dirty="0">
                <a:solidFill>
                  <a:srgbClr val="339966"/>
                </a:solidFill>
              </a:rPr>
              <a:t>sah</a:t>
            </a:r>
            <a:r>
              <a:rPr lang="de-DE" sz="2000" dirty="0"/>
              <a:t>		N°</a:t>
            </a:r>
            <a:r>
              <a:rPr lang="de-DE" sz="2000" dirty="0">
                <a:solidFill>
                  <a:srgbClr val="FF0000"/>
                </a:solidFill>
              </a:rPr>
              <a:t>	</a:t>
            </a:r>
            <a:r>
              <a:rPr lang="de-DE" sz="2000" dirty="0"/>
              <a:t>➝</a:t>
            </a:r>
            <a:r>
              <a:rPr lang="de-DE" sz="2000" dirty="0">
                <a:solidFill>
                  <a:srgbClr val="FF0000"/>
                </a:solidFill>
              </a:rPr>
              <a:t> 	</a:t>
            </a:r>
            <a:r>
              <a:rPr lang="de-DE" sz="2000" dirty="0">
                <a:solidFill>
                  <a:schemeClr val="accent1"/>
                </a:solidFill>
              </a:rPr>
              <a:t>Ben</a:t>
            </a:r>
            <a:r>
              <a:rPr lang="de-DE" sz="2000" dirty="0">
                <a:latin typeface="ArborWin" panose="00000400000000000000" pitchFamily="2" charset="0"/>
              </a:rPr>
              <a:t>				    !				</a:t>
            </a:r>
            <a:r>
              <a:rPr lang="de-DE" sz="2000" dirty="0"/>
              <a:t>V°</a:t>
            </a:r>
            <a:r>
              <a:rPr lang="de-DE" sz="2000" dirty="0">
                <a:solidFill>
                  <a:srgbClr val="339966"/>
                </a:solidFill>
              </a:rPr>
              <a:t>	</a:t>
            </a:r>
            <a:r>
              <a:rPr lang="de-DE" sz="2000" dirty="0"/>
              <a:t>➝</a:t>
            </a:r>
            <a:r>
              <a:rPr lang="de-DE" sz="2000" dirty="0">
                <a:solidFill>
                  <a:srgbClr val="339966"/>
                </a:solidFill>
              </a:rPr>
              <a:t> 	sah</a:t>
            </a:r>
            <a:r>
              <a:rPr lang="de-DE" sz="2000" dirty="0">
                <a:latin typeface="ArborWin" panose="00000400000000000000" pitchFamily="2" charset="0"/>
              </a:rPr>
              <a:t>		</a:t>
            </a:r>
            <a:endParaRPr lang="de-DE" sz="2000" dirty="0">
              <a:latin typeface="Folio Bk BT" panose="020B0503030502020204" pitchFamily="34" charset="0"/>
            </a:endParaRPr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r>
              <a:rPr lang="en-US" sz="2000" b="1" i="1" dirty="0"/>
              <a:t>			         </a:t>
            </a:r>
            <a:r>
              <a:rPr lang="en-US" sz="2000" dirty="0">
                <a:solidFill>
                  <a:schemeClr val="accent1"/>
                </a:solidFill>
              </a:rPr>
              <a:t>Ben</a:t>
            </a:r>
            <a:r>
              <a:rPr lang="en-US" sz="2000" b="1" i="1" dirty="0"/>
              <a:t> </a:t>
            </a:r>
          </a:p>
          <a:p>
            <a:pPr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en-US" sz="2000" dirty="0"/>
              <a:t>(2)	(Peter </a:t>
            </a:r>
            <a:r>
              <a:rPr lang="en-US" sz="2000" dirty="0" err="1"/>
              <a:t>meint</a:t>
            </a:r>
            <a:r>
              <a:rPr lang="en-US" sz="2000" dirty="0"/>
              <a:t>, </a:t>
            </a:r>
            <a:r>
              <a:rPr lang="en-US" sz="2000" dirty="0" err="1"/>
              <a:t>dass</a:t>
            </a:r>
            <a:r>
              <a:rPr lang="en-US" sz="2000" dirty="0"/>
              <a:t>) Ann Ben </a:t>
            </a:r>
            <a:r>
              <a:rPr lang="en-US" sz="2000" dirty="0" err="1"/>
              <a:t>sah</a:t>
            </a:r>
            <a:r>
              <a:rPr lang="en-US" sz="2000" dirty="0"/>
              <a:t>.	(</a:t>
            </a:r>
            <a:r>
              <a:rPr lang="en-US" sz="2000" dirty="0" err="1"/>
              <a:t>Verbenstellung</a:t>
            </a:r>
            <a:r>
              <a:rPr lang="en-US" sz="2000" dirty="0"/>
              <a:t>)	</a:t>
            </a:r>
          </a:p>
          <a:p>
            <a:pPr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en-US" sz="2000" i="1" dirty="0"/>
              <a:t>Zur </a:t>
            </a:r>
            <a:r>
              <a:rPr lang="en-US" sz="2000" i="1" dirty="0" err="1"/>
              <a:t>Erinnerung</a:t>
            </a:r>
            <a:r>
              <a:rPr lang="en-US" sz="2000" dirty="0"/>
              <a:t>: Deutsch </a:t>
            </a:r>
            <a:r>
              <a:rPr lang="en-US" sz="2000" dirty="0" err="1"/>
              <a:t>ist</a:t>
            </a:r>
            <a:r>
              <a:rPr lang="en-US" sz="2000" dirty="0"/>
              <a:t> </a:t>
            </a:r>
            <a:r>
              <a:rPr lang="en-US" sz="2000" dirty="0" err="1"/>
              <a:t>eine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S</a:t>
            </a:r>
            <a:r>
              <a:rPr lang="en-US" sz="2000" dirty="0">
                <a:solidFill>
                  <a:schemeClr val="accent1"/>
                </a:solidFill>
              </a:rPr>
              <a:t>O</a:t>
            </a:r>
            <a:r>
              <a:rPr lang="en-US" sz="2000" dirty="0">
                <a:solidFill>
                  <a:srgbClr val="339966"/>
                </a:solidFill>
              </a:rPr>
              <a:t>V</a:t>
            </a:r>
            <a:r>
              <a:rPr lang="en-US" sz="2000" dirty="0"/>
              <a:t> </a:t>
            </a:r>
            <a:r>
              <a:rPr lang="en-US" sz="2000" dirty="0" err="1"/>
              <a:t>Sprache</a:t>
            </a:r>
            <a:r>
              <a:rPr lang="en-US" sz="2000" dirty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8046812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Semantische Kompetenz - Rekursion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257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b="1" dirty="0"/>
              <a:t>C. </a:t>
            </a:r>
            <a:r>
              <a:rPr lang="en-US" b="1" dirty="0" err="1"/>
              <a:t>Produktivität</a:t>
            </a:r>
            <a:r>
              <a:rPr lang="en-US" b="1" dirty="0"/>
              <a:t> </a:t>
            </a:r>
            <a:r>
              <a:rPr lang="en-US" b="1" err="1"/>
              <a:t>durch</a:t>
            </a:r>
            <a:r>
              <a:rPr lang="en-US" b="1"/>
              <a:t> </a:t>
            </a:r>
            <a:r>
              <a:rPr lang="en-US" b="1" smtClean="0">
                <a:solidFill>
                  <a:srgbClr val="FF0000"/>
                </a:solidFill>
              </a:rPr>
              <a:t>Rekursion</a:t>
            </a:r>
            <a:r>
              <a:rPr lang="en-US" b="1" i="1">
                <a:solidFill>
                  <a:srgbClr val="FF0000"/>
                </a:solidFill>
              </a:rPr>
              <a:t> </a:t>
            </a:r>
            <a:r>
              <a:rPr lang="en-US" smtClean="0"/>
              <a:t>(</a:t>
            </a:r>
            <a:r>
              <a:rPr lang="el-GR" smtClean="0"/>
              <a:t>αναδρομή)</a:t>
            </a:r>
            <a:endParaRPr lang="en-US" b="1" i="1" dirty="0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</a:pPr>
            <a:r>
              <a:rPr lang="de-DE" sz="2200" i="1" dirty="0"/>
              <a:t>Beispiel 1. </a:t>
            </a:r>
            <a:r>
              <a:rPr lang="en-US" sz="2200" dirty="0" err="1"/>
              <a:t>Rekursion</a:t>
            </a:r>
            <a:r>
              <a:rPr lang="en-US" sz="2200" dirty="0"/>
              <a:t> von </a:t>
            </a:r>
            <a:r>
              <a:rPr lang="en-US" sz="2200" err="1"/>
              <a:t>attributiven</a:t>
            </a:r>
            <a:r>
              <a:rPr lang="en-US" sz="2200"/>
              <a:t> </a:t>
            </a:r>
            <a:r>
              <a:rPr lang="en-US" sz="2200" smtClean="0"/>
              <a:t>Adjektiven</a:t>
            </a:r>
            <a:endParaRPr lang="en-US" sz="2200" dirty="0"/>
          </a:p>
          <a:p>
            <a:pPr>
              <a:spcBef>
                <a:spcPts val="800"/>
              </a:spcBef>
            </a:pPr>
            <a:r>
              <a:rPr lang="en-US" sz="2200" dirty="0"/>
              <a:t>(1)		Maria </a:t>
            </a:r>
            <a:r>
              <a:rPr lang="en-US" sz="2200" dirty="0" err="1"/>
              <a:t>kaufte</a:t>
            </a:r>
            <a:r>
              <a:rPr lang="en-US" sz="2200" dirty="0"/>
              <a:t> </a:t>
            </a:r>
            <a:r>
              <a:rPr lang="en-US" sz="2200" dirty="0" err="1"/>
              <a:t>viele</a:t>
            </a:r>
            <a:r>
              <a:rPr lang="en-US" sz="2200" dirty="0"/>
              <a:t>, </a:t>
            </a:r>
            <a:r>
              <a:rPr lang="en-US" sz="2200" dirty="0" err="1"/>
              <a:t>alte</a:t>
            </a:r>
            <a:r>
              <a:rPr lang="en-US" sz="2200" dirty="0"/>
              <a:t>, </a:t>
            </a:r>
            <a:r>
              <a:rPr lang="en-US" sz="2200" dirty="0" err="1"/>
              <a:t>schwere</a:t>
            </a:r>
            <a:r>
              <a:rPr lang="en-US" sz="2200" dirty="0"/>
              <a:t>, </a:t>
            </a:r>
            <a:r>
              <a:rPr lang="en-US" sz="2200" dirty="0" err="1"/>
              <a:t>grüne</a:t>
            </a:r>
            <a:r>
              <a:rPr lang="en-US" sz="2200" dirty="0"/>
              <a:t>, </a:t>
            </a:r>
            <a:r>
              <a:rPr lang="en-US" sz="2200" dirty="0" err="1"/>
              <a:t>gute</a:t>
            </a:r>
            <a:r>
              <a:rPr lang="en-US" sz="2200" dirty="0"/>
              <a:t>, </a:t>
            </a:r>
            <a:r>
              <a:rPr lang="en-US" sz="2200" dirty="0" err="1"/>
              <a:t>französische</a:t>
            </a:r>
            <a:r>
              <a:rPr lang="en-US" sz="2200" dirty="0"/>
              <a:t> </a:t>
            </a:r>
            <a:r>
              <a:rPr lang="en-US" sz="2200" dirty="0" err="1"/>
              <a:t>Bücher</a:t>
            </a:r>
            <a:r>
              <a:rPr lang="en-US" sz="2200" dirty="0"/>
              <a:t>.</a:t>
            </a:r>
          </a:p>
          <a:p>
            <a:pPr>
              <a:spcBef>
                <a:spcPts val="1600"/>
              </a:spcBef>
            </a:pPr>
            <a:r>
              <a:rPr lang="de-DE" sz="2000" i="1" dirty="0"/>
              <a:t>1. Schritt: </a:t>
            </a:r>
            <a:r>
              <a:rPr lang="de-DE" sz="2000" dirty="0"/>
              <a:t>		</a:t>
            </a:r>
            <a:r>
              <a:rPr lang="de-DE" sz="2000"/>
              <a:t>        </a:t>
            </a:r>
            <a:r>
              <a:rPr lang="de-DE" sz="2000" smtClean="0">
                <a:solidFill>
                  <a:srgbClr val="FF0000"/>
                </a:solidFill>
              </a:rPr>
              <a:t>NP</a:t>
            </a:r>
            <a:r>
              <a:rPr lang="de-DE" sz="2000" dirty="0"/>
              <a:t>			</a:t>
            </a:r>
            <a:r>
              <a:rPr lang="de-DE" sz="2000" dirty="0">
                <a:solidFill>
                  <a:srgbClr val="FF0000"/>
                </a:solidFill>
              </a:rPr>
              <a:t>NP  </a:t>
            </a:r>
            <a:r>
              <a:rPr lang="de-DE" sz="2000" dirty="0"/>
              <a:t>➝ 	</a:t>
            </a:r>
            <a:r>
              <a:rPr lang="de-DE" sz="2000"/>
              <a:t>AP  </a:t>
            </a:r>
            <a:r>
              <a:rPr lang="de-DE" sz="2000" smtClean="0">
                <a:solidFill>
                  <a:srgbClr val="00B050"/>
                </a:solidFill>
              </a:rPr>
              <a:t>NP	</a:t>
            </a:r>
            <a:r>
              <a:rPr lang="de-DE" sz="2000" smtClean="0"/>
              <a:t>(rekursive Regel)</a:t>
            </a:r>
            <a:endParaRPr lang="de-DE" sz="2000" dirty="0"/>
          </a:p>
          <a:p>
            <a:pPr>
              <a:spcBef>
                <a:spcPts val="0"/>
              </a:spcBef>
            </a:pPr>
            <a:r>
              <a:rPr lang="de-DE" sz="2000" dirty="0">
                <a:latin typeface="ArborWin" panose="00000400000000000000" pitchFamily="2" charset="0"/>
              </a:rPr>
              <a:t>	         	            3	</a:t>
            </a:r>
            <a:r>
              <a:rPr lang="de-DE" sz="2000">
                <a:latin typeface="ArborWin" panose="00000400000000000000" pitchFamily="2" charset="0"/>
              </a:rPr>
              <a:t>	</a:t>
            </a:r>
            <a:r>
              <a:rPr lang="de-DE" sz="2000" smtClean="0">
                <a:latin typeface="ArborWin" panose="00000400000000000000" pitchFamily="2" charset="0"/>
              </a:rPr>
              <a:t>„</a:t>
            </a:r>
            <a:r>
              <a:rPr lang="de-DE" sz="2000" smtClean="0"/>
              <a:t>erweitere </a:t>
            </a:r>
            <a:r>
              <a:rPr lang="de-DE" sz="2000" smtClean="0">
                <a:solidFill>
                  <a:srgbClr val="FF0000"/>
                </a:solidFill>
              </a:rPr>
              <a:t>NP </a:t>
            </a:r>
            <a:r>
              <a:rPr lang="de-DE" sz="2000" smtClean="0"/>
              <a:t>zu AP </a:t>
            </a:r>
            <a:r>
              <a:rPr lang="de-DE" sz="2000" smtClean="0">
                <a:solidFill>
                  <a:srgbClr val="00B050"/>
                </a:solidFill>
              </a:rPr>
              <a:t>NP</a:t>
            </a:r>
            <a:r>
              <a:rPr lang="de-DE" sz="2000" i="1" smtClean="0"/>
              <a:t>“</a:t>
            </a:r>
            <a:endParaRPr lang="de-DE" sz="2000" dirty="0">
              <a:latin typeface="ArborWin" panose="00000400000000000000" pitchFamily="2" charset="0"/>
            </a:endParaRPr>
          </a:p>
          <a:p>
            <a:pPr>
              <a:spcBef>
                <a:spcPts val="0"/>
              </a:spcBef>
            </a:pPr>
            <a:r>
              <a:rPr lang="pl-PL" sz="2000" dirty="0"/>
              <a:t>	</a:t>
            </a:r>
            <a:r>
              <a:rPr lang="en-US" sz="2000" dirty="0"/>
              <a:t>      		        AP	</a:t>
            </a:r>
            <a:r>
              <a:rPr lang="en-US" sz="2000"/>
              <a:t>               </a:t>
            </a:r>
            <a:r>
              <a:rPr lang="en-US" sz="2000" smtClean="0"/>
              <a:t>       </a:t>
            </a:r>
            <a:r>
              <a:rPr lang="en-US" sz="2000" smtClean="0">
                <a:solidFill>
                  <a:srgbClr val="00B050"/>
                </a:solidFill>
              </a:rPr>
              <a:t>NP</a:t>
            </a:r>
            <a:endParaRPr lang="en-US" sz="2000" baseline="-25000" dirty="0">
              <a:solidFill>
                <a:srgbClr val="00B050"/>
              </a:solidFill>
            </a:endParaRPr>
          </a:p>
          <a:p>
            <a:r>
              <a:rPr lang="en-US" sz="2000" dirty="0"/>
              <a:t>    </a:t>
            </a:r>
            <a:r>
              <a:rPr lang="de-DE" sz="2000" dirty="0">
                <a:latin typeface="ArborWin" panose="00000400000000000000" pitchFamily="2" charset="0"/>
              </a:rPr>
              <a:t> 			</a:t>
            </a:r>
            <a:r>
              <a:rPr lang="de-DE" sz="2000">
                <a:latin typeface="ArborWin" panose="00000400000000000000" pitchFamily="2" charset="0"/>
              </a:rPr>
              <a:t>	</a:t>
            </a:r>
            <a:r>
              <a:rPr lang="de-DE" sz="2000" smtClean="0">
                <a:latin typeface="ArborWin" panose="00000400000000000000" pitchFamily="2" charset="0"/>
              </a:rPr>
              <a:t>   5</a:t>
            </a:r>
            <a:r>
              <a:rPr lang="de-DE" sz="2000" dirty="0">
                <a:latin typeface="ArborWin" panose="00000400000000000000" pitchFamily="2" charset="0"/>
              </a:rPr>
              <a:t>	</a:t>
            </a:r>
            <a:r>
              <a:rPr lang="de-DE" sz="2000">
                <a:latin typeface="ArborWin" panose="00000400000000000000" pitchFamily="2" charset="0"/>
              </a:rPr>
              <a:t> </a:t>
            </a:r>
            <a:r>
              <a:rPr lang="de-DE" sz="2000" smtClean="0">
                <a:latin typeface="ArborWin" panose="00000400000000000000" pitchFamily="2" charset="0"/>
              </a:rPr>
              <a:t> 5 </a:t>
            </a:r>
            <a:r>
              <a:rPr lang="en-US" sz="2000" dirty="0"/>
              <a:t>	</a:t>
            </a:r>
          </a:p>
          <a:p>
            <a:r>
              <a:rPr lang="en-US" sz="2000" dirty="0"/>
              <a:t>   			</a:t>
            </a:r>
            <a:r>
              <a:rPr lang="en-US" sz="2000"/>
              <a:t>	</a:t>
            </a:r>
            <a:r>
              <a:rPr lang="en-US" sz="2000" smtClean="0"/>
              <a:t>     gute </a:t>
            </a:r>
            <a:r>
              <a:rPr lang="en-US" sz="2000"/>
              <a:t>	</a:t>
            </a:r>
            <a:r>
              <a:rPr lang="en-US" sz="2000" smtClean="0"/>
              <a:t>   Bücher</a:t>
            </a:r>
            <a:endParaRPr lang="en-US" sz="2000" dirty="0"/>
          </a:p>
          <a:p>
            <a:pPr>
              <a:spcBef>
                <a:spcPts val="1200"/>
              </a:spcBef>
            </a:pPr>
            <a:r>
              <a:rPr lang="de-DE" sz="2000" i="1" dirty="0"/>
              <a:t>2. Schritt: </a:t>
            </a:r>
            <a:r>
              <a:rPr lang="de-DE" sz="2000" dirty="0"/>
              <a:t>	</a:t>
            </a:r>
            <a:r>
              <a:rPr lang="de-DE" sz="2000"/>
              <a:t>        </a:t>
            </a:r>
            <a:r>
              <a:rPr lang="de-DE" sz="2000" smtClean="0"/>
              <a:t>NP</a:t>
            </a:r>
            <a:endParaRPr lang="de-DE" sz="2000" dirty="0"/>
          </a:p>
          <a:p>
            <a:pPr>
              <a:spcBef>
                <a:spcPts val="0"/>
              </a:spcBef>
            </a:pPr>
            <a:r>
              <a:rPr lang="de-DE" sz="2000" dirty="0">
                <a:latin typeface="ArborWin" panose="00000400000000000000" pitchFamily="2" charset="0"/>
              </a:rPr>
              <a:t>		      ei 		</a:t>
            </a:r>
            <a:r>
              <a:rPr lang="de-DE" sz="2000"/>
              <a:t>	</a:t>
            </a:r>
            <a:endParaRPr lang="de-DE" sz="2000" dirty="0">
              <a:solidFill>
                <a:srgbClr val="00B050"/>
              </a:solidFill>
            </a:endParaRPr>
          </a:p>
          <a:p>
            <a:pPr>
              <a:spcBef>
                <a:spcPts val="0"/>
              </a:spcBef>
            </a:pPr>
            <a:r>
              <a:rPr lang="de-DE" sz="2000" dirty="0"/>
              <a:t>	</a:t>
            </a:r>
            <a:r>
              <a:rPr lang="de-DE" sz="2000"/>
              <a:t>  </a:t>
            </a:r>
            <a:r>
              <a:rPr lang="de-DE" sz="2000" smtClean="0"/>
              <a:t>      </a:t>
            </a:r>
            <a:r>
              <a:rPr lang="de-DE" sz="2000" dirty="0"/>
              <a:t>AP</a:t>
            </a:r>
            <a:r>
              <a:rPr lang="de-DE" sz="2000"/>
              <a:t>	</a:t>
            </a:r>
            <a:r>
              <a:rPr lang="de-DE" sz="2000" smtClean="0"/>
              <a:t>                        </a:t>
            </a:r>
            <a:r>
              <a:rPr lang="de-DE" sz="2000" smtClean="0">
                <a:solidFill>
                  <a:srgbClr val="FF0000"/>
                </a:solidFill>
              </a:rPr>
              <a:t>NP</a:t>
            </a:r>
            <a:r>
              <a:rPr lang="de-DE" sz="2000" smtClean="0">
                <a:solidFill>
                  <a:srgbClr val="00B050"/>
                </a:solidFill>
              </a:rPr>
              <a:t>		</a:t>
            </a:r>
            <a:r>
              <a:rPr lang="de-DE" sz="2000" smtClean="0">
                <a:solidFill>
                  <a:srgbClr val="FF0000"/>
                </a:solidFill>
              </a:rPr>
              <a:t> NP  </a:t>
            </a:r>
            <a:r>
              <a:rPr lang="de-DE" sz="2000" smtClean="0"/>
              <a:t>➝ 	AP   </a:t>
            </a:r>
            <a:r>
              <a:rPr lang="de-DE" sz="2000" smtClean="0">
                <a:solidFill>
                  <a:srgbClr val="00B050"/>
                </a:solidFill>
              </a:rPr>
              <a:t>NP 	</a:t>
            </a:r>
            <a:endParaRPr lang="de-DE" sz="2000" dirty="0">
              <a:solidFill>
                <a:srgbClr val="00B050"/>
              </a:solidFill>
            </a:endParaRPr>
          </a:p>
          <a:p>
            <a:pPr>
              <a:spcBef>
                <a:spcPts val="0"/>
              </a:spcBef>
            </a:pPr>
            <a:r>
              <a:rPr lang="de-DE" sz="2000">
                <a:latin typeface="ArborWin" panose="00000400000000000000" pitchFamily="2" charset="0"/>
              </a:rPr>
              <a:t>    </a:t>
            </a:r>
            <a:r>
              <a:rPr lang="de-DE" sz="2000" smtClean="0">
                <a:latin typeface="ArborWin" panose="00000400000000000000" pitchFamily="2" charset="0"/>
              </a:rPr>
              <a:t>    5            </a:t>
            </a:r>
            <a:r>
              <a:rPr lang="de-DE" sz="2000" dirty="0">
                <a:latin typeface="ArborWin" panose="00000400000000000000" pitchFamily="2" charset="0"/>
              </a:rPr>
              <a:t>3		</a:t>
            </a:r>
          </a:p>
          <a:p>
            <a:pPr>
              <a:spcBef>
                <a:spcPts val="0"/>
              </a:spcBef>
            </a:pPr>
            <a:r>
              <a:rPr lang="en-US" sz="2000" smtClean="0"/>
              <a:t>           gute           </a:t>
            </a:r>
            <a:r>
              <a:rPr lang="en-US" sz="2000" dirty="0"/>
              <a:t>AP	</a:t>
            </a:r>
            <a:r>
              <a:rPr lang="en-US" sz="2000"/>
              <a:t>  </a:t>
            </a:r>
            <a:r>
              <a:rPr lang="en-US" sz="2000" smtClean="0"/>
              <a:t>      </a:t>
            </a:r>
            <a:r>
              <a:rPr lang="en-US" sz="2000" dirty="0">
                <a:solidFill>
                  <a:srgbClr val="00B050"/>
                </a:solidFill>
              </a:rPr>
              <a:t>NP</a:t>
            </a:r>
          </a:p>
          <a:p>
            <a:r>
              <a:rPr lang="en-US" sz="2000" dirty="0"/>
              <a:t>	</a:t>
            </a:r>
            <a:r>
              <a:rPr lang="de-DE" sz="2000" dirty="0">
                <a:latin typeface="ArborWin" panose="00000400000000000000" pitchFamily="2" charset="0"/>
              </a:rPr>
              <a:t> 		</a:t>
            </a:r>
            <a:r>
              <a:rPr lang="de-DE" sz="2000">
                <a:latin typeface="ArborWin" panose="00000400000000000000" pitchFamily="2" charset="0"/>
              </a:rPr>
              <a:t>       </a:t>
            </a:r>
            <a:r>
              <a:rPr lang="de-DE" sz="2000" smtClean="0">
                <a:latin typeface="ArborWin" panose="00000400000000000000" pitchFamily="2" charset="0"/>
              </a:rPr>
              <a:t> 6</a:t>
            </a:r>
            <a:r>
              <a:rPr lang="de-DE" sz="2000">
                <a:latin typeface="ArborWin" panose="00000400000000000000" pitchFamily="2" charset="0"/>
              </a:rPr>
              <a:t>	</a:t>
            </a:r>
            <a:r>
              <a:rPr lang="de-DE" sz="2000" smtClean="0">
                <a:latin typeface="ArborWin" panose="00000400000000000000" pitchFamily="2" charset="0"/>
              </a:rPr>
              <a:t>   5 </a:t>
            </a:r>
            <a:r>
              <a:rPr lang="en-US" sz="2000" dirty="0"/>
              <a:t>	</a:t>
            </a:r>
          </a:p>
          <a:p>
            <a:r>
              <a:rPr lang="en-US" sz="2000" dirty="0"/>
              <a:t>		        </a:t>
            </a:r>
            <a:r>
              <a:rPr lang="en-US" sz="2000"/>
              <a:t>	</a:t>
            </a:r>
            <a:r>
              <a:rPr lang="en-US" sz="2000" smtClean="0"/>
              <a:t>   französische        Bücher</a:t>
            </a:r>
            <a:endParaRPr lang="de-DE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5976"/>
            <a:ext cx="2895600" cy="365499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45</a:t>
            </a:fld>
            <a:endParaRPr lang="de-DE"/>
          </a:p>
        </p:txBody>
      </p:sp>
      <p:sp>
        <p:nvSpPr>
          <p:cNvPr id="18" name="Rectangle 17"/>
          <p:cNvSpPr/>
          <p:nvPr/>
        </p:nvSpPr>
        <p:spPr>
          <a:xfrm>
            <a:off x="4876800" y="3429000"/>
            <a:ext cx="3886200" cy="1251625"/>
          </a:xfrm>
          <a:prstGeom prst="rect">
            <a:avLst/>
          </a:prstGeom>
          <a:ln w="19050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de-DE" b="1" i="1">
                <a:solidFill>
                  <a:prstClr val="black"/>
                </a:solidFill>
              </a:rPr>
              <a:t>Kennzeichen von rekursiven Regeln:</a:t>
            </a:r>
          </a:p>
          <a:p>
            <a:pPr>
              <a:spcBef>
                <a:spcPts val="400"/>
              </a:spcBef>
            </a:pPr>
            <a:r>
              <a:rPr lang="de-DE">
                <a:solidFill>
                  <a:prstClr val="black"/>
                </a:solidFill>
              </a:rPr>
              <a:t>Ein Symbol links vom Pfeil (die </a:t>
            </a:r>
            <a:r>
              <a:rPr lang="de-DE">
                <a:solidFill>
                  <a:srgbClr val="FF0000"/>
                </a:solidFill>
              </a:rPr>
              <a:t>Eingabe</a:t>
            </a:r>
            <a:r>
              <a:rPr lang="de-DE">
                <a:solidFill>
                  <a:prstClr val="black"/>
                </a:solidFill>
              </a:rPr>
              <a:t>, hier </a:t>
            </a:r>
            <a:r>
              <a:rPr lang="de-DE">
                <a:solidFill>
                  <a:srgbClr val="FF0000"/>
                </a:solidFill>
              </a:rPr>
              <a:t>NP</a:t>
            </a:r>
            <a:r>
              <a:rPr lang="de-DE">
                <a:solidFill>
                  <a:prstClr val="black"/>
                </a:solidFill>
              </a:rPr>
              <a:t>) kommt auch rechts vom Pfeil (</a:t>
            </a:r>
            <a:r>
              <a:rPr lang="de-DE">
                <a:solidFill>
                  <a:srgbClr val="00B050"/>
                </a:solidFill>
                <a:sym typeface="WP MathA" panose="05010101010101010101" pitchFamily="2" charset="2"/>
              </a:rPr>
              <a:t>Ausgabe</a:t>
            </a:r>
            <a:r>
              <a:rPr lang="de-DE">
                <a:solidFill>
                  <a:prstClr val="black"/>
                </a:solidFill>
              </a:rPr>
              <a:t>) vor: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278153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Semantische Kompetenz - Rekursion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257800"/>
          </a:xfrm>
        </p:spPr>
        <p:txBody>
          <a:bodyPr/>
          <a:lstStyle/>
          <a:p>
            <a:pPr>
              <a:spcBef>
                <a:spcPts val="800"/>
              </a:spcBef>
            </a:pPr>
            <a:endParaRPr lang="en-US" sz="2200"/>
          </a:p>
          <a:p>
            <a:pPr>
              <a:spcBef>
                <a:spcPts val="800"/>
              </a:spcBef>
            </a:pPr>
            <a:endParaRPr lang="en-US" sz="2200"/>
          </a:p>
          <a:p>
            <a:pPr>
              <a:spcBef>
                <a:spcPts val="800"/>
              </a:spcBef>
            </a:pPr>
            <a:endParaRPr lang="en-US" sz="2200"/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endParaRPr lang="en-US" sz="2200" smtClean="0"/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en-US" sz="2200" smtClean="0"/>
              <a:t>Attributive APs werden durch eine rekursive Regel eingef</a:t>
            </a:r>
            <a:r>
              <a:rPr lang="de-AT" sz="2200" smtClean="0"/>
              <a:t>ü</a:t>
            </a:r>
            <a:r>
              <a:rPr lang="en-US" sz="2200" smtClean="0"/>
              <a:t>hrt.</a:t>
            </a:r>
            <a:endParaRPr lang="el-GR" sz="2200" smtClean="0"/>
          </a:p>
          <a:p>
            <a:pPr>
              <a:spcBef>
                <a:spcPts val="800"/>
              </a:spcBef>
              <a:buFont typeface="Wingdings" pitchFamily="2" charset="2"/>
              <a:buChar char="§"/>
            </a:pPr>
            <a:r>
              <a:rPr lang="en-US" sz="2200" smtClean="0"/>
              <a:t>Schrittweise Derivation </a:t>
            </a:r>
            <a:r>
              <a:rPr lang="en-US" sz="1800" smtClean="0"/>
              <a:t>(Ableitung) </a:t>
            </a:r>
            <a:r>
              <a:rPr lang="en-US" sz="2200" smtClean="0"/>
              <a:t>durch Anwendung der Regel: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896938" algn="l"/>
                <a:tab pos="1524000" algn="l"/>
                <a:tab pos="1882775" algn="l"/>
                <a:tab pos="2330450" algn="l"/>
                <a:tab pos="2689225" algn="l"/>
                <a:tab pos="3136900" algn="l"/>
                <a:tab pos="3586163" algn="l"/>
                <a:tab pos="4483100" algn="l"/>
                <a:tab pos="4930775" algn="l"/>
                <a:tab pos="5737225" algn="l"/>
              </a:tabLst>
            </a:pPr>
            <a:r>
              <a:rPr lang="de-DE" sz="2200" smtClean="0">
                <a:latin typeface="+mj-lt"/>
              </a:rPr>
              <a:t>(1)		a.	</a:t>
            </a:r>
            <a:r>
              <a:rPr lang="de-DE" sz="2200">
                <a:latin typeface="+mj-lt"/>
              </a:rPr>
              <a:t>	</a:t>
            </a:r>
            <a:r>
              <a:rPr lang="de-DE" sz="2200" smtClean="0">
                <a:solidFill>
                  <a:srgbClr val="00B050"/>
                </a:solidFill>
                <a:latin typeface="+mj-lt"/>
              </a:rPr>
              <a:t>	  	   </a:t>
            </a:r>
            <a:r>
              <a:rPr lang="de-DE" sz="2200" smtClean="0">
                <a:solidFill>
                  <a:srgbClr val="FF0000"/>
                </a:solidFill>
              </a:rPr>
              <a:t> NP</a:t>
            </a:r>
            <a:r>
              <a:rPr lang="de-DE" sz="2200" baseline="-25000" smtClean="0">
                <a:solidFill>
                  <a:srgbClr val="FF0000"/>
                </a:solidFill>
              </a:rPr>
              <a:t>1</a:t>
            </a:r>
            <a:r>
              <a:rPr lang="de-DE" sz="2200" smtClean="0">
                <a:solidFill>
                  <a:srgbClr val="FF0000"/>
                </a:solidFill>
              </a:rPr>
              <a:t> </a:t>
            </a:r>
            <a:r>
              <a:rPr lang="de-DE" sz="2200" smtClean="0">
                <a:solidFill>
                  <a:srgbClr val="00B050"/>
                </a:solidFill>
                <a:latin typeface="+mj-lt"/>
              </a:rPr>
              <a:t>		</a:t>
            </a:r>
            <a:r>
              <a:rPr lang="de-DE" sz="2200" smtClean="0">
                <a:solidFill>
                  <a:srgbClr val="FF0000"/>
                </a:solidFill>
              </a:rPr>
              <a:t> 			NP  </a:t>
            </a:r>
            <a:r>
              <a:rPr lang="de-DE" sz="2200" smtClean="0"/>
              <a:t>➝  </a:t>
            </a:r>
            <a:r>
              <a:rPr lang="de-DE" sz="2200" smtClean="0">
                <a:solidFill>
                  <a:srgbClr val="00B050"/>
                </a:solidFill>
              </a:rPr>
              <a:t>AP </a:t>
            </a:r>
            <a:r>
              <a:rPr lang="de-DE" sz="2200" smtClean="0">
                <a:solidFill>
                  <a:srgbClr val="FF0000"/>
                </a:solidFill>
              </a:rPr>
              <a:t>NP </a:t>
            </a:r>
            <a:r>
              <a:rPr lang="de-DE" sz="2200" smtClean="0">
                <a:solidFill>
                  <a:srgbClr val="00B050"/>
                </a:solidFill>
                <a:latin typeface="+mj-lt"/>
              </a:rPr>
              <a:t/>
            </a:r>
            <a:br>
              <a:rPr lang="de-DE" sz="2200" smtClean="0">
                <a:solidFill>
                  <a:srgbClr val="00B050"/>
                </a:solidFill>
                <a:latin typeface="+mj-lt"/>
              </a:rPr>
            </a:br>
            <a:r>
              <a:rPr lang="de-DE" sz="2200" smtClean="0">
                <a:solidFill>
                  <a:srgbClr val="00B050"/>
                </a:solidFill>
              </a:rPr>
              <a:t>			  </a:t>
            </a:r>
            <a:r>
              <a:rPr lang="de-DE" sz="2200" smtClean="0">
                <a:latin typeface="ArborWin" panose="00000400000000000000" pitchFamily="2" charset="0"/>
              </a:rPr>
              <a:t> 3</a:t>
            </a:r>
            <a:endParaRPr lang="de-DE" sz="2200" smtClean="0">
              <a:solidFill>
                <a:srgbClr val="00B050"/>
              </a:solidFill>
            </a:endParaRP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896938" algn="l"/>
                <a:tab pos="1524000" algn="l"/>
                <a:tab pos="1882775" algn="l"/>
                <a:tab pos="2330450" algn="l"/>
                <a:tab pos="2689225" algn="l"/>
                <a:tab pos="3136900" algn="l"/>
                <a:tab pos="3586163" algn="l"/>
                <a:tab pos="4483100" algn="l"/>
                <a:tab pos="4930775" algn="l"/>
                <a:tab pos="5737225" algn="l"/>
              </a:tabLst>
            </a:pPr>
            <a:r>
              <a:rPr lang="de-DE" sz="2200" smtClean="0">
                <a:solidFill>
                  <a:srgbClr val="00B050"/>
                </a:solidFill>
              </a:rPr>
              <a:t>		</a:t>
            </a:r>
            <a:r>
              <a:rPr lang="de-DE" sz="2200" smtClean="0"/>
              <a:t>b.</a:t>
            </a:r>
            <a:r>
              <a:rPr lang="de-DE" sz="2200" smtClean="0">
                <a:solidFill>
                  <a:srgbClr val="00B050"/>
                </a:solidFill>
              </a:rPr>
              <a:t>			AP</a:t>
            </a:r>
            <a:r>
              <a:rPr lang="de-DE" sz="2200" baseline="-25000" smtClean="0">
                <a:solidFill>
                  <a:srgbClr val="00B050"/>
                </a:solidFill>
              </a:rPr>
              <a:t>1</a:t>
            </a:r>
            <a:r>
              <a:rPr lang="de-DE" sz="2200" smtClean="0">
                <a:solidFill>
                  <a:srgbClr val="00B050"/>
                </a:solidFill>
              </a:rPr>
              <a:t>                </a:t>
            </a:r>
            <a:r>
              <a:rPr lang="de-DE" sz="2200" smtClean="0">
                <a:solidFill>
                  <a:srgbClr val="FF0000"/>
                </a:solidFill>
              </a:rPr>
              <a:t>NP</a:t>
            </a:r>
            <a:r>
              <a:rPr lang="de-DE" sz="2200" baseline="-25000" smtClean="0">
                <a:solidFill>
                  <a:srgbClr val="FF0000"/>
                </a:solidFill>
              </a:rPr>
              <a:t>2			</a:t>
            </a:r>
            <a:r>
              <a:rPr lang="de-DE" sz="2200" smtClean="0">
                <a:solidFill>
                  <a:srgbClr val="FF0000"/>
                </a:solidFill>
              </a:rPr>
              <a:t>NP  </a:t>
            </a:r>
            <a:r>
              <a:rPr lang="de-DE" sz="2200" smtClean="0"/>
              <a:t>➝  </a:t>
            </a:r>
            <a:r>
              <a:rPr lang="de-DE" sz="2200" smtClean="0">
                <a:solidFill>
                  <a:srgbClr val="00B050"/>
                </a:solidFill>
              </a:rPr>
              <a:t>AP </a:t>
            </a:r>
            <a:r>
              <a:rPr lang="de-DE" sz="2200" smtClean="0">
                <a:solidFill>
                  <a:srgbClr val="FF0000"/>
                </a:solidFill>
              </a:rPr>
              <a:t>NP </a:t>
            </a:r>
            <a:endParaRPr lang="de-DE" sz="2200" smtClean="0">
              <a:solidFill>
                <a:srgbClr val="00B050"/>
              </a:solidFill>
            </a:endParaRP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896938" algn="l"/>
                <a:tab pos="1524000" algn="l"/>
                <a:tab pos="1882775" algn="l"/>
                <a:tab pos="2330450" algn="l"/>
                <a:tab pos="2689225" algn="l"/>
                <a:tab pos="3136900" algn="l"/>
                <a:tab pos="3586163" algn="l"/>
                <a:tab pos="4483100" algn="l"/>
                <a:tab pos="4930775" algn="l"/>
                <a:tab pos="5737225" algn="l"/>
              </a:tabLst>
            </a:pPr>
            <a:r>
              <a:rPr lang="de-DE" sz="2200" smtClean="0">
                <a:solidFill>
                  <a:srgbClr val="00B050"/>
                </a:solidFill>
              </a:rPr>
              <a:t>			         </a:t>
            </a:r>
            <a:r>
              <a:rPr lang="de-DE" sz="2000" smtClean="0">
                <a:latin typeface="ArborWin" panose="00000400000000000000" pitchFamily="2" charset="0"/>
              </a:rPr>
              <a:t>5   </a:t>
            </a:r>
            <a:r>
              <a:rPr lang="de-DE" sz="2200" i="1" smtClean="0"/>
              <a:t>	</a:t>
            </a:r>
            <a:r>
              <a:rPr lang="de-DE" sz="2200" smtClean="0">
                <a:latin typeface="ArborWin" panose="00000400000000000000" pitchFamily="2" charset="0"/>
              </a:rPr>
              <a:t> 3</a:t>
            </a:r>
            <a:endParaRPr lang="de-DE" sz="2200" i="1" smtClean="0">
              <a:solidFill>
                <a:srgbClr val="00B050"/>
              </a:solidFill>
            </a:endParaRP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896938" algn="l"/>
                <a:tab pos="1524000" algn="l"/>
                <a:tab pos="1882775" algn="l"/>
                <a:tab pos="2330450" algn="l"/>
                <a:tab pos="2689225" algn="l"/>
                <a:tab pos="3136900" algn="l"/>
                <a:tab pos="3586163" algn="l"/>
                <a:tab pos="4483100" algn="l"/>
                <a:tab pos="4930775" algn="l"/>
                <a:tab pos="5737225" algn="l"/>
              </a:tabLst>
            </a:pPr>
            <a:r>
              <a:rPr lang="de-DE" sz="2200" smtClean="0">
                <a:solidFill>
                  <a:srgbClr val="00B050"/>
                </a:solidFill>
              </a:rPr>
              <a:t>				       </a:t>
            </a:r>
            <a:r>
              <a:rPr lang="de-DE" sz="2000" smtClean="0"/>
              <a:t>grüne      </a:t>
            </a:r>
            <a:r>
              <a:rPr lang="de-DE" sz="2200" smtClean="0">
                <a:solidFill>
                  <a:srgbClr val="00B050"/>
                </a:solidFill>
              </a:rPr>
              <a:t>AP</a:t>
            </a:r>
            <a:r>
              <a:rPr lang="de-DE" sz="2200" baseline="-25000" smtClean="0">
                <a:solidFill>
                  <a:srgbClr val="00B050"/>
                </a:solidFill>
              </a:rPr>
              <a:t>2</a:t>
            </a:r>
            <a:r>
              <a:rPr lang="de-DE" sz="2200" smtClean="0">
                <a:solidFill>
                  <a:srgbClr val="00B050"/>
                </a:solidFill>
              </a:rPr>
              <a:t>                </a:t>
            </a:r>
            <a:r>
              <a:rPr lang="de-DE" sz="2200" smtClean="0">
                <a:solidFill>
                  <a:srgbClr val="FF0000"/>
                </a:solidFill>
              </a:rPr>
              <a:t>NP</a:t>
            </a:r>
            <a:r>
              <a:rPr lang="de-DE" sz="2200" baseline="-25000" smtClean="0">
                <a:solidFill>
                  <a:srgbClr val="FF0000"/>
                </a:solidFill>
              </a:rPr>
              <a:t>3		</a:t>
            </a:r>
            <a:r>
              <a:rPr lang="de-DE" sz="2200" smtClean="0">
                <a:solidFill>
                  <a:srgbClr val="FF0000"/>
                </a:solidFill>
              </a:rPr>
              <a:t>NP  </a:t>
            </a:r>
            <a:r>
              <a:rPr lang="de-DE" sz="2200" smtClean="0"/>
              <a:t>➝  </a:t>
            </a:r>
            <a:r>
              <a:rPr lang="de-DE" sz="2200" smtClean="0">
                <a:solidFill>
                  <a:srgbClr val="00B050"/>
                </a:solidFill>
              </a:rPr>
              <a:t>AP </a:t>
            </a:r>
            <a:r>
              <a:rPr lang="de-DE" sz="2200" smtClean="0">
                <a:solidFill>
                  <a:srgbClr val="FF0000"/>
                </a:solidFill>
              </a:rPr>
              <a:t>NP </a:t>
            </a:r>
            <a:r>
              <a:rPr lang="de-DE" sz="2200" baseline="-25000" smtClean="0">
                <a:solidFill>
                  <a:srgbClr val="FF0000"/>
                </a:solidFill>
              </a:rPr>
              <a:t>	</a:t>
            </a:r>
            <a:endParaRPr lang="de-DE" sz="2200" i="1" smtClean="0">
              <a:solidFill>
                <a:srgbClr val="00B050"/>
              </a:solidFill>
              <a:latin typeface="+mj-lt"/>
            </a:endParaRP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896938" algn="l"/>
                <a:tab pos="1524000" algn="l"/>
                <a:tab pos="1882775" algn="l"/>
                <a:tab pos="2330450" algn="l"/>
                <a:tab pos="2689225" algn="l"/>
                <a:tab pos="3136900" algn="l"/>
                <a:tab pos="3586163" algn="l"/>
                <a:tab pos="4483100" algn="l"/>
                <a:tab pos="4930775" algn="l"/>
                <a:tab pos="5737225" algn="l"/>
              </a:tabLst>
            </a:pPr>
            <a:r>
              <a:rPr lang="de-DE" sz="2200" smtClean="0">
                <a:solidFill>
                  <a:srgbClr val="00B050"/>
                </a:solidFill>
                <a:latin typeface="+mj-lt"/>
              </a:rPr>
              <a:t>		</a:t>
            </a:r>
            <a:r>
              <a:rPr lang="de-DE" sz="2200" smtClean="0">
                <a:latin typeface="+mj-lt"/>
              </a:rPr>
              <a:t>c.</a:t>
            </a:r>
            <a:r>
              <a:rPr lang="de-DE" sz="2200" smtClean="0">
                <a:solidFill>
                  <a:srgbClr val="00B050"/>
                </a:solidFill>
                <a:latin typeface="+mj-lt"/>
              </a:rPr>
              <a:t>				</a:t>
            </a:r>
            <a:r>
              <a:rPr lang="de-DE" sz="2200" smtClean="0">
                <a:solidFill>
                  <a:srgbClr val="00B050"/>
                </a:solidFill>
              </a:rPr>
              <a:t>   </a:t>
            </a:r>
            <a:r>
              <a:rPr lang="de-DE" sz="2000" smtClean="0">
                <a:latin typeface="ArborWin" panose="00000400000000000000" pitchFamily="2" charset="0"/>
              </a:rPr>
              <a:t>5</a:t>
            </a:r>
            <a:r>
              <a:rPr lang="de-DE" sz="2200" smtClean="0">
                <a:solidFill>
                  <a:srgbClr val="00B050"/>
                </a:solidFill>
              </a:rPr>
              <a:t>	</a:t>
            </a:r>
            <a:r>
              <a:rPr lang="de-DE" sz="2200" smtClean="0">
                <a:latin typeface="ArborWin" panose="00000400000000000000" pitchFamily="2" charset="0"/>
              </a:rPr>
              <a:t>3</a:t>
            </a:r>
            <a:endParaRPr lang="de-DE" sz="2200" i="1" smtClean="0">
              <a:solidFill>
                <a:srgbClr val="00B050"/>
              </a:solidFill>
            </a:endParaRP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896938" algn="l"/>
                <a:tab pos="1524000" algn="l"/>
                <a:tab pos="1882775" algn="l"/>
                <a:tab pos="2330450" algn="l"/>
                <a:tab pos="2689225" algn="l"/>
                <a:tab pos="3136900" algn="l"/>
                <a:tab pos="3586163" algn="l"/>
                <a:tab pos="4483100" algn="l"/>
                <a:tab pos="4930775" algn="l"/>
                <a:tab pos="5737225" algn="l"/>
              </a:tabLst>
            </a:pPr>
            <a:r>
              <a:rPr lang="de-DE" sz="2200" smtClean="0">
                <a:solidFill>
                  <a:srgbClr val="00B050"/>
                </a:solidFill>
              </a:rPr>
              <a:t>						    </a:t>
            </a:r>
            <a:r>
              <a:rPr lang="de-DE" sz="2200" smtClean="0"/>
              <a:t> </a:t>
            </a:r>
            <a:r>
              <a:rPr lang="de-DE" sz="2000" smtClean="0"/>
              <a:t>gute</a:t>
            </a:r>
            <a:r>
              <a:rPr lang="de-DE" sz="2200" smtClean="0">
                <a:solidFill>
                  <a:srgbClr val="00B050"/>
                </a:solidFill>
              </a:rPr>
              <a:t>       AP</a:t>
            </a:r>
            <a:r>
              <a:rPr lang="de-DE" sz="2200" baseline="-25000" smtClean="0">
                <a:solidFill>
                  <a:srgbClr val="00B050"/>
                </a:solidFill>
              </a:rPr>
              <a:t>3</a:t>
            </a:r>
            <a:r>
              <a:rPr lang="de-DE" sz="2200" smtClean="0">
                <a:solidFill>
                  <a:srgbClr val="00B050"/>
                </a:solidFill>
              </a:rPr>
              <a:t>             </a:t>
            </a:r>
            <a:r>
              <a:rPr lang="de-DE" sz="2200" smtClean="0">
                <a:solidFill>
                  <a:srgbClr val="FF0000"/>
                </a:solidFill>
              </a:rPr>
              <a:t>NP</a:t>
            </a:r>
            <a:r>
              <a:rPr lang="de-DE" sz="2200" baseline="-25000" smtClean="0">
                <a:solidFill>
                  <a:srgbClr val="FF0000"/>
                </a:solidFill>
              </a:rPr>
              <a:t>4</a:t>
            </a: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896938" algn="l"/>
                <a:tab pos="1524000" algn="l"/>
                <a:tab pos="1882775" algn="l"/>
                <a:tab pos="2330450" algn="l"/>
                <a:tab pos="2689225" algn="l"/>
                <a:tab pos="3136900" algn="l"/>
                <a:tab pos="3586163" algn="l"/>
                <a:tab pos="4483100" algn="l"/>
                <a:tab pos="4930775" algn="l"/>
                <a:tab pos="5737225" algn="l"/>
              </a:tabLst>
            </a:pPr>
            <a:r>
              <a:rPr lang="de-DE" sz="2200" baseline="-25000" smtClean="0">
                <a:solidFill>
                  <a:srgbClr val="FF0000"/>
                </a:solidFill>
              </a:rPr>
              <a:t>						</a:t>
            </a:r>
            <a:r>
              <a:rPr lang="de-DE" sz="2000" smtClean="0">
                <a:latin typeface="ArborWin" panose="00000400000000000000" pitchFamily="2" charset="0"/>
              </a:rPr>
              <a:t>               5                 ......</a:t>
            </a:r>
            <a:endParaRPr lang="de-DE" sz="2200" baseline="-25000" smtClean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896938" algn="l"/>
                <a:tab pos="1524000" algn="l"/>
                <a:tab pos="1882775" algn="l"/>
                <a:tab pos="2330450" algn="l"/>
                <a:tab pos="2689225" algn="l"/>
                <a:tab pos="3136900" algn="l"/>
                <a:tab pos="3586163" algn="l"/>
                <a:tab pos="4483100" algn="l"/>
                <a:tab pos="4930775" algn="l"/>
                <a:tab pos="5737225" algn="l"/>
              </a:tabLst>
            </a:pPr>
            <a:r>
              <a:rPr lang="de-DE" sz="2200" baseline="-25000" smtClean="0">
                <a:solidFill>
                  <a:srgbClr val="FF0000"/>
                </a:solidFill>
                <a:latin typeface="+mj-lt"/>
              </a:rPr>
              <a:t>					</a:t>
            </a:r>
            <a:r>
              <a:rPr lang="de-DE" sz="2000" smtClean="0"/>
              <a:t> 		    französische</a:t>
            </a:r>
            <a:endParaRPr lang="de-DE" sz="220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5976"/>
            <a:ext cx="2895600" cy="365499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46</a:t>
            </a:fld>
            <a:endParaRPr lang="de-DE"/>
          </a:p>
        </p:txBody>
      </p:sp>
      <p:sp>
        <p:nvSpPr>
          <p:cNvPr id="6" name="Abgerundetes Rechteck 7">
            <a:extLst>
              <a:ext uri="{FF2B5EF4-FFF2-40B4-BE49-F238E27FC236}">
                <a16:creationId xmlns="" xmlns:a16="http://schemas.microsoft.com/office/drawing/2014/main" id="{B1F6FCFA-0D8F-AB82-87E8-BAFAEB187398}"/>
              </a:ext>
            </a:extLst>
          </p:cNvPr>
          <p:cNvSpPr txBox="1">
            <a:spLocks/>
          </p:cNvSpPr>
          <p:nvPr/>
        </p:nvSpPr>
        <p:spPr>
          <a:xfrm>
            <a:off x="621254" y="914400"/>
            <a:ext cx="7731162" cy="1328023"/>
          </a:xfrm>
          <a:prstGeom prst="roundRect">
            <a:avLst/>
          </a:prstGeom>
          <a:solidFill>
            <a:schemeClr val="tx1"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>
              <a:spcBef>
                <a:spcPts val="600"/>
              </a:spcBef>
            </a:pPr>
            <a:r>
              <a:rPr lang="de-DE" dirty="0">
                <a:solidFill>
                  <a:schemeClr val="bg1"/>
                </a:solidFill>
                <a:sym typeface="WP MathA" panose="05010101010101010101" pitchFamily="2" charset="2"/>
              </a:rPr>
              <a:t>	</a:t>
            </a:r>
            <a:r>
              <a:rPr lang="de-DE" b="1" dirty="0">
                <a:solidFill>
                  <a:schemeClr val="bg1"/>
                </a:solidFill>
                <a:sym typeface="WP MathA" panose="05010101010101010101" pitchFamily="2" charset="2"/>
              </a:rPr>
              <a:t>Rekursion</a:t>
            </a:r>
            <a:r>
              <a:rPr lang="de-DE" dirty="0">
                <a:solidFill>
                  <a:schemeClr val="bg1"/>
                </a:solidFill>
                <a:sym typeface="WP MathA" panose="05010101010101010101" pitchFamily="2" charset="2"/>
              </a:rPr>
              <a:t> =</a:t>
            </a:r>
            <a:r>
              <a:rPr lang="de-DE" baseline="-25000" dirty="0">
                <a:solidFill>
                  <a:schemeClr val="bg1"/>
                </a:solidFill>
                <a:sym typeface="WP MathA" panose="05010101010101010101" pitchFamily="2" charset="2"/>
              </a:rPr>
              <a:t>def </a:t>
            </a:r>
            <a:r>
              <a:rPr lang="de-DE" dirty="0">
                <a:solidFill>
                  <a:schemeClr val="bg1"/>
                </a:solidFill>
                <a:sym typeface="WP MathA" panose="05010101010101010101" pitchFamily="2" charset="2"/>
              </a:rPr>
              <a:t>Eigenschaft von Regeln, die zutrifft, wenn die Ausgabe (</a:t>
            </a:r>
            <a:r>
              <a:rPr lang="de-DE" b="1" dirty="0">
                <a:solidFill>
                  <a:schemeClr val="bg1"/>
                </a:solidFill>
                <a:sym typeface="WP MathA" panose="05010101010101010101" pitchFamily="2" charset="2"/>
              </a:rPr>
              <a:t>Output</a:t>
            </a:r>
            <a:r>
              <a:rPr lang="de-DE" dirty="0">
                <a:solidFill>
                  <a:schemeClr val="bg1"/>
                </a:solidFill>
                <a:sym typeface="WP MathA" panose="05010101010101010101" pitchFamily="2" charset="2"/>
              </a:rPr>
              <a:t>) einer Regel als Eingabe (</a:t>
            </a:r>
            <a:r>
              <a:rPr lang="de-DE" b="1" dirty="0">
                <a:solidFill>
                  <a:schemeClr val="bg1"/>
                </a:solidFill>
                <a:sym typeface="WP MathA" panose="05010101010101010101" pitchFamily="2" charset="2"/>
              </a:rPr>
              <a:t>Input</a:t>
            </a:r>
            <a:r>
              <a:rPr lang="de-DE" dirty="0">
                <a:solidFill>
                  <a:schemeClr val="bg1"/>
                </a:solidFill>
                <a:sym typeface="WP MathA" panose="05010101010101010101" pitchFamily="2" charset="2"/>
              </a:rPr>
              <a:t>) für die selbe Regel verwendet werden kann</a:t>
            </a:r>
          </a:p>
        </p:txBody>
      </p:sp>
    </p:spTree>
    <p:extLst>
      <p:ext uri="{BB962C8B-B14F-4D97-AF65-F5344CB8AC3E}">
        <p14:creationId xmlns="" xmlns:p14="http://schemas.microsoft.com/office/powerpoint/2010/main" val="8214828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I. Semantische Kompetenz - Rekursion</a:t>
            </a:r>
            <a:endParaRPr lang="de-AT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88" y="990600"/>
            <a:ext cx="8404412" cy="5069541"/>
          </a:xfrm>
        </p:spPr>
        <p:txBody>
          <a:bodyPr/>
          <a:lstStyle/>
          <a:p>
            <a:pPr marL="0" indent="0">
              <a:spcBef>
                <a:spcPts val="1800"/>
              </a:spcBef>
            </a:pPr>
            <a:r>
              <a:rPr lang="de-DE" i="1" dirty="0"/>
              <a:t>Beispiel 2.</a:t>
            </a:r>
            <a:r>
              <a:rPr lang="en-US" dirty="0"/>
              <a:t> </a:t>
            </a:r>
            <a:r>
              <a:rPr lang="en-US" b="1" dirty="0" err="1"/>
              <a:t>Koordination</a:t>
            </a:r>
            <a:r>
              <a:rPr lang="en-US" b="1" i="1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rekursiv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</a:pPr>
            <a:r>
              <a:rPr lang="en-US" b="1" dirty="0" err="1"/>
              <a:t>Koordination</a:t>
            </a:r>
            <a:r>
              <a:rPr lang="en-US" dirty="0"/>
              <a:t> </a:t>
            </a:r>
            <a:r>
              <a:rPr lang="de-DE" dirty="0"/>
              <a:t>=</a:t>
            </a:r>
            <a:r>
              <a:rPr lang="de-DE" baseline="-25000" dirty="0"/>
              <a:t>Def</a:t>
            </a:r>
            <a:r>
              <a:rPr lang="en-US" dirty="0"/>
              <a:t> </a:t>
            </a:r>
            <a:r>
              <a:rPr lang="en-US" dirty="0" err="1"/>
              <a:t>Konstruktion</a:t>
            </a:r>
            <a:r>
              <a:rPr lang="en-US" dirty="0"/>
              <a:t>, in der </a:t>
            </a:r>
            <a:r>
              <a:rPr lang="en-US" dirty="0" err="1"/>
              <a:t>zwei</a:t>
            </a:r>
            <a:r>
              <a:rPr lang="en-US" dirty="0"/>
              <a:t> </a:t>
            </a:r>
            <a:r>
              <a:rPr lang="en-US" dirty="0" err="1"/>
              <a:t>Konstituenten</a:t>
            </a:r>
            <a:r>
              <a:rPr lang="en-US" dirty="0"/>
              <a:t> (</a:t>
            </a:r>
            <a:r>
              <a:rPr lang="en-US" dirty="0" err="1"/>
              <a:t>Phrasen</a:t>
            </a:r>
            <a:r>
              <a:rPr lang="en-US" dirty="0"/>
              <a:t> </a:t>
            </a:r>
            <a:r>
              <a:rPr lang="en-US" dirty="0" err="1"/>
              <a:t>oder</a:t>
            </a:r>
            <a:r>
              <a:rPr lang="en-US" dirty="0"/>
              <a:t> </a:t>
            </a:r>
            <a:r>
              <a:rPr lang="en-US" dirty="0" err="1"/>
              <a:t>Köpfe</a:t>
            </a:r>
            <a:r>
              <a:rPr lang="en-US" dirty="0"/>
              <a:t>)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einer</a:t>
            </a:r>
            <a:r>
              <a:rPr lang="en-US" dirty="0"/>
              <a:t> </a:t>
            </a:r>
            <a:r>
              <a:rPr lang="en-US" dirty="0" err="1"/>
              <a:t>koordinierenden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Partikel</a:t>
            </a:r>
            <a:r>
              <a:rPr lang="en-US" dirty="0"/>
              <a:t> (</a:t>
            </a:r>
            <a:r>
              <a:rPr lang="en-US" i="1" dirty="0"/>
              <a:t>und</a:t>
            </a:r>
            <a:r>
              <a:rPr lang="en-US" dirty="0"/>
              <a:t>, </a:t>
            </a:r>
            <a:r>
              <a:rPr lang="en-US" i="1" dirty="0" err="1"/>
              <a:t>oder</a:t>
            </a:r>
            <a:r>
              <a:rPr lang="en-US" i="1" dirty="0"/>
              <a:t>, </a:t>
            </a:r>
            <a:r>
              <a:rPr lang="en-US" i="1" dirty="0" err="1"/>
              <a:t>aber</a:t>
            </a:r>
            <a:r>
              <a:rPr lang="en-US" i="1" dirty="0"/>
              <a:t>,…</a:t>
            </a:r>
            <a:r>
              <a:rPr lang="en-US" dirty="0"/>
              <a:t>) </a:t>
            </a:r>
            <a:r>
              <a:rPr lang="en-US" dirty="0" err="1"/>
              <a:t>verbunden</a:t>
            </a:r>
            <a:r>
              <a:rPr lang="en-US" dirty="0"/>
              <a:t> </a:t>
            </a:r>
            <a:r>
              <a:rPr lang="en-US" dirty="0" err="1"/>
              <a:t>werden</a:t>
            </a:r>
            <a:endParaRPr lang="en-US" dirty="0"/>
          </a:p>
          <a:p>
            <a:pPr marL="690563" indent="-690563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5997575" algn="l"/>
              </a:tabLst>
            </a:pPr>
            <a:r>
              <a:rPr lang="en-US" dirty="0"/>
              <a:t>(1)		</a:t>
            </a:r>
            <a:r>
              <a:rPr lang="en-US" i="1" dirty="0"/>
              <a:t>DP-</a:t>
            </a:r>
            <a:r>
              <a:rPr lang="en-US" i="1" dirty="0" err="1"/>
              <a:t>Koordination</a:t>
            </a:r>
            <a:r>
              <a:rPr lang="en-US" i="1" dirty="0"/>
              <a:t> </a:t>
            </a:r>
          </a:p>
          <a:p>
            <a:pPr marL="690563" indent="-690563">
              <a:tabLst>
                <a:tab pos="342900" algn="l"/>
                <a:tab pos="747713" algn="l"/>
                <a:tab pos="1090613" algn="l"/>
                <a:tab pos="5997575" algn="l"/>
              </a:tabLst>
            </a:pPr>
            <a:r>
              <a:rPr lang="en-US" i="1" dirty="0"/>
              <a:t>		</a:t>
            </a:r>
            <a:r>
              <a:rPr lang="en-US" dirty="0"/>
              <a:t>[[</a:t>
            </a:r>
            <a:r>
              <a:rPr lang="en-US" baseline="-25000" dirty="0"/>
              <a:t>DP</a:t>
            </a:r>
            <a:r>
              <a:rPr lang="en-US" dirty="0"/>
              <a:t> Maria] </a:t>
            </a:r>
            <a:r>
              <a:rPr lang="en-US" dirty="0">
                <a:solidFill>
                  <a:srgbClr val="FF0000"/>
                </a:solidFill>
              </a:rPr>
              <a:t>und</a:t>
            </a:r>
            <a:r>
              <a:rPr lang="en-US" dirty="0"/>
              <a:t> [</a:t>
            </a:r>
            <a:r>
              <a:rPr lang="en-US" baseline="-25000" dirty="0"/>
              <a:t>DP</a:t>
            </a:r>
            <a:r>
              <a:rPr lang="en-US" dirty="0"/>
              <a:t> das Kind] </a:t>
            </a:r>
            <a:r>
              <a:rPr lang="en-US" dirty="0">
                <a:solidFill>
                  <a:srgbClr val="FF0000"/>
                </a:solidFill>
              </a:rPr>
              <a:t>und</a:t>
            </a:r>
            <a:r>
              <a:rPr lang="en-US" dirty="0"/>
              <a:t> [</a:t>
            </a:r>
            <a:r>
              <a:rPr lang="en-US" baseline="-25000" dirty="0"/>
              <a:t>DP</a:t>
            </a:r>
            <a:r>
              <a:rPr lang="en-US" dirty="0"/>
              <a:t> die Freunde]] … </a:t>
            </a:r>
            <a:r>
              <a:rPr lang="en-US" dirty="0" err="1"/>
              <a:t>lachten</a:t>
            </a:r>
            <a:endParaRPr lang="en-US" i="1" dirty="0"/>
          </a:p>
          <a:p>
            <a:pPr marL="690563" indent="-690563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5997575" algn="l"/>
              </a:tabLst>
            </a:pPr>
            <a:r>
              <a:rPr lang="en-US" dirty="0"/>
              <a:t>(2)		</a:t>
            </a:r>
            <a:r>
              <a:rPr lang="en-US" i="1" dirty="0"/>
              <a:t>V°-</a:t>
            </a:r>
            <a:r>
              <a:rPr lang="en-US" i="1" dirty="0" err="1"/>
              <a:t>Koordination</a:t>
            </a:r>
            <a:endParaRPr lang="en-US" i="1" dirty="0"/>
          </a:p>
          <a:p>
            <a:pPr marL="690563" indent="-690563">
              <a:tabLst>
                <a:tab pos="342900" algn="l"/>
                <a:tab pos="747713" algn="l"/>
                <a:tab pos="1090613" algn="l"/>
                <a:tab pos="5997575" algn="l"/>
              </a:tabLst>
            </a:pPr>
            <a:r>
              <a:rPr lang="en-US" i="1" dirty="0"/>
              <a:t>		</a:t>
            </a:r>
            <a:r>
              <a:rPr lang="en-US" dirty="0"/>
              <a:t>Sie [[</a:t>
            </a:r>
            <a:r>
              <a:rPr lang="en-US" baseline="-25000" dirty="0"/>
              <a:t>V°</a:t>
            </a:r>
            <a:r>
              <a:rPr lang="en-US" dirty="0"/>
              <a:t> </a:t>
            </a:r>
            <a:r>
              <a:rPr lang="en-US" dirty="0" err="1"/>
              <a:t>lachten</a:t>
            </a:r>
            <a:r>
              <a:rPr lang="en-US" dirty="0"/>
              <a:t>] </a:t>
            </a:r>
            <a:r>
              <a:rPr lang="en-US" dirty="0" err="1">
                <a:solidFill>
                  <a:srgbClr val="FF0000"/>
                </a:solidFill>
              </a:rPr>
              <a:t>oder</a:t>
            </a:r>
            <a:r>
              <a:rPr lang="en-US" dirty="0"/>
              <a:t> [</a:t>
            </a:r>
            <a:r>
              <a:rPr lang="en-US" baseline="-25000" dirty="0"/>
              <a:t>V°</a:t>
            </a:r>
            <a:r>
              <a:rPr lang="en-US" dirty="0"/>
              <a:t> </a:t>
            </a:r>
            <a:r>
              <a:rPr lang="en-US" dirty="0" err="1"/>
              <a:t>spielten</a:t>
            </a:r>
            <a:r>
              <a:rPr lang="en-US" dirty="0"/>
              <a:t>] </a:t>
            </a:r>
            <a:r>
              <a:rPr lang="en-US" dirty="0" err="1">
                <a:solidFill>
                  <a:srgbClr val="FF0000"/>
                </a:solidFill>
              </a:rPr>
              <a:t>oder</a:t>
            </a:r>
            <a:r>
              <a:rPr lang="en-US" dirty="0"/>
              <a:t> [</a:t>
            </a:r>
            <a:r>
              <a:rPr lang="en-US" baseline="-25000" dirty="0"/>
              <a:t>V°</a:t>
            </a:r>
            <a:r>
              <a:rPr lang="en-US" dirty="0"/>
              <a:t> </a:t>
            </a:r>
            <a:r>
              <a:rPr lang="en-US" dirty="0" err="1"/>
              <a:t>tanzten</a:t>
            </a:r>
            <a:r>
              <a:rPr lang="en-US" dirty="0"/>
              <a:t>]] …	</a:t>
            </a:r>
            <a:endParaRPr lang="en-US" i="1" dirty="0"/>
          </a:p>
          <a:p>
            <a:pPr marL="690563" indent="-690563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5997575" algn="l"/>
              </a:tabLst>
            </a:pPr>
            <a:r>
              <a:rPr lang="en-US" dirty="0"/>
              <a:t>(3)		</a:t>
            </a:r>
            <a:r>
              <a:rPr lang="en-US" i="1" dirty="0"/>
              <a:t>VP-</a:t>
            </a:r>
            <a:r>
              <a:rPr lang="en-US" i="1" dirty="0" err="1"/>
              <a:t>Koordination</a:t>
            </a:r>
            <a:endParaRPr lang="en-US" i="1" dirty="0"/>
          </a:p>
          <a:p>
            <a:pPr marL="690563" indent="-690563">
              <a:tabLst>
                <a:tab pos="342900" algn="l"/>
                <a:tab pos="747713" algn="l"/>
                <a:tab pos="1090613" algn="l"/>
                <a:tab pos="5997575" algn="l"/>
              </a:tabLst>
            </a:pPr>
            <a:r>
              <a:rPr lang="en-US" i="1" dirty="0"/>
              <a:t>		 </a:t>
            </a:r>
            <a:r>
              <a:rPr lang="en-US" dirty="0"/>
              <a:t>… </a:t>
            </a:r>
            <a:r>
              <a:rPr lang="en-US" dirty="0" err="1"/>
              <a:t>weil</a:t>
            </a:r>
            <a:r>
              <a:rPr lang="en-US" dirty="0"/>
              <a:t> er [[</a:t>
            </a:r>
            <a:r>
              <a:rPr lang="en-US" baseline="-25000" dirty="0"/>
              <a:t>VP </a:t>
            </a:r>
            <a:r>
              <a:rPr lang="en-US" dirty="0"/>
              <a:t>das Buch las] </a:t>
            </a:r>
            <a:r>
              <a:rPr lang="en-US" dirty="0">
                <a:solidFill>
                  <a:srgbClr val="FF0000"/>
                </a:solidFill>
              </a:rPr>
              <a:t>und</a:t>
            </a:r>
            <a:r>
              <a:rPr lang="en-US" dirty="0"/>
              <a:t> [</a:t>
            </a:r>
            <a:r>
              <a:rPr lang="en-US" baseline="-25000" dirty="0"/>
              <a:t>VP</a:t>
            </a:r>
            <a:r>
              <a:rPr lang="en-US" dirty="0"/>
              <a:t> Musik </a:t>
            </a:r>
            <a:r>
              <a:rPr lang="en-US" dirty="0" err="1"/>
              <a:t>hörte</a:t>
            </a:r>
            <a:r>
              <a:rPr lang="en-US" dirty="0"/>
              <a:t>]] … 	</a:t>
            </a:r>
          </a:p>
          <a:p>
            <a:pPr marL="690563" indent="-690563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5997575" algn="l"/>
              </a:tabLst>
            </a:pPr>
            <a:r>
              <a:rPr lang="en-US" b="1" i="1" dirty="0" err="1"/>
              <a:t>Übung</a:t>
            </a:r>
            <a:r>
              <a:rPr lang="en-US" b="1" i="1" dirty="0"/>
              <a:t>.</a:t>
            </a:r>
            <a:r>
              <a:rPr lang="en-US" i="1" dirty="0"/>
              <a:t> </a:t>
            </a:r>
            <a:r>
              <a:rPr lang="en-US" dirty="0" err="1"/>
              <a:t>Geben</a:t>
            </a:r>
            <a:r>
              <a:rPr lang="en-US" dirty="0"/>
              <a:t> Sie die PS-</a:t>
            </a:r>
            <a:r>
              <a:rPr lang="en-US" dirty="0" err="1"/>
              <a:t>Regeln</a:t>
            </a:r>
            <a:r>
              <a:rPr lang="en-US" dirty="0"/>
              <a:t> an, die (1) – (3) </a:t>
            </a:r>
            <a:r>
              <a:rPr lang="en-US" dirty="0" err="1"/>
              <a:t>generieren</a:t>
            </a:r>
            <a:r>
              <a:rPr lang="en-US" dirty="0"/>
              <a:t>.</a:t>
            </a:r>
          </a:p>
          <a:p>
            <a:pPr marL="690563" indent="-690563">
              <a:spcBef>
                <a:spcPts val="600"/>
              </a:spcBef>
              <a:tabLst>
                <a:tab pos="342900" algn="l"/>
                <a:tab pos="747713" algn="l"/>
                <a:tab pos="1090613" algn="l"/>
                <a:tab pos="5997575" algn="l"/>
              </a:tabLst>
            </a:pPr>
            <a:r>
              <a:rPr lang="en-US" b="1" dirty="0" err="1"/>
              <a:t>Lösung</a:t>
            </a:r>
            <a:r>
              <a:rPr lang="en-US" dirty="0"/>
              <a:t>. X </a:t>
            </a:r>
            <a:r>
              <a:rPr lang="de-DE" dirty="0"/>
              <a:t>➝ X {</a:t>
            </a:r>
            <a:r>
              <a:rPr lang="de-DE" i="1" dirty="0"/>
              <a:t>und, oder</a:t>
            </a:r>
            <a:r>
              <a:rPr lang="de-DE" dirty="0"/>
              <a:t>} X     (wobei X  {DP, V°, VP})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27901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I. Semantische Kompetenz - Rekursion</a:t>
            </a:r>
            <a:endParaRPr lang="de-AT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029200"/>
          </a:xfrm>
        </p:spPr>
        <p:txBody>
          <a:bodyPr/>
          <a:lstStyle/>
          <a:p>
            <a:pPr marL="0" indent="0">
              <a:spcBef>
                <a:spcPts val="1800"/>
              </a:spcBef>
            </a:pPr>
            <a:r>
              <a:rPr lang="de-DE" i="1" dirty="0"/>
              <a:t>Beispiel 3.</a:t>
            </a:r>
            <a:r>
              <a:rPr lang="en-US" b="1" dirty="0"/>
              <a:t> </a:t>
            </a:r>
            <a:r>
              <a:rPr lang="en-US" dirty="0" err="1"/>
              <a:t>Einbettung</a:t>
            </a:r>
            <a:r>
              <a:rPr lang="en-US" dirty="0"/>
              <a:t> </a:t>
            </a:r>
            <a:r>
              <a:rPr lang="en-US" dirty="0" err="1"/>
              <a:t>unter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Prädikaten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b="1" dirty="0" err="1"/>
              <a:t>sententialen</a:t>
            </a:r>
            <a:r>
              <a:rPr lang="en-US" b="1" dirty="0"/>
              <a:t> </a:t>
            </a:r>
            <a:r>
              <a:rPr lang="en-US" b="1" dirty="0" err="1"/>
              <a:t>Komplementen</a:t>
            </a:r>
            <a:r>
              <a:rPr lang="en-US" b="1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rekursiv</a:t>
            </a:r>
            <a:r>
              <a:rPr lang="en-US" dirty="0"/>
              <a:t>. </a:t>
            </a:r>
          </a:p>
          <a:p>
            <a:pPr marL="0" indent="0">
              <a:spcBef>
                <a:spcPts val="1200"/>
              </a:spcBef>
            </a:pPr>
            <a:r>
              <a:rPr lang="en-US" b="1" dirty="0" err="1"/>
              <a:t>Sententiales</a:t>
            </a:r>
            <a:r>
              <a:rPr lang="en-US" b="1" dirty="0"/>
              <a:t> </a:t>
            </a:r>
            <a:r>
              <a:rPr lang="en-US" b="1" dirty="0" err="1"/>
              <a:t>Komplement</a:t>
            </a:r>
            <a:r>
              <a:rPr lang="en-US" b="1" dirty="0"/>
              <a:t> </a:t>
            </a:r>
            <a:r>
              <a:rPr lang="de-DE" dirty="0"/>
              <a:t>=</a:t>
            </a:r>
            <a:r>
              <a:rPr lang="de-DE" baseline="-25000" dirty="0"/>
              <a:t>Def</a:t>
            </a:r>
            <a:r>
              <a:rPr lang="en-US" dirty="0"/>
              <a:t> </a:t>
            </a:r>
            <a:r>
              <a:rPr lang="en-US" dirty="0" err="1"/>
              <a:t>Objektsatz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(1)		Maria </a:t>
            </a:r>
            <a:r>
              <a:rPr lang="en-US" dirty="0" err="1">
                <a:solidFill>
                  <a:srgbClr val="FF0000"/>
                </a:solidFill>
              </a:rPr>
              <a:t>sagte</a:t>
            </a:r>
            <a:r>
              <a:rPr lang="en-US" dirty="0"/>
              <a:t>, [</a:t>
            </a:r>
            <a:r>
              <a:rPr lang="en-US" baseline="-25000" dirty="0"/>
              <a:t>CP </a:t>
            </a:r>
            <a:r>
              <a:rPr lang="en-US" dirty="0" err="1"/>
              <a:t>dass</a:t>
            </a:r>
            <a:r>
              <a:rPr lang="en-US" dirty="0"/>
              <a:t> es morgen </a:t>
            </a:r>
            <a:r>
              <a:rPr lang="en-US" dirty="0" err="1"/>
              <a:t>regnen</a:t>
            </a:r>
            <a:r>
              <a:rPr lang="en-US" dirty="0"/>
              <a:t> </a:t>
            </a:r>
            <a:r>
              <a:rPr lang="en-US" dirty="0" err="1"/>
              <a:t>wird</a:t>
            </a:r>
            <a:r>
              <a:rPr lang="en-US" dirty="0"/>
              <a:t>].</a:t>
            </a:r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(2)		Maria </a:t>
            </a:r>
            <a:r>
              <a:rPr lang="en-US" dirty="0" err="1">
                <a:solidFill>
                  <a:srgbClr val="FF0000"/>
                </a:solidFill>
              </a:rPr>
              <a:t>sagte</a:t>
            </a:r>
            <a:r>
              <a:rPr lang="en-US" dirty="0"/>
              <a:t>, </a:t>
            </a:r>
            <a:r>
              <a:rPr lang="en-US" dirty="0" err="1"/>
              <a:t>dass</a:t>
            </a:r>
            <a:r>
              <a:rPr lang="en-US" dirty="0"/>
              <a:t> Peter </a:t>
            </a:r>
            <a:r>
              <a:rPr lang="en-US" dirty="0" err="1">
                <a:solidFill>
                  <a:srgbClr val="FF0000"/>
                </a:solidFill>
              </a:rPr>
              <a:t>glaubte</a:t>
            </a:r>
            <a:r>
              <a:rPr lang="en-US" dirty="0"/>
              <a:t>, </a:t>
            </a:r>
            <a:r>
              <a:rPr lang="en-US" dirty="0" err="1"/>
              <a:t>dass</a:t>
            </a:r>
            <a:r>
              <a:rPr lang="en-US" dirty="0"/>
              <a:t> </a:t>
            </a:r>
            <a:r>
              <a:rPr lang="en-US" dirty="0" err="1"/>
              <a:t>wir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meinten</a:t>
            </a:r>
            <a:r>
              <a:rPr lang="en-US" dirty="0"/>
              <a:t>, </a:t>
            </a:r>
            <a:r>
              <a:rPr lang="en-US" dirty="0" err="1"/>
              <a:t>dass</a:t>
            </a:r>
            <a:r>
              <a:rPr lang="en-US" dirty="0"/>
              <a:t> der Nachbar </a:t>
            </a:r>
            <a:r>
              <a:rPr lang="en-US" dirty="0" err="1">
                <a:solidFill>
                  <a:srgbClr val="FF0000"/>
                </a:solidFill>
              </a:rPr>
              <a:t>behauptete</a:t>
            </a:r>
            <a:r>
              <a:rPr lang="en-US" dirty="0"/>
              <a:t>,…. </a:t>
            </a:r>
            <a:r>
              <a:rPr lang="en-US" dirty="0" err="1"/>
              <a:t>dass</a:t>
            </a:r>
            <a:r>
              <a:rPr lang="en-US" dirty="0"/>
              <a:t> es morgen </a:t>
            </a:r>
            <a:r>
              <a:rPr lang="en-US" dirty="0" err="1"/>
              <a:t>regnen</a:t>
            </a:r>
            <a:r>
              <a:rPr lang="en-US" dirty="0"/>
              <a:t> </a:t>
            </a:r>
            <a:r>
              <a:rPr lang="en-US" dirty="0" err="1"/>
              <a:t>werde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</a:pPr>
            <a:endParaRPr lang="en-US" b="1" i="1" dirty="0"/>
          </a:p>
          <a:p>
            <a:pPr>
              <a:spcBef>
                <a:spcPts val="0"/>
              </a:spcBef>
            </a:pPr>
            <a:r>
              <a:rPr lang="en-US" b="1" i="1" dirty="0" err="1"/>
              <a:t>Übung</a:t>
            </a:r>
            <a:r>
              <a:rPr lang="en-US" b="1" i="1" dirty="0"/>
              <a:t>.</a:t>
            </a:r>
            <a:r>
              <a:rPr lang="en-US" i="1" dirty="0"/>
              <a:t> </a:t>
            </a:r>
            <a:r>
              <a:rPr lang="en-US" dirty="0" err="1"/>
              <a:t>Geben</a:t>
            </a:r>
            <a:r>
              <a:rPr lang="en-US" dirty="0"/>
              <a:t> Sie die PS-</a:t>
            </a:r>
            <a:r>
              <a:rPr lang="en-US" dirty="0" err="1"/>
              <a:t>Regeln</a:t>
            </a:r>
            <a:r>
              <a:rPr lang="en-US" dirty="0"/>
              <a:t> an, die (2) </a:t>
            </a:r>
            <a:r>
              <a:rPr lang="en-US" dirty="0" err="1"/>
              <a:t>generieren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</a:pPr>
            <a:r>
              <a:rPr lang="en-US" b="1" dirty="0" err="1"/>
              <a:t>Lösung</a:t>
            </a:r>
            <a:r>
              <a:rPr lang="en-US" dirty="0"/>
              <a:t>.	</a:t>
            </a:r>
            <a:r>
              <a:rPr lang="en-US" dirty="0" err="1"/>
              <a:t>V°</a:t>
            </a:r>
            <a:r>
              <a:rPr lang="en-US" baseline="-25000" dirty="0" err="1"/>
              <a:t>KompCP</a:t>
            </a:r>
            <a:r>
              <a:rPr lang="en-US" dirty="0"/>
              <a:t> </a:t>
            </a:r>
            <a:r>
              <a:rPr lang="de-DE" dirty="0"/>
              <a:t>➝ </a:t>
            </a:r>
            <a:r>
              <a:rPr lang="de-DE" i="1" dirty="0"/>
              <a:t>sagen</a:t>
            </a:r>
            <a:r>
              <a:rPr lang="de-DE" dirty="0"/>
              <a:t>, glauben, meinen, behaupten,…</a:t>
            </a:r>
          </a:p>
          <a:p>
            <a:r>
              <a:rPr lang="de-DE" dirty="0"/>
              <a:t>				VP 	    ➝ </a:t>
            </a:r>
            <a:r>
              <a:rPr lang="en-US" dirty="0"/>
              <a:t>V°</a:t>
            </a:r>
            <a:r>
              <a:rPr lang="en-US" baseline="-25000" dirty="0"/>
              <a:t> </a:t>
            </a:r>
            <a:r>
              <a:rPr lang="en-US" baseline="-25000" dirty="0" err="1"/>
              <a:t>KompCP</a:t>
            </a:r>
            <a:r>
              <a:rPr lang="en-US" baseline="-25000" dirty="0"/>
              <a:t> </a:t>
            </a:r>
            <a:r>
              <a:rPr lang="de-DE" dirty="0"/>
              <a:t> CP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ooter Placeholder 3">
            <a:extLst>
              <a:ext uri="{FF2B5EF4-FFF2-40B4-BE49-F238E27FC236}">
                <a16:creationId xmlns="" xmlns:a16="http://schemas.microsoft.com/office/drawing/2014/main" id="{7C24DDAA-2E23-4C00-87BF-17BB60126D13}"/>
              </a:ext>
            </a:extLst>
          </p:cNvPr>
          <p:cNvSpPr txBox="1">
            <a:spLocks/>
          </p:cNvSpPr>
          <p:nvPr/>
        </p:nvSpPr>
        <p:spPr>
          <a:xfrm>
            <a:off x="3737266" y="3300549"/>
            <a:ext cx="1977734" cy="3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b="1" dirty="0">
                <a:solidFill>
                  <a:schemeClr val="tx1"/>
                </a:solidFill>
              </a:rPr>
              <a:t>Objektsatz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4" name="Left Brace 13">
            <a:extLst>
              <a:ext uri="{FF2B5EF4-FFF2-40B4-BE49-F238E27FC236}">
                <a16:creationId xmlns="" xmlns:a16="http://schemas.microsoft.com/office/drawing/2014/main" id="{1BA99215-3BEA-47A3-9FC0-C4F46F359B99}"/>
              </a:ext>
            </a:extLst>
          </p:cNvPr>
          <p:cNvSpPr/>
          <p:nvPr/>
        </p:nvSpPr>
        <p:spPr>
          <a:xfrm rot="16200000">
            <a:off x="4582401" y="1132463"/>
            <a:ext cx="217550" cy="3876447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796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I. Semantische Kompetenz - Rekursion</a:t>
            </a:r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49</a:t>
            </a:fld>
            <a:endParaRPr lang="de-DE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458200" cy="53340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200" i="1" dirty="0"/>
              <a:t>Beispiel 4.</a:t>
            </a:r>
            <a:r>
              <a:rPr lang="de-DE" sz="2200" dirty="0"/>
              <a:t> </a:t>
            </a:r>
            <a:r>
              <a:rPr lang="de-DE" sz="2200" b="1" dirty="0"/>
              <a:t>Indirekte</a:t>
            </a:r>
            <a:r>
              <a:rPr lang="de-DE" sz="2200" dirty="0"/>
              <a:t> </a:t>
            </a:r>
            <a:r>
              <a:rPr lang="de-DE" sz="2200" noProof="0" dirty="0"/>
              <a:t>Rekursion</a:t>
            </a:r>
            <a:r>
              <a:rPr lang="de-DE" sz="2200" i="1" noProof="0" dirty="0"/>
              <a:t> </a:t>
            </a:r>
            <a:r>
              <a:rPr lang="de-DE" sz="2200" noProof="0" dirty="0"/>
              <a:t>bei postnominalen Genitiven:</a:t>
            </a:r>
          </a:p>
          <a:p>
            <a:pPr>
              <a:spcBef>
                <a:spcPts val="120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200" noProof="0" dirty="0"/>
              <a:t>(1)	das Buch des Freundes der Schwester der Lehrerin,…</a:t>
            </a:r>
          </a:p>
          <a:p>
            <a:pPr>
              <a:spcBef>
                <a:spcPts val="160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000" noProof="0" dirty="0"/>
              <a:t>		   	   </a:t>
            </a:r>
            <a:r>
              <a:rPr lang="de-DE" sz="2000" noProof="0" dirty="0">
                <a:solidFill>
                  <a:srgbClr val="FF0000"/>
                </a:solidFill>
              </a:rPr>
              <a:t>DP</a:t>
            </a:r>
            <a:r>
              <a:rPr lang="de-DE" sz="2000" baseline="-25000" noProof="0" dirty="0">
                <a:solidFill>
                  <a:srgbClr val="FF0000"/>
                </a:solidFill>
              </a:rPr>
              <a:t>1</a:t>
            </a:r>
            <a:r>
              <a:rPr lang="de-DE" sz="2000" noProof="0" dirty="0"/>
              <a:t>				</a:t>
            </a:r>
            <a:r>
              <a:rPr lang="de-DE" sz="2000" noProof="0" dirty="0">
                <a:solidFill>
                  <a:srgbClr val="FF0000"/>
                </a:solidFill>
              </a:rPr>
              <a:t>DP  </a:t>
            </a:r>
            <a:r>
              <a:rPr lang="de-DE" sz="2000" noProof="0" dirty="0"/>
              <a:t>➝ 	D°  </a:t>
            </a:r>
            <a:r>
              <a:rPr lang="de-DE" sz="2000" noProof="0" dirty="0">
                <a:solidFill>
                  <a:srgbClr val="00B050"/>
                </a:solidFill>
              </a:rPr>
              <a:t>NP</a:t>
            </a:r>
          </a:p>
          <a:p>
            <a:pPr>
              <a:spcBef>
                <a:spcPts val="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000" noProof="0" dirty="0">
                <a:latin typeface="ArborWin" panose="00000400000000000000" pitchFamily="2" charset="0"/>
              </a:rPr>
              <a:t>         	  3		</a:t>
            </a:r>
          </a:p>
          <a:p>
            <a:pPr>
              <a:spcBef>
                <a:spcPts val="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000" noProof="0" dirty="0"/>
              <a:t>	D°		    </a:t>
            </a:r>
            <a:r>
              <a:rPr lang="de-DE" sz="2000" noProof="0" dirty="0">
                <a:solidFill>
                  <a:srgbClr val="339966"/>
                </a:solidFill>
              </a:rPr>
              <a:t>NP</a:t>
            </a:r>
            <a:r>
              <a:rPr lang="de-DE" sz="2000" baseline="-25000" noProof="0" dirty="0">
                <a:solidFill>
                  <a:srgbClr val="339966"/>
                </a:solidFill>
              </a:rPr>
              <a:t>1</a:t>
            </a:r>
            <a:r>
              <a:rPr lang="de-DE" sz="2000" noProof="0" dirty="0"/>
              <a:t>			</a:t>
            </a:r>
            <a:r>
              <a:rPr lang="de-DE" sz="2000" noProof="0" dirty="0">
                <a:solidFill>
                  <a:srgbClr val="00B050"/>
                </a:solidFill>
              </a:rPr>
              <a:t>NP</a:t>
            </a:r>
            <a:r>
              <a:rPr lang="de-DE" sz="2000" noProof="0" dirty="0">
                <a:solidFill>
                  <a:srgbClr val="FF0000"/>
                </a:solidFill>
              </a:rPr>
              <a:t> </a:t>
            </a:r>
            <a:r>
              <a:rPr lang="de-DE" sz="2000" noProof="0" dirty="0"/>
              <a:t>➝		NP </a:t>
            </a:r>
            <a:r>
              <a:rPr lang="de-DE" sz="2000" noProof="0" dirty="0">
                <a:solidFill>
                  <a:srgbClr val="FF0000"/>
                </a:solidFill>
              </a:rPr>
              <a:t> DP</a:t>
            </a:r>
            <a:r>
              <a:rPr lang="de-DE" sz="2000" noProof="0" dirty="0"/>
              <a:t> 	(Rekursionsschritt)</a:t>
            </a:r>
            <a:endParaRPr lang="de-DE" sz="2000" noProof="0" dirty="0">
              <a:solidFill>
                <a:srgbClr val="00B050"/>
              </a:solidFill>
            </a:endParaRPr>
          </a:p>
          <a:p>
            <a:pPr>
              <a:spcBef>
                <a:spcPts val="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000" noProof="0" dirty="0">
                <a:latin typeface="ArborWin" panose="00000400000000000000" pitchFamily="2" charset="0"/>
              </a:rPr>
              <a:t>	! 	        3		</a:t>
            </a:r>
          </a:p>
          <a:p>
            <a:pPr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000" noProof="0" dirty="0"/>
              <a:t>        das	     NP		        </a:t>
            </a:r>
            <a:r>
              <a:rPr lang="de-DE" sz="2000" noProof="0" dirty="0">
                <a:solidFill>
                  <a:srgbClr val="FF0000"/>
                </a:solidFill>
              </a:rPr>
              <a:t>DP</a:t>
            </a:r>
            <a:r>
              <a:rPr lang="de-DE" sz="2000" baseline="-25000" noProof="0" dirty="0">
                <a:solidFill>
                  <a:srgbClr val="FF0000"/>
                </a:solidFill>
              </a:rPr>
              <a:t>2</a:t>
            </a:r>
            <a:r>
              <a:rPr lang="de-DE" sz="2000" noProof="0" dirty="0"/>
              <a:t>	</a:t>
            </a:r>
            <a:endParaRPr lang="de-DE" sz="2000" noProof="0" dirty="0">
              <a:solidFill>
                <a:srgbClr val="00B050"/>
              </a:solidFill>
            </a:endParaRPr>
          </a:p>
          <a:p>
            <a:pPr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000" noProof="0" dirty="0"/>
              <a:t>  </a:t>
            </a:r>
            <a:r>
              <a:rPr lang="de-DE" sz="2000" noProof="0" dirty="0">
                <a:latin typeface="ArborWin" panose="00000400000000000000" pitchFamily="2" charset="0"/>
              </a:rPr>
              <a:t> 			5	  3 	 </a:t>
            </a:r>
            <a:r>
              <a:rPr lang="de-DE" sz="2000" noProof="0" dirty="0"/>
              <a:t>	</a:t>
            </a:r>
          </a:p>
          <a:p>
            <a:pPr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000" noProof="0" dirty="0"/>
              <a:t>   		 	  Buch		des 		</a:t>
            </a:r>
            <a:r>
              <a:rPr lang="de-DE" sz="2000" noProof="0" dirty="0">
                <a:solidFill>
                  <a:srgbClr val="00B050"/>
                </a:solidFill>
              </a:rPr>
              <a:t> NP</a:t>
            </a:r>
            <a:r>
              <a:rPr lang="de-DE" sz="2000" baseline="-25000" noProof="0" dirty="0">
                <a:solidFill>
                  <a:srgbClr val="00B050"/>
                </a:solidFill>
              </a:rPr>
              <a:t>2</a:t>
            </a:r>
            <a:endParaRPr lang="de-DE" sz="2000" noProof="0" dirty="0"/>
          </a:p>
          <a:p>
            <a:pPr>
              <a:spcBef>
                <a:spcPts val="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000" noProof="0" dirty="0">
                <a:latin typeface="ArborWin" panose="00000400000000000000" pitchFamily="2" charset="0"/>
              </a:rPr>
              <a:t>					    	     3 		</a:t>
            </a:r>
            <a:endParaRPr lang="de-DE" sz="2000" noProof="0" dirty="0">
              <a:solidFill>
                <a:srgbClr val="00B050"/>
              </a:solidFill>
            </a:endParaRPr>
          </a:p>
          <a:p>
            <a:pPr>
              <a:spcBef>
                <a:spcPts val="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000" noProof="0" dirty="0"/>
              <a:t>				    		NP	            </a:t>
            </a:r>
            <a:r>
              <a:rPr lang="de-DE" sz="2000" noProof="0" dirty="0">
                <a:solidFill>
                  <a:srgbClr val="FF0000"/>
                </a:solidFill>
              </a:rPr>
              <a:t>DP</a:t>
            </a:r>
            <a:r>
              <a:rPr lang="de-DE" sz="2000" baseline="-25000" noProof="0" dirty="0">
                <a:solidFill>
                  <a:srgbClr val="FF0000"/>
                </a:solidFill>
              </a:rPr>
              <a:t>3</a:t>
            </a:r>
          </a:p>
          <a:p>
            <a:pPr>
              <a:spcBef>
                <a:spcPts val="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000" noProof="0" dirty="0">
                <a:latin typeface="ArborWin" panose="00000400000000000000" pitchFamily="2" charset="0"/>
              </a:rPr>
              <a:t> 					    5	    3 	</a:t>
            </a:r>
          </a:p>
          <a:p>
            <a:pPr>
              <a:spcBef>
                <a:spcPts val="0"/>
              </a:spcBef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000" noProof="0" dirty="0"/>
              <a:t>				   	Freundes	 der                </a:t>
            </a:r>
            <a:r>
              <a:rPr lang="de-DE" sz="2000" noProof="0" dirty="0">
                <a:solidFill>
                  <a:srgbClr val="00B050"/>
                </a:solidFill>
              </a:rPr>
              <a:t>NP</a:t>
            </a:r>
            <a:r>
              <a:rPr lang="de-DE" sz="2000" baseline="-25000" noProof="0" dirty="0">
                <a:solidFill>
                  <a:srgbClr val="00B050"/>
                </a:solidFill>
              </a:rPr>
              <a:t>3</a:t>
            </a:r>
            <a:endParaRPr lang="de-DE" sz="2000" baseline="-25000" noProof="0" dirty="0"/>
          </a:p>
          <a:p>
            <a:pPr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000" noProof="0" dirty="0"/>
              <a:t>					</a:t>
            </a:r>
            <a:r>
              <a:rPr lang="de-DE" sz="2000" noProof="0" dirty="0">
                <a:latin typeface="ArborWin" panose="00000400000000000000" pitchFamily="2" charset="0"/>
              </a:rPr>
              <a:t>	            	     6</a:t>
            </a:r>
          </a:p>
          <a:p>
            <a:pPr>
              <a:tabLst>
                <a:tab pos="685800" algn="l"/>
                <a:tab pos="1084263" algn="l"/>
                <a:tab pos="1719263" algn="l"/>
                <a:tab pos="2344738" algn="l"/>
                <a:tab pos="2913063" algn="l"/>
                <a:tab pos="3598863" algn="l"/>
                <a:tab pos="4233863" algn="l"/>
                <a:tab pos="4462463" algn="l"/>
                <a:tab pos="5029200" algn="l"/>
                <a:tab pos="6002338" algn="l"/>
                <a:tab pos="6858000" algn="l"/>
              </a:tabLst>
            </a:pPr>
            <a:r>
              <a:rPr lang="de-DE" sz="2000" noProof="0" dirty="0">
                <a:latin typeface="ArborWin" panose="00000400000000000000" pitchFamily="2" charset="0"/>
              </a:rPr>
              <a:t>							</a:t>
            </a:r>
            <a:r>
              <a:rPr lang="de-DE" sz="2000" noProof="0" dirty="0"/>
              <a:t>      	        Lehrerin…</a:t>
            </a:r>
          </a:p>
        </p:txBody>
      </p:sp>
      <p:sp>
        <p:nvSpPr>
          <p:cNvPr id="10" name="Arc 7"/>
          <p:cNvSpPr>
            <a:spLocks/>
          </p:cNvSpPr>
          <p:nvPr/>
        </p:nvSpPr>
        <p:spPr bwMode="auto">
          <a:xfrm rot="5400000" flipV="1">
            <a:off x="4305302" y="2247902"/>
            <a:ext cx="838198" cy="1523999"/>
          </a:xfrm>
          <a:custGeom>
            <a:avLst/>
            <a:gdLst>
              <a:gd name="G0" fmla="+- 9235 0 0"/>
              <a:gd name="G1" fmla="+- 21600 0 0"/>
              <a:gd name="G2" fmla="+- 21600 0 0"/>
              <a:gd name="T0" fmla="*/ 0 w 30835"/>
              <a:gd name="T1" fmla="*/ 2074 h 29815"/>
              <a:gd name="T2" fmla="*/ 29212 w 30835"/>
              <a:gd name="T3" fmla="*/ 29815 h 29815"/>
              <a:gd name="T4" fmla="*/ 9235 w 30835"/>
              <a:gd name="T5" fmla="*/ 21600 h 29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835" h="29815" fill="none" extrusionOk="0">
                <a:moveTo>
                  <a:pt x="-1" y="2073"/>
                </a:moveTo>
                <a:cubicBezTo>
                  <a:pt x="2887" y="708"/>
                  <a:pt x="6041" y="0"/>
                  <a:pt x="9235" y="0"/>
                </a:cubicBezTo>
                <a:cubicBezTo>
                  <a:pt x="21164" y="0"/>
                  <a:pt x="30835" y="9670"/>
                  <a:pt x="30835" y="21600"/>
                </a:cubicBezTo>
                <a:cubicBezTo>
                  <a:pt x="30835" y="24417"/>
                  <a:pt x="30283" y="27208"/>
                  <a:pt x="29211" y="29814"/>
                </a:cubicBezTo>
              </a:path>
              <a:path w="30835" h="29815" stroke="0" extrusionOk="0">
                <a:moveTo>
                  <a:pt x="-1" y="2073"/>
                </a:moveTo>
                <a:cubicBezTo>
                  <a:pt x="2887" y="708"/>
                  <a:pt x="6041" y="0"/>
                  <a:pt x="9235" y="0"/>
                </a:cubicBezTo>
                <a:cubicBezTo>
                  <a:pt x="21164" y="0"/>
                  <a:pt x="30835" y="9670"/>
                  <a:pt x="30835" y="21600"/>
                </a:cubicBezTo>
                <a:cubicBezTo>
                  <a:pt x="30835" y="24417"/>
                  <a:pt x="30283" y="27208"/>
                  <a:pt x="29211" y="29814"/>
                </a:cubicBezTo>
                <a:lnTo>
                  <a:pt x="9235" y="21600"/>
                </a:lnTo>
                <a:close/>
              </a:path>
            </a:pathLst>
          </a:custGeom>
          <a:noFill/>
          <a:ln w="9525">
            <a:solidFill>
              <a:srgbClr val="FF0000"/>
            </a:solidFill>
            <a:round/>
            <a:headEnd type="triangle" w="lg" len="lg"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P IconicSymbolsA" panose="05010101010101010101" pitchFamily="2" charset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57800" y="3544669"/>
            <a:ext cx="3581400" cy="646331"/>
          </a:xfrm>
          <a:prstGeom prst="rect">
            <a:avLst/>
          </a:prstGeom>
          <a:ln w="19050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de-DE" b="1" dirty="0">
                <a:solidFill>
                  <a:prstClr val="black"/>
                </a:solidFill>
              </a:rPr>
              <a:t>Indirekte Rekursion</a:t>
            </a:r>
            <a:r>
              <a:rPr lang="de-DE" b="1" i="1" dirty="0">
                <a:solidFill>
                  <a:prstClr val="black"/>
                </a:solidFill>
              </a:rPr>
              <a:t>: </a:t>
            </a:r>
            <a:r>
              <a:rPr lang="de-DE" dirty="0">
                <a:solidFill>
                  <a:prstClr val="black"/>
                </a:solidFill>
              </a:rPr>
              <a:t>Rekursion umfasst zwei oder mehr PS-Regeln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020253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Rekursion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458200" cy="5257800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de-DE" i="1"/>
              <a:t>Nicht-sprachliche Rekursion:</a:t>
            </a:r>
            <a:r>
              <a:rPr lang="de-DE"/>
              <a:t> Spiegel im Spiegel </a:t>
            </a:r>
          </a:p>
          <a:p>
            <a:pPr>
              <a:spcBef>
                <a:spcPts val="300"/>
              </a:spcBef>
            </a:pPr>
            <a:endParaRPr lang="de-DE" i="1"/>
          </a:p>
          <a:p>
            <a:pPr>
              <a:spcBef>
                <a:spcPts val="300"/>
              </a:spcBef>
            </a:pP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5976"/>
            <a:ext cx="2895600" cy="365499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50</a:t>
            </a:fld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0588833-92BE-4B6E-9BCC-76B4A5771F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974" y="1246909"/>
            <a:ext cx="7557026" cy="56677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768979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Rekursion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564" y="609600"/>
            <a:ext cx="8610600" cy="5257800"/>
          </a:xfrm>
        </p:spPr>
        <p:txBody>
          <a:bodyPr>
            <a:normAutofit/>
          </a:bodyPr>
          <a:lstStyle/>
          <a:p>
            <a:pPr algn="r">
              <a:spcBef>
                <a:spcPts val="1200"/>
              </a:spcBef>
              <a:tabLst>
                <a:tab pos="457200" algn="l"/>
                <a:tab pos="628650" algn="l"/>
                <a:tab pos="1090613" algn="l"/>
              </a:tabLst>
            </a:pPr>
            <a:endParaRPr lang="de-DE" i="1"/>
          </a:p>
          <a:p>
            <a:pPr algn="ctr">
              <a:spcBef>
                <a:spcPts val="1200"/>
              </a:spcBef>
              <a:tabLst>
                <a:tab pos="457200" algn="l"/>
                <a:tab pos="628650" algn="l"/>
                <a:tab pos="1090613" algn="l"/>
              </a:tabLst>
            </a:pPr>
            <a:r>
              <a:rPr lang="de-DE" i="1"/>
              <a:t>			Rekursion in der Natur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5976"/>
            <a:ext cx="2895600" cy="365499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51</a:t>
            </a:fld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5C6DA79-159C-4019-9AF4-DDC6CBB902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552" y="1600200"/>
            <a:ext cx="3981448" cy="52677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D3B4EB3-87D9-49C9-BE85-0640930AFF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709"/>
            <a:ext cx="3519055" cy="33629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80A04B7-1412-47A1-822D-B832595A27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76" y="3336197"/>
            <a:ext cx="4742224" cy="35495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105430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Rekursion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257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tabLst>
                <a:tab pos="457200" algn="l"/>
                <a:tab pos="628650" algn="l"/>
                <a:tab pos="1090613" algn="l"/>
              </a:tabLst>
            </a:pPr>
            <a:endParaRPr lang="de-DE" i="1" dirty="0"/>
          </a:p>
          <a:p>
            <a:pPr>
              <a:spcBef>
                <a:spcPts val="1200"/>
              </a:spcBef>
              <a:tabLst>
                <a:tab pos="457200" algn="l"/>
                <a:tab pos="628650" algn="l"/>
                <a:tab pos="1090613" algn="l"/>
              </a:tabLst>
            </a:pPr>
            <a:endParaRPr lang="de-DE" i="1" dirty="0"/>
          </a:p>
          <a:p>
            <a:pPr>
              <a:spcBef>
                <a:spcPts val="1200"/>
              </a:spcBef>
              <a:tabLst>
                <a:tab pos="457200" algn="l"/>
                <a:tab pos="628650" algn="l"/>
                <a:tab pos="1090613" algn="l"/>
              </a:tabLst>
            </a:pPr>
            <a:r>
              <a:rPr lang="de-DE" i="1" dirty="0"/>
              <a:t>Rekursion in der Mathematik:</a:t>
            </a:r>
          </a:p>
          <a:p>
            <a:pPr>
              <a:spcBef>
                <a:spcPts val="1200"/>
              </a:spcBef>
              <a:tabLst>
                <a:tab pos="457200" algn="l"/>
                <a:tab pos="628650" algn="l"/>
                <a:tab pos="1090613" algn="l"/>
              </a:tabLst>
            </a:pPr>
            <a:r>
              <a:rPr lang="de-DE" dirty="0"/>
              <a:t>(1)		0 ist eine (natürliche) Zahl.</a:t>
            </a:r>
          </a:p>
          <a:p>
            <a:pPr>
              <a:spcBef>
                <a:spcPts val="1200"/>
              </a:spcBef>
              <a:tabLst>
                <a:tab pos="457200" algn="l"/>
                <a:tab pos="628650" algn="l"/>
                <a:tab pos="1090613" algn="l"/>
              </a:tabLst>
            </a:pPr>
            <a:r>
              <a:rPr lang="de-DE" dirty="0"/>
              <a:t>(2)		</a:t>
            </a:r>
            <a:r>
              <a:rPr lang="de-DE" b="1" dirty="0"/>
              <a:t>Rekursive</a:t>
            </a:r>
            <a:r>
              <a:rPr lang="de-DE" dirty="0"/>
              <a:t> </a:t>
            </a:r>
            <a:r>
              <a:rPr lang="de-DE" b="1" dirty="0"/>
              <a:t>Regel</a:t>
            </a:r>
            <a:r>
              <a:rPr lang="de-DE" dirty="0"/>
              <a:t>: Wenn n eine Zahl ist, dann ist n + 1 eine Zahl.</a:t>
            </a:r>
          </a:p>
          <a:p>
            <a:pPr>
              <a:spcBef>
                <a:spcPts val="1200"/>
              </a:spcBef>
              <a:tabLst>
                <a:tab pos="457200" algn="l"/>
                <a:tab pos="628650" algn="l"/>
                <a:tab pos="1090613" algn="l"/>
              </a:tabLst>
            </a:pPr>
            <a:r>
              <a:rPr lang="de-DE" i="1" dirty="0"/>
              <a:t>	 			    	     	     Wert für n	   Wert für n + 1</a:t>
            </a:r>
          </a:p>
          <a:p>
            <a:pPr>
              <a:spcBef>
                <a:spcPts val="1200"/>
              </a:spcBef>
              <a:tabLst>
                <a:tab pos="457200" algn="l"/>
                <a:tab pos="628650" algn="l"/>
                <a:tab pos="1090613" algn="l"/>
              </a:tabLst>
            </a:pPr>
            <a:r>
              <a:rPr lang="de-DE" dirty="0"/>
              <a:t>	</a:t>
            </a:r>
            <a:r>
              <a:rPr lang="de-DE" i="1" dirty="0"/>
              <a:t>Schritt 1: </a:t>
            </a:r>
            <a:r>
              <a:rPr lang="de-DE" dirty="0"/>
              <a:t>	0 ist eine Zahl		0		1	</a:t>
            </a:r>
          </a:p>
          <a:p>
            <a:pPr>
              <a:spcBef>
                <a:spcPts val="1200"/>
              </a:spcBef>
              <a:tabLst>
                <a:tab pos="457200" algn="l"/>
                <a:tab pos="628650" algn="l"/>
                <a:tab pos="1090613" algn="l"/>
              </a:tabLst>
            </a:pPr>
            <a:r>
              <a:rPr lang="de-DE" dirty="0"/>
              <a:t>	</a:t>
            </a:r>
            <a:r>
              <a:rPr lang="de-DE" i="1" dirty="0"/>
              <a:t>Schritt 2: </a:t>
            </a:r>
            <a:r>
              <a:rPr lang="de-DE" dirty="0"/>
              <a:t>	1 ist eine Zahl		1		2</a:t>
            </a:r>
          </a:p>
          <a:p>
            <a:pPr>
              <a:spcBef>
                <a:spcPts val="1200"/>
              </a:spcBef>
              <a:tabLst>
                <a:tab pos="457200" algn="l"/>
                <a:tab pos="628650" algn="l"/>
                <a:tab pos="1090613" algn="l"/>
              </a:tabLst>
            </a:pPr>
            <a:r>
              <a:rPr lang="de-DE" dirty="0"/>
              <a:t>	</a:t>
            </a:r>
            <a:r>
              <a:rPr lang="de-DE" i="1" dirty="0"/>
              <a:t>Schritt 3: </a:t>
            </a:r>
            <a:r>
              <a:rPr lang="de-DE" dirty="0"/>
              <a:t>	2 ist eine Zahl		2		3</a:t>
            </a:r>
          </a:p>
          <a:p>
            <a:pPr>
              <a:spcBef>
                <a:spcPts val="1200"/>
              </a:spcBef>
              <a:tabLst>
                <a:tab pos="457200" algn="l"/>
                <a:tab pos="628650" algn="l"/>
                <a:tab pos="1090613" algn="l"/>
              </a:tabLst>
            </a:pPr>
            <a:r>
              <a:rPr lang="de-DE" i="1" dirty="0"/>
              <a:t>	…. 	</a:t>
            </a:r>
            <a:r>
              <a:rPr lang="de-DE" dirty="0"/>
              <a:t>(die Regel kann unendlich oft angewendet werden)</a:t>
            </a:r>
            <a:r>
              <a:rPr lang="de-DE" i="1" dirty="0"/>
              <a:t>		</a:t>
            </a:r>
          </a:p>
          <a:p>
            <a:pPr>
              <a:spcBef>
                <a:spcPts val="1200"/>
              </a:spcBef>
              <a:tabLst>
                <a:tab pos="457200" algn="l"/>
                <a:tab pos="628650" algn="l"/>
                <a:tab pos="1090613" algn="l"/>
              </a:tabLst>
            </a:pP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5976"/>
            <a:ext cx="2895600" cy="365499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52</a:t>
            </a:fld>
            <a:endParaRPr lang="de-DE"/>
          </a:p>
        </p:txBody>
      </p:sp>
      <p:sp>
        <p:nvSpPr>
          <p:cNvPr id="14" name="Abgerundetes Rechteck 7">
            <a:extLst>
              <a:ext uri="{FF2B5EF4-FFF2-40B4-BE49-F238E27FC236}">
                <a16:creationId xmlns="" xmlns:a16="http://schemas.microsoft.com/office/drawing/2014/main" id="{E7529085-E133-4E18-BDEF-027978282704}"/>
              </a:ext>
            </a:extLst>
          </p:cNvPr>
          <p:cNvSpPr txBox="1">
            <a:spLocks/>
          </p:cNvSpPr>
          <p:nvPr/>
        </p:nvSpPr>
        <p:spPr>
          <a:xfrm>
            <a:off x="621254" y="889278"/>
            <a:ext cx="7731162" cy="1225868"/>
          </a:xfrm>
          <a:prstGeom prst="roundRect">
            <a:avLst/>
          </a:prstGeom>
          <a:solidFill>
            <a:schemeClr val="tx1"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>
              <a:spcBef>
                <a:spcPts val="600"/>
              </a:spcBef>
            </a:pPr>
            <a:r>
              <a:rPr lang="de-DE" sz="2200" dirty="0">
                <a:solidFill>
                  <a:schemeClr val="bg1"/>
                </a:solidFill>
                <a:sym typeface="WP MathA" panose="05010101010101010101" pitchFamily="2" charset="2"/>
              </a:rPr>
              <a:t>	</a:t>
            </a:r>
            <a:r>
              <a:rPr lang="de-DE" sz="2200" b="1" dirty="0">
                <a:solidFill>
                  <a:schemeClr val="bg1"/>
                </a:solidFill>
                <a:sym typeface="WP MathA" panose="05010101010101010101" pitchFamily="2" charset="2"/>
              </a:rPr>
              <a:t>Rekursion</a:t>
            </a:r>
            <a:r>
              <a:rPr lang="de-DE" sz="2200" dirty="0">
                <a:solidFill>
                  <a:schemeClr val="bg1"/>
                </a:solidFill>
                <a:sym typeface="WP MathA" panose="05010101010101010101" pitchFamily="2" charset="2"/>
              </a:rPr>
              <a:t> =</a:t>
            </a:r>
            <a:r>
              <a:rPr lang="de-DE" sz="2200" baseline="-25000" dirty="0">
                <a:solidFill>
                  <a:schemeClr val="bg1"/>
                </a:solidFill>
                <a:sym typeface="WP MathA" panose="05010101010101010101" pitchFamily="2" charset="2"/>
              </a:rPr>
              <a:t>def </a:t>
            </a:r>
            <a:r>
              <a:rPr lang="de-DE" sz="2200" dirty="0">
                <a:solidFill>
                  <a:schemeClr val="bg1"/>
                </a:solidFill>
                <a:sym typeface="WP MathA" panose="05010101010101010101" pitchFamily="2" charset="2"/>
              </a:rPr>
              <a:t>Eigenschaft von Regeln, die zutrifft, wenn die Ausgabe (</a:t>
            </a:r>
            <a:r>
              <a:rPr lang="de-DE" sz="2200" b="1" dirty="0">
                <a:solidFill>
                  <a:schemeClr val="bg1"/>
                </a:solidFill>
                <a:sym typeface="WP MathA" panose="05010101010101010101" pitchFamily="2" charset="2"/>
              </a:rPr>
              <a:t>Output</a:t>
            </a:r>
            <a:r>
              <a:rPr lang="de-DE" sz="2200" dirty="0">
                <a:solidFill>
                  <a:schemeClr val="bg1"/>
                </a:solidFill>
                <a:sym typeface="WP MathA" panose="05010101010101010101" pitchFamily="2" charset="2"/>
              </a:rPr>
              <a:t>) einer Regel als Eingabe (</a:t>
            </a:r>
            <a:r>
              <a:rPr lang="de-DE" sz="2200" b="1" dirty="0">
                <a:solidFill>
                  <a:schemeClr val="bg1"/>
                </a:solidFill>
                <a:sym typeface="WP MathA" panose="05010101010101010101" pitchFamily="2" charset="2"/>
              </a:rPr>
              <a:t>Input</a:t>
            </a:r>
            <a:r>
              <a:rPr lang="de-DE" sz="2200" dirty="0">
                <a:solidFill>
                  <a:schemeClr val="bg1"/>
                </a:solidFill>
                <a:sym typeface="WP MathA" panose="05010101010101010101" pitchFamily="2" charset="2"/>
              </a:rPr>
              <a:t>) für diese Regel verwendet werden kann</a:t>
            </a:r>
          </a:p>
        </p:txBody>
      </p:sp>
    </p:spTree>
    <p:extLst>
      <p:ext uri="{BB962C8B-B14F-4D97-AF65-F5344CB8AC3E}">
        <p14:creationId xmlns="" xmlns:p14="http://schemas.microsoft.com/office/powerpoint/2010/main" val="24840501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Hausübung </a:t>
            </a:r>
            <a:r>
              <a:rPr lang="de-AT" dirty="0"/>
              <a:t>2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029200"/>
          </a:xfrm>
        </p:spPr>
        <p:txBody>
          <a:bodyPr/>
          <a:lstStyle/>
          <a:p>
            <a:pPr marL="344488" indent="-344488">
              <a:spcBef>
                <a:spcPts val="2400"/>
              </a:spcBef>
              <a:buFont typeface="Wingdings" panose="05000000000000000000" pitchFamily="2" charset="2"/>
              <a:buChar char="§"/>
            </a:pPr>
            <a:r>
              <a:rPr lang="de-AT" dirty="0"/>
              <a:t>Bitte reichen Sie die Hausübung  </a:t>
            </a:r>
            <a:r>
              <a:rPr lang="de-AT" b="1" dirty="0">
                <a:solidFill>
                  <a:srgbClr val="FF0000"/>
                </a:solidFill>
              </a:rPr>
              <a:t>zu Beginn der </a:t>
            </a:r>
            <a:r>
              <a:rPr lang="de-AT" b="1">
                <a:solidFill>
                  <a:srgbClr val="FF0000"/>
                </a:solidFill>
              </a:rPr>
              <a:t>nächsten </a:t>
            </a:r>
            <a:r>
              <a:rPr lang="de-AT" b="1" smtClean="0">
                <a:solidFill>
                  <a:srgbClr val="FF0000"/>
                </a:solidFill>
              </a:rPr>
              <a:t>Stunde </a:t>
            </a:r>
            <a:r>
              <a:rPr lang="de-AT" dirty="0"/>
              <a:t>schriftlich ein!</a:t>
            </a:r>
            <a:r>
              <a:rPr lang="de-AT" sz="2000" dirty="0"/>
              <a:t> </a:t>
            </a:r>
            <a:endParaRPr lang="de-AT" dirty="0"/>
          </a:p>
          <a:p>
            <a:pPr marL="344488" indent="-344488">
              <a:spcBef>
                <a:spcPts val="2400"/>
              </a:spcBef>
              <a:buFont typeface="Wingdings" panose="05000000000000000000" pitchFamily="2" charset="2"/>
              <a:buChar char="§"/>
              <a:tabLst>
                <a:tab pos="342900" algn="l"/>
                <a:tab pos="1090613" algn="l"/>
              </a:tabLst>
            </a:pPr>
            <a:r>
              <a:rPr lang="de-AT" dirty="0"/>
              <a:t>Versuchen Sie, alle Übungen </a:t>
            </a:r>
            <a:r>
              <a:rPr lang="de-AT" b="1" dirty="0"/>
              <a:t>alleine</a:t>
            </a:r>
            <a:r>
              <a:rPr lang="de-AT" b="1" i="1" dirty="0"/>
              <a:t> </a:t>
            </a:r>
            <a:r>
              <a:rPr lang="de-AT" dirty="0"/>
              <a:t>zu machen, sie dienen Ihnen zur Kontrolle Ihres Wissens! </a:t>
            </a:r>
          </a:p>
          <a:p>
            <a:pPr marL="344488" indent="-344488">
              <a:spcBef>
                <a:spcPts val="2400"/>
              </a:spcBef>
              <a:buFont typeface="Wingdings" panose="05000000000000000000" pitchFamily="2" charset="2"/>
              <a:buChar char="§"/>
              <a:tabLst>
                <a:tab pos="342900" algn="l"/>
                <a:tab pos="1090613" algn="l"/>
              </a:tabLst>
            </a:pPr>
            <a:r>
              <a:rPr lang="de-AT" dirty="0"/>
              <a:t>Sie erhalten für die Hausübungen </a:t>
            </a:r>
            <a:r>
              <a:rPr lang="de-AT" b="1" dirty="0"/>
              <a:t>keine Noten</a:t>
            </a:r>
            <a:r>
              <a:rPr lang="de-AT" dirty="0"/>
              <a:t>, ich überprüfe nur, ob Sie diese auch eingereicht haben.</a:t>
            </a:r>
          </a:p>
          <a:p>
            <a:pPr marL="344488" indent="-344488">
              <a:spcBef>
                <a:spcPts val="2400"/>
              </a:spcBef>
              <a:buFont typeface="Wingdings" panose="05000000000000000000" pitchFamily="2" charset="2"/>
              <a:buChar char="§"/>
              <a:tabLst>
                <a:tab pos="342900" algn="l"/>
                <a:tab pos="1090613" algn="l"/>
              </a:tabLst>
            </a:pPr>
            <a:r>
              <a:rPr lang="de-AT" dirty="0"/>
              <a:t>Gute Unterhaltung und viel Erfolg!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DGY 15 Semantik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79948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Hausübung </a:t>
            </a:r>
            <a:r>
              <a:rPr lang="de-AT" dirty="0"/>
              <a:t>2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029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de-AT" b="1"/>
              <a:t>A.</a:t>
            </a:r>
            <a:r>
              <a:rPr lang="de-AT"/>
              <a:t> </a:t>
            </a:r>
            <a:r>
              <a:rPr lang="de-AT" u="sng"/>
              <a:t>Unterstreichen</a:t>
            </a:r>
            <a:r>
              <a:rPr lang="de-AT"/>
              <a:t> Sie die </a:t>
            </a:r>
            <a:r>
              <a:rPr lang="de-AT" b="1" i="1"/>
              <a:t>Metasprache</a:t>
            </a:r>
            <a:r>
              <a:rPr lang="de-AT"/>
              <a:t>!</a:t>
            </a:r>
          </a:p>
          <a:p>
            <a:pPr marL="684213" indent="-684213">
              <a:spcBef>
                <a:spcPts val="1200"/>
              </a:spcBef>
              <a:buFont typeface="+mj-lt"/>
              <a:buAutoNum type="arabicParenBoth"/>
            </a:pPr>
            <a:r>
              <a:rPr lang="de-AT"/>
              <a:t>Athen ist der Name Athens.	</a:t>
            </a:r>
          </a:p>
          <a:p>
            <a:pPr marL="684213" indent="-684213">
              <a:buFont typeface="+mj-lt"/>
              <a:buAutoNum type="arabicParenBoth"/>
            </a:pPr>
            <a:r>
              <a:rPr lang="de-AT"/>
              <a:t>Athen ist eine große Stadt.</a:t>
            </a:r>
          </a:p>
          <a:p>
            <a:pPr marL="684213" indent="-684213">
              <a:buFont typeface="+mj-lt"/>
              <a:buAutoNum type="arabicParenBoth"/>
            </a:pPr>
            <a:r>
              <a:rPr lang="de-AT"/>
              <a:t>Wien hat weniger Vokale als Athen.</a:t>
            </a:r>
          </a:p>
          <a:p>
            <a:pPr marL="684213" indent="-684213">
              <a:buFont typeface="+mj-lt"/>
              <a:buAutoNum type="arabicParenBoth"/>
            </a:pPr>
            <a:r>
              <a:rPr lang="de-AT"/>
              <a:t>Maria lebt in der Stadt Athen.</a:t>
            </a:r>
          </a:p>
          <a:p>
            <a:pPr marL="684213" indent="-684213">
              <a:buFont typeface="+mj-lt"/>
              <a:buAutoNum type="arabicParenBoth"/>
            </a:pPr>
            <a:r>
              <a:rPr lang="de-AT"/>
              <a:t>Maria lebt in einer Stadt mit dem Namen Athen.</a:t>
            </a:r>
          </a:p>
          <a:p>
            <a:pPr marL="684213" indent="-684213">
              <a:buFont typeface="+mj-lt"/>
              <a:buAutoNum type="arabicParenBoth"/>
            </a:pPr>
            <a:r>
              <a:rPr lang="el-GR"/>
              <a:t>Αθήνα </a:t>
            </a:r>
            <a:r>
              <a:rPr lang="de-AT"/>
              <a:t>wird auf Deutsch Athen genannt.</a:t>
            </a:r>
          </a:p>
          <a:p>
            <a:pPr marL="684213" indent="-684213">
              <a:buFont typeface="+mj-lt"/>
              <a:buAutoNum type="arabicParenBoth"/>
            </a:pPr>
            <a:r>
              <a:rPr lang="de-AT"/>
              <a:t>In Athen ist eine Phrase.</a:t>
            </a:r>
          </a:p>
          <a:p>
            <a:pPr marL="684213" indent="-684213">
              <a:buFont typeface="+mj-lt"/>
              <a:buAutoNum type="arabicParenBoth"/>
            </a:pPr>
            <a:r>
              <a:rPr lang="de-AT"/>
              <a:t>d.h. bedeutet das heisst</a:t>
            </a:r>
          </a:p>
          <a:p>
            <a:pPr marL="684213" indent="-684213">
              <a:buFont typeface="+mj-lt"/>
              <a:buAutoNum type="arabicParenBoth"/>
            </a:pPr>
            <a:r>
              <a:rPr lang="de-AT"/>
              <a:t>vs. ist eine lateinische Abkürzung für gegen.</a:t>
            </a:r>
          </a:p>
          <a:p>
            <a:pPr marL="684213" indent="-684213">
              <a:buFont typeface="+mj-lt"/>
              <a:buAutoNum type="arabicParenBoth"/>
            </a:pPr>
            <a:r>
              <a:rPr lang="de-AT"/>
              <a:t>Aber bedeutet fast das gleiche wie und, aber nicht dasselbe.</a:t>
            </a:r>
          </a:p>
          <a:p>
            <a:pPr marL="0" indent="0">
              <a:spcBef>
                <a:spcPts val="1200"/>
              </a:spcBef>
            </a:pPr>
            <a:r>
              <a:rPr lang="de-AT" b="1"/>
              <a:t>B.</a:t>
            </a:r>
            <a:r>
              <a:rPr lang="de-AT"/>
              <a:t> Gibt es DPs/NPs mit </a:t>
            </a:r>
            <a:r>
              <a:rPr lang="de-AT" b="1" i="1"/>
              <a:t>abstrakten Referenten</a:t>
            </a:r>
            <a:r>
              <a:rPr lang="de-AT"/>
              <a:t>? Wenn ja, nennen Sie drei Beispiele!</a:t>
            </a:r>
          </a:p>
          <a:p>
            <a:pPr marL="0" indent="0"/>
            <a:endParaRPr lang="de-AT" b="1" u="sng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DGY 15 Semantik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81598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/>
              <a:t>Appendix: Ein weiterer Test für OS vs. MS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/>
            <a:r>
              <a:rPr lang="de-AT" b="1"/>
              <a:t>Problem</a:t>
            </a:r>
            <a:r>
              <a:rPr lang="de-AT"/>
              <a:t>. Der Wort-Test ist nicht immer informativ:  </a:t>
            </a:r>
          </a:p>
          <a:p>
            <a:pPr marL="0" indent="0">
              <a:spcBef>
                <a:spcPts val="1200"/>
              </a:spcBef>
            </a:pPr>
            <a:r>
              <a:rPr lang="de-AT"/>
              <a:t>(1)		  </a:t>
            </a:r>
            <a:r>
              <a:rPr lang="de-AT">
                <a:solidFill>
                  <a:srgbClr val="FF0000"/>
                </a:solidFill>
              </a:rPr>
              <a:t>Sein Name ist</a:t>
            </a:r>
            <a:r>
              <a:rPr lang="de-AT"/>
              <a:t> „Peter“.</a:t>
            </a:r>
          </a:p>
          <a:p>
            <a:pPr marL="0" indent="0">
              <a:spcBef>
                <a:spcPts val="600"/>
              </a:spcBef>
            </a:pPr>
            <a:r>
              <a:rPr lang="de-AT"/>
              <a:t>(2)		*Sein Name ist das Wort/der Name/… Peter</a:t>
            </a:r>
          </a:p>
          <a:p>
            <a:pPr marL="0" indent="0">
              <a:spcBef>
                <a:spcPts val="600"/>
              </a:spcBef>
            </a:pPr>
            <a:r>
              <a:rPr lang="de-AT"/>
              <a:t>(3)		  </a:t>
            </a:r>
            <a:r>
              <a:rPr lang="de-AT">
                <a:solidFill>
                  <a:srgbClr val="FF0000"/>
                </a:solidFill>
              </a:rPr>
              <a:t>Wir nennen ihn </a:t>
            </a:r>
            <a:r>
              <a:rPr lang="de-AT"/>
              <a:t>„Peter“.</a:t>
            </a:r>
          </a:p>
          <a:p>
            <a:pPr marL="0" indent="0">
              <a:spcBef>
                <a:spcPts val="600"/>
              </a:spcBef>
            </a:pPr>
            <a:r>
              <a:rPr lang="de-AT"/>
              <a:t>(4)		*Sie nennen Ihn den Namen/das Wort… Peter</a:t>
            </a:r>
          </a:p>
          <a:p>
            <a:pPr marL="0" indent="0">
              <a:spcBef>
                <a:spcPts val="1200"/>
              </a:spcBef>
            </a:pPr>
            <a:r>
              <a:rPr lang="de-AT">
                <a:sym typeface="WP IconicSymbolsA" panose="05010101010101010101" pitchFamily="2" charset="2"/>
              </a:rPr>
              <a:t>  	„Peter“ ist OS in Bezug auf </a:t>
            </a:r>
            <a:r>
              <a:rPr lang="de-AT">
                <a:solidFill>
                  <a:srgbClr val="FF0000"/>
                </a:solidFill>
              </a:rPr>
              <a:t>Sein Name ist</a:t>
            </a:r>
            <a:r>
              <a:rPr lang="de-AT">
                <a:sym typeface="WP IconicSymbolsA" panose="05010101010101010101" pitchFamily="2" charset="2"/>
              </a:rPr>
              <a:t>, beziehungsweise 		</a:t>
            </a:r>
            <a:r>
              <a:rPr lang="de-AT">
                <a:solidFill>
                  <a:srgbClr val="FF0000"/>
                </a:solidFill>
                <a:sym typeface="WP IconicSymbolsA" panose="05010101010101010101" pitchFamily="2" charset="2"/>
              </a:rPr>
              <a:t>Wir nennen ihn </a:t>
            </a:r>
            <a:r>
              <a:rPr lang="de-AT">
                <a:sym typeface="WP IconicSymbolsA" panose="05010101010101010101" pitchFamily="2" charset="2"/>
              </a:rPr>
              <a:t>- aber der Wort-Test zeigt dies </a:t>
            </a:r>
            <a:r>
              <a:rPr lang="de-AT" u="sng">
                <a:sym typeface="WP IconicSymbolsA" panose="05010101010101010101" pitchFamily="2" charset="2"/>
              </a:rPr>
              <a:t>nicht</a:t>
            </a:r>
            <a:r>
              <a:rPr lang="de-AT">
                <a:sym typeface="WP IconicSymbolsA" panose="05010101010101010101" pitchFamily="2" charset="2"/>
              </a:rPr>
              <a:t>.</a:t>
            </a:r>
            <a:endParaRPr lang="de-AT"/>
          </a:p>
          <a:p>
            <a:pPr marL="0" indent="0">
              <a:spcBef>
                <a:spcPts val="0"/>
              </a:spcBef>
            </a:pPr>
            <a:endParaRPr lang="de-AT"/>
          </a:p>
          <a:p>
            <a:pPr marL="0" indent="0">
              <a:spcBef>
                <a:spcPts val="0"/>
              </a:spcBef>
            </a:pPr>
            <a:r>
              <a:rPr lang="de-AT"/>
              <a:t>(5)		  </a:t>
            </a:r>
            <a:r>
              <a:rPr lang="de-AT">
                <a:solidFill>
                  <a:srgbClr val="FF0000"/>
                </a:solidFill>
              </a:rPr>
              <a:t>Das Wort </a:t>
            </a:r>
            <a:r>
              <a:rPr lang="de-AT"/>
              <a:t>„Krieg“ </a:t>
            </a:r>
            <a:r>
              <a:rPr lang="de-AT">
                <a:solidFill>
                  <a:srgbClr val="FF0000"/>
                </a:solidFill>
              </a:rPr>
              <a:t>beginnt mit </a:t>
            </a:r>
            <a:r>
              <a:rPr lang="de-AT"/>
              <a:t>[k].</a:t>
            </a:r>
          </a:p>
          <a:p>
            <a:pPr marL="0" indent="0">
              <a:spcBef>
                <a:spcPts val="600"/>
              </a:spcBef>
            </a:pPr>
            <a:r>
              <a:rPr lang="de-AT"/>
              <a:t>(6)		*</a:t>
            </a:r>
            <a:r>
              <a:rPr lang="de-AT">
                <a:solidFill>
                  <a:srgbClr val="FF0000"/>
                </a:solidFill>
              </a:rPr>
              <a:t>Das Wort</a:t>
            </a:r>
            <a:r>
              <a:rPr lang="de-AT"/>
              <a:t> das Wort Krieg </a:t>
            </a:r>
            <a:r>
              <a:rPr lang="de-AT">
                <a:solidFill>
                  <a:srgbClr val="FF0000"/>
                </a:solidFill>
              </a:rPr>
              <a:t>beginnt mit dem Buchstaben </a:t>
            </a:r>
            <a:r>
              <a:rPr lang="de-AT"/>
              <a:t>[k].</a:t>
            </a:r>
          </a:p>
          <a:p>
            <a:pPr marL="0" indent="0">
              <a:spcBef>
                <a:spcPts val="1200"/>
              </a:spcBef>
            </a:pPr>
            <a:r>
              <a:rPr lang="de-AT">
                <a:sym typeface="WP IconicSymbolsA" panose="05010101010101010101" pitchFamily="2" charset="2"/>
              </a:rPr>
              <a:t>  	„Krieg“ in (5) ist OS in bezug auf </a:t>
            </a:r>
            <a:r>
              <a:rPr lang="de-AT">
                <a:solidFill>
                  <a:srgbClr val="FF0000"/>
                </a:solidFill>
              </a:rPr>
              <a:t>Das Wort … beginnt mit</a:t>
            </a:r>
            <a:r>
              <a:rPr lang="de-AT">
                <a:sym typeface="WP IconicSymbolsA" panose="05010101010101010101" pitchFamily="2" charset="2"/>
              </a:rPr>
              <a:t>, </a:t>
            </a:r>
            <a:br>
              <a:rPr lang="de-AT">
                <a:sym typeface="WP IconicSymbolsA" panose="05010101010101010101" pitchFamily="2" charset="2"/>
              </a:rPr>
            </a:br>
            <a:r>
              <a:rPr lang="de-AT">
                <a:sym typeface="WP IconicSymbolsA" panose="05010101010101010101" pitchFamily="2" charset="2"/>
              </a:rPr>
              <a:t>		aber der Wort-Test zeigt dies </a:t>
            </a:r>
            <a:r>
              <a:rPr lang="de-AT" u="sng">
                <a:sym typeface="WP IconicSymbolsA" panose="05010101010101010101" pitchFamily="2" charset="2"/>
              </a:rPr>
              <a:t>nicht</a:t>
            </a:r>
            <a:r>
              <a:rPr lang="de-AT">
                <a:sym typeface="WP IconicSymbolsA" panose="05010101010101010101" pitchFamily="2" charset="2"/>
              </a:rPr>
              <a:t>.</a:t>
            </a:r>
            <a:endParaRPr lang="de-AT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DGY 15 Semantik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35998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/>
              <a:t>Appendix: Ein weiterer Test für OS vs. MS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>
              <a:spcBef>
                <a:spcPts val="1200"/>
              </a:spcBef>
            </a:pPr>
            <a:r>
              <a:rPr lang="de-AT" b="1"/>
              <a:t>Problem</a:t>
            </a:r>
            <a:r>
              <a:rPr lang="de-AT"/>
              <a:t>. Der Wort-Test ist nicht immer informativ:  </a:t>
            </a:r>
          </a:p>
          <a:p>
            <a:pPr marL="0" indent="0">
              <a:spcBef>
                <a:spcPts val="1200"/>
              </a:spcBef>
            </a:pPr>
            <a:r>
              <a:rPr lang="de-AT" b="1"/>
              <a:t>Lösung</a:t>
            </a:r>
            <a:r>
              <a:rPr lang="de-AT"/>
              <a:t>. Einige </a:t>
            </a:r>
            <a:r>
              <a:rPr lang="de-AT" b="1"/>
              <a:t>Ausdrücke </a:t>
            </a:r>
            <a:r>
              <a:rPr lang="de-AT"/>
              <a:t>zeigen an, dass eine Unterscheidung OS vs. MS vorliegt. Zu diesen gehören:</a:t>
            </a:r>
          </a:p>
          <a:p>
            <a:pPr>
              <a:spcBef>
                <a:spcPts val="1200"/>
              </a:spcBef>
              <a:buFont typeface="+mj-lt"/>
              <a:buAutoNum type="arabicParenBoth"/>
            </a:pPr>
            <a:r>
              <a:rPr lang="de-AT"/>
              <a:t>Wir </a:t>
            </a:r>
            <a:r>
              <a:rPr lang="de-AT" b="1"/>
              <a:t>nennen</a:t>
            </a:r>
            <a:r>
              <a:rPr lang="de-AT"/>
              <a:t> ihn „Peter“.</a:t>
            </a:r>
          </a:p>
          <a:p>
            <a:pPr>
              <a:spcBef>
                <a:spcPts val="600"/>
              </a:spcBef>
              <a:buFont typeface="+mj-lt"/>
              <a:buAutoNum type="arabicParenBoth"/>
            </a:pPr>
            <a:r>
              <a:rPr lang="de-AT"/>
              <a:t>Sein </a:t>
            </a:r>
            <a:r>
              <a:rPr lang="de-AT" b="1"/>
              <a:t>Name</a:t>
            </a:r>
            <a:r>
              <a:rPr lang="de-AT"/>
              <a:t> ist „Peter“</a:t>
            </a:r>
          </a:p>
          <a:p>
            <a:pPr>
              <a:spcBef>
                <a:spcPts val="600"/>
              </a:spcBef>
              <a:buFont typeface="+mj-lt"/>
              <a:buAutoNum type="arabicParenBoth"/>
            </a:pPr>
            <a:r>
              <a:rPr lang="de-AT"/>
              <a:t>Diese Blume </a:t>
            </a:r>
            <a:r>
              <a:rPr lang="de-AT" b="1"/>
              <a:t>heisst</a:t>
            </a:r>
            <a:r>
              <a:rPr lang="de-AT"/>
              <a:t> „Rose“.</a:t>
            </a:r>
          </a:p>
          <a:p>
            <a:pPr>
              <a:spcBef>
                <a:spcPts val="600"/>
              </a:spcBef>
              <a:buFont typeface="+mj-lt"/>
              <a:buAutoNum type="arabicParenBoth"/>
            </a:pPr>
            <a:r>
              <a:rPr lang="de-AT"/>
              <a:t>Sie trägt den </a:t>
            </a:r>
            <a:r>
              <a:rPr lang="de-AT" b="1"/>
              <a:t>Namen </a:t>
            </a:r>
            <a:r>
              <a:rPr lang="de-AT"/>
              <a:t>„Maria“</a:t>
            </a:r>
          </a:p>
          <a:p>
            <a:pPr>
              <a:spcBef>
                <a:spcPts val="600"/>
              </a:spcBef>
              <a:buFont typeface="+mj-lt"/>
              <a:buAutoNum type="arabicParenBoth"/>
            </a:pPr>
            <a:r>
              <a:rPr lang="de-AT"/>
              <a:t>Ich </a:t>
            </a:r>
            <a:r>
              <a:rPr lang="de-AT" b="1"/>
              <a:t>taufe</a:t>
            </a:r>
            <a:r>
              <a:rPr lang="de-AT"/>
              <a:t> Dich (auf den Namen) „Viktor“.</a:t>
            </a:r>
          </a:p>
          <a:p>
            <a:pPr>
              <a:spcBef>
                <a:spcPts val="600"/>
              </a:spcBef>
              <a:buFont typeface="+mj-lt"/>
              <a:buAutoNum type="arabicParenBoth"/>
            </a:pPr>
            <a:r>
              <a:rPr lang="de-AT"/>
              <a:t>Der </a:t>
            </a:r>
            <a:r>
              <a:rPr lang="de-AT" b="1"/>
              <a:t>Name </a:t>
            </a:r>
            <a:r>
              <a:rPr lang="de-AT"/>
              <a:t>„Viktor“ ist schön. </a:t>
            </a:r>
          </a:p>
          <a:p>
            <a:pPr>
              <a:spcBef>
                <a:spcPts val="600"/>
              </a:spcBef>
              <a:buFont typeface="+mj-lt"/>
              <a:buAutoNum type="arabicParenBoth"/>
            </a:pPr>
            <a:r>
              <a:rPr lang="de-AT"/>
              <a:t>Das </a:t>
            </a:r>
            <a:r>
              <a:rPr lang="de-AT" b="1"/>
              <a:t>Wort</a:t>
            </a:r>
            <a:r>
              <a:rPr lang="de-AT"/>
              <a:t> „Krieg“ beginnt mit [k].</a:t>
            </a:r>
          </a:p>
          <a:p>
            <a:pPr>
              <a:spcBef>
                <a:spcPts val="600"/>
              </a:spcBef>
              <a:buFont typeface="+mj-lt"/>
              <a:buAutoNum type="arabicParenBoth"/>
            </a:pPr>
            <a:r>
              <a:rPr lang="de-AT" noProof="0"/>
              <a:t>Er </a:t>
            </a:r>
            <a:r>
              <a:rPr lang="de-AT" b="1" noProof="0"/>
              <a:t>bezeichnete</a:t>
            </a:r>
            <a:r>
              <a:rPr lang="de-AT" noProof="0"/>
              <a:t> sich als „Patriot“. 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DGY 15 Semantik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9366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Bibliographie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spcBef>
                <a:spcPts val="300"/>
              </a:spcBef>
              <a:buNone/>
            </a:pPr>
            <a:r>
              <a:rPr lang="de-AT"/>
              <a:t>Frege, Gottlob. 1892. Über Sinn und Bedeutung. </a:t>
            </a:r>
            <a:r>
              <a:rPr lang="de-AT" i="1"/>
              <a:t>Zeitschrift für Philosophie und Philosophische Kritik </a:t>
            </a:r>
            <a:r>
              <a:rPr lang="de-AT" b="1" i="1"/>
              <a:t>100: 25-50.</a:t>
            </a:r>
          </a:p>
          <a:p>
            <a:pPr marL="0" lvl="1" indent="0">
              <a:spcBef>
                <a:spcPts val="300"/>
              </a:spcBef>
              <a:buNone/>
            </a:pPr>
            <a:endParaRPr lang="de-AT"/>
          </a:p>
          <a:p>
            <a:pPr marL="0" lvl="1" indent="0">
              <a:spcBef>
                <a:spcPts val="300"/>
              </a:spcBef>
              <a:buNone/>
            </a:pPr>
            <a:r>
              <a:rPr lang="de-AT"/>
              <a:t>Morris, Charles. 1938. </a:t>
            </a:r>
            <a:r>
              <a:rPr lang="de-AT" i="1"/>
              <a:t>Foundations of the Theory of Signs. </a:t>
            </a:r>
            <a:r>
              <a:rPr lang="de-AT"/>
              <a:t>Chicago: University of Chicago Press.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57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08411387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347</TotalTime>
  <Words>2339</Words>
  <Application>Microsoft Office PowerPoint</Application>
  <PresentationFormat>On-screen Show (4:3)</PresentationFormat>
  <Paragraphs>742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8" baseType="lpstr">
      <vt:lpstr>Arial</vt:lpstr>
      <vt:lpstr>Calibri</vt:lpstr>
      <vt:lpstr>WP TypographicSymbols</vt:lpstr>
      <vt:lpstr>Wingdings</vt:lpstr>
      <vt:lpstr>WP MathA</vt:lpstr>
      <vt:lpstr>WP IconicSymbolsA</vt:lpstr>
      <vt:lpstr>Courier New</vt:lpstr>
      <vt:lpstr>ArborWin</vt:lpstr>
      <vt:lpstr>Folio Bk BT</vt:lpstr>
      <vt:lpstr>Larissa-Design</vt:lpstr>
      <vt:lpstr>1_Larissa-Design</vt:lpstr>
      <vt:lpstr>DGY 15 Semantik</vt:lpstr>
      <vt:lpstr>Fahrplan</vt:lpstr>
      <vt:lpstr>Wiederholung: Zeichen</vt:lpstr>
      <vt:lpstr>WH: Denotation und Referenz</vt:lpstr>
      <vt:lpstr>Komplexe vs. Einfache Denotationen</vt:lpstr>
      <vt:lpstr>Kombination von Bedeutungen</vt:lpstr>
      <vt:lpstr>Kombination von Bedeutungen</vt:lpstr>
      <vt:lpstr>Kombination von Bedeutungen</vt:lpstr>
      <vt:lpstr>Kombination von Bedeutungen</vt:lpstr>
      <vt:lpstr>Was ist Semantik?</vt:lpstr>
      <vt:lpstr>Was ist Semantik?</vt:lpstr>
      <vt:lpstr>Fahrplan</vt:lpstr>
      <vt:lpstr>Objekt vs. Metasprache</vt:lpstr>
      <vt:lpstr>Objekt vs. Metasprache</vt:lpstr>
      <vt:lpstr>Objekt vs. Metasprache</vt:lpstr>
      <vt:lpstr>Objekt vs. Metasprache</vt:lpstr>
      <vt:lpstr>Objekt vs. Metasprache</vt:lpstr>
      <vt:lpstr>Objekt vs. Metasprache</vt:lpstr>
      <vt:lpstr>Übung</vt:lpstr>
      <vt:lpstr>Test für Objekt vs. Metasprache</vt:lpstr>
      <vt:lpstr>Der Wort-Test</vt:lpstr>
      <vt:lpstr>Der Wort-Test</vt:lpstr>
      <vt:lpstr>Übung</vt:lpstr>
      <vt:lpstr>Übung</vt:lpstr>
      <vt:lpstr>OS und MS im Sprachunterricht</vt:lpstr>
      <vt:lpstr>OS und MS in der Linguistik</vt:lpstr>
      <vt:lpstr>Fahrplan</vt:lpstr>
      <vt:lpstr>Intro: Kombinatorische Systeme</vt:lpstr>
      <vt:lpstr>Kombinatorische Systeme</vt:lpstr>
      <vt:lpstr>Kombinatorische Systeme</vt:lpstr>
      <vt:lpstr>Slide 31</vt:lpstr>
      <vt:lpstr>Slide 32</vt:lpstr>
      <vt:lpstr>Die Aufgaben der Semantik</vt:lpstr>
      <vt:lpstr>I. Semantische Kompetenz</vt:lpstr>
      <vt:lpstr>I. Semantische Kompetenz</vt:lpstr>
      <vt:lpstr>I. Semantische Kompetenz</vt:lpstr>
      <vt:lpstr>Die Wahrheitsbedingungen</vt:lpstr>
      <vt:lpstr>Die Wahrheitsbedingungen</vt:lpstr>
      <vt:lpstr>I. Semantische Kompetenz</vt:lpstr>
      <vt:lpstr>I. Semantische Kompetenz</vt:lpstr>
      <vt:lpstr>I. Semantische Kompetenz</vt:lpstr>
      <vt:lpstr>I. Semantische Kompetenz</vt:lpstr>
      <vt:lpstr>WH: Phrasenstrukturregeln</vt:lpstr>
      <vt:lpstr>WH: Phrasenstrukturregeln</vt:lpstr>
      <vt:lpstr>I. Semantische Kompetenz - Rekursion</vt:lpstr>
      <vt:lpstr>I. Semantische Kompetenz - Rekursion</vt:lpstr>
      <vt:lpstr>I. Semantische Kompetenz - Rekursion</vt:lpstr>
      <vt:lpstr>I. Semantische Kompetenz - Rekursion</vt:lpstr>
      <vt:lpstr>I. Semantische Kompetenz - Rekursion</vt:lpstr>
      <vt:lpstr>Rekursion</vt:lpstr>
      <vt:lpstr>Rekursion</vt:lpstr>
      <vt:lpstr>Rekursion</vt:lpstr>
      <vt:lpstr>Hausübung 2</vt:lpstr>
      <vt:lpstr>Hausübung 2</vt:lpstr>
      <vt:lpstr>Appendix: Ein weiterer Test für OS vs. MS</vt:lpstr>
      <vt:lpstr>Appendix: Ein weiterer Test für OS vs. MS</vt:lpstr>
      <vt:lpstr>Bibliographie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Winfried Lechner</dc:creator>
  <cp:lastModifiedBy>user</cp:lastModifiedBy>
  <cp:revision>1260</cp:revision>
  <cp:lastPrinted>2022-03-21T09:47:29Z</cp:lastPrinted>
  <dcterms:created xsi:type="dcterms:W3CDTF">2019-06-22T15:52:53Z</dcterms:created>
  <dcterms:modified xsi:type="dcterms:W3CDTF">2026-03-30T12:01:09Z</dcterms:modified>
</cp:coreProperties>
</file>