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9" r:id="rId2"/>
    <p:sldId id="379" r:id="rId3"/>
    <p:sldId id="433" r:id="rId4"/>
    <p:sldId id="451" r:id="rId5"/>
    <p:sldId id="464" r:id="rId6"/>
    <p:sldId id="450" r:id="rId7"/>
    <p:sldId id="418" r:id="rId8"/>
    <p:sldId id="453" r:id="rId9"/>
    <p:sldId id="454" r:id="rId10"/>
    <p:sldId id="455" r:id="rId11"/>
    <p:sldId id="460" r:id="rId12"/>
    <p:sldId id="456" r:id="rId13"/>
    <p:sldId id="457" r:id="rId14"/>
    <p:sldId id="458" r:id="rId15"/>
    <p:sldId id="459" r:id="rId16"/>
    <p:sldId id="449" r:id="rId17"/>
    <p:sldId id="394" r:id="rId18"/>
    <p:sldId id="462" r:id="rId19"/>
    <p:sldId id="425" r:id="rId20"/>
    <p:sldId id="435" r:id="rId21"/>
    <p:sldId id="438" r:id="rId22"/>
    <p:sldId id="439" r:id="rId23"/>
    <p:sldId id="436" r:id="rId24"/>
    <p:sldId id="440" r:id="rId25"/>
    <p:sldId id="437" r:id="rId26"/>
    <p:sldId id="412" r:id="rId27"/>
    <p:sldId id="413" r:id="rId28"/>
    <p:sldId id="428" r:id="rId29"/>
    <p:sldId id="423" r:id="rId30"/>
    <p:sldId id="429" r:id="rId31"/>
    <p:sldId id="509" r:id="rId32"/>
    <p:sldId id="508" r:id="rId33"/>
    <p:sldId id="415" r:id="rId34"/>
    <p:sldId id="374" r:id="rId35"/>
  </p:sldIdLst>
  <p:sldSz cx="9144000" cy="6858000" type="screen4x3"/>
  <p:notesSz cx="10234613" cy="7099300"/>
  <p:embeddedFontLst>
    <p:embeddedFont>
      <p:font typeface="WP IconicSymbolsA" panose="05010101010101010101" pitchFamily="2" charset="2"/>
      <p:regular r:id="rId38"/>
    </p:embeddedFont>
    <p:embeddedFont>
      <p:font typeface="WP MathA" panose="05010101010101010101" pitchFamily="2" charset="2"/>
      <p:regular r:id="rId39"/>
    </p:embeddedFont>
    <p:embeddedFont>
      <p:font typeface="WP TypographicSymbols" panose="00000400000000000000" pitchFamily="2" charset="0"/>
      <p:regular r:id="rId40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44A"/>
    <a:srgbClr val="0066FF"/>
    <a:srgbClr val="FF1F01"/>
    <a:srgbClr val="800615"/>
    <a:srgbClr val="E0E0E0"/>
    <a:srgbClr val="DDE12D"/>
    <a:srgbClr val="A8C2E8"/>
    <a:srgbClr val="AD5D67"/>
    <a:srgbClr val="8FB1DB"/>
    <a:srgbClr val="A808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411" autoAdjust="0"/>
  </p:normalViewPr>
  <p:slideViewPr>
    <p:cSldViewPr>
      <p:cViewPr varScale="1">
        <p:scale>
          <a:sx n="82" d="100"/>
          <a:sy n="82" d="100"/>
        </p:scale>
        <p:origin x="1167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040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1" d="100"/>
        <a:sy n="7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435609" cy="355736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796718" y="1"/>
            <a:ext cx="4435609" cy="355736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FC378B87-683B-4430-8734-691EDA3A86C6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743565"/>
            <a:ext cx="4435609" cy="355736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796718" y="6743565"/>
            <a:ext cx="4435609" cy="355736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AA58CFF3-87D7-4338-8D2A-43DB1D8C3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916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434999" cy="354965"/>
          </a:xfrm>
          <a:prstGeom prst="rect">
            <a:avLst/>
          </a:prstGeom>
        </p:spPr>
        <p:txBody>
          <a:bodyPr vert="horz" lIns="99040" tIns="49520" rIns="99040" bIns="4952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797247" y="0"/>
            <a:ext cx="4434999" cy="354965"/>
          </a:xfrm>
          <a:prstGeom prst="rect">
            <a:avLst/>
          </a:prstGeom>
        </p:spPr>
        <p:txBody>
          <a:bodyPr vert="horz" lIns="99040" tIns="49520" rIns="99040" bIns="49520" rtlCol="0"/>
          <a:lstStyle>
            <a:lvl1pPr algn="r">
              <a:defRPr sz="1300"/>
            </a:lvl1pPr>
          </a:lstStyle>
          <a:p>
            <a:fld id="{B26CCD77-A954-40EE-8D07-A0BE97B286F6}" type="datetimeFigureOut">
              <a:rPr lang="de-DE" smtClean="0"/>
              <a:pPr/>
              <a:t>28.02.2026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31813"/>
            <a:ext cx="3551237" cy="26654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0" tIns="49520" rIns="99040" bIns="495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1023462" y="3372168"/>
            <a:ext cx="8187690" cy="3194685"/>
          </a:xfrm>
          <a:prstGeom prst="rect">
            <a:avLst/>
          </a:prstGeom>
        </p:spPr>
        <p:txBody>
          <a:bodyPr vert="horz" lIns="99040" tIns="49520" rIns="99040" bIns="495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3" y="6743104"/>
            <a:ext cx="4434999" cy="354965"/>
          </a:xfrm>
          <a:prstGeom prst="rect">
            <a:avLst/>
          </a:prstGeom>
        </p:spPr>
        <p:txBody>
          <a:bodyPr vert="horz" lIns="99040" tIns="49520" rIns="99040" bIns="4952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797247" y="6743104"/>
            <a:ext cx="4434999" cy="354965"/>
          </a:xfrm>
          <a:prstGeom prst="rect">
            <a:avLst/>
          </a:prstGeom>
        </p:spPr>
        <p:txBody>
          <a:bodyPr vert="horz" lIns="99040" tIns="49520" rIns="99040" bIns="49520" rtlCol="0" anchor="b"/>
          <a:lstStyle>
            <a:lvl1pPr algn="r">
              <a:defRPr sz="1300"/>
            </a:lvl1pPr>
          </a:lstStyle>
          <a:p>
            <a:fld id="{1EBFFEC9-4F5F-4C95-86E1-B5E1B764322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14.03.2022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en-US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>
            <a:lvl1pPr>
              <a:defRPr sz="3200" b="1" cap="sm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219200"/>
            <a:ext cx="8229600" cy="5029200"/>
          </a:xfrm>
        </p:spPr>
        <p:txBody>
          <a:bodyPr/>
          <a:lstStyle>
            <a:lvl1pPr marL="519113" marR="0" indent="-519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>
                <a:sym typeface="WP MathA" panose="05010101010101010101" pitchFamily="2" charset="2"/>
              </a:defRPr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marL="519113" marR="0" lvl="0" indent="-519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747713" algn="l"/>
                <a:tab pos="1090613" algn="l"/>
              </a:tabLst>
              <a:defRPr/>
            </a:pPr>
            <a:r>
              <a:rPr lang="de-DE"/>
              <a:t>(1)		a.		</a:t>
            </a:r>
          </a:p>
          <a:p>
            <a:pPr lvl="0"/>
            <a:r>
              <a:rPr lang="de-DE"/>
              <a:t>Textmasterformate </a:t>
            </a:r>
            <a:r>
              <a:rPr lang="de-DE" dirty="0"/>
              <a:t>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14.03.2022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DAED5F90-EF1B-49B5-BE47-AEA5AB1301E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en-US"/>
              <a:t>DGY 15 Semantik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360487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14.03.2022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990E4-1B54-4AAA-A525-02A3357B8E8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en-US"/>
              <a:t>DGY 15 Semantik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P TypographicSymbols" pitchFamily="2" charset="0"/>
        <a:buChar char="!"/>
        <a:tabLst>
          <a:tab pos="342900" algn="l"/>
        </a:tabLs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3429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f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fif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609600" y="663575"/>
            <a:ext cx="7772400" cy="1470025"/>
          </a:xfrm>
          <a:noFill/>
          <a:ln>
            <a:noFill/>
          </a:ln>
        </p:spPr>
        <p:txBody>
          <a:bodyPr/>
          <a:lstStyle/>
          <a:p>
            <a:r>
              <a:rPr lang="de-AT" b="1" cap="small" noProof="0" dirty="0"/>
              <a:t>DGY 15 Semantik</a:t>
            </a:r>
            <a:endParaRPr lang="de-AT" cap="small" noProof="0" dirty="0"/>
          </a:p>
        </p:txBody>
      </p:sp>
      <p:cxnSp>
        <p:nvCxnSpPr>
          <p:cNvPr id="8" name="Gerade Verbindung 7"/>
          <p:cNvCxnSpPr/>
          <p:nvPr/>
        </p:nvCxnSpPr>
        <p:spPr>
          <a:xfrm>
            <a:off x="609600" y="19050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609600" y="9144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Untertitel 4"/>
          <p:cNvSpPr txBox="1">
            <a:spLocks/>
          </p:cNvSpPr>
          <p:nvPr/>
        </p:nvSpPr>
        <p:spPr>
          <a:xfrm>
            <a:off x="1352550" y="2743200"/>
            <a:ext cx="6441831" cy="990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800" b="1" i="1" dirty="0">
                <a:solidFill>
                  <a:prstClr val="black"/>
                </a:solidFill>
                <a:latin typeface="Calibri"/>
              </a:rPr>
              <a:t>2</a:t>
            </a:r>
            <a:r>
              <a:rPr lang="de-DE" sz="2800" b="1" i="1">
                <a:solidFill>
                  <a:prstClr val="black"/>
                </a:solidFill>
                <a:latin typeface="Calibri"/>
              </a:rPr>
              <a:t>. Grundlagen</a:t>
            </a:r>
            <a:endParaRPr lang="de-DE" sz="28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Untertitel 4"/>
          <p:cNvSpPr txBox="1">
            <a:spLocks/>
          </p:cNvSpPr>
          <p:nvPr/>
        </p:nvSpPr>
        <p:spPr>
          <a:xfrm>
            <a:off x="2152650" y="4874262"/>
            <a:ext cx="4839843" cy="145033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</a:rPr>
              <a:t>Winfried Lechner</a:t>
            </a:r>
          </a:p>
          <a:p>
            <a:r>
              <a:rPr lang="de-AT" sz="2400" dirty="0">
                <a:solidFill>
                  <a:schemeClr val="tx1"/>
                </a:solidFill>
              </a:rPr>
              <a:t>Nationale</a:t>
            </a:r>
            <a:r>
              <a:rPr lang="en-US" sz="2400" dirty="0">
                <a:solidFill>
                  <a:schemeClr val="tx1"/>
                </a:solidFill>
              </a:rPr>
              <a:t> und Kapodistrische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de-AT" sz="2400" dirty="0">
                <a:solidFill>
                  <a:schemeClr val="tx1"/>
                </a:solidFill>
              </a:rPr>
              <a:t>Universität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Athen</a:t>
            </a:r>
            <a:endParaRPr lang="en-US" sz="24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de-DE" sz="2000" dirty="0">
              <a:solidFill>
                <a:schemeClr val="tx1"/>
              </a:solidFill>
            </a:endParaRPr>
          </a:p>
          <a:p>
            <a:endParaRPr lang="de-DE" sz="24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6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772400" cy="707886"/>
          </a:xfrm>
        </p:spPr>
        <p:txBody>
          <a:bodyPr>
            <a:spAutoFit/>
          </a:bodyPr>
          <a:lstStyle/>
          <a:p>
            <a:r>
              <a:rPr lang="de-AT" noProof="0" dirty="0">
                <a:solidFill>
                  <a:schemeClr val="tx1"/>
                </a:solidFill>
              </a:rPr>
              <a:t>Fahrplan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698500" y="2057400"/>
            <a:ext cx="7751763" cy="1107996"/>
          </a:xfrm>
        </p:spPr>
        <p:txBody>
          <a:bodyPr wrap="square">
            <a:spAutoFit/>
          </a:bodyPr>
          <a:lstStyle/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de-AT" sz="2800" u="sng">
                <a:solidFill>
                  <a:schemeClr val="bg1"/>
                </a:solidFill>
              </a:rPr>
              <a:t>Zeichen und Semiotik</a:t>
            </a:r>
          </a:p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de-AT" sz="2800" b="0" noProof="0">
                <a:solidFill>
                  <a:schemeClr val="bg1"/>
                </a:solidFill>
              </a:rPr>
              <a:t>Was </a:t>
            </a:r>
            <a:r>
              <a:rPr lang="de-AT" sz="2800" b="0" noProof="0" dirty="0">
                <a:solidFill>
                  <a:schemeClr val="bg1"/>
                </a:solidFill>
              </a:rPr>
              <a:t>ist </a:t>
            </a:r>
            <a:r>
              <a:rPr lang="de-AT" sz="2800" b="0" noProof="0">
                <a:solidFill>
                  <a:schemeClr val="bg1"/>
                </a:solidFill>
              </a:rPr>
              <a:t>Semantik?</a:t>
            </a:r>
          </a:p>
        </p:txBody>
      </p:sp>
      <p:cxnSp>
        <p:nvCxnSpPr>
          <p:cNvPr id="9" name="Gerade Verbindung 8"/>
          <p:cNvCxnSpPr/>
          <p:nvPr/>
        </p:nvCxnSpPr>
        <p:spPr>
          <a:xfrm>
            <a:off x="762000" y="5486400"/>
            <a:ext cx="77724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6209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Zeichen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229600" cy="5029200"/>
          </a:xfrm>
        </p:spPr>
        <p:txBody>
          <a:bodyPr/>
          <a:lstStyle/>
          <a:p>
            <a:pPr marL="461963" indent="-461963"/>
            <a:r>
              <a:rPr lang="en-US" sz="2600" b="1" dirty="0"/>
              <a:t>Ferdinand de Saussure</a:t>
            </a:r>
            <a:r>
              <a:rPr lang="en-US" sz="2600" dirty="0"/>
              <a:t> </a:t>
            </a:r>
            <a:r>
              <a:rPr lang="en-US" dirty="0"/>
              <a:t>(1857-1913) </a:t>
            </a:r>
          </a:p>
          <a:p>
            <a:pPr marL="461963" indent="-461963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/>
              <a:t>Linguist (Genf, Schweiz)</a:t>
            </a:r>
          </a:p>
          <a:p>
            <a:pPr marL="461963" indent="-461963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/>
              <a:t>Wichtige Beiträge zum </a:t>
            </a:r>
            <a:r>
              <a:rPr lang="de-DE" b="1" dirty="0"/>
              <a:t>Protoindoeuropäischen (PIE)</a:t>
            </a:r>
            <a:endParaRPr lang="en-US" dirty="0"/>
          </a:p>
          <a:p>
            <a:pPr marL="919163" lvl="3" indent="-461963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DE" sz="2200" dirty="0"/>
              <a:t>sagte phonologische Eigenschaften des PIE voraus (Laryngaltheorie</a:t>
            </a:r>
            <a:r>
              <a:rPr lang="de-DE" sz="2200" b="1" i="1" dirty="0"/>
              <a:t> </a:t>
            </a:r>
            <a:r>
              <a:rPr lang="de-DE" sz="2200" dirty="0"/>
              <a:t>1879)</a:t>
            </a:r>
          </a:p>
          <a:p>
            <a:pPr marL="919163" lvl="3" indent="-461963">
              <a:buFont typeface="Courier New" panose="02070309020205020404" pitchFamily="49" charset="0"/>
              <a:buChar char="o"/>
            </a:pPr>
            <a:r>
              <a:rPr lang="de-DE" sz="2200" dirty="0"/>
              <a:t>Vorhersage wurde 1915 durch die Entdeckung des Hethitischen bestätigt</a:t>
            </a:r>
          </a:p>
          <a:p>
            <a:pPr marL="461963" indent="-461963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/>
              <a:t>Mitbegründer des </a:t>
            </a:r>
            <a:r>
              <a:rPr lang="de-DE" dirty="0">
                <a:solidFill>
                  <a:srgbClr val="FF0000"/>
                </a:solidFill>
              </a:rPr>
              <a:t>Strukturalismus</a:t>
            </a:r>
            <a:r>
              <a:rPr lang="de-DE" b="1" i="1" dirty="0">
                <a:solidFill>
                  <a:srgbClr val="C00000"/>
                </a:solidFill>
              </a:rPr>
              <a:t> </a:t>
            </a:r>
            <a:br>
              <a:rPr lang="el-GR" b="1" i="1" dirty="0">
                <a:solidFill>
                  <a:srgbClr val="C00000"/>
                </a:solidFill>
              </a:rPr>
            </a:br>
            <a:r>
              <a:rPr lang="en-US" dirty="0"/>
              <a:t>(</a:t>
            </a:r>
            <a:r>
              <a:rPr lang="el-GR" dirty="0"/>
              <a:t>δομισμός</a:t>
            </a:r>
            <a:r>
              <a:rPr lang="en-US" dirty="0"/>
              <a:t>) </a:t>
            </a:r>
            <a:endParaRPr lang="de-AT" b="1" i="1" dirty="0">
              <a:solidFill>
                <a:srgbClr val="C00000"/>
              </a:solidFill>
            </a:endParaRPr>
          </a:p>
          <a:p>
            <a:pPr marL="461963" indent="-461963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dirty="0" err="1"/>
              <a:t>Theorie</a:t>
            </a:r>
            <a:r>
              <a:rPr lang="en-US" dirty="0"/>
              <a:t> von </a:t>
            </a:r>
            <a:r>
              <a:rPr lang="en-US" b="1" dirty="0" err="1"/>
              <a:t>Zeichen</a:t>
            </a:r>
            <a:br>
              <a:rPr lang="en-US" dirty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779" y="3513720"/>
            <a:ext cx="2385261" cy="2887080"/>
          </a:xfrm>
          <a:prstGeom prst="rect">
            <a:avLst/>
          </a:prstGeom>
        </p:spPr>
      </p:pic>
      <p:sp>
        <p:nvSpPr>
          <p:cNvPr id="14" name="Abgerundetes Rechteck 7">
            <a:extLst>
              <a:ext uri="{FF2B5EF4-FFF2-40B4-BE49-F238E27FC236}">
                <a16:creationId xmlns:a16="http://schemas.microsoft.com/office/drawing/2014/main" id="{A10F8B75-8702-4B2F-83DB-B23760F3825C}"/>
              </a:ext>
            </a:extLst>
          </p:cNvPr>
          <p:cNvSpPr txBox="1">
            <a:spLocks/>
          </p:cNvSpPr>
          <p:nvPr/>
        </p:nvSpPr>
        <p:spPr>
          <a:xfrm>
            <a:off x="533400" y="5257800"/>
            <a:ext cx="5557684" cy="987504"/>
          </a:xfrm>
          <a:prstGeom prst="roundRect">
            <a:avLst/>
          </a:prstGeom>
          <a:solidFill>
            <a:schemeClr val="tx1"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marR="0" indent="-519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P MathA" panose="05010101010101010101" pitchFamily="2" charset="2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0" defTabSz="998538">
              <a:tabLst>
                <a:tab pos="1770063" algn="l"/>
                <a:tab pos="2573338" algn="l"/>
              </a:tabLst>
            </a:pPr>
            <a:r>
              <a:rPr lang="de-AT" sz="2600" b="1" dirty="0">
                <a:solidFill>
                  <a:schemeClr val="bg1"/>
                </a:solidFill>
              </a:rPr>
              <a:t>Zeichen   </a:t>
            </a:r>
            <a:r>
              <a:rPr lang="de-AT" sz="2600" dirty="0">
                <a:solidFill>
                  <a:schemeClr val="bg1"/>
                </a:solidFill>
              </a:rPr>
              <a:t>=</a:t>
            </a:r>
            <a:r>
              <a:rPr lang="de-AT" sz="2600" baseline="-25000" dirty="0">
                <a:solidFill>
                  <a:schemeClr val="bg1"/>
                </a:solidFill>
              </a:rPr>
              <a:t>Def  </a:t>
            </a:r>
            <a:r>
              <a:rPr lang="de-AT" sz="2600" dirty="0">
                <a:solidFill>
                  <a:schemeClr val="bg1"/>
                </a:solidFill>
              </a:rPr>
              <a:t>eine Verbindung zwischen </a:t>
            </a:r>
            <a:r>
              <a:rPr lang="de-AT" sz="2600" b="1" dirty="0">
                <a:solidFill>
                  <a:schemeClr val="bg1"/>
                </a:solidFill>
              </a:rPr>
              <a:t>Form</a:t>
            </a:r>
            <a:r>
              <a:rPr lang="de-AT" sz="2600" dirty="0">
                <a:solidFill>
                  <a:schemeClr val="bg1"/>
                </a:solidFill>
              </a:rPr>
              <a:t> und </a:t>
            </a:r>
            <a:r>
              <a:rPr lang="de-AT" sz="2600" b="1" dirty="0">
                <a:solidFill>
                  <a:schemeClr val="bg1"/>
                </a:solidFill>
              </a:rPr>
              <a:t>Bedeutung</a:t>
            </a:r>
          </a:p>
        </p:txBody>
      </p:sp>
    </p:spTree>
    <p:extLst>
      <p:ext uri="{BB962C8B-B14F-4D97-AF65-F5344CB8AC3E}">
        <p14:creationId xmlns:p14="http://schemas.microsoft.com/office/powerpoint/2010/main" val="39982684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365125"/>
          </a:xfrm>
        </p:spPr>
        <p:txBody>
          <a:bodyPr/>
          <a:lstStyle/>
          <a:p>
            <a:fld id="{DAED5F90-EF1B-49B5-BE47-AEA5AB1301ED}" type="slidenum">
              <a:rPr lang="de-DE" smtClean="0"/>
              <a:pPr/>
              <a:t>4</a:t>
            </a:fld>
            <a:endParaRPr lang="de-DE" dirty="0"/>
          </a:p>
        </p:txBody>
      </p:sp>
      <p:grpSp>
        <p:nvGrpSpPr>
          <p:cNvPr id="8" name="Group 7"/>
          <p:cNvGrpSpPr>
            <a:grpSpLocks/>
          </p:cNvGrpSpPr>
          <p:nvPr/>
        </p:nvGrpSpPr>
        <p:grpSpPr>
          <a:xfrm>
            <a:off x="2239983" y="2097526"/>
            <a:ext cx="2713018" cy="2626874"/>
            <a:chOff x="1573557" y="2166430"/>
            <a:chExt cx="2095500" cy="2149260"/>
          </a:xfrm>
        </p:grpSpPr>
        <p:grpSp>
          <p:nvGrpSpPr>
            <p:cNvPr id="9" name="Group 8"/>
            <p:cNvGrpSpPr>
              <a:grpSpLocks/>
            </p:cNvGrpSpPr>
            <p:nvPr/>
          </p:nvGrpSpPr>
          <p:grpSpPr>
            <a:xfrm>
              <a:off x="1573557" y="2166430"/>
              <a:ext cx="2095500" cy="2149260"/>
              <a:chOff x="1365525" y="2214447"/>
              <a:chExt cx="1676400" cy="1815160"/>
            </a:xfrm>
          </p:grpSpPr>
          <p:sp>
            <p:nvSpPr>
              <p:cNvPr id="11" name="Oval 10"/>
              <p:cNvSpPr>
                <a:spLocks/>
              </p:cNvSpPr>
              <p:nvPr/>
            </p:nvSpPr>
            <p:spPr>
              <a:xfrm>
                <a:off x="1365525" y="2214447"/>
                <a:ext cx="1676400" cy="1815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  <a:effectLst>
                <a:outerShdw blurRad="139700" dist="38100" dir="3600000" sx="101000" sy="101000" algn="tl" rotWithShape="0">
                  <a:prstClr val="black">
                    <a:alpha val="39000"/>
                  </a:prst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de-DE" sz="2800" dirty="0">
                    <a:solidFill>
                      <a:prstClr val="black"/>
                    </a:solidFill>
                  </a:rPr>
                  <a:t>[</a:t>
                </a:r>
                <a:r>
                  <a:rPr lang="en-US" sz="2800" dirty="0">
                    <a:solidFill>
                      <a:prstClr val="black"/>
                    </a:solidFill>
                  </a:rPr>
                  <a:t>a'te:n</a:t>
                </a:r>
                <a:r>
                  <a:rPr lang="de-DE" sz="2800" dirty="0">
                    <a:solidFill>
                      <a:prstClr val="black"/>
                    </a:solidFill>
                  </a:rPr>
                  <a:t>]</a:t>
                </a:r>
              </a:p>
              <a:p>
                <a:pPr algn="ctr"/>
                <a:endParaRPr lang="de-DE" sz="2400" dirty="0">
                  <a:solidFill>
                    <a:prstClr val="black"/>
                  </a:solidFill>
                </a:endParaRPr>
              </a:p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  <a:p>
                <a:pPr algn="ctr"/>
                <a:endParaRPr lang="de-DE" sz="24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2" name="Straight Connector 11"/>
              <p:cNvCxnSpPr>
                <a:cxnSpLocks/>
              </p:cNvCxnSpPr>
              <p:nvPr/>
            </p:nvCxnSpPr>
            <p:spPr>
              <a:xfrm flipV="1">
                <a:off x="1431645" y="2818567"/>
                <a:ext cx="1552306" cy="14467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" name="Picture 9" descr="Griechische Architektur – Wikipedi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2144" y="3057877"/>
              <a:ext cx="1148255" cy="978916"/>
            </a:xfrm>
            <a:prstGeom prst="rect">
              <a:avLst/>
            </a:prstGeom>
          </p:spPr>
        </p:pic>
      </p:grpSp>
      <p:sp>
        <p:nvSpPr>
          <p:cNvPr id="14" name="Left Brace 13"/>
          <p:cNvSpPr/>
          <p:nvPr/>
        </p:nvSpPr>
        <p:spPr>
          <a:xfrm>
            <a:off x="2004400" y="2232073"/>
            <a:ext cx="205400" cy="2174074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>
            <a:spLocks/>
          </p:cNvSpPr>
          <p:nvPr/>
        </p:nvSpPr>
        <p:spPr>
          <a:xfrm flipH="1">
            <a:off x="533400" y="3048000"/>
            <a:ext cx="1332025" cy="554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dirty="0"/>
              <a:t>Zeichen</a:t>
            </a:r>
          </a:p>
        </p:txBody>
      </p:sp>
      <p:sp>
        <p:nvSpPr>
          <p:cNvPr id="15" name="Left Brace 14"/>
          <p:cNvSpPr/>
          <p:nvPr/>
        </p:nvSpPr>
        <p:spPr>
          <a:xfrm flipH="1">
            <a:off x="5130187" y="3156318"/>
            <a:ext cx="280013" cy="1227208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Left Brace 15"/>
          <p:cNvSpPr/>
          <p:nvPr/>
        </p:nvSpPr>
        <p:spPr>
          <a:xfrm flipH="1">
            <a:off x="5112336" y="2249926"/>
            <a:ext cx="280013" cy="838200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 flipH="1">
            <a:off x="5682677" y="2249926"/>
            <a:ext cx="216592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>
                <a:solidFill>
                  <a:srgbClr val="00B050"/>
                </a:solidFill>
              </a:rPr>
              <a:t>Form</a:t>
            </a:r>
            <a:r>
              <a:rPr lang="en-US" sz="2600" b="1" i="1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sz="2600" i="1"/>
              <a:t>(Signifika</a:t>
            </a:r>
            <a:r>
              <a:rPr lang="en-US" sz="2600" b="1" i="1">
                <a:solidFill>
                  <a:srgbClr val="00A44A"/>
                </a:solidFill>
              </a:rPr>
              <a:t>n</a:t>
            </a:r>
            <a:r>
              <a:rPr lang="en-US" sz="2600" i="1"/>
              <a:t>t)</a:t>
            </a:r>
            <a:endParaRPr lang="en-US" sz="2600" i="1" dirty="0"/>
          </a:p>
        </p:txBody>
      </p:sp>
      <p:sp>
        <p:nvSpPr>
          <p:cNvPr id="19" name="TextBox 18"/>
          <p:cNvSpPr txBox="1"/>
          <p:nvPr/>
        </p:nvSpPr>
        <p:spPr>
          <a:xfrm flipH="1">
            <a:off x="5486400" y="3414774"/>
            <a:ext cx="2674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316288" algn="l"/>
              </a:tabLst>
            </a:pPr>
            <a:r>
              <a:rPr lang="en-US" sz="2800" b="1">
                <a:solidFill>
                  <a:srgbClr val="FF0000"/>
                </a:solidFill>
              </a:rPr>
              <a:t>Bedeutung</a:t>
            </a:r>
            <a:r>
              <a:rPr lang="en-US" sz="2800" b="1" i="1"/>
              <a:t> </a:t>
            </a:r>
            <a:r>
              <a:rPr lang="en-US" sz="2600" i="1"/>
              <a:t>(Signifikat) </a:t>
            </a:r>
            <a:endParaRPr lang="en-US" sz="2600" b="1" i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019175"/>
            <a:ext cx="8229600" cy="5076825"/>
          </a:xfrm>
        </p:spPr>
        <p:txBody>
          <a:bodyPr/>
          <a:lstStyle/>
          <a:p>
            <a:pPr marL="347663" indent="-347663">
              <a:spcBef>
                <a:spcPts val="1600"/>
              </a:spcBef>
              <a:buFont typeface="Wingdings" panose="05000000000000000000" pitchFamily="2" charset="2"/>
              <a:buChar char="§"/>
            </a:pPr>
            <a:r>
              <a:rPr lang="en-US" dirty="0" err="1"/>
              <a:t>Strukturalistische</a:t>
            </a:r>
            <a:r>
              <a:rPr lang="en-US" dirty="0"/>
              <a:t> </a:t>
            </a:r>
            <a:r>
              <a:rPr lang="en-US" dirty="0" err="1"/>
              <a:t>Thorie</a:t>
            </a:r>
            <a:r>
              <a:rPr lang="en-US" dirty="0"/>
              <a:t> des </a:t>
            </a:r>
            <a:r>
              <a:rPr lang="en-US" dirty="0" err="1"/>
              <a:t>Zeichens</a:t>
            </a:r>
            <a:r>
              <a:rPr lang="en-US" dirty="0"/>
              <a:t> (Saussure. 1916. </a:t>
            </a:r>
            <a:r>
              <a:rPr lang="de-AT" i="1" dirty="0"/>
              <a:t>Cours de linguistique générale</a:t>
            </a:r>
            <a:r>
              <a:rPr lang="en-US" dirty="0"/>
              <a:t>):</a:t>
            </a:r>
          </a:p>
          <a:p>
            <a:pPr marL="347663" indent="-347663">
              <a:spcBef>
                <a:spcPts val="1600"/>
              </a:spcBef>
              <a:buFont typeface="Wingdings" panose="05000000000000000000" pitchFamily="2" charset="2"/>
              <a:buChar char="§"/>
            </a:pPr>
            <a:endParaRPr lang="en-US" dirty="0"/>
          </a:p>
          <a:p>
            <a:pPr marL="0" indent="0">
              <a:spcBef>
                <a:spcPts val="1600"/>
              </a:spcBef>
            </a:pPr>
            <a:endParaRPr lang="en-US" dirty="0"/>
          </a:p>
          <a:p>
            <a:pPr marL="0" indent="0">
              <a:spcBef>
                <a:spcPts val="1600"/>
              </a:spcBef>
            </a:pPr>
            <a:endParaRPr lang="en-US" dirty="0"/>
          </a:p>
          <a:p>
            <a:pPr marL="0" indent="0">
              <a:spcBef>
                <a:spcPts val="1600"/>
              </a:spcBef>
            </a:pPr>
            <a:r>
              <a:rPr lang="en-US" b="1" dirty="0"/>
              <a:t>		</a:t>
            </a:r>
          </a:p>
          <a:p>
            <a:pPr marL="347663" indent="-347663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/>
          </a:p>
          <a:p>
            <a:pPr marL="347663" indent="-347663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/>
          </a:p>
          <a:p>
            <a:pPr marL="347663" indent="-347663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/>
              <a:t>Ein </a:t>
            </a:r>
            <a:r>
              <a:rPr lang="en-US" dirty="0" err="1"/>
              <a:t>Zeichen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b="1" dirty="0" err="1"/>
              <a:t>Verbindung</a:t>
            </a:r>
            <a:r>
              <a:rPr lang="en-US" dirty="0"/>
              <a:t> </a:t>
            </a:r>
            <a:r>
              <a:rPr lang="en-US" dirty="0" err="1"/>
              <a:t>zwischen</a:t>
            </a:r>
            <a:endParaRPr lang="en-US" dirty="0"/>
          </a:p>
          <a:p>
            <a:pPr marL="747713" lvl="2" indent="-347663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en-US" sz="2400" b="1" dirty="0"/>
              <a:t> </a:t>
            </a:r>
            <a:r>
              <a:rPr lang="en-US" sz="2400" dirty="0" err="1">
                <a:solidFill>
                  <a:srgbClr val="00B050"/>
                </a:solidFill>
              </a:rPr>
              <a:t>Signifikant</a:t>
            </a:r>
            <a:r>
              <a:rPr lang="en-US" sz="2400" dirty="0"/>
              <a:t> (fr. </a:t>
            </a:r>
            <a:r>
              <a:rPr lang="en-US" sz="2400" i="1" dirty="0" err="1"/>
              <a:t>signifia</a:t>
            </a:r>
            <a:r>
              <a:rPr lang="en-US" sz="2400" i="1" dirty="0" err="1">
                <a:solidFill>
                  <a:srgbClr val="FF0000"/>
                </a:solidFill>
              </a:rPr>
              <a:t>n</a:t>
            </a:r>
            <a:r>
              <a:rPr lang="en-US" sz="2400" i="1" dirty="0" err="1"/>
              <a:t>t</a:t>
            </a:r>
            <a:r>
              <a:rPr lang="en-US" sz="2400" dirty="0"/>
              <a:t>): Form, </a:t>
            </a:r>
            <a:r>
              <a:rPr lang="en-US" sz="2400" dirty="0" err="1"/>
              <a:t>Ausdruck</a:t>
            </a:r>
            <a:endParaRPr lang="en-US" sz="2400" dirty="0"/>
          </a:p>
          <a:p>
            <a:pPr marL="747713" lvl="2" indent="-347663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en-US" sz="2400" b="1" dirty="0"/>
              <a:t> </a:t>
            </a:r>
            <a:r>
              <a:rPr lang="en-US" sz="2400" dirty="0" err="1">
                <a:solidFill>
                  <a:srgbClr val="FF0000"/>
                </a:solidFill>
              </a:rPr>
              <a:t>Signifikat</a:t>
            </a:r>
            <a:r>
              <a:rPr lang="en-US" sz="2400" dirty="0"/>
              <a:t> (fr. </a:t>
            </a:r>
            <a:r>
              <a:rPr lang="en-US" sz="2400" i="1" dirty="0" err="1"/>
              <a:t>signifi</a:t>
            </a:r>
            <a:r>
              <a:rPr lang="lt-LT" sz="2400" dirty="0">
                <a:latin typeface="Calibri" panose="020F0502020204030204" pitchFamily="34" charset="0"/>
                <a:cs typeface="Calibri" panose="020F0502020204030204" pitchFamily="34" charset="0"/>
              </a:rPr>
              <a:t>ė</a:t>
            </a:r>
            <a:r>
              <a:rPr lang="en-US" sz="2400" dirty="0"/>
              <a:t>): </a:t>
            </a:r>
            <a:r>
              <a:rPr lang="en-US" sz="2400" dirty="0" err="1"/>
              <a:t>Bedeutung</a:t>
            </a:r>
            <a:r>
              <a:rPr lang="en-US" sz="2400" dirty="0"/>
              <a:t>, </a:t>
            </a:r>
            <a:r>
              <a:rPr lang="en-US" sz="2400" dirty="0" err="1"/>
              <a:t>Inhalt</a:t>
            </a:r>
            <a:r>
              <a:rPr lang="en-US" sz="2400" dirty="0"/>
              <a:t> 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6A18139-5F51-48F7-80D6-A5DF4A3D3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Zeichen</a:t>
            </a:r>
            <a:endParaRPr lang="de-DE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B3B62148-226E-469E-9E53-70D37C51A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35589859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/>
      <p:bldP spid="15" grpId="0" animBg="1"/>
      <p:bldP spid="16" grpId="0" animBg="1"/>
      <p:bldP spid="17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05A27-CBF5-4E15-B5A4-5E02776E2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Der Referent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4194E-EDD6-4863-BC0C-BBB0B8C15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endParaRPr lang="de-DE"/>
          </a:p>
          <a:p>
            <a:endParaRPr lang="de-DE"/>
          </a:p>
          <a:p>
            <a:endParaRPr lang="de-DE" i="1"/>
          </a:p>
          <a:p>
            <a:pPr marL="0" indent="0"/>
            <a:r>
              <a:rPr lang="en-US" i="1"/>
              <a:t>Beispiele.</a:t>
            </a:r>
          </a:p>
          <a:p>
            <a:pPr>
              <a:spcBef>
                <a:spcPts val="1200"/>
              </a:spcBef>
              <a:buFont typeface="+mj-lt"/>
              <a:buAutoNum type="arabicParenBoth"/>
            </a:pPr>
            <a:r>
              <a:rPr lang="de-DE"/>
              <a:t>Referent</a:t>
            </a:r>
            <a:r>
              <a:rPr lang="el-GR"/>
              <a:t> </a:t>
            </a:r>
            <a:r>
              <a:rPr lang="en-US"/>
              <a:t>von “Athen”: die Stadt Athen</a:t>
            </a:r>
          </a:p>
          <a:p>
            <a:pPr>
              <a:spcBef>
                <a:spcPts val="0"/>
              </a:spcBef>
              <a:buFont typeface="+mj-lt"/>
              <a:buAutoNum type="arabicParenBoth"/>
            </a:pPr>
            <a:endParaRPr lang="en-US"/>
          </a:p>
          <a:p>
            <a:pPr>
              <a:spcBef>
                <a:spcPts val="0"/>
              </a:spcBef>
              <a:buFont typeface="+mj-lt"/>
              <a:buAutoNum type="arabicParenBoth"/>
            </a:pPr>
            <a:r>
              <a:rPr lang="en-US"/>
              <a:t>Das Wort “Athen” referiert auf</a:t>
            </a:r>
          </a:p>
          <a:p>
            <a:pPr>
              <a:spcBef>
                <a:spcPts val="1200"/>
              </a:spcBef>
              <a:buFont typeface="+mj-lt"/>
              <a:buAutoNum type="arabicParenBoth"/>
            </a:pPr>
            <a:endParaRPr lang="en-US"/>
          </a:p>
          <a:p>
            <a:pPr>
              <a:buFont typeface="+mj-lt"/>
              <a:buAutoNum type="arabicParenBoth"/>
            </a:pPr>
            <a:r>
              <a:rPr lang="en-US"/>
              <a:t>Referent von “der Papst”:</a:t>
            </a:r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56AB3D-436E-429A-8DF0-35ADD11AA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F76D24-35B9-41B1-85E7-8F5A68ECD7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pic>
        <p:nvPicPr>
          <p:cNvPr id="8" name="Picture 7" descr="Griechische Architektur – Wikipedia">
            <a:extLst>
              <a:ext uri="{FF2B5EF4-FFF2-40B4-BE49-F238E27FC236}">
                <a16:creationId xmlns:a16="http://schemas.microsoft.com/office/drawing/2014/main" id="{4BD47009-4A5B-4A6C-AEEF-3F4D12E57D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365" y="3289901"/>
            <a:ext cx="2549235" cy="1981780"/>
          </a:xfrm>
          <a:prstGeom prst="rect">
            <a:avLst/>
          </a:prstGeom>
        </p:spPr>
      </p:pic>
      <p:sp>
        <p:nvSpPr>
          <p:cNvPr id="9" name="Abgerundetes Rechteck 7">
            <a:extLst>
              <a:ext uri="{FF2B5EF4-FFF2-40B4-BE49-F238E27FC236}">
                <a16:creationId xmlns:a16="http://schemas.microsoft.com/office/drawing/2014/main" id="{9CD480CE-348C-4AA3-8925-1CCC64698768}"/>
              </a:ext>
            </a:extLst>
          </p:cNvPr>
          <p:cNvSpPr txBox="1">
            <a:spLocks/>
          </p:cNvSpPr>
          <p:nvPr/>
        </p:nvSpPr>
        <p:spPr>
          <a:xfrm>
            <a:off x="754380" y="990600"/>
            <a:ext cx="7772400" cy="919401"/>
          </a:xfrm>
          <a:prstGeom prst="roundRect">
            <a:avLst/>
          </a:prstGeom>
          <a:solidFill>
            <a:schemeClr val="bg2">
              <a:lumMod val="90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0"/>
              </a:spcBef>
              <a:tabLst>
                <a:tab pos="342900" algn="l"/>
                <a:tab pos="747713" algn="l"/>
                <a:tab pos="1090613" algn="l"/>
                <a:tab pos="2227263" algn="l"/>
              </a:tabLst>
            </a:pPr>
            <a:r>
              <a:rPr lang="de-DE" b="1">
                <a:solidFill>
                  <a:schemeClr val="tx1"/>
                </a:solidFill>
              </a:rPr>
              <a:t>Referent</a:t>
            </a:r>
            <a:r>
              <a:rPr lang="de-DE">
                <a:solidFill>
                  <a:schemeClr val="tx1"/>
                </a:solidFill>
              </a:rPr>
              <a:t> (</a:t>
            </a:r>
            <a:r>
              <a:rPr lang="el-GR">
                <a:solidFill>
                  <a:schemeClr val="tx1"/>
                </a:solidFill>
              </a:rPr>
              <a:t>αναφερόμενο</a:t>
            </a:r>
            <a:r>
              <a:rPr lang="en-US">
                <a:solidFill>
                  <a:schemeClr val="tx1"/>
                </a:solidFill>
              </a:rPr>
              <a:t>)</a:t>
            </a:r>
            <a:r>
              <a:rPr lang="el-GR">
                <a:solidFill>
                  <a:schemeClr val="tx1"/>
                </a:solidFill>
              </a:rPr>
              <a:t> </a:t>
            </a:r>
            <a:r>
              <a:rPr lang="de-DE">
                <a:solidFill>
                  <a:schemeClr val="tx1"/>
                </a:solidFill>
              </a:rPr>
              <a:t>=</a:t>
            </a:r>
            <a:r>
              <a:rPr lang="de-DE" baseline="-25000">
                <a:solidFill>
                  <a:schemeClr val="tx1"/>
                </a:solidFill>
              </a:rPr>
              <a:t>Def </a:t>
            </a:r>
            <a:r>
              <a:rPr lang="de-DE" b="1">
                <a:solidFill>
                  <a:schemeClr val="tx1"/>
                </a:solidFill>
              </a:rPr>
              <a:t>Objekt</a:t>
            </a:r>
            <a:r>
              <a:rPr lang="de-DE">
                <a:solidFill>
                  <a:schemeClr val="tx1"/>
                </a:solidFill>
              </a:rPr>
              <a:t> oder </a:t>
            </a:r>
            <a:r>
              <a:rPr lang="de-DE" b="1">
                <a:solidFill>
                  <a:schemeClr val="tx1"/>
                </a:solidFill>
              </a:rPr>
              <a:t>Person</a:t>
            </a:r>
            <a:r>
              <a:rPr lang="de-DE">
                <a:solidFill>
                  <a:schemeClr val="tx1"/>
                </a:solidFill>
              </a:rPr>
              <a:t>, auf das/auf die sich ein sprachlicher Ausdruck bezieht</a:t>
            </a:r>
            <a:endParaRPr lang="de-DE" sz="1800">
              <a:solidFill>
                <a:schemeClr val="tx1"/>
              </a:solidFill>
            </a:endParaRPr>
          </a:p>
        </p:txBody>
      </p:sp>
      <p:sp>
        <p:nvSpPr>
          <p:cNvPr id="10" name="Abgerundetes Rechteck 7">
            <a:extLst>
              <a:ext uri="{FF2B5EF4-FFF2-40B4-BE49-F238E27FC236}">
                <a16:creationId xmlns:a16="http://schemas.microsoft.com/office/drawing/2014/main" id="{59F122D7-0E8B-4435-A38D-48045D327878}"/>
              </a:ext>
            </a:extLst>
          </p:cNvPr>
          <p:cNvSpPr txBox="1">
            <a:spLocks/>
          </p:cNvSpPr>
          <p:nvPr/>
        </p:nvSpPr>
        <p:spPr>
          <a:xfrm>
            <a:off x="762000" y="2133600"/>
            <a:ext cx="7772400" cy="510778"/>
          </a:xfrm>
          <a:prstGeom prst="roundRect">
            <a:avLst/>
          </a:prstGeom>
          <a:solidFill>
            <a:schemeClr val="accent6">
              <a:lumMod val="75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0"/>
              </a:spcBef>
              <a:tabLst>
                <a:tab pos="342900" algn="l"/>
                <a:tab pos="747713" algn="l"/>
                <a:tab pos="1090613" algn="l"/>
                <a:tab pos="2227263" algn="l"/>
              </a:tabLst>
            </a:pPr>
            <a:r>
              <a:rPr lang="de-DE" b="1">
                <a:solidFill>
                  <a:schemeClr val="tx1"/>
                </a:solidFill>
              </a:rPr>
              <a:t>Sprachlicher Ausdruck</a:t>
            </a:r>
            <a:r>
              <a:rPr lang="el-GR">
                <a:solidFill>
                  <a:schemeClr val="tx1"/>
                </a:solidFill>
              </a:rPr>
              <a:t> </a:t>
            </a:r>
            <a:r>
              <a:rPr lang="de-DE">
                <a:solidFill>
                  <a:schemeClr val="tx1"/>
                </a:solidFill>
              </a:rPr>
              <a:t>=</a:t>
            </a:r>
            <a:r>
              <a:rPr lang="de-DE" baseline="-25000">
                <a:solidFill>
                  <a:schemeClr val="tx1"/>
                </a:solidFill>
              </a:rPr>
              <a:t>Def </a:t>
            </a:r>
            <a:r>
              <a:rPr lang="de-DE">
                <a:solidFill>
                  <a:schemeClr val="tx1"/>
                </a:solidFill>
              </a:rPr>
              <a:t> Morphem, Wort oder Phrase</a:t>
            </a:r>
            <a:endParaRPr lang="de-DE" sz="1800">
              <a:solidFill>
                <a:schemeClr val="tx1"/>
              </a:solidFill>
            </a:endParaRPr>
          </a:p>
        </p:txBody>
      </p:sp>
      <p:sp>
        <p:nvSpPr>
          <p:cNvPr id="14" name="Down Arrow 9">
            <a:extLst>
              <a:ext uri="{FF2B5EF4-FFF2-40B4-BE49-F238E27FC236}">
                <a16:creationId xmlns:a16="http://schemas.microsoft.com/office/drawing/2014/main" id="{10A68715-F938-4882-A0E3-ACB92C79C77E}"/>
              </a:ext>
            </a:extLst>
          </p:cNvPr>
          <p:cNvSpPr/>
          <p:nvPr/>
        </p:nvSpPr>
        <p:spPr>
          <a:xfrm rot="16200000">
            <a:off x="5555372" y="3790500"/>
            <a:ext cx="245441" cy="988215"/>
          </a:xfrm>
          <a:prstGeom prst="downArrow">
            <a:avLst/>
          </a:prstGeom>
          <a:solidFill>
            <a:srgbClr val="FABE00"/>
          </a:solidFill>
          <a:ln w="19050"/>
          <a:effectLst>
            <a:outerShdw blurRad="139700" dist="38100" dir="36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A050BEC-08CA-4CC0-BDB1-52713A048D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5822" y="4623345"/>
            <a:ext cx="1235628" cy="177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6247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Zeichen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503920" cy="5029200"/>
          </a:xfrm>
        </p:spPr>
        <p:txBody>
          <a:bodyPr/>
          <a:lstStyle/>
          <a:p>
            <a:pPr marL="0" indent="0">
              <a:spcBef>
                <a:spcPts val="0"/>
              </a:spcBef>
            </a:pPr>
            <a:r>
              <a:rPr lang="de-DE" sz="2600" b="1"/>
              <a:t>Charles S. Peirce</a:t>
            </a:r>
            <a:r>
              <a:rPr lang="de-DE"/>
              <a:t> (1839-1914): amerikanischer Universalgelehrter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DE"/>
              <a:t>Philosoph, Mathematiker, Logiker, Chemiker, Erfinder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/>
              <a:t>Über 30 Jahre in </a:t>
            </a:r>
            <a:r>
              <a:rPr lang="en-US" i="1"/>
              <a:t>U. S. Coast and Geodetic Survey </a:t>
            </a:r>
            <a:r>
              <a:rPr lang="en-US"/>
              <a:t>tätig</a:t>
            </a:r>
            <a:endParaRPr lang="de-DE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DE"/>
              <a:t>Entwickelte eine Theorie der </a:t>
            </a:r>
            <a:r>
              <a:rPr lang="de-DE" b="1"/>
              <a:t>Semiotik</a:t>
            </a:r>
            <a:r>
              <a:rPr lang="de-DE"/>
              <a:t> (unabhängig von de Saussure)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de-DE" b="1" i="1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de-DE" i="1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DE"/>
              <a:t>Peirce unterscheidet zwischen</a:t>
            </a:r>
            <a:br>
              <a:rPr lang="de-DE"/>
            </a:br>
            <a:r>
              <a:rPr lang="de-DE" b="1"/>
              <a:t>drei Arten</a:t>
            </a:r>
            <a:r>
              <a:rPr lang="de-DE"/>
              <a:t> von Zeichen:</a:t>
            </a:r>
          </a:p>
          <a:p>
            <a:pPr marL="1828800" lvl="1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de-DE" sz="2400"/>
              <a:t>der </a:t>
            </a:r>
            <a:r>
              <a:rPr lang="de-DE" sz="2400" b="1"/>
              <a:t>Index</a:t>
            </a:r>
          </a:p>
          <a:p>
            <a:pPr marL="1828800" lvl="1" indent="-342900">
              <a:buFont typeface="Courier New" panose="02070309020205020404" pitchFamily="49" charset="0"/>
              <a:buChar char="o"/>
            </a:pPr>
            <a:r>
              <a:rPr lang="de-DE" sz="2400"/>
              <a:t>die </a:t>
            </a:r>
            <a:r>
              <a:rPr lang="de-DE" sz="2400" b="1"/>
              <a:t>Ikone</a:t>
            </a:r>
          </a:p>
          <a:p>
            <a:pPr marL="1828800" lvl="1" indent="-342900">
              <a:buFont typeface="Courier New" panose="02070309020205020404" pitchFamily="49" charset="0"/>
              <a:buChar char="o"/>
            </a:pPr>
            <a:r>
              <a:rPr lang="de-DE" sz="2400"/>
              <a:t>das </a:t>
            </a:r>
            <a:r>
              <a:rPr lang="de-DE" sz="2400" b="1"/>
              <a:t>Symbol</a:t>
            </a:r>
            <a:endParaRPr lang="en-US" sz="2400" b="1"/>
          </a:p>
          <a:p>
            <a:pPr>
              <a:buFont typeface="Wingdings" panose="05000000000000000000" pitchFamily="2" charset="2"/>
              <a:buChar char="§"/>
            </a:pPr>
            <a:endParaRPr lang="de-AT"/>
          </a:p>
          <a:p>
            <a:pPr marL="347663" indent="-347663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8" name="Abgerundetes Rechteck 7"/>
          <p:cNvSpPr txBox="1">
            <a:spLocks/>
          </p:cNvSpPr>
          <p:nvPr/>
        </p:nvSpPr>
        <p:spPr>
          <a:xfrm>
            <a:off x="627471" y="3344108"/>
            <a:ext cx="5620929" cy="544830"/>
          </a:xfrm>
          <a:prstGeom prst="roundRect">
            <a:avLst/>
          </a:prstGeom>
          <a:solidFill>
            <a:schemeClr val="tx2">
              <a:lumMod val="60000"/>
              <a:lumOff val="40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spAutoFit/>
          </a:bodyPr>
          <a:lstStyle>
            <a:lvl1pPr marL="519113" marR="0" indent="-519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P MathA" panose="05010101010101010101" pitchFamily="2" charset="2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98538">
              <a:tabLst>
                <a:tab pos="1944688" algn="l"/>
                <a:tab pos="2573338" algn="l"/>
              </a:tabLst>
            </a:pPr>
            <a:r>
              <a:rPr lang="de-AT" sz="2600" b="1">
                <a:solidFill>
                  <a:schemeClr val="tx1"/>
                </a:solidFill>
              </a:rPr>
              <a:t>Semiotik </a:t>
            </a:r>
            <a:r>
              <a:rPr lang="de-AT" sz="2600">
                <a:solidFill>
                  <a:schemeClr val="tx1"/>
                </a:solidFill>
              </a:rPr>
              <a:t>=</a:t>
            </a:r>
            <a:r>
              <a:rPr lang="de-AT" sz="2600" baseline="-25000">
                <a:solidFill>
                  <a:schemeClr val="tx1"/>
                </a:solidFill>
              </a:rPr>
              <a:t>Def  </a:t>
            </a:r>
            <a:r>
              <a:rPr lang="de-AT" sz="2600">
                <a:solidFill>
                  <a:schemeClr val="tx1"/>
                </a:solidFill>
              </a:rPr>
              <a:t>die Lehre von den Zeichen</a:t>
            </a:r>
            <a:endParaRPr lang="de-AT" sz="2600" dirty="0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276600"/>
            <a:ext cx="2397241" cy="331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8091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Semiotik: drei Arten von Zeichen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endParaRPr lang="de-AT" i="1" noProof="0" dirty="0"/>
          </a:p>
          <a:p>
            <a:endParaRPr lang="de-AT" i="1" noProof="0" dirty="0"/>
          </a:p>
          <a:p>
            <a:endParaRPr lang="de-AT" i="1" noProof="0" dirty="0"/>
          </a:p>
          <a:p>
            <a:r>
              <a:rPr lang="de-AT" i="1" noProof="0" dirty="0"/>
              <a:t>Beispiele für </a:t>
            </a:r>
            <a:r>
              <a:rPr lang="de-AT" b="1" i="1" noProof="0" dirty="0"/>
              <a:t>ikonische</a:t>
            </a:r>
            <a:r>
              <a:rPr lang="de-AT" i="1" noProof="0" dirty="0"/>
              <a:t> Zeichen:</a:t>
            </a:r>
          </a:p>
          <a:p>
            <a:endParaRPr lang="de-AT" noProof="0" dirty="0"/>
          </a:p>
          <a:p>
            <a:r>
              <a:rPr lang="de-AT" noProof="0" dirty="0"/>
              <a:t>				          (realistische) Fotos</a:t>
            </a:r>
          </a:p>
          <a:p>
            <a:r>
              <a:rPr lang="de-AT" noProof="0" dirty="0"/>
              <a:t>	</a:t>
            </a:r>
          </a:p>
          <a:p>
            <a:r>
              <a:rPr lang="de-AT" noProof="0" dirty="0"/>
              <a:t>				         		         Landkarten</a:t>
            </a:r>
          </a:p>
          <a:p>
            <a:endParaRPr lang="de-AT" noProof="0" dirty="0"/>
          </a:p>
          <a:p>
            <a:endParaRPr lang="de-AT" noProof="0" dirty="0"/>
          </a:p>
          <a:p>
            <a:r>
              <a:rPr lang="de-AT" noProof="0" dirty="0"/>
              <a:t>        </a:t>
            </a:r>
          </a:p>
          <a:p>
            <a:pPr marL="0" indent="0"/>
            <a:r>
              <a:rPr lang="de-AT" dirty="0"/>
              <a:t>(</a:t>
            </a:r>
            <a:r>
              <a:rPr lang="de-AT" noProof="0" dirty="0"/>
              <a:t>Realistische) Bilder, </a:t>
            </a:r>
            <a:br>
              <a:rPr lang="de-AT" noProof="0" dirty="0"/>
            </a:br>
            <a:r>
              <a:rPr lang="de-AT" noProof="0" dirty="0"/>
              <a:t>Zeichnungen, Grafiken,…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8" name="Abgerundetes Rechteck 7"/>
          <p:cNvSpPr txBox="1">
            <a:spLocks/>
          </p:cNvSpPr>
          <p:nvPr/>
        </p:nvSpPr>
        <p:spPr>
          <a:xfrm>
            <a:off x="609600" y="1167289"/>
            <a:ext cx="8229600" cy="919401"/>
          </a:xfrm>
          <a:prstGeom prst="roundRect">
            <a:avLst/>
          </a:prstGeom>
          <a:solidFill>
            <a:srgbClr val="EEB5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98538"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DE" b="1" dirty="0">
                <a:solidFill>
                  <a:schemeClr val="tx1"/>
                </a:solidFill>
              </a:rPr>
              <a:t>Ikone	</a:t>
            </a:r>
            <a:r>
              <a:rPr lang="de-DE" dirty="0">
                <a:solidFill>
                  <a:schemeClr val="tx1"/>
                </a:solidFill>
              </a:rPr>
              <a:t>=</a:t>
            </a:r>
            <a:r>
              <a:rPr lang="de-DE" baseline="-25000" dirty="0">
                <a:solidFill>
                  <a:schemeClr val="tx1"/>
                </a:solidFill>
              </a:rPr>
              <a:t>Def	</a:t>
            </a:r>
            <a:r>
              <a:rPr lang="de-DE" dirty="0">
                <a:solidFill>
                  <a:schemeClr val="tx1"/>
                </a:solidFill>
              </a:rPr>
              <a:t>Zeichen, dessen Form dem </a:t>
            </a:r>
            <a:r>
              <a:rPr lang="de-DE">
                <a:solidFill>
                  <a:schemeClr val="tx1"/>
                </a:solidFill>
              </a:rPr>
              <a:t>Referenten (d.h. dem </a:t>
            </a:r>
            <a:r>
              <a:rPr lang="de-DE" dirty="0">
                <a:solidFill>
                  <a:schemeClr val="tx1"/>
                </a:solidFill>
              </a:rPr>
              <a:t>		Objekt, das repräsentiert wird) </a:t>
            </a:r>
            <a:r>
              <a:rPr lang="de-DE" b="1" dirty="0">
                <a:solidFill>
                  <a:schemeClr val="tx1"/>
                </a:solidFill>
              </a:rPr>
              <a:t>ähnlich</a:t>
            </a:r>
            <a:r>
              <a:rPr lang="de-DE" dirty="0">
                <a:solidFill>
                  <a:schemeClr val="tx1"/>
                </a:solidFill>
              </a:rPr>
              <a:t> ist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09" y="3027331"/>
            <a:ext cx="1720398" cy="17748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991707"/>
            <a:ext cx="3607404" cy="24049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97" b="25454"/>
          <a:stretch/>
        </p:blipFill>
        <p:spPr>
          <a:xfrm rot="800317">
            <a:off x="2919764" y="4641714"/>
            <a:ext cx="2787015" cy="1718310"/>
          </a:xfrm>
          <a:prstGeom prst="rect">
            <a:avLst/>
          </a:prstGeom>
        </p:spPr>
      </p:pic>
      <p:sp>
        <p:nvSpPr>
          <p:cNvPr id="12" name="Footer Placeholder 1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/>
            <a:r>
              <a:rPr lang="en-US" dirty="0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15353542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Semiotik: drei Arten von Zeichen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endParaRPr lang="de-AT" i="1" noProof="0" dirty="0"/>
          </a:p>
          <a:p>
            <a:endParaRPr lang="de-AT" i="1" noProof="0" dirty="0"/>
          </a:p>
          <a:p>
            <a:r>
              <a:rPr lang="de-AT" i="1" noProof="0" dirty="0"/>
              <a:t>Beispiele für </a:t>
            </a:r>
            <a:r>
              <a:rPr lang="de-AT" b="1" i="1" noProof="0" dirty="0"/>
              <a:t>indexikalische</a:t>
            </a:r>
            <a:r>
              <a:rPr lang="de-AT" i="1" noProof="0" dirty="0"/>
              <a:t> Zeichen:</a:t>
            </a:r>
          </a:p>
          <a:p>
            <a:endParaRPr lang="de-AT" noProof="0" dirty="0"/>
          </a:p>
          <a:p>
            <a:r>
              <a:rPr lang="de-AT" noProof="0" dirty="0"/>
              <a:t>					Rauch (weist auf Feuer hin)	</a:t>
            </a:r>
          </a:p>
          <a:p>
            <a:r>
              <a:rPr lang="de-AT" noProof="0" dirty="0"/>
              <a:t>				         		</a:t>
            </a:r>
          </a:p>
          <a:p>
            <a:r>
              <a:rPr lang="de-AT" noProof="0" dirty="0"/>
              <a:t>Warnschilder</a:t>
            </a:r>
          </a:p>
          <a:p>
            <a:r>
              <a:rPr lang="de-AT" noProof="0" dirty="0"/>
              <a:t>(weisen auf Gefahr hin)   </a:t>
            </a:r>
          </a:p>
          <a:p>
            <a:endParaRPr lang="de-AT" noProof="0" dirty="0"/>
          </a:p>
          <a:p>
            <a:endParaRPr lang="de-AT" noProof="0" dirty="0"/>
          </a:p>
          <a:p>
            <a:r>
              <a:rPr lang="de-AT" noProof="0" dirty="0"/>
              <a:t>oder auch</a:t>
            </a:r>
          </a:p>
          <a:p>
            <a:endParaRPr lang="de-AT" noProof="0" dirty="0"/>
          </a:p>
          <a:p>
            <a:endParaRPr lang="de-AT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8" name="Abgerundetes Rechteck 7"/>
          <p:cNvSpPr txBox="1">
            <a:spLocks/>
          </p:cNvSpPr>
          <p:nvPr/>
        </p:nvSpPr>
        <p:spPr>
          <a:xfrm>
            <a:off x="609600" y="1219200"/>
            <a:ext cx="8229600" cy="510778"/>
          </a:xfrm>
          <a:prstGeom prst="roundRect">
            <a:avLst/>
          </a:prstGeom>
          <a:solidFill>
            <a:srgbClr val="EEB5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98538"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DE" b="1" dirty="0">
                <a:solidFill>
                  <a:schemeClr val="tx1"/>
                </a:solidFill>
              </a:rPr>
              <a:t>Index	</a:t>
            </a:r>
            <a:r>
              <a:rPr lang="de-DE" dirty="0">
                <a:solidFill>
                  <a:schemeClr val="tx1"/>
                </a:solidFill>
              </a:rPr>
              <a:t>=</a:t>
            </a:r>
            <a:r>
              <a:rPr lang="de-DE" baseline="-25000" dirty="0">
                <a:solidFill>
                  <a:schemeClr val="tx1"/>
                </a:solidFill>
              </a:rPr>
              <a:t>Def  </a:t>
            </a:r>
            <a:r>
              <a:rPr lang="de-DE" dirty="0">
                <a:solidFill>
                  <a:schemeClr val="tx1"/>
                </a:solidFill>
              </a:rPr>
              <a:t>Zeichen, das einen </a:t>
            </a:r>
            <a:r>
              <a:rPr lang="de-DE" b="1" dirty="0">
                <a:solidFill>
                  <a:schemeClr val="tx1"/>
                </a:solidFill>
              </a:rPr>
              <a:t>Hinweis</a:t>
            </a:r>
            <a:r>
              <a:rPr lang="de-DE" dirty="0">
                <a:solidFill>
                  <a:schemeClr val="tx1"/>
                </a:solidFill>
              </a:rPr>
              <a:t> auf den Referenten gibt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75" y="2362200"/>
            <a:ext cx="2752725" cy="16668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9" t="-909" r="27826" b="26364"/>
          <a:stretch/>
        </p:blipFill>
        <p:spPr>
          <a:xfrm>
            <a:off x="3276600" y="3238500"/>
            <a:ext cx="1981200" cy="1562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4966855"/>
            <a:ext cx="1600200" cy="151014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581400" y="5524381"/>
            <a:ext cx="4648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(weist auf Gegenwart eines Vertreters der Spezies </a:t>
            </a:r>
            <a:r>
              <a:rPr lang="en-US" sz="2200" i="1" dirty="0"/>
              <a:t>Canis familiaris</a:t>
            </a:r>
            <a:r>
              <a:rPr lang="en-US" sz="2200" dirty="0"/>
              <a:t> hin)</a:t>
            </a:r>
          </a:p>
          <a:p>
            <a:endParaRPr lang="en-US" sz="2400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21304482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Semiotik: drei Arten von Zeichen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endParaRPr lang="de-AT" i="1" noProof="0" dirty="0"/>
          </a:p>
          <a:p>
            <a:endParaRPr lang="de-AT" i="1" noProof="0" dirty="0"/>
          </a:p>
          <a:p>
            <a:endParaRPr lang="de-AT" i="1" noProof="0" dirty="0"/>
          </a:p>
          <a:p>
            <a:r>
              <a:rPr lang="de-AT" i="1" noProof="0" dirty="0"/>
              <a:t>Beispiele für </a:t>
            </a:r>
            <a:r>
              <a:rPr lang="de-AT" b="1" i="1" noProof="0" dirty="0"/>
              <a:t>symbolische</a:t>
            </a:r>
            <a:r>
              <a:rPr lang="de-AT" i="1" noProof="0" dirty="0"/>
              <a:t> Zeichen:</a:t>
            </a:r>
          </a:p>
          <a:p>
            <a:pPr>
              <a:spcBef>
                <a:spcPts val="1600"/>
              </a:spcBef>
              <a:buFont typeface="Wingdings" panose="05000000000000000000" pitchFamily="2" charset="2"/>
              <a:buChar char="§"/>
            </a:pPr>
            <a:r>
              <a:rPr lang="de-AT" noProof="0"/>
              <a:t>Ziffern </a:t>
            </a:r>
            <a:r>
              <a:rPr lang="de-AT" noProof="0" dirty="0"/>
              <a:t>(referieren </a:t>
            </a:r>
            <a:r>
              <a:rPr lang="de-AT" noProof="0"/>
              <a:t>auf abstrakte Zahlen):  </a:t>
            </a:r>
          </a:p>
          <a:p>
            <a:pPr>
              <a:spcBef>
                <a:spcPts val="1600"/>
              </a:spcBef>
              <a:buFont typeface="Wingdings" panose="05000000000000000000" pitchFamily="2" charset="2"/>
              <a:buChar char="§"/>
            </a:pPr>
            <a:r>
              <a:rPr lang="de-AT" noProof="0"/>
              <a:t>Alphabete, z.B. </a:t>
            </a:r>
            <a:r>
              <a:rPr lang="de-AT" noProof="0" dirty="0"/>
              <a:t>chinesische </a:t>
            </a:r>
            <a:r>
              <a:rPr lang="de-AT" noProof="0"/>
              <a:t>Schriftzeichen:   </a:t>
            </a:r>
            <a:r>
              <a:rPr lang="de-AT" altLang="ja-JP" noProof="0"/>
              <a:t> </a:t>
            </a:r>
            <a:r>
              <a:rPr lang="ja-JP" altLang="de-AT" sz="4000" noProof="0" dirty="0"/>
              <a:t>病</a:t>
            </a:r>
            <a:r>
              <a:rPr lang="ja-JP" altLang="de-AT" sz="4000" noProof="0"/>
              <a:t>毒</a:t>
            </a:r>
            <a:r>
              <a:rPr lang="de-AT" sz="4000" noProof="0"/>
              <a:t> </a:t>
            </a:r>
            <a:r>
              <a:rPr lang="de-AT" noProof="0"/>
              <a:t>  								       (‘</a:t>
            </a:r>
            <a:r>
              <a:rPr lang="de-AT" noProof="0" dirty="0"/>
              <a:t>Virus</a:t>
            </a:r>
            <a:r>
              <a:rPr lang="de-AT" noProof="0"/>
              <a:t>’) </a:t>
            </a:r>
          </a:p>
          <a:p>
            <a:pPr>
              <a:spcBef>
                <a:spcPts val="1600"/>
              </a:spcBef>
              <a:buFont typeface="Wingdings" panose="05000000000000000000" pitchFamily="2" charset="2"/>
              <a:buChar char="§"/>
            </a:pPr>
            <a:r>
              <a:rPr lang="de-AT" noProof="0"/>
              <a:t>Zahlen können in unterschiedlichen Schriftsystemen unterschiedlich repräsentiert werden: </a:t>
            </a:r>
          </a:p>
          <a:p>
            <a:endParaRPr lang="de-AT" noProof="0" dirty="0"/>
          </a:p>
          <a:p>
            <a:r>
              <a:rPr lang="de-AT" b="1" noProof="0"/>
              <a:t>Beobachtung</a:t>
            </a:r>
            <a:r>
              <a:rPr lang="de-AT" b="1" i="1" noProof="0"/>
              <a:t>. </a:t>
            </a:r>
            <a:r>
              <a:rPr lang="de-AT" noProof="0"/>
              <a:t>Fast </a:t>
            </a:r>
            <a:r>
              <a:rPr lang="de-AT" noProof="0" dirty="0"/>
              <a:t>alle </a:t>
            </a:r>
            <a:r>
              <a:rPr lang="de-AT" noProof="0"/>
              <a:t>Morpheme und Wörter </a:t>
            </a:r>
            <a:r>
              <a:rPr lang="de-AT" noProof="0" dirty="0"/>
              <a:t>sind </a:t>
            </a:r>
            <a:r>
              <a:rPr lang="de-AT" b="1" noProof="0" dirty="0"/>
              <a:t>Symbole</a:t>
            </a:r>
            <a:r>
              <a:rPr lang="de-AT" noProof="0" dirty="0"/>
              <a:t>.</a:t>
            </a:r>
          </a:p>
          <a:p>
            <a:endParaRPr lang="de-AT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8" name="Abgerundetes Rechteck 7"/>
          <p:cNvSpPr txBox="1">
            <a:spLocks/>
          </p:cNvSpPr>
          <p:nvPr/>
        </p:nvSpPr>
        <p:spPr>
          <a:xfrm>
            <a:off x="533400" y="1061799"/>
            <a:ext cx="8382000" cy="919401"/>
          </a:xfrm>
          <a:prstGeom prst="roundRect">
            <a:avLst/>
          </a:prstGeom>
          <a:solidFill>
            <a:srgbClr val="EEB5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98538"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DE" b="1" dirty="0">
                <a:solidFill>
                  <a:schemeClr val="tx1"/>
                </a:solidFill>
              </a:rPr>
              <a:t>Symbol	</a:t>
            </a:r>
            <a:r>
              <a:rPr lang="de-DE" dirty="0">
                <a:solidFill>
                  <a:schemeClr val="tx1"/>
                </a:solidFill>
              </a:rPr>
              <a:t>=</a:t>
            </a:r>
            <a:r>
              <a:rPr lang="de-DE" baseline="-25000" dirty="0">
                <a:solidFill>
                  <a:schemeClr val="tx1"/>
                </a:solidFill>
              </a:rPr>
              <a:t>Def  	</a:t>
            </a:r>
            <a:r>
              <a:rPr lang="de-DE" dirty="0">
                <a:solidFill>
                  <a:schemeClr val="tx1"/>
                </a:solidFill>
              </a:rPr>
              <a:t>Zeichen, das </a:t>
            </a:r>
            <a:r>
              <a:rPr lang="de-DE" b="1" dirty="0">
                <a:solidFill>
                  <a:schemeClr val="tx1"/>
                </a:solidFill>
              </a:rPr>
              <a:t>keine Ähnlichkeit</a:t>
            </a:r>
            <a:r>
              <a:rPr lang="de-DE" dirty="0">
                <a:solidFill>
                  <a:schemeClr val="tx1"/>
                </a:solidFill>
              </a:rPr>
              <a:t> mit dem Referenten 		aufweist; </a:t>
            </a:r>
            <a:r>
              <a:rPr lang="de-DE" b="1" dirty="0">
                <a:solidFill>
                  <a:schemeClr val="tx1"/>
                </a:solidFill>
              </a:rPr>
              <a:t>arbiträr</a:t>
            </a:r>
            <a:r>
              <a:rPr lang="de-DE" dirty="0">
                <a:solidFill>
                  <a:schemeClr val="tx1"/>
                </a:solidFill>
              </a:rPr>
              <a:t>, d.h. auf </a:t>
            </a:r>
            <a:r>
              <a:rPr lang="de-DE" b="1" dirty="0">
                <a:solidFill>
                  <a:schemeClr val="tx1"/>
                </a:solidFill>
              </a:rPr>
              <a:t>Konvention</a:t>
            </a:r>
            <a:r>
              <a:rPr lang="de-DE" dirty="0">
                <a:solidFill>
                  <a:schemeClr val="tx1"/>
                </a:solidFill>
              </a:rPr>
              <a:t> basierend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667000"/>
            <a:ext cx="637033" cy="63703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943600" y="5083314"/>
            <a:ext cx="29345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de-AT" sz="4000" dirty="0"/>
              <a:t>二</a:t>
            </a:r>
            <a:r>
              <a:rPr lang="ja-JP" altLang="de-AT" sz="2400" dirty="0"/>
              <a:t> </a:t>
            </a:r>
            <a:r>
              <a:rPr lang="de-AT" altLang="ja-JP" dirty="0"/>
              <a:t>(‘zwei’, sinojapanisch)</a:t>
            </a:r>
            <a:endParaRPr lang="de-AT" dirty="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8380507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Semiotik: drei Arten von Zeichen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5029200"/>
          </a:xfrm>
        </p:spPr>
        <p:txBody>
          <a:bodyPr/>
          <a:lstStyle/>
          <a:p>
            <a:r>
              <a:rPr lang="de-AT" noProof="0" dirty="0"/>
              <a:t>Zeichen können </a:t>
            </a:r>
            <a:r>
              <a:rPr lang="de-AT" b="1" noProof="0" dirty="0"/>
              <a:t>einfach</a:t>
            </a:r>
            <a:r>
              <a:rPr lang="de-AT" noProof="0" dirty="0"/>
              <a:t> oder </a:t>
            </a:r>
            <a:r>
              <a:rPr lang="de-AT" b="1" noProof="0" dirty="0"/>
              <a:t>komplex</a:t>
            </a:r>
            <a:r>
              <a:rPr lang="de-AT" noProof="0" dirty="0"/>
              <a:t> (zusammengesetzt) sein.</a:t>
            </a:r>
          </a:p>
          <a:p>
            <a:pPr>
              <a:spcBef>
                <a:spcPts val="1200"/>
              </a:spcBef>
            </a:pPr>
            <a:r>
              <a:rPr lang="de-AT" i="1" noProof="0" dirty="0"/>
              <a:t>Beispiele:</a:t>
            </a:r>
          </a:p>
          <a:p>
            <a:pPr marL="0" indent="0">
              <a:spcBef>
                <a:spcPts val="0"/>
              </a:spcBef>
            </a:pPr>
            <a:endParaRPr lang="de-AT" noProof="0" dirty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AT" noProof="0" dirty="0"/>
              <a:t>Komplexe</a:t>
            </a:r>
            <a:r>
              <a:rPr lang="de-AT" b="1" noProof="0" dirty="0"/>
              <a:t> Ikone</a:t>
            </a:r>
            <a:r>
              <a:rPr lang="de-AT" noProof="0" dirty="0"/>
              <a:t>:</a:t>
            </a:r>
          </a:p>
          <a:p>
            <a:pPr>
              <a:spcBef>
                <a:spcPts val="1600"/>
              </a:spcBef>
            </a:pPr>
            <a:endParaRPr lang="de-AT" noProof="0" dirty="0"/>
          </a:p>
          <a:p>
            <a:pPr marL="344488" indent="-344488">
              <a:spcBef>
                <a:spcPts val="1600"/>
              </a:spcBef>
              <a:buFont typeface="Wingdings" panose="05000000000000000000" pitchFamily="2" charset="2"/>
              <a:buChar char="§"/>
            </a:pPr>
            <a:endParaRPr lang="de-AT" noProof="0"/>
          </a:p>
          <a:p>
            <a:pPr marL="344488" indent="-344488">
              <a:spcBef>
                <a:spcPts val="1600"/>
              </a:spcBef>
              <a:buFont typeface="Wingdings" panose="05000000000000000000" pitchFamily="2" charset="2"/>
              <a:buChar char="§"/>
            </a:pPr>
            <a:endParaRPr lang="de-AT"/>
          </a:p>
          <a:p>
            <a:pPr marL="344488" indent="-344488">
              <a:spcBef>
                <a:spcPts val="1600"/>
              </a:spcBef>
              <a:buFont typeface="Wingdings" panose="05000000000000000000" pitchFamily="2" charset="2"/>
              <a:buChar char="§"/>
            </a:pPr>
            <a:r>
              <a:rPr lang="de-AT" noProof="0"/>
              <a:t>Komplexer</a:t>
            </a:r>
            <a:r>
              <a:rPr lang="de-AT" b="1" noProof="0"/>
              <a:t> </a:t>
            </a:r>
            <a:r>
              <a:rPr lang="de-AT" b="1" noProof="0" dirty="0"/>
              <a:t>Index:</a:t>
            </a:r>
            <a:br>
              <a:rPr lang="de-AT" b="1" noProof="0" dirty="0"/>
            </a:br>
            <a:endParaRPr lang="de-AT" noProof="0" dirty="0"/>
          </a:p>
          <a:p>
            <a:pPr>
              <a:spcBef>
                <a:spcPts val="0"/>
              </a:spcBef>
            </a:pPr>
            <a:endParaRPr lang="de-AT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10</a:t>
            </a:fld>
            <a:endParaRPr lang="de-DE" dirty="0"/>
          </a:p>
        </p:txBody>
      </p:sp>
      <p:grpSp>
        <p:nvGrpSpPr>
          <p:cNvPr id="7" name="Group 6"/>
          <p:cNvGrpSpPr/>
          <p:nvPr/>
        </p:nvGrpSpPr>
        <p:grpSpPr>
          <a:xfrm>
            <a:off x="3443248" y="1986234"/>
            <a:ext cx="4176752" cy="1112326"/>
            <a:chOff x="1301161" y="2265395"/>
            <a:chExt cx="3797047" cy="101120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1161" y="2341595"/>
              <a:ext cx="832439" cy="85880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9697" b="25454"/>
            <a:stretch/>
          </p:blipFill>
          <p:spPr>
            <a:xfrm>
              <a:off x="2209800" y="2324100"/>
              <a:ext cx="1297723" cy="8001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1400" y="2265395"/>
              <a:ext cx="1516808" cy="1011205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492" y="3657600"/>
            <a:ext cx="3854308" cy="2564866"/>
          </a:xfrm>
          <a:prstGeom prst="rect">
            <a:avLst/>
          </a:prstGeom>
        </p:spPr>
      </p:pic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18744826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Semiotik: drei Arten von Zeichen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5029200"/>
          </a:xfrm>
        </p:spPr>
        <p:txBody>
          <a:bodyPr/>
          <a:lstStyle/>
          <a:p>
            <a:r>
              <a:rPr lang="de-AT" noProof="0" dirty="0"/>
              <a:t>Zeichen können </a:t>
            </a:r>
            <a:r>
              <a:rPr lang="de-AT" b="1" noProof="0" dirty="0"/>
              <a:t>einfach</a:t>
            </a:r>
            <a:r>
              <a:rPr lang="de-AT" noProof="0" dirty="0"/>
              <a:t> oder </a:t>
            </a:r>
            <a:r>
              <a:rPr lang="de-AT" b="1" noProof="0" dirty="0"/>
              <a:t>komplex</a:t>
            </a:r>
            <a:r>
              <a:rPr lang="de-AT" noProof="0" dirty="0"/>
              <a:t> (zusammengesetzt) sein.</a:t>
            </a:r>
          </a:p>
          <a:p>
            <a:pPr>
              <a:spcBef>
                <a:spcPts val="1200"/>
              </a:spcBef>
            </a:pPr>
            <a:r>
              <a:rPr lang="de-AT" i="1" noProof="0" dirty="0"/>
              <a:t>Beispiele:</a:t>
            </a:r>
          </a:p>
          <a:p>
            <a:pPr marL="344488" indent="-344488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noProof="0"/>
              <a:t>Komplexe</a:t>
            </a:r>
            <a:r>
              <a:rPr lang="de-AT" b="1" noProof="0"/>
              <a:t> Symbole I</a:t>
            </a:r>
            <a:r>
              <a:rPr lang="de-AT"/>
              <a:t>: Arithmetik (eine </a:t>
            </a:r>
            <a:r>
              <a:rPr lang="de-AT" b="1"/>
              <a:t>formale Sprache</a:t>
            </a:r>
            <a:r>
              <a:rPr lang="de-AT"/>
              <a:t>)</a:t>
            </a:r>
            <a:endParaRPr lang="de-AT" noProof="0" dirty="0"/>
          </a:p>
          <a:p>
            <a:pPr marL="0" indent="0">
              <a:spcBef>
                <a:spcPts val="1200"/>
              </a:spcBef>
            </a:pPr>
            <a:r>
              <a:rPr lang="de-AT" noProof="0"/>
              <a:t>		(</a:t>
            </a:r>
            <a:r>
              <a:rPr lang="de-AT" noProof="0" dirty="0"/>
              <a:t>2 x 4) – 3  	</a:t>
            </a:r>
            <a:r>
              <a:rPr lang="de-AT" noProof="0"/>
              <a:t>	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/>
              <a:t>Komplexe</a:t>
            </a:r>
            <a:r>
              <a:rPr lang="de-AT" b="1"/>
              <a:t> Symbole II</a:t>
            </a:r>
            <a:r>
              <a:rPr lang="de-AT"/>
              <a:t>:</a:t>
            </a:r>
          </a:p>
          <a:p>
            <a:pPr>
              <a:spcBef>
                <a:spcPts val="1200"/>
              </a:spcBef>
              <a:buAutoNum type="arabicParenBoth"/>
            </a:pPr>
            <a:r>
              <a:rPr lang="de-AT" noProof="0"/>
              <a:t>Peirce </a:t>
            </a:r>
            <a:r>
              <a:rPr lang="de-AT" noProof="0" dirty="0"/>
              <a:t>fuhr mit dem Fahrrad nach Österreich</a:t>
            </a:r>
            <a:r>
              <a:rPr lang="de-AT" noProof="0"/>
              <a:t>. </a:t>
            </a:r>
          </a:p>
          <a:p>
            <a:pPr>
              <a:spcBef>
                <a:spcPts val="1200"/>
              </a:spcBef>
              <a:buAutoNum type="arabicParenBoth"/>
            </a:pPr>
            <a:r>
              <a:rPr lang="de-AT"/>
              <a:t>nach Österreich fahren 	(VP)</a:t>
            </a:r>
          </a:p>
          <a:p>
            <a:pPr>
              <a:spcBef>
                <a:spcPts val="1200"/>
              </a:spcBef>
              <a:buAutoNum type="arabicParenBoth"/>
            </a:pPr>
            <a:r>
              <a:rPr lang="de-AT"/>
              <a:t>mit dem Fahrrad 		(PP)</a:t>
            </a:r>
          </a:p>
          <a:p>
            <a:pPr>
              <a:spcBef>
                <a:spcPts val="1200"/>
              </a:spcBef>
              <a:buAutoNum type="arabicParenBoth"/>
            </a:pPr>
            <a:endParaRPr lang="de-AT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DGY 15 Semantik</a:t>
            </a:r>
          </a:p>
        </p:txBody>
      </p:sp>
      <p:sp>
        <p:nvSpPr>
          <p:cNvPr id="14" name="Abgerundetes Rechteck 7">
            <a:extLst>
              <a:ext uri="{FF2B5EF4-FFF2-40B4-BE49-F238E27FC236}">
                <a16:creationId xmlns:a16="http://schemas.microsoft.com/office/drawing/2014/main" id="{E2CD4FCA-314A-4653-8C65-62DCC1FD73B9}"/>
              </a:ext>
            </a:extLst>
          </p:cNvPr>
          <p:cNvSpPr txBox="1">
            <a:spLocks/>
          </p:cNvSpPr>
          <p:nvPr/>
        </p:nvSpPr>
        <p:spPr>
          <a:xfrm>
            <a:off x="425450" y="5346869"/>
            <a:ext cx="8289085" cy="919401"/>
          </a:xfrm>
          <a:prstGeom prst="roundRect">
            <a:avLst/>
          </a:prstGeom>
          <a:solidFill>
            <a:srgbClr val="800615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98538"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DE" b="1" dirty="0">
                <a:solidFill>
                  <a:schemeClr val="bg1"/>
                </a:solidFill>
              </a:rPr>
              <a:t>Semantik </a:t>
            </a:r>
            <a:r>
              <a:rPr lang="de-DE" dirty="0">
                <a:solidFill>
                  <a:schemeClr val="bg1"/>
                </a:solidFill>
              </a:rPr>
              <a:t>=</a:t>
            </a:r>
            <a:r>
              <a:rPr lang="de-DE" baseline="-25000" dirty="0">
                <a:solidFill>
                  <a:schemeClr val="bg1"/>
                </a:solidFill>
              </a:rPr>
              <a:t>Def 	</a:t>
            </a:r>
            <a:r>
              <a:rPr lang="de-DE" dirty="0">
                <a:solidFill>
                  <a:schemeClr val="bg1"/>
                </a:solidFill>
              </a:rPr>
              <a:t>Lehre </a:t>
            </a:r>
            <a:r>
              <a:rPr lang="de-DE">
                <a:solidFill>
                  <a:schemeClr val="bg1"/>
                </a:solidFill>
              </a:rPr>
              <a:t>vom </a:t>
            </a:r>
            <a:r>
              <a:rPr lang="de-DE" b="1">
                <a:solidFill>
                  <a:schemeClr val="bg1"/>
                </a:solidFill>
              </a:rPr>
              <a:t>Inhalt </a:t>
            </a:r>
            <a:r>
              <a:rPr lang="de-DE"/>
              <a:t>(i.e. der Bedeutung )</a:t>
            </a:r>
            <a:r>
              <a:rPr lang="de-DE" b="1">
                <a:solidFill>
                  <a:schemeClr val="bg1"/>
                </a:solidFill>
              </a:rPr>
              <a:t> </a:t>
            </a:r>
            <a:r>
              <a:rPr lang="de-DE">
                <a:solidFill>
                  <a:schemeClr val="bg1"/>
                </a:solidFill>
              </a:rPr>
              <a:t>von 			einfachen oder komplexen sprachlichen Zeichen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8398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AT" noProof="0"/>
              <a:t>Semiotik und Linguistik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029200"/>
          </a:xfrm>
        </p:spPr>
        <p:txBody>
          <a:bodyPr/>
          <a:lstStyle/>
          <a:p>
            <a:pPr marL="0" indent="0">
              <a:spcBef>
                <a:spcPts val="0"/>
              </a:spcBef>
            </a:pPr>
            <a:r>
              <a:rPr lang="de-AT" b="1"/>
              <a:t>Morris (1938)</a:t>
            </a:r>
            <a:r>
              <a:rPr lang="de-AT"/>
              <a:t> Einteilung der Linguistik:</a:t>
            </a:r>
          </a:p>
          <a:p>
            <a:pPr marL="0" indent="0">
              <a:spcBef>
                <a:spcPts val="0"/>
              </a:spcBef>
            </a:pPr>
            <a:endParaRPr lang="en-US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0" indent="0">
              <a:spcBef>
                <a:spcPts val="1200"/>
              </a:spcBef>
            </a:pPr>
            <a:r>
              <a:rPr lang="en-US"/>
              <a:t>Zur Syntax gehören folgende Gebiete der Linguistik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noProof="0"/>
              <a:t>Die gesamte </a:t>
            </a:r>
            <a:r>
              <a:rPr lang="en-US" b="1" noProof="0"/>
              <a:t>Phonologie</a:t>
            </a:r>
            <a:r>
              <a:rPr lang="en-US" noProof="0"/>
              <a:t> </a:t>
            </a:r>
            <a:r>
              <a:rPr lang="en-US" sz="2000" noProof="0"/>
              <a:t>(da Phoneme keine Bedeutung besitzen)</a:t>
            </a:r>
            <a:endParaRPr lang="de-AT" sz="2000" noProof="0"/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AT"/>
              <a:t>Der formale, nicht semantische Teil der </a:t>
            </a:r>
            <a:r>
              <a:rPr lang="de-AT" b="1" noProof="0"/>
              <a:t>Morphologie</a:t>
            </a:r>
            <a:endParaRPr lang="de-AT" sz="2000" noProof="0" dirty="0"/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AT"/>
              <a:t>Die </a:t>
            </a:r>
            <a:r>
              <a:rPr lang="de-AT" b="1" noProof="0"/>
              <a:t>Syntax</a:t>
            </a:r>
            <a:r>
              <a:rPr lang="de-AT" noProof="0"/>
              <a:t> </a:t>
            </a:r>
            <a:r>
              <a:rPr lang="de-AT" sz="2000" noProof="0"/>
              <a:t>(hierarchische Beziehung der Konstituenten)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/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noProof="0"/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/>
          </a:p>
          <a:p>
            <a:pPr marL="457200" lvl="1" indent="0">
              <a:spcBef>
                <a:spcPts val="0"/>
              </a:spcBef>
              <a:buNone/>
            </a:pPr>
            <a:endParaRPr lang="de-AT" noProof="0" dirty="0"/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de-AT" noProof="0" dirty="0"/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de-AT" noProof="0" dirty="0"/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de-AT" noProof="0" dirty="0"/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de-AT" noProof="0" dirty="0"/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de-AT" noProof="0" dirty="0"/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de-AT" noProof="0" dirty="0"/>
          </a:p>
          <a:p>
            <a:pPr marL="0" indent="0">
              <a:spcBef>
                <a:spcPts val="0"/>
              </a:spcBef>
            </a:pPr>
            <a:endParaRPr lang="de-AT" sz="1600" noProof="0" dirty="0"/>
          </a:p>
          <a:p>
            <a:pPr>
              <a:spcBef>
                <a:spcPts val="0"/>
              </a:spcBef>
            </a:pPr>
            <a:endParaRPr lang="de-AT" sz="1800" noProof="0" dirty="0"/>
          </a:p>
          <a:p>
            <a:pPr>
              <a:spcBef>
                <a:spcPts val="0"/>
              </a:spcBef>
            </a:pPr>
            <a:endParaRPr lang="de-AT" sz="1800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8" name="Abgerundetes Rechteck 7"/>
          <p:cNvSpPr txBox="1">
            <a:spLocks/>
          </p:cNvSpPr>
          <p:nvPr/>
        </p:nvSpPr>
        <p:spPr>
          <a:xfrm>
            <a:off x="899682" y="1518999"/>
            <a:ext cx="7519305" cy="919401"/>
          </a:xfrm>
          <a:prstGeom prst="roundRect">
            <a:avLst/>
          </a:prstGeom>
          <a:solidFill>
            <a:srgbClr val="EEB5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98538">
              <a:spcBef>
                <a:spcPts val="0"/>
              </a:spcBef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DE" b="1" dirty="0">
                <a:solidFill>
                  <a:schemeClr val="tx1"/>
                </a:solidFill>
              </a:rPr>
              <a:t>Syntax	</a:t>
            </a:r>
            <a:r>
              <a:rPr lang="de-DE" dirty="0">
                <a:solidFill>
                  <a:schemeClr val="tx1"/>
                </a:solidFill>
              </a:rPr>
              <a:t>=</a:t>
            </a:r>
            <a:r>
              <a:rPr lang="de-DE" baseline="-25000" dirty="0">
                <a:solidFill>
                  <a:schemeClr val="tx1"/>
                </a:solidFill>
              </a:rPr>
              <a:t>Def  	</a:t>
            </a:r>
            <a:r>
              <a:rPr lang="de-DE" dirty="0">
                <a:solidFill>
                  <a:schemeClr val="tx1"/>
                </a:solidFill>
              </a:rPr>
              <a:t>Lehre von der </a:t>
            </a:r>
            <a:r>
              <a:rPr lang="de-DE" b="1">
                <a:solidFill>
                  <a:schemeClr val="tx1"/>
                </a:solidFill>
              </a:rPr>
              <a:t>Form</a:t>
            </a:r>
            <a:r>
              <a:rPr lang="de-DE">
                <a:solidFill>
                  <a:schemeClr val="tx1"/>
                </a:solidFill>
              </a:rPr>
              <a:t> von einfachen 			oder komplexen sprachlichen Zeichen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1" name="Abgerundetes Rechteck 7"/>
          <p:cNvSpPr txBox="1">
            <a:spLocks/>
          </p:cNvSpPr>
          <p:nvPr/>
        </p:nvSpPr>
        <p:spPr>
          <a:xfrm>
            <a:off x="425450" y="4267199"/>
            <a:ext cx="8289085" cy="919401"/>
          </a:xfrm>
          <a:prstGeom prst="roundRect">
            <a:avLst/>
          </a:prstGeom>
          <a:solidFill>
            <a:srgbClr val="800615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98538"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DE" b="1" dirty="0">
                <a:solidFill>
                  <a:schemeClr val="bg1"/>
                </a:solidFill>
              </a:rPr>
              <a:t>Semantik </a:t>
            </a:r>
            <a:r>
              <a:rPr lang="de-DE" dirty="0">
                <a:solidFill>
                  <a:schemeClr val="bg1"/>
                </a:solidFill>
              </a:rPr>
              <a:t>=</a:t>
            </a:r>
            <a:r>
              <a:rPr lang="de-DE" baseline="-25000" dirty="0">
                <a:solidFill>
                  <a:schemeClr val="bg1"/>
                </a:solidFill>
              </a:rPr>
              <a:t>Def 	</a:t>
            </a:r>
            <a:r>
              <a:rPr lang="de-DE">
                <a:solidFill>
                  <a:schemeClr val="bg1"/>
                </a:solidFill>
              </a:rPr>
              <a:t>Lehre von </a:t>
            </a:r>
            <a:r>
              <a:rPr lang="de-DE"/>
              <a:t>der</a:t>
            </a:r>
            <a:r>
              <a:rPr lang="de-DE" b="1">
                <a:solidFill>
                  <a:schemeClr val="bg1"/>
                </a:solidFill>
              </a:rPr>
              <a:t> Bedeutung </a:t>
            </a:r>
            <a:r>
              <a:rPr lang="de-DE">
                <a:solidFill>
                  <a:schemeClr val="bg1"/>
                </a:solidFill>
              </a:rPr>
              <a:t>von einfachen </a:t>
            </a:r>
            <a:br>
              <a:rPr lang="de-DE">
                <a:solidFill>
                  <a:schemeClr val="bg1"/>
                </a:solidFill>
              </a:rPr>
            </a:br>
            <a:r>
              <a:rPr lang="de-DE">
                <a:solidFill>
                  <a:schemeClr val="bg1"/>
                </a:solidFill>
              </a:rPr>
              <a:t>		oder komplexen sprachlichen Zeichen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4" name="Abgerundetes Rechteck 7"/>
          <p:cNvSpPr txBox="1">
            <a:spLocks/>
          </p:cNvSpPr>
          <p:nvPr/>
        </p:nvSpPr>
        <p:spPr>
          <a:xfrm>
            <a:off x="907473" y="5405199"/>
            <a:ext cx="7481455" cy="919401"/>
          </a:xfrm>
          <a:prstGeom prst="roundRect">
            <a:avLst/>
          </a:prstGeom>
          <a:solidFill>
            <a:srgbClr val="C8C896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98538"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DE" b="1" dirty="0">
                <a:solidFill>
                  <a:schemeClr val="tx1"/>
                </a:solidFill>
              </a:rPr>
              <a:t>Pragmatik   </a:t>
            </a:r>
            <a:r>
              <a:rPr lang="de-DE" dirty="0">
                <a:solidFill>
                  <a:schemeClr val="tx1"/>
                </a:solidFill>
              </a:rPr>
              <a:t>=</a:t>
            </a:r>
            <a:r>
              <a:rPr lang="de-DE" baseline="-25000" dirty="0">
                <a:solidFill>
                  <a:schemeClr val="tx1"/>
                </a:solidFill>
              </a:rPr>
              <a:t>Def  </a:t>
            </a:r>
            <a:r>
              <a:rPr lang="de-DE" dirty="0">
                <a:solidFill>
                  <a:schemeClr val="tx1"/>
                </a:solidFill>
              </a:rPr>
              <a:t>Lehre vom </a:t>
            </a:r>
            <a:r>
              <a:rPr lang="de-DE" b="1" dirty="0">
                <a:solidFill>
                  <a:schemeClr val="tx1"/>
                </a:solidFill>
              </a:rPr>
              <a:t>Gebrauch</a:t>
            </a:r>
            <a:r>
              <a:rPr lang="de-DE" b="1" i="1" dirty="0">
                <a:solidFill>
                  <a:schemeClr val="tx1"/>
                </a:solidFill>
              </a:rPr>
              <a:t> </a:t>
            </a:r>
            <a:r>
              <a:rPr lang="de-DE">
                <a:solidFill>
                  <a:schemeClr val="tx1"/>
                </a:solidFill>
              </a:rPr>
              <a:t>von einfachen </a:t>
            </a:r>
            <a:r>
              <a:rPr lang="de-DE" dirty="0">
                <a:solidFill>
                  <a:schemeClr val="tx1"/>
                </a:solidFill>
              </a:rPr>
              <a:t>oder 			</a:t>
            </a:r>
            <a:r>
              <a:rPr lang="de-DE">
                <a:solidFill>
                  <a:schemeClr val="tx1"/>
                </a:solidFill>
              </a:rPr>
              <a:t> komplexen sprachlichen Zeichen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6903880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11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Semantik vs. Pragmatik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229600" cy="5410200"/>
          </a:xfrm>
        </p:spPr>
        <p:txBody>
          <a:bodyPr/>
          <a:lstStyle/>
          <a:p>
            <a:pPr marL="0" indent="0">
              <a:tabLst>
                <a:tab pos="342900" algn="l"/>
                <a:tab pos="747713" algn="l"/>
                <a:tab pos="1090613" algn="l"/>
                <a:tab pos="2232025" algn="l"/>
              </a:tabLst>
            </a:pPr>
            <a:r>
              <a:rPr lang="de-DE" dirty="0"/>
              <a:t>Der Unterschied zwischen </a:t>
            </a:r>
            <a:r>
              <a:rPr lang="de-DE" dirty="0">
                <a:solidFill>
                  <a:srgbClr val="FF1F01"/>
                </a:solidFill>
              </a:rPr>
              <a:t>Semantik</a:t>
            </a:r>
            <a:r>
              <a:rPr lang="de-DE" dirty="0"/>
              <a:t> und </a:t>
            </a:r>
            <a:r>
              <a:rPr lang="de-DE" dirty="0">
                <a:solidFill>
                  <a:srgbClr val="00B050"/>
                </a:solidFill>
              </a:rPr>
              <a:t>Pragmatik</a:t>
            </a:r>
            <a:r>
              <a:rPr lang="de-DE" dirty="0"/>
              <a:t> führt manchmal zu </a:t>
            </a:r>
            <a:r>
              <a:rPr lang="de-DE" b="1" dirty="0"/>
              <a:t>Verwirrung </a:t>
            </a:r>
            <a:r>
              <a:rPr lang="de-DE" dirty="0"/>
              <a:t>oder </a:t>
            </a:r>
            <a:r>
              <a:rPr lang="de-DE" b="1" dirty="0"/>
              <a:t>Unsicherheiten</a:t>
            </a:r>
            <a:r>
              <a:rPr lang="de-DE" dirty="0"/>
              <a:t>.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090613" algn="l"/>
                <a:tab pos="2232025" algn="l"/>
              </a:tabLst>
            </a:pPr>
            <a:r>
              <a:rPr lang="de-DE" dirty="0"/>
              <a:t>Die </a:t>
            </a:r>
            <a:r>
              <a:rPr lang="de-DE" dirty="0">
                <a:solidFill>
                  <a:srgbClr val="00B050"/>
                </a:solidFill>
              </a:rPr>
              <a:t>Pragmatik</a:t>
            </a:r>
            <a:r>
              <a:rPr lang="de-DE" dirty="0"/>
              <a:t> befasst sich mit der Frage, welchen Einfluss die nicht-sprachliche Realität - der </a:t>
            </a:r>
            <a:r>
              <a:rPr lang="de-DE" dirty="0">
                <a:solidFill>
                  <a:srgbClr val="0066FF"/>
                </a:solidFill>
              </a:rPr>
              <a:t>Kontext</a:t>
            </a:r>
            <a:r>
              <a:rPr lang="de-DE" dirty="0"/>
              <a:t> - auf sprachliche Bedeutung hat.</a:t>
            </a:r>
          </a:p>
          <a:p>
            <a:pPr marL="0" indent="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2232025" algn="l"/>
              </a:tabLst>
            </a:pPr>
            <a:r>
              <a:rPr lang="de-DE" dirty="0"/>
              <a:t>	</a:t>
            </a:r>
            <a:r>
              <a:rPr lang="de-DE" dirty="0">
                <a:sym typeface="WP MathA" panose="05010101010101010101" pitchFamily="2" charset="2"/>
              </a:rPr>
              <a:t></a:t>
            </a:r>
            <a:r>
              <a:rPr lang="de-DE" dirty="0"/>
              <a:t>	Die Bedeutung wird von der Wahl des Sprechers,</a:t>
            </a:r>
            <a:br>
              <a:rPr lang="de-DE" dirty="0"/>
            </a:br>
            <a:r>
              <a:rPr lang="de-DE" dirty="0"/>
              <a:t>		der Sprechzeit oder des Ortes der Äußerung beeinflusst.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090613" algn="l"/>
                <a:tab pos="2232025" algn="l"/>
              </a:tabLst>
            </a:pPr>
            <a:r>
              <a:rPr lang="de-DE" dirty="0"/>
              <a:t>Die </a:t>
            </a:r>
            <a:r>
              <a:rPr lang="de-DE" dirty="0">
                <a:solidFill>
                  <a:srgbClr val="FF0000"/>
                </a:solidFill>
              </a:rPr>
              <a:t>Semantik</a:t>
            </a:r>
            <a:r>
              <a:rPr lang="de-DE" dirty="0"/>
              <a:t> untersucht die Mechanismen, die aus einer endlichen Menge von Bedeutungen (Lexikon) eine potentiell unendliche Menge von </a:t>
            </a:r>
            <a:r>
              <a:rPr lang="de-DE" dirty="0">
                <a:solidFill>
                  <a:srgbClr val="0066FF"/>
                </a:solidFill>
              </a:rPr>
              <a:t>komplexen Bedeutungen </a:t>
            </a:r>
            <a:r>
              <a:rPr lang="de-DE" dirty="0"/>
              <a:t>generieren.</a:t>
            </a:r>
          </a:p>
          <a:p>
            <a:pPr marL="0" indent="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2232025" algn="l"/>
              </a:tabLst>
            </a:pPr>
            <a:r>
              <a:rPr lang="de-DE" dirty="0"/>
              <a:t>	</a:t>
            </a:r>
            <a:r>
              <a:rPr lang="de-DE" dirty="0">
                <a:sym typeface="WP MathA" panose="05010101010101010101" pitchFamily="2" charset="2"/>
              </a:rPr>
              <a:t></a:t>
            </a:r>
            <a:r>
              <a:rPr lang="de-DE" dirty="0"/>
              <a:t>	Der </a:t>
            </a:r>
            <a:r>
              <a:rPr lang="de-DE" dirty="0">
                <a:solidFill>
                  <a:srgbClr val="FF0000"/>
                </a:solidFill>
              </a:rPr>
              <a:t>semantische</a:t>
            </a:r>
            <a:r>
              <a:rPr lang="de-DE" dirty="0"/>
              <a:t> Wert wird </a:t>
            </a:r>
            <a:r>
              <a:rPr lang="de-DE" u="sng" dirty="0"/>
              <a:t>nicht</a:t>
            </a:r>
            <a:r>
              <a:rPr lang="de-DE" dirty="0"/>
              <a:t> vom </a:t>
            </a:r>
            <a:r>
              <a:rPr lang="de-DE" dirty="0">
                <a:solidFill>
                  <a:srgbClr val="0066FF"/>
                </a:solidFill>
              </a:rPr>
              <a:t>Kontext</a:t>
            </a:r>
            <a:r>
              <a:rPr lang="de-DE" dirty="0"/>
              <a:t> (der Wahl 		des Sprechers, der Sprechzeit oder des Ortes der 			Äußerung) beeinflusst.</a:t>
            </a:r>
            <a:endParaRPr lang="de-DE" sz="2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26187633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[Semantik vs. Pragmatik]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5410200"/>
          </a:xfrm>
        </p:spPr>
        <p:txBody>
          <a:bodyPr/>
          <a:lstStyle/>
          <a:p>
            <a:pPr marL="0" indent="0">
              <a:spcBef>
                <a:spcPts val="300"/>
              </a:spcBef>
              <a:tabLst>
                <a:tab pos="342900" algn="l"/>
                <a:tab pos="747713" algn="l"/>
                <a:tab pos="1090613" algn="l"/>
                <a:tab pos="2232025" algn="l"/>
              </a:tabLst>
            </a:pPr>
            <a:r>
              <a:rPr lang="de-DE" i="1" dirty="0"/>
              <a:t>Beispiel 1 - </a:t>
            </a:r>
            <a:r>
              <a:rPr lang="de-DE" dirty="0">
                <a:solidFill>
                  <a:srgbClr val="FF0000"/>
                </a:solidFill>
              </a:rPr>
              <a:t>Semantik</a:t>
            </a:r>
            <a:r>
              <a:rPr lang="de-DE" b="1" dirty="0">
                <a:solidFill>
                  <a:srgbClr val="FF0000"/>
                </a:solidFill>
              </a:rPr>
              <a:t>. </a:t>
            </a:r>
            <a:r>
              <a:rPr lang="de-DE" dirty="0"/>
              <a:t>Die Bedeutung wird </a:t>
            </a:r>
            <a:r>
              <a:rPr lang="de-DE" u="sng" dirty="0"/>
              <a:t>nicht</a:t>
            </a:r>
            <a:r>
              <a:rPr lang="de-DE" dirty="0"/>
              <a:t> vom </a:t>
            </a:r>
            <a:r>
              <a:rPr lang="de-DE" dirty="0">
                <a:solidFill>
                  <a:srgbClr val="0066FF"/>
                </a:solidFill>
              </a:rPr>
              <a:t>Kontext</a:t>
            </a:r>
            <a:r>
              <a:rPr lang="de-DE" dirty="0"/>
              <a:t> - der Wahl des Sprechers, der Sprechzeit oder des Ortes der Äußerung - beeinflusst.</a:t>
            </a:r>
          </a:p>
          <a:p>
            <a:pPr marL="690563" indent="-690563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2232025" algn="l"/>
              </a:tabLst>
            </a:pPr>
            <a:r>
              <a:rPr lang="de-DE" sz="2200" dirty="0"/>
              <a:t>(1)		Chonchita Wurst hat am 10. Mai 2014 in Kopenhagen den Song Contest gewonnen.</a:t>
            </a:r>
          </a:p>
          <a:p>
            <a:pPr marL="690563" indent="-690563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2232025" algn="l"/>
              </a:tabLst>
            </a:pPr>
            <a:r>
              <a:rPr lang="de-DE" sz="2200" dirty="0">
                <a:sym typeface="WP MathA" panose="05010101010101010101" pitchFamily="2" charset="2"/>
              </a:rPr>
              <a:t>		Der Satz (1) ist </a:t>
            </a:r>
            <a:r>
              <a:rPr lang="de-DE" sz="2200" dirty="0">
                <a:solidFill>
                  <a:srgbClr val="00A44A"/>
                </a:solidFill>
                <a:sym typeface="WP MathA" panose="05010101010101010101" pitchFamily="2" charset="2"/>
              </a:rPr>
              <a:t>wahr</a:t>
            </a:r>
            <a:r>
              <a:rPr lang="de-DE" sz="2200" dirty="0"/>
              <a:t>,</a:t>
            </a:r>
            <a:r>
              <a:rPr lang="de-DE" sz="2200" dirty="0">
                <a:sym typeface="WP MathA" panose="05010101010101010101" pitchFamily="2" charset="2"/>
              </a:rPr>
              <a:t> </a:t>
            </a:r>
            <a:r>
              <a:rPr lang="de-DE" sz="2200" b="1" dirty="0">
                <a:sym typeface="WP MathA" panose="05010101010101010101" pitchFamily="2" charset="2"/>
              </a:rPr>
              <a:t>genau dann, wenn </a:t>
            </a:r>
            <a:r>
              <a:rPr lang="de-DE" sz="2200" dirty="0">
                <a:sym typeface="WP MathA" panose="05010101010101010101" pitchFamily="2" charset="2"/>
              </a:rPr>
              <a:t>ein Individuum mit dem Namen „</a:t>
            </a:r>
            <a:r>
              <a:rPr lang="de-DE" sz="2200" dirty="0"/>
              <a:t>Chonchita Wurst“ am 10. Mai 2014 in Kopenhagen den Song Contest gewonnen hat. </a:t>
            </a:r>
            <a:endParaRPr lang="en-US" sz="2200" dirty="0"/>
          </a:p>
          <a:p>
            <a:pPr marL="1998663" indent="-1998663">
              <a:spcBef>
                <a:spcPts val="1800"/>
              </a:spcBef>
              <a:tabLst>
                <a:tab pos="342900" algn="l"/>
                <a:tab pos="747713" algn="l"/>
                <a:tab pos="1090613" algn="l"/>
                <a:tab pos="2232025" algn="l"/>
              </a:tabLst>
            </a:pPr>
            <a:endParaRPr lang="de-DE" sz="2200" dirty="0">
              <a:sym typeface="WP MathA" panose="05010101010101010101" pitchFamily="2" charset="2"/>
            </a:endParaRPr>
          </a:p>
          <a:p>
            <a:pPr marL="1998663" indent="-1998663">
              <a:spcBef>
                <a:spcPts val="1800"/>
              </a:spcBef>
              <a:tabLst>
                <a:tab pos="342900" algn="l"/>
                <a:tab pos="747713" algn="l"/>
                <a:tab pos="1090613" algn="l"/>
                <a:tab pos="2232025" algn="l"/>
                <a:tab pos="3143250" algn="l"/>
                <a:tab pos="3886200" algn="l"/>
              </a:tabLst>
            </a:pPr>
            <a:r>
              <a:rPr lang="de-DE" sz="2200" dirty="0">
                <a:sym typeface="WP MathA" panose="05010101010101010101" pitchFamily="2" charset="2"/>
              </a:rPr>
              <a:t>		(1)  = </a:t>
            </a:r>
            <a:r>
              <a:rPr lang="de-DE" sz="2200" b="1" dirty="0">
                <a:sym typeface="WP MathA" panose="05010101010101010101" pitchFamily="2" charset="2"/>
              </a:rPr>
              <a:t>1</a:t>
            </a:r>
            <a:r>
              <a:rPr lang="de-DE" sz="2200" dirty="0">
                <a:sym typeface="WP MathA" panose="05010101010101010101" pitchFamily="2" charset="2"/>
              </a:rPr>
              <a:t> </a:t>
            </a:r>
            <a:r>
              <a:rPr lang="de-DE" sz="2200" b="1" dirty="0">
                <a:sym typeface="WP MathA" panose="05010101010101010101" pitchFamily="2" charset="2"/>
              </a:rPr>
              <a:t>gdw.</a:t>
            </a:r>
            <a:r>
              <a:rPr lang="de-DE" sz="2200" dirty="0">
                <a:sym typeface="WP MathA" panose="05010101010101010101" pitchFamily="2" charset="2"/>
              </a:rPr>
              <a:t>  		   </a:t>
            </a:r>
            <a:r>
              <a:rPr lang="de-DE" sz="2200" dirty="0"/>
              <a:t>am 10. Mai 2014 in Kopenhagen </a:t>
            </a:r>
          </a:p>
          <a:p>
            <a:pPr marL="1998663" indent="-1998663">
              <a:spcBef>
                <a:spcPts val="300"/>
              </a:spcBef>
              <a:tabLst>
                <a:tab pos="342900" algn="l"/>
                <a:tab pos="747713" algn="l"/>
                <a:tab pos="1090613" algn="l"/>
                <a:tab pos="2232025" algn="l"/>
                <a:tab pos="3143250" algn="l"/>
                <a:tab pos="3886200" algn="l"/>
              </a:tabLst>
            </a:pPr>
            <a:r>
              <a:rPr lang="de-DE" sz="2200" dirty="0"/>
              <a:t>					   den Song Contest gewonnen hat</a:t>
            </a:r>
          </a:p>
          <a:p>
            <a:pPr marL="57150" indent="-57150">
              <a:spcBef>
                <a:spcPts val="1200"/>
              </a:spcBef>
              <a:tabLst>
                <a:tab pos="0" algn="l"/>
                <a:tab pos="171450" algn="l"/>
                <a:tab pos="747713" algn="l"/>
                <a:tab pos="1090613" algn="l"/>
                <a:tab pos="2232025" algn="l"/>
                <a:tab pos="3143250" algn="l"/>
                <a:tab pos="3886200" algn="l"/>
              </a:tabLst>
            </a:pPr>
            <a:r>
              <a:rPr lang="de-DE" dirty="0">
                <a:sym typeface="WP IconicSymbolsA" panose="05010101010101010101" pitchFamily="2" charset="2"/>
              </a:rPr>
              <a:t>	</a:t>
            </a:r>
            <a:r>
              <a:rPr lang="de-DE" dirty="0"/>
              <a:t>(1) ist wahr/falsch, </a:t>
            </a:r>
            <a:r>
              <a:rPr lang="de-DE" b="1" dirty="0"/>
              <a:t>unabhängig davon</a:t>
            </a:r>
            <a:r>
              <a:rPr lang="de-DE" dirty="0"/>
              <a:t>, wann, wo oder von 		wem (1) geäußert wird.</a:t>
            </a:r>
          </a:p>
          <a:p>
            <a:pPr marL="1998663" indent="-1998663">
              <a:spcBef>
                <a:spcPts val="300"/>
              </a:spcBef>
              <a:tabLst>
                <a:tab pos="342900" algn="l"/>
                <a:tab pos="747713" algn="l"/>
                <a:tab pos="1090613" algn="l"/>
                <a:tab pos="2232025" algn="l"/>
                <a:tab pos="3143250" algn="l"/>
                <a:tab pos="3886200" algn="l"/>
              </a:tabLst>
            </a:pPr>
            <a:endParaRPr lang="de-DE" sz="2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14</a:t>
            </a:fld>
            <a:endParaRPr lang="de-DE"/>
          </a:p>
        </p:txBody>
      </p:sp>
      <p:pic>
        <p:nvPicPr>
          <p:cNvPr id="7" name="Picture 6" descr="MOTUS A.D.: Transforming to a Transvestite: A Eurovision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4191000"/>
            <a:ext cx="1488614" cy="995363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DGY 15 Semantik</a:t>
            </a:r>
          </a:p>
        </p:txBody>
      </p:sp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D3749A5E-AA51-A3FE-7C6F-E0379A3FABEB}"/>
              </a:ext>
            </a:extLst>
          </p:cNvPr>
          <p:cNvSpPr txBox="1">
            <a:spLocks/>
          </p:cNvSpPr>
          <p:nvPr/>
        </p:nvSpPr>
        <p:spPr>
          <a:xfrm>
            <a:off x="6083300" y="3873103"/>
            <a:ext cx="2755900" cy="851297"/>
          </a:xfrm>
          <a:prstGeom prst="roundRect">
            <a:avLst/>
          </a:prstGeom>
          <a:solidFill>
            <a:schemeClr val="tx2">
              <a:lumMod val="40000"/>
              <a:lumOff val="60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98538"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DE" sz="2200" i="1" dirty="0">
                <a:solidFill>
                  <a:schemeClr val="tx1"/>
                </a:solidFill>
                <a:sym typeface="WP MathA" panose="05010101010101010101" pitchFamily="2" charset="2"/>
              </a:rPr>
              <a:t>gdw</a:t>
            </a:r>
            <a:r>
              <a:rPr lang="de-DE" sz="2200" dirty="0">
                <a:solidFill>
                  <a:schemeClr val="tx1"/>
                </a:solidFill>
                <a:sym typeface="WP MathA" panose="05010101010101010101" pitchFamily="2" charset="2"/>
              </a:rPr>
              <a:t>.: Abkürzung für „genau dann, wenn“</a:t>
            </a:r>
          </a:p>
        </p:txBody>
      </p:sp>
    </p:spTree>
    <p:extLst>
      <p:ext uri="{BB962C8B-B14F-4D97-AF65-F5344CB8AC3E}">
        <p14:creationId xmlns:p14="http://schemas.microsoft.com/office/powerpoint/2010/main" val="22397132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Semantik vs. Pragmatik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610600" cy="5181600"/>
          </a:xfrm>
        </p:spPr>
        <p:txBody>
          <a:bodyPr>
            <a:normAutofit/>
          </a:bodyPr>
          <a:lstStyle/>
          <a:p>
            <a:pPr marL="0" indent="0"/>
            <a:r>
              <a:rPr lang="de-DE" i="1" dirty="0"/>
              <a:t>Beispiel 2 -</a:t>
            </a:r>
            <a:r>
              <a:rPr lang="de-DE" dirty="0"/>
              <a:t> </a:t>
            </a:r>
            <a:r>
              <a:rPr lang="de-DE" dirty="0">
                <a:solidFill>
                  <a:srgbClr val="00B050"/>
                </a:solidFill>
              </a:rPr>
              <a:t>Pragmatik</a:t>
            </a:r>
            <a:r>
              <a:rPr lang="de-DE" b="1" dirty="0">
                <a:solidFill>
                  <a:srgbClr val="00B050"/>
                </a:solidFill>
              </a:rPr>
              <a:t>.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dirty="0"/>
              <a:t>Der Einfluss des </a:t>
            </a:r>
            <a:r>
              <a:rPr lang="de-DE" dirty="0">
                <a:solidFill>
                  <a:srgbClr val="0066FF"/>
                </a:solidFill>
              </a:rPr>
              <a:t>Kontexts</a:t>
            </a:r>
            <a:r>
              <a:rPr lang="de-DE" dirty="0"/>
              <a:t> auf die Bedeutung wird an </a:t>
            </a:r>
            <a:r>
              <a:rPr lang="de-DE" b="1" dirty="0"/>
              <a:t>indexikalischen</a:t>
            </a:r>
            <a:r>
              <a:rPr lang="de-DE" dirty="0"/>
              <a:t> (deiktischen) </a:t>
            </a:r>
            <a:r>
              <a:rPr lang="de-DE" b="1" dirty="0"/>
              <a:t>Ausdrücken</a:t>
            </a:r>
            <a:r>
              <a:rPr lang="el-GR" dirty="0"/>
              <a:t> </a:t>
            </a:r>
            <a:r>
              <a:rPr lang="en-US" dirty="0"/>
              <a:t>(</a:t>
            </a:r>
            <a:r>
              <a:rPr lang="de-DE" i="1" dirty="0"/>
              <a:t>jetzt</a:t>
            </a:r>
            <a:r>
              <a:rPr lang="de-DE" dirty="0"/>
              <a:t>, </a:t>
            </a:r>
            <a:r>
              <a:rPr lang="de-DE" i="1" dirty="0"/>
              <a:t>du</a:t>
            </a:r>
            <a:r>
              <a:rPr lang="de-DE" dirty="0"/>
              <a:t>, </a:t>
            </a:r>
            <a:r>
              <a:rPr lang="de-DE" i="1" dirty="0"/>
              <a:t>hier</a:t>
            </a:r>
            <a:r>
              <a:rPr lang="de-DE" dirty="0"/>
              <a:t>, …) sichtbar.</a:t>
            </a:r>
          </a:p>
          <a:p>
            <a:pPr marL="0" indent="0"/>
            <a:endParaRPr lang="de-DE" sz="2200" dirty="0"/>
          </a:p>
          <a:p>
            <a:pPr marL="0" indent="0"/>
            <a:r>
              <a:rPr lang="en-US" dirty="0"/>
              <a:t>(1)		</a:t>
            </a:r>
            <a:r>
              <a:rPr lang="de-DE" dirty="0"/>
              <a:t>Ich bin jetzt hier.</a:t>
            </a:r>
          </a:p>
          <a:p>
            <a:pPr marL="690563" indent="-4763">
              <a:spcBef>
                <a:spcPts val="1200"/>
              </a:spcBef>
            </a:pPr>
            <a:r>
              <a:rPr lang="de-DE" sz="2200" dirty="0"/>
              <a:t>Der Satz (1) ist </a:t>
            </a:r>
            <a:r>
              <a:rPr lang="de-DE" sz="2200" b="1" dirty="0">
                <a:sym typeface="WP MathA" panose="05010101010101010101" pitchFamily="2" charset="2"/>
              </a:rPr>
              <a:t>wahr</a:t>
            </a:r>
            <a:r>
              <a:rPr lang="de-DE" sz="2200" dirty="0">
                <a:sym typeface="WP MathA" panose="05010101010101010101" pitchFamily="2" charset="2"/>
              </a:rPr>
              <a:t>, genau dann, wenn sich d</a:t>
            </a:r>
            <a:r>
              <a:rPr lang="de-DE" sz="2200" dirty="0"/>
              <a:t>er </a:t>
            </a:r>
            <a:r>
              <a:rPr lang="de-DE" sz="2200" dirty="0">
                <a:solidFill>
                  <a:srgbClr val="0066FF"/>
                </a:solidFill>
              </a:rPr>
              <a:t>Sprecher </a:t>
            </a:r>
            <a:r>
              <a:rPr lang="de-DE" sz="2200" dirty="0"/>
              <a:t>(</a:t>
            </a:r>
            <a:r>
              <a:rPr lang="de-DE" sz="2200" i="1" dirty="0"/>
              <a:t>ich</a:t>
            </a:r>
            <a:r>
              <a:rPr lang="de-DE" sz="2200" dirty="0"/>
              <a:t>) </a:t>
            </a:r>
            <a:r>
              <a:rPr lang="de-DE" sz="2200" dirty="0">
                <a:solidFill>
                  <a:srgbClr val="0066FF"/>
                </a:solidFill>
              </a:rPr>
              <a:t>zum Sprechzeitpunkt </a:t>
            </a:r>
            <a:r>
              <a:rPr lang="de-DE" sz="2200" dirty="0"/>
              <a:t>(</a:t>
            </a:r>
            <a:r>
              <a:rPr lang="de-DE" sz="2200" i="1" dirty="0"/>
              <a:t>jetzt</a:t>
            </a:r>
            <a:r>
              <a:rPr lang="de-DE" sz="2200" dirty="0"/>
              <a:t>) an dem </a:t>
            </a:r>
            <a:r>
              <a:rPr lang="de-DE" sz="2200" dirty="0">
                <a:solidFill>
                  <a:srgbClr val="0066FF"/>
                </a:solidFill>
              </a:rPr>
              <a:t>Ort</a:t>
            </a:r>
            <a:r>
              <a:rPr lang="de-DE" sz="2200" dirty="0"/>
              <a:t> (</a:t>
            </a:r>
            <a:r>
              <a:rPr lang="de-DE" sz="2200" i="1" dirty="0"/>
              <a:t>hier</a:t>
            </a:r>
            <a:r>
              <a:rPr lang="de-DE" sz="2200" dirty="0"/>
              <a:t>) befindet, an dem der Satz geäußert wird.</a:t>
            </a:r>
            <a:r>
              <a:rPr lang="de-DE" sz="2200" dirty="0">
                <a:sym typeface="WP MathA" panose="05010101010101010101" pitchFamily="2" charset="2"/>
              </a:rPr>
              <a:t> </a:t>
            </a:r>
            <a:endParaRPr lang="de-DE" sz="2200" dirty="0"/>
          </a:p>
          <a:p>
            <a:pPr marL="690563" indent="-4763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998663" algn="l"/>
              </a:tabLst>
            </a:pPr>
            <a:r>
              <a:rPr lang="de-DE" sz="2200" dirty="0">
                <a:sym typeface="WP MathA" panose="05010101010101010101" pitchFamily="2" charset="2"/>
              </a:rPr>
              <a:t>(1) = 1, gdw der </a:t>
            </a:r>
            <a:r>
              <a:rPr lang="de-DE" sz="2200" dirty="0"/>
              <a:t>Sprecher sich zum Sprechzeitpunkt an jenem Ort befindet, an dem der Satz geäußert wird.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15</a:t>
            </a:fld>
            <a:endParaRPr lang="de-DE"/>
          </a:p>
        </p:txBody>
      </p:sp>
      <p:grpSp>
        <p:nvGrpSpPr>
          <p:cNvPr id="8" name="Group 7"/>
          <p:cNvGrpSpPr/>
          <p:nvPr/>
        </p:nvGrpSpPr>
        <p:grpSpPr>
          <a:xfrm>
            <a:off x="1054100" y="5029200"/>
            <a:ext cx="7040880" cy="1298512"/>
            <a:chOff x="1524000" y="5184279"/>
            <a:chExt cx="6400800" cy="1180465"/>
          </a:xfrm>
        </p:grpSpPr>
        <p:sp>
          <p:nvSpPr>
            <p:cNvPr id="6" name="Abgerundetes Rechteck 7"/>
            <p:cNvSpPr txBox="1">
              <a:spLocks/>
            </p:cNvSpPr>
            <p:nvPr/>
          </p:nvSpPr>
          <p:spPr>
            <a:xfrm>
              <a:off x="1524000" y="5184279"/>
              <a:ext cx="6400800" cy="1180465"/>
            </a:xfrm>
            <a:prstGeom prst="roundRect">
              <a:avLst/>
            </a:prstGeom>
            <a:solidFill>
              <a:srgbClr val="EEB500">
                <a:alpha val="89804"/>
              </a:srgbClr>
            </a:solidFill>
            <a:ln w="25400" cap="flat" cmpd="sng" algn="ctr">
              <a:solidFill>
                <a:schemeClr val="tx1"/>
              </a:solidFill>
              <a:prstDash val="solid"/>
            </a:ln>
            <a:effectLst>
              <a:outerShdw blurRad="127000" dist="635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 anchor="ctr">
              <a:spAutoFit/>
            </a:bodyPr>
            <a:lstStyle>
              <a:lvl1pPr marL="519113" indent="-519113" algn="l" defTabSz="914400" rtl="0" eaLnBrk="1" latinLnBrk="0" hangingPunct="1">
                <a:spcBef>
                  <a:spcPts val="200"/>
                </a:spcBef>
                <a:buFontTx/>
                <a:buNone/>
                <a:tabLst>
                  <a:tab pos="342900" algn="l"/>
                  <a:tab pos="747713" algn="l"/>
                  <a:tab pos="1090613" algn="l"/>
                </a:tabLs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ts val="200"/>
                </a:spcBef>
                <a:buFont typeface="Arial" pitchFamily="34" charset="0"/>
                <a:buChar char="–"/>
                <a:tabLst>
                  <a:tab pos="342900" algn="l"/>
                </a:tabLst>
                <a:defRPr sz="2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ts val="200"/>
                </a:spcBef>
                <a:buFont typeface="Arial" pitchFamily="34" charset="0"/>
                <a:buChar char="•"/>
                <a:tabLst>
                  <a:tab pos="342900" algn="l"/>
                </a:tabLs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ts val="200"/>
                </a:spcBef>
                <a:buFont typeface="Arial" pitchFamily="34" charset="0"/>
                <a:buChar char="–"/>
                <a:tabLst>
                  <a:tab pos="342900" algn="l"/>
                </a:tabLs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ts val="200"/>
                </a:spcBef>
                <a:buFont typeface="Arial" pitchFamily="34" charset="0"/>
                <a:buChar char="»"/>
                <a:tabLst>
                  <a:tab pos="342900" algn="l"/>
                </a:tabLs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-290513" defTabSz="998538">
                <a:tabLst>
                  <a:tab pos="1030288" algn="l"/>
                  <a:tab pos="1774825" algn="l"/>
                  <a:tab pos="1944688" algn="l"/>
                  <a:tab pos="2573338" algn="l"/>
                </a:tabLst>
              </a:pPr>
              <a:r>
                <a:rPr lang="de-DE">
                  <a:solidFill>
                    <a:schemeClr val="tx1"/>
                  </a:solidFill>
                </a:rPr>
                <a:t>     Semantik</a:t>
              </a:r>
            </a:p>
            <a:p>
              <a:pPr indent="-290513" defTabSz="998538">
                <a:spcBef>
                  <a:spcPts val="1600"/>
                </a:spcBef>
                <a:tabLst>
                  <a:tab pos="1030288" algn="l"/>
                  <a:tab pos="1774825" algn="l"/>
                  <a:tab pos="1944688" algn="l"/>
                  <a:tab pos="2573338" algn="l"/>
                </a:tabLst>
              </a:pPr>
              <a:r>
                <a:rPr lang="de-DE">
                  <a:solidFill>
                    <a:schemeClr val="tx1"/>
                  </a:solidFill>
                </a:rPr>
                <a:t>   </a:t>
              </a:r>
              <a:r>
                <a:rPr lang="de-DE" b="1">
                  <a:solidFill>
                    <a:schemeClr val="tx1"/>
                  </a:solidFill>
                </a:rPr>
                <a:t>Denotation</a:t>
              </a:r>
              <a:r>
                <a:rPr lang="de-DE">
                  <a:solidFill>
                    <a:schemeClr val="tx1"/>
                  </a:solidFill>
                </a:rPr>
                <a:t>  +  </a:t>
              </a:r>
              <a:r>
                <a:rPr lang="de-DE" b="1">
                  <a:solidFill>
                    <a:srgbClr val="0066FF"/>
                  </a:solidFill>
                </a:rPr>
                <a:t>Kontext</a:t>
              </a:r>
              <a:r>
                <a:rPr lang="de-DE">
                  <a:solidFill>
                    <a:schemeClr val="tx1"/>
                  </a:solidFill>
                </a:rPr>
                <a:t> </a:t>
              </a:r>
              <a:r>
                <a:rPr lang="de-DE">
                  <a:solidFill>
                    <a:schemeClr val="tx1"/>
                  </a:solidFill>
                  <a:sym typeface="WP IconicSymbolsA" panose="05010101010101010101" pitchFamily="2" charset="2"/>
                </a:rPr>
                <a:t></a:t>
              </a:r>
              <a:r>
                <a:rPr lang="de-DE">
                  <a:solidFill>
                    <a:schemeClr val="tx1"/>
                  </a:solidFill>
                  <a:sym typeface="WP MathA" panose="05010101010101010101" pitchFamily="2" charset="2"/>
                </a:rPr>
                <a:t> </a:t>
              </a:r>
              <a:r>
                <a:rPr lang="de-DE" b="1">
                  <a:solidFill>
                    <a:schemeClr val="tx1"/>
                  </a:solidFill>
                  <a:sym typeface="WP MathA" panose="05010101010101010101" pitchFamily="2" charset="2"/>
                </a:rPr>
                <a:t>Gesamtbedeutung</a:t>
              </a:r>
            </a:p>
          </p:txBody>
        </p:sp>
        <p:sp>
          <p:nvSpPr>
            <p:cNvPr id="7" name="Left Brace 6"/>
            <p:cNvSpPr/>
            <p:nvPr/>
          </p:nvSpPr>
          <p:spPr>
            <a:xfrm rot="16200000" flipH="1">
              <a:off x="2578188" y="5076448"/>
              <a:ext cx="207818" cy="1484922"/>
            </a:xfrm>
            <a:prstGeom prst="leftBrace">
              <a:avLst>
                <a:gd name="adj1" fmla="val 34261"/>
                <a:gd name="adj2" fmla="val 50000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28734828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6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772400" cy="707886"/>
          </a:xfrm>
        </p:spPr>
        <p:txBody>
          <a:bodyPr>
            <a:spAutoFit/>
          </a:bodyPr>
          <a:lstStyle/>
          <a:p>
            <a:r>
              <a:rPr lang="de-AT" noProof="0" dirty="0">
                <a:solidFill>
                  <a:schemeClr val="tx1"/>
                </a:solidFill>
              </a:rPr>
              <a:t>Fahrplan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698500" y="1752600"/>
            <a:ext cx="7751763" cy="1692771"/>
          </a:xfrm>
        </p:spPr>
        <p:txBody>
          <a:bodyPr wrap="square">
            <a:spAutoFit/>
          </a:bodyPr>
          <a:lstStyle/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endParaRPr lang="de-AT" sz="2800" noProof="0" dirty="0">
              <a:solidFill>
                <a:schemeClr val="bg1"/>
              </a:solidFill>
            </a:endParaRPr>
          </a:p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de-AT" sz="2800" b="0" noProof="0">
                <a:solidFill>
                  <a:schemeClr val="bg1"/>
                </a:solidFill>
              </a:rPr>
              <a:t>Zeichen und Semiotik</a:t>
            </a:r>
          </a:p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de-AT" sz="2800" u="sng" noProof="0">
                <a:solidFill>
                  <a:schemeClr val="bg1"/>
                </a:solidFill>
              </a:rPr>
              <a:t>Was </a:t>
            </a:r>
            <a:r>
              <a:rPr lang="de-AT" sz="2800" u="sng" noProof="0" dirty="0">
                <a:solidFill>
                  <a:schemeClr val="bg1"/>
                </a:solidFill>
              </a:rPr>
              <a:t>ist </a:t>
            </a:r>
            <a:r>
              <a:rPr lang="de-AT" sz="2800" u="sng" noProof="0">
                <a:solidFill>
                  <a:schemeClr val="bg1"/>
                </a:solidFill>
              </a:rPr>
              <a:t>Semantik?</a:t>
            </a:r>
            <a:endParaRPr lang="de-AT" sz="2800" u="sng" noProof="0" dirty="0">
              <a:solidFill>
                <a:schemeClr val="bg1"/>
              </a:solidFill>
            </a:endParaRPr>
          </a:p>
        </p:txBody>
      </p:sp>
      <p:cxnSp>
        <p:nvCxnSpPr>
          <p:cNvPr id="9" name="Gerade Verbindung 8"/>
          <p:cNvCxnSpPr/>
          <p:nvPr/>
        </p:nvCxnSpPr>
        <p:spPr>
          <a:xfrm>
            <a:off x="762000" y="5486400"/>
            <a:ext cx="77724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61366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de-AT" noProof="0"/>
              <a:t>Semantik und Zeichen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2057400"/>
            <a:ext cx="8258175" cy="4664075"/>
          </a:xfrm>
        </p:spPr>
        <p:txBody>
          <a:bodyPr/>
          <a:lstStyle/>
          <a:p>
            <a:pPr lvl="0">
              <a:spcBef>
                <a:spcPts val="1200"/>
              </a:spcBef>
            </a:pPr>
            <a:endParaRPr lang="de-AT" b="1" noProof="0" dirty="0">
              <a:solidFill>
                <a:prstClr val="black"/>
              </a:solidFill>
            </a:endParaRPr>
          </a:p>
          <a:p>
            <a:pPr marL="0" indent="0">
              <a:spcBef>
                <a:spcPts val="800"/>
              </a:spcBef>
            </a:pPr>
            <a:endParaRPr lang="de-AT" i="1" noProof="0" dirty="0"/>
          </a:p>
        </p:txBody>
      </p:sp>
      <p:sp>
        <p:nvSpPr>
          <p:cNvPr id="6" name="Abgerundetes Rechteck 7"/>
          <p:cNvSpPr>
            <a:spLocks/>
          </p:cNvSpPr>
          <p:nvPr/>
        </p:nvSpPr>
        <p:spPr>
          <a:xfrm>
            <a:off x="609600" y="1137999"/>
            <a:ext cx="7924800" cy="919401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defTabSz="998538">
              <a:tabLst>
                <a:tab pos="1944688" algn="l"/>
                <a:tab pos="2573338" algn="l"/>
              </a:tabLst>
            </a:pPr>
            <a:r>
              <a:rPr lang="de-DE" sz="2400" b="1" dirty="0">
                <a:solidFill>
                  <a:schemeClr val="tx1"/>
                </a:solidFill>
              </a:rPr>
              <a:t>Semantik </a:t>
            </a:r>
            <a:r>
              <a:rPr lang="de-DE" sz="2400" dirty="0">
                <a:solidFill>
                  <a:schemeClr val="tx1"/>
                </a:solidFill>
              </a:rPr>
              <a:t>=</a:t>
            </a:r>
            <a:r>
              <a:rPr lang="de-DE" sz="2400" baseline="-25000" dirty="0">
                <a:solidFill>
                  <a:schemeClr val="tx1"/>
                </a:solidFill>
              </a:rPr>
              <a:t>Def   </a:t>
            </a:r>
            <a:r>
              <a:rPr lang="de-DE" sz="2400" dirty="0">
                <a:solidFill>
                  <a:schemeClr val="tx1"/>
                </a:solidFill>
              </a:rPr>
              <a:t>Teilbereich der Linguistik, der die </a:t>
            </a:r>
            <a:r>
              <a:rPr lang="de-DE" sz="2400" b="1" dirty="0">
                <a:solidFill>
                  <a:schemeClr val="tx1"/>
                </a:solidFill>
              </a:rPr>
              <a:t>Bedeutung</a:t>
            </a:r>
            <a:r>
              <a:rPr lang="de-DE" sz="2400" dirty="0">
                <a:solidFill>
                  <a:schemeClr val="tx1"/>
                </a:solidFill>
              </a:rPr>
              <a:t> von </a:t>
            </a:r>
            <a:r>
              <a:rPr lang="de-DE" sz="2400">
                <a:solidFill>
                  <a:schemeClr val="tx1"/>
                </a:solidFill>
              </a:rPr>
              <a:t>natürlichsprachlichen Zeichen untersucht.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 dirty="0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17</a:t>
            </a:fld>
            <a:endParaRPr lang="de-DE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801C0D0-8F80-4305-80D7-B1D82A0DE09E}"/>
              </a:ext>
            </a:extLst>
          </p:cNvPr>
          <p:cNvGrpSpPr>
            <a:grpSpLocks/>
          </p:cNvGrpSpPr>
          <p:nvPr/>
        </p:nvGrpSpPr>
        <p:grpSpPr>
          <a:xfrm>
            <a:off x="2308311" y="2935726"/>
            <a:ext cx="2713018" cy="2626874"/>
            <a:chOff x="1573557" y="2166430"/>
            <a:chExt cx="2095500" cy="214926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796C1BB-D779-430D-9FD8-FEF54A35707B}"/>
                </a:ext>
              </a:extLst>
            </p:cNvPr>
            <p:cNvGrpSpPr>
              <a:grpSpLocks/>
            </p:cNvGrpSpPr>
            <p:nvPr/>
          </p:nvGrpSpPr>
          <p:grpSpPr>
            <a:xfrm>
              <a:off x="1573557" y="2166430"/>
              <a:ext cx="2095500" cy="2149260"/>
              <a:chOff x="1365525" y="2214447"/>
              <a:chExt cx="1676400" cy="181516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E7AD1BDA-5501-4EA1-998F-70D3CE2C12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65525" y="2214447"/>
                <a:ext cx="1676400" cy="1815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  <a:effectLst>
                <a:outerShdw blurRad="139700" dist="38100" dir="3600000" sx="101000" sy="101000" algn="tl" rotWithShape="0">
                  <a:prstClr val="black">
                    <a:alpha val="39000"/>
                  </a:prst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de-DE" sz="2800" dirty="0">
                    <a:solidFill>
                      <a:prstClr val="black"/>
                    </a:solidFill>
                  </a:rPr>
                  <a:t>[</a:t>
                </a:r>
                <a:r>
                  <a:rPr lang="en-US" sz="2800" dirty="0">
                    <a:solidFill>
                      <a:prstClr val="black"/>
                    </a:solidFill>
                  </a:rPr>
                  <a:t>a'te:n</a:t>
                </a:r>
                <a:r>
                  <a:rPr lang="de-DE" sz="2800" dirty="0">
                    <a:solidFill>
                      <a:prstClr val="black"/>
                    </a:solidFill>
                  </a:rPr>
                  <a:t>]</a:t>
                </a:r>
              </a:p>
              <a:p>
                <a:pPr algn="ctr"/>
                <a:endParaRPr lang="de-DE" sz="2400" dirty="0">
                  <a:solidFill>
                    <a:prstClr val="black"/>
                  </a:solidFill>
                </a:endParaRPr>
              </a:p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  <a:p>
                <a:pPr algn="ctr"/>
                <a:endParaRPr lang="de-DE" sz="24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F5894E92-BA4D-4BF5-B328-2ADE8CAE29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31645" y="2818567"/>
                <a:ext cx="1552306" cy="14467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7" name="Picture 26" descr="Griechische Architektur – Wikipedia">
              <a:extLst>
                <a:ext uri="{FF2B5EF4-FFF2-40B4-BE49-F238E27FC236}">
                  <a16:creationId xmlns:a16="http://schemas.microsoft.com/office/drawing/2014/main" id="{2901AC81-6655-48D8-8E71-720DA1D01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2144" y="3057877"/>
              <a:ext cx="1148255" cy="978916"/>
            </a:xfrm>
            <a:prstGeom prst="rect">
              <a:avLst/>
            </a:prstGeom>
          </p:spPr>
        </p:pic>
      </p:grpSp>
      <p:sp>
        <p:nvSpPr>
          <p:cNvPr id="30" name="Left Brace 29">
            <a:extLst>
              <a:ext uri="{FF2B5EF4-FFF2-40B4-BE49-F238E27FC236}">
                <a16:creationId xmlns:a16="http://schemas.microsoft.com/office/drawing/2014/main" id="{9A77679F-4A65-4325-AC68-7DA666B1E9CD}"/>
              </a:ext>
            </a:extLst>
          </p:cNvPr>
          <p:cNvSpPr/>
          <p:nvPr/>
        </p:nvSpPr>
        <p:spPr>
          <a:xfrm>
            <a:off x="2072728" y="3070273"/>
            <a:ext cx="205400" cy="2174074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9F9D731-1127-4FDB-A675-A5A27BAFEA84}"/>
              </a:ext>
            </a:extLst>
          </p:cNvPr>
          <p:cNvSpPr txBox="1">
            <a:spLocks/>
          </p:cNvSpPr>
          <p:nvPr/>
        </p:nvSpPr>
        <p:spPr>
          <a:xfrm flipH="1">
            <a:off x="601728" y="3886200"/>
            <a:ext cx="13320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/>
              <a:t>Zeichen</a:t>
            </a:r>
          </a:p>
        </p:txBody>
      </p:sp>
      <p:sp>
        <p:nvSpPr>
          <p:cNvPr id="32" name="Left Brace 31">
            <a:extLst>
              <a:ext uri="{FF2B5EF4-FFF2-40B4-BE49-F238E27FC236}">
                <a16:creationId xmlns:a16="http://schemas.microsoft.com/office/drawing/2014/main" id="{E6805CB3-74DC-4B8C-BEBB-2CA6ADD73154}"/>
              </a:ext>
            </a:extLst>
          </p:cNvPr>
          <p:cNvSpPr/>
          <p:nvPr/>
        </p:nvSpPr>
        <p:spPr>
          <a:xfrm flipH="1">
            <a:off x="5198515" y="3994518"/>
            <a:ext cx="280013" cy="1227208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Left Brace 32">
            <a:extLst>
              <a:ext uri="{FF2B5EF4-FFF2-40B4-BE49-F238E27FC236}">
                <a16:creationId xmlns:a16="http://schemas.microsoft.com/office/drawing/2014/main" id="{D60D1650-1F0C-49B8-9DA4-8C85818873BF}"/>
              </a:ext>
            </a:extLst>
          </p:cNvPr>
          <p:cNvSpPr/>
          <p:nvPr/>
        </p:nvSpPr>
        <p:spPr>
          <a:xfrm flipH="1">
            <a:off x="5180664" y="3088126"/>
            <a:ext cx="280013" cy="838200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DCBA1D4-2A29-48CE-8714-9050E2D23664}"/>
              </a:ext>
            </a:extLst>
          </p:cNvPr>
          <p:cNvSpPr txBox="1"/>
          <p:nvPr/>
        </p:nvSpPr>
        <p:spPr>
          <a:xfrm flipH="1">
            <a:off x="5638800" y="3124200"/>
            <a:ext cx="2971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00B050"/>
                </a:solidFill>
              </a:rPr>
              <a:t>     Form</a:t>
            </a:r>
            <a:r>
              <a:rPr lang="en-US" sz="2600" b="1" i="1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sz="2400" i="1"/>
              <a:t>(Ausdruck, Signifikant)</a:t>
            </a:r>
            <a:endParaRPr lang="en-US" sz="2400" b="1" i="1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F6CC742-4176-4F7C-98BE-0191792D32A6}"/>
              </a:ext>
            </a:extLst>
          </p:cNvPr>
          <p:cNvSpPr txBox="1"/>
          <p:nvPr/>
        </p:nvSpPr>
        <p:spPr>
          <a:xfrm flipH="1">
            <a:off x="5638800" y="4191000"/>
            <a:ext cx="2674872" cy="923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tabLst>
                <a:tab pos="3316288" algn="l"/>
              </a:tabLst>
            </a:pPr>
            <a:r>
              <a:rPr lang="en-US" sz="2800" b="1">
                <a:solidFill>
                  <a:srgbClr val="FF0000"/>
                </a:solidFill>
              </a:rPr>
              <a:t>Bedeutung</a:t>
            </a:r>
            <a:r>
              <a:rPr lang="en-US" sz="2800" b="1" i="1"/>
              <a:t> </a:t>
            </a:r>
            <a:r>
              <a:rPr lang="en-US" sz="2400" i="1"/>
              <a:t>(Inhalt, Signifikat) </a:t>
            </a:r>
            <a:endParaRPr lang="en-US" sz="2600" b="1" i="1" dirty="0"/>
          </a:p>
        </p:txBody>
      </p:sp>
    </p:spTree>
    <p:extLst>
      <p:ext uri="{BB962C8B-B14F-4D97-AF65-F5344CB8AC3E}">
        <p14:creationId xmlns:p14="http://schemas.microsoft.com/office/powerpoint/2010/main" val="39181012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0" grpId="0" animBg="1"/>
      <p:bldP spid="31" grpId="0"/>
      <p:bldP spid="32" grpId="0" animBg="1"/>
      <p:bldP spid="33" grpId="0" animBg="1"/>
      <p:bldP spid="34" grpId="0"/>
      <p:bldP spid="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de-AT" noProof="0"/>
              <a:t>Die Denotation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990600"/>
            <a:ext cx="8258175" cy="4664075"/>
          </a:xfrm>
        </p:spPr>
        <p:txBody>
          <a:bodyPr/>
          <a:lstStyle/>
          <a:p>
            <a:pPr marL="344488" indent="-344488">
              <a:buFont typeface="Wingdings" panose="05000000000000000000" pitchFamily="2" charset="2"/>
              <a:buChar char="§"/>
              <a:tabLst>
                <a:tab pos="403225" algn="l"/>
                <a:tab pos="747713" algn="l"/>
                <a:tab pos="1090613" algn="l"/>
                <a:tab pos="1828800" algn="l"/>
              </a:tabLst>
            </a:pPr>
            <a:r>
              <a:rPr lang="de-AT" noProof="0" dirty="0"/>
              <a:t>In der Semantik verwendet man statt „Bedeutung“ auch den Begriff der </a:t>
            </a:r>
            <a:r>
              <a:rPr lang="de-AT" noProof="0" dirty="0">
                <a:solidFill>
                  <a:srgbClr val="FF0000"/>
                </a:solidFill>
              </a:rPr>
              <a:t>Denotation</a:t>
            </a:r>
            <a:r>
              <a:rPr lang="de-AT" noProof="0" dirty="0"/>
              <a:t>:</a:t>
            </a:r>
          </a:p>
          <a:p>
            <a:pPr marL="344488" lvl="0" indent="-344488">
              <a:spcBef>
                <a:spcPts val="1200"/>
              </a:spcBef>
              <a:tabLst>
                <a:tab pos="403225" algn="l"/>
                <a:tab pos="747713" algn="l"/>
                <a:tab pos="1090613" algn="l"/>
                <a:tab pos="1828800" algn="l"/>
              </a:tabLst>
            </a:pPr>
            <a:endParaRPr lang="de-AT" b="1" noProof="0" dirty="0">
              <a:solidFill>
                <a:prstClr val="black"/>
              </a:solidFill>
            </a:endParaRPr>
          </a:p>
          <a:p>
            <a:pPr marL="344488" indent="-344488">
              <a:spcBef>
                <a:spcPts val="800"/>
              </a:spcBef>
              <a:tabLst>
                <a:tab pos="403225" algn="l"/>
                <a:tab pos="747713" algn="l"/>
                <a:tab pos="1090613" algn="l"/>
                <a:tab pos="1828800" algn="l"/>
              </a:tabLst>
            </a:pPr>
            <a:endParaRPr lang="de-AT" i="1" noProof="0" dirty="0"/>
          </a:p>
          <a:p>
            <a:pPr marL="344488" indent="-344488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403225" algn="l"/>
                <a:tab pos="747713" algn="l"/>
                <a:tab pos="1090613" algn="l"/>
                <a:tab pos="1828800" algn="l"/>
              </a:tabLst>
            </a:pPr>
            <a:endParaRPr lang="de-AT" noProof="0" dirty="0"/>
          </a:p>
          <a:p>
            <a:pPr marL="344488" indent="-344488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403225" algn="l"/>
                <a:tab pos="747713" algn="l"/>
                <a:tab pos="1090613" algn="l"/>
                <a:tab pos="1828800" algn="l"/>
              </a:tabLst>
            </a:pPr>
            <a:r>
              <a:rPr lang="de-AT" noProof="0" dirty="0"/>
              <a:t>Die Verwendung von </a:t>
            </a:r>
            <a:r>
              <a:rPr lang="de-AT" noProof="0" dirty="0">
                <a:solidFill>
                  <a:srgbClr val="00B050"/>
                </a:solidFill>
              </a:rPr>
              <a:t>Symbolen</a:t>
            </a:r>
            <a:r>
              <a:rPr lang="de-AT" b="1" i="1" noProof="0" dirty="0"/>
              <a:t> </a:t>
            </a:r>
            <a:r>
              <a:rPr lang="de-AT" noProof="0" dirty="0"/>
              <a:t>erlaubt eine kürzere und präzisere </a:t>
            </a:r>
            <a:r>
              <a:rPr lang="de-AT" i="1" noProof="0" dirty="0"/>
              <a:t>Notation</a:t>
            </a:r>
            <a:r>
              <a:rPr lang="de-AT" noProof="0" dirty="0"/>
              <a:t> (Schreibweise).</a:t>
            </a:r>
          </a:p>
          <a:p>
            <a:pPr marL="0" indent="0">
              <a:spcBef>
                <a:spcPts val="2000"/>
              </a:spcBef>
              <a:tabLst>
                <a:tab pos="403225" algn="l"/>
                <a:tab pos="747713" algn="l"/>
                <a:tab pos="1090613" algn="l"/>
                <a:tab pos="1828800" algn="l"/>
              </a:tabLst>
            </a:pPr>
            <a:r>
              <a:rPr lang="de-AT" i="1" noProof="0" dirty="0"/>
              <a:t>Notationelle Konvention. </a:t>
            </a:r>
            <a:r>
              <a:rPr lang="de-AT" noProof="0" dirty="0"/>
              <a:t>Für jeden sprachlichen Ausdruck α gilt:</a:t>
            </a:r>
          </a:p>
          <a:p>
            <a:pPr marL="0" indent="0">
              <a:spcBef>
                <a:spcPts val="600"/>
              </a:spcBef>
              <a:tabLst>
                <a:tab pos="403225" algn="l"/>
                <a:tab pos="747713" algn="l"/>
                <a:tab pos="1090613" algn="l"/>
                <a:tab pos="1828800" algn="l"/>
              </a:tabLst>
            </a:pPr>
            <a:r>
              <a:rPr lang="de-AT" noProof="0" dirty="0"/>
              <a:t>					      α gibt die </a:t>
            </a:r>
            <a:r>
              <a:rPr lang="de-AT" b="1" noProof="0" dirty="0"/>
              <a:t>Denotation</a:t>
            </a:r>
            <a:r>
              <a:rPr lang="de-AT" noProof="0" dirty="0"/>
              <a:t> von α wieder.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403225" algn="l"/>
                <a:tab pos="747713" algn="l"/>
                <a:tab pos="1090613" algn="l"/>
                <a:tab pos="1828800" algn="l"/>
              </a:tabLst>
            </a:pPr>
            <a:r>
              <a:rPr lang="de-AT" noProof="0" dirty="0"/>
              <a:t>Man nennt die Symbole „“ und „“ auch die </a:t>
            </a:r>
            <a:r>
              <a:rPr lang="de-AT" b="1" noProof="0" dirty="0"/>
              <a:t>Denotationsklammern</a:t>
            </a:r>
            <a:r>
              <a:rPr lang="de-AT" noProof="0" dirty="0"/>
              <a:t>. 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 dirty="0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8" name="Abgerundetes Rechteck 7"/>
          <p:cNvSpPr>
            <a:spLocks/>
          </p:cNvSpPr>
          <p:nvPr/>
        </p:nvSpPr>
        <p:spPr>
          <a:xfrm>
            <a:off x="457200" y="2091274"/>
            <a:ext cx="8229599" cy="747831"/>
          </a:xfrm>
          <a:prstGeom prst="roundRect">
            <a:avLst/>
          </a:prstGeom>
          <a:solidFill>
            <a:srgbClr val="800615"/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defTabSz="998538">
              <a:tabLst>
                <a:tab pos="1944688" algn="l"/>
                <a:tab pos="2573338" algn="l"/>
              </a:tabLst>
            </a:pPr>
            <a:r>
              <a:rPr lang="de-AT" sz="2400" b="1" dirty="0">
                <a:solidFill>
                  <a:schemeClr val="bg1"/>
                </a:solidFill>
              </a:rPr>
              <a:t>Denotation</a:t>
            </a:r>
            <a:r>
              <a:rPr lang="de-AT" sz="2400" i="1" dirty="0">
                <a:solidFill>
                  <a:schemeClr val="bg1"/>
                </a:solidFill>
              </a:rPr>
              <a:t> </a:t>
            </a:r>
            <a:r>
              <a:rPr lang="de-AT" sz="2400" dirty="0">
                <a:solidFill>
                  <a:schemeClr val="bg1"/>
                </a:solidFill>
              </a:rPr>
              <a:t>eines Ausdrucks </a:t>
            </a:r>
            <a:r>
              <a:rPr lang="el-GR" sz="2400" dirty="0">
                <a:solidFill>
                  <a:schemeClr val="bg1"/>
                </a:solidFill>
              </a:rPr>
              <a:t>α</a:t>
            </a:r>
            <a:r>
              <a:rPr lang="de-AT" sz="2400" dirty="0">
                <a:solidFill>
                  <a:schemeClr val="bg1"/>
                </a:solidFill>
              </a:rPr>
              <a:t> =</a:t>
            </a:r>
            <a:r>
              <a:rPr lang="de-AT" sz="2400" baseline="-25000" dirty="0">
                <a:solidFill>
                  <a:schemeClr val="bg1"/>
                </a:solidFill>
              </a:rPr>
              <a:t>Def  </a:t>
            </a:r>
            <a:r>
              <a:rPr lang="de-AT" sz="2400" dirty="0">
                <a:solidFill>
                  <a:schemeClr val="bg1"/>
                </a:solidFill>
              </a:rPr>
              <a:t>der </a:t>
            </a:r>
            <a:r>
              <a:rPr lang="de-AT" sz="2400" b="1" dirty="0">
                <a:solidFill>
                  <a:schemeClr val="bg1"/>
                </a:solidFill>
              </a:rPr>
              <a:t>semantische Wert </a:t>
            </a:r>
            <a:r>
              <a:rPr lang="de-AT" sz="2400" dirty="0">
                <a:solidFill>
                  <a:schemeClr val="bg1"/>
                </a:solidFill>
              </a:rPr>
              <a:t>von </a:t>
            </a:r>
            <a:r>
              <a:rPr lang="el-GR" sz="2400" dirty="0">
                <a:solidFill>
                  <a:schemeClr val="bg1"/>
                </a:solidFill>
              </a:rPr>
              <a:t>α</a:t>
            </a:r>
            <a:endParaRPr lang="de-DE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7230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1925"/>
            <a:ext cx="8229600" cy="752475"/>
          </a:xfrm>
        </p:spPr>
        <p:txBody>
          <a:bodyPr/>
          <a:lstStyle/>
          <a:p>
            <a:r>
              <a:rPr lang="de-AT" noProof="0"/>
              <a:t>Die Denotationsklammern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94973" cy="5791200"/>
          </a:xfrm>
        </p:spPr>
        <p:txBody>
          <a:bodyPr/>
          <a:lstStyle/>
          <a:p>
            <a:pPr marL="0" indent="0">
              <a:spcBef>
                <a:spcPts val="1200"/>
              </a:spcBef>
            </a:pPr>
            <a:r>
              <a:rPr lang="de-AT" noProof="0" dirty="0"/>
              <a:t>Für jeden sprachlichen Ausdruck α:  α ist die </a:t>
            </a:r>
            <a:r>
              <a:rPr lang="de-AT" b="1" noProof="0" dirty="0"/>
              <a:t>Denotation</a:t>
            </a:r>
            <a:r>
              <a:rPr lang="de-AT" noProof="0" dirty="0"/>
              <a:t> von α.</a:t>
            </a:r>
          </a:p>
          <a:p>
            <a:pPr marL="0" indent="0" defTabSz="800100">
              <a:spcBef>
                <a:spcPts val="0"/>
              </a:spcBef>
            </a:pPr>
            <a:endParaRPr lang="de-AT" i="1" noProof="0" dirty="0"/>
          </a:p>
          <a:p>
            <a:pPr marL="0" indent="0" defTabSz="800100">
              <a:spcBef>
                <a:spcPts val="0"/>
              </a:spcBef>
            </a:pPr>
            <a:r>
              <a:rPr lang="de-AT" i="1" noProof="0" dirty="0"/>
              <a:t>Beispiele: 					</a:t>
            </a:r>
            <a:r>
              <a:rPr lang="de-AT" sz="2200" i="1" noProof="0" dirty="0"/>
              <a:t>(Symbole </a:t>
            </a:r>
            <a:r>
              <a:rPr lang="de-AT" sz="2200" i="1" noProof="0"/>
              <a:t>sind </a:t>
            </a:r>
            <a:r>
              <a:rPr lang="de-AT" sz="2200" b="1" noProof="0">
                <a:solidFill>
                  <a:srgbClr val="FF0000"/>
                </a:solidFill>
              </a:rPr>
              <a:t>rot</a:t>
            </a:r>
            <a:r>
              <a:rPr lang="de-AT" sz="2200" b="1" i="1" noProof="0">
                <a:solidFill>
                  <a:srgbClr val="FF0000"/>
                </a:solidFill>
              </a:rPr>
              <a:t> </a:t>
            </a:r>
            <a:r>
              <a:rPr lang="de-AT" sz="2200" i="1" noProof="0"/>
              <a:t>markiert</a:t>
            </a:r>
            <a:r>
              <a:rPr lang="de-AT" sz="2200" i="1" noProof="0" dirty="0"/>
              <a:t>)</a:t>
            </a:r>
            <a:endParaRPr lang="de-AT" i="1" noProof="0" dirty="0"/>
          </a:p>
          <a:p>
            <a:pPr marL="0" indent="0" defTabSz="800100">
              <a:spcBef>
                <a:spcPts val="1200"/>
              </a:spcBef>
            </a:pPr>
            <a:r>
              <a:rPr lang="de-AT" sz="2800" noProof="0" dirty="0">
                <a:solidFill>
                  <a:srgbClr val="FF0000"/>
                </a:solidFill>
              </a:rPr>
              <a:t></a:t>
            </a:r>
            <a:r>
              <a:rPr lang="de-AT" noProof="0" dirty="0"/>
              <a:t>Donald Trump</a:t>
            </a:r>
            <a:r>
              <a:rPr lang="de-AT" sz="2800" dirty="0">
                <a:solidFill>
                  <a:srgbClr val="FF0000"/>
                </a:solidFill>
              </a:rPr>
              <a:t></a:t>
            </a:r>
            <a:r>
              <a:rPr lang="de-AT" noProof="0" dirty="0">
                <a:solidFill>
                  <a:srgbClr val="FF0000"/>
                </a:solidFill>
              </a:rPr>
              <a:t> </a:t>
            </a:r>
            <a:r>
              <a:rPr lang="de-AT" noProof="0" dirty="0">
                <a:solidFill>
                  <a:srgbClr val="00B050"/>
                </a:solidFill>
              </a:rPr>
              <a:t>	</a:t>
            </a:r>
            <a:r>
              <a:rPr lang="de-AT" noProof="0" dirty="0"/>
              <a:t>wird gelesen als: 	„die Denotation von</a:t>
            </a:r>
            <a:br>
              <a:rPr lang="de-AT" noProof="0" dirty="0"/>
            </a:br>
            <a:r>
              <a:rPr lang="de-AT" noProof="0" dirty="0"/>
              <a:t>								‚Donald </a:t>
            </a:r>
            <a:r>
              <a:rPr lang="de-AT" noProof="0"/>
              <a:t>Trump‘ “</a:t>
            </a:r>
            <a:endParaRPr lang="de-AT" noProof="0" dirty="0"/>
          </a:p>
          <a:p>
            <a:pPr marL="0" indent="0" defTabSz="800100">
              <a:spcBef>
                <a:spcPts val="1200"/>
              </a:spcBef>
            </a:pPr>
            <a:r>
              <a:rPr lang="de-AT" sz="2800" noProof="0" dirty="0">
                <a:solidFill>
                  <a:srgbClr val="FF0000"/>
                </a:solidFill>
              </a:rPr>
              <a:t></a:t>
            </a:r>
            <a:r>
              <a:rPr lang="de-AT" noProof="0"/>
              <a:t>Es schneit</a:t>
            </a:r>
            <a:r>
              <a:rPr lang="de-AT" sz="2800">
                <a:solidFill>
                  <a:srgbClr val="FF0000"/>
                </a:solidFill>
              </a:rPr>
              <a:t></a:t>
            </a:r>
            <a:r>
              <a:rPr lang="de-AT" noProof="0">
                <a:solidFill>
                  <a:srgbClr val="FF0000"/>
                </a:solidFill>
              </a:rPr>
              <a:t> </a:t>
            </a:r>
            <a:r>
              <a:rPr lang="de-AT" noProof="0" dirty="0">
                <a:solidFill>
                  <a:srgbClr val="00B050"/>
                </a:solidFill>
              </a:rPr>
              <a:t>		</a:t>
            </a:r>
            <a:r>
              <a:rPr lang="de-AT" noProof="0" dirty="0"/>
              <a:t>wird gelesen als: 	„die Denotation von </a:t>
            </a:r>
            <a:br>
              <a:rPr lang="de-AT" noProof="0" dirty="0"/>
            </a:br>
            <a:r>
              <a:rPr lang="de-AT" noProof="0" dirty="0"/>
              <a:t>								‚Es </a:t>
            </a:r>
            <a:r>
              <a:rPr lang="de-AT" noProof="0"/>
              <a:t>schneit‘ “</a:t>
            </a:r>
            <a:endParaRPr lang="de-AT" noProof="0" dirty="0"/>
          </a:p>
          <a:p>
            <a:pPr marL="0" indent="0" defTabSz="800100">
              <a:spcBef>
                <a:spcPts val="1200"/>
              </a:spcBef>
            </a:pPr>
            <a:r>
              <a:rPr lang="de-AT" sz="2800" noProof="0">
                <a:solidFill>
                  <a:srgbClr val="FF0000"/>
                </a:solidFill>
              </a:rPr>
              <a:t></a:t>
            </a:r>
            <a:r>
              <a:rPr lang="de-AT" noProof="0"/>
              <a:t>laufen</a:t>
            </a:r>
            <a:r>
              <a:rPr lang="de-AT" sz="2800">
                <a:solidFill>
                  <a:srgbClr val="FF0000"/>
                </a:solidFill>
              </a:rPr>
              <a:t> </a:t>
            </a:r>
            <a:r>
              <a:rPr lang="de-AT" noProof="0">
                <a:solidFill>
                  <a:srgbClr val="00B050"/>
                </a:solidFill>
              </a:rPr>
              <a:t>	</a:t>
            </a:r>
            <a:r>
              <a:rPr lang="de-AT" noProof="0" dirty="0">
                <a:solidFill>
                  <a:srgbClr val="00B050"/>
                </a:solidFill>
              </a:rPr>
              <a:t>	</a:t>
            </a:r>
            <a:r>
              <a:rPr lang="de-AT" noProof="0" dirty="0"/>
              <a:t>wird gelesen als: 	„die Denotation von </a:t>
            </a:r>
            <a:br>
              <a:rPr lang="de-AT" noProof="0" dirty="0"/>
            </a:br>
            <a:r>
              <a:rPr lang="de-AT" noProof="0" dirty="0"/>
              <a:t>								‚</a:t>
            </a:r>
            <a:r>
              <a:rPr lang="de-AT" noProof="0"/>
              <a:t>laufen‘ “</a:t>
            </a:r>
            <a:endParaRPr lang="de-AT" noProof="0" dirty="0"/>
          </a:p>
          <a:p>
            <a:pPr marL="0" indent="0" defTabSz="800100">
              <a:spcBef>
                <a:spcPts val="1200"/>
              </a:spcBef>
            </a:pPr>
            <a:r>
              <a:rPr lang="de-AT" noProof="0"/>
              <a:t>Symbole verwendet man z.B. auch in der </a:t>
            </a:r>
            <a:r>
              <a:rPr lang="de-AT" b="1" noProof="0"/>
              <a:t>Mathematik</a:t>
            </a:r>
            <a:r>
              <a:rPr lang="de-AT" noProof="0" dirty="0"/>
              <a:t>: </a:t>
            </a:r>
          </a:p>
          <a:p>
            <a:pPr marL="0" indent="0" defTabSz="800100">
              <a:spcBef>
                <a:spcPts val="1200"/>
              </a:spcBef>
            </a:pPr>
            <a:r>
              <a:rPr lang="de-AT" noProof="0" dirty="0">
                <a:solidFill>
                  <a:srgbClr val="FF0000"/>
                </a:solidFill>
              </a:rPr>
              <a:t>5 - 7 &lt; 13 </a:t>
            </a:r>
            <a:r>
              <a:rPr lang="de-AT" noProof="0" dirty="0">
                <a:solidFill>
                  <a:srgbClr val="00B050"/>
                </a:solidFill>
              </a:rPr>
              <a:t>   		</a:t>
            </a:r>
            <a:r>
              <a:rPr lang="de-AT" noProof="0" dirty="0">
                <a:solidFill>
                  <a:prstClr val="black"/>
                </a:solidFill>
              </a:rPr>
              <a:t>wird gelesen als:</a:t>
            </a:r>
            <a:r>
              <a:rPr lang="de-AT" noProof="0">
                <a:solidFill>
                  <a:prstClr val="black"/>
                </a:solidFill>
              </a:rPr>
              <a:t>	„</a:t>
            </a:r>
            <a:r>
              <a:rPr lang="de-AT" noProof="0"/>
              <a:t>Fünf </a:t>
            </a:r>
            <a:r>
              <a:rPr lang="de-AT" noProof="0" dirty="0"/>
              <a:t>minus sieben ist 									kleiner </a:t>
            </a:r>
            <a:r>
              <a:rPr lang="de-AT" noProof="0"/>
              <a:t>als dreizehn“</a:t>
            </a:r>
            <a:endParaRPr lang="de-AT" noProof="0" dirty="0"/>
          </a:p>
          <a:p>
            <a:pPr marL="0" indent="0">
              <a:spcBef>
                <a:spcPts val="1200"/>
              </a:spcBef>
            </a:pPr>
            <a:endParaRPr lang="de-AT" noProof="0" dirty="0"/>
          </a:p>
          <a:p>
            <a:pPr marL="0" indent="0">
              <a:spcBef>
                <a:spcPts val="1200"/>
              </a:spcBef>
            </a:pPr>
            <a:r>
              <a:rPr lang="de-AT" noProof="0" dirty="0"/>
              <a:t>					</a:t>
            </a:r>
          </a:p>
          <a:p>
            <a:pPr marL="0" indent="0">
              <a:spcBef>
                <a:spcPts val="800"/>
              </a:spcBef>
            </a:pPr>
            <a:r>
              <a:rPr lang="de-AT" noProof="0" dirty="0"/>
              <a:t>		</a:t>
            </a:r>
          </a:p>
          <a:p>
            <a:pPr marL="0" indent="0">
              <a:spcBef>
                <a:spcPts val="800"/>
              </a:spcBef>
            </a:pPr>
            <a:endParaRPr lang="de-AT" noProof="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 dirty="0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16673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Was sind Denotationen?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029200"/>
          </a:xfrm>
        </p:spPr>
        <p:txBody>
          <a:bodyPr/>
          <a:lstStyle/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2600" b="1" i="1" dirty="0"/>
              <a:t>Frage</a:t>
            </a:r>
            <a:r>
              <a:rPr lang="de-DE" sz="2800" dirty="0"/>
              <a:t> </a:t>
            </a:r>
            <a:r>
              <a:rPr lang="de-DE" sz="2600" dirty="0"/>
              <a:t>	</a:t>
            </a:r>
          </a:p>
          <a:p>
            <a:pPr marL="855663" lvl="1" indent="-398463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de-DE" sz="2400" dirty="0"/>
              <a:t>Was ist </a:t>
            </a:r>
            <a:r>
              <a:rPr lang="de-DE" sz="2400" b="1" dirty="0"/>
              <a:t>sprachliche Bedeutung</a:t>
            </a:r>
            <a:r>
              <a:rPr lang="de-DE" sz="2400" dirty="0"/>
              <a:t>? </a:t>
            </a:r>
          </a:p>
          <a:p>
            <a:pPr marL="855663" lvl="1" indent="-398463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de-DE" sz="2400" dirty="0"/>
              <a:t>Was sind </a:t>
            </a:r>
            <a:r>
              <a:rPr lang="de-DE" sz="2400" b="1" dirty="0"/>
              <a:t>mögliche semantische Werte </a:t>
            </a:r>
            <a:r>
              <a:rPr lang="de-DE" sz="2400" dirty="0"/>
              <a:t>von sprachlichen Ausdrücken? </a:t>
            </a:r>
          </a:p>
          <a:p>
            <a:pPr marL="855663" lvl="1" indent="-398463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de-DE" sz="2400" dirty="0"/>
              <a:t>Was sind also </a:t>
            </a:r>
            <a:r>
              <a:rPr lang="de-DE" sz="2400" dirty="0">
                <a:solidFill>
                  <a:srgbClr val="FF0000"/>
                </a:solidFill>
              </a:rPr>
              <a:t>Denotationen</a:t>
            </a:r>
            <a:r>
              <a:rPr lang="de-DE" sz="2400" dirty="0"/>
              <a:t>? </a:t>
            </a:r>
          </a:p>
          <a:p>
            <a:pPr marL="457200" indent="-457200">
              <a:spcBef>
                <a:spcPts val="1600"/>
              </a:spcBef>
              <a:buFont typeface="Wingdings" panose="05000000000000000000" pitchFamily="2" charset="2"/>
              <a:buChar char="§"/>
            </a:pPr>
            <a:r>
              <a:rPr lang="de-DE" sz="2600" dirty="0"/>
              <a:t>Eine erste, </a:t>
            </a:r>
            <a:r>
              <a:rPr lang="de-DE" sz="2600" u="sng" dirty="0"/>
              <a:t>negative</a:t>
            </a:r>
            <a:r>
              <a:rPr lang="de-DE" sz="2600" b="1" dirty="0"/>
              <a:t> Antwort: </a:t>
            </a:r>
            <a:r>
              <a:rPr lang="de-DE" sz="2600" dirty="0">
                <a:solidFill>
                  <a:srgbClr val="FF0000"/>
                </a:solidFill>
              </a:rPr>
              <a:t>Denotationen</a:t>
            </a:r>
            <a:r>
              <a:rPr lang="de-DE" sz="2600" b="1" i="1" dirty="0">
                <a:solidFill>
                  <a:srgbClr val="FF0000"/>
                </a:solidFill>
              </a:rPr>
              <a:t> </a:t>
            </a:r>
            <a:r>
              <a:rPr lang="de-DE" sz="2600" dirty="0"/>
              <a:t>sind </a:t>
            </a:r>
            <a:r>
              <a:rPr lang="de-DE" sz="2600" u="sng" dirty="0"/>
              <a:t>keine</a:t>
            </a:r>
            <a:r>
              <a:rPr lang="de-DE" sz="2600" dirty="0"/>
              <a:t> 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de-DE" sz="2400" dirty="0"/>
              <a:t> </a:t>
            </a:r>
            <a:r>
              <a:rPr lang="de-DE" sz="2400" dirty="0">
                <a:solidFill>
                  <a:srgbClr val="00B050"/>
                </a:solidFill>
              </a:rPr>
              <a:t>Ideen</a:t>
            </a:r>
            <a:r>
              <a:rPr lang="de-DE" sz="2400" dirty="0"/>
              <a:t>,</a:t>
            </a:r>
            <a:r>
              <a:rPr lang="de-DE" sz="2400" dirty="0">
                <a:solidFill>
                  <a:srgbClr val="00B050"/>
                </a:solidFill>
              </a:rPr>
              <a:t>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de-DE" sz="2400" dirty="0"/>
              <a:t> </a:t>
            </a:r>
            <a:r>
              <a:rPr lang="de-DE" sz="2400" dirty="0">
                <a:solidFill>
                  <a:srgbClr val="00B050"/>
                </a:solidFill>
              </a:rPr>
              <a:t>Gedanken</a:t>
            </a:r>
            <a:r>
              <a:rPr lang="de-DE" sz="2400" dirty="0"/>
              <a:t>, oder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de-DE" sz="2400" dirty="0"/>
              <a:t> </a:t>
            </a:r>
            <a:r>
              <a:rPr lang="de-DE" sz="2400" dirty="0">
                <a:solidFill>
                  <a:srgbClr val="00B050"/>
                </a:solidFill>
              </a:rPr>
              <a:t>mentalen Bilder</a:t>
            </a:r>
            <a:r>
              <a:rPr lang="de-DE" sz="2400" dirty="0"/>
              <a:t> (gedachte Bilder)</a:t>
            </a:r>
            <a:endParaRPr lang="de-DE" sz="2400" b="1" dirty="0">
              <a:solidFill>
                <a:srgbClr val="00B050"/>
              </a:solidFill>
            </a:endParaRPr>
          </a:p>
          <a:p>
            <a:pPr marL="342900" indent="-342900">
              <a:spcBef>
                <a:spcPts val="1600"/>
              </a:spcBef>
              <a:buFont typeface="Wingdings" panose="05000000000000000000" pitchFamily="2" charset="2"/>
              <a:buChar char="§"/>
            </a:pPr>
            <a:r>
              <a:rPr lang="de-DE" b="1" dirty="0">
                <a:solidFill>
                  <a:prstClr val="black"/>
                </a:solidFill>
              </a:rPr>
              <a:t>Warum? </a:t>
            </a:r>
            <a:r>
              <a:rPr lang="de-DE" dirty="0">
                <a:solidFill>
                  <a:prstClr val="black"/>
                </a:solidFill>
              </a:rPr>
              <a:t>Was unterscheidet </a:t>
            </a:r>
          </a:p>
          <a:p>
            <a:pPr marL="796925" lvl="1" indent="-342900">
              <a:buFont typeface="Courier New" panose="02070309020205020404" pitchFamily="49" charset="0"/>
              <a:buChar char="o"/>
            </a:pPr>
            <a:r>
              <a:rPr lang="de-DE" sz="2400" dirty="0"/>
              <a:t> </a:t>
            </a:r>
            <a:r>
              <a:rPr lang="de-DE" sz="2400" dirty="0">
                <a:solidFill>
                  <a:srgbClr val="FF0000"/>
                </a:solidFill>
              </a:rPr>
              <a:t>Denotationen </a:t>
            </a:r>
            <a:r>
              <a:rPr lang="de-DE" sz="2400" dirty="0">
                <a:solidFill>
                  <a:prstClr val="black"/>
                </a:solidFill>
              </a:rPr>
              <a:t>von </a:t>
            </a:r>
          </a:p>
          <a:p>
            <a:pPr marL="796925" lvl="1" indent="-342900">
              <a:buFont typeface="Courier New" panose="02070309020205020404" pitchFamily="49" charset="0"/>
              <a:buChar char="o"/>
            </a:pPr>
            <a:r>
              <a:rPr lang="de-DE" sz="2400" dirty="0"/>
              <a:t> </a:t>
            </a:r>
            <a:r>
              <a:rPr lang="de-DE" sz="2400" dirty="0">
                <a:solidFill>
                  <a:srgbClr val="00B050"/>
                </a:solidFill>
              </a:rPr>
              <a:t>Ideen/Gedanken/Bildern</a:t>
            </a:r>
            <a:r>
              <a:rPr lang="de-DE" sz="2400" dirty="0">
                <a:solidFill>
                  <a:prstClr val="black"/>
                </a:solidFill>
              </a:rPr>
              <a:t>?</a:t>
            </a:r>
            <a:endParaRPr lang="de-DE" sz="2400" dirty="0">
              <a:solidFill>
                <a:srgbClr val="00B05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35498113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Was sind Denotationen?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292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de-DE" b="1" i="1" dirty="0"/>
              <a:t>Frage</a:t>
            </a:r>
            <a:r>
              <a:rPr lang="de-DE" i="1" dirty="0"/>
              <a:t>. </a:t>
            </a:r>
            <a:r>
              <a:rPr lang="de-DE" dirty="0"/>
              <a:t>Was sind </a:t>
            </a:r>
            <a:r>
              <a:rPr lang="de-DE" b="1" dirty="0">
                <a:solidFill>
                  <a:srgbClr val="FF0000"/>
                </a:solidFill>
              </a:rPr>
              <a:t>Denotationen</a:t>
            </a:r>
            <a:r>
              <a:rPr lang="de-DE" dirty="0"/>
              <a:t>? </a:t>
            </a:r>
          </a:p>
          <a:p>
            <a:pPr>
              <a:spcBef>
                <a:spcPts val="800"/>
              </a:spcBef>
            </a:pPr>
            <a:r>
              <a:rPr lang="de-DE" b="1" dirty="0"/>
              <a:t>Antwort: </a:t>
            </a:r>
            <a:r>
              <a:rPr lang="de-DE" sz="2000" dirty="0">
                <a:solidFill>
                  <a:prstClr val="black"/>
                </a:solidFill>
              </a:rPr>
              <a:t> [Eine positive Definition folgt später.] </a:t>
            </a:r>
            <a:endParaRPr lang="de-AT" sz="2000" dirty="0">
              <a:solidFill>
                <a:prstClr val="black"/>
              </a:solidFill>
            </a:endParaRPr>
          </a:p>
          <a:p>
            <a:pPr algn="ctr">
              <a:spcBef>
                <a:spcPts val="400"/>
              </a:spcBef>
            </a:pPr>
            <a:r>
              <a:rPr lang="de-DE" sz="2600" dirty="0">
                <a:solidFill>
                  <a:srgbClr val="FF0000"/>
                </a:solidFill>
              </a:rPr>
              <a:t>Denotationen</a:t>
            </a:r>
            <a:r>
              <a:rPr lang="de-DE" sz="2600" i="1" dirty="0">
                <a:solidFill>
                  <a:srgbClr val="FF0000"/>
                </a:solidFill>
              </a:rPr>
              <a:t> </a:t>
            </a:r>
            <a:r>
              <a:rPr lang="de-DE" sz="2600" i="1" dirty="0"/>
              <a:t>≠</a:t>
            </a:r>
            <a:r>
              <a:rPr lang="de-DE" sz="2600" i="1" dirty="0">
                <a:solidFill>
                  <a:srgbClr val="FF0000"/>
                </a:solidFill>
              </a:rPr>
              <a:t> </a:t>
            </a:r>
            <a:r>
              <a:rPr lang="de-DE" sz="2600" dirty="0">
                <a:solidFill>
                  <a:srgbClr val="00B050"/>
                </a:solidFill>
              </a:rPr>
              <a:t>Ideen/Gedanken/Bilder</a:t>
            </a:r>
          </a:p>
          <a:p>
            <a:pPr>
              <a:spcBef>
                <a:spcPts val="1800"/>
              </a:spcBef>
            </a:pPr>
            <a:r>
              <a:rPr lang="de-DE" b="1" dirty="0"/>
              <a:t>Begründung. </a:t>
            </a:r>
            <a:r>
              <a:rPr lang="de-DE" dirty="0"/>
              <a:t>Es gibt </a:t>
            </a:r>
            <a:r>
              <a:rPr lang="de-DE" b="1" dirty="0"/>
              <a:t>systematische Unterschiede </a:t>
            </a:r>
            <a:r>
              <a:rPr lang="de-DE" dirty="0"/>
              <a:t>zwischen </a:t>
            </a:r>
            <a:r>
              <a:rPr lang="de-DE" dirty="0">
                <a:solidFill>
                  <a:srgbClr val="FF0000"/>
                </a:solidFill>
              </a:rPr>
              <a:t>Denotationen</a:t>
            </a:r>
            <a:r>
              <a:rPr lang="de-DE" dirty="0"/>
              <a:t> und </a:t>
            </a:r>
            <a:r>
              <a:rPr lang="de-DE" dirty="0">
                <a:solidFill>
                  <a:srgbClr val="00B050"/>
                </a:solidFill>
              </a:rPr>
              <a:t>Ideen/Gedanken/mentalen Bildern</a:t>
            </a:r>
          </a:p>
          <a:p>
            <a:pPr>
              <a:spcBef>
                <a:spcPts val="1800"/>
              </a:spcBef>
            </a:pPr>
            <a:r>
              <a:rPr lang="de-DE" u="sng" dirty="0"/>
              <a:t>Unterschied 1</a:t>
            </a:r>
            <a:r>
              <a:rPr lang="de-DE" dirty="0"/>
              <a:t>. </a:t>
            </a:r>
            <a:r>
              <a:rPr lang="de-DE" b="1" dirty="0"/>
              <a:t>Subjektivität </a:t>
            </a:r>
            <a:r>
              <a:rPr lang="de-DE" dirty="0"/>
              <a:t>(</a:t>
            </a:r>
            <a:r>
              <a:rPr lang="el-GR" dirty="0"/>
              <a:t>υποκειμενικότητα</a:t>
            </a:r>
            <a:r>
              <a:rPr lang="en-US" dirty="0"/>
              <a:t>)</a:t>
            </a:r>
            <a:endParaRPr lang="de-DE" dirty="0">
              <a:solidFill>
                <a:srgbClr val="00B050"/>
              </a:solidFill>
            </a:endParaRPr>
          </a:p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de-AT" dirty="0"/>
              <a:t>Ideen sind </a:t>
            </a:r>
            <a:r>
              <a:rPr lang="de-AT" dirty="0">
                <a:solidFill>
                  <a:srgbClr val="00B050"/>
                </a:solidFill>
              </a:rPr>
              <a:t>subjektiv</a:t>
            </a:r>
            <a:r>
              <a:rPr lang="de-AT" dirty="0"/>
              <a:t>, sie können sich von Individuum zu Individuum unterscheiden. 		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dirty="0"/>
              <a:t>Denotationen sind dagegen vom Individuum </a:t>
            </a:r>
            <a:r>
              <a:rPr lang="de-AT" dirty="0">
                <a:solidFill>
                  <a:srgbClr val="FF0000"/>
                </a:solidFill>
              </a:rPr>
              <a:t>unabhängig</a:t>
            </a:r>
            <a:r>
              <a:rPr lang="de-AT" dirty="0"/>
              <a:t>.</a:t>
            </a:r>
          </a:p>
          <a:p>
            <a:pPr marL="623887" lvl="2" indent="0">
              <a:spcBef>
                <a:spcPts val="400"/>
              </a:spcBef>
              <a:buNone/>
            </a:pPr>
            <a:r>
              <a:rPr lang="de-AT" sz="2200" i="1" dirty="0"/>
              <a:t>Beispiel</a:t>
            </a:r>
            <a:r>
              <a:rPr lang="de-AT" sz="2200" dirty="0"/>
              <a:t>. Sprecher können unterschiedliche Ideen mit ‚Demokratie‘, ‚Liebe‘, ‚schlechte Kunst‘, oder ‚helfen‘ verbinden. </a:t>
            </a:r>
          </a:p>
          <a:p>
            <a:pPr marL="623887" lvl="2" indent="0">
              <a:spcBef>
                <a:spcPts val="400"/>
              </a:spcBef>
              <a:buNone/>
            </a:pPr>
            <a:r>
              <a:rPr lang="de-AT" sz="2200" dirty="0"/>
              <a:t>Alle Sprecher wissen aber, was diese Wörter </a:t>
            </a:r>
            <a:r>
              <a:rPr lang="de-AT" sz="2400" dirty="0">
                <a:solidFill>
                  <a:srgbClr val="FF0000"/>
                </a:solidFill>
                <a:sym typeface="WP MathA" panose="05010101010101010101" pitchFamily="2" charset="2"/>
              </a:rPr>
              <a:t>bedeuten</a:t>
            </a:r>
            <a:r>
              <a:rPr lang="de-AT" sz="2200" dirty="0"/>
              <a:t>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22939994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de-DE">
                <a:solidFill>
                  <a:srgbClr val="FF0000"/>
                </a:solidFill>
              </a:rPr>
              <a:t>Denotationen  </a:t>
            </a:r>
            <a:r>
              <a:rPr lang="de-DE"/>
              <a:t>≠</a:t>
            </a:r>
            <a:r>
              <a:rPr lang="de-DE">
                <a:solidFill>
                  <a:srgbClr val="FF0000"/>
                </a:solidFill>
              </a:rPr>
              <a:t> </a:t>
            </a:r>
            <a:r>
              <a:rPr lang="de-DE">
                <a:solidFill>
                  <a:srgbClr val="00B050"/>
                </a:solidFill>
              </a:rPr>
              <a:t>Ideen/Gedanken/Bilder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/>
          <a:lstStyle/>
          <a:p>
            <a:pPr marL="0" indent="0">
              <a:spcBef>
                <a:spcPts val="1800"/>
              </a:spcBef>
            </a:pPr>
            <a:r>
              <a:rPr lang="de-DE" u="sng" dirty="0"/>
              <a:t>Unterschied 2</a:t>
            </a:r>
            <a:r>
              <a:rPr lang="de-DE" dirty="0"/>
              <a:t>. </a:t>
            </a:r>
            <a:r>
              <a:rPr lang="de-DE" b="1" dirty="0"/>
              <a:t>Privatheit</a:t>
            </a:r>
            <a:r>
              <a:rPr lang="de-DE" b="1" i="1" dirty="0"/>
              <a:t> </a:t>
            </a:r>
            <a:r>
              <a:rPr lang="de-DE" dirty="0"/>
              <a:t>(‚</a:t>
            </a:r>
            <a:r>
              <a:rPr lang="el-GR" dirty="0"/>
              <a:t>προσωπικότητα</a:t>
            </a:r>
            <a:r>
              <a:rPr lang="en-US" dirty="0"/>
              <a:t>’)</a:t>
            </a:r>
            <a:endParaRPr lang="de-DE" dirty="0">
              <a:solidFill>
                <a:srgbClr val="00B050"/>
              </a:solidFill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dirty="0"/>
              <a:t>Ideen sind </a:t>
            </a:r>
            <a:r>
              <a:rPr lang="de-AT" dirty="0">
                <a:solidFill>
                  <a:srgbClr val="00B050"/>
                </a:solidFill>
              </a:rPr>
              <a:t>privat</a:t>
            </a:r>
            <a:r>
              <a:rPr lang="de-AT" dirty="0"/>
              <a:t>, sie sind anderen nicht zugänglich und nicht übertragbar. 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dirty="0"/>
              <a:t>Denotationen können dagegen vom Sprecher an den Hörer </a:t>
            </a:r>
            <a:r>
              <a:rPr lang="de-AT" dirty="0">
                <a:solidFill>
                  <a:srgbClr val="FF0000"/>
                </a:solidFill>
              </a:rPr>
              <a:t>übermittelt</a:t>
            </a:r>
            <a:r>
              <a:rPr lang="de-AT" i="1" dirty="0"/>
              <a:t>/</a:t>
            </a:r>
            <a:r>
              <a:rPr lang="de-AT" dirty="0">
                <a:solidFill>
                  <a:srgbClr val="FF0000"/>
                </a:solidFill>
              </a:rPr>
              <a:t>übertragen</a:t>
            </a:r>
            <a:r>
              <a:rPr lang="de-AT" i="1" dirty="0">
                <a:solidFill>
                  <a:srgbClr val="FF0000"/>
                </a:solidFill>
              </a:rPr>
              <a:t> </a:t>
            </a:r>
            <a:r>
              <a:rPr lang="de-AT" dirty="0"/>
              <a:t>werden. </a:t>
            </a:r>
          </a:p>
          <a:p>
            <a:pPr marL="623887" lvl="2" indent="0">
              <a:spcBef>
                <a:spcPts val="1200"/>
              </a:spcBef>
              <a:buNone/>
            </a:pPr>
            <a:r>
              <a:rPr lang="de-AT" sz="2400" i="1" dirty="0">
                <a:solidFill>
                  <a:prstClr val="black"/>
                </a:solidFill>
              </a:rPr>
              <a:t>Beispiel</a:t>
            </a:r>
            <a:r>
              <a:rPr lang="de-AT" sz="2400" dirty="0">
                <a:solidFill>
                  <a:prstClr val="black"/>
                </a:solidFill>
              </a:rPr>
              <a:t>. </a:t>
            </a:r>
          </a:p>
          <a:p>
            <a:pPr marL="1031875" lvl="3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de-AT" sz="2400" dirty="0">
                <a:solidFill>
                  <a:prstClr val="black"/>
                </a:solidFill>
              </a:rPr>
              <a:t>Ideen (‚Liberalismus‘, ‘VPN‘, …) sind in unserem Kopf und für andere </a:t>
            </a:r>
            <a:r>
              <a:rPr lang="de-AT" sz="2400" u="sng" dirty="0">
                <a:solidFill>
                  <a:prstClr val="black"/>
                </a:solidFill>
              </a:rPr>
              <a:t>nicht</a:t>
            </a:r>
            <a:r>
              <a:rPr lang="de-AT" sz="2400" b="1" dirty="0">
                <a:solidFill>
                  <a:prstClr val="black"/>
                </a:solidFill>
              </a:rPr>
              <a:t> zugänglich </a:t>
            </a:r>
            <a:r>
              <a:rPr lang="de-AT" sz="2200" dirty="0">
                <a:solidFill>
                  <a:prstClr val="black"/>
                </a:solidFill>
              </a:rPr>
              <a:t>(</a:t>
            </a:r>
            <a:r>
              <a:rPr lang="el-GR" sz="2200" dirty="0">
                <a:solidFill>
                  <a:prstClr val="black"/>
                </a:solidFill>
              </a:rPr>
              <a:t>προσιτός</a:t>
            </a:r>
            <a:r>
              <a:rPr lang="en-US" sz="2200" dirty="0">
                <a:solidFill>
                  <a:prstClr val="black"/>
                </a:solidFill>
              </a:rPr>
              <a:t>).</a:t>
            </a:r>
            <a:endParaRPr lang="de-AT" sz="2200" dirty="0">
              <a:solidFill>
                <a:prstClr val="black"/>
              </a:solidFill>
            </a:endParaRPr>
          </a:p>
          <a:p>
            <a:pPr marL="1031875" lvl="3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de-AT" sz="2400" dirty="0">
                <a:solidFill>
                  <a:prstClr val="black"/>
                </a:solidFill>
              </a:rPr>
              <a:t>Wenn Maria ihrem Freund Hans erklärt, was ein ‚VPN‘ ist, dann macht sie die Bedeutung für Hans </a:t>
            </a:r>
            <a:r>
              <a:rPr lang="de-AT" sz="2400" b="1" dirty="0">
                <a:solidFill>
                  <a:prstClr val="black"/>
                </a:solidFill>
              </a:rPr>
              <a:t>zugänglich</a:t>
            </a:r>
            <a:r>
              <a:rPr lang="de-AT" sz="2400" dirty="0">
                <a:solidFill>
                  <a:prstClr val="black"/>
                </a:solidFill>
              </a:rPr>
              <a:t>. 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20178480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DE">
                <a:solidFill>
                  <a:srgbClr val="FF0000"/>
                </a:solidFill>
              </a:rPr>
              <a:t>Denotationen  </a:t>
            </a:r>
            <a:r>
              <a:rPr lang="de-DE"/>
              <a:t>≠</a:t>
            </a:r>
            <a:r>
              <a:rPr lang="de-DE">
                <a:solidFill>
                  <a:srgbClr val="FF0000"/>
                </a:solidFill>
              </a:rPr>
              <a:t> </a:t>
            </a:r>
            <a:r>
              <a:rPr lang="de-DE">
                <a:solidFill>
                  <a:srgbClr val="00B050"/>
                </a:solidFill>
              </a:rPr>
              <a:t>Ideen/Gedanken/Bilder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/>
          <a:lstStyle/>
          <a:p>
            <a:pPr marL="0" indent="0">
              <a:spcBef>
                <a:spcPts val="1800"/>
              </a:spcBef>
            </a:pPr>
            <a:r>
              <a:rPr lang="de-DE" u="sng" dirty="0"/>
              <a:t>Unterschied 3</a:t>
            </a:r>
            <a:r>
              <a:rPr lang="de-DE" dirty="0"/>
              <a:t>.</a:t>
            </a:r>
            <a:r>
              <a:rPr lang="de-AT" b="1" dirty="0"/>
              <a:t> Kontextabhängigkeit </a:t>
            </a:r>
            <a:r>
              <a:rPr lang="en-US" dirty="0"/>
              <a:t>(</a:t>
            </a:r>
            <a:r>
              <a:rPr lang="el-GR" dirty="0"/>
              <a:t>εξάρτηση από τα συμφραζόμενα</a:t>
            </a:r>
            <a:r>
              <a:rPr lang="en-US" dirty="0"/>
              <a:t>)</a:t>
            </a:r>
            <a:endParaRPr lang="de-DE" dirty="0">
              <a:solidFill>
                <a:srgbClr val="00B050"/>
              </a:solidFill>
            </a:endParaRP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de-AT" b="1" i="1" dirty="0"/>
              <a:t> </a:t>
            </a:r>
            <a:r>
              <a:rPr lang="de-AT" dirty="0">
                <a:solidFill>
                  <a:srgbClr val="FF0000"/>
                </a:solidFill>
              </a:rPr>
              <a:t>Bedeutungen</a:t>
            </a:r>
            <a:r>
              <a:rPr lang="de-AT" dirty="0"/>
              <a:t> sind vom</a:t>
            </a:r>
            <a:r>
              <a:rPr lang="de-AT" b="1" dirty="0"/>
              <a:t> Kontext </a:t>
            </a:r>
            <a:r>
              <a:rPr lang="de-AT" dirty="0"/>
              <a:t>abhängig, in dem diese</a:t>
            </a:r>
            <a:br>
              <a:rPr lang="de-AT" dirty="0"/>
            </a:br>
            <a:r>
              <a:rPr lang="de-AT" dirty="0"/>
              <a:t> Bedeutungen verwendet werden:</a:t>
            </a:r>
          </a:p>
          <a:p>
            <a:pPr marL="0" indent="0">
              <a:spcBef>
                <a:spcPts val="1200"/>
              </a:spcBef>
            </a:pPr>
            <a:r>
              <a:rPr lang="de-AT" i="1" dirty="0"/>
              <a:t>		Beispiel</a:t>
            </a:r>
            <a:r>
              <a:rPr lang="de-AT" dirty="0"/>
              <a:t>. </a:t>
            </a:r>
          </a:p>
          <a:p>
            <a:pPr marL="0" indent="0">
              <a:spcBef>
                <a:spcPts val="1200"/>
              </a:spcBef>
            </a:pPr>
            <a:r>
              <a:rPr lang="de-AT" dirty="0"/>
              <a:t>			(1)	Du warst gestern da.</a:t>
            </a:r>
          </a:p>
          <a:p>
            <a:pPr marL="0" indent="0">
              <a:spcBef>
                <a:spcPts val="1200"/>
              </a:spcBef>
            </a:pPr>
            <a:r>
              <a:rPr lang="de-AT" sz="2200" dirty="0"/>
              <a:t>			Die Bedeutung von (1) ändert sich, je nachdem </a:t>
            </a:r>
            <a:r>
              <a:rPr lang="de-AT" sz="2200" b="1" dirty="0"/>
              <a:t>von wem</a:t>
            </a:r>
            <a:r>
              <a:rPr lang="de-AT" sz="2200" dirty="0"/>
              <a:t>, 			</a:t>
            </a:r>
            <a:r>
              <a:rPr lang="de-AT" sz="2200" b="1" dirty="0"/>
              <a:t>wann</a:t>
            </a:r>
            <a:r>
              <a:rPr lang="de-AT" sz="2200" dirty="0"/>
              <a:t> und </a:t>
            </a:r>
            <a:r>
              <a:rPr lang="de-AT" sz="2200" b="1" dirty="0"/>
              <a:t>wo</a:t>
            </a:r>
            <a:r>
              <a:rPr lang="de-AT" sz="2200" dirty="0"/>
              <a:t> der Satz geäußert wird. Die Bedeutung hängt 			vom </a:t>
            </a:r>
            <a:r>
              <a:rPr lang="de-AT" sz="2200" b="1" dirty="0"/>
              <a:t>nicht-sprachlichen</a:t>
            </a:r>
            <a:r>
              <a:rPr lang="de-AT" sz="2200" dirty="0"/>
              <a:t> </a:t>
            </a:r>
            <a:r>
              <a:rPr lang="de-AT" sz="2200" b="1" dirty="0"/>
              <a:t>Kontext</a:t>
            </a:r>
            <a:r>
              <a:rPr lang="de-AT" sz="2200" dirty="0"/>
              <a:t> ab.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de-AT" dirty="0"/>
              <a:t> Ideen sind dagegen </a:t>
            </a:r>
            <a:r>
              <a:rPr lang="de-AT" dirty="0">
                <a:solidFill>
                  <a:srgbClr val="00B050"/>
                </a:solidFill>
              </a:rPr>
              <a:t>kontext</a:t>
            </a:r>
            <a:r>
              <a:rPr lang="de-AT" u="sng" dirty="0"/>
              <a:t>un</a:t>
            </a:r>
            <a:r>
              <a:rPr lang="de-AT" dirty="0">
                <a:solidFill>
                  <a:srgbClr val="00B050"/>
                </a:solidFill>
              </a:rPr>
              <a:t>abhängig</a:t>
            </a:r>
            <a:r>
              <a:rPr lang="de-AT" dirty="0"/>
              <a:t> (Platon).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16432566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DE">
                <a:solidFill>
                  <a:srgbClr val="FF0000"/>
                </a:solidFill>
              </a:rPr>
              <a:t>Denotationen  </a:t>
            </a:r>
            <a:r>
              <a:rPr lang="de-DE"/>
              <a:t>≠</a:t>
            </a:r>
            <a:r>
              <a:rPr lang="de-DE">
                <a:solidFill>
                  <a:srgbClr val="FF0000"/>
                </a:solidFill>
              </a:rPr>
              <a:t> </a:t>
            </a:r>
            <a:r>
              <a:rPr lang="de-DE">
                <a:solidFill>
                  <a:srgbClr val="00B050"/>
                </a:solidFill>
              </a:rPr>
              <a:t>Ideen/Gedanken/Bilder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029200"/>
          </a:xfrm>
        </p:spPr>
        <p:txBody>
          <a:bodyPr/>
          <a:lstStyle/>
          <a:p>
            <a:pPr marL="0" indent="0">
              <a:spcBef>
                <a:spcPts val="1800"/>
              </a:spcBef>
            </a:pPr>
            <a:r>
              <a:rPr lang="de-DE" u="sng" dirty="0"/>
              <a:t>Unterschied 4</a:t>
            </a:r>
            <a:r>
              <a:rPr lang="de-DE" dirty="0"/>
              <a:t>.</a:t>
            </a:r>
            <a:r>
              <a:rPr lang="de-AT" b="1" dirty="0"/>
              <a:t> Zeitliche Konstanz</a:t>
            </a:r>
            <a:r>
              <a:rPr lang="el-GR" b="1" dirty="0"/>
              <a:t> </a:t>
            </a:r>
            <a:r>
              <a:rPr lang="en-US" dirty="0"/>
              <a:t>(</a:t>
            </a:r>
            <a:r>
              <a:rPr lang="el-GR" dirty="0"/>
              <a:t>χρονική σταθερότητα</a:t>
            </a:r>
            <a:r>
              <a:rPr lang="en-US" dirty="0"/>
              <a:t>)</a:t>
            </a:r>
            <a:endParaRPr lang="de-DE" dirty="0">
              <a:solidFill>
                <a:srgbClr val="00B050"/>
              </a:solidFill>
            </a:endParaRP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de-AT" dirty="0"/>
              <a:t>Ideen sind zeitlich </a:t>
            </a:r>
            <a:r>
              <a:rPr lang="de-AT" dirty="0">
                <a:solidFill>
                  <a:srgbClr val="00B050"/>
                </a:solidFill>
              </a:rPr>
              <a:t>konstant</a:t>
            </a:r>
            <a:r>
              <a:rPr lang="de-AT" dirty="0"/>
              <a:t>, sie verändern sich nicht.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de-AT" b="1" i="1" dirty="0"/>
              <a:t> </a:t>
            </a:r>
            <a:r>
              <a:rPr lang="de-AT" dirty="0">
                <a:solidFill>
                  <a:srgbClr val="FF0000"/>
                </a:solidFill>
              </a:rPr>
              <a:t>Bedeutungen</a:t>
            </a:r>
            <a:r>
              <a:rPr lang="de-AT" dirty="0"/>
              <a:t> können sich dagegen im Laufe der Zeit   (diachron) verändern.</a:t>
            </a:r>
          </a:p>
          <a:p>
            <a:pPr marL="0" indent="0">
              <a:spcBef>
                <a:spcPts val="1800"/>
              </a:spcBef>
            </a:pPr>
            <a:r>
              <a:rPr lang="de-AT" i="1" dirty="0"/>
              <a:t>		Beispiele für diachronen </a:t>
            </a:r>
            <a:r>
              <a:rPr lang="de-AT" b="1" i="1" dirty="0"/>
              <a:t>semantischen Wandel</a:t>
            </a:r>
          </a:p>
          <a:p>
            <a:pPr marL="628650" indent="-628650">
              <a:spcBef>
                <a:spcPts val="1200"/>
              </a:spcBef>
              <a:buFont typeface="+mj-lt"/>
              <a:buAutoNum type="arabicParenBoth"/>
              <a:tabLst>
                <a:tab pos="342900" algn="l"/>
                <a:tab pos="796925" algn="l"/>
                <a:tab pos="1090613" algn="l"/>
              </a:tabLst>
            </a:pPr>
            <a:r>
              <a:rPr lang="de-AT" dirty="0"/>
              <a:t>Maus: ‘Art von Tier’ &gt; ‘Eingabegerät für Computer’ </a:t>
            </a:r>
            <a:r>
              <a:rPr lang="de-AT" sz="1800" dirty="0"/>
              <a:t>(ab ca. 1965)</a:t>
            </a:r>
          </a:p>
          <a:p>
            <a:pPr marL="628650" indent="-628650">
              <a:spcBef>
                <a:spcPts val="600"/>
              </a:spcBef>
              <a:buFont typeface="+mj-lt"/>
              <a:buAutoNum type="arabicParenBoth"/>
              <a:tabLst>
                <a:tab pos="342900" algn="l"/>
                <a:tab pos="796925" algn="l"/>
                <a:tab pos="1090613" algn="l"/>
              </a:tabLst>
            </a:pPr>
            <a:r>
              <a:rPr lang="de-AT" dirty="0"/>
              <a:t>Ding: ‘Objekt’ &gt; ‘Gericht’</a:t>
            </a:r>
            <a:r>
              <a:rPr lang="en-US" dirty="0"/>
              <a:t>/</a:t>
            </a:r>
            <a:r>
              <a:rPr lang="el-GR" dirty="0"/>
              <a:t>δικαστήριο</a:t>
            </a:r>
            <a:r>
              <a:rPr lang="en-US" dirty="0"/>
              <a:t> </a:t>
            </a:r>
            <a:endParaRPr lang="de-AT" dirty="0"/>
          </a:p>
          <a:p>
            <a:pPr marL="628650" indent="-628650">
              <a:spcBef>
                <a:spcPts val="600"/>
              </a:spcBef>
              <a:buFont typeface="+mj-lt"/>
              <a:buAutoNum type="arabicParenBoth"/>
              <a:tabLst>
                <a:tab pos="342900" algn="l"/>
                <a:tab pos="796925" algn="l"/>
                <a:tab pos="1090613" algn="l"/>
              </a:tabLst>
            </a:pPr>
            <a:r>
              <a:rPr lang="en-US" dirty="0" err="1"/>
              <a:t>dumm</a:t>
            </a:r>
            <a:r>
              <a:rPr lang="en-US" dirty="0"/>
              <a:t>: ‘stumm’/</a:t>
            </a:r>
            <a:r>
              <a:rPr lang="el-GR" dirty="0"/>
              <a:t>σιωπηλός</a:t>
            </a:r>
            <a:r>
              <a:rPr lang="en-US" dirty="0"/>
              <a:t> </a:t>
            </a:r>
            <a:r>
              <a:rPr lang="de-AT" dirty="0"/>
              <a:t>&gt; ‘nicht intelligent’</a:t>
            </a:r>
          </a:p>
          <a:p>
            <a:pPr marL="628650" indent="-628650">
              <a:spcBef>
                <a:spcPts val="600"/>
              </a:spcBef>
              <a:buFont typeface="+mj-lt"/>
              <a:buAutoNum type="arabicParenBoth"/>
              <a:tabLst>
                <a:tab pos="342900" algn="l"/>
                <a:tab pos="796925" algn="l"/>
                <a:tab pos="1090613" algn="l"/>
              </a:tabLst>
            </a:pPr>
            <a:r>
              <a:rPr lang="en-US" dirty="0" err="1"/>
              <a:t>doof</a:t>
            </a:r>
            <a:r>
              <a:rPr lang="en-US" dirty="0"/>
              <a:t>: ‘</a:t>
            </a:r>
            <a:r>
              <a:rPr lang="en-US" dirty="0" err="1"/>
              <a:t>taub</a:t>
            </a:r>
            <a:r>
              <a:rPr lang="en-US" dirty="0"/>
              <a:t>’/</a:t>
            </a:r>
            <a:r>
              <a:rPr lang="el-GR" dirty="0"/>
              <a:t>κουφός</a:t>
            </a:r>
            <a:r>
              <a:rPr lang="en-US" dirty="0"/>
              <a:t> </a:t>
            </a:r>
            <a:r>
              <a:rPr lang="de-AT" dirty="0"/>
              <a:t>&gt; ‘</a:t>
            </a:r>
            <a:r>
              <a:rPr lang="en-US" dirty="0" err="1"/>
              <a:t>dumm</a:t>
            </a:r>
            <a:r>
              <a:rPr lang="de-AT" dirty="0"/>
              <a:t>’</a:t>
            </a:r>
          </a:p>
          <a:p>
            <a:pPr marL="628650" indent="-628650">
              <a:spcBef>
                <a:spcPts val="600"/>
              </a:spcBef>
              <a:buFont typeface="+mj-lt"/>
              <a:buAutoNum type="arabicParenBoth"/>
              <a:tabLst>
                <a:tab pos="342900" algn="l"/>
                <a:tab pos="796925" algn="l"/>
                <a:tab pos="1090613" algn="l"/>
              </a:tabLst>
            </a:pPr>
            <a:r>
              <a:rPr lang="en-US" dirty="0"/>
              <a:t>deer </a:t>
            </a:r>
            <a:r>
              <a:rPr lang="de-AT" dirty="0"/>
              <a:t>(engl.)</a:t>
            </a:r>
            <a:r>
              <a:rPr lang="en-US" dirty="0"/>
              <a:t>:  ME </a:t>
            </a:r>
            <a:r>
              <a:rPr lang="de-AT" dirty="0"/>
              <a:t>‘Tier’ </a:t>
            </a:r>
            <a:r>
              <a:rPr lang="en-US" sz="2000" dirty="0"/>
              <a:t>(</a:t>
            </a:r>
            <a:r>
              <a:rPr lang="en-US" sz="2000" dirty="0" err="1"/>
              <a:t>vgl</a:t>
            </a:r>
            <a:r>
              <a:rPr lang="en-US" sz="2000" dirty="0"/>
              <a:t>. Deutsch ‘Tier’) </a:t>
            </a:r>
            <a:r>
              <a:rPr lang="de-AT" dirty="0"/>
              <a:t>&gt; </a:t>
            </a:r>
            <a:r>
              <a:rPr lang="en-US" dirty="0"/>
              <a:t>‘Reh’</a:t>
            </a:r>
          </a:p>
          <a:p>
            <a:pPr marL="628650" indent="-628650">
              <a:spcBef>
                <a:spcPts val="600"/>
              </a:spcBef>
              <a:buFont typeface="+mj-lt"/>
              <a:buAutoNum type="arabicParenBoth"/>
              <a:tabLst>
                <a:tab pos="342900" algn="l"/>
                <a:tab pos="796925" algn="l"/>
                <a:tab pos="1090613" algn="l"/>
              </a:tabLst>
            </a:pPr>
            <a:r>
              <a:rPr lang="de-AT" dirty="0"/>
              <a:t>girl (engl.): ME ‘junge Person’ &gt; ‘junge Frau’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14447691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DE">
                <a:solidFill>
                  <a:srgbClr val="FF0000"/>
                </a:solidFill>
              </a:rPr>
              <a:t>Denotationen  </a:t>
            </a:r>
            <a:r>
              <a:rPr lang="de-DE"/>
              <a:t>≠</a:t>
            </a:r>
            <a:r>
              <a:rPr lang="de-DE">
                <a:solidFill>
                  <a:srgbClr val="FF0000"/>
                </a:solidFill>
              </a:rPr>
              <a:t> </a:t>
            </a:r>
            <a:r>
              <a:rPr lang="de-DE">
                <a:solidFill>
                  <a:srgbClr val="00B050"/>
                </a:solidFill>
              </a:rPr>
              <a:t>Ideen/Gedanken/Bilder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de-DE" u="sng"/>
              <a:t>Unterschied 5</a:t>
            </a:r>
            <a:r>
              <a:rPr lang="de-DE"/>
              <a:t>.</a:t>
            </a:r>
            <a:r>
              <a:rPr lang="de-AT" b="1"/>
              <a:t> Logische Unabhängigkeit </a:t>
            </a:r>
            <a:r>
              <a:rPr lang="el-GR" b="1"/>
              <a:t> </a:t>
            </a:r>
            <a:r>
              <a:rPr lang="en-US"/>
              <a:t>(</a:t>
            </a:r>
            <a:r>
              <a:rPr lang="el-GR"/>
              <a:t>λογική ανεξαρτησία</a:t>
            </a:r>
            <a:r>
              <a:rPr lang="en-US"/>
              <a:t>)</a:t>
            </a:r>
            <a:endParaRPr lang="de-DE">
              <a:solidFill>
                <a:srgbClr val="00B050"/>
              </a:solidFill>
            </a:endParaRP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de-AT"/>
              <a:t>Es gibt </a:t>
            </a:r>
            <a:r>
              <a:rPr lang="de-AT">
                <a:solidFill>
                  <a:srgbClr val="FF0000"/>
                </a:solidFill>
              </a:rPr>
              <a:t>Bedeutungen</a:t>
            </a:r>
            <a:r>
              <a:rPr lang="de-AT"/>
              <a:t>, die keiner </a:t>
            </a:r>
            <a:r>
              <a:rPr lang="de-AT">
                <a:solidFill>
                  <a:srgbClr val="00B050"/>
                </a:solidFill>
              </a:rPr>
              <a:t>Idee</a:t>
            </a:r>
            <a:r>
              <a:rPr lang="de-AT"/>
              <a:t> entsprechen. </a:t>
            </a:r>
          </a:p>
          <a:p>
            <a:pPr marL="0" indent="0">
              <a:spcBef>
                <a:spcPts val="1200"/>
              </a:spcBef>
            </a:pPr>
            <a:r>
              <a:rPr lang="de-AT"/>
              <a:t>		</a:t>
            </a:r>
            <a:r>
              <a:rPr lang="de-AT" i="1"/>
              <a:t>Beispiel</a:t>
            </a:r>
            <a:r>
              <a:rPr lang="de-AT"/>
              <a:t>. Welche Idee drückt der Artikel ‚einige‘ aus? </a:t>
            </a:r>
            <a:br>
              <a:rPr lang="de-AT"/>
            </a:br>
            <a:r>
              <a:rPr lang="de-AT"/>
              <a:t>		Was für eine Idee drückt ‚obwohl‘ oder ‚dass‘ aus?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/>
              <a:t>Es gibt aber auch </a:t>
            </a:r>
            <a:r>
              <a:rPr lang="de-AT">
                <a:solidFill>
                  <a:srgbClr val="00B050"/>
                </a:solidFill>
              </a:rPr>
              <a:t>Ideen/Gedanken</a:t>
            </a:r>
            <a:r>
              <a:rPr lang="de-AT"/>
              <a:t> ohne </a:t>
            </a:r>
            <a:r>
              <a:rPr lang="de-AT">
                <a:solidFill>
                  <a:srgbClr val="FF0000"/>
                </a:solidFill>
              </a:rPr>
              <a:t>Bedeutung</a:t>
            </a:r>
            <a:r>
              <a:rPr lang="de-AT"/>
              <a:t>. </a:t>
            </a:r>
          </a:p>
          <a:p>
            <a:pPr marL="0" indent="0">
              <a:spcBef>
                <a:spcPts val="1200"/>
              </a:spcBef>
            </a:pPr>
            <a:r>
              <a:rPr lang="de-AT" i="1"/>
              <a:t>		Beispiel</a:t>
            </a:r>
            <a:r>
              <a:rPr lang="de-AT"/>
              <a:t>. Das Lügnerparadox</a:t>
            </a:r>
          </a:p>
          <a:p>
            <a:pPr marL="0" indent="0">
              <a:spcBef>
                <a:spcPts val="1200"/>
              </a:spcBef>
            </a:pPr>
            <a:r>
              <a:rPr lang="de-AT"/>
              <a:t>		(1)	  Ich lüge jetzt.</a:t>
            </a:r>
          </a:p>
          <a:p>
            <a:pPr marL="0" indent="0">
              <a:spcBef>
                <a:spcPts val="1200"/>
              </a:spcBef>
            </a:pPr>
            <a:r>
              <a:rPr lang="en-US"/>
              <a:t>			(1) besitzt keine </a:t>
            </a:r>
            <a:r>
              <a:rPr lang="en-US">
                <a:solidFill>
                  <a:srgbClr val="FF0000"/>
                </a:solidFill>
              </a:rPr>
              <a:t>Bedeutung</a:t>
            </a:r>
            <a:r>
              <a:rPr lang="en-US"/>
              <a:t>.</a:t>
            </a:r>
          </a:p>
          <a:p>
            <a:pPr marL="1881187" lvl="4" indent="-342900">
              <a:spcBef>
                <a:spcPts val="400"/>
              </a:spcBef>
              <a:buFont typeface="Courier New" panose="02070309020205020404" pitchFamily="49" charset="0"/>
              <a:buChar char="o"/>
            </a:pPr>
            <a:r>
              <a:rPr lang="en-US"/>
              <a:t>Wenn (1) </a:t>
            </a:r>
            <a:r>
              <a:rPr lang="en-US" b="1"/>
              <a:t>wahr</a:t>
            </a:r>
            <a:r>
              <a:rPr lang="en-US"/>
              <a:t> ist, dann folgt, dass (1) </a:t>
            </a:r>
            <a:r>
              <a:rPr lang="en-US" b="1"/>
              <a:t>falsch</a:t>
            </a:r>
            <a:r>
              <a:rPr lang="en-US"/>
              <a:t> ist.</a:t>
            </a:r>
            <a:endParaRPr lang="en-US">
              <a:sym typeface="WP IconicSymbolsA" panose="05010101010101010101" pitchFamily="2" charset="2"/>
            </a:endParaRPr>
          </a:p>
          <a:p>
            <a:pPr marL="1881187" lvl="4" indent="-342900">
              <a:spcBef>
                <a:spcPts val="400"/>
              </a:spcBef>
              <a:buFont typeface="Courier New" panose="02070309020205020404" pitchFamily="49" charset="0"/>
              <a:buChar char="o"/>
            </a:pPr>
            <a:r>
              <a:rPr lang="en-US"/>
              <a:t>Wenn (1) </a:t>
            </a:r>
            <a:r>
              <a:rPr lang="en-US" b="1"/>
              <a:t>falsch</a:t>
            </a:r>
            <a:r>
              <a:rPr lang="en-US"/>
              <a:t> ist, dann folgt, dass (1) </a:t>
            </a:r>
            <a:r>
              <a:rPr lang="en-US" b="1"/>
              <a:t>wahr</a:t>
            </a:r>
            <a:r>
              <a:rPr lang="en-US"/>
              <a:t> ist.</a:t>
            </a:r>
          </a:p>
          <a:p>
            <a:pPr marL="747713" lvl="4" indent="0">
              <a:spcBef>
                <a:spcPts val="1200"/>
              </a:spcBef>
              <a:buNone/>
            </a:pPr>
            <a:r>
              <a:rPr lang="en-US" sz="2400">
                <a:sym typeface="WP IconicSymbolsA" panose="05010101010101010101" pitchFamily="2" charset="2"/>
              </a:rPr>
              <a:t> (1) hat </a:t>
            </a:r>
            <a:r>
              <a:rPr lang="en-US" sz="2400" u="sng">
                <a:sym typeface="WP IconicSymbolsA" panose="05010101010101010101" pitchFamily="2" charset="2"/>
              </a:rPr>
              <a:t>keine (sinnvolle/konsistente) Bedeutung</a:t>
            </a:r>
            <a:endParaRPr lang="de-AT" sz="24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7" name="Rectangle 6"/>
          <p:cNvSpPr>
            <a:spLocks/>
          </p:cNvSpPr>
          <p:nvPr/>
        </p:nvSpPr>
        <p:spPr>
          <a:xfrm>
            <a:off x="4932183" y="4643735"/>
            <a:ext cx="40905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7000"/>
              </a:spcBef>
            </a:pPr>
            <a:r>
              <a:rPr lang="en-US" sz="2400"/>
              <a:t>, kann aber </a:t>
            </a:r>
            <a:r>
              <a:rPr lang="en-US" sz="2400">
                <a:solidFill>
                  <a:srgbClr val="00B050"/>
                </a:solidFill>
              </a:rPr>
              <a:t>gedacht</a:t>
            </a:r>
            <a:r>
              <a:rPr lang="en-US" sz="2400"/>
              <a:t> werden!</a:t>
            </a:r>
            <a:endParaRPr lang="de-AT" sz="2400"/>
          </a:p>
        </p:txBody>
      </p:sp>
    </p:spTree>
    <p:extLst>
      <p:ext uri="{BB962C8B-B14F-4D97-AF65-F5344CB8AC3E}">
        <p14:creationId xmlns:p14="http://schemas.microsoft.com/office/powerpoint/2010/main" val="964365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AT" noProof="0"/>
              <a:t>Was </a:t>
            </a:r>
            <a:r>
              <a:rPr lang="de-AT" noProof="0" dirty="0"/>
              <a:t>sind Denotationen?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41950"/>
          </a:xfrm>
        </p:spPr>
        <p:txBody>
          <a:bodyPr/>
          <a:lstStyle/>
          <a:p>
            <a:r>
              <a:rPr lang="de-AT" b="1" i="1" noProof="0" dirty="0"/>
              <a:t>Frage</a:t>
            </a:r>
            <a:r>
              <a:rPr lang="de-AT" i="1" noProof="0" dirty="0"/>
              <a:t>. </a:t>
            </a:r>
            <a:r>
              <a:rPr lang="de-AT" noProof="0" dirty="0"/>
              <a:t>Was sind sprachliche Bedeutungen (</a:t>
            </a:r>
            <a:r>
              <a:rPr lang="de-AT" noProof="0" dirty="0">
                <a:solidFill>
                  <a:srgbClr val="FF0000"/>
                </a:solidFill>
              </a:rPr>
              <a:t>Denotationen</a:t>
            </a:r>
            <a:r>
              <a:rPr lang="de-AT" dirty="0"/>
              <a:t>)?</a:t>
            </a:r>
            <a:r>
              <a:rPr lang="de-AT" noProof="0" dirty="0"/>
              <a:t> </a:t>
            </a:r>
          </a:p>
          <a:p>
            <a:pPr marL="0" indent="0">
              <a:spcBef>
                <a:spcPts val="1200"/>
              </a:spcBef>
            </a:pPr>
            <a:r>
              <a:rPr lang="de-AT" b="1" noProof="0" dirty="0"/>
              <a:t>Zusammenfassung: </a:t>
            </a:r>
            <a:r>
              <a:rPr lang="de-AT" noProof="0" dirty="0">
                <a:solidFill>
                  <a:srgbClr val="FF0000"/>
                </a:solidFill>
              </a:rPr>
              <a:t>Denotationen</a:t>
            </a:r>
            <a:r>
              <a:rPr lang="de-AT" i="1" noProof="0" dirty="0">
                <a:solidFill>
                  <a:srgbClr val="FF0000"/>
                </a:solidFill>
              </a:rPr>
              <a:t> </a:t>
            </a:r>
            <a:r>
              <a:rPr lang="de-AT" noProof="0" dirty="0"/>
              <a:t>bestehen </a:t>
            </a:r>
            <a:r>
              <a:rPr lang="de-AT" u="sng" noProof="0" dirty="0"/>
              <a:t>nicht</a:t>
            </a:r>
            <a:r>
              <a:rPr lang="de-AT" noProof="0" dirty="0"/>
              <a:t> aus</a:t>
            </a:r>
            <a:r>
              <a:rPr lang="de-AT" noProof="0" dirty="0">
                <a:solidFill>
                  <a:srgbClr val="FF0000"/>
                </a:solidFill>
              </a:rPr>
              <a:t> </a:t>
            </a:r>
            <a:r>
              <a:rPr lang="de-AT" noProof="0" dirty="0">
                <a:solidFill>
                  <a:srgbClr val="00B050"/>
                </a:solidFill>
              </a:rPr>
              <a:t>Ideen</a:t>
            </a:r>
            <a:r>
              <a:rPr lang="de-AT" noProof="0" dirty="0"/>
              <a:t>,</a:t>
            </a:r>
            <a:r>
              <a:rPr lang="de-AT" noProof="0" dirty="0">
                <a:solidFill>
                  <a:srgbClr val="FF0000"/>
                </a:solidFill>
              </a:rPr>
              <a:t> </a:t>
            </a:r>
            <a:r>
              <a:rPr lang="de-AT" noProof="0" dirty="0">
                <a:solidFill>
                  <a:srgbClr val="00B050"/>
                </a:solidFill>
              </a:rPr>
              <a:t>Gedanken </a:t>
            </a:r>
            <a:r>
              <a:rPr lang="de-AT" noProof="0" dirty="0"/>
              <a:t>oder </a:t>
            </a:r>
            <a:r>
              <a:rPr lang="de-AT" noProof="0" dirty="0">
                <a:solidFill>
                  <a:srgbClr val="00B050"/>
                </a:solidFill>
              </a:rPr>
              <a:t>mentalen Bildern</a:t>
            </a:r>
            <a:r>
              <a:rPr lang="de-AT" noProof="0" dirty="0"/>
              <a:t>.</a:t>
            </a:r>
            <a:r>
              <a:rPr lang="de-AT" noProof="0" dirty="0">
                <a:solidFill>
                  <a:srgbClr val="FF0000"/>
                </a:solidFill>
              </a:rPr>
              <a:t> </a:t>
            </a:r>
          </a:p>
          <a:p>
            <a:pPr marL="0" indent="0">
              <a:spcBef>
                <a:spcPts val="1200"/>
              </a:spcBef>
            </a:pPr>
            <a:endParaRPr lang="en-US" b="1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</a:pPr>
            <a:endParaRPr lang="en-US" b="1" noProof="0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</a:pPr>
            <a:endParaRPr lang="en-US" b="1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</a:pPr>
            <a:endParaRPr lang="en-US" b="1" noProof="0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</a:pPr>
            <a:endParaRPr lang="en-US" b="1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</a:pPr>
            <a:endParaRPr lang="en-US" b="1" noProof="0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</a:pPr>
            <a:endParaRPr lang="en-US" b="1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</a:pP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 dirty="0"/>
              <a:t>DGY 15 Semantik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797494"/>
              </p:ext>
            </p:extLst>
          </p:nvPr>
        </p:nvGraphicFramePr>
        <p:xfrm>
          <a:off x="609599" y="2590800"/>
          <a:ext cx="8077201" cy="3612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822106873"/>
                    </a:ext>
                  </a:extLst>
                </a:gridCol>
                <a:gridCol w="2107223">
                  <a:extLst>
                    <a:ext uri="{9D8B030D-6E8A-4147-A177-3AD203B41FA5}">
                      <a16:colId xmlns:a16="http://schemas.microsoft.com/office/drawing/2014/main" val="574107595"/>
                    </a:ext>
                  </a:extLst>
                </a:gridCol>
                <a:gridCol w="1397977">
                  <a:extLst>
                    <a:ext uri="{9D8B030D-6E8A-4147-A177-3AD203B41FA5}">
                      <a16:colId xmlns:a16="http://schemas.microsoft.com/office/drawing/2014/main" val="3716968975"/>
                    </a:ext>
                  </a:extLst>
                </a:gridCol>
              </a:tblGrid>
              <a:tr h="609596">
                <a:tc>
                  <a:txBody>
                    <a:bodyPr/>
                    <a:lstStyle/>
                    <a:p>
                      <a:pPr algn="ctr"/>
                      <a:r>
                        <a:rPr lang="en-US" sz="2200" b="0" i="1" dirty="0" err="1">
                          <a:solidFill>
                            <a:schemeClr val="bg1"/>
                          </a:solidFill>
                        </a:rPr>
                        <a:t>Vergleich</a:t>
                      </a:r>
                      <a:r>
                        <a:rPr lang="en-US" sz="2200" b="0" i="1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200" b="1" i="1">
                          <a:solidFill>
                            <a:schemeClr val="bg1"/>
                          </a:solidFill>
                        </a:rPr>
                        <a:t>Denotationen</a:t>
                      </a:r>
                      <a:r>
                        <a:rPr lang="en-US" sz="2200" b="0" i="1">
                          <a:solidFill>
                            <a:schemeClr val="bg1"/>
                          </a:solidFill>
                        </a:rPr>
                        <a:t> vs. </a:t>
                      </a:r>
                      <a:r>
                        <a:rPr lang="en-US" sz="2200" b="1" i="1">
                          <a:solidFill>
                            <a:schemeClr val="bg1"/>
                          </a:solidFill>
                        </a:rPr>
                        <a:t>Ideen</a:t>
                      </a:r>
                      <a:endParaRPr lang="de-AT" sz="2200" b="1" i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rgbClr val="C00000"/>
                          </a:solidFill>
                        </a:rPr>
                        <a:t>Denotationen</a:t>
                      </a:r>
                      <a:endParaRPr lang="de-AT" sz="240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rgbClr val="92D050"/>
                          </a:solidFill>
                        </a:rPr>
                        <a:t>Ideen</a:t>
                      </a:r>
                      <a:endParaRPr lang="de-AT" sz="2400" b="1">
                        <a:solidFill>
                          <a:srgbClr val="92D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0503680"/>
                  </a:ext>
                </a:extLst>
              </a:tr>
              <a:tr h="500545">
                <a:tc>
                  <a:txBody>
                    <a:bodyPr/>
                    <a:lstStyle/>
                    <a:p>
                      <a:r>
                        <a:rPr lang="en-US" sz="2000" b="1" i="0"/>
                        <a:t>Subjektiv</a:t>
                      </a:r>
                      <a:r>
                        <a:rPr lang="en-US" sz="2000" i="0"/>
                        <a:t>?</a:t>
                      </a:r>
                      <a:endParaRPr lang="de-AT" sz="2000" i="0"/>
                    </a:p>
                  </a:txBody>
                  <a:tcPr marL="1828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2000">
                          <a:sym typeface="WP IconicSymbolsA" panose="05010101010101010101" pitchFamily="2" charset="2"/>
                        </a:rPr>
                        <a:t></a:t>
                      </a:r>
                      <a:endParaRPr lang="de-AT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2000">
                          <a:sym typeface="WP IconicSymbolsA" panose="05010101010101010101" pitchFamily="2" charset="2"/>
                        </a:rPr>
                        <a:t></a:t>
                      </a:r>
                      <a:endParaRPr lang="de-AT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7475473"/>
                  </a:ext>
                </a:extLst>
              </a:tr>
              <a:tr h="500545">
                <a:tc>
                  <a:txBody>
                    <a:bodyPr/>
                    <a:lstStyle/>
                    <a:p>
                      <a:r>
                        <a:rPr lang="en-US" sz="2000" b="1" i="0" baseline="0"/>
                        <a:t>Privat</a:t>
                      </a:r>
                      <a:r>
                        <a:rPr lang="en-US" sz="2000" i="0" baseline="0"/>
                        <a:t>? </a:t>
                      </a:r>
                      <a:endParaRPr lang="de-AT" sz="2000" i="0"/>
                    </a:p>
                  </a:txBody>
                  <a:tcPr marL="1828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2000">
                          <a:sym typeface="WP IconicSymbolsA" panose="05010101010101010101" pitchFamily="2" charset="2"/>
                        </a:rPr>
                        <a:t></a:t>
                      </a:r>
                      <a:endParaRPr lang="de-AT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2000">
                          <a:sym typeface="WP IconicSymbolsA" panose="05010101010101010101" pitchFamily="2" charset="2"/>
                        </a:rPr>
                        <a:t></a:t>
                      </a:r>
                      <a:endParaRPr lang="de-AT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8609667"/>
                  </a:ext>
                </a:extLst>
              </a:tr>
              <a:tr h="500545">
                <a:tc>
                  <a:txBody>
                    <a:bodyPr/>
                    <a:lstStyle/>
                    <a:p>
                      <a:r>
                        <a:rPr lang="en-US" sz="2000" b="1" i="0"/>
                        <a:t>Kontextabhängig</a:t>
                      </a:r>
                      <a:r>
                        <a:rPr lang="en-US" sz="2000" b="0" i="0"/>
                        <a:t>?</a:t>
                      </a:r>
                      <a:r>
                        <a:rPr lang="en-US" sz="2000" i="0" baseline="0"/>
                        <a:t> </a:t>
                      </a:r>
                      <a:r>
                        <a:rPr lang="en-US" sz="1800" i="0" baseline="0"/>
                        <a:t>(Bsp.: </a:t>
                      </a:r>
                      <a:r>
                        <a:rPr lang="en-US" sz="1800" i="1" baseline="0"/>
                        <a:t>Ich bin jetzt hier!</a:t>
                      </a:r>
                      <a:r>
                        <a:rPr lang="en-US" sz="1800" i="0" baseline="0"/>
                        <a:t>)</a:t>
                      </a:r>
                      <a:endParaRPr lang="de-AT" sz="1800" i="0"/>
                    </a:p>
                  </a:txBody>
                  <a:tcPr marL="1828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>
                          <a:sym typeface="WP IconicSymbolsA" panose="05010101010101010101" pitchFamily="2" charset="2"/>
                        </a:rPr>
                        <a:t></a:t>
                      </a:r>
                      <a:endParaRPr lang="de-AT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>
                          <a:sym typeface="WP IconicSymbolsA" panose="05010101010101010101" pitchFamily="2" charset="2"/>
                        </a:rPr>
                        <a:t></a:t>
                      </a:r>
                      <a:endParaRPr lang="de-AT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4883944"/>
                  </a:ext>
                </a:extLst>
              </a:tr>
              <a:tr h="500545">
                <a:tc>
                  <a:txBody>
                    <a:bodyPr/>
                    <a:lstStyle/>
                    <a:p>
                      <a:r>
                        <a:rPr lang="en-US" sz="2000" b="1" i="0"/>
                        <a:t>Zeitlich konstant</a:t>
                      </a:r>
                      <a:r>
                        <a:rPr lang="en-US" sz="2000" i="0"/>
                        <a:t>?</a:t>
                      </a:r>
                      <a:endParaRPr lang="de-AT" sz="2000" i="0"/>
                    </a:p>
                  </a:txBody>
                  <a:tcPr marL="1828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2000">
                          <a:sym typeface="WP IconicSymbolsA" panose="05010101010101010101" pitchFamily="2" charset="2"/>
                        </a:rPr>
                        <a:t></a:t>
                      </a:r>
                      <a:endParaRPr lang="de-AT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2000">
                          <a:sym typeface="WP IconicSymbolsA" panose="05010101010101010101" pitchFamily="2" charset="2"/>
                        </a:rPr>
                        <a:t></a:t>
                      </a:r>
                      <a:endParaRPr lang="de-AT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5650779"/>
                  </a:ext>
                </a:extLst>
              </a:tr>
              <a:tr h="500545">
                <a:tc gridSpan="3">
                  <a:txBody>
                    <a:bodyPr/>
                    <a:lstStyle/>
                    <a:p>
                      <a:r>
                        <a:rPr lang="en-US" sz="2000" i="0"/>
                        <a:t>Es</a:t>
                      </a:r>
                      <a:r>
                        <a:rPr lang="en-US" sz="2000" i="0" baseline="0"/>
                        <a:t> gibt </a:t>
                      </a:r>
                      <a:r>
                        <a:rPr lang="en-US" sz="2000" b="1" i="0" baseline="0"/>
                        <a:t>Denotationen</a:t>
                      </a:r>
                      <a:r>
                        <a:rPr lang="en-US" sz="2000" i="0" baseline="0"/>
                        <a:t>, die </a:t>
                      </a:r>
                      <a:r>
                        <a:rPr lang="en-US" sz="2000" b="1" i="0" u="sng" baseline="0"/>
                        <a:t>keiner</a:t>
                      </a:r>
                      <a:r>
                        <a:rPr lang="en-US" sz="2000" b="1" i="0" baseline="0"/>
                        <a:t> Idee </a:t>
                      </a:r>
                      <a:r>
                        <a:rPr lang="en-US" sz="2000" i="0" baseline="0"/>
                        <a:t>entsprechen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(Bsp.: </a:t>
                      </a:r>
                      <a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jeder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nur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,…) </a:t>
                      </a:r>
                      <a:endParaRPr lang="de-AT" sz="2000" i="0"/>
                    </a:p>
                  </a:txBody>
                  <a:tcPr marL="18288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de-AT" sz="2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de-AT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680680"/>
                  </a:ext>
                </a:extLst>
              </a:tr>
              <a:tr h="500545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/>
                        <a:t>Es</a:t>
                      </a:r>
                      <a:r>
                        <a:rPr lang="en-US" sz="2000" baseline="0"/>
                        <a:t> gibt </a:t>
                      </a:r>
                      <a:r>
                        <a:rPr lang="en-US" sz="2000" b="1" i="0" baseline="0"/>
                        <a:t>Gedanken/Ideen </a:t>
                      </a:r>
                      <a:r>
                        <a:rPr lang="en-US" sz="2000" b="1" i="0" u="sng" baseline="0"/>
                        <a:t>ohne</a:t>
                      </a:r>
                      <a:r>
                        <a:rPr lang="en-US" sz="2000" b="1" i="0" baseline="0"/>
                        <a:t> Bedeutung</a:t>
                      </a:r>
                      <a:r>
                        <a:rPr lang="en-US" sz="2000" b="1" i="1" baseline="0"/>
                        <a:t>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(Bsp.: </a:t>
                      </a:r>
                      <a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lüge jetzt.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de-AT" sz="2000" dirty="0"/>
                    </a:p>
                  </a:txBody>
                  <a:tcPr marL="18288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de-AT" sz="2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de-AT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756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68197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AT" noProof="0" dirty="0"/>
              <a:t>Was sind Denotationen?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41950"/>
          </a:xfrm>
        </p:spPr>
        <p:txBody>
          <a:bodyPr/>
          <a:lstStyle/>
          <a:p>
            <a:r>
              <a:rPr lang="de-AT" b="1" i="1" noProof="0" dirty="0"/>
              <a:t>Frage</a:t>
            </a:r>
            <a:r>
              <a:rPr lang="de-AT" i="1" noProof="0" dirty="0"/>
              <a:t>. </a:t>
            </a:r>
            <a:r>
              <a:rPr lang="de-AT" noProof="0" dirty="0"/>
              <a:t>Doch</a:t>
            </a:r>
            <a:r>
              <a:rPr lang="de-AT" i="1" noProof="0" dirty="0"/>
              <a:t> </a:t>
            </a:r>
            <a:r>
              <a:rPr lang="de-AT" dirty="0"/>
              <a:t>w</a:t>
            </a:r>
            <a:r>
              <a:rPr lang="de-AT" noProof="0" dirty="0"/>
              <a:t>as sind nun </a:t>
            </a:r>
            <a:r>
              <a:rPr lang="de-AT" noProof="0" dirty="0">
                <a:solidFill>
                  <a:srgbClr val="FF0000"/>
                </a:solidFill>
              </a:rPr>
              <a:t>Denotationen</a:t>
            </a:r>
            <a:r>
              <a:rPr lang="de-AT" noProof="0" dirty="0"/>
              <a:t>? Was ist </a:t>
            </a:r>
            <a:r>
              <a:rPr lang="de-AT" b="1" noProof="0" dirty="0"/>
              <a:t>sprachliche Bedeutung</a:t>
            </a:r>
            <a:r>
              <a:rPr lang="de-AT" noProof="0" dirty="0"/>
              <a:t>? </a:t>
            </a:r>
          </a:p>
          <a:p>
            <a:pPr marL="4763" indent="-4763">
              <a:spcBef>
                <a:spcPts val="1200"/>
              </a:spcBef>
            </a:pPr>
            <a:r>
              <a:rPr lang="de-AT" b="1" noProof="0" dirty="0"/>
              <a:t>Antwort, Teil I</a:t>
            </a:r>
            <a:r>
              <a:rPr lang="de-AT" noProof="0" dirty="0"/>
              <a:t>. Denotationen besitzen zumindest die folgenden Eigenschaften:</a:t>
            </a:r>
          </a:p>
          <a:p>
            <a:pPr marL="0" indent="0">
              <a:spcBef>
                <a:spcPts val="1200"/>
              </a:spcBef>
            </a:pPr>
            <a:r>
              <a:rPr lang="de-AT" noProof="0" dirty="0"/>
              <a:t>	</a:t>
            </a:r>
            <a:r>
              <a:rPr lang="de-AT" dirty="0">
                <a:solidFill>
                  <a:srgbClr val="FF0000"/>
                </a:solidFill>
              </a:rPr>
              <a:t>Denotationen</a:t>
            </a:r>
            <a:r>
              <a:rPr lang="de-AT" noProof="0" dirty="0"/>
              <a:t>…</a:t>
            </a:r>
          </a:p>
          <a:p>
            <a:pPr marL="966787" lvl="2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400" noProof="0" dirty="0"/>
              <a:t>sind </a:t>
            </a:r>
            <a:r>
              <a:rPr lang="de-AT" sz="2400" b="1" noProof="0" dirty="0"/>
              <a:t>kontextabhängig, nicht privat, … 	</a:t>
            </a:r>
            <a:r>
              <a:rPr lang="de-AT" sz="2400" noProof="0" dirty="0">
                <a:sym typeface="WP IconicSymbolsA" panose="05010101010101010101" pitchFamily="2" charset="2"/>
              </a:rPr>
              <a:t>  </a:t>
            </a:r>
            <a:r>
              <a:rPr lang="de-AT" sz="2400" b="1" noProof="0" dirty="0"/>
              <a:t>	</a:t>
            </a:r>
          </a:p>
          <a:p>
            <a:pPr marL="966787" lvl="2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AT" sz="2400" noProof="0" dirty="0"/>
              <a:t>sollten </a:t>
            </a:r>
            <a:r>
              <a:rPr lang="de-AT" sz="2400" b="1" noProof="0" dirty="0"/>
              <a:t>präzise</a:t>
            </a:r>
            <a:r>
              <a:rPr lang="de-AT" sz="2400" noProof="0" dirty="0"/>
              <a:t> formulierbar sein</a:t>
            </a:r>
          </a:p>
          <a:p>
            <a:pPr marL="966787" lvl="2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AT" sz="2400" noProof="0" dirty="0"/>
              <a:t>sind </a:t>
            </a:r>
            <a:r>
              <a:rPr lang="de-AT" sz="2400" b="1" noProof="0" dirty="0"/>
              <a:t>erlernbar</a:t>
            </a:r>
          </a:p>
          <a:p>
            <a:pPr marL="966787" lvl="2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AT" sz="2400" noProof="0" dirty="0"/>
              <a:t>sind </a:t>
            </a:r>
            <a:r>
              <a:rPr lang="de-AT" sz="2400" b="1" noProof="0" dirty="0"/>
              <a:t>kombinierbar, </a:t>
            </a:r>
            <a:r>
              <a:rPr lang="de-AT" sz="2400" noProof="0" dirty="0"/>
              <a:t>d.h. sie können </a:t>
            </a:r>
            <a:r>
              <a:rPr lang="de-AT" sz="2400" b="1" noProof="0" dirty="0"/>
              <a:t>systematisch </a:t>
            </a:r>
            <a:r>
              <a:rPr lang="de-AT" sz="2400" noProof="0" dirty="0"/>
              <a:t>miteinander verbunden werden	(</a:t>
            </a:r>
            <a:r>
              <a:rPr lang="de-AT" sz="2400" noProof="0" dirty="0">
                <a:sym typeface="WP IconicSymbolsA" panose="05010101010101010101" pitchFamily="2" charset="2"/>
              </a:rPr>
              <a:t>siehe </a:t>
            </a:r>
            <a:r>
              <a:rPr lang="de-AT" sz="2400" noProof="0" dirty="0"/>
              <a:t>nächste Folie)</a:t>
            </a:r>
          </a:p>
          <a:p>
            <a:pPr marL="0" lvl="2" indent="0">
              <a:spcBef>
                <a:spcPts val="1200"/>
              </a:spcBef>
              <a:buNone/>
              <a:tabLst>
                <a:tab pos="342900" algn="l"/>
                <a:tab pos="628650" algn="l"/>
              </a:tabLst>
            </a:pPr>
            <a:r>
              <a:rPr lang="de-AT" sz="2400" dirty="0"/>
              <a:t> </a:t>
            </a:r>
            <a:r>
              <a:rPr lang="de-AT" sz="2400" dirty="0">
                <a:sym typeface="WP IconicSymbolsA" panose="05010101010101010101" pitchFamily="2" charset="2"/>
              </a:rPr>
              <a:t>		J</a:t>
            </a:r>
            <a:r>
              <a:rPr lang="de-AT" sz="2400" dirty="0"/>
              <a:t>ede semantische Theorie muss diese Eigenschaften </a:t>
            </a:r>
            <a:br>
              <a:rPr lang="de-AT" sz="2400" dirty="0"/>
            </a:br>
            <a:r>
              <a:rPr lang="de-AT" sz="2400" dirty="0"/>
              <a:t>		</a:t>
            </a:r>
            <a:r>
              <a:rPr lang="de-AT" sz="2400" b="1" dirty="0"/>
              <a:t>erfassen</a:t>
            </a:r>
            <a:r>
              <a:rPr lang="de-AT" sz="2400" dirty="0"/>
              <a:t> (d.h. </a:t>
            </a:r>
            <a:r>
              <a:rPr lang="de-AT" sz="2400" b="1" dirty="0"/>
              <a:t>beschreiben</a:t>
            </a:r>
            <a:r>
              <a:rPr lang="de-AT" sz="2400" dirty="0"/>
              <a:t> und </a:t>
            </a:r>
            <a:r>
              <a:rPr lang="de-AT" sz="2400" b="1" dirty="0"/>
              <a:t>erklären</a:t>
            </a:r>
            <a:r>
              <a:rPr lang="de-AT" sz="2400" dirty="0"/>
              <a:t>) können.</a:t>
            </a:r>
            <a:endParaRPr lang="de-AT" sz="2400" b="1" noProof="0" dirty="0"/>
          </a:p>
          <a:p>
            <a:pPr marL="0" indent="0">
              <a:spcBef>
                <a:spcPts val="1200"/>
              </a:spcBef>
            </a:pPr>
            <a:endParaRPr lang="de-AT" sz="2000" noProof="0" dirty="0"/>
          </a:p>
          <a:p>
            <a:pPr marL="0" indent="0">
              <a:spcBef>
                <a:spcPts val="1200"/>
              </a:spcBef>
            </a:pPr>
            <a:r>
              <a:rPr lang="de-AT" sz="2000" noProof="0" dirty="0"/>
              <a:t>	</a:t>
            </a:r>
            <a:endParaRPr lang="de-AT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27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 dirty="0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18308143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19150"/>
          </a:xfrm>
        </p:spPr>
        <p:txBody>
          <a:bodyPr/>
          <a:lstStyle/>
          <a:p>
            <a:r>
              <a:rPr lang="de-AT" noProof="0" dirty="0"/>
              <a:t>Die Denotation von Namen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5029200"/>
          </a:xfrm>
        </p:spPr>
        <p:txBody>
          <a:bodyPr/>
          <a:lstStyle/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AT" noProof="0" dirty="0"/>
              <a:t>Die </a:t>
            </a:r>
            <a:r>
              <a:rPr lang="de-AT" noProof="0" dirty="0">
                <a:solidFill>
                  <a:srgbClr val="FF0000"/>
                </a:solidFill>
              </a:rPr>
              <a:t>Denotation</a:t>
            </a:r>
            <a:r>
              <a:rPr lang="de-AT" noProof="0" dirty="0"/>
              <a:t> eines Namens ist das </a:t>
            </a:r>
            <a:r>
              <a:rPr lang="de-AT" b="1" noProof="0" dirty="0"/>
              <a:t>Individuum</a:t>
            </a:r>
            <a:r>
              <a:rPr lang="de-AT" noProof="0" dirty="0"/>
              <a:t>, das diesen Namen trägt:</a:t>
            </a:r>
          </a:p>
          <a:p>
            <a:pPr marL="0" indent="0">
              <a:spcBef>
                <a:spcPts val="0"/>
              </a:spcBef>
            </a:pPr>
            <a:endParaRPr lang="de-AT" noProof="0" dirty="0"/>
          </a:p>
          <a:p>
            <a:pPr marL="0" indent="0">
              <a:spcBef>
                <a:spcPts val="0"/>
              </a:spcBef>
            </a:pPr>
            <a:r>
              <a:rPr lang="de-AT" noProof="0" dirty="0">
                <a:solidFill>
                  <a:prstClr val="black"/>
                </a:solidFill>
              </a:rPr>
              <a:t>(1)		Ada Lovelace    =	</a:t>
            </a:r>
          </a:p>
          <a:p>
            <a:pPr lvl="0" defTabSz="942975">
              <a:spcBef>
                <a:spcPts val="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noProof="0" dirty="0">
              <a:solidFill>
                <a:prstClr val="black"/>
              </a:solidFill>
            </a:endParaRPr>
          </a:p>
          <a:p>
            <a:pPr lvl="0" defTabSz="942975">
              <a:spcBef>
                <a:spcPts val="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noProof="0" dirty="0">
              <a:solidFill>
                <a:prstClr val="black"/>
              </a:solidFill>
            </a:endParaRPr>
          </a:p>
          <a:p>
            <a:pPr lvl="0" defTabSz="942975">
              <a:spcBef>
                <a:spcPts val="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noProof="0" dirty="0">
              <a:solidFill>
                <a:prstClr val="black"/>
              </a:solidFill>
            </a:endParaRPr>
          </a:p>
          <a:p>
            <a:pPr lvl="0" defTabSz="942975">
              <a:spcBef>
                <a:spcPts val="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noProof="0" dirty="0">
              <a:solidFill>
                <a:prstClr val="black"/>
              </a:solidFill>
            </a:endParaRPr>
          </a:p>
          <a:p>
            <a:pPr lvl="0" defTabSz="942975">
              <a:spcBef>
                <a:spcPts val="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noProof="0" dirty="0">
              <a:solidFill>
                <a:prstClr val="black"/>
              </a:solidFill>
            </a:endParaRPr>
          </a:p>
          <a:p>
            <a:pPr lvl="0" defTabSz="942975">
              <a:spcBef>
                <a:spcPts val="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noProof="0" dirty="0">
              <a:solidFill>
                <a:prstClr val="black"/>
              </a:solidFill>
            </a:endParaRPr>
          </a:p>
          <a:p>
            <a:pPr marL="400050" indent="-400050" defTabSz="942975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28575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r>
              <a:rPr lang="de-AT" noProof="0" dirty="0"/>
              <a:t>Die Definition von </a:t>
            </a:r>
            <a:r>
              <a:rPr lang="de-AT" b="1" noProof="0" dirty="0"/>
              <a:t>Individuum</a:t>
            </a:r>
            <a:r>
              <a:rPr lang="de-AT" noProof="0" dirty="0"/>
              <a:t> stammt aus der Philosophie:</a:t>
            </a:r>
          </a:p>
          <a:p>
            <a:pPr lvl="0" defTabSz="942975">
              <a:spcBef>
                <a:spcPts val="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b="1" i="1" noProof="0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28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 dirty="0"/>
              <a:t>DGY 15 Semantik</a:t>
            </a:r>
          </a:p>
        </p:txBody>
      </p:sp>
      <p:sp>
        <p:nvSpPr>
          <p:cNvPr id="9" name="Left Brace 8"/>
          <p:cNvSpPr/>
          <p:nvPr/>
        </p:nvSpPr>
        <p:spPr>
          <a:xfrm rot="16200000">
            <a:off x="4962288" y="1895712"/>
            <a:ext cx="239305" cy="2391481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 descr="The Digital Teacher: Ada Lovelace Day in Education: Girls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669198"/>
            <a:ext cx="2044004" cy="1226402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161491" y="3387804"/>
            <a:ext cx="7753909" cy="1138773"/>
          </a:xfrm>
          <a:prstGeom prst="rect">
            <a:avLst/>
          </a:prstGeom>
          <a:ln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pPr lvl="0" defTabSz="942975">
              <a:spcBef>
                <a:spcPts val="30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r>
              <a:rPr lang="en-US" sz="2200" b="1" dirty="0">
                <a:solidFill>
                  <a:prstClr val="black"/>
                </a:solidFill>
              </a:rPr>
              <a:t>Denotation</a:t>
            </a:r>
            <a:r>
              <a:rPr lang="en-US" sz="2200" dirty="0">
                <a:solidFill>
                  <a:prstClr val="black"/>
                </a:solidFill>
              </a:rPr>
              <a:t> des </a:t>
            </a:r>
            <a:r>
              <a:rPr lang="en-US" sz="2200">
                <a:solidFill>
                  <a:prstClr val="black"/>
                </a:solidFill>
              </a:rPr>
              <a:t>Namens </a:t>
            </a:r>
            <a:r>
              <a:rPr lang="de-AT" sz="2200"/>
              <a:t>„</a:t>
            </a:r>
            <a:r>
              <a:rPr lang="en-US" sz="2200">
                <a:solidFill>
                  <a:prstClr val="black"/>
                </a:solidFill>
              </a:rPr>
              <a:t>Ada </a:t>
            </a:r>
            <a:r>
              <a:rPr lang="en-US" sz="2200" dirty="0">
                <a:solidFill>
                  <a:prstClr val="black"/>
                </a:solidFill>
              </a:rPr>
              <a:t>Lovelace”: das </a:t>
            </a:r>
            <a:r>
              <a:rPr lang="en-US" sz="2200" b="1" dirty="0">
                <a:solidFill>
                  <a:prstClr val="black"/>
                </a:solidFill>
              </a:rPr>
              <a:t>Individuum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mit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dem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err="1">
                <a:solidFill>
                  <a:prstClr val="black"/>
                </a:solidFill>
              </a:rPr>
              <a:t>Namen</a:t>
            </a:r>
            <a:r>
              <a:rPr lang="en-US" sz="2200">
                <a:solidFill>
                  <a:prstClr val="black"/>
                </a:solidFill>
              </a:rPr>
              <a:t> </a:t>
            </a:r>
            <a:r>
              <a:rPr lang="de-AT" sz="2200"/>
              <a:t>„</a:t>
            </a:r>
            <a:r>
              <a:rPr lang="en-US" sz="2200">
                <a:solidFill>
                  <a:prstClr val="black"/>
                </a:solidFill>
              </a:rPr>
              <a:t>Ada </a:t>
            </a:r>
            <a:r>
              <a:rPr lang="en-US" sz="2200" dirty="0">
                <a:solidFill>
                  <a:prstClr val="black"/>
                </a:solidFill>
              </a:rPr>
              <a:t>Lovelace” (1815-1852; </a:t>
            </a:r>
            <a:r>
              <a:rPr lang="en-US" sz="2200" dirty="0" err="1">
                <a:solidFill>
                  <a:prstClr val="black"/>
                </a:solidFill>
              </a:rPr>
              <a:t>Mathematikerin</a:t>
            </a:r>
            <a:r>
              <a:rPr lang="en-US" sz="2200" dirty="0">
                <a:solidFill>
                  <a:prstClr val="black"/>
                </a:solidFill>
              </a:rPr>
              <a:t>; </a:t>
            </a:r>
            <a:r>
              <a:rPr lang="en-US" sz="2200" dirty="0" err="1">
                <a:solidFill>
                  <a:prstClr val="black"/>
                </a:solidFill>
              </a:rPr>
              <a:t>Erfinderin</a:t>
            </a:r>
            <a:r>
              <a:rPr lang="en-US" sz="2200" dirty="0">
                <a:solidFill>
                  <a:prstClr val="black"/>
                </a:solidFill>
              </a:rPr>
              <a:t> des </a:t>
            </a:r>
            <a:r>
              <a:rPr lang="en-US" sz="2200" dirty="0" err="1">
                <a:solidFill>
                  <a:prstClr val="black"/>
                </a:solidFill>
              </a:rPr>
              <a:t>ersten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Computerprogramms</a:t>
            </a:r>
            <a:r>
              <a:rPr lang="en-US" sz="2200" dirty="0">
                <a:solidFill>
                  <a:prstClr val="black"/>
                </a:solidFill>
              </a:rPr>
              <a:t>; </a:t>
            </a:r>
            <a:r>
              <a:rPr lang="en-US" sz="2200" dirty="0" err="1">
                <a:solidFill>
                  <a:prstClr val="black"/>
                </a:solidFill>
              </a:rPr>
              <a:t>Tochter</a:t>
            </a:r>
            <a:r>
              <a:rPr lang="en-US" sz="2200" dirty="0">
                <a:solidFill>
                  <a:prstClr val="black"/>
                </a:solidFill>
              </a:rPr>
              <a:t> von Lord Byron,…)</a:t>
            </a:r>
          </a:p>
        </p:txBody>
      </p:sp>
      <p:sp>
        <p:nvSpPr>
          <p:cNvPr id="15" name="Abgerundetes Rechteck 7"/>
          <p:cNvSpPr>
            <a:spLocks/>
          </p:cNvSpPr>
          <p:nvPr/>
        </p:nvSpPr>
        <p:spPr>
          <a:xfrm>
            <a:off x="609600" y="5334000"/>
            <a:ext cx="8001000" cy="919401"/>
          </a:xfrm>
          <a:prstGeom prst="roundRect">
            <a:avLst/>
          </a:prstGeom>
          <a:solidFill>
            <a:srgbClr val="800615">
              <a:alpha val="90000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defTabSz="998538"/>
            <a:r>
              <a:rPr lang="de-DE" sz="2400" b="1" dirty="0">
                <a:solidFill>
                  <a:schemeClr val="bg1"/>
                </a:solidFill>
              </a:rPr>
              <a:t>Individuum </a:t>
            </a:r>
            <a:r>
              <a:rPr lang="de-DE" sz="2400" dirty="0">
                <a:solidFill>
                  <a:schemeClr val="bg1"/>
                </a:solidFill>
              </a:rPr>
              <a:t>=</a:t>
            </a:r>
            <a:r>
              <a:rPr lang="de-DE" sz="2400" baseline="-25000">
                <a:solidFill>
                  <a:schemeClr val="bg1"/>
                </a:solidFill>
              </a:rPr>
              <a:t>Def</a:t>
            </a:r>
            <a:r>
              <a:rPr lang="de-DE" sz="2400">
                <a:solidFill>
                  <a:schemeClr val="bg1"/>
                </a:solidFill>
              </a:rPr>
              <a:t> eine Person, ein konkretes </a:t>
            </a:r>
            <a:r>
              <a:rPr lang="de-DE" sz="2400" dirty="0">
                <a:solidFill>
                  <a:schemeClr val="bg1"/>
                </a:solidFill>
              </a:rPr>
              <a:t>oder abstraktes Objekt</a:t>
            </a:r>
            <a:r>
              <a:rPr lang="de-DE" sz="2400">
                <a:solidFill>
                  <a:schemeClr val="bg1"/>
                </a:solidFill>
              </a:rPr>
              <a:t>, </a:t>
            </a:r>
            <a:r>
              <a:rPr lang="de-DE" sz="2400" dirty="0">
                <a:solidFill>
                  <a:schemeClr val="bg1"/>
                </a:solidFill>
              </a:rPr>
              <a:t>	die/das von anderen Individuen </a:t>
            </a:r>
            <a:r>
              <a:rPr lang="de-DE" sz="2400" b="1" dirty="0">
                <a:solidFill>
                  <a:schemeClr val="bg1"/>
                </a:solidFill>
              </a:rPr>
              <a:t>unterscheidbar</a:t>
            </a:r>
            <a:r>
              <a:rPr lang="de-DE" sz="2400" dirty="0">
                <a:solidFill>
                  <a:schemeClr val="bg1"/>
                </a:solidFill>
              </a:rPr>
              <a:t> ist</a:t>
            </a:r>
          </a:p>
        </p:txBody>
      </p:sp>
      <p:sp>
        <p:nvSpPr>
          <p:cNvPr id="19" name="AutoShape 10" descr="Trump Tower | New York, 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963281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8" grpId="0" animBg="1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19150"/>
          </a:xfrm>
        </p:spPr>
        <p:txBody>
          <a:bodyPr/>
          <a:lstStyle/>
          <a:p>
            <a:r>
              <a:rPr lang="de-AT" noProof="0" dirty="0"/>
              <a:t>Die Denotation von Namen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5029200"/>
          </a:xfrm>
        </p:spPr>
        <p:txBody>
          <a:bodyPr/>
          <a:lstStyle/>
          <a:p>
            <a:pPr lvl="0" defTabSz="942975">
              <a:spcBef>
                <a:spcPts val="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noProof="0" dirty="0">
              <a:solidFill>
                <a:prstClr val="black"/>
              </a:solidFill>
            </a:endParaRPr>
          </a:p>
          <a:p>
            <a:pPr lvl="0" defTabSz="942975">
              <a:spcBef>
                <a:spcPts val="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noProof="0" dirty="0">
              <a:solidFill>
                <a:prstClr val="black"/>
              </a:solidFill>
            </a:endParaRPr>
          </a:p>
          <a:p>
            <a:pPr lvl="0" defTabSz="942975">
              <a:spcBef>
                <a:spcPts val="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noProof="0" dirty="0">
              <a:solidFill>
                <a:prstClr val="black"/>
              </a:solidFill>
            </a:endParaRPr>
          </a:p>
          <a:p>
            <a:pPr lvl="0" defTabSz="942975">
              <a:spcBef>
                <a:spcPts val="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noProof="0" dirty="0">
              <a:solidFill>
                <a:prstClr val="black"/>
              </a:solidFill>
            </a:endParaRPr>
          </a:p>
          <a:p>
            <a:pPr defTabSz="942975">
              <a:spcBef>
                <a:spcPts val="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r>
              <a:rPr lang="de-AT" noProof="0" dirty="0">
                <a:solidFill>
                  <a:prstClr val="black"/>
                </a:solidFill>
              </a:rPr>
              <a:t>(1)							=	Donald Trump</a:t>
            </a:r>
          </a:p>
          <a:p>
            <a:pPr defTabSz="942975">
              <a:spcBef>
                <a:spcPts val="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noProof="0" dirty="0">
              <a:solidFill>
                <a:prstClr val="black"/>
              </a:solidFill>
            </a:endParaRPr>
          </a:p>
          <a:p>
            <a:pPr defTabSz="942975">
              <a:spcBef>
                <a:spcPts val="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r>
              <a:rPr lang="de-AT" noProof="0" dirty="0">
                <a:solidFill>
                  <a:prstClr val="black"/>
                </a:solidFill>
              </a:rPr>
              <a:t>						</a:t>
            </a:r>
            <a:r>
              <a:rPr lang="de-AT" noProof="0">
                <a:solidFill>
                  <a:prstClr val="black"/>
                </a:solidFill>
              </a:rPr>
              <a:t>	   (2)   </a:t>
            </a:r>
            <a:r>
              <a:rPr lang="de-AT" noProof="0" dirty="0">
                <a:solidFill>
                  <a:prstClr val="black"/>
                </a:solidFill>
              </a:rPr>
              <a:t>Trump Tower     =	</a:t>
            </a:r>
          </a:p>
          <a:p>
            <a:pPr lvl="0" defTabSz="942975">
              <a:spcBef>
                <a:spcPts val="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noProof="0">
              <a:solidFill>
                <a:prstClr val="black"/>
              </a:solidFill>
            </a:endParaRPr>
          </a:p>
          <a:p>
            <a:pPr lvl="0" defTabSz="942975">
              <a:spcBef>
                <a:spcPts val="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r>
              <a:rPr lang="de-AT" noProof="0">
                <a:solidFill>
                  <a:prstClr val="black"/>
                </a:solidFill>
              </a:rPr>
              <a:t>(</a:t>
            </a:r>
            <a:r>
              <a:rPr lang="de-AT" noProof="0" dirty="0">
                <a:solidFill>
                  <a:prstClr val="black"/>
                </a:solidFill>
              </a:rPr>
              <a:t>3)			London 		= 	Hauptstadt von GB</a:t>
            </a:r>
          </a:p>
          <a:p>
            <a:pPr lvl="0" defTabSz="942975">
              <a:spcBef>
                <a:spcPts val="200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r>
              <a:rPr lang="de-AT" noProof="0" dirty="0">
                <a:solidFill>
                  <a:prstClr val="black"/>
                </a:solidFill>
              </a:rPr>
              <a:t>(4)			Zweiter Weltkrieg	= 	Kriegerische </a:t>
            </a:r>
            <a:br>
              <a:rPr lang="de-AT" noProof="0" dirty="0">
                <a:solidFill>
                  <a:prstClr val="black"/>
                </a:solidFill>
              </a:rPr>
            </a:br>
            <a:r>
              <a:rPr lang="de-AT" noProof="0" dirty="0">
                <a:solidFill>
                  <a:prstClr val="black"/>
                </a:solidFill>
              </a:rPr>
              <a:t>						Auseinandersetzung 1939-45</a:t>
            </a:r>
            <a:endParaRPr lang="de-AT" noProof="0" dirty="0">
              <a:solidFill>
                <a:prstClr val="black"/>
              </a:solidFill>
              <a:sym typeface="WP IconicSymbolsA" panose="05010101010101010101" pitchFamily="2" charset="2"/>
            </a:endParaRPr>
          </a:p>
          <a:p>
            <a:pPr lvl="0" defTabSz="942975">
              <a:spcBef>
                <a:spcPts val="120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r>
              <a:rPr lang="de-AT" noProof="0" dirty="0">
                <a:solidFill>
                  <a:prstClr val="black"/>
                </a:solidFill>
                <a:sym typeface="WP IconicSymbolsA" panose="05010101010101010101" pitchFamily="2" charset="2"/>
              </a:rPr>
              <a:t>	 Nicht nur Personen, sondern auch Objekte</a:t>
            </a:r>
            <a:r>
              <a:rPr lang="de-AT" noProof="0">
                <a:solidFill>
                  <a:prstClr val="black"/>
                </a:solidFill>
                <a:sym typeface="WP IconicSymbolsA" panose="05010101010101010101" pitchFamily="2" charset="2"/>
              </a:rPr>
              <a:t>, Städte, Ereignisse, Epochen</a:t>
            </a:r>
            <a:r>
              <a:rPr lang="de-AT" noProof="0" dirty="0">
                <a:solidFill>
                  <a:prstClr val="black"/>
                </a:solidFill>
                <a:sym typeface="WP IconicSymbolsA" panose="05010101010101010101" pitchFamily="2" charset="2"/>
              </a:rPr>
              <a:t>, etc… können Namen tragen!</a:t>
            </a:r>
            <a:endParaRPr lang="de-AT" noProof="0" dirty="0">
              <a:solidFill>
                <a:prstClr val="black"/>
              </a:solidFill>
            </a:endParaRPr>
          </a:p>
          <a:p>
            <a:pPr lvl="0" defTabSz="942975">
              <a:spcBef>
                <a:spcPts val="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r>
              <a:rPr lang="de-AT" b="1" i="1" noProof="0" dirty="0">
                <a:solidFill>
                  <a:prstClr val="black"/>
                </a:solidFill>
              </a:rPr>
              <a:t>	</a:t>
            </a:r>
          </a:p>
          <a:p>
            <a:pPr lvl="0" defTabSz="942975">
              <a:spcBef>
                <a:spcPts val="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b="1" i="1" noProof="0" dirty="0">
              <a:solidFill>
                <a:prstClr val="black"/>
              </a:solidFill>
            </a:endParaRPr>
          </a:p>
          <a:p>
            <a:pPr lvl="0" defTabSz="942975">
              <a:spcBef>
                <a:spcPts val="0"/>
              </a:spcBef>
              <a:tabLst>
                <a:tab pos="45720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noProof="0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29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 dirty="0"/>
              <a:t>DGY 15 Semantik</a:t>
            </a:r>
          </a:p>
        </p:txBody>
      </p:sp>
      <p:pic>
        <p:nvPicPr>
          <p:cNvPr id="20" name="Picture 19" descr="About Donald Trump - politic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46" y="2208225"/>
            <a:ext cx="1990001" cy="149250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170" y="2133600"/>
            <a:ext cx="1322030" cy="2644055"/>
          </a:xfrm>
          <a:prstGeom prst="rect">
            <a:avLst/>
          </a:prstGeom>
        </p:spPr>
      </p:pic>
      <p:sp>
        <p:nvSpPr>
          <p:cNvPr id="10" name="Abgerundetes Rechteck 7">
            <a:extLst>
              <a:ext uri="{FF2B5EF4-FFF2-40B4-BE49-F238E27FC236}">
                <a16:creationId xmlns:a16="http://schemas.microsoft.com/office/drawing/2014/main" id="{F4A63E78-2F05-44E7-9BF2-B91C7118BD83}"/>
              </a:ext>
            </a:extLst>
          </p:cNvPr>
          <p:cNvSpPr>
            <a:spLocks/>
          </p:cNvSpPr>
          <p:nvPr/>
        </p:nvSpPr>
        <p:spPr>
          <a:xfrm>
            <a:off x="609600" y="985599"/>
            <a:ext cx="8001000" cy="919401"/>
          </a:xfrm>
          <a:prstGeom prst="roundRect">
            <a:avLst/>
          </a:prstGeom>
          <a:solidFill>
            <a:srgbClr val="800615">
              <a:alpha val="90000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defTabSz="998538"/>
            <a:r>
              <a:rPr lang="de-DE" sz="2400" b="1" dirty="0">
                <a:solidFill>
                  <a:schemeClr val="bg1"/>
                </a:solidFill>
              </a:rPr>
              <a:t>Individuum </a:t>
            </a:r>
            <a:r>
              <a:rPr lang="de-DE" sz="2400" dirty="0">
                <a:solidFill>
                  <a:schemeClr val="bg1"/>
                </a:solidFill>
              </a:rPr>
              <a:t>=</a:t>
            </a:r>
            <a:r>
              <a:rPr lang="de-DE" sz="2400" baseline="-25000">
                <a:solidFill>
                  <a:schemeClr val="bg1"/>
                </a:solidFill>
              </a:rPr>
              <a:t>Def</a:t>
            </a:r>
            <a:r>
              <a:rPr lang="de-DE" sz="2400">
                <a:solidFill>
                  <a:schemeClr val="bg1"/>
                </a:solidFill>
              </a:rPr>
              <a:t> eine Person, ein konkretes </a:t>
            </a:r>
            <a:r>
              <a:rPr lang="de-DE" sz="2400" dirty="0">
                <a:solidFill>
                  <a:schemeClr val="bg1"/>
                </a:solidFill>
              </a:rPr>
              <a:t>oder abstraktes Objekt</a:t>
            </a:r>
            <a:r>
              <a:rPr lang="de-DE" sz="2400">
                <a:solidFill>
                  <a:schemeClr val="bg1"/>
                </a:solidFill>
              </a:rPr>
              <a:t>, </a:t>
            </a:r>
            <a:r>
              <a:rPr lang="de-DE" sz="2400" dirty="0">
                <a:solidFill>
                  <a:schemeClr val="bg1"/>
                </a:solidFill>
              </a:rPr>
              <a:t>	die/das von anderen Individuen </a:t>
            </a:r>
            <a:r>
              <a:rPr lang="de-DE" sz="2400" b="1" dirty="0">
                <a:solidFill>
                  <a:schemeClr val="bg1"/>
                </a:solidFill>
              </a:rPr>
              <a:t>unterscheidbar</a:t>
            </a:r>
            <a:r>
              <a:rPr lang="de-DE" sz="2400" dirty="0">
                <a:solidFill>
                  <a:schemeClr val="bg1"/>
                </a:solidFill>
              </a:rPr>
              <a:t> ist</a:t>
            </a:r>
          </a:p>
        </p:txBody>
      </p:sp>
    </p:spTree>
    <p:extLst>
      <p:ext uri="{BB962C8B-B14F-4D97-AF65-F5344CB8AC3E}">
        <p14:creationId xmlns:p14="http://schemas.microsoft.com/office/powerpoint/2010/main" val="20811542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1216"/>
            <a:ext cx="8229600" cy="67698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de-AT" noProof="0" dirty="0"/>
              <a:t>Denotation und Referenz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68680"/>
            <a:ext cx="8458200" cy="5532120"/>
          </a:xfrm>
        </p:spPr>
        <p:txBody>
          <a:bodyPr/>
          <a:lstStyle/>
          <a:p>
            <a:pPr marL="400050" indent="-40005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74295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r>
              <a:rPr lang="de-AT" noProof="0" dirty="0"/>
              <a:t>Ein Name </a:t>
            </a:r>
            <a:r>
              <a:rPr lang="de-AT" b="1" noProof="0" dirty="0"/>
              <a:t>denotiert das Individuum</a:t>
            </a:r>
            <a:r>
              <a:rPr lang="de-AT" noProof="0" dirty="0"/>
              <a:t>, das den Namen trägt.</a:t>
            </a:r>
          </a:p>
          <a:p>
            <a:pPr marL="400050" lvl="0" indent="-400050" defTabSz="942975">
              <a:spcBef>
                <a:spcPts val="0"/>
              </a:spcBef>
              <a:tabLst>
                <a:tab pos="74295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b="1" i="1" noProof="0" dirty="0">
              <a:solidFill>
                <a:prstClr val="black"/>
              </a:solidFill>
            </a:endParaRPr>
          </a:p>
          <a:p>
            <a:pPr marL="400050" indent="-400050" defTabSz="942975">
              <a:spcBef>
                <a:spcPts val="0"/>
              </a:spcBef>
              <a:tabLst>
                <a:tab pos="74295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r>
              <a:rPr lang="de-AT" noProof="0" dirty="0">
                <a:solidFill>
                  <a:prstClr val="black"/>
                </a:solidFill>
              </a:rPr>
              <a:t>(1)		Donald Trump    =	</a:t>
            </a:r>
          </a:p>
          <a:p>
            <a:pPr marL="400050" lvl="0" indent="-400050" defTabSz="942975">
              <a:spcBef>
                <a:spcPts val="0"/>
              </a:spcBef>
              <a:tabLst>
                <a:tab pos="74295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b="1" i="1" noProof="0" dirty="0">
              <a:solidFill>
                <a:prstClr val="black"/>
              </a:solidFill>
            </a:endParaRPr>
          </a:p>
          <a:p>
            <a:pPr marL="400050" indent="-400050" defTabSz="942975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74295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noProof="0" dirty="0"/>
          </a:p>
          <a:p>
            <a:pPr marL="400050" lvl="0" indent="-400050" defTabSz="942975">
              <a:spcBef>
                <a:spcPts val="0"/>
              </a:spcBef>
              <a:tabLst>
                <a:tab pos="74295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b="1" i="1" noProof="0" dirty="0">
              <a:solidFill>
                <a:prstClr val="black"/>
              </a:solidFill>
            </a:endParaRPr>
          </a:p>
          <a:p>
            <a:pPr marL="400050" lvl="0" indent="-400050" defTabSz="942975">
              <a:spcBef>
                <a:spcPts val="0"/>
              </a:spcBef>
              <a:tabLst>
                <a:tab pos="74295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b="1" i="1" noProof="0" dirty="0">
              <a:solidFill>
                <a:prstClr val="black"/>
              </a:solidFill>
            </a:endParaRPr>
          </a:p>
          <a:p>
            <a:pPr marL="400050" lvl="0" indent="-400050" defTabSz="942975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295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r>
              <a:rPr lang="de-AT" noProof="0" dirty="0">
                <a:solidFill>
                  <a:prstClr val="black"/>
                </a:solidFill>
              </a:rPr>
              <a:t>Der Name „Trump“ denotiert ein Individuum </a:t>
            </a:r>
            <a:r>
              <a:rPr lang="de-AT" b="1" noProof="0" dirty="0">
                <a:solidFill>
                  <a:prstClr val="black"/>
                </a:solidFill>
              </a:rPr>
              <a:t>in der Welt</a:t>
            </a:r>
            <a:r>
              <a:rPr lang="de-AT" noProof="0" dirty="0">
                <a:solidFill>
                  <a:prstClr val="black"/>
                </a:solidFill>
              </a:rPr>
              <a:t>. </a:t>
            </a:r>
          </a:p>
          <a:p>
            <a:pPr marL="400050" lvl="0" indent="-400050" defTabSz="942975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74295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r>
              <a:rPr lang="de-AT" noProof="0" dirty="0">
                <a:solidFill>
                  <a:prstClr val="black"/>
                </a:solidFill>
              </a:rPr>
              <a:t>Man sagt auch: der Name </a:t>
            </a:r>
            <a:r>
              <a:rPr lang="de-AT" noProof="0" dirty="0">
                <a:solidFill>
                  <a:srgbClr val="FF0000"/>
                </a:solidFill>
              </a:rPr>
              <a:t>referiert</a:t>
            </a:r>
            <a:r>
              <a:rPr lang="de-AT" noProof="0" dirty="0">
                <a:solidFill>
                  <a:prstClr val="black"/>
                </a:solidFill>
              </a:rPr>
              <a:t> auf ein Individuum. </a:t>
            </a:r>
          </a:p>
          <a:p>
            <a:pPr marL="400050" lvl="0" indent="-400050" defTabSz="942975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74295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r>
              <a:rPr lang="de-AT" noProof="0" dirty="0">
                <a:solidFill>
                  <a:prstClr val="black"/>
                </a:solidFill>
              </a:rPr>
              <a:t>Dieses Individuum ist der </a:t>
            </a:r>
            <a:r>
              <a:rPr lang="de-AT" noProof="0" dirty="0">
                <a:solidFill>
                  <a:srgbClr val="FF0000"/>
                </a:solidFill>
              </a:rPr>
              <a:t>Referent</a:t>
            </a:r>
            <a:r>
              <a:rPr lang="de-AT" noProof="0" dirty="0">
                <a:solidFill>
                  <a:prstClr val="black"/>
                </a:solidFill>
              </a:rPr>
              <a:t> des Namens.</a:t>
            </a:r>
          </a:p>
          <a:p>
            <a:pPr marL="400050" lvl="0" indent="-400050" defTabSz="942975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74295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r>
              <a:rPr lang="de-AT" noProof="0" dirty="0">
                <a:solidFill>
                  <a:prstClr val="black"/>
                </a:solidFill>
              </a:rPr>
              <a:t>Die Beziehung zwischen dem sprachlichen Ausdruck und seinem Referenten bezeichnet man als </a:t>
            </a:r>
            <a:r>
              <a:rPr lang="de-AT" noProof="0" dirty="0">
                <a:solidFill>
                  <a:srgbClr val="FF0000"/>
                </a:solidFill>
              </a:rPr>
              <a:t>Referenz</a:t>
            </a:r>
            <a:r>
              <a:rPr lang="de-AT" i="1" noProof="0" dirty="0">
                <a:solidFill>
                  <a:srgbClr val="FF0000"/>
                </a:solidFill>
              </a:rPr>
              <a:t> </a:t>
            </a:r>
            <a:r>
              <a:rPr lang="de-AT" sz="1800" noProof="0" dirty="0"/>
              <a:t>(s. Folie 5)</a:t>
            </a:r>
            <a:r>
              <a:rPr lang="de-AT" noProof="0" dirty="0"/>
              <a:t>.</a:t>
            </a:r>
          </a:p>
          <a:p>
            <a:pPr marL="0" lvl="0" indent="0" defTabSz="942975">
              <a:spcBef>
                <a:spcPts val="1200"/>
              </a:spcBef>
              <a:tabLst>
                <a:tab pos="74295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r>
              <a:rPr lang="de-AT" b="1" i="1" noProof="0" dirty="0">
                <a:solidFill>
                  <a:prstClr val="black"/>
                </a:solidFill>
              </a:rPr>
              <a:t>Frage</a:t>
            </a:r>
            <a:r>
              <a:rPr lang="de-AT" noProof="0" dirty="0">
                <a:solidFill>
                  <a:prstClr val="black"/>
                </a:solidFill>
              </a:rPr>
              <a:t>. Gibt es Ausdrücke </a:t>
            </a:r>
            <a:r>
              <a:rPr lang="de-AT" b="1" noProof="0" dirty="0">
                <a:solidFill>
                  <a:prstClr val="black"/>
                </a:solidFill>
              </a:rPr>
              <a:t>mit</a:t>
            </a:r>
            <a:r>
              <a:rPr lang="de-AT" noProof="0" dirty="0">
                <a:solidFill>
                  <a:prstClr val="black"/>
                </a:solidFill>
              </a:rPr>
              <a:t> Denotation, aber </a:t>
            </a:r>
            <a:r>
              <a:rPr lang="de-AT" b="1" noProof="0" dirty="0">
                <a:solidFill>
                  <a:prstClr val="black"/>
                </a:solidFill>
              </a:rPr>
              <a:t>ohne</a:t>
            </a:r>
            <a:r>
              <a:rPr lang="de-AT" noProof="0" dirty="0">
                <a:solidFill>
                  <a:prstClr val="black"/>
                </a:solidFill>
              </a:rPr>
              <a:t> Referenz?</a:t>
            </a:r>
            <a:endParaRPr lang="de-AT" b="1" i="1" noProof="0" dirty="0">
              <a:solidFill>
                <a:prstClr val="black"/>
              </a:solidFill>
            </a:endParaRPr>
          </a:p>
          <a:p>
            <a:pPr marL="400050" lvl="0" indent="-400050" defTabSz="942975">
              <a:spcBef>
                <a:spcPts val="0"/>
              </a:spcBef>
              <a:tabLst>
                <a:tab pos="742950" algn="l"/>
                <a:tab pos="747713" algn="l"/>
                <a:tab pos="860425" algn="l"/>
                <a:tab pos="1090613" algn="l"/>
                <a:tab pos="2976563" algn="l"/>
                <a:tab pos="3370263" algn="l"/>
                <a:tab pos="3890963" algn="l"/>
              </a:tabLst>
            </a:pPr>
            <a:endParaRPr lang="de-AT" noProof="0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30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 dirty="0"/>
              <a:t>DGY 15 Semantik</a:t>
            </a:r>
          </a:p>
        </p:txBody>
      </p:sp>
      <p:sp>
        <p:nvSpPr>
          <p:cNvPr id="12" name="Abgerundetes Rechteck 7"/>
          <p:cNvSpPr>
            <a:spLocks/>
          </p:cNvSpPr>
          <p:nvPr/>
        </p:nvSpPr>
        <p:spPr>
          <a:xfrm>
            <a:off x="381000" y="2636098"/>
            <a:ext cx="8458200" cy="679846"/>
          </a:xfrm>
          <a:prstGeom prst="roundRect">
            <a:avLst/>
          </a:prstGeom>
          <a:solidFill>
            <a:srgbClr val="800615">
              <a:alpha val="90000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 defTabSz="998538"/>
            <a:r>
              <a:rPr lang="de-DE" sz="2400">
                <a:solidFill>
                  <a:schemeClr val="bg1"/>
                </a:solidFill>
              </a:rPr>
              <a:t>Für alle </a:t>
            </a:r>
            <a:r>
              <a:rPr lang="de-DE" sz="2400" b="1">
                <a:solidFill>
                  <a:schemeClr val="bg1"/>
                </a:solidFill>
              </a:rPr>
              <a:t>Namen</a:t>
            </a:r>
            <a:r>
              <a:rPr lang="de-DE" sz="2400">
                <a:solidFill>
                  <a:schemeClr val="bg1"/>
                </a:solidFill>
              </a:rPr>
              <a:t> </a:t>
            </a:r>
            <a:r>
              <a:rPr lang="el-GR" sz="2400">
                <a:solidFill>
                  <a:schemeClr val="bg1"/>
                </a:solidFill>
              </a:rPr>
              <a:t>α</a:t>
            </a:r>
            <a:r>
              <a:rPr lang="en-US" sz="2400">
                <a:solidFill>
                  <a:schemeClr val="bg1"/>
                </a:solidFill>
              </a:rPr>
              <a:t> gilt</a:t>
            </a:r>
            <a:r>
              <a:rPr lang="de-DE" sz="2400">
                <a:solidFill>
                  <a:schemeClr val="bg1"/>
                </a:solidFill>
              </a:rPr>
              <a:t>: </a:t>
            </a:r>
            <a:r>
              <a:rPr lang="de-DE" sz="2400">
                <a:solidFill>
                  <a:schemeClr val="bg1"/>
                </a:solidFill>
                <a:sym typeface="WP MathA" panose="05010101010101010101" pitchFamily="2" charset="2"/>
              </a:rPr>
              <a:t></a:t>
            </a:r>
            <a:r>
              <a:rPr lang="el-GR" sz="2400" dirty="0">
                <a:solidFill>
                  <a:schemeClr val="bg1"/>
                </a:solidFill>
              </a:rPr>
              <a:t>α</a:t>
            </a:r>
            <a:r>
              <a:rPr lang="el-GR" sz="2400" dirty="0">
                <a:solidFill>
                  <a:schemeClr val="bg1"/>
                </a:solidFill>
                <a:sym typeface="WP MathA" panose="05010101010101010101" pitchFamily="2" charset="2"/>
              </a:rPr>
              <a:t></a:t>
            </a:r>
            <a:r>
              <a:rPr lang="de-DE" sz="2400" b="1" dirty="0">
                <a:solidFill>
                  <a:schemeClr val="bg1"/>
                </a:solidFill>
              </a:rPr>
              <a:t>  </a:t>
            </a:r>
            <a:r>
              <a:rPr lang="de-DE" sz="2400" dirty="0">
                <a:solidFill>
                  <a:schemeClr val="bg1"/>
                </a:solidFill>
              </a:rPr>
              <a:t>= das Individuum mit dem Namen </a:t>
            </a:r>
            <a:r>
              <a:rPr lang="el-GR" sz="2400" dirty="0">
                <a:solidFill>
                  <a:schemeClr val="bg1"/>
                </a:solidFill>
              </a:rPr>
              <a:t>α</a:t>
            </a:r>
            <a:endParaRPr lang="de-DE" sz="2400" dirty="0">
              <a:solidFill>
                <a:schemeClr val="bg1"/>
              </a:solidFill>
            </a:endParaRPr>
          </a:p>
        </p:txBody>
      </p:sp>
      <p:pic>
        <p:nvPicPr>
          <p:cNvPr id="14" name="Picture 13" descr="About Donald Trump - politic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317062"/>
            <a:ext cx="1495117" cy="112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2686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3C75B-3C0A-7966-9A7C-6397CDAD3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Der Name </a:t>
            </a:r>
            <a:r>
              <a:rPr lang="de-AT"/>
              <a:t>„</a:t>
            </a:r>
            <a:r>
              <a:rPr lang="en-US"/>
              <a:t>Maria”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58EAA-9EB4-8DC6-1C2B-8FCCF59C4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5029200"/>
          </a:xfrm>
        </p:spPr>
        <p:txBody>
          <a:bodyPr/>
          <a:lstStyle/>
          <a:p>
            <a:pPr marL="0" indent="0"/>
            <a:r>
              <a:rPr lang="de-AT" b="1" dirty="0"/>
              <a:t>Beobachtung:</a:t>
            </a:r>
            <a:r>
              <a:rPr lang="de-AT" dirty="0"/>
              <a:t> Viele Individuen tragen den Namen „Maria“. </a:t>
            </a:r>
          </a:p>
          <a:p>
            <a:pPr marL="0" indent="0">
              <a:spcBef>
                <a:spcPts val="800"/>
              </a:spcBef>
            </a:pPr>
            <a:r>
              <a:rPr lang="de-AT" b="1" i="1" dirty="0"/>
              <a:t>Frage</a:t>
            </a:r>
            <a:endParaRPr lang="de-AT" b="1" dirty="0"/>
          </a:p>
          <a:p>
            <a:pPr marL="223837" lvl="1" indent="0">
              <a:buNone/>
            </a:pPr>
            <a:r>
              <a:rPr lang="de-AT" dirty="0"/>
              <a:t>A. Gi</a:t>
            </a:r>
            <a:r>
              <a:rPr lang="de-AT" sz="2400" dirty="0"/>
              <a:t>bt es nur ein einziges Zeichen „Maria“, das </a:t>
            </a:r>
            <a:r>
              <a:rPr lang="de-AT" sz="2400" b="1" dirty="0"/>
              <a:t>alle Marias</a:t>
            </a:r>
            <a:r>
              <a:rPr lang="de-AT" sz="2400" dirty="0"/>
              <a:t> als</a:t>
            </a:r>
          </a:p>
          <a:p>
            <a:pPr marL="223837" lvl="1" indent="0">
              <a:buNone/>
            </a:pPr>
            <a:r>
              <a:rPr lang="de-AT" sz="2400" dirty="0"/>
              <a:t>	   Referenten hat?</a:t>
            </a:r>
          </a:p>
          <a:p>
            <a:pPr marL="223837" lvl="1" indent="0">
              <a:spcBef>
                <a:spcPts val="600"/>
              </a:spcBef>
              <a:buNone/>
            </a:pPr>
            <a:r>
              <a:rPr lang="de-AT" sz="2400" dirty="0"/>
              <a:t>B. …oder gibt es für jede Maria ein </a:t>
            </a:r>
            <a:r>
              <a:rPr lang="de-AT" sz="2400" b="1" dirty="0"/>
              <a:t>unterschiedliches </a:t>
            </a:r>
            <a:r>
              <a:rPr lang="de-AT" sz="2400" dirty="0"/>
              <a:t>Zeichen? </a:t>
            </a:r>
          </a:p>
          <a:p>
            <a:pPr marL="0" indent="0">
              <a:spcBef>
                <a:spcPts val="1200"/>
              </a:spcBef>
            </a:pPr>
            <a:r>
              <a:rPr lang="de-AT" b="1" dirty="0"/>
              <a:t>Antwort. </a:t>
            </a:r>
            <a:r>
              <a:rPr lang="de-AT" dirty="0"/>
              <a:t>Jede Maria trägt ihren eigenen Namen. </a:t>
            </a:r>
            <a:endParaRPr lang="de-AT" b="1" dirty="0"/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AT" b="1" u="sng" dirty="0"/>
              <a:t>Annahme X</a:t>
            </a:r>
            <a:r>
              <a:rPr lang="de-AT" dirty="0"/>
              <a:t>. Nehmen wir – engegen unserer Antwort –  an, es gibt nur ein einziges Zeichen „Maria“. 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AT" dirty="0"/>
              <a:t>Dieses Zeichen „Maria“ muss dann auf </a:t>
            </a:r>
            <a:r>
              <a:rPr lang="de-AT" b="1" dirty="0"/>
              <a:t>alle Marias</a:t>
            </a:r>
            <a:r>
              <a:rPr lang="de-AT" dirty="0"/>
              <a:t> referieren.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AT" dirty="0"/>
              <a:t>Wir können jedoch zeigen, dass diese Annahme zu </a:t>
            </a:r>
            <a:r>
              <a:rPr lang="de-AT" b="1" dirty="0"/>
              <a:t>falschen Vorhersagen </a:t>
            </a:r>
            <a:r>
              <a:rPr lang="de-AT" dirty="0"/>
              <a:t>führt. 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AT" dirty="0"/>
              <a:t>Daraus folgt: Annahme X ist falsch, es gibt </a:t>
            </a:r>
            <a:r>
              <a:rPr lang="de-AT" u="sng" dirty="0"/>
              <a:t>nicht</a:t>
            </a:r>
            <a:r>
              <a:rPr lang="de-AT" dirty="0"/>
              <a:t> nur ein einziges Zeichen „Maria“!</a:t>
            </a:r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2A0F10-4337-E648-DBC4-11B0DCEBD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D9ADF9-1920-AC99-F92E-1C75E3E9E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40986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3C75B-3C0A-7966-9A7C-6397CDAD3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Der Name </a:t>
            </a:r>
            <a:r>
              <a:rPr lang="de-AT"/>
              <a:t>„</a:t>
            </a:r>
            <a:r>
              <a:rPr lang="en-US"/>
              <a:t>Maria”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58EAA-9EB4-8DC6-1C2B-8FCCF59C4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029200"/>
          </a:xfrm>
        </p:spPr>
        <p:txBody>
          <a:bodyPr/>
          <a:lstStyle/>
          <a:p>
            <a:pPr marL="0" indent="0">
              <a:spcBef>
                <a:spcPts val="1200"/>
              </a:spcBef>
            </a:pPr>
            <a:r>
              <a:rPr lang="de-AT" b="1" u="sng" dirty="0"/>
              <a:t>Annahme X </a:t>
            </a:r>
            <a:r>
              <a:rPr lang="de-AT" u="sng" dirty="0"/>
              <a:t>(wird sich als </a:t>
            </a:r>
            <a:r>
              <a:rPr lang="de-AT" b="1" u="sng" dirty="0"/>
              <a:t>falsch </a:t>
            </a:r>
            <a:r>
              <a:rPr lang="de-AT" u="sng" dirty="0"/>
              <a:t>herausstellen!)</a:t>
            </a:r>
            <a:r>
              <a:rPr lang="de-AT" dirty="0"/>
              <a:t>. Nehmen wir an, es gibt nur ein Zeichen „Maria“, das auf </a:t>
            </a:r>
            <a:r>
              <a:rPr lang="de-AT" b="1" dirty="0"/>
              <a:t>alle Marias</a:t>
            </a:r>
            <a:r>
              <a:rPr lang="de-AT" dirty="0"/>
              <a:t> referiert.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dirty="0"/>
              <a:t>Dann müsste (1) wahr sein, wenn </a:t>
            </a:r>
            <a:r>
              <a:rPr lang="de-AT" b="1" dirty="0"/>
              <a:t>alle Marias </a:t>
            </a:r>
            <a:r>
              <a:rPr lang="de-AT" dirty="0"/>
              <a:t>angerufen haben. </a:t>
            </a:r>
          </a:p>
          <a:p>
            <a:pPr marL="0" indent="0">
              <a:spcBef>
                <a:spcPts val="1200"/>
              </a:spcBef>
            </a:pPr>
            <a:r>
              <a:rPr lang="de-DE" dirty="0"/>
              <a:t>(1)		Maria hat angerufen.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dirty="0"/>
              <a:t>Und dann sollte (2)c genauso wohlgeformt sein, wie (2)a. </a:t>
            </a:r>
          </a:p>
          <a:p>
            <a:pPr marL="0" indent="0">
              <a:spcBef>
                <a:spcPts val="1200"/>
              </a:spcBef>
            </a:pPr>
            <a:r>
              <a:rPr lang="de-DE" dirty="0"/>
              <a:t>(2)		a.	Diese Gruppe ist ein gutes Team.</a:t>
            </a:r>
          </a:p>
          <a:p>
            <a:pPr marL="0" indent="0"/>
            <a:r>
              <a:rPr lang="de-DE" dirty="0"/>
              <a:t>		b.	#Diese Frau ist ein gutes Team.</a:t>
            </a:r>
          </a:p>
          <a:p>
            <a:pPr marL="0" indent="0"/>
            <a:r>
              <a:rPr lang="de-DE" dirty="0"/>
              <a:t>		c.	#Maria ist ein gutes Team.</a:t>
            </a:r>
          </a:p>
          <a:p>
            <a:pPr marL="0" indent="0">
              <a:spcBef>
                <a:spcPts val="1200"/>
              </a:spcBef>
            </a:pPr>
            <a:r>
              <a:rPr lang="de-DE" dirty="0">
                <a:sym typeface="WP IconicSymbolsA" panose="05010101010101010101" pitchFamily="2" charset="2"/>
              </a:rPr>
              <a:t>	Annahme X ist daher </a:t>
            </a:r>
            <a:r>
              <a:rPr lang="de-DE" b="1" dirty="0">
                <a:sym typeface="WP IconicSymbolsA" panose="05010101010101010101" pitchFamily="2" charset="2"/>
              </a:rPr>
              <a:t>falsch</a:t>
            </a:r>
            <a:r>
              <a:rPr lang="de-DE" dirty="0">
                <a:sym typeface="WP IconicSymbolsA" panose="05010101010101010101" pitchFamily="2" charset="2"/>
              </a:rPr>
              <a:t>.</a:t>
            </a:r>
            <a:endParaRPr lang="de-DE" dirty="0"/>
          </a:p>
          <a:p>
            <a:pPr marL="0" indent="0">
              <a:spcBef>
                <a:spcPts val="1200"/>
              </a:spcBef>
            </a:pPr>
            <a:r>
              <a:rPr lang="de-DE" dirty="0">
                <a:sym typeface="WP IconicSymbolsA" panose="05010101010101010101" pitchFamily="2" charset="2"/>
              </a:rPr>
              <a:t>	Es gibt also </a:t>
            </a:r>
            <a:r>
              <a:rPr lang="de-DE" b="1" dirty="0">
                <a:sym typeface="WP IconicSymbolsA" panose="05010101010101010101" pitchFamily="2" charset="2"/>
              </a:rPr>
              <a:t>mehr als ein Zeichen </a:t>
            </a:r>
            <a:r>
              <a:rPr lang="de-DE" dirty="0">
                <a:sym typeface="WP IconicSymbolsA" panose="05010101010101010101" pitchFamily="2" charset="2"/>
              </a:rPr>
              <a:t>„Maria“ – jeder Name „Maria“ 	ist ein eigenes, unabhängiges Zeichen!</a:t>
            </a:r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2A0F10-4337-E648-DBC4-11B0DCEBD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D9ADF9-1920-AC99-F92E-1C75E3E9E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58000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Zusammenfassung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/>
          <a:lstStyle/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de-DE" b="1" dirty="0"/>
              <a:t> </a:t>
            </a:r>
            <a:r>
              <a:rPr lang="de-DE" dirty="0">
                <a:solidFill>
                  <a:srgbClr val="FF0000"/>
                </a:solidFill>
              </a:rPr>
              <a:t>Denotationen</a:t>
            </a:r>
            <a:r>
              <a:rPr lang="de-DE" dirty="0"/>
              <a:t> (sprachliche Bedeutungen)</a:t>
            </a:r>
          </a:p>
          <a:p>
            <a:pPr marL="566737" lvl="1" indent="-342900">
              <a:spcBef>
                <a:spcPts val="400"/>
              </a:spcBef>
              <a:buFont typeface="Courier New" panose="02070309020205020404" pitchFamily="49" charset="0"/>
              <a:buChar char="o"/>
            </a:pPr>
            <a:r>
              <a:rPr lang="de-DE" dirty="0"/>
              <a:t>sind </a:t>
            </a:r>
            <a:r>
              <a:rPr lang="de-DE" u="sng" dirty="0"/>
              <a:t>nicht</a:t>
            </a:r>
            <a:r>
              <a:rPr lang="de-DE" dirty="0"/>
              <a:t> das selbe wie </a:t>
            </a:r>
            <a:r>
              <a:rPr lang="de-DE" b="1" dirty="0"/>
              <a:t>Ideen</a:t>
            </a:r>
            <a:r>
              <a:rPr lang="de-DE" dirty="0"/>
              <a:t> oder </a:t>
            </a:r>
            <a:r>
              <a:rPr lang="de-DE" b="1" dirty="0"/>
              <a:t>Gedanken</a:t>
            </a:r>
          </a:p>
          <a:p>
            <a:pPr marL="566737" lvl="1" indent="-342900"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de-DE" dirty="0"/>
              <a:t>sind für die Sprecher einer Sprache </a:t>
            </a:r>
            <a:r>
              <a:rPr lang="de-DE" b="1" dirty="0"/>
              <a:t>konstant</a:t>
            </a:r>
          </a:p>
          <a:p>
            <a:pPr marL="566737" lvl="1" indent="-342900"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de-DE" dirty="0"/>
              <a:t>sind </a:t>
            </a:r>
            <a:r>
              <a:rPr lang="de-DE" b="1" dirty="0"/>
              <a:t>kontextabhängig</a:t>
            </a:r>
            <a:r>
              <a:rPr lang="de-DE" dirty="0"/>
              <a:t> (können vom </a:t>
            </a:r>
            <a:r>
              <a:rPr lang="de-DE" b="1" dirty="0"/>
              <a:t>Kontext</a:t>
            </a:r>
            <a:r>
              <a:rPr lang="de-DE" dirty="0"/>
              <a:t> beeinflußt werden)</a:t>
            </a:r>
          </a:p>
          <a:p>
            <a:pPr marL="566737" lvl="1" indent="-342900"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de-DE" dirty="0"/>
              <a:t>können sich im Laufe der Zeit </a:t>
            </a:r>
            <a:r>
              <a:rPr lang="de-DE" b="1" dirty="0"/>
              <a:t>verändern</a:t>
            </a:r>
          </a:p>
          <a:p>
            <a:pPr marL="566737" lvl="1" indent="-342900"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de-DE" dirty="0"/>
              <a:t>können miteinander </a:t>
            </a:r>
            <a:r>
              <a:rPr lang="de-DE" b="1" dirty="0"/>
              <a:t>systematisch kombiniert </a:t>
            </a:r>
            <a:r>
              <a:rPr lang="de-DE" dirty="0"/>
              <a:t>werden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/>
              <a:t>Die </a:t>
            </a:r>
            <a:r>
              <a:rPr lang="de-DE" dirty="0">
                <a:solidFill>
                  <a:srgbClr val="00A44A"/>
                </a:solidFill>
              </a:rPr>
              <a:t>Semantik</a:t>
            </a:r>
            <a:r>
              <a:rPr lang="de-DE" b="1" dirty="0"/>
              <a:t> </a:t>
            </a:r>
            <a:r>
              <a:rPr lang="de-DE" dirty="0"/>
              <a:t>stellt die Frage, </a:t>
            </a:r>
          </a:p>
          <a:p>
            <a:pPr marL="566737" lvl="1" indent="-342900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DE" b="1" dirty="0"/>
              <a:t>welche sprachlichen Bedeutungen </a:t>
            </a:r>
            <a:r>
              <a:rPr lang="de-DE" dirty="0"/>
              <a:t>es gibt, und </a:t>
            </a:r>
          </a:p>
          <a:p>
            <a:pPr marL="566737" lvl="1" indent="-342900">
              <a:spcBef>
                <a:spcPts val="400"/>
              </a:spcBef>
              <a:buFont typeface="Courier New" panose="02070309020205020404" pitchFamily="49" charset="0"/>
              <a:buChar char="o"/>
            </a:pPr>
            <a:r>
              <a:rPr lang="de-DE" dirty="0"/>
              <a:t>und wie diese Bedeutungen miteinander </a:t>
            </a:r>
            <a:r>
              <a:rPr lang="de-DE" b="1" dirty="0"/>
              <a:t>kombiniert </a:t>
            </a:r>
            <a:r>
              <a:rPr lang="de-DE" dirty="0"/>
              <a:t>werden</a:t>
            </a:r>
            <a:br>
              <a:rPr lang="de-DE" dirty="0"/>
            </a:br>
            <a:r>
              <a:rPr lang="de-DE" dirty="0"/>
              <a:t>(wird beim nächsten Mal besprochen werden)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/>
              <a:t>Namen (und einige andere Nominalphrasen) denotieren </a:t>
            </a:r>
            <a:r>
              <a:rPr lang="de-DE" dirty="0">
                <a:solidFill>
                  <a:srgbClr val="0066FF"/>
                </a:solidFill>
              </a:rPr>
              <a:t>Individuen</a:t>
            </a:r>
            <a:r>
              <a:rPr lang="de-DE" dirty="0"/>
              <a:t>.</a:t>
            </a:r>
            <a:endParaRPr lang="de-DE" b="1" dirty="0">
              <a:solidFill>
                <a:srgbClr val="0066FF"/>
              </a:solidFill>
            </a:endParaRPr>
          </a:p>
          <a:p>
            <a:pPr marL="342900" indent="-342900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DE" dirty="0"/>
              <a:t>Namen </a:t>
            </a:r>
            <a:r>
              <a:rPr lang="de-DE" b="1" dirty="0"/>
              <a:t>referieren</a:t>
            </a:r>
            <a:r>
              <a:rPr lang="de-DE" dirty="0"/>
              <a:t> auf das Individuum, das sie denotieren.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30726354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239000"/>
          </a:xfrm>
        </p:spPr>
      </p:pic>
      <p:sp>
        <p:nvSpPr>
          <p:cNvPr id="7" name="Rectangle 6"/>
          <p:cNvSpPr/>
          <p:nvPr/>
        </p:nvSpPr>
        <p:spPr>
          <a:xfrm>
            <a:off x="990600" y="395407"/>
            <a:ext cx="7391400" cy="1713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>
                <a:solidFill>
                  <a:srgbClr val="FF0000"/>
                </a:solidFill>
              </a:rPr>
              <a:t>Danke für </a:t>
            </a:r>
            <a:r>
              <a:rPr lang="en-US" sz="3600" b="1" i="1" dirty="0" err="1">
                <a:solidFill>
                  <a:srgbClr val="FF0000"/>
                </a:solidFill>
              </a:rPr>
              <a:t>Ihre</a:t>
            </a:r>
            <a:r>
              <a:rPr lang="en-US" sz="3600" b="1" i="1" dirty="0">
                <a:solidFill>
                  <a:srgbClr val="FF0000"/>
                </a:solidFill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</a:rPr>
              <a:t>Aufmerksamkeit</a:t>
            </a:r>
            <a:r>
              <a:rPr lang="en-US" sz="3600" b="1" i="1" dirty="0">
                <a:solidFill>
                  <a:srgbClr val="FF0000"/>
                </a:solidFill>
              </a:rPr>
              <a:t>!</a:t>
            </a:r>
          </a:p>
          <a:p>
            <a:pPr algn="ctr">
              <a:spcBef>
                <a:spcPts val="1600"/>
              </a:spcBef>
            </a:pPr>
            <a:r>
              <a:rPr lang="en-US" sz="2800" b="1" i="1" dirty="0">
                <a:solidFill>
                  <a:srgbClr val="FF0000"/>
                </a:solidFill>
              </a:rPr>
              <a:t>Wir </a:t>
            </a:r>
            <a:r>
              <a:rPr lang="en-US" sz="2800" b="1" i="1" dirty="0" err="1">
                <a:solidFill>
                  <a:srgbClr val="FF0000"/>
                </a:solidFill>
              </a:rPr>
              <a:t>sehen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uns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wieder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nächste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Woche</a:t>
            </a:r>
            <a:r>
              <a:rPr lang="en-US" sz="2800" b="1" i="1" dirty="0">
                <a:solidFill>
                  <a:srgbClr val="FF0000"/>
                </a:solidFill>
              </a:rPr>
              <a:t>, </a:t>
            </a:r>
            <a:r>
              <a:rPr lang="en-US" sz="2800" b="1" i="1" dirty="0" err="1">
                <a:solidFill>
                  <a:srgbClr val="FF0000"/>
                </a:solidFill>
              </a:rPr>
              <a:t>zur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selben</a:t>
            </a:r>
            <a:r>
              <a:rPr lang="en-US" sz="2800" b="1" i="1" dirty="0">
                <a:solidFill>
                  <a:srgbClr val="FF0000"/>
                </a:solidFill>
              </a:rPr>
              <a:t> Zeit, </a:t>
            </a:r>
            <a:r>
              <a:rPr lang="en-US" sz="2800" b="1" i="1" dirty="0" err="1">
                <a:solidFill>
                  <a:srgbClr val="FF0000"/>
                </a:solidFill>
              </a:rPr>
              <a:t>im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>
                <a:solidFill>
                  <a:srgbClr val="FF0000"/>
                </a:solidFill>
              </a:rPr>
              <a:t>selben </a:t>
            </a:r>
            <a:r>
              <a:rPr lang="en-US" sz="2800" b="1" i="1" dirty="0">
                <a:solidFill>
                  <a:srgbClr val="FF0000"/>
                </a:solidFill>
              </a:rPr>
              <a:t>Raum, ….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22375457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B500">
            <a:alpha val="89804"/>
          </a:srgbClr>
        </a:solidFill>
        <a:ln>
          <a:solidFill>
            <a:schemeClr val="tx1"/>
          </a:solidFill>
        </a:ln>
        <a:effectLst>
          <a:outerShdw blurRad="127000" dist="63500" dir="2700000" sx="101000" sy="101000" algn="tl" rotWithShape="0">
            <a:prstClr val="black">
              <a:alpha val="40000"/>
            </a:prstClr>
          </a:outerShdw>
        </a:effectLst>
      </a:spPr>
      <a:bodyPr rtlCol="0" anchor="ctr">
        <a:spAutoFit/>
      </a:bodyPr>
      <a:lstStyle>
        <a:defPPr>
          <a:defRPr sz="2400" b="1" i="1" smtClean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2995</Words>
  <Application>Microsoft Office PowerPoint</Application>
  <PresentationFormat>On-screen Show (4:3)</PresentationFormat>
  <Paragraphs>437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Courier New</vt:lpstr>
      <vt:lpstr>Wingdings</vt:lpstr>
      <vt:lpstr>Arial</vt:lpstr>
      <vt:lpstr>WP TypographicSymbols</vt:lpstr>
      <vt:lpstr>WP IconicSymbolsA</vt:lpstr>
      <vt:lpstr>Calibri</vt:lpstr>
      <vt:lpstr>WP MathA</vt:lpstr>
      <vt:lpstr>Larissa-Design</vt:lpstr>
      <vt:lpstr>DGY 15 Semantik</vt:lpstr>
      <vt:lpstr>Fahrplan</vt:lpstr>
      <vt:lpstr>Zeichen</vt:lpstr>
      <vt:lpstr>Zeichen</vt:lpstr>
      <vt:lpstr>Der Referent</vt:lpstr>
      <vt:lpstr>Zeichen</vt:lpstr>
      <vt:lpstr>Semiotik: drei Arten von Zeichen</vt:lpstr>
      <vt:lpstr>Semiotik: drei Arten von Zeichen</vt:lpstr>
      <vt:lpstr>Semiotik: drei Arten von Zeichen</vt:lpstr>
      <vt:lpstr>Semiotik: drei Arten von Zeichen</vt:lpstr>
      <vt:lpstr>Semiotik: drei Arten von Zeichen</vt:lpstr>
      <vt:lpstr>Semiotik und Linguistik</vt:lpstr>
      <vt:lpstr>Semantik vs. Pragmatik</vt:lpstr>
      <vt:lpstr>[Semantik vs. Pragmatik]</vt:lpstr>
      <vt:lpstr>Semantik vs. Pragmatik</vt:lpstr>
      <vt:lpstr>Fahrplan</vt:lpstr>
      <vt:lpstr>Semantik und Zeichen</vt:lpstr>
      <vt:lpstr>Die Denotation</vt:lpstr>
      <vt:lpstr>Die Denotationsklammern</vt:lpstr>
      <vt:lpstr>Was sind Denotationen?</vt:lpstr>
      <vt:lpstr>Was sind Denotationen?</vt:lpstr>
      <vt:lpstr>Denotationen  ≠ Ideen/Gedanken/Bilder</vt:lpstr>
      <vt:lpstr>Denotationen  ≠ Ideen/Gedanken/Bilder</vt:lpstr>
      <vt:lpstr>Denotationen  ≠ Ideen/Gedanken/Bilder</vt:lpstr>
      <vt:lpstr>Denotationen  ≠ Ideen/Gedanken/Bilder</vt:lpstr>
      <vt:lpstr>Was sind Denotationen?</vt:lpstr>
      <vt:lpstr>Was sind Denotationen?</vt:lpstr>
      <vt:lpstr>Die Denotation von Namen</vt:lpstr>
      <vt:lpstr>Die Denotation von Namen</vt:lpstr>
      <vt:lpstr>Denotation und Referenz</vt:lpstr>
      <vt:lpstr>Der Name „Maria”</vt:lpstr>
      <vt:lpstr>Der Name „Maria”</vt:lpstr>
      <vt:lpstr>Zusammenfassung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2021-03-02T08:37:57Z</dcterms:created>
  <dcterms:modified xsi:type="dcterms:W3CDTF">2026-02-28T11:47:29Z</dcterms:modified>
</cp:coreProperties>
</file>