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9" r:id="rId2"/>
    <p:sldId id="379" r:id="rId3"/>
    <p:sldId id="369" r:id="rId4"/>
    <p:sldId id="392" r:id="rId5"/>
    <p:sldId id="407" r:id="rId6"/>
    <p:sldId id="393" r:id="rId7"/>
    <p:sldId id="399" r:id="rId8"/>
    <p:sldId id="428" r:id="rId9"/>
    <p:sldId id="408" r:id="rId10"/>
    <p:sldId id="429" r:id="rId11"/>
    <p:sldId id="409" r:id="rId12"/>
    <p:sldId id="405" r:id="rId13"/>
    <p:sldId id="397" r:id="rId14"/>
    <p:sldId id="413" r:id="rId15"/>
    <p:sldId id="415" r:id="rId16"/>
    <p:sldId id="396" r:id="rId17"/>
    <p:sldId id="411" r:id="rId18"/>
    <p:sldId id="416" r:id="rId19"/>
    <p:sldId id="422" r:id="rId20"/>
    <p:sldId id="423" r:id="rId21"/>
    <p:sldId id="424" r:id="rId22"/>
    <p:sldId id="427" r:id="rId23"/>
    <p:sldId id="425" r:id="rId24"/>
    <p:sldId id="420" r:id="rId25"/>
    <p:sldId id="421" r:id="rId26"/>
    <p:sldId id="426" r:id="rId27"/>
    <p:sldId id="419" r:id="rId28"/>
    <p:sldId id="401" r:id="rId29"/>
  </p:sldIdLst>
  <p:sldSz cx="9144000" cy="6858000" type="screen4x3"/>
  <p:notesSz cx="9929813" cy="6797675"/>
  <p:embeddedFontLst>
    <p:embeddedFont>
      <p:font typeface="Segoe UI Symbol" panose="020B0502040204020203" pitchFamily="34" charset="0"/>
      <p:regular r:id="rId32"/>
    </p:embeddedFont>
    <p:embeddedFont>
      <p:font typeface="WP IconicSymbolsA" panose="05010101010101010101" pitchFamily="2" charset="2"/>
      <p:regular r:id="rId33"/>
    </p:embeddedFont>
    <p:embeddedFont>
      <p:font typeface="WP MathA" panose="05010101010101010101" pitchFamily="2" charset="2"/>
      <p:regular r:id="rId34"/>
    </p:embeddedFont>
    <p:embeddedFont>
      <p:font typeface="WP TypographicSymbols" panose="00000400000000000000" pitchFamily="2" charset="0"/>
      <p:regular r:id="rId3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800615"/>
    <a:srgbClr val="A8081B"/>
    <a:srgbClr val="E0E0E0"/>
    <a:srgbClr val="DDE12D"/>
    <a:srgbClr val="A8C2E8"/>
    <a:srgbClr val="AD5D67"/>
    <a:srgbClr val="8FB1DB"/>
    <a:srgbClr val="DAA600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8" autoAdjust="0"/>
  </p:normalViewPr>
  <p:slideViewPr>
    <p:cSldViewPr>
      <p:cViewPr varScale="1">
        <p:scale>
          <a:sx n="83" d="100"/>
          <a:sy n="83" d="100"/>
        </p:scale>
        <p:origin x="1137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2621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28.02.2026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0" tIns="47790" rIns="95580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4"/>
          </a:xfrm>
          <a:prstGeom prst="rect">
            <a:avLst/>
          </a:prstGeom>
        </p:spPr>
        <p:txBody>
          <a:bodyPr vert="horz" lIns="95580" tIns="47790" rIns="95580" bIns="4779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558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427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825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0998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422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9549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949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0275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274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9594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FFEC9-4F5F-4C95-86E1-B5E1B764322F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56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06.03.2023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marR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marL="519113" marR="0" lvl="0" indent="-5191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2900" algn="l"/>
                <a:tab pos="747713" algn="l"/>
                <a:tab pos="1090613" algn="l"/>
              </a:tabLst>
              <a:defRPr/>
            </a:pPr>
            <a:r>
              <a:rPr lang="de-DE"/>
              <a:t>(1)		a.	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06.03.2023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06.03.2023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en-US"/>
              <a:t>DGY 15 Semantik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en-US" b="1" cap="small" dirty="0" err="1"/>
              <a:t>DGY</a:t>
            </a:r>
            <a:r>
              <a:rPr lang="en-US" b="1" cap="small"/>
              <a:t> 15 Semantik</a:t>
            </a:r>
            <a:endParaRPr lang="de-DE" cap="small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1. Einführung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</a:rPr>
              <a:t>Winfried Lechner</a:t>
            </a:r>
          </a:p>
          <a:p>
            <a:r>
              <a:rPr lang="en-US" sz="2400">
                <a:solidFill>
                  <a:schemeClr val="tx1"/>
                </a:solidFill>
              </a:rPr>
              <a:t>Nationale und Kapodistrische </a:t>
            </a:r>
            <a:br>
              <a:rPr lang="en-US" sz="2400">
                <a:solidFill>
                  <a:schemeClr val="tx1"/>
                </a:solidFill>
              </a:rPr>
            </a:br>
            <a:r>
              <a:rPr lang="en-US" sz="2400">
                <a:solidFill>
                  <a:schemeClr val="tx1"/>
                </a:solidFill>
              </a:rPr>
              <a:t>Universität Athen</a:t>
            </a:r>
          </a:p>
          <a:p>
            <a:endParaRPr lang="en-US" sz="2000">
              <a:solidFill>
                <a:schemeClr val="tx1"/>
              </a:solidFill>
            </a:endParaRPr>
          </a:p>
          <a:p>
            <a:endParaRPr lang="de-DE" sz="2000">
              <a:solidFill>
                <a:schemeClr val="tx1"/>
              </a:solidFill>
            </a:endParaRPr>
          </a:p>
          <a:p>
            <a:endParaRPr lang="de-DE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1122878"/>
            <a:ext cx="7751763" cy="2277547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endParaRPr lang="en-US" sz="2800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u="sng">
                <a:solidFill>
                  <a:schemeClr val="bg1"/>
                </a:solidFill>
              </a:rPr>
              <a:t>Was ist Sprache?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Was ist Semantik?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Beispiele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620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025"/>
            <a:ext cx="8229600" cy="762000"/>
          </a:xfrm>
        </p:spPr>
        <p:txBody>
          <a:bodyPr/>
          <a:lstStyle/>
          <a:p>
            <a:r>
              <a:rPr lang="de-DE"/>
              <a:t>Hintergrund: was ist Sprache?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181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endParaRPr lang="en-US" b="1" i="1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endParaRPr lang="en-US" b="1" i="1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endParaRPr lang="en-US" b="1" i="1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endParaRPr lang="en-US" b="1" i="1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 defTabSz="914377">
              <a:spcBef>
                <a:spcPts val="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en-US" b="1" i="1" dirty="0">
                <a:solidFill>
                  <a:prstClr val="black"/>
                </a:solidFill>
                <a:sym typeface="WP MathA" panose="05010101010101010101" pitchFamily="2" charset="2"/>
              </a:rPr>
              <a:t>Frage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 Was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sym typeface="WP MathA" panose="05010101010101010101" pitchFamily="2" charset="2"/>
              </a:rPr>
              <a:t>Sprache</a:t>
            </a:r>
            <a:r>
              <a:rPr lang="en-US" i="1" dirty="0">
                <a:solidFill>
                  <a:prstClr val="black"/>
                </a:solidFill>
                <a:sym typeface="WP MathA" panose="05010101010101010101" pitchFamily="2" charset="2"/>
              </a:rPr>
              <a:t>?</a:t>
            </a:r>
          </a:p>
          <a:p>
            <a:pPr marL="0" lvl="0" indent="0" defTabSz="914377">
              <a:spcBef>
                <a:spcPts val="0"/>
              </a:spcBef>
              <a:tabLst>
                <a:tab pos="457189" algn="l"/>
                <a:tab pos="747695" algn="l"/>
                <a:tab pos="1090586" algn="l"/>
              </a:tabLst>
            </a:pPr>
            <a:endParaRPr lang="en-US" i="1" u="sng" dirty="0">
              <a:solidFill>
                <a:prstClr val="black"/>
              </a:solidFill>
            </a:endParaRPr>
          </a:p>
          <a:p>
            <a:pPr marL="0" lvl="0" indent="0" defTabSz="914377">
              <a:spcBef>
                <a:spcPts val="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en-US" u="sng" dirty="0">
                <a:solidFill>
                  <a:prstClr val="black"/>
                </a:solidFill>
                <a:sym typeface="WP MathA" panose="05010101010101010101" pitchFamily="2" charset="2"/>
              </a:rPr>
              <a:t>1. </a:t>
            </a:r>
            <a:r>
              <a:rPr lang="en-US" u="sng" dirty="0" err="1">
                <a:solidFill>
                  <a:prstClr val="black"/>
                </a:solidFill>
                <a:sym typeface="WP MathA" panose="05010101010101010101" pitchFamily="2" charset="2"/>
              </a:rPr>
              <a:t>Versuch</a:t>
            </a:r>
            <a:r>
              <a:rPr lang="en-US" u="sng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Sprache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ein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 err="1">
                <a:solidFill>
                  <a:prstClr val="black"/>
                </a:solidFill>
                <a:sym typeface="WP MathA" panose="05010101010101010101" pitchFamily="2" charset="2"/>
              </a:rPr>
              <a:t>kognitives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, </a:t>
            </a:r>
            <a:r>
              <a:rPr lang="en-US" b="1" dirty="0" err="1">
                <a:solidFill>
                  <a:prstClr val="black"/>
                </a:solidFill>
                <a:sym typeface="WP MathA" panose="05010101010101010101" pitchFamily="2" charset="2"/>
              </a:rPr>
              <a:t>kulturelles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Produkt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  <a:endParaRPr lang="en-US" sz="1800" dirty="0">
              <a:solidFill>
                <a:prstClr val="black"/>
              </a:solidFill>
              <a:sym typeface="WP MathA" panose="05010101010101010101" pitchFamily="2" charset="2"/>
            </a:endParaRPr>
          </a:p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DE" b="1" dirty="0">
                <a:solidFill>
                  <a:prstClr val="black"/>
                </a:solidFill>
                <a:sym typeface="WP MathA" panose="05010101010101010101" pitchFamily="2" charset="2"/>
              </a:rPr>
              <a:t>Sprache S 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=</a:t>
            </a:r>
            <a:r>
              <a:rPr lang="de-DE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</a:t>
            </a:r>
            <a:r>
              <a:rPr lang="de-DE" i="1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  	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Produkt allgemein </a:t>
            </a:r>
            <a:r>
              <a:rPr lang="de-DE" b="1" dirty="0">
                <a:solidFill>
                  <a:prstClr val="black"/>
                </a:solidFill>
                <a:sym typeface="WP MathA" panose="05010101010101010101" pitchFamily="2" charset="2"/>
              </a:rPr>
              <a:t>kognitiver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, </a:t>
            </a:r>
            <a:r>
              <a:rPr lang="de-DE" dirty="0">
                <a:solidFill>
                  <a:srgbClr val="FF0000"/>
                </a:solidFill>
                <a:sym typeface="WP MathA" panose="05010101010101010101" pitchFamily="2" charset="2"/>
              </a:rPr>
              <a:t>kultureller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 und 				sozialer Eigenschaften von </a:t>
            </a:r>
            <a:r>
              <a:rPr lang="de-DE" i="1" dirty="0">
                <a:solidFill>
                  <a:prstClr val="black"/>
                </a:solidFill>
                <a:sym typeface="WP MathA" panose="05010101010101010101" pitchFamily="2" charset="2"/>
              </a:rPr>
              <a:t>Homo sapiens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</a:p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 b="1" dirty="0">
                <a:solidFill>
                  <a:prstClr val="black"/>
                </a:solidFill>
                <a:sym typeface="WP MathA" panose="05010101010101010101" pitchFamily="2" charset="2"/>
              </a:rPr>
              <a:t>Kognition</a:t>
            </a:r>
            <a:r>
              <a:rPr lang="de-AT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de-AT" dirty="0">
                <a:solidFill>
                  <a:prstClr val="black"/>
                </a:solidFill>
                <a:sym typeface="WP MathA" panose="05010101010101010101" pitchFamily="2" charset="2"/>
              </a:rPr>
              <a:t>=</a:t>
            </a:r>
            <a:r>
              <a:rPr lang="de-AT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</a:t>
            </a:r>
            <a:r>
              <a:rPr lang="de-AT" dirty="0">
                <a:solidFill>
                  <a:prstClr val="black"/>
                </a:solidFill>
                <a:sym typeface="WP MathA" panose="05010101010101010101" pitchFamily="2" charset="2"/>
              </a:rPr>
              <a:t>	Gesamtheit der mentalen (geistigen) Prozesse, die 				Information verarbeiten und Verhalten steuern</a:t>
            </a:r>
          </a:p>
          <a:p>
            <a:pPr marL="0" lvl="0" indent="0" defTabSz="914377">
              <a:spcBef>
                <a:spcPts val="12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DE" dirty="0">
                <a:solidFill>
                  <a:prstClr val="black"/>
                </a:solidFill>
              </a:rPr>
              <a:t>(E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in) </a:t>
            </a:r>
            <a:r>
              <a:rPr lang="de-DE" b="1" dirty="0">
                <a:solidFill>
                  <a:prstClr val="black"/>
                </a:solidFill>
                <a:sym typeface="WP MathA" panose="05010101010101010101" pitchFamily="2" charset="2"/>
              </a:rPr>
              <a:t>Problem.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 Was ist </a:t>
            </a:r>
            <a:r>
              <a:rPr lang="de-DE" i="1" dirty="0">
                <a:solidFill>
                  <a:prstClr val="black"/>
                </a:solidFill>
                <a:sym typeface="WP MathA" panose="05010101010101010101" pitchFamily="2" charset="2"/>
              </a:rPr>
              <a:t>Kultur</a:t>
            </a:r>
            <a:r>
              <a:rPr lang="de-DE" dirty="0">
                <a:solidFill>
                  <a:prstClr val="black"/>
                </a:solidFill>
              </a:rPr>
              <a:t>? </a:t>
            </a:r>
            <a:endParaRPr lang="de-DE" dirty="0">
              <a:solidFill>
                <a:prstClr val="black"/>
              </a:solidFill>
              <a:sym typeface="WP MathA" panose="05010101010101010101" pitchFamily="2" charset="2"/>
            </a:endParaRPr>
          </a:p>
        </p:txBody>
      </p:sp>
      <p:sp>
        <p:nvSpPr>
          <p:cNvPr id="8" name="Abgerundetes Rechteck 7"/>
          <p:cNvSpPr>
            <a:spLocks/>
          </p:cNvSpPr>
          <p:nvPr/>
        </p:nvSpPr>
        <p:spPr>
          <a:xfrm>
            <a:off x="381000" y="1044232"/>
            <a:ext cx="8382000" cy="510778"/>
          </a:xfrm>
          <a:prstGeom prst="roundRect">
            <a:avLst/>
          </a:prstGeom>
          <a:solidFill>
            <a:schemeClr val="tx1"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defTabSz="998538"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chemeClr val="bg1"/>
                </a:solidFill>
              </a:rPr>
              <a:t>Linguistik</a:t>
            </a:r>
            <a:r>
              <a:rPr lang="de-DE" sz="2400" dirty="0">
                <a:solidFill>
                  <a:schemeClr val="bg1"/>
                </a:solidFill>
              </a:rPr>
              <a:t>=</a:t>
            </a:r>
            <a:r>
              <a:rPr lang="de-DE" sz="2400" baseline="-25000" dirty="0">
                <a:solidFill>
                  <a:schemeClr val="bg1"/>
                </a:solidFill>
              </a:rPr>
              <a:t>Def   </a:t>
            </a:r>
            <a:r>
              <a:rPr lang="de-DE" sz="2400" dirty="0">
                <a:solidFill>
                  <a:schemeClr val="bg1"/>
                </a:solidFill>
              </a:rPr>
              <a:t>die wissenschaftliche Untersuchung von </a:t>
            </a:r>
            <a:r>
              <a:rPr lang="de-DE" sz="2400" dirty="0">
                <a:solidFill>
                  <a:srgbClr val="FF0000"/>
                </a:solidFill>
              </a:rPr>
              <a:t>Sprache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8710" y="2057400"/>
            <a:ext cx="74291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086100" algn="l"/>
              </a:tabLst>
            </a:pPr>
            <a:r>
              <a:rPr lang="de-DE" sz="2200" i="1"/>
              <a:t>Notationelle Konvention.	</a:t>
            </a:r>
            <a:r>
              <a:rPr lang="de-DE" sz="2200"/>
              <a:t>A </a:t>
            </a:r>
            <a:r>
              <a:rPr lang="de-AT" sz="2200" b="1"/>
              <a:t>=</a:t>
            </a:r>
            <a:r>
              <a:rPr lang="de-AT" sz="2200" b="1" baseline="-25000"/>
              <a:t>Def</a:t>
            </a:r>
            <a:r>
              <a:rPr lang="de-AT" sz="2200"/>
              <a:t> B ist eine Abkürzung für: </a:t>
            </a:r>
            <a:br>
              <a:rPr lang="de-AT" sz="2200"/>
            </a:br>
            <a:r>
              <a:rPr lang="de-DE"/>
              <a:t>(</a:t>
            </a:r>
            <a:r>
              <a:rPr lang="el-GR"/>
              <a:t>σύμβαση κωδικοποίησης</a:t>
            </a:r>
            <a:r>
              <a:rPr lang="de-DE"/>
              <a:t>)</a:t>
            </a:r>
            <a:r>
              <a:rPr lang="de-AT" sz="2200"/>
              <a:t>	“A wird durch B definiert.” 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783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6" y="838200"/>
            <a:ext cx="8381994" cy="5257800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r>
              <a:rPr lang="en-US" u="sng" dirty="0"/>
              <a:t>2. </a:t>
            </a:r>
            <a:r>
              <a:rPr lang="en-US" u="sng" dirty="0" err="1"/>
              <a:t>Versuch</a:t>
            </a:r>
            <a:r>
              <a:rPr lang="en-US" dirty="0"/>
              <a:t>. 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b="1" dirty="0" err="1"/>
              <a:t>abstraktes</a:t>
            </a:r>
            <a:r>
              <a:rPr lang="en-US" b="1" dirty="0"/>
              <a:t> </a:t>
            </a:r>
            <a:r>
              <a:rPr lang="en-US" b="1" dirty="0" err="1"/>
              <a:t>Objekt</a:t>
            </a:r>
            <a:r>
              <a:rPr lang="en-US" b="1" dirty="0"/>
              <a:t> in der Welt</a:t>
            </a:r>
            <a:r>
              <a:rPr lang="en-US" dirty="0"/>
              <a:t>.</a:t>
            </a:r>
          </a:p>
          <a:p>
            <a:pPr>
              <a:spcBef>
                <a:spcPts val="1600"/>
              </a:spcBef>
              <a:tabLst>
                <a:tab pos="455613" algn="l"/>
                <a:tab pos="746125" algn="l"/>
                <a:tab pos="1089025" algn="l"/>
                <a:tab pos="1487488" algn="l"/>
                <a:tab pos="2571750" algn="l"/>
              </a:tabLst>
            </a:pPr>
            <a:r>
              <a:rPr lang="de-DE" b="1" dirty="0"/>
              <a:t>Ausdruck von S</a:t>
            </a:r>
            <a:r>
              <a:rPr lang="de-DE" i="1" dirty="0"/>
              <a:t> </a:t>
            </a:r>
            <a:r>
              <a:rPr lang="de-DE" dirty="0"/>
              <a:t>=</a:t>
            </a:r>
            <a:r>
              <a:rPr lang="de-DE" baseline="-25000" dirty="0"/>
              <a:t>Def</a:t>
            </a:r>
            <a:r>
              <a:rPr lang="de-DE" i="1" baseline="-25000" dirty="0"/>
              <a:t>  	</a:t>
            </a:r>
            <a:r>
              <a:rPr lang="de-AT" dirty="0"/>
              <a:t>einfacher oder komplexer Bestandteil von S </a:t>
            </a:r>
            <a:r>
              <a:rPr lang="de-AT" sz="2200" dirty="0"/>
              <a:t>				(Phonem, Silbe, Morphem, Wort, Phrase, …)</a:t>
            </a:r>
          </a:p>
          <a:p>
            <a:pPr>
              <a:spcBef>
                <a:spcPts val="160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r>
              <a:rPr lang="de-DE" b="1" dirty="0"/>
              <a:t>Sprache S</a:t>
            </a:r>
            <a:r>
              <a:rPr lang="de-DE" i="1" dirty="0"/>
              <a:t> </a:t>
            </a:r>
            <a:r>
              <a:rPr lang="de-DE" dirty="0"/>
              <a:t>=</a:t>
            </a:r>
            <a:r>
              <a:rPr lang="de-DE" baseline="-25000" dirty="0"/>
              <a:t>Def</a:t>
            </a:r>
            <a:r>
              <a:rPr lang="de-DE" i="1" baseline="-25000" dirty="0"/>
              <a:t>  	</a:t>
            </a:r>
            <a:r>
              <a:rPr lang="de-DE" dirty="0"/>
              <a:t>die Gesamtheit aller bereits einmal </a:t>
            </a:r>
            <a:r>
              <a:rPr lang="de-DE" dirty="0">
                <a:solidFill>
                  <a:srgbClr val="FF0000"/>
                </a:solidFill>
              </a:rPr>
              <a:t>produzierten</a:t>
            </a:r>
            <a:r>
              <a:rPr lang="de-DE" b="1" i="1" dirty="0"/>
              <a:t> </a:t>
            </a:r>
            <a:r>
              <a:rPr lang="de-DE" dirty="0">
                <a:solidFill>
                  <a:srgbClr val="FF0000"/>
                </a:solidFill>
              </a:rPr>
              <a:t>				</a:t>
            </a:r>
            <a:r>
              <a:rPr lang="de-AT" dirty="0"/>
              <a:t>grammatischen </a:t>
            </a:r>
            <a:r>
              <a:rPr lang="de-DE" dirty="0"/>
              <a:t>Ausdrücke in S</a:t>
            </a:r>
          </a:p>
          <a:p>
            <a:pPr>
              <a:spcBef>
                <a:spcPts val="1200"/>
              </a:spcBef>
            </a:pPr>
            <a:r>
              <a:rPr lang="de-AT" dirty="0"/>
              <a:t>S</a:t>
            </a:r>
            <a:r>
              <a:rPr lang="de-AT" baseline="-25000" dirty="0"/>
              <a:t>Deutsch </a:t>
            </a:r>
            <a:r>
              <a:rPr lang="de-AT" dirty="0"/>
              <a:t>	=	</a:t>
            </a:r>
            <a:r>
              <a:rPr lang="de-AT" sz="2200" dirty="0"/>
              <a:t>{Alma lacht, Bernd schnarcht, Katze, laufen, -bar, …}</a:t>
            </a:r>
            <a:endParaRPr lang="el-GR" sz="2200" dirty="0"/>
          </a:p>
          <a:p>
            <a:r>
              <a:rPr lang="en-US" dirty="0" err="1"/>
              <a:t>S</a:t>
            </a:r>
            <a:r>
              <a:rPr lang="en-US" baseline="-25000" dirty="0" err="1"/>
              <a:t>Englisch</a:t>
            </a:r>
            <a:r>
              <a:rPr lang="en-US" baseline="-25000" dirty="0"/>
              <a:t> </a:t>
            </a:r>
            <a:r>
              <a:rPr lang="en-US" dirty="0"/>
              <a:t>	= 	</a:t>
            </a:r>
            <a:r>
              <a:rPr lang="en-US" sz="2200" dirty="0"/>
              <a:t>{Sally slept, Tom was waiting, [m], un-, …} </a:t>
            </a:r>
          </a:p>
          <a:p>
            <a:pPr>
              <a:spcBef>
                <a:spcPts val="30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endParaRPr lang="en-US" sz="2000" i="1" dirty="0"/>
          </a:p>
          <a:p>
            <a:pPr marL="400050" indent="-400050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85750" algn="l"/>
                <a:tab pos="746125" algn="l"/>
                <a:tab pos="1089025" algn="l"/>
                <a:tab pos="1487488" algn="l"/>
              </a:tabLst>
            </a:pPr>
            <a:r>
              <a:rPr lang="en-US" dirty="0" err="1"/>
              <a:t>Diese</a:t>
            </a:r>
            <a:r>
              <a:rPr lang="en-US" dirty="0"/>
              <a:t> </a:t>
            </a:r>
            <a:r>
              <a:rPr lang="en-US" dirty="0" err="1"/>
              <a:t>Ansicht</a:t>
            </a:r>
            <a:r>
              <a:rPr lang="en-US" dirty="0"/>
              <a:t> </a:t>
            </a:r>
            <a:r>
              <a:rPr lang="en-US" dirty="0" err="1"/>
              <a:t>wurde</a:t>
            </a:r>
            <a:r>
              <a:rPr lang="en-US" dirty="0"/>
              <a:t> prominent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b="1" dirty="0" err="1"/>
              <a:t>Strukturalismus</a:t>
            </a:r>
            <a:r>
              <a:rPr lang="en-US" b="1" dirty="0"/>
              <a:t> </a:t>
            </a:r>
            <a:r>
              <a:rPr lang="en-US" dirty="0" err="1"/>
              <a:t>vertreten</a:t>
            </a:r>
            <a:r>
              <a:rPr lang="en-US" dirty="0"/>
              <a:t>. </a:t>
            </a:r>
            <a:r>
              <a:rPr lang="en-US" sz="1800" dirty="0"/>
              <a:t>(In Europa: de Saussure 1916 [</a:t>
            </a:r>
            <a:r>
              <a:rPr lang="en-US" sz="1800" i="1" dirty="0"/>
              <a:t>langue</a:t>
            </a:r>
            <a:r>
              <a:rPr lang="en-US" sz="1800" dirty="0"/>
              <a:t>]; in USA: Bloomfield 1933; </a:t>
            </a:r>
            <a:r>
              <a:rPr lang="en-US" sz="1800" dirty="0" err="1"/>
              <a:t>u.a.</a:t>
            </a:r>
            <a:r>
              <a:rPr lang="en-US" sz="1800" dirty="0"/>
              <a:t>)</a:t>
            </a:r>
          </a:p>
          <a:p>
            <a:pPr marL="400050" indent="-40005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285750" algn="l"/>
                <a:tab pos="746125" algn="l"/>
                <a:tab pos="1089025" algn="l"/>
                <a:tab pos="1487488" algn="l"/>
              </a:tabLst>
            </a:pPr>
            <a:r>
              <a:rPr lang="en-US" dirty="0"/>
              <a:t>Nach </a:t>
            </a:r>
            <a:r>
              <a:rPr lang="en-US" dirty="0" err="1"/>
              <a:t>dieser</a:t>
            </a:r>
            <a:r>
              <a:rPr lang="en-US" dirty="0"/>
              <a:t> Definition </a:t>
            </a:r>
            <a:r>
              <a:rPr lang="en-US" dirty="0" err="1"/>
              <a:t>besteht</a:t>
            </a:r>
            <a:r>
              <a:rPr lang="en-US" dirty="0"/>
              <a:t> 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u="sng" dirty="0"/>
              <a:t>nicht</a:t>
            </a:r>
            <a:r>
              <a:rPr lang="en-US" dirty="0"/>
              <a:t> </a:t>
            </a:r>
            <a:r>
              <a:rPr lang="en-US" dirty="0" err="1"/>
              <a:t>nur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Sätzen</a:t>
            </a:r>
            <a:r>
              <a:rPr lang="en-US" dirty="0"/>
              <a:t>!</a:t>
            </a:r>
          </a:p>
          <a:p>
            <a:pPr>
              <a:spcBef>
                <a:spcPts val="1200"/>
              </a:spcBef>
            </a:pPr>
            <a:r>
              <a:rPr lang="en-US" b="1" i="1" dirty="0"/>
              <a:t>Frage</a:t>
            </a:r>
            <a:r>
              <a:rPr lang="en-US" dirty="0"/>
              <a:t>.  </a:t>
            </a:r>
            <a:r>
              <a:rPr lang="en-US" dirty="0" err="1"/>
              <a:t>Ist</a:t>
            </a:r>
            <a:r>
              <a:rPr lang="en-US" dirty="0"/>
              <a:t> dies </a:t>
            </a:r>
            <a:r>
              <a:rPr lang="en-US" dirty="0" err="1"/>
              <a:t>erwünscht</a:t>
            </a:r>
            <a:r>
              <a:rPr lang="en-US" dirty="0"/>
              <a:t>? </a:t>
            </a:r>
            <a:r>
              <a:rPr lang="en-US" dirty="0" err="1"/>
              <a:t>Besteht</a:t>
            </a:r>
            <a:r>
              <a:rPr lang="en-US" dirty="0"/>
              <a:t> 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dirty="0" err="1"/>
              <a:t>nur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Sätzen</a:t>
            </a:r>
            <a:r>
              <a:rPr lang="en-US" dirty="0"/>
              <a:t>?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sz="22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6130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6" y="838200"/>
            <a:ext cx="8229594" cy="5257800"/>
          </a:xfrm>
        </p:spPr>
        <p:txBody>
          <a:bodyPr/>
          <a:lstStyle/>
          <a:p>
            <a:pPr>
              <a:spcBef>
                <a:spcPts val="160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r>
              <a:rPr lang="de-DE" b="1"/>
              <a:t>Sprache S</a:t>
            </a:r>
            <a:r>
              <a:rPr lang="de-DE" b="1">
                <a:solidFill>
                  <a:srgbClr val="00B050"/>
                </a:solidFill>
              </a:rPr>
              <a:t> </a:t>
            </a:r>
            <a:r>
              <a:rPr lang="de-DE"/>
              <a:t>=</a:t>
            </a:r>
            <a:r>
              <a:rPr lang="de-DE" baseline="-25000"/>
              <a:t>Def</a:t>
            </a:r>
            <a:r>
              <a:rPr lang="de-DE" i="1" baseline="-25000"/>
              <a:t>  	</a:t>
            </a:r>
            <a:r>
              <a:rPr lang="de-DE"/>
              <a:t>die Gesamtheit aller bereits einmal</a:t>
            </a:r>
            <a:r>
              <a:rPr lang="de-DE">
                <a:solidFill>
                  <a:srgbClr val="FF0000"/>
                </a:solidFill>
              </a:rPr>
              <a:t> produzierten </a:t>
            </a:r>
            <a:r>
              <a:rPr lang="de-DE"/>
              <a:t>				</a:t>
            </a:r>
            <a:r>
              <a:rPr lang="de-AT"/>
              <a:t>grammatischen </a:t>
            </a:r>
            <a:r>
              <a:rPr lang="de-DE"/>
              <a:t>Ausdrücke in </a:t>
            </a:r>
            <a:r>
              <a:rPr lang="de-DE">
                <a:solidFill>
                  <a:srgbClr val="00B050"/>
                </a:solidFill>
              </a:rPr>
              <a:t>S</a:t>
            </a:r>
          </a:p>
          <a:p>
            <a:pPr>
              <a:spcBef>
                <a:spcPts val="1200"/>
              </a:spcBef>
            </a:pPr>
            <a:r>
              <a:rPr lang="de-DE" b="1"/>
              <a:t>Problem.</a:t>
            </a:r>
            <a:r>
              <a:rPr lang="de-DE"/>
              <a:t> Es gibt für jede Sprache </a:t>
            </a:r>
            <a:r>
              <a:rPr lang="de-DE">
                <a:solidFill>
                  <a:srgbClr val="00B050"/>
                </a:solidFill>
              </a:rPr>
              <a:t>S</a:t>
            </a:r>
            <a:r>
              <a:rPr lang="de-DE" b="1"/>
              <a:t> </a:t>
            </a:r>
            <a:r>
              <a:rPr lang="de-DE"/>
              <a:t>Ausdrücke, die </a:t>
            </a:r>
          </a:p>
          <a:p>
            <a:pPr>
              <a:spcBef>
                <a:spcPts val="400"/>
              </a:spcBef>
            </a:pPr>
            <a:r>
              <a:rPr lang="de-DE"/>
              <a:t>				   (i)	noch niemals </a:t>
            </a:r>
            <a:r>
              <a:rPr lang="de-DE">
                <a:solidFill>
                  <a:srgbClr val="FF0000"/>
                </a:solidFill>
              </a:rPr>
              <a:t>produziert</a:t>
            </a:r>
            <a:r>
              <a:rPr lang="de-DE" b="1">
                <a:solidFill>
                  <a:srgbClr val="FF0000"/>
                </a:solidFill>
              </a:rPr>
              <a:t> </a:t>
            </a:r>
            <a:r>
              <a:rPr lang="de-DE"/>
              <a:t>wurden aber </a:t>
            </a:r>
          </a:p>
          <a:p>
            <a:pPr>
              <a:spcBef>
                <a:spcPts val="400"/>
              </a:spcBef>
            </a:pPr>
            <a:r>
              <a:rPr lang="de-DE"/>
              <a:t>				   (ii)	trotzdem Teil von </a:t>
            </a:r>
            <a:r>
              <a:rPr lang="de-DE">
                <a:solidFill>
                  <a:srgbClr val="00B050"/>
                </a:solidFill>
              </a:rPr>
              <a:t>S </a:t>
            </a:r>
            <a:r>
              <a:rPr lang="de-DE"/>
              <a:t>sind.</a:t>
            </a:r>
          </a:p>
          <a:p>
            <a:pPr>
              <a:spcBef>
                <a:spcPts val="0"/>
              </a:spcBef>
            </a:pPr>
            <a:endParaRPr lang="en-US" i="1"/>
          </a:p>
          <a:p>
            <a:pPr>
              <a:spcBef>
                <a:spcPts val="0"/>
              </a:spcBef>
            </a:pPr>
            <a:r>
              <a:rPr lang="en-US" i="1"/>
              <a:t>Beispiel 1. </a:t>
            </a:r>
            <a:r>
              <a:rPr lang="en-US"/>
              <a:t>Nehmen wir an, der Sprecher spricht die Wahrheit.</a:t>
            </a:r>
            <a:endParaRPr lang="de-DE"/>
          </a:p>
          <a:p>
            <a:pPr>
              <a:spcBef>
                <a:spcPts val="1200"/>
              </a:spcBef>
            </a:pPr>
            <a:r>
              <a:rPr lang="de-DE"/>
              <a:t>(1)		Satz (1) wird jetzt zum ersten Mal geäußert und </a:t>
            </a:r>
            <a:br>
              <a:rPr lang="de-DE"/>
            </a:br>
            <a:r>
              <a:rPr lang="de-DE"/>
              <a:t>wurde zuvor noch nie produziert.</a:t>
            </a:r>
            <a:r>
              <a:rPr lang="de-DE">
                <a:solidFill>
                  <a:prstClr val="black"/>
                </a:solidFill>
              </a:rPr>
              <a:t> </a:t>
            </a:r>
          </a:p>
          <a:p>
            <a:pPr marL="0" lvl="0" indent="0">
              <a:spcBef>
                <a:spcPts val="1600"/>
              </a:spcBef>
            </a:pPr>
            <a:r>
              <a:rPr lang="de-DE">
                <a:solidFill>
                  <a:prstClr val="black"/>
                </a:solidFill>
                <a:latin typeface="Segoe UI Symbol" panose="020B0502040204020203" pitchFamily="34" charset="0"/>
                <a:ea typeface="Segoe UI Symbol" panose="020B0502040204020203" pitchFamily="34" charset="0"/>
                <a:sym typeface="WP IconicSymbolsA" panose="05010101010101010101" pitchFamily="2" charset="2"/>
              </a:rPr>
              <a:t>	➜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	Satz (1) wurde </a:t>
            </a:r>
            <a:r>
              <a:rPr lang="de-DE" u="sng">
                <a:solidFill>
                  <a:prstClr val="black"/>
                </a:solidFill>
                <a:sym typeface="WP IconicSymbolsA" panose="05010101010101010101" pitchFamily="2" charset="2"/>
              </a:rPr>
              <a:t>noch nie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 produziert</a:t>
            </a:r>
            <a:r>
              <a:rPr lang="de-DE">
                <a:solidFill>
                  <a:prstClr val="black"/>
                </a:solidFill>
              </a:rPr>
              <a:t>.</a:t>
            </a:r>
          </a:p>
          <a:p>
            <a:pPr marL="0" indent="0">
              <a:spcBef>
                <a:spcPts val="600"/>
              </a:spcBef>
            </a:pPr>
            <a:r>
              <a:rPr lang="de-DE">
                <a:solidFill>
                  <a:prstClr val="black"/>
                </a:solidFill>
                <a:latin typeface="Segoe UI Symbol" panose="020B0502040204020203" pitchFamily="34" charset="0"/>
                <a:ea typeface="Segoe UI Symbol" panose="020B0502040204020203" pitchFamily="34" charset="0"/>
                <a:sym typeface="WP IconicSymbolsA" panose="05010101010101010101" pitchFamily="2" charset="2"/>
              </a:rPr>
              <a:t>	➜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	(1) ist nach der Definition also </a:t>
            </a:r>
            <a:r>
              <a:rPr lang="de-DE" u="sng">
                <a:solidFill>
                  <a:prstClr val="black"/>
                </a:solidFill>
                <a:sym typeface="WP IconicSymbolsA" panose="05010101010101010101" pitchFamily="2" charset="2"/>
              </a:rPr>
              <a:t>kein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 Teil von Sprache.</a:t>
            </a:r>
          </a:p>
          <a:p>
            <a:pPr marL="0" indent="0">
              <a:spcBef>
                <a:spcPts val="1200"/>
              </a:spcBef>
            </a:pPr>
            <a:r>
              <a:rPr lang="de-DE" b="1">
                <a:solidFill>
                  <a:prstClr val="black"/>
                </a:solidFill>
                <a:sym typeface="WP IconicSymbolsA" panose="05010101010101010101" pitchFamily="2" charset="2"/>
              </a:rPr>
              <a:t>Problem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. Dies ist inkorrekt - (1) </a:t>
            </a:r>
            <a:r>
              <a:rPr lang="de-DE" i="1">
                <a:solidFill>
                  <a:prstClr val="black"/>
                </a:solidFill>
                <a:sym typeface="WP IconicSymbolsA" panose="05010101010101010101" pitchFamily="2" charset="2"/>
              </a:rPr>
              <a:t>ist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 ein sprachlicher Ausdruck.</a:t>
            </a:r>
            <a:endParaRPr lang="de-DE">
              <a:solidFill>
                <a:prstClr val="black"/>
              </a:solidFill>
            </a:endParaRPr>
          </a:p>
          <a:p>
            <a:pPr>
              <a:spcBef>
                <a:spcPts val="0"/>
              </a:spcBef>
            </a:pPr>
            <a:endParaRPr lang="en-US" sz="220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802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5" y="762000"/>
            <a:ext cx="8458195" cy="52578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de-DE" b="1"/>
              <a:t>Sprache S</a:t>
            </a:r>
            <a:r>
              <a:rPr lang="de-DE" b="1">
                <a:solidFill>
                  <a:srgbClr val="00B050"/>
                </a:solidFill>
              </a:rPr>
              <a:t> </a:t>
            </a:r>
            <a:r>
              <a:rPr lang="de-DE"/>
              <a:t>=</a:t>
            </a:r>
            <a:r>
              <a:rPr lang="de-DE" baseline="-25000"/>
              <a:t>Def</a:t>
            </a:r>
            <a:r>
              <a:rPr lang="de-DE" i="1" baseline="-25000"/>
              <a:t>  	</a:t>
            </a:r>
            <a:r>
              <a:rPr lang="de-DE"/>
              <a:t>die Gesamtheit aller bereits einmal</a:t>
            </a:r>
            <a:r>
              <a:rPr lang="de-DE">
                <a:solidFill>
                  <a:srgbClr val="FF0000"/>
                </a:solidFill>
              </a:rPr>
              <a:t> produzierten </a:t>
            </a:r>
            <a:r>
              <a:rPr lang="de-DE"/>
              <a:t>				</a:t>
            </a:r>
            <a:r>
              <a:rPr lang="de-AT"/>
              <a:t>grammatischen </a:t>
            </a:r>
            <a:r>
              <a:rPr lang="de-DE"/>
              <a:t>Ausdrücke in </a:t>
            </a:r>
            <a:r>
              <a:rPr lang="de-DE">
                <a:solidFill>
                  <a:srgbClr val="00B050"/>
                </a:solidFill>
              </a:rPr>
              <a:t>S</a:t>
            </a:r>
          </a:p>
          <a:p>
            <a:pPr>
              <a:spcBef>
                <a:spcPts val="1600"/>
              </a:spcBef>
            </a:pPr>
            <a:r>
              <a:rPr lang="en-US" i="1"/>
              <a:t>Beispiel 2. </a:t>
            </a:r>
            <a:r>
              <a:rPr lang="en-US"/>
              <a:t>Rekursion</a:t>
            </a:r>
            <a:r>
              <a:rPr lang="en-US" b="1"/>
              <a:t> </a:t>
            </a:r>
            <a:r>
              <a:rPr lang="en-US" sz="1800"/>
              <a:t>(s.u.) </a:t>
            </a:r>
            <a:r>
              <a:rPr lang="en-US"/>
              <a:t>führt zu Ausdrücken, die noch nie </a:t>
            </a:r>
            <a:r>
              <a:rPr lang="de-DE">
                <a:solidFill>
                  <a:srgbClr val="FF0000"/>
                </a:solidFill>
              </a:rPr>
              <a:t>produziert </a:t>
            </a:r>
            <a:r>
              <a:rPr lang="en-US"/>
              <a:t>wurden, aber dennoch Teil von </a:t>
            </a:r>
            <a:r>
              <a:rPr lang="de-DE">
                <a:solidFill>
                  <a:srgbClr val="00B050"/>
                </a:solidFill>
              </a:rPr>
              <a:t>Sprache </a:t>
            </a:r>
            <a:r>
              <a:rPr lang="en-US"/>
              <a:t>sind:</a:t>
            </a:r>
            <a:endParaRPr lang="en-US" b="1"/>
          </a:p>
          <a:p>
            <a:pPr>
              <a:spcBef>
                <a:spcPts val="1200"/>
              </a:spcBef>
            </a:pPr>
            <a:r>
              <a:rPr lang="en-US"/>
              <a:t>(1)		a.		Wir mögen Maria. </a:t>
            </a:r>
          </a:p>
          <a:p>
            <a:r>
              <a:rPr lang="en-US"/>
              <a:t>		b.	Wir mögen Maria und Hans. </a:t>
            </a:r>
          </a:p>
          <a:p>
            <a:r>
              <a:rPr lang="en-US"/>
              <a:t>		c.		Wir mögen Maria und Hans und Anna …</a:t>
            </a:r>
          </a:p>
          <a:p>
            <a:pPr>
              <a:spcBef>
                <a:spcPts val="1200"/>
              </a:spcBef>
            </a:pPr>
            <a:r>
              <a:rPr lang="en-US" b="1" i="1">
                <a:sym typeface="WP IconicSymbolsA" panose="05010101010101010101" pitchFamily="2" charset="2"/>
              </a:rPr>
              <a:t>Konsequenz</a:t>
            </a:r>
            <a:r>
              <a:rPr lang="en-US">
                <a:sym typeface="WP IconicSymbolsA" panose="05010101010101010101" pitchFamily="2" charset="2"/>
              </a:rPr>
              <a:t>: Sprache ist </a:t>
            </a:r>
            <a:r>
              <a:rPr lang="en-US" b="1" u="sng">
                <a:sym typeface="WP IconicSymbolsA" panose="05010101010101010101" pitchFamily="2" charset="2"/>
              </a:rPr>
              <a:t>keine</a:t>
            </a:r>
            <a:r>
              <a:rPr lang="en-US">
                <a:sym typeface="WP IconicSymbolsA" panose="05010101010101010101" pitchFamily="2" charset="2"/>
              </a:rPr>
              <a:t> endliche Menge von Objekten.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381001" y="4495800"/>
            <a:ext cx="8458195" cy="1821775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1200"/>
              </a:spcBef>
            </a:pPr>
            <a:r>
              <a:rPr lang="en-US" b="1">
                <a:solidFill>
                  <a:prstClr val="black"/>
                </a:solidFill>
                <a:sym typeface="WP IconicSymbolsA" panose="05010101010101010101" pitchFamily="2" charset="2"/>
              </a:rPr>
              <a:t>Natürliche Sprache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 ist ein System, das </a:t>
            </a:r>
          </a:p>
          <a:p>
            <a:pPr marL="342900" lvl="0" indent="-342900"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342900" algn="l"/>
                <a:tab pos="628650" algn="l"/>
                <a:tab pos="1090613" algn="l"/>
              </a:tabLst>
            </a:pP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aus einer </a:t>
            </a:r>
            <a:r>
              <a:rPr lang="en-US" b="1">
                <a:solidFill>
                  <a:schemeClr val="tx1"/>
                </a:solidFill>
                <a:sym typeface="WP IconicSymbolsA" panose="05010101010101010101" pitchFamily="2" charset="2"/>
              </a:rPr>
              <a:t>endlichen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 Zahl von Objekten (den im mentalen Lexikon gespeicherten </a:t>
            </a:r>
            <a:r>
              <a:rPr lang="en-US" b="1">
                <a:solidFill>
                  <a:prstClr val="black"/>
                </a:solidFill>
                <a:sym typeface="WP IconicSymbolsA" panose="05010101010101010101" pitchFamily="2" charset="2"/>
              </a:rPr>
              <a:t>Morphemen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)</a:t>
            </a:r>
          </a:p>
          <a:p>
            <a:pPr marL="342900" lvl="0" indent="-342900">
              <a:buFont typeface="Wingdings" panose="05000000000000000000" pitchFamily="2" charset="2"/>
              <a:buChar char="§"/>
              <a:tabLst>
                <a:tab pos="342900" algn="l"/>
                <a:tab pos="628650" algn="l"/>
                <a:tab pos="1090613" algn="l"/>
              </a:tabLst>
            </a:pPr>
            <a:r>
              <a:rPr lang="en-US">
                <a:solidFill>
                  <a:schemeClr val="tx1"/>
                </a:solidFill>
                <a:sym typeface="WP IconicSymbolsA" panose="05010101010101010101" pitchFamily="2" charset="2"/>
              </a:rPr>
              <a:t>eine (potentiell)</a:t>
            </a:r>
            <a:r>
              <a:rPr lang="en-US" b="1">
                <a:solidFill>
                  <a:schemeClr val="tx1"/>
                </a:solidFill>
                <a:sym typeface="WP IconicSymbolsA" panose="05010101010101010101" pitchFamily="2" charset="2"/>
              </a:rPr>
              <a:t> </a:t>
            </a:r>
            <a:r>
              <a:rPr lang="en-US" b="1" u="sng">
                <a:solidFill>
                  <a:schemeClr val="tx1"/>
                </a:solidFill>
                <a:sym typeface="WP IconicSymbolsA" panose="05010101010101010101" pitchFamily="2" charset="2"/>
              </a:rPr>
              <a:t>un</a:t>
            </a:r>
            <a:r>
              <a:rPr lang="en-US" b="1">
                <a:solidFill>
                  <a:schemeClr val="tx1"/>
                </a:solidFill>
                <a:sym typeface="WP IconicSymbolsA" panose="05010101010101010101" pitchFamily="2" charset="2"/>
              </a:rPr>
              <a:t>endliche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 Anzahl von Ausdrücken generiert.</a:t>
            </a:r>
          </a:p>
        </p:txBody>
      </p:sp>
    </p:spTree>
    <p:extLst>
      <p:ext uri="{BB962C8B-B14F-4D97-AF65-F5344CB8AC3E}">
        <p14:creationId xmlns:p14="http://schemas.microsoft.com/office/powerpoint/2010/main" val="1957851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534400" cy="52578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/>
              <a:t>Formale Definition von Sprache</a:t>
            </a:r>
            <a:r>
              <a:rPr lang="en-US" i="1"/>
              <a:t> </a:t>
            </a:r>
            <a:r>
              <a:rPr lang="en-US"/>
              <a:t>(</a:t>
            </a:r>
            <a:r>
              <a:rPr lang="en-US" u="sng"/>
              <a:t>endgültige Version</a:t>
            </a:r>
            <a:r>
              <a:rPr lang="en-US"/>
              <a:t>): </a:t>
            </a:r>
          </a:p>
          <a:p>
            <a:pPr>
              <a:spcBef>
                <a:spcPts val="400"/>
              </a:spcBef>
            </a:pPr>
            <a:endParaRPr lang="en-US"/>
          </a:p>
          <a:p>
            <a:pPr>
              <a:spcBef>
                <a:spcPts val="400"/>
              </a:spcBef>
            </a:pPr>
            <a:endParaRPr lang="en-US"/>
          </a:p>
          <a:p>
            <a:pPr>
              <a:spcBef>
                <a:spcPts val="600"/>
              </a:spcBef>
            </a:pPr>
            <a:r>
              <a:rPr lang="en-US" sz="1800"/>
              <a:t>			</a:t>
            </a: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0" indent="0">
              <a:spcBef>
                <a:spcPts val="2000"/>
              </a:spcBef>
            </a:pPr>
            <a:r>
              <a:rPr lang="en-US" b="1" i="1"/>
              <a:t>Frage</a:t>
            </a:r>
            <a:r>
              <a:rPr lang="en-US" i="1"/>
              <a:t>. </a:t>
            </a:r>
            <a:r>
              <a:rPr lang="en-US"/>
              <a:t>Warum ‘</a:t>
            </a:r>
            <a:r>
              <a:rPr lang="en-US" b="1"/>
              <a:t>potentiell </a:t>
            </a:r>
            <a:r>
              <a:rPr lang="en-US"/>
              <a:t>unendlich’? </a:t>
            </a:r>
          </a:p>
          <a:p>
            <a:pPr marL="0" indent="0">
              <a:spcBef>
                <a:spcPts val="1200"/>
              </a:spcBef>
            </a:pPr>
            <a:r>
              <a:rPr lang="en-US" b="1"/>
              <a:t>Antwort</a:t>
            </a:r>
            <a:r>
              <a:rPr lang="en-US"/>
              <a:t>. Es ist nicht möglich, alle grammatischen Ausdrücke in </a:t>
            </a:r>
            <a:r>
              <a:rPr lang="en-US" b="1"/>
              <a:t>endlicher Zeit</a:t>
            </a:r>
            <a:r>
              <a:rPr lang="en-US"/>
              <a:t> aufzulisten. </a:t>
            </a:r>
          </a:p>
          <a:p>
            <a:pPr marL="0" indent="0">
              <a:spcBef>
                <a:spcPts val="0"/>
              </a:spcBef>
            </a:pPr>
            <a:endParaRPr lang="en-US" i="1"/>
          </a:p>
          <a:p>
            <a:pPr marL="0" indent="0">
              <a:spcBef>
                <a:spcPts val="0"/>
              </a:spcBef>
            </a:pPr>
            <a:r>
              <a:rPr lang="en-US" i="1"/>
              <a:t>	Vergleich: die Menge der natürlichen Zahlen </a:t>
            </a:r>
            <a:r>
              <a:rPr lang="en-US" sz="2000" i="1" baseline="-25000"/>
              <a:t>0  </a:t>
            </a:r>
            <a:r>
              <a:rPr lang="en-US" i="1"/>
              <a:t>(0, 1, 2, 3, …)</a:t>
            </a:r>
            <a:r>
              <a:rPr lang="en-US"/>
              <a:t>	</a:t>
            </a:r>
          </a:p>
          <a:p>
            <a:pPr marL="566737" lvl="1" indent="-342900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en-US" sz="2400"/>
              <a:t>Die Menge 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</a:t>
            </a:r>
            <a:r>
              <a:rPr lang="en-US" sz="2000" baseline="-25000">
                <a:solidFill>
                  <a:prstClr val="black"/>
                </a:solidFill>
                <a:sym typeface="WP MathA" panose="05010101010101010101" pitchFamily="2" charset="2"/>
              </a:rPr>
              <a:t>0 </a:t>
            </a:r>
            <a:r>
              <a:rPr lang="en-US" sz="2000" i="1" baseline="-2500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/>
              <a:t>ist unendlich: </a:t>
            </a:r>
            <a:br>
              <a:rPr lang="en-US" sz="2400"/>
            </a:br>
            <a:r>
              <a:rPr lang="en-US" sz="2400"/>
              <a:t>Für jede Zahl n in 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</a:t>
            </a:r>
            <a:r>
              <a:rPr lang="en-US" sz="2000" baseline="-25000">
                <a:solidFill>
                  <a:prstClr val="black"/>
                </a:solidFill>
                <a:sym typeface="WP MathA" panose="05010101010101010101" pitchFamily="2" charset="2"/>
              </a:rPr>
              <a:t>0  </a:t>
            </a:r>
            <a:r>
              <a:rPr lang="en-US" sz="2400">
                <a:sym typeface="WP MathA" panose="05010101010101010101" pitchFamily="2" charset="2"/>
              </a:rPr>
              <a:t>gilt: n + 1 ist auch ein Element von</a:t>
            </a:r>
            <a:r>
              <a:rPr lang="en-US" sz="2400"/>
              <a:t> 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</a:t>
            </a:r>
            <a:r>
              <a:rPr lang="en-US" sz="2000" baseline="-25000">
                <a:solidFill>
                  <a:prstClr val="black"/>
                </a:solidFill>
                <a:sym typeface="WP MathA" panose="05010101010101010101" pitchFamily="2" charset="2"/>
              </a:rPr>
              <a:t>0</a:t>
            </a:r>
            <a:r>
              <a:rPr lang="en-US">
                <a:sym typeface="WP MathA" panose="05010101010101010101" pitchFamily="2" charset="2"/>
              </a:rPr>
              <a:t>.</a:t>
            </a:r>
            <a:endParaRPr lang="en-US" sz="2400"/>
          </a:p>
          <a:p>
            <a:pPr marL="566737" lvl="1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/>
              <a:t>Es ist daher un</a:t>
            </a:r>
            <a:r>
              <a:rPr lang="de-AT" sz="2400"/>
              <a:t>möglich, alle Elemente von 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</a:t>
            </a:r>
            <a:r>
              <a:rPr lang="en-US" sz="2000" baseline="-25000">
                <a:solidFill>
                  <a:prstClr val="black"/>
                </a:solidFill>
                <a:sym typeface="WP MathA" panose="05010101010101010101" pitchFamily="2" charset="2"/>
              </a:rPr>
              <a:t>0  </a:t>
            </a:r>
            <a:r>
              <a:rPr lang="de-AT" sz="2400"/>
              <a:t>aufzulisten. </a:t>
            </a:r>
            <a:endParaRPr lang="en-US" sz="2400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609600" y="1630430"/>
            <a:ext cx="8040250" cy="1011341"/>
          </a:xfrm>
          <a:prstGeom prst="roundRect">
            <a:avLst/>
          </a:prstGeom>
          <a:solidFill>
            <a:srgbClr val="DDE12D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>
              <a:tabLst>
                <a:tab pos="342900" algn="l"/>
                <a:tab pos="747713" algn="l"/>
                <a:tab pos="1090613" algn="l"/>
                <a:tab pos="2457450" algn="l"/>
              </a:tabLst>
            </a:pPr>
            <a:r>
              <a:rPr lang="de-DE" altLang="en-US" b="1">
                <a:solidFill>
                  <a:prstClr val="black"/>
                </a:solidFill>
                <a:latin typeface="Calibri"/>
              </a:rPr>
              <a:t>Sprache S </a:t>
            </a:r>
            <a:r>
              <a:rPr lang="de-DE">
                <a:solidFill>
                  <a:prstClr val="black"/>
                </a:solidFill>
                <a:latin typeface="Calibri"/>
              </a:rPr>
              <a:t>=</a:t>
            </a:r>
            <a:r>
              <a:rPr lang="de-DE" baseline="-25000">
                <a:solidFill>
                  <a:prstClr val="black"/>
                </a:solidFill>
                <a:latin typeface="Calibri"/>
              </a:rPr>
              <a:t>Def 	</a:t>
            </a:r>
            <a:r>
              <a:rPr lang="de-DE">
                <a:solidFill>
                  <a:srgbClr val="000000"/>
                </a:solidFill>
                <a:latin typeface="Calibri"/>
              </a:rPr>
              <a:t>di</a:t>
            </a:r>
            <a:r>
              <a:rPr lang="de-DE" altLang="en-US">
                <a:solidFill>
                  <a:srgbClr val="000000"/>
                </a:solidFill>
                <a:latin typeface="Calibri"/>
              </a:rPr>
              <a:t>e potentiell unendliche Menge aller 			grammatischen Ausdrücke in S</a:t>
            </a: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43299" y="838200"/>
            <a:ext cx="500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</a:t>
            </a:r>
            <a:r>
              <a:rPr lang="en-US" b="1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 </a:t>
            </a:r>
            <a:endParaRPr lang="en-US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424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58F92-74CB-5729-135C-717BD5D64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B1395-4A68-8800-07D3-D2DA8E4C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F0E8-A2A8-7A91-8957-D99C45216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534400" cy="5257800"/>
          </a:xfrm>
        </p:spPr>
        <p:txBody>
          <a:bodyPr/>
          <a:lstStyle/>
          <a:p>
            <a:pPr>
              <a:spcBef>
                <a:spcPts val="400"/>
              </a:spcBef>
            </a:pPr>
            <a:endParaRPr lang="en-US"/>
          </a:p>
          <a:p>
            <a:pPr>
              <a:spcBef>
                <a:spcPts val="400"/>
              </a:spcBef>
            </a:pPr>
            <a:endParaRPr lang="en-US"/>
          </a:p>
          <a:p>
            <a:pPr>
              <a:spcBef>
                <a:spcPts val="600"/>
              </a:spcBef>
            </a:pPr>
            <a:r>
              <a:rPr lang="en-US" sz="1800"/>
              <a:t>			</a:t>
            </a:r>
            <a:endParaRPr lang="en-US"/>
          </a:p>
          <a:p>
            <a:pPr marL="342891" indent="-342891">
              <a:spcBef>
                <a:spcPts val="16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600"/>
              </a:spcBef>
              <a:buFont typeface="Wingdings" panose="05000000000000000000" pitchFamily="2" charset="2"/>
              <a:buChar char="§"/>
            </a:pPr>
            <a:endParaRPr lang="en-US"/>
          </a:p>
        </p:txBody>
      </p:sp>
      <p:sp>
        <p:nvSpPr>
          <p:cNvPr id="7" name="Abgerundetes Rechteck 7">
            <a:extLst>
              <a:ext uri="{FF2B5EF4-FFF2-40B4-BE49-F238E27FC236}">
                <a16:creationId xmlns:a16="http://schemas.microsoft.com/office/drawing/2014/main" id="{469C8D66-2664-0672-0B34-BA339CB00060}"/>
              </a:ext>
            </a:extLst>
          </p:cNvPr>
          <p:cNvSpPr txBox="1">
            <a:spLocks/>
          </p:cNvSpPr>
          <p:nvPr/>
        </p:nvSpPr>
        <p:spPr>
          <a:xfrm>
            <a:off x="152400" y="838200"/>
            <a:ext cx="6604788" cy="919401"/>
          </a:xfrm>
          <a:prstGeom prst="roundRect">
            <a:avLst/>
          </a:prstGeom>
          <a:solidFill>
            <a:srgbClr val="DDE12D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indent="-971550">
              <a:tabLst>
                <a:tab pos="342900" algn="l"/>
                <a:tab pos="747713" algn="l"/>
                <a:tab pos="1090613" algn="l"/>
                <a:tab pos="1828800" algn="l"/>
              </a:tabLst>
            </a:pPr>
            <a:r>
              <a:rPr lang="de-DE" altLang="en-US" b="1">
                <a:solidFill>
                  <a:prstClr val="black"/>
                </a:solidFill>
                <a:latin typeface="Calibri"/>
              </a:rPr>
              <a:t>Sprache S </a:t>
            </a:r>
            <a:r>
              <a:rPr lang="de-DE">
                <a:solidFill>
                  <a:prstClr val="black"/>
                </a:solidFill>
                <a:latin typeface="Calibri"/>
              </a:rPr>
              <a:t>=</a:t>
            </a:r>
            <a:r>
              <a:rPr lang="de-DE" baseline="-25000">
                <a:solidFill>
                  <a:prstClr val="black"/>
                </a:solidFill>
                <a:latin typeface="Calibri"/>
              </a:rPr>
              <a:t>Def 	</a:t>
            </a:r>
            <a:r>
              <a:rPr lang="de-DE">
                <a:solidFill>
                  <a:srgbClr val="000000"/>
                </a:solidFill>
                <a:latin typeface="Calibri"/>
              </a:rPr>
              <a:t>di</a:t>
            </a:r>
            <a:r>
              <a:rPr lang="de-DE" altLang="en-US">
                <a:solidFill>
                  <a:srgbClr val="000000"/>
                </a:solidFill>
                <a:latin typeface="Calibri"/>
              </a:rPr>
              <a:t>e potentiell unendliche Menge </a:t>
            </a:r>
            <a:br>
              <a:rPr lang="de-DE" altLang="en-US">
                <a:solidFill>
                  <a:srgbClr val="000000"/>
                </a:solidFill>
                <a:latin typeface="Calibri"/>
              </a:rPr>
            </a:br>
            <a:r>
              <a:rPr lang="de-DE" altLang="en-US">
                <a:solidFill>
                  <a:srgbClr val="000000"/>
                </a:solidFill>
                <a:latin typeface="Calibri"/>
              </a:rPr>
              <a:t>		aller grammatischen Ausdrücke in S</a:t>
            </a: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0FFA9B81-8D2D-3589-3DFC-9AF07DAC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4783A88-3249-5184-124B-2D5DFF87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144EB5-4FC5-FB2D-47F8-F34E83EA9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124200"/>
            <a:ext cx="2417229" cy="3625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872051-B602-765A-9B47-108B499A24F3}"/>
              </a:ext>
            </a:extLst>
          </p:cNvPr>
          <p:cNvSpPr txBox="1"/>
          <p:nvPr/>
        </p:nvSpPr>
        <p:spPr>
          <a:xfrm>
            <a:off x="381000" y="3765576"/>
            <a:ext cx="5532120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indent="-342891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en-US" sz="2400"/>
              <a:t>Diese Definition von Sprache ist </a:t>
            </a:r>
            <a:r>
              <a:rPr lang="en-US" sz="2400" b="1"/>
              <a:t>Standard</a:t>
            </a:r>
            <a:r>
              <a:rPr lang="en-US" sz="2400"/>
              <a:t> in: </a:t>
            </a:r>
            <a:r>
              <a:rPr lang="en-US" sz="2200"/>
              <a:t>Linguistik, Mathematik </a:t>
            </a:r>
            <a:r>
              <a:rPr lang="en-US" sz="2000"/>
              <a:t>(Theorie der formalen Sprachen)</a:t>
            </a:r>
            <a:r>
              <a:rPr lang="en-US" sz="2200"/>
              <a:t>, Logik, Computerwissenschaft, Komplexitäts -forschung, Automatentheorie, Kognitionswissenschaft, Biologie, Musikologie, …</a:t>
            </a:r>
          </a:p>
          <a:p>
            <a:pPr marL="342891" indent="-342891">
              <a:spcBef>
                <a:spcPts val="1600"/>
              </a:spcBef>
              <a:buFont typeface="Wingdings" panose="05000000000000000000" pitchFamily="2" charset="2"/>
              <a:buChar char="§"/>
            </a:pPr>
            <a:endParaRPr lang="en-US" sz="2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E5E136-D165-EAE9-C284-E10C3DB06815}"/>
              </a:ext>
            </a:extLst>
          </p:cNvPr>
          <p:cNvSpPr txBox="1"/>
          <p:nvPr/>
        </p:nvSpPr>
        <p:spPr>
          <a:xfrm>
            <a:off x="381000" y="213360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indent="-342891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en-US" sz="2400" b="1"/>
              <a:t>Ursprung der Definition </a:t>
            </a:r>
            <a:r>
              <a:rPr lang="en-US" sz="2400"/>
              <a:t>Chomsky (1955/1975). </a:t>
            </a:r>
            <a:br>
              <a:rPr lang="en-US" sz="2400"/>
            </a:br>
            <a:r>
              <a:rPr lang="en-US" sz="2400"/>
              <a:t>Dissertation, </a:t>
            </a:r>
            <a:r>
              <a:rPr lang="en-US" sz="2400" i="1"/>
              <a:t>University of Pennsylvania</a:t>
            </a:r>
            <a:r>
              <a:rPr lang="en-US" sz="2000"/>
              <a:t> (veröffentlicht 1975)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BDB93C-3717-6451-FEE0-59A68FF286C4}"/>
              </a:ext>
            </a:extLst>
          </p:cNvPr>
          <p:cNvGrpSpPr/>
          <p:nvPr/>
        </p:nvGrpSpPr>
        <p:grpSpPr>
          <a:xfrm>
            <a:off x="6650572" y="609600"/>
            <a:ext cx="2645828" cy="2321963"/>
            <a:chOff x="6487025" y="304800"/>
            <a:chExt cx="2580775" cy="21981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3D706A-4F8D-3BAE-94D1-E3E5FAEAF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0" y="304800"/>
              <a:ext cx="1789068" cy="178906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B45413-1647-3789-C901-296C5CF0959D}"/>
                </a:ext>
              </a:extLst>
            </p:cNvPr>
            <p:cNvSpPr txBox="1">
              <a:spLocks/>
            </p:cNvSpPr>
            <p:nvPr/>
          </p:nvSpPr>
          <p:spPr>
            <a:xfrm>
              <a:off x="6487025" y="2133600"/>
              <a:ext cx="25807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/>
                <a:t>Noam Chomsky (*1928)</a:t>
              </a:r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8106376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43" y="847165"/>
            <a:ext cx="8777095" cy="5257800"/>
          </a:xfrm>
        </p:spPr>
        <p:txBody>
          <a:bodyPr/>
          <a:lstStyle/>
          <a:p>
            <a:pPr>
              <a:spcBef>
                <a:spcPts val="400"/>
              </a:spcBef>
            </a:pPr>
            <a:endParaRPr lang="en-US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342891" indent="-34289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Aber </a:t>
            </a:r>
            <a:r>
              <a:rPr lang="en-US" dirty="0" err="1"/>
              <a:t>wie</a:t>
            </a:r>
            <a:r>
              <a:rPr lang="en-US" dirty="0"/>
              <a:t> </a:t>
            </a:r>
            <a:r>
              <a:rPr lang="en-US" dirty="0" err="1"/>
              <a:t>kann</a:t>
            </a:r>
            <a:r>
              <a:rPr lang="en-US" dirty="0"/>
              <a:t> man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unendliche</a:t>
            </a:r>
            <a:r>
              <a:rPr lang="en-US" dirty="0"/>
              <a:t> Menge </a:t>
            </a:r>
            <a:r>
              <a:rPr lang="en-US" dirty="0" err="1"/>
              <a:t>produzieren</a:t>
            </a:r>
            <a:r>
              <a:rPr lang="en-US" dirty="0"/>
              <a:t>?</a:t>
            </a:r>
          </a:p>
          <a:p>
            <a:pPr marL="342891" indent="-34289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Sprache</a:t>
            </a:r>
            <a:r>
              <a:rPr lang="en-US" dirty="0"/>
              <a:t> </a:t>
            </a:r>
            <a:r>
              <a:rPr lang="en-US" dirty="0" err="1"/>
              <a:t>wird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b="1" dirty="0" err="1"/>
              <a:t>endliche</a:t>
            </a:r>
            <a:r>
              <a:rPr lang="en-US" dirty="0"/>
              <a:t> Grammatik </a:t>
            </a:r>
            <a:r>
              <a:rPr lang="en-US" b="1" dirty="0" err="1"/>
              <a:t>generiert</a:t>
            </a:r>
            <a:r>
              <a:rPr lang="en-US" dirty="0"/>
              <a:t>:</a:t>
            </a:r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 dirty="0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 dirty="0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 b="1" dirty="0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 dirty="0"/>
              <a:t>Man </a:t>
            </a:r>
            <a:r>
              <a:rPr lang="en-US" dirty="0" err="1"/>
              <a:t>nennt</a:t>
            </a:r>
            <a:r>
              <a:rPr lang="en-US" dirty="0"/>
              <a:t> dieses System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Generative Grammatik</a:t>
            </a:r>
            <a:r>
              <a:rPr lang="en-US" dirty="0"/>
              <a:t>.</a:t>
            </a: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647700" y="3352800"/>
            <a:ext cx="7848600" cy="1906905"/>
          </a:xfrm>
          <a:prstGeom prst="roundRect">
            <a:avLst/>
          </a:prstGeom>
          <a:solidFill>
            <a:srgbClr val="800615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b="1">
                <a:solidFill>
                  <a:schemeClr val="bg1"/>
                </a:solidFill>
              </a:rPr>
              <a:t>Grammatik</a:t>
            </a:r>
            <a:r>
              <a:rPr lang="de-DE" altLang="en-US" b="1">
                <a:solidFill>
                  <a:schemeClr val="bg1"/>
                </a:solidFill>
                <a:latin typeface="Calibri"/>
              </a:rPr>
              <a:t> einer Sprache S </a:t>
            </a:r>
            <a:r>
              <a:rPr lang="de-DE">
                <a:solidFill>
                  <a:schemeClr val="bg1"/>
                </a:solidFill>
                <a:latin typeface="Calibri"/>
              </a:rPr>
              <a:t>=</a:t>
            </a:r>
            <a:r>
              <a:rPr lang="de-DE" baseline="-25000">
                <a:solidFill>
                  <a:schemeClr val="bg1"/>
                </a:solidFill>
                <a:latin typeface="Calibri"/>
              </a:rPr>
              <a:t>Def   </a:t>
            </a:r>
            <a:r>
              <a:rPr lang="de-DE">
                <a:solidFill>
                  <a:schemeClr val="bg1"/>
                </a:solidFill>
                <a:latin typeface="Calibri"/>
              </a:rPr>
              <a:t>&lt;Lexikon, Regeln&gt;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	(i)		</a:t>
            </a:r>
            <a:r>
              <a:rPr lang="de-AT" b="1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Lexikon</a:t>
            </a:r>
            <a:r>
              <a:rPr lang="de-AT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: endliche Menge von Morphemen in S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	(ii) 	</a:t>
            </a:r>
            <a:r>
              <a:rPr lang="de-AT" b="1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Regeln</a:t>
            </a:r>
            <a:r>
              <a:rPr lang="de-AT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: endliche Menge von Regeln (Operationen), 			die Morpheme zu größeren Einheiten verbinden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704850" y="838200"/>
            <a:ext cx="7524750" cy="919401"/>
          </a:xfrm>
          <a:prstGeom prst="roundRect">
            <a:avLst/>
          </a:prstGeom>
          <a:solidFill>
            <a:srgbClr val="DDE12D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>
              <a:tabLst>
                <a:tab pos="342900" algn="l"/>
                <a:tab pos="747713" algn="l"/>
                <a:tab pos="1090613" algn="l"/>
                <a:tab pos="2457450" algn="l"/>
              </a:tabLst>
            </a:pPr>
            <a:r>
              <a:rPr lang="de-DE" altLang="en-US" b="1">
                <a:solidFill>
                  <a:prstClr val="black"/>
                </a:solidFill>
                <a:latin typeface="Calibri"/>
              </a:rPr>
              <a:t>Sprache S </a:t>
            </a:r>
            <a:r>
              <a:rPr lang="de-DE">
                <a:solidFill>
                  <a:prstClr val="black"/>
                </a:solidFill>
                <a:latin typeface="Calibri"/>
              </a:rPr>
              <a:t>=</a:t>
            </a:r>
            <a:r>
              <a:rPr lang="de-DE" baseline="-25000">
                <a:solidFill>
                  <a:prstClr val="black"/>
                </a:solidFill>
                <a:latin typeface="Calibri"/>
              </a:rPr>
              <a:t>Def 	</a:t>
            </a:r>
            <a:r>
              <a:rPr lang="de-DE">
                <a:solidFill>
                  <a:srgbClr val="000000"/>
                </a:solidFill>
                <a:latin typeface="Calibri"/>
              </a:rPr>
              <a:t>di</a:t>
            </a:r>
            <a:r>
              <a:rPr lang="de-DE" altLang="en-US">
                <a:solidFill>
                  <a:srgbClr val="000000"/>
                </a:solidFill>
                <a:latin typeface="Calibri"/>
              </a:rPr>
              <a:t>e potentiell unendliche Menge aller 		grammatischen Ausdrücke in S</a:t>
            </a:r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1309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2B4AE-8DB3-ED9B-1DAA-CB13952BF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DA21-5F54-CE51-827E-178175BB7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72355"/>
          </a:xfrm>
        </p:spPr>
        <p:txBody>
          <a:bodyPr/>
          <a:lstStyle/>
          <a:p>
            <a:r>
              <a:rPr lang="en-US"/>
              <a:t>Sprache vs. Grammatik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9399-58CB-F2E5-9EFE-CCF85501B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943" y="847165"/>
            <a:ext cx="8777095" cy="5257800"/>
          </a:xfrm>
        </p:spPr>
        <p:txBody>
          <a:bodyPr/>
          <a:lstStyle/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en-US"/>
              <a:t>Definition des menschlichen </a:t>
            </a:r>
            <a:r>
              <a:rPr lang="en-US" b="1"/>
              <a:t>Sprachsystems</a:t>
            </a:r>
            <a:r>
              <a:rPr lang="en-US"/>
              <a:t>:</a:t>
            </a:r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 i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i="1"/>
              <a:t>Vorsicht</a:t>
            </a:r>
            <a:r>
              <a:rPr lang="en-US"/>
              <a:t>! Das Sprach</a:t>
            </a:r>
            <a:r>
              <a:rPr lang="en-US" b="1"/>
              <a:t>system </a:t>
            </a:r>
            <a:r>
              <a:rPr lang="en-US"/>
              <a:t>produziert Sprache!</a:t>
            </a:r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b="1"/>
              <a:t>Formale</a:t>
            </a:r>
            <a:r>
              <a:rPr lang="en-US"/>
              <a:t> Definition des Sprach</a:t>
            </a:r>
            <a:r>
              <a:rPr lang="en-US" b="1"/>
              <a:t>systems </a:t>
            </a:r>
            <a:r>
              <a:rPr lang="en-US"/>
              <a:t>als generativen Grammatik:</a:t>
            </a:r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en-US"/>
          </a:p>
        </p:txBody>
      </p:sp>
      <p:sp>
        <p:nvSpPr>
          <p:cNvPr id="9" name="Abgerundetes Rechteck 7">
            <a:extLst>
              <a:ext uri="{FF2B5EF4-FFF2-40B4-BE49-F238E27FC236}">
                <a16:creationId xmlns:a16="http://schemas.microsoft.com/office/drawing/2014/main" id="{665E0C32-655B-EEA3-FDF8-B0EBA2E5D604}"/>
              </a:ext>
            </a:extLst>
          </p:cNvPr>
          <p:cNvSpPr txBox="1">
            <a:spLocks/>
          </p:cNvSpPr>
          <p:nvPr/>
        </p:nvSpPr>
        <p:spPr>
          <a:xfrm>
            <a:off x="457200" y="4956850"/>
            <a:ext cx="7848600" cy="1367750"/>
          </a:xfrm>
          <a:prstGeom prst="roundRect">
            <a:avLst/>
          </a:prstGeom>
          <a:solidFill>
            <a:srgbClr val="800615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sz="2200" b="1">
                <a:solidFill>
                  <a:schemeClr val="bg1"/>
                </a:solidFill>
              </a:rPr>
              <a:t>Grammatik</a:t>
            </a:r>
            <a:r>
              <a:rPr lang="de-DE" altLang="en-US" sz="2200" b="1">
                <a:solidFill>
                  <a:schemeClr val="bg1"/>
                </a:solidFill>
                <a:latin typeface="Calibri"/>
              </a:rPr>
              <a:t> einer Sprache S </a:t>
            </a:r>
            <a:r>
              <a:rPr lang="de-DE" sz="2200">
                <a:solidFill>
                  <a:schemeClr val="bg1"/>
                </a:solidFill>
                <a:latin typeface="Calibri"/>
              </a:rPr>
              <a:t>=</a:t>
            </a:r>
            <a:r>
              <a:rPr lang="de-DE" sz="2200" baseline="-25000">
                <a:solidFill>
                  <a:schemeClr val="bg1"/>
                </a:solidFill>
                <a:latin typeface="Calibri"/>
              </a:rPr>
              <a:t>Def   </a:t>
            </a:r>
            <a:r>
              <a:rPr lang="de-DE" sz="2200">
                <a:solidFill>
                  <a:schemeClr val="bg1"/>
                </a:solidFill>
                <a:latin typeface="Calibri"/>
              </a:rPr>
              <a:t>&lt;Lexikon, Regeln&gt;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	(i)		Lexikon: </a:t>
            </a:r>
            <a:r>
              <a:rPr lang="de-AT" sz="2200" b="1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endliche</a:t>
            </a: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 Menge von Morphemen in S</a:t>
            </a:r>
          </a:p>
          <a:p>
            <a:pPr marL="0" indent="0">
              <a:spcBef>
                <a:spcPts val="4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	(ii) 	Regeln: </a:t>
            </a:r>
            <a:r>
              <a:rPr lang="de-AT" sz="2200" b="1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endliche</a:t>
            </a: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 Menge von Regeln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2639F218-C8E0-2C0A-2518-5A320CEBB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AD1E5F7-61DF-EB1C-AF3F-F9B1FF4C5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4" name="Abgerundetes Rechteck 7">
            <a:extLst>
              <a:ext uri="{FF2B5EF4-FFF2-40B4-BE49-F238E27FC236}">
                <a16:creationId xmlns:a16="http://schemas.microsoft.com/office/drawing/2014/main" id="{A312D81E-6D70-0338-2FBD-83B72ECA98A3}"/>
              </a:ext>
            </a:extLst>
          </p:cNvPr>
          <p:cNvSpPr txBox="1">
            <a:spLocks/>
          </p:cNvSpPr>
          <p:nvPr/>
        </p:nvSpPr>
        <p:spPr>
          <a:xfrm>
            <a:off x="457200" y="1432203"/>
            <a:ext cx="7772399" cy="1310997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200"/>
              </a:spcBef>
            </a:pPr>
            <a:r>
              <a:rPr lang="en-US" sz="2200">
                <a:solidFill>
                  <a:prstClr val="black"/>
                </a:solidFill>
                <a:sym typeface="WP IconicSymbolsA" panose="05010101010101010101" pitchFamily="2" charset="2"/>
              </a:rPr>
              <a:t>Natürliche Sprache ist ein System, das </a:t>
            </a:r>
          </a:p>
          <a:p>
            <a:pPr marL="342900" lvl="0" indent="-342900"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342900" algn="l"/>
                <a:tab pos="628650" algn="l"/>
                <a:tab pos="1090613" algn="l"/>
              </a:tabLst>
            </a:pPr>
            <a:r>
              <a:rPr lang="en-US" sz="2200">
                <a:solidFill>
                  <a:prstClr val="black"/>
                </a:solidFill>
                <a:sym typeface="WP IconicSymbolsA" panose="05010101010101010101" pitchFamily="2" charset="2"/>
              </a:rPr>
              <a:t>aus einer </a:t>
            </a:r>
            <a:r>
              <a:rPr lang="en-US" sz="2200" b="1">
                <a:solidFill>
                  <a:schemeClr val="tx1"/>
                </a:solidFill>
                <a:sym typeface="WP IconicSymbolsA" panose="05010101010101010101" pitchFamily="2" charset="2"/>
              </a:rPr>
              <a:t>endlichen</a:t>
            </a:r>
            <a:r>
              <a:rPr lang="en-US" sz="2200">
                <a:solidFill>
                  <a:prstClr val="black"/>
                </a:solidFill>
                <a:sym typeface="WP IconicSymbolsA" panose="05010101010101010101" pitchFamily="2" charset="2"/>
              </a:rPr>
              <a:t> Zahl von Morphemen</a:t>
            </a:r>
          </a:p>
          <a:p>
            <a:pPr marL="342900" lvl="0" indent="-342900">
              <a:buFont typeface="Wingdings" panose="05000000000000000000" pitchFamily="2" charset="2"/>
              <a:buChar char="§"/>
              <a:tabLst>
                <a:tab pos="342900" algn="l"/>
                <a:tab pos="628650" algn="l"/>
                <a:tab pos="1090613" algn="l"/>
              </a:tabLst>
            </a:pPr>
            <a:r>
              <a:rPr lang="en-US" sz="2200">
                <a:solidFill>
                  <a:schemeClr val="tx1"/>
                </a:solidFill>
                <a:sym typeface="WP IconicSymbolsA" panose="05010101010101010101" pitchFamily="2" charset="2"/>
              </a:rPr>
              <a:t>eine potentiell</a:t>
            </a:r>
            <a:r>
              <a:rPr lang="en-US" sz="2200" b="1">
                <a:solidFill>
                  <a:schemeClr val="tx1"/>
                </a:solidFill>
                <a:sym typeface="WP IconicSymbolsA" panose="05010101010101010101" pitchFamily="2" charset="2"/>
              </a:rPr>
              <a:t> </a:t>
            </a:r>
            <a:r>
              <a:rPr lang="en-US" sz="2200" b="1" u="sng">
                <a:solidFill>
                  <a:schemeClr val="tx1"/>
                </a:solidFill>
                <a:sym typeface="WP IconicSymbolsA" panose="05010101010101010101" pitchFamily="2" charset="2"/>
              </a:rPr>
              <a:t>un</a:t>
            </a:r>
            <a:r>
              <a:rPr lang="en-US" sz="2200" b="1">
                <a:solidFill>
                  <a:schemeClr val="tx1"/>
                </a:solidFill>
                <a:sym typeface="WP IconicSymbolsA" panose="05010101010101010101" pitchFamily="2" charset="2"/>
              </a:rPr>
              <a:t>endliche</a:t>
            </a:r>
            <a:r>
              <a:rPr lang="en-US" sz="2200">
                <a:solidFill>
                  <a:prstClr val="black"/>
                </a:solidFill>
                <a:sym typeface="WP IconicSymbolsA" panose="05010101010101010101" pitchFamily="2" charset="2"/>
              </a:rPr>
              <a:t> Anzahl von Ausdrücken generiert.</a:t>
            </a:r>
          </a:p>
        </p:txBody>
      </p:sp>
      <p:sp>
        <p:nvSpPr>
          <p:cNvPr id="5" name="Abgerundetes Rechteck 7">
            <a:extLst>
              <a:ext uri="{FF2B5EF4-FFF2-40B4-BE49-F238E27FC236}">
                <a16:creationId xmlns:a16="http://schemas.microsoft.com/office/drawing/2014/main" id="{AD92AD02-1CB2-EB0C-CC21-649EAACF5816}"/>
              </a:ext>
            </a:extLst>
          </p:cNvPr>
          <p:cNvSpPr txBox="1">
            <a:spLocks/>
          </p:cNvSpPr>
          <p:nvPr/>
        </p:nvSpPr>
        <p:spPr>
          <a:xfrm>
            <a:off x="476254" y="3638074"/>
            <a:ext cx="7981946" cy="476726"/>
          </a:xfrm>
          <a:prstGeom prst="roundRect">
            <a:avLst/>
          </a:prstGeom>
          <a:solidFill>
            <a:srgbClr val="DDE12D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indent="-971550">
              <a:tabLst>
                <a:tab pos="342900" algn="l"/>
                <a:tab pos="747713" algn="l"/>
                <a:tab pos="1090613" algn="l"/>
                <a:tab pos="2457450" algn="l"/>
              </a:tabLst>
            </a:pPr>
            <a:r>
              <a:rPr lang="de-DE" altLang="en-US" sz="2200" b="1">
                <a:solidFill>
                  <a:prstClr val="black"/>
                </a:solidFill>
                <a:latin typeface="Calibri"/>
              </a:rPr>
              <a:t>Sprache S </a:t>
            </a:r>
            <a:r>
              <a:rPr lang="de-DE" sz="2200">
                <a:solidFill>
                  <a:prstClr val="black"/>
                </a:solidFill>
                <a:latin typeface="Calibri"/>
              </a:rPr>
              <a:t>=</a:t>
            </a:r>
            <a:r>
              <a:rPr lang="de-DE" sz="2200" baseline="-25000">
                <a:solidFill>
                  <a:prstClr val="black"/>
                </a:solidFill>
                <a:latin typeface="Calibri"/>
              </a:rPr>
              <a:t>Def  </a:t>
            </a:r>
            <a:r>
              <a:rPr lang="de-DE" sz="2200">
                <a:solidFill>
                  <a:srgbClr val="000000"/>
                </a:solidFill>
                <a:latin typeface="Calibri"/>
              </a:rPr>
              <a:t>di</a:t>
            </a:r>
            <a:r>
              <a:rPr lang="de-DE" altLang="en-US" sz="2200">
                <a:solidFill>
                  <a:srgbClr val="000000"/>
                </a:solidFill>
                <a:latin typeface="Calibri"/>
              </a:rPr>
              <a:t>e potentiell unendliche Menge aller Ausdrücke in S</a:t>
            </a:r>
            <a:endParaRPr lang="de-DE" sz="2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240896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/>
              <a:t>Grammatik: Beispiel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i="1"/>
              <a:t>Beispiel. </a:t>
            </a:r>
            <a:r>
              <a:rPr lang="en-US"/>
              <a:t>Ein kleines </a:t>
            </a:r>
            <a:r>
              <a:rPr lang="en-US" b="1"/>
              <a:t>Fragment</a:t>
            </a:r>
            <a:r>
              <a:rPr lang="en-US"/>
              <a:t> </a:t>
            </a:r>
            <a:r>
              <a:rPr lang="en-US" sz="2000"/>
              <a:t>(</a:t>
            </a:r>
            <a:r>
              <a:rPr lang="el-GR" sz="2000"/>
              <a:t>απόσπασμα</a:t>
            </a:r>
            <a:r>
              <a:rPr lang="en-US" sz="2000"/>
              <a:t>)</a:t>
            </a:r>
            <a:r>
              <a:rPr lang="en-US" i="1"/>
              <a:t> </a:t>
            </a:r>
            <a:r>
              <a:rPr lang="en-US"/>
              <a:t>des Deutschen:</a:t>
            </a:r>
          </a:p>
          <a:p>
            <a:pPr defTabSz="857250">
              <a:spcBef>
                <a:spcPts val="1600"/>
              </a:spcBef>
              <a:tabLst>
                <a:tab pos="342900" algn="l"/>
                <a:tab pos="747713" algn="l"/>
                <a:tab pos="1090613" algn="l"/>
                <a:tab pos="1771650" algn="l"/>
                <a:tab pos="2171700" algn="l"/>
                <a:tab pos="2514600" algn="l"/>
                <a:tab pos="3086100" algn="l"/>
              </a:tabLst>
            </a:pPr>
            <a:r>
              <a:rPr lang="en-US"/>
              <a:t>	Lexikon</a:t>
            </a:r>
            <a:r>
              <a:rPr lang="en-US" baseline="-25000"/>
              <a:t>Deutsch</a:t>
            </a:r>
            <a:r>
              <a:rPr lang="en-US"/>
              <a:t> 	=	{Peter</a:t>
            </a:r>
            <a:r>
              <a:rPr lang="en-US" baseline="-25000"/>
              <a:t>N</a:t>
            </a:r>
            <a:r>
              <a:rPr lang="en-US"/>
              <a:t>, die</a:t>
            </a:r>
            <a:r>
              <a:rPr lang="en-US" baseline="-25000"/>
              <a:t>D</a:t>
            </a:r>
            <a:r>
              <a:rPr lang="en-US"/>
              <a:t>, -t</a:t>
            </a:r>
            <a:r>
              <a:rPr lang="en-US" baseline="-25000"/>
              <a:t>Affix</a:t>
            </a:r>
            <a:r>
              <a:rPr lang="en-US"/>
              <a:t>, lach-</a:t>
            </a:r>
            <a:r>
              <a:rPr lang="en-US" baseline="-25000"/>
              <a:t>V</a:t>
            </a:r>
            <a:r>
              <a:rPr lang="en-US"/>
              <a:t>, Katze</a:t>
            </a:r>
            <a:r>
              <a:rPr lang="en-US" baseline="-25000"/>
              <a:t>N</a:t>
            </a:r>
            <a:r>
              <a:rPr lang="en-US"/>
              <a:t>}</a:t>
            </a:r>
          </a:p>
          <a:p>
            <a:pPr defTabSz="85725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771650" algn="l"/>
                <a:tab pos="2171700" algn="l"/>
                <a:tab pos="2514600" algn="l"/>
                <a:tab pos="3086100" algn="l"/>
              </a:tabLst>
            </a:pPr>
            <a:r>
              <a:rPr lang="en-US"/>
              <a:t>	Regeln</a:t>
            </a:r>
            <a:r>
              <a:rPr lang="en-US" baseline="-25000"/>
              <a:t>Deutsch</a:t>
            </a:r>
            <a:r>
              <a:rPr lang="en-US"/>
              <a:t> 	=	{R</a:t>
            </a:r>
            <a:r>
              <a:rPr lang="en-US" baseline="-25000"/>
              <a:t>1</a:t>
            </a:r>
            <a:r>
              <a:rPr lang="en-US"/>
              <a:t>: 	V + Affix ist ein Verb,	</a:t>
            </a:r>
            <a:endParaRPr lang="en-US" b="1"/>
          </a:p>
          <a:p>
            <a:pPr defTabSz="857250">
              <a:tabLst>
                <a:tab pos="342900" algn="l"/>
                <a:tab pos="747713" algn="l"/>
                <a:tab pos="1090613" algn="l"/>
                <a:tab pos="1771650" algn="l"/>
                <a:tab pos="2171700" algn="l"/>
                <a:tab pos="2514600" algn="l"/>
                <a:tab pos="3086100" algn="l"/>
              </a:tabLst>
            </a:pPr>
            <a:r>
              <a:rPr lang="en-US"/>
              <a:t>							 R</a:t>
            </a:r>
            <a:r>
              <a:rPr lang="en-US" baseline="-25000"/>
              <a:t>2</a:t>
            </a:r>
            <a:r>
              <a:rPr lang="en-US"/>
              <a:t>: 	D + N ist eine NP, wenn N kein Name ist, </a:t>
            </a:r>
          </a:p>
          <a:p>
            <a:pPr defTabSz="857250">
              <a:tabLst>
                <a:tab pos="342900" algn="l"/>
                <a:tab pos="747713" algn="l"/>
                <a:tab pos="1090613" algn="l"/>
                <a:tab pos="1771650" algn="l"/>
                <a:tab pos="2171700" algn="l"/>
                <a:tab pos="2514600" algn="l"/>
                <a:tab pos="3086100" algn="l"/>
              </a:tabLst>
            </a:pPr>
            <a:r>
              <a:rPr lang="en-US"/>
              <a:t>							 R</a:t>
            </a:r>
            <a:r>
              <a:rPr lang="en-US" baseline="-25000"/>
              <a:t>3</a:t>
            </a:r>
            <a:r>
              <a:rPr lang="en-US"/>
              <a:t>: 	N ist eine NP, wenn N ein Name ist,</a:t>
            </a:r>
          </a:p>
          <a:p>
            <a:pPr defTabSz="857250">
              <a:tabLst>
                <a:tab pos="342900" algn="l"/>
                <a:tab pos="747713" algn="l"/>
                <a:tab pos="1090613" algn="l"/>
                <a:tab pos="1771650" algn="l"/>
                <a:tab pos="2171700" algn="l"/>
                <a:tab pos="2514600" algn="l"/>
                <a:tab pos="3086100" algn="l"/>
              </a:tabLst>
            </a:pPr>
            <a:r>
              <a:rPr lang="en-US"/>
              <a:t>							 R</a:t>
            </a:r>
            <a:r>
              <a:rPr lang="en-US" baseline="-25000"/>
              <a:t>4</a:t>
            </a:r>
            <a:r>
              <a:rPr lang="en-US"/>
              <a:t>: 	NP + Verb ist ein Satz}	</a:t>
            </a:r>
          </a:p>
          <a:p>
            <a:pPr defTabSz="85725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1771650" algn="l"/>
                <a:tab pos="2171700" algn="l"/>
                <a:tab pos="2514600" algn="l"/>
                <a:tab pos="3086100" algn="l"/>
              </a:tabLst>
            </a:pPr>
            <a:r>
              <a:rPr lang="en-US"/>
              <a:t>		S</a:t>
            </a:r>
            <a:r>
              <a:rPr lang="en-US" baseline="-25000"/>
              <a:t>Deutsch</a:t>
            </a:r>
            <a:r>
              <a:rPr lang="en-US"/>
              <a:t> 		=	{Die Katze lacht, Peter lacht}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647700" y="972502"/>
            <a:ext cx="7848600" cy="1770698"/>
          </a:xfrm>
          <a:prstGeom prst="roundRect">
            <a:avLst/>
          </a:prstGeom>
          <a:solidFill>
            <a:srgbClr val="800615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sz="2200" b="1">
                <a:solidFill>
                  <a:schemeClr val="bg1"/>
                </a:solidFill>
              </a:rPr>
              <a:t>Grammatik</a:t>
            </a:r>
            <a:r>
              <a:rPr lang="de-DE" altLang="en-US" sz="2200" b="1">
                <a:solidFill>
                  <a:schemeClr val="bg1"/>
                </a:solidFill>
                <a:latin typeface="Calibri"/>
              </a:rPr>
              <a:t> einer Sprache S </a:t>
            </a:r>
            <a:r>
              <a:rPr lang="de-DE" sz="2200">
                <a:solidFill>
                  <a:schemeClr val="bg1"/>
                </a:solidFill>
                <a:latin typeface="Calibri"/>
              </a:rPr>
              <a:t>=</a:t>
            </a:r>
            <a:r>
              <a:rPr lang="de-DE" sz="2200" baseline="-25000">
                <a:solidFill>
                  <a:schemeClr val="bg1"/>
                </a:solidFill>
                <a:latin typeface="Calibri"/>
              </a:rPr>
              <a:t>Def   </a:t>
            </a:r>
            <a:r>
              <a:rPr lang="de-DE" sz="2200">
                <a:solidFill>
                  <a:schemeClr val="bg1"/>
                </a:solidFill>
                <a:latin typeface="Calibri"/>
              </a:rPr>
              <a:t>&lt;Lexikon, Regeln&gt;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	(i)		</a:t>
            </a:r>
            <a:r>
              <a:rPr lang="de-AT" sz="2200" b="1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Lexikon</a:t>
            </a: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: endliche Menge von Morphemen in S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	(ii) 	</a:t>
            </a:r>
            <a:r>
              <a:rPr lang="de-AT" sz="2200" b="1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Regeln</a:t>
            </a:r>
            <a:r>
              <a:rPr lang="de-AT" sz="2200">
                <a:solidFill>
                  <a:schemeClr val="bg1"/>
                </a:solidFill>
                <a:latin typeface="Calibri"/>
                <a:sym typeface="WP MathA" panose="05010101010101010101" pitchFamily="2" charset="2"/>
              </a:rPr>
              <a:t>: endliche Menge von Regeln (Operationen), 				die Morpheme zu größeren Einheiten verbinden</a:t>
            </a:r>
          </a:p>
        </p:txBody>
      </p:sp>
    </p:spTree>
    <p:extLst>
      <p:ext uri="{BB962C8B-B14F-4D97-AF65-F5344CB8AC3E}">
        <p14:creationId xmlns:p14="http://schemas.microsoft.com/office/powerpoint/2010/main" val="2655039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1122878"/>
            <a:ext cx="7751763" cy="2277547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endParaRPr lang="en-US" sz="2800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Was ist Sprache?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u="sng">
                <a:solidFill>
                  <a:schemeClr val="bg1"/>
                </a:solidFill>
              </a:rPr>
              <a:t>Was ist Semantik?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Beispiele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9425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/>
              <a:t>Was ist Semantik?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610600" cy="496252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/>
              <a:t>Linguistik untersucht die </a:t>
            </a:r>
            <a:r>
              <a:rPr lang="de-DE" b="1"/>
              <a:t>Eigenschaften </a:t>
            </a:r>
            <a:r>
              <a:rPr lang="de-DE"/>
              <a:t>der </a:t>
            </a:r>
            <a:r>
              <a:rPr lang="de-DE" b="1"/>
              <a:t>Generativen Grammatik </a:t>
            </a:r>
            <a:r>
              <a:rPr lang="de-DE"/>
              <a:t>(</a:t>
            </a:r>
            <a:r>
              <a:rPr lang="de-DE">
                <a:sym typeface="WP MathA" panose="05010101010101010101" pitchFamily="2" charset="2"/>
              </a:rPr>
              <a:t> </a:t>
            </a:r>
            <a:r>
              <a:rPr lang="de-DE"/>
              <a:t>Eigenschaften der Kompetenz, Sprachfähigkeit).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/>
              <a:t>Das Sprachsystem besteht aus unterschiedlichen </a:t>
            </a:r>
            <a:r>
              <a:rPr lang="de-DE" b="1"/>
              <a:t>Komponenten</a:t>
            </a:r>
            <a:r>
              <a:rPr lang="de-DE"/>
              <a:t>:</a:t>
            </a:r>
            <a:endParaRPr lang="de-DE" b="1"/>
          </a:p>
          <a:p>
            <a:pPr marL="857250" indent="-342900">
              <a:spcBef>
                <a:spcPts val="1200"/>
              </a:spcBef>
              <a:buFont typeface="Courier New" panose="02070309020205020404" pitchFamily="49" charset="0"/>
              <a:buChar char="o"/>
              <a:tabLst>
                <a:tab pos="573088" algn="l"/>
                <a:tab pos="914400" algn="l"/>
                <a:tab pos="1090613" algn="l"/>
              </a:tabLst>
            </a:pPr>
            <a:r>
              <a:rPr lang="de-DE"/>
              <a:t>Phonologie </a:t>
            </a:r>
          </a:p>
          <a:p>
            <a:pPr marL="857250" indent="-342900">
              <a:buFont typeface="Courier New" panose="02070309020205020404" pitchFamily="49" charset="0"/>
              <a:buChar char="o"/>
              <a:tabLst>
                <a:tab pos="573088" algn="l"/>
                <a:tab pos="914400" algn="l"/>
                <a:tab pos="1090613" algn="l"/>
              </a:tabLst>
            </a:pPr>
            <a:r>
              <a:rPr lang="de-DE"/>
              <a:t>Morphologie</a:t>
            </a:r>
          </a:p>
          <a:p>
            <a:pPr marL="857250" indent="-342900">
              <a:buFont typeface="Courier New" panose="02070309020205020404" pitchFamily="49" charset="0"/>
              <a:buChar char="o"/>
              <a:tabLst>
                <a:tab pos="573088" algn="l"/>
                <a:tab pos="914400" algn="l"/>
                <a:tab pos="1090613" algn="l"/>
              </a:tabLst>
            </a:pPr>
            <a:r>
              <a:rPr lang="de-DE"/>
              <a:t>Syntax</a:t>
            </a:r>
          </a:p>
          <a:p>
            <a:pPr marL="857250" indent="-342900">
              <a:buFont typeface="Courier New" panose="02070309020205020404" pitchFamily="49" charset="0"/>
              <a:buChar char="o"/>
              <a:tabLst>
                <a:tab pos="573088" algn="l"/>
                <a:tab pos="914400" algn="l"/>
                <a:tab pos="1090613" algn="l"/>
              </a:tabLst>
            </a:pPr>
            <a:r>
              <a:rPr lang="de-DE">
                <a:solidFill>
                  <a:srgbClr val="FF0000"/>
                </a:solidFill>
              </a:rPr>
              <a:t>Semantik</a:t>
            </a:r>
          </a:p>
          <a:p>
            <a:pPr marL="857250" indent="-342900">
              <a:buFont typeface="Courier New" panose="02070309020205020404" pitchFamily="49" charset="0"/>
              <a:buChar char="o"/>
              <a:tabLst>
                <a:tab pos="573088" algn="l"/>
                <a:tab pos="914400" algn="l"/>
                <a:tab pos="1090613" algn="l"/>
              </a:tabLst>
            </a:pPr>
            <a:r>
              <a:rPr lang="de-DE"/>
              <a:t>Pragmatik</a:t>
            </a:r>
            <a:endParaRPr lang="en-US"/>
          </a:p>
        </p:txBody>
      </p:sp>
      <p:sp>
        <p:nvSpPr>
          <p:cNvPr id="6" name="Abgerundetes Rechteck 7"/>
          <p:cNvSpPr>
            <a:spLocks/>
          </p:cNvSpPr>
          <p:nvPr/>
        </p:nvSpPr>
        <p:spPr>
          <a:xfrm>
            <a:off x="685800" y="4648200"/>
            <a:ext cx="7924800" cy="1532334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171450" defTabSz="998538">
              <a:spcBef>
                <a:spcPts val="300"/>
              </a:spcBef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chemeClr val="tx1"/>
                </a:solidFill>
              </a:rPr>
              <a:t>Natürlichsprachliche Semantik 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      		</a:t>
            </a:r>
            <a:r>
              <a:rPr lang="de-DE" sz="2000" dirty="0">
                <a:solidFill>
                  <a:schemeClr val="tx1"/>
                </a:solidFill>
              </a:rPr>
              <a:t>(</a:t>
            </a:r>
            <a:r>
              <a:rPr lang="de-DE" sz="2000" i="1" dirty="0">
                <a:solidFill>
                  <a:schemeClr val="tx1"/>
                </a:solidFill>
              </a:rPr>
              <a:t>1. Version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pPr marL="571500" defTabSz="998538">
              <a:spcBef>
                <a:spcPts val="800"/>
              </a:spcBef>
              <a:tabLst>
                <a:tab pos="1944688" algn="l"/>
                <a:tab pos="2573338" algn="l"/>
              </a:tabLst>
            </a:pPr>
            <a:r>
              <a:rPr lang="de-DE" sz="2400" dirty="0">
                <a:solidFill>
                  <a:schemeClr val="tx1"/>
                </a:solidFill>
              </a:rPr>
              <a:t>Teilbereich der Linguistik, der die </a:t>
            </a:r>
            <a:r>
              <a:rPr lang="de-DE" sz="2600" dirty="0">
                <a:solidFill>
                  <a:srgbClr val="FF0000"/>
                </a:solidFill>
              </a:rPr>
              <a:t>Bedeutung</a:t>
            </a:r>
            <a:r>
              <a:rPr lang="de-DE" sz="2600" dirty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von </a:t>
            </a:r>
            <a:r>
              <a:rPr lang="de-DE" sz="2400" b="1" dirty="0">
                <a:solidFill>
                  <a:schemeClr val="tx1"/>
                </a:solidFill>
              </a:rPr>
              <a:t>natürlichsprachlichen</a:t>
            </a:r>
            <a:r>
              <a:rPr lang="de-DE" sz="2400" dirty="0">
                <a:solidFill>
                  <a:schemeClr val="tx1"/>
                </a:solidFill>
              </a:rPr>
              <a:t> Ausdrücken untersucht.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051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/>
              <a:t>Was ist Bedeutung?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78513"/>
          </a:xfrm>
        </p:spPr>
        <p:txBody>
          <a:bodyPr/>
          <a:lstStyle/>
          <a:p>
            <a:r>
              <a:rPr lang="de-DE" b="1" i="1"/>
              <a:t>Frage</a:t>
            </a:r>
            <a:r>
              <a:rPr lang="de-DE" i="1"/>
              <a:t>. </a:t>
            </a:r>
            <a:r>
              <a:rPr lang="de-DE"/>
              <a:t>Was bedeutet eigentlich ‚</a:t>
            </a:r>
            <a:r>
              <a:rPr lang="de-DE">
                <a:solidFill>
                  <a:srgbClr val="FF0000"/>
                </a:solidFill>
              </a:rPr>
              <a:t>Bedeutung</a:t>
            </a:r>
            <a:r>
              <a:rPr lang="de-DE"/>
              <a:t>‘?</a:t>
            </a:r>
            <a:endParaRPr lang="de-DE" i="1"/>
          </a:p>
          <a:p>
            <a:pPr lvl="0">
              <a:spcBef>
                <a:spcPts val="1200"/>
              </a:spcBef>
            </a:pPr>
            <a:r>
              <a:rPr lang="de-DE" b="1">
                <a:solidFill>
                  <a:prstClr val="black"/>
                </a:solidFill>
              </a:rPr>
              <a:t>Beobachtung</a:t>
            </a:r>
            <a:r>
              <a:rPr lang="de-DE" b="1" i="1">
                <a:solidFill>
                  <a:prstClr val="black"/>
                </a:solidFill>
              </a:rPr>
              <a:t>. </a:t>
            </a:r>
            <a:r>
              <a:rPr lang="de-DE">
                <a:solidFill>
                  <a:prstClr val="black"/>
                </a:solidFill>
              </a:rPr>
              <a:t>Das Wort ‚Bedeutung‘ hat viele Bedeutungen </a:t>
            </a:r>
            <a:br>
              <a:rPr lang="de-DE">
                <a:solidFill>
                  <a:prstClr val="black"/>
                </a:solidFill>
              </a:rPr>
            </a:br>
            <a:r>
              <a:rPr lang="de-DE">
                <a:solidFill>
                  <a:prstClr val="black"/>
                </a:solidFill>
              </a:rPr>
              <a:t>			(es ist mehrdeutig/ambig; s.u.):</a:t>
            </a:r>
            <a:endParaRPr lang="de-DE" i="1">
              <a:solidFill>
                <a:prstClr val="black"/>
              </a:solidFill>
            </a:endParaRPr>
          </a:p>
          <a:p>
            <a:pPr>
              <a:spcBef>
                <a:spcPts val="1600"/>
              </a:spcBef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(1)		a.		Das hat keine </a:t>
            </a:r>
            <a:r>
              <a:rPr lang="de-AT" sz="2200" i="1"/>
              <a:t>Bedeutung</a:t>
            </a:r>
            <a:r>
              <a:rPr lang="de-AT" sz="2200"/>
              <a:t>. 	(≈ Wert)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b.		Die </a:t>
            </a:r>
            <a:r>
              <a:rPr lang="de-AT" sz="2200" i="1"/>
              <a:t>Bedeutung</a:t>
            </a:r>
            <a:r>
              <a:rPr lang="de-AT" sz="2200"/>
              <a:t> des Traumes war unklar.	(≈ Sinn)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c.		Nach 1945 verlor England an </a:t>
            </a:r>
            <a:r>
              <a:rPr lang="de-AT" sz="2200" i="1"/>
              <a:t>Bedeutung</a:t>
            </a:r>
            <a:r>
              <a:rPr lang="de-AT" sz="2200"/>
              <a:t>. 	(≈ Wichtigkeit)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d.		Sie machte eine </a:t>
            </a:r>
            <a:r>
              <a:rPr lang="de-AT" sz="2200" i="1"/>
              <a:t>bedeutende</a:t>
            </a:r>
            <a:r>
              <a:rPr lang="de-AT" sz="2200"/>
              <a:t> Entdeckung.     	(≈ wichtig)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e.		Das ist ein </a:t>
            </a:r>
            <a:r>
              <a:rPr lang="de-AT" sz="2200" i="1"/>
              <a:t>bedeutendes</a:t>
            </a:r>
            <a:r>
              <a:rPr lang="de-AT" sz="2200"/>
              <a:t> Problem.	(≈ schwierig)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f.		Dies </a:t>
            </a:r>
            <a:r>
              <a:rPr lang="de-AT" sz="2200" i="1"/>
              <a:t>bedeutet</a:t>
            </a:r>
            <a:r>
              <a:rPr lang="de-AT" sz="2200"/>
              <a:t> Krieg. 	(≈ verursachen)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endParaRPr lang="de-AT" sz="2200"/>
          </a:p>
          <a:p>
            <a:endParaRPr lang="en-US" sz="2200"/>
          </a:p>
        </p:txBody>
      </p:sp>
      <p:sp>
        <p:nvSpPr>
          <p:cNvPr id="6" name="Abgerundetes Rechteck 7"/>
          <p:cNvSpPr>
            <a:spLocks/>
          </p:cNvSpPr>
          <p:nvPr/>
        </p:nvSpPr>
        <p:spPr>
          <a:xfrm>
            <a:off x="609600" y="990600"/>
            <a:ext cx="7924800" cy="851297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200" b="1" dirty="0">
                <a:solidFill>
                  <a:schemeClr val="tx1"/>
                </a:solidFill>
              </a:rPr>
              <a:t>Semantik </a:t>
            </a:r>
            <a:r>
              <a:rPr lang="de-DE" sz="2200" dirty="0">
                <a:solidFill>
                  <a:schemeClr val="tx1"/>
                </a:solidFill>
              </a:rPr>
              <a:t>=</a:t>
            </a:r>
            <a:r>
              <a:rPr lang="de-DE" sz="2200" baseline="-25000" dirty="0">
                <a:solidFill>
                  <a:schemeClr val="tx1"/>
                </a:solidFill>
              </a:rPr>
              <a:t>Def   </a:t>
            </a:r>
            <a:r>
              <a:rPr lang="de-DE" sz="2200" dirty="0">
                <a:solidFill>
                  <a:schemeClr val="tx1"/>
                </a:solidFill>
              </a:rPr>
              <a:t>Teilbereich der Linguistik, der die </a:t>
            </a:r>
            <a:r>
              <a:rPr lang="de-DE" sz="2200" dirty="0">
                <a:solidFill>
                  <a:srgbClr val="FF0000"/>
                </a:solidFill>
              </a:rPr>
              <a:t>Bedeutung</a:t>
            </a:r>
            <a:r>
              <a:rPr lang="de-DE" sz="2200" dirty="0">
                <a:solidFill>
                  <a:schemeClr val="tx1"/>
                </a:solidFill>
              </a:rPr>
              <a:t> von natürlichsprachlichen Ausdrücken untersucht. 	</a:t>
            </a:r>
            <a:r>
              <a:rPr lang="de-DE" sz="2000" dirty="0">
                <a:solidFill>
                  <a:schemeClr val="tx1"/>
                </a:solidFill>
              </a:rPr>
              <a:t>(</a:t>
            </a:r>
            <a:r>
              <a:rPr lang="de-DE" sz="2000" i="1" dirty="0">
                <a:solidFill>
                  <a:schemeClr val="tx1"/>
                </a:solidFill>
              </a:rPr>
              <a:t>1. Version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828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de-AT"/>
              <a:t>Was ist Bedeutung?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/>
          <a:lstStyle/>
          <a:p>
            <a:pPr lvl="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>
                <a:solidFill>
                  <a:prstClr val="black"/>
                </a:solidFill>
              </a:rPr>
              <a:t>Das Wort ‚Bedeutung‘ ist </a:t>
            </a:r>
            <a:r>
              <a:rPr lang="de-DE"/>
              <a:t>ambig </a:t>
            </a:r>
            <a:r>
              <a:rPr lang="de-DE" sz="2000"/>
              <a:t>(≈ mehrdeutig)</a:t>
            </a:r>
            <a:r>
              <a:rPr lang="de-DE"/>
              <a:t>:</a:t>
            </a:r>
            <a:endParaRPr lang="de-DE" i="1">
              <a:solidFill>
                <a:prstClr val="black"/>
              </a:solidFill>
            </a:endParaRPr>
          </a:p>
          <a:p>
            <a:pPr>
              <a:spcBef>
                <a:spcPts val="1600"/>
              </a:spcBef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(1)		a.		Das hat keine </a:t>
            </a:r>
            <a:r>
              <a:rPr lang="de-AT" sz="2200" i="1"/>
              <a:t>Bedeutung</a:t>
            </a:r>
            <a:r>
              <a:rPr lang="de-AT" sz="2200"/>
              <a:t>. 	(≈ Wert)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b.		die </a:t>
            </a:r>
            <a:r>
              <a:rPr lang="de-AT" sz="2200" i="1"/>
              <a:t>Bedeutung</a:t>
            </a:r>
            <a:r>
              <a:rPr lang="de-AT" sz="2200"/>
              <a:t> des Traumes 	(≈ Sinn)</a:t>
            </a:r>
          </a:p>
          <a:p>
            <a:pPr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 sz="2200"/>
              <a:t>		c.		Nach 1945 verlor England an </a:t>
            </a:r>
            <a:r>
              <a:rPr lang="de-AT" sz="2200" i="1"/>
              <a:t>Bedeutung</a:t>
            </a:r>
            <a:r>
              <a:rPr lang="de-AT" sz="2200"/>
              <a:t>. 	(≈ Wichtigkeit)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6172200" algn="l"/>
              </a:tabLst>
            </a:pPr>
            <a:endParaRPr lang="de-AT"/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6172200" algn="l"/>
              </a:tabLst>
            </a:pPr>
            <a:endParaRPr lang="de-AT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6172200" algn="l"/>
              </a:tabLst>
            </a:pPr>
            <a:r>
              <a:rPr lang="de-AT"/>
              <a:t>Bedeutung in der </a:t>
            </a:r>
            <a:r>
              <a:rPr lang="de-AT" b="1"/>
              <a:t>Linguistik</a:t>
            </a:r>
            <a:r>
              <a:rPr lang="de-AT"/>
              <a:t>:</a:t>
            </a:r>
          </a:p>
          <a:p>
            <a:pPr>
              <a:spcBef>
                <a:spcPts val="1200"/>
              </a:spcBef>
            </a:pPr>
            <a:r>
              <a:rPr lang="de-AT" sz="2200"/>
              <a:t>(2)		a.		Die </a:t>
            </a:r>
            <a:r>
              <a:rPr lang="de-AT" sz="2200" b="1"/>
              <a:t>Bedeutung</a:t>
            </a:r>
            <a:r>
              <a:rPr lang="de-AT" sz="2200"/>
              <a:t> von </a:t>
            </a:r>
            <a:r>
              <a:rPr lang="de-AT" sz="2200" i="1"/>
              <a:t>σκύλος</a:t>
            </a:r>
            <a:r>
              <a:rPr lang="de-AT" sz="2200"/>
              <a:t> ist ‚Hund’.</a:t>
            </a:r>
          </a:p>
          <a:p>
            <a:r>
              <a:rPr lang="de-AT" sz="2200"/>
              <a:t>		b.		‚Sie lacht‘ </a:t>
            </a:r>
            <a:r>
              <a:rPr lang="de-AT" sz="2200" b="1"/>
              <a:t>bedeutet</a:t>
            </a:r>
            <a:r>
              <a:rPr lang="de-AT" sz="2200" i="1"/>
              <a:t> </a:t>
            </a:r>
            <a:r>
              <a:rPr lang="de-AT" sz="2200"/>
              <a:t>nicht</a:t>
            </a:r>
            <a:r>
              <a:rPr lang="de-AT" sz="2200" i="1"/>
              <a:t> </a:t>
            </a:r>
            <a:r>
              <a:rPr lang="de-AT" sz="2200"/>
              <a:t>das selbe wie ‚Sie ist glücklich‘.</a:t>
            </a:r>
          </a:p>
          <a:p>
            <a:r>
              <a:rPr lang="de-AT" sz="2200"/>
              <a:t>		c.		Maria untersucht die </a:t>
            </a:r>
            <a:r>
              <a:rPr lang="de-AT" sz="2200" b="1"/>
              <a:t>Bedeutung</a:t>
            </a:r>
            <a:r>
              <a:rPr lang="de-AT" sz="2200"/>
              <a:t> von sprachlichen 			Ausdrücken.</a:t>
            </a:r>
          </a:p>
          <a:p>
            <a:pPr>
              <a:spcBef>
                <a:spcPts val="1200"/>
              </a:spcBef>
            </a:pPr>
            <a:r>
              <a:rPr lang="de-AT" b="1" i="1"/>
              <a:t>Übung</a:t>
            </a:r>
            <a:r>
              <a:rPr lang="de-AT" b="1"/>
              <a:t>. </a:t>
            </a:r>
            <a:r>
              <a:rPr lang="de-AT"/>
              <a:t>Was sind andere Beispiele für </a:t>
            </a:r>
            <a:r>
              <a:rPr lang="de-AT" b="1"/>
              <a:t>Ambiguität</a:t>
            </a:r>
            <a:r>
              <a:rPr lang="de-AT"/>
              <a:t>?</a:t>
            </a:r>
            <a:endParaRPr lang="en-US" b="1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5" name="Abgerundetes Rechteck 7">
            <a:extLst>
              <a:ext uri="{FF2B5EF4-FFF2-40B4-BE49-F238E27FC236}">
                <a16:creationId xmlns:a16="http://schemas.microsoft.com/office/drawing/2014/main" id="{537EEB20-77FB-9074-9685-D16E44F728BE}"/>
              </a:ext>
            </a:extLst>
          </p:cNvPr>
          <p:cNvSpPr>
            <a:spLocks/>
          </p:cNvSpPr>
          <p:nvPr/>
        </p:nvSpPr>
        <p:spPr>
          <a:xfrm>
            <a:off x="739329" y="2806303"/>
            <a:ext cx="7204364" cy="851297"/>
          </a:xfrm>
          <a:prstGeom prst="roundRect">
            <a:avLst/>
          </a:prstGeom>
          <a:solidFill>
            <a:srgbClr val="92D05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200" b="1">
                <a:solidFill>
                  <a:schemeClr val="tx1"/>
                </a:solidFill>
              </a:rPr>
              <a:t>Ambiguität</a:t>
            </a:r>
            <a:r>
              <a:rPr lang="de-DE" sz="2200">
                <a:solidFill>
                  <a:schemeClr val="tx1"/>
                </a:solidFill>
              </a:rPr>
              <a:t> [</a:t>
            </a:r>
            <a:r>
              <a:rPr lang="el-GR" sz="2200">
                <a:solidFill>
                  <a:schemeClr val="tx1"/>
                </a:solidFill>
              </a:rPr>
              <a:t>αμφισημία</a:t>
            </a:r>
            <a:r>
              <a:rPr lang="de-DE" sz="2200">
                <a:solidFill>
                  <a:schemeClr val="tx1"/>
                </a:solidFill>
              </a:rPr>
              <a:t>] von </a:t>
            </a:r>
            <a:r>
              <a:rPr lang="el-GR" sz="2200">
                <a:solidFill>
                  <a:schemeClr val="tx1"/>
                </a:solidFill>
              </a:rPr>
              <a:t>α</a:t>
            </a:r>
            <a:r>
              <a:rPr lang="de-DE" sz="2200">
                <a:solidFill>
                  <a:schemeClr val="tx1"/>
                </a:solidFill>
              </a:rPr>
              <a:t> =</a:t>
            </a:r>
            <a:r>
              <a:rPr lang="de-DE" sz="2200" baseline="-25000">
                <a:solidFill>
                  <a:schemeClr val="tx1"/>
                </a:solidFill>
              </a:rPr>
              <a:t>Def  </a:t>
            </a:r>
            <a:r>
              <a:rPr lang="de-DE" sz="2200">
                <a:solidFill>
                  <a:schemeClr val="tx1"/>
                </a:solidFill>
              </a:rPr>
              <a:t>der sprachliche Ausdruck </a:t>
            </a:r>
            <a:r>
              <a:rPr lang="el-GR" sz="2200">
                <a:solidFill>
                  <a:schemeClr val="tx1"/>
                </a:solidFill>
              </a:rPr>
              <a:t>α</a:t>
            </a:r>
            <a:r>
              <a:rPr lang="de-DE" sz="2200">
                <a:solidFill>
                  <a:schemeClr val="tx1"/>
                </a:solidFill>
              </a:rPr>
              <a:t> hat </a:t>
            </a:r>
            <a:r>
              <a:rPr lang="de-DE" sz="2200" b="1">
                <a:solidFill>
                  <a:schemeClr val="tx1"/>
                </a:solidFill>
              </a:rPr>
              <a:t>mehr als eine </a:t>
            </a:r>
            <a:r>
              <a:rPr lang="de-DE" sz="2200">
                <a:solidFill>
                  <a:schemeClr val="tx1"/>
                </a:solidFill>
              </a:rPr>
              <a:t>Bedeutung</a:t>
            </a:r>
            <a:endParaRPr lang="de-DE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5643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Die Denotation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marL="0" indent="0">
              <a:spcBef>
                <a:spcPts val="800"/>
              </a:spcBef>
            </a:pPr>
            <a:r>
              <a:rPr lang="de-AT" i="1" dirty="0"/>
              <a:t>Terminologie</a:t>
            </a:r>
            <a:r>
              <a:rPr lang="de-AT" dirty="0"/>
              <a:t>. In der Linguistik verwendet man </a:t>
            </a:r>
            <a:r>
              <a:rPr lang="en-US" dirty="0" err="1"/>
              <a:t>statt</a:t>
            </a:r>
            <a:r>
              <a:rPr lang="en-US" dirty="0"/>
              <a:t> ‘</a:t>
            </a:r>
            <a:r>
              <a:rPr lang="en-US" dirty="0" err="1"/>
              <a:t>Bedeutung</a:t>
            </a:r>
            <a:r>
              <a:rPr lang="en-US" dirty="0"/>
              <a:t>’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de-AT" dirty="0"/>
              <a:t>den Begriff </a:t>
            </a:r>
            <a:r>
              <a:rPr lang="de-AT" dirty="0">
                <a:solidFill>
                  <a:srgbClr val="FF0000"/>
                </a:solidFill>
              </a:rPr>
              <a:t>Denotation</a:t>
            </a:r>
            <a:r>
              <a:rPr lang="de-AT" dirty="0"/>
              <a:t> </a:t>
            </a:r>
            <a:r>
              <a:rPr lang="de-AT" sz="2000" dirty="0"/>
              <a:t>(fem.)</a:t>
            </a:r>
            <a:r>
              <a:rPr lang="de-AT" dirty="0"/>
              <a:t>.</a:t>
            </a:r>
          </a:p>
          <a:p>
            <a:pPr marL="0" indent="0">
              <a:spcBef>
                <a:spcPts val="800"/>
              </a:spcBef>
            </a:pPr>
            <a:endParaRPr lang="de-AT" b="1" dirty="0">
              <a:solidFill>
                <a:srgbClr val="FF0000"/>
              </a:solidFill>
            </a:endParaRPr>
          </a:p>
          <a:p>
            <a:pPr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dirty="0"/>
          </a:p>
          <a:p>
            <a:pPr marL="0" indent="0">
              <a:spcBef>
                <a:spcPts val="800"/>
              </a:spcBef>
            </a:pPr>
            <a:endParaRPr lang="de-AT" dirty="0"/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090613" algn="l"/>
                <a:tab pos="3205163" algn="l"/>
              </a:tabLst>
            </a:pPr>
            <a:r>
              <a:rPr lang="de-DE" sz="2200" i="1" dirty="0"/>
              <a:t>	Notationelle Konvention. 	</a:t>
            </a:r>
            <a:r>
              <a:rPr lang="de-AT" sz="2200" dirty="0"/>
              <a:t>Für jeden sprachlichen Ausdruck α gilt: </a:t>
            </a:r>
            <a:r>
              <a:rPr lang="de-AT" sz="2200" dirty="0">
                <a:sym typeface="WP MathA" panose="05010101010101010101" pitchFamily="2" charset="2"/>
              </a:rPr>
              <a:t>				</a:t>
            </a:r>
            <a:r>
              <a:rPr lang="de-AT" sz="2200" dirty="0"/>
              <a:t>α</a:t>
            </a:r>
            <a:r>
              <a:rPr lang="de-AT" sz="2200" dirty="0">
                <a:sym typeface="WP MathA" panose="05010101010101010101" pitchFamily="2" charset="2"/>
              </a:rPr>
              <a:t></a:t>
            </a:r>
            <a:r>
              <a:rPr lang="de-AT" sz="2200" dirty="0"/>
              <a:t> ist die </a:t>
            </a:r>
            <a:r>
              <a:rPr lang="de-AT" sz="2200" b="1" dirty="0"/>
              <a:t>Denotation</a:t>
            </a:r>
            <a:r>
              <a:rPr lang="de-AT" sz="2200" dirty="0"/>
              <a:t> von α.</a:t>
            </a:r>
          </a:p>
          <a:p>
            <a:pPr>
              <a:spcBef>
                <a:spcPts val="1600"/>
              </a:spcBef>
            </a:pPr>
            <a:r>
              <a:rPr lang="de-AT" dirty="0"/>
              <a:t> </a:t>
            </a:r>
            <a:r>
              <a:rPr lang="de-AT" i="1" dirty="0"/>
              <a:t>Beispiele</a:t>
            </a:r>
            <a:r>
              <a:rPr lang="de-AT" dirty="0"/>
              <a:t> </a:t>
            </a:r>
          </a:p>
          <a:p>
            <a:pPr>
              <a:spcBef>
                <a:spcPts val="600"/>
              </a:spcBef>
            </a:pPr>
            <a:r>
              <a:rPr lang="de-AT" sz="2200" dirty="0">
                <a:sym typeface="WP MathA" panose="05010101010101010101" pitchFamily="2" charset="2"/>
              </a:rPr>
              <a:t>	Maria </a:t>
            </a:r>
            <a:r>
              <a:rPr lang="de-AT" sz="2200" dirty="0"/>
              <a:t>		=	die Denotation von </a:t>
            </a:r>
            <a:r>
              <a:rPr lang="de-AT" sz="2200" b="1" dirty="0"/>
              <a:t>Maria</a:t>
            </a:r>
          </a:p>
          <a:p>
            <a:pPr>
              <a:spcBef>
                <a:spcPts val="600"/>
              </a:spcBef>
            </a:pPr>
            <a:r>
              <a:rPr lang="de-AT" sz="2200" dirty="0">
                <a:sym typeface="WP MathA" panose="05010101010101010101" pitchFamily="2" charset="2"/>
              </a:rPr>
              <a:t>	</a:t>
            </a:r>
            <a:r>
              <a:rPr lang="de-AT" sz="2200" dirty="0"/>
              <a:t>lesen</a:t>
            </a:r>
            <a:r>
              <a:rPr lang="de-AT" sz="2200" dirty="0">
                <a:sym typeface="WP MathA" panose="05010101010101010101" pitchFamily="2" charset="2"/>
              </a:rPr>
              <a:t> </a:t>
            </a:r>
            <a:r>
              <a:rPr lang="de-AT" sz="2200" dirty="0"/>
              <a:t>		= 	die Denotation von </a:t>
            </a:r>
            <a:r>
              <a:rPr lang="de-AT" sz="2200" b="1" dirty="0"/>
              <a:t>lesen</a:t>
            </a:r>
          </a:p>
          <a:p>
            <a:pPr>
              <a:spcBef>
                <a:spcPts val="600"/>
              </a:spcBef>
            </a:pPr>
            <a:r>
              <a:rPr lang="de-AT" sz="2200" dirty="0">
                <a:sym typeface="WP MathA" panose="05010101010101010101" pitchFamily="2" charset="2"/>
              </a:rPr>
              <a:t>	</a:t>
            </a:r>
            <a:r>
              <a:rPr lang="es-ES" sz="2200" dirty="0"/>
              <a:t>Maria las</a:t>
            </a:r>
            <a:r>
              <a:rPr lang="de-AT" sz="2200" dirty="0">
                <a:sym typeface="WP MathA" panose="05010101010101010101" pitchFamily="2" charset="2"/>
              </a:rPr>
              <a:t> 	</a:t>
            </a:r>
            <a:r>
              <a:rPr lang="es-ES" sz="2200" dirty="0"/>
              <a:t>	=	die Denotation von </a:t>
            </a:r>
            <a:r>
              <a:rPr lang="es-ES" sz="2200" b="1" dirty="0"/>
              <a:t>Maria las</a:t>
            </a:r>
          </a:p>
          <a:p>
            <a:pPr>
              <a:spcBef>
                <a:spcPts val="600"/>
              </a:spcBef>
            </a:pPr>
            <a:r>
              <a:rPr lang="de-AT" sz="2200" dirty="0">
                <a:sym typeface="WP MathA" panose="05010101010101010101" pitchFamily="2" charset="2"/>
              </a:rPr>
              <a:t>	Katze </a:t>
            </a:r>
            <a:r>
              <a:rPr lang="de-AT" sz="2200" dirty="0"/>
              <a:t>		=	die Denotation von </a:t>
            </a:r>
            <a:r>
              <a:rPr lang="de-AT" sz="2200" b="1" dirty="0"/>
              <a:t>Katze</a:t>
            </a:r>
            <a:endParaRPr lang="de-AT" sz="2200" dirty="0"/>
          </a:p>
          <a:p>
            <a:pPr>
              <a:spcBef>
                <a:spcPts val="600"/>
              </a:spcBef>
            </a:pPr>
            <a:r>
              <a:rPr lang="de-AT" sz="2200" dirty="0"/>
              <a:t>	</a:t>
            </a:r>
            <a:r>
              <a:rPr lang="de-AT" sz="2200" dirty="0">
                <a:sym typeface="WP MathA" panose="05010101010101010101" pitchFamily="2" charset="2"/>
              </a:rPr>
              <a:t></a:t>
            </a:r>
            <a:r>
              <a:rPr lang="de-AT" sz="2200" dirty="0"/>
              <a:t>und</a:t>
            </a:r>
            <a:r>
              <a:rPr lang="de-AT" sz="2200" dirty="0">
                <a:sym typeface="WP MathA" panose="05010101010101010101" pitchFamily="2" charset="2"/>
              </a:rPr>
              <a:t></a:t>
            </a:r>
            <a:r>
              <a:rPr lang="de-AT" sz="2200" dirty="0"/>
              <a:t> 			=	die Denotation von </a:t>
            </a:r>
            <a:r>
              <a:rPr lang="de-AT" sz="2200" b="1" dirty="0"/>
              <a:t>und</a:t>
            </a:r>
            <a:r>
              <a:rPr lang="de-AT" sz="2200" dirty="0"/>
              <a:t> </a:t>
            </a:r>
          </a:p>
        </p:txBody>
      </p:sp>
      <p:sp>
        <p:nvSpPr>
          <p:cNvPr id="6" name="Abgerundetes Rechteck 7"/>
          <p:cNvSpPr>
            <a:spLocks/>
          </p:cNvSpPr>
          <p:nvPr/>
        </p:nvSpPr>
        <p:spPr>
          <a:xfrm>
            <a:off x="609600" y="1905000"/>
            <a:ext cx="7848600" cy="98750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177800" defTabSz="998538">
              <a:tabLst>
                <a:tab pos="1944688" algn="l"/>
                <a:tab pos="2573338" algn="l"/>
              </a:tabLst>
            </a:pPr>
            <a:r>
              <a:rPr lang="de-AT" sz="2600" dirty="0">
                <a:solidFill>
                  <a:schemeClr val="bg1"/>
                </a:solidFill>
              </a:rPr>
              <a:t>Die </a:t>
            </a:r>
            <a:r>
              <a:rPr lang="de-AT" sz="2600" dirty="0">
                <a:solidFill>
                  <a:srgbClr val="FF0000"/>
                </a:solidFill>
              </a:rPr>
              <a:t>Denotation</a:t>
            </a:r>
            <a:r>
              <a:rPr lang="de-AT" sz="2600" i="1" dirty="0">
                <a:solidFill>
                  <a:schemeClr val="bg1"/>
                </a:solidFill>
              </a:rPr>
              <a:t> </a:t>
            </a:r>
            <a:r>
              <a:rPr lang="de-AT" sz="2600" dirty="0">
                <a:solidFill>
                  <a:schemeClr val="bg1"/>
                </a:solidFill>
              </a:rPr>
              <a:t>eines sprachlichen Ausdrucks </a:t>
            </a:r>
            <a:r>
              <a:rPr lang="el-GR" sz="2600" dirty="0">
                <a:solidFill>
                  <a:schemeClr val="bg1"/>
                </a:solidFill>
              </a:rPr>
              <a:t>α</a:t>
            </a:r>
            <a:r>
              <a:rPr lang="de-AT" sz="2600" dirty="0">
                <a:solidFill>
                  <a:schemeClr val="bg1"/>
                </a:solidFill>
              </a:rPr>
              <a:t> =</a:t>
            </a:r>
            <a:r>
              <a:rPr lang="de-AT" sz="2600" baseline="-25000" dirty="0">
                <a:solidFill>
                  <a:schemeClr val="bg1"/>
                </a:solidFill>
              </a:rPr>
              <a:t>Def  </a:t>
            </a:r>
            <a:br>
              <a:rPr lang="de-AT" sz="2600" baseline="-25000" dirty="0">
                <a:solidFill>
                  <a:schemeClr val="bg1"/>
                </a:solidFill>
              </a:rPr>
            </a:br>
            <a:r>
              <a:rPr lang="de-AT" sz="2600" dirty="0">
                <a:solidFill>
                  <a:schemeClr val="bg1"/>
                </a:solidFill>
              </a:rPr>
              <a:t>der </a:t>
            </a:r>
            <a:r>
              <a:rPr lang="de-AT" sz="2600" b="1" dirty="0">
                <a:solidFill>
                  <a:schemeClr val="bg1"/>
                </a:solidFill>
              </a:rPr>
              <a:t>semantische Wert </a:t>
            </a:r>
            <a:r>
              <a:rPr lang="de-AT" sz="2600" dirty="0">
                <a:solidFill>
                  <a:schemeClr val="bg1"/>
                </a:solidFill>
              </a:rPr>
              <a:t>von </a:t>
            </a:r>
            <a:r>
              <a:rPr lang="el-GR" sz="2600" dirty="0">
                <a:solidFill>
                  <a:schemeClr val="bg1"/>
                </a:solidFill>
              </a:rPr>
              <a:t>α</a:t>
            </a:r>
            <a:endParaRPr lang="de-DE" sz="2600" dirty="0">
              <a:solidFill>
                <a:schemeClr val="bg1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1619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6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98500" y="691991"/>
            <a:ext cx="7751763" cy="2708434"/>
          </a:xfrm>
        </p:spPr>
        <p:txBody>
          <a:bodyPr wrap="square"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endParaRPr lang="en-US" sz="2800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Was ist Sprache?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b="0">
                <a:solidFill>
                  <a:schemeClr val="bg1"/>
                </a:solidFill>
              </a:rPr>
              <a:t>Was ist Semantik?</a:t>
            </a: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800" u="sng">
                <a:solidFill>
                  <a:schemeClr val="bg1"/>
                </a:solidFill>
              </a:rPr>
              <a:t>Beispiele für einige semantische Phänomene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294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105400"/>
          </a:xfrm>
        </p:spPr>
        <p:txBody>
          <a:bodyPr>
            <a:noAutofit/>
          </a:bodyPr>
          <a:lstStyle/>
          <a:p>
            <a:pPr marL="0" indent="0">
              <a:spcBef>
                <a:spcPts val="800"/>
              </a:spcBef>
            </a:pPr>
            <a:r>
              <a:rPr lang="de-AT" sz="2600"/>
              <a:t>Einige Beobachtungen (Phänomene), die man in der Semantik untersucht (analysiert) und besser verstehen will: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600"/>
              <a:t>Was ist die Denotation von </a:t>
            </a:r>
            <a:r>
              <a:rPr lang="de-AT" sz="2600" b="1"/>
              <a:t>nominalen Ausdrücken </a:t>
            </a:r>
            <a:r>
              <a:rPr lang="de-AT" sz="2600"/>
              <a:t>(NPs)?</a:t>
            </a:r>
          </a:p>
          <a:p>
            <a:pPr marL="0" indent="0"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(1)	a.	Maria		=	?</a:t>
            </a:r>
          </a:p>
          <a:p>
            <a:pPr marL="0" indent="0"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		b.	die Präsidentin	=	?</a:t>
            </a:r>
          </a:p>
          <a:p>
            <a:pPr marL="0" indent="0"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		c.	kein Kind		=	?</a:t>
            </a:r>
          </a:p>
          <a:p>
            <a:pPr marL="0" indent="0">
              <a:spcBef>
                <a:spcPts val="4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		d.	ein Gespenst		=	?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Was denotieren </a:t>
            </a:r>
            <a:r>
              <a:rPr lang="de-AT" sz="2600" b="1"/>
              <a:t>Prädikate</a:t>
            </a:r>
            <a:r>
              <a:rPr lang="de-AT" sz="2600"/>
              <a:t> (</a:t>
            </a:r>
            <a:r>
              <a:rPr lang="el-GR" sz="2600"/>
              <a:t>κατηγορούμενο</a:t>
            </a:r>
            <a:r>
              <a:rPr lang="en-US" sz="2600"/>
              <a:t>)?</a:t>
            </a:r>
            <a:endParaRPr lang="de-AT" sz="2600"/>
          </a:p>
          <a:p>
            <a:pPr marL="0" indent="0">
              <a:spcBef>
                <a:spcPts val="8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(2)	a.	lachen		= 	? 	Ann</a:t>
            </a:r>
            <a:r>
              <a:rPr lang="de-AT" sz="2600" baseline="-25000"/>
              <a:t>1</a:t>
            </a:r>
            <a:r>
              <a:rPr lang="de-AT" sz="2600"/>
              <a:t> </a:t>
            </a:r>
            <a:r>
              <a:rPr lang="de-AT" sz="2600" i="1"/>
              <a:t>lacht</a:t>
            </a:r>
            <a:r>
              <a:rPr lang="de-AT" sz="2600"/>
              <a:t>.	</a:t>
            </a:r>
          </a:p>
          <a:p>
            <a:pPr marL="0" indent="0">
              <a:spcBef>
                <a:spcPts val="3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		b.	sehen		= 	? 	Ann</a:t>
            </a:r>
            <a:r>
              <a:rPr lang="de-AT" sz="2600" baseline="-25000"/>
              <a:t>1</a:t>
            </a:r>
            <a:r>
              <a:rPr lang="de-AT" sz="2600"/>
              <a:t> </a:t>
            </a:r>
            <a:r>
              <a:rPr lang="de-AT" sz="2600" i="1"/>
              <a:t>sieht</a:t>
            </a:r>
            <a:r>
              <a:rPr lang="de-AT" sz="2600"/>
              <a:t> den Vogel</a:t>
            </a:r>
            <a:r>
              <a:rPr lang="de-AT" sz="2600" baseline="-25000"/>
              <a:t>2</a:t>
            </a:r>
            <a:r>
              <a:rPr lang="de-AT" sz="2600"/>
              <a:t>.</a:t>
            </a:r>
          </a:p>
          <a:p>
            <a:pPr marL="0" indent="0">
              <a:spcBef>
                <a:spcPts val="300"/>
              </a:spcBef>
              <a:tabLst>
                <a:tab pos="342900" algn="l"/>
                <a:tab pos="747713" algn="l"/>
                <a:tab pos="1090613" algn="l"/>
                <a:tab pos="3087688" algn="l"/>
                <a:tab pos="3490913" algn="l"/>
                <a:tab pos="4060825" algn="l"/>
              </a:tabLst>
            </a:pPr>
            <a:r>
              <a:rPr lang="de-AT" sz="2600"/>
              <a:t>		c.	zeigen		= 	? 	Ann</a:t>
            </a:r>
            <a:r>
              <a:rPr lang="de-AT" sz="2600" baseline="-25000"/>
              <a:t>1</a:t>
            </a:r>
            <a:r>
              <a:rPr lang="de-AT" sz="2600"/>
              <a:t> </a:t>
            </a:r>
            <a:r>
              <a:rPr lang="de-AT" sz="2600" i="1"/>
              <a:t>zeigt </a:t>
            </a:r>
            <a:r>
              <a:rPr lang="de-AT" sz="2600"/>
              <a:t>ihm</a:t>
            </a:r>
            <a:r>
              <a:rPr lang="de-AT" sz="2600" baseline="-25000"/>
              <a:t>2</a:t>
            </a:r>
            <a:r>
              <a:rPr lang="de-AT" sz="2600"/>
              <a:t> das Buch</a:t>
            </a:r>
            <a:r>
              <a:rPr lang="de-AT" sz="2600" baseline="-25000"/>
              <a:t>3</a:t>
            </a:r>
            <a:r>
              <a:rPr lang="de-AT" sz="2600"/>
              <a:t>.</a:t>
            </a:r>
          </a:p>
          <a:p>
            <a:pPr marL="0" indent="0">
              <a:spcBef>
                <a:spcPts val="400"/>
              </a:spcBef>
            </a:pPr>
            <a:endParaRPr lang="de-AT" sz="260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68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b="1" dirty="0"/>
              <a:t>Plural.</a:t>
            </a:r>
            <a:r>
              <a:rPr lang="de-AT" sz="2600" dirty="0"/>
              <a:t> Einige Prädikate verlangen ein Subjekt im Plural.</a:t>
            </a:r>
            <a:endParaRPr lang="de-AT" sz="2600" b="1" dirty="0"/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(1)	a.	  </a:t>
            </a:r>
            <a:r>
              <a:rPr lang="de-AT" sz="2600" i="1" dirty="0"/>
              <a:t>Die Freunde</a:t>
            </a:r>
            <a:r>
              <a:rPr lang="de-AT" sz="2600" dirty="0"/>
              <a:t> sind lustig.	(Plural</a:t>
            </a:r>
            <a:r>
              <a:rPr lang="el-GR" sz="2600" dirty="0"/>
              <a:t>/</a:t>
            </a:r>
            <a:r>
              <a:rPr lang="el-GR" dirty="0"/>
              <a:t>πληθυντικός</a:t>
            </a:r>
            <a:r>
              <a:rPr lang="de-AT" sz="2600" dirty="0"/>
              <a:t>)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  </a:t>
            </a:r>
            <a:r>
              <a:rPr lang="de-AT" sz="2600" i="1" dirty="0"/>
              <a:t>Der Freund </a:t>
            </a:r>
            <a:r>
              <a:rPr lang="de-AT" sz="2600" dirty="0"/>
              <a:t>ist lustig.	(Singular/</a:t>
            </a:r>
            <a:r>
              <a:rPr lang="el-GR" dirty="0"/>
              <a:t>ενικός</a:t>
            </a:r>
            <a:r>
              <a:rPr lang="el-GR" sz="2600" dirty="0"/>
              <a:t>)</a:t>
            </a:r>
            <a:endParaRPr lang="de-AT" sz="2600" dirty="0"/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(2)	a.	  Die Freunde </a:t>
            </a:r>
            <a:r>
              <a:rPr lang="de-AT" sz="2600" i="1" dirty="0"/>
              <a:t>trafen</a:t>
            </a:r>
            <a:r>
              <a:rPr lang="de-AT" sz="2600" dirty="0"/>
              <a:t> sich.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*Der Freund </a:t>
            </a:r>
            <a:r>
              <a:rPr lang="de-AT" sz="2600" i="1" dirty="0"/>
              <a:t>traf</a:t>
            </a:r>
            <a:r>
              <a:rPr lang="de-AT" sz="2600" dirty="0"/>
              <a:t> sich.</a:t>
            </a:r>
          </a:p>
          <a:p>
            <a:pPr marL="0" indent="0">
              <a:spcBef>
                <a:spcPts val="1200"/>
              </a:spcBef>
            </a:pPr>
            <a:r>
              <a:rPr lang="de-DE" i="1" dirty="0"/>
              <a:t>	Notationelle Konvention.</a:t>
            </a:r>
            <a:r>
              <a:rPr lang="de-DE" b="1" i="1" dirty="0"/>
              <a:t> </a:t>
            </a:r>
            <a:r>
              <a:rPr lang="de-AT" dirty="0"/>
              <a:t>*α =</a:t>
            </a:r>
            <a:r>
              <a:rPr lang="de-AT" baseline="-25000" dirty="0"/>
              <a:t>Def  </a:t>
            </a:r>
            <a:r>
              <a:rPr lang="de-AT" dirty="0"/>
              <a:t>α ist ungrammatisch</a:t>
            </a:r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(3)	a.	  Die Freunde sind </a:t>
            </a:r>
            <a:r>
              <a:rPr lang="de-AT" sz="2600" i="1" dirty="0"/>
              <a:t>Nachbarn/ein Team/eine Gruppe</a:t>
            </a:r>
            <a:r>
              <a:rPr lang="de-AT" sz="2600" dirty="0"/>
              <a:t>.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*Der Freund ist ein </a:t>
            </a:r>
            <a:r>
              <a:rPr lang="de-AT" sz="2600" i="1" dirty="0"/>
              <a:t>Nachbar/ein Team/eine Gruppe</a:t>
            </a:r>
            <a:r>
              <a:rPr lang="de-AT" sz="2600" dirty="0"/>
              <a:t>.</a:t>
            </a:r>
          </a:p>
          <a:p>
            <a:pPr marL="0" indent="0">
              <a:spcBef>
                <a:spcPts val="2000"/>
              </a:spcBef>
            </a:pPr>
            <a:r>
              <a:rPr lang="de-AT" dirty="0"/>
              <a:t>Weitere Pluralprädikate: </a:t>
            </a:r>
            <a:r>
              <a:rPr lang="de-AT" i="1" dirty="0"/>
              <a:t>sich versammeln, auseinandergehen, zusammenarbeiten, zahlreich/verwand/einander ähnlich sein,…  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AT" sz="2600" b="1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768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sz="2600" b="1" dirty="0"/>
              <a:t>Zählnomen </a:t>
            </a:r>
            <a:r>
              <a:rPr lang="de-AT" sz="2600" dirty="0"/>
              <a:t>und </a:t>
            </a:r>
            <a:r>
              <a:rPr lang="de-AT" sz="2600" b="1" dirty="0"/>
              <a:t>Massennomen</a:t>
            </a:r>
          </a:p>
          <a:p>
            <a:pPr marL="0" indent="0">
              <a:spcBef>
                <a:spcPts val="1200"/>
              </a:spcBef>
            </a:pPr>
            <a:r>
              <a:rPr lang="de-AT" sz="2600" dirty="0"/>
              <a:t>(</a:t>
            </a:r>
            <a:r>
              <a:rPr lang="el-GR" sz="2600" dirty="0"/>
              <a:t>1</a:t>
            </a:r>
            <a:r>
              <a:rPr lang="de-AT" sz="2600" dirty="0"/>
              <a:t>)	</a:t>
            </a:r>
            <a:r>
              <a:rPr lang="de-AT" sz="2600" b="1" i="1" dirty="0"/>
              <a:t>Plural</a:t>
            </a:r>
          </a:p>
          <a:p>
            <a:pPr marL="0" indent="0"/>
            <a:r>
              <a:rPr lang="de-AT" sz="2600" dirty="0"/>
              <a:t>		a.	  Maria kaufte </a:t>
            </a:r>
            <a:r>
              <a:rPr lang="de-AT" sz="2600" i="1" dirty="0"/>
              <a:t>drei Bücher</a:t>
            </a:r>
            <a:r>
              <a:rPr lang="de-AT" sz="2600" dirty="0"/>
              <a:t>.	 (Zählnomen)</a:t>
            </a:r>
          </a:p>
          <a:p>
            <a:pPr marL="0" indent="0"/>
            <a:r>
              <a:rPr lang="de-AT" sz="2600" dirty="0"/>
              <a:t>		b.	*Maria kaufte </a:t>
            </a:r>
            <a:r>
              <a:rPr lang="de-AT" sz="2600" i="1" dirty="0"/>
              <a:t>drei Milche</a:t>
            </a:r>
            <a:r>
              <a:rPr lang="de-AT" sz="2600" dirty="0"/>
              <a:t>.	 (Massennomen)</a:t>
            </a:r>
          </a:p>
          <a:p>
            <a:pPr marL="0" indent="0">
              <a:spcBef>
                <a:spcPts val="1200"/>
              </a:spcBef>
            </a:pPr>
            <a:r>
              <a:rPr lang="de-AT" sz="2600" dirty="0"/>
              <a:t>(2)	</a:t>
            </a:r>
            <a:r>
              <a:rPr lang="de-AT" sz="2600" b="1" i="1" dirty="0"/>
              <a:t>Definite NPs</a:t>
            </a:r>
            <a:r>
              <a:rPr lang="de-AT" sz="2600" i="1" dirty="0"/>
              <a:t> </a:t>
            </a:r>
            <a:r>
              <a:rPr lang="de-AT" dirty="0"/>
              <a:t>(NPs mit dem definitem Artikel)</a:t>
            </a:r>
            <a:endParaRPr lang="de-AT" sz="2600" dirty="0"/>
          </a:p>
          <a:p>
            <a:pPr marL="0" indent="0"/>
            <a:r>
              <a:rPr lang="de-AT" sz="2600" dirty="0"/>
              <a:t>		a.	  Das </a:t>
            </a:r>
            <a:r>
              <a:rPr lang="de-AT" sz="2600" i="1" dirty="0"/>
              <a:t>Buch</a:t>
            </a:r>
            <a:r>
              <a:rPr lang="de-AT" sz="2600" dirty="0"/>
              <a:t> ist teuer. 			</a:t>
            </a:r>
          </a:p>
          <a:p>
            <a:pPr marL="0" indent="0"/>
            <a:r>
              <a:rPr lang="de-AT" sz="2600" dirty="0"/>
              <a:t>		b.	  Die </a:t>
            </a:r>
            <a:r>
              <a:rPr lang="de-AT" sz="2600" i="1" dirty="0"/>
              <a:t>Milch</a:t>
            </a:r>
            <a:r>
              <a:rPr lang="de-AT" sz="2600" dirty="0"/>
              <a:t> ist teuer.			</a:t>
            </a:r>
          </a:p>
          <a:p>
            <a:pPr marL="0" indent="0">
              <a:spcBef>
                <a:spcPts val="1200"/>
              </a:spcBef>
            </a:pPr>
            <a:r>
              <a:rPr lang="de-AT" sz="2600" dirty="0"/>
              <a:t>(3)	</a:t>
            </a:r>
            <a:r>
              <a:rPr lang="de-AT" sz="2600" b="1" i="1" dirty="0"/>
              <a:t>Nomen ohne Artikel</a:t>
            </a:r>
          </a:p>
          <a:p>
            <a:pPr marL="0" indent="0"/>
            <a:r>
              <a:rPr lang="de-AT" sz="2600" dirty="0"/>
              <a:t>		a.	*</a:t>
            </a:r>
            <a:r>
              <a:rPr lang="de-AT" sz="2600" i="1" dirty="0"/>
              <a:t>Buch</a:t>
            </a:r>
            <a:r>
              <a:rPr lang="de-AT" sz="2600" dirty="0"/>
              <a:t> ist teuer. </a:t>
            </a:r>
          </a:p>
          <a:p>
            <a:pPr marL="0" indent="0"/>
            <a:r>
              <a:rPr lang="de-AT" sz="2600" dirty="0"/>
              <a:t>		b.	  </a:t>
            </a:r>
            <a:r>
              <a:rPr lang="de-AT" sz="2600" i="1" dirty="0"/>
              <a:t>Milch</a:t>
            </a:r>
            <a:r>
              <a:rPr lang="de-AT" sz="2600" dirty="0"/>
              <a:t> ist teuer.</a:t>
            </a:r>
          </a:p>
          <a:p>
            <a:pPr marL="0" indent="0">
              <a:spcBef>
                <a:spcPts val="1200"/>
              </a:spcBef>
            </a:pPr>
            <a:r>
              <a:rPr lang="de-AT" dirty="0"/>
              <a:t>Weitere Massennomen: </a:t>
            </a:r>
            <a:r>
              <a:rPr lang="de-AT" i="1" dirty="0"/>
              <a:t>Schnee</a:t>
            </a:r>
            <a:r>
              <a:rPr lang="de-AT" dirty="0"/>
              <a:t>, </a:t>
            </a:r>
            <a:r>
              <a:rPr lang="de-AT" i="1" dirty="0"/>
              <a:t>Gold, Laub, Sand, Reis, Luft, Wasser, Liebe, Hass, Durst, …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55181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b="1" dirty="0"/>
              <a:t>Logische Folgerung</a:t>
            </a:r>
            <a:r>
              <a:rPr lang="en-US" sz="2600" b="1" dirty="0" err="1"/>
              <a:t>en</a:t>
            </a:r>
            <a:endParaRPr lang="de-AT" sz="2600" dirty="0"/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(1)	a.	Hans ist in Athen </a:t>
            </a:r>
            <a:r>
              <a:rPr lang="de-AT" sz="2600" dirty="0">
                <a:solidFill>
                  <a:srgbClr val="FF0000"/>
                </a:solidFill>
              </a:rPr>
              <a:t>und</a:t>
            </a:r>
            <a:r>
              <a:rPr lang="de-AT" sz="2600" dirty="0"/>
              <a:t> Maria ist in Wien. 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Maria ist in Wien.</a:t>
            </a:r>
          </a:p>
          <a:p>
            <a:pPr marL="681037" lvl="1" indent="-457200"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de-AT" sz="2600" dirty="0"/>
              <a:t>Jede SprecherIn weiss: wenn der Satz (1)a wahr ist, dann muss auch der Satz (1)b wahr sein.</a:t>
            </a:r>
          </a:p>
          <a:p>
            <a:pPr marL="681037" lvl="1" indent="-457200">
              <a:spcBef>
                <a:spcPts val="1600"/>
              </a:spcBef>
              <a:buFont typeface="Courier New" panose="02070309020205020404" pitchFamily="49" charset="0"/>
              <a:buChar char="o"/>
            </a:pPr>
            <a:r>
              <a:rPr lang="de-AT" sz="2600" dirty="0"/>
              <a:t>(1)b ist eine </a:t>
            </a:r>
            <a:r>
              <a:rPr lang="de-AT" sz="2600" b="1" dirty="0"/>
              <a:t>logische Folgerung </a:t>
            </a:r>
            <a:r>
              <a:rPr lang="de-AT" sz="2600" dirty="0"/>
              <a:t>von (1)a.</a:t>
            </a:r>
          </a:p>
          <a:p>
            <a:pPr marL="681037" lvl="1" indent="-457200">
              <a:spcBef>
                <a:spcPts val="1600"/>
              </a:spcBef>
              <a:buFont typeface="Courier New" panose="02070309020205020404" pitchFamily="49" charset="0"/>
              <a:buChar char="o"/>
            </a:pPr>
            <a:r>
              <a:rPr lang="de-AT" sz="2600" dirty="0"/>
              <a:t>Man sagt auch: </a:t>
            </a:r>
          </a:p>
          <a:p>
            <a:pPr marL="1081087" lvl="2" indent="-457200">
              <a:spcBef>
                <a:spcPts val="1200"/>
              </a:spcBef>
            </a:pPr>
            <a:r>
              <a:rPr lang="de-AT" sz="2400" dirty="0"/>
              <a:t>„Aus (1)a </a:t>
            </a:r>
            <a:r>
              <a:rPr lang="de-AT" sz="2400" b="1" dirty="0"/>
              <a:t>folgt</a:t>
            </a:r>
            <a:r>
              <a:rPr lang="de-AT" sz="2400" dirty="0"/>
              <a:t> (1)b.“   oder</a:t>
            </a:r>
          </a:p>
          <a:p>
            <a:pPr marL="1081087" lvl="2" indent="-457200">
              <a:spcBef>
                <a:spcPts val="1200"/>
              </a:spcBef>
            </a:pPr>
            <a:r>
              <a:rPr lang="de-AT" sz="2400" dirty="0"/>
              <a:t>„(1)b folgt aus (1)a.“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007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b="1"/>
              <a:t>Logische Folgerung</a:t>
            </a:r>
            <a:r>
              <a:rPr lang="en-US" sz="2600" b="1"/>
              <a:t>en</a:t>
            </a:r>
            <a:endParaRPr lang="de-AT" sz="2600"/>
          </a:p>
          <a:p>
            <a:pPr marL="0" indent="0">
              <a:spcBef>
                <a:spcPts val="2000"/>
              </a:spcBef>
            </a:pPr>
            <a:r>
              <a:rPr lang="de-AT" sz="2600"/>
              <a:t>(1)	a.	Hans ist in Athen </a:t>
            </a:r>
            <a:r>
              <a:rPr lang="de-AT" sz="2600">
                <a:solidFill>
                  <a:srgbClr val="FF0000"/>
                </a:solidFill>
              </a:rPr>
              <a:t>oder</a:t>
            </a:r>
            <a:r>
              <a:rPr lang="de-AT" sz="2600"/>
              <a:t> Maria ist in Wien. </a:t>
            </a:r>
          </a:p>
          <a:p>
            <a:pPr marL="0" indent="0">
              <a:spcBef>
                <a:spcPts val="400"/>
              </a:spcBef>
            </a:pPr>
            <a:r>
              <a:rPr lang="de-AT" sz="2600"/>
              <a:t>		b.	Maria ist in Wien.</a:t>
            </a:r>
          </a:p>
          <a:p>
            <a:pPr marL="681037" lvl="1" indent="-457200"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de-AT" sz="2600"/>
              <a:t>(1)b ist </a:t>
            </a:r>
            <a:r>
              <a:rPr lang="de-AT" sz="2600" u="sng"/>
              <a:t>keine</a:t>
            </a:r>
            <a:r>
              <a:rPr lang="de-AT" sz="2600"/>
              <a:t> logische Folgerung von (1)a.</a:t>
            </a:r>
          </a:p>
          <a:p>
            <a:pPr marL="0" indent="0">
              <a:spcBef>
                <a:spcPts val="2000"/>
              </a:spcBef>
            </a:pPr>
            <a:r>
              <a:rPr lang="de-AT" sz="2600"/>
              <a:t>(2)	a.	Hans ist in Athen </a:t>
            </a:r>
            <a:r>
              <a:rPr lang="de-AT" sz="2600">
                <a:solidFill>
                  <a:srgbClr val="00B050"/>
                </a:solidFill>
              </a:rPr>
              <a:t>und</a:t>
            </a:r>
            <a:r>
              <a:rPr lang="de-AT" sz="2600"/>
              <a:t> Maria ist in Wien. </a:t>
            </a:r>
          </a:p>
          <a:p>
            <a:pPr marL="0" indent="0">
              <a:spcBef>
                <a:spcPts val="400"/>
              </a:spcBef>
            </a:pPr>
            <a:r>
              <a:rPr lang="de-AT" sz="2600"/>
              <a:t>		b.	Maria ist in Wien.</a:t>
            </a:r>
          </a:p>
          <a:p>
            <a:pPr marL="681037" lvl="1" indent="-457200"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de-AT" sz="2600"/>
              <a:t>(1)a und (2)a unterscheiden sich </a:t>
            </a:r>
            <a:r>
              <a:rPr lang="de-AT" sz="2600" b="1"/>
              <a:t>formal</a:t>
            </a:r>
            <a:r>
              <a:rPr lang="de-AT" sz="2600"/>
              <a:t> nur in der Wahl zwischen </a:t>
            </a:r>
            <a:r>
              <a:rPr lang="de-AT" sz="2600" i="1">
                <a:solidFill>
                  <a:srgbClr val="00B050"/>
                </a:solidFill>
              </a:rPr>
              <a:t>und</a:t>
            </a:r>
            <a:r>
              <a:rPr lang="de-AT" sz="2600"/>
              <a:t> vs. </a:t>
            </a:r>
            <a:r>
              <a:rPr lang="de-AT" sz="2600" i="1">
                <a:solidFill>
                  <a:srgbClr val="FF0000"/>
                </a:solidFill>
              </a:rPr>
              <a:t>oder</a:t>
            </a:r>
            <a:r>
              <a:rPr lang="de-AT" sz="2600" i="1"/>
              <a:t>.</a:t>
            </a:r>
          </a:p>
          <a:p>
            <a:pPr marL="681037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600"/>
              <a:t>Was </a:t>
            </a:r>
            <a:r>
              <a:rPr lang="en-US" sz="2600" b="1"/>
              <a:t>bedeuten/denotieren</a:t>
            </a:r>
            <a:r>
              <a:rPr lang="en-US" sz="2600">
                <a:solidFill>
                  <a:srgbClr val="FF0000"/>
                </a:solidFill>
              </a:rPr>
              <a:t> </a:t>
            </a:r>
            <a:r>
              <a:rPr lang="de-AT" sz="2600" i="1">
                <a:solidFill>
                  <a:srgbClr val="00B050"/>
                </a:solidFill>
              </a:rPr>
              <a:t>und</a:t>
            </a:r>
            <a:r>
              <a:rPr lang="de-AT" sz="2600"/>
              <a:t> und </a:t>
            </a:r>
            <a:r>
              <a:rPr lang="de-AT" sz="2600" i="1">
                <a:solidFill>
                  <a:srgbClr val="FF0000"/>
                </a:solidFill>
              </a:rPr>
              <a:t>oder</a:t>
            </a:r>
            <a:r>
              <a:rPr lang="de-AT" sz="2600"/>
              <a:t>?</a:t>
            </a:r>
            <a:endParaRPr lang="de-AT" sz="280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6439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b="1" dirty="0"/>
              <a:t>Logische Folgerung</a:t>
            </a:r>
            <a:r>
              <a:rPr lang="en-US" sz="2600" b="1" dirty="0" err="1"/>
              <a:t>en</a:t>
            </a:r>
            <a:endParaRPr lang="de-AT" sz="2600" dirty="0"/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(1)	a.	</a:t>
            </a:r>
            <a:r>
              <a:rPr lang="de-AT" sz="2600" dirty="0">
                <a:solidFill>
                  <a:srgbClr val="FF0000"/>
                </a:solidFill>
              </a:rPr>
              <a:t>Jedes</a:t>
            </a:r>
            <a:r>
              <a:rPr lang="de-AT" sz="2600" dirty="0"/>
              <a:t> Kind lachte. 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</a:t>
            </a:r>
            <a:r>
              <a:rPr lang="de-AT" sz="2600" dirty="0">
                <a:solidFill>
                  <a:srgbClr val="00B050"/>
                </a:solidFill>
              </a:rPr>
              <a:t>Ein</a:t>
            </a:r>
            <a:r>
              <a:rPr lang="de-AT" sz="2600" dirty="0"/>
              <a:t> Kind lachte.</a:t>
            </a:r>
          </a:p>
          <a:p>
            <a:pPr marL="681037" lvl="1" indent="-457200"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de-AT" sz="2600" dirty="0"/>
              <a:t>(1)b ist eine logische Folgerung von (1)a.</a:t>
            </a:r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(2)	a.	</a:t>
            </a:r>
            <a:r>
              <a:rPr lang="de-AT" sz="2600" i="1" dirty="0">
                <a:solidFill>
                  <a:srgbClr val="0066FF"/>
                </a:solidFill>
              </a:rPr>
              <a:t>Kein</a:t>
            </a:r>
            <a:r>
              <a:rPr lang="de-AT" sz="2600" i="1" dirty="0"/>
              <a:t> </a:t>
            </a:r>
            <a:r>
              <a:rPr lang="de-AT" sz="2600" dirty="0"/>
              <a:t>Kind lachte. 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</a:t>
            </a:r>
            <a:r>
              <a:rPr lang="de-AT" sz="2600" dirty="0">
                <a:solidFill>
                  <a:srgbClr val="00B050"/>
                </a:solidFill>
              </a:rPr>
              <a:t>Ein</a:t>
            </a:r>
            <a:r>
              <a:rPr lang="de-AT" sz="2600" dirty="0"/>
              <a:t> Kind lachte.</a:t>
            </a:r>
          </a:p>
          <a:p>
            <a:pPr marL="681037" lvl="1" indent="-457200"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de-AT" sz="2600" dirty="0"/>
              <a:t>(2)b ist </a:t>
            </a:r>
            <a:r>
              <a:rPr lang="de-AT" sz="2600" u="sng" dirty="0"/>
              <a:t>keine</a:t>
            </a:r>
            <a:r>
              <a:rPr lang="de-AT" sz="2600" dirty="0"/>
              <a:t> logische Folgerung von (2)a. </a:t>
            </a:r>
          </a:p>
          <a:p>
            <a:pPr marL="681037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600" dirty="0"/>
              <a:t>Was </a:t>
            </a:r>
            <a:r>
              <a:rPr lang="en-US" sz="2600" dirty="0" err="1"/>
              <a:t>ist</a:t>
            </a:r>
            <a:r>
              <a:rPr lang="en-US" sz="2600" dirty="0"/>
              <a:t> die </a:t>
            </a:r>
            <a:r>
              <a:rPr lang="en-US" sz="2600" dirty="0" err="1"/>
              <a:t>Bedeutung</a:t>
            </a:r>
            <a:r>
              <a:rPr lang="en-US" sz="2600" dirty="0"/>
              <a:t>/Denotation von </a:t>
            </a:r>
            <a:r>
              <a:rPr lang="de-AT" sz="2600" i="1" dirty="0">
                <a:solidFill>
                  <a:srgbClr val="FF0000"/>
                </a:solidFill>
              </a:rPr>
              <a:t>jed</a:t>
            </a:r>
            <a:r>
              <a:rPr lang="de-AT" sz="2600" i="1" dirty="0"/>
              <a:t>-, </a:t>
            </a:r>
            <a:r>
              <a:rPr lang="de-AT" sz="2600" i="1" dirty="0">
                <a:solidFill>
                  <a:srgbClr val="00B050"/>
                </a:solidFill>
              </a:rPr>
              <a:t>ein</a:t>
            </a:r>
            <a:r>
              <a:rPr lang="de-AT" sz="2600" i="1" dirty="0"/>
              <a:t> </a:t>
            </a:r>
            <a:r>
              <a:rPr lang="de-AT" sz="2600" dirty="0"/>
              <a:t>und </a:t>
            </a:r>
            <a:r>
              <a:rPr lang="de-AT" sz="2600" i="1" dirty="0">
                <a:solidFill>
                  <a:srgbClr val="0066FF"/>
                </a:solidFill>
              </a:rPr>
              <a:t>kein</a:t>
            </a:r>
            <a:r>
              <a:rPr lang="de-AT" sz="2600" i="1" dirty="0"/>
              <a:t>-</a:t>
            </a:r>
            <a:r>
              <a:rPr lang="de-AT" sz="2600" dirty="0"/>
              <a:t>?</a:t>
            </a:r>
            <a:endParaRPr lang="de-AT" sz="2800" dirty="0"/>
          </a:p>
          <a:p>
            <a:pPr marL="681037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endParaRPr lang="de-AT" sz="26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801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b="1" dirty="0"/>
              <a:t>Modalität. </a:t>
            </a:r>
            <a:r>
              <a:rPr lang="de-AT" sz="2600" dirty="0"/>
              <a:t>Was ist die Bedeutung von </a:t>
            </a:r>
            <a:r>
              <a:rPr lang="de-AT" sz="2600" b="1" dirty="0"/>
              <a:t>Modalverben</a:t>
            </a:r>
            <a:r>
              <a:rPr lang="de-AT" sz="2600" dirty="0"/>
              <a:t>?</a:t>
            </a:r>
            <a:r>
              <a:rPr lang="de-AT" sz="2600" b="1" dirty="0"/>
              <a:t> </a:t>
            </a:r>
          </a:p>
          <a:p>
            <a:pPr marL="0" indent="0">
              <a:spcBef>
                <a:spcPts val="800"/>
              </a:spcBef>
            </a:pPr>
            <a:r>
              <a:rPr lang="de-AT" sz="2600" dirty="0"/>
              <a:t>(1)	Peter </a:t>
            </a:r>
            <a:r>
              <a:rPr lang="de-AT" sz="2600" dirty="0">
                <a:solidFill>
                  <a:srgbClr val="FF0000"/>
                </a:solidFill>
              </a:rPr>
              <a:t>muss</a:t>
            </a:r>
            <a:r>
              <a:rPr lang="de-AT" sz="2600" dirty="0"/>
              <a:t> in London arbeiten.		(ambig)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</a:t>
            </a:r>
            <a:r>
              <a:rPr lang="de-AT" sz="2200" dirty="0"/>
              <a:t>	</a:t>
            </a:r>
            <a:r>
              <a:rPr lang="de-AT" sz="2200" i="1" dirty="0"/>
              <a:t>Interpretation A</a:t>
            </a:r>
            <a:r>
              <a:rPr lang="de-AT" sz="2200" dirty="0"/>
              <a:t>. 	Es ist notwendig, dass Peter in Lodon arbeitet.</a:t>
            </a:r>
          </a:p>
          <a:p>
            <a:pPr marL="0" indent="0">
              <a:spcBef>
                <a:spcPts val="400"/>
              </a:spcBef>
            </a:pPr>
            <a:r>
              <a:rPr lang="de-AT" sz="2200" dirty="0"/>
              <a:t>		</a:t>
            </a:r>
            <a:r>
              <a:rPr lang="de-AT" sz="2200" i="1" dirty="0"/>
              <a:t>Interpretation B</a:t>
            </a:r>
            <a:r>
              <a:rPr lang="de-AT" sz="2200" dirty="0"/>
              <a:t>. 	Peter arbeitet, nach der dem Sprecher 						zugänglichen Information, in Lodon.</a:t>
            </a:r>
          </a:p>
          <a:p>
            <a:pPr marL="0" indent="0">
              <a:spcBef>
                <a:spcPts val="2600"/>
              </a:spcBef>
            </a:pPr>
            <a:r>
              <a:rPr lang="de-AT" sz="2600" dirty="0"/>
              <a:t>(2)	Peter </a:t>
            </a:r>
            <a:r>
              <a:rPr lang="de-AT" sz="2600" dirty="0">
                <a:solidFill>
                  <a:srgbClr val="00B050"/>
                </a:solidFill>
              </a:rPr>
              <a:t>kann</a:t>
            </a:r>
            <a:r>
              <a:rPr lang="de-AT" sz="2600" dirty="0"/>
              <a:t> in London arbeiten. 		(ambig)</a:t>
            </a:r>
          </a:p>
          <a:p>
            <a:pPr marL="0" indent="0">
              <a:spcBef>
                <a:spcPts val="400"/>
              </a:spcBef>
            </a:pPr>
            <a:r>
              <a:rPr lang="de-AT" sz="2200" dirty="0"/>
              <a:t>		</a:t>
            </a:r>
            <a:r>
              <a:rPr lang="de-AT" sz="2200" i="1" dirty="0"/>
              <a:t>Interpretation A</a:t>
            </a:r>
            <a:r>
              <a:rPr lang="de-AT" sz="2200" dirty="0"/>
              <a:t>. 	Es ist möglich, dass Peter in Lodon arbeitet.</a:t>
            </a:r>
          </a:p>
          <a:p>
            <a:pPr marL="0" indent="0">
              <a:spcBef>
                <a:spcPts val="400"/>
              </a:spcBef>
            </a:pPr>
            <a:r>
              <a:rPr lang="de-AT" sz="2200" dirty="0"/>
              <a:t>		</a:t>
            </a:r>
            <a:r>
              <a:rPr lang="de-AT" sz="2200" i="1" dirty="0"/>
              <a:t>Interpretation B</a:t>
            </a:r>
            <a:r>
              <a:rPr lang="de-AT" sz="2200" dirty="0"/>
              <a:t>. 	Peter arbeitet, nach der dem Sprecher 						zugänglichen Information, in Lodon.</a:t>
            </a:r>
          </a:p>
          <a:p>
            <a:pPr marL="0" indent="0">
              <a:spcBef>
                <a:spcPts val="1200"/>
              </a:spcBef>
            </a:pPr>
            <a:r>
              <a:rPr lang="de-AT" dirty="0"/>
              <a:t>(3)		a.	Peter könnte in London arbeiten. 	(ambig, A oder B)</a:t>
            </a:r>
          </a:p>
          <a:p>
            <a:pPr marL="0" indent="0">
              <a:spcBef>
                <a:spcPts val="400"/>
              </a:spcBef>
            </a:pPr>
            <a:r>
              <a:rPr lang="de-AT" dirty="0"/>
              <a:t>		b.	Peter darf in London arbeiten.	(nicht ambig, nur A) </a:t>
            </a:r>
          </a:p>
          <a:p>
            <a:pPr marL="0" indent="0">
              <a:spcBef>
                <a:spcPts val="400"/>
              </a:spcBef>
            </a:pPr>
            <a:r>
              <a:rPr lang="de-AT" dirty="0"/>
              <a:t>		c.	Peter dürfte in London arbeiten. 	(nicht ambig, nur B)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6421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dirty="0"/>
              <a:t>Manche Bedeutungen können </a:t>
            </a:r>
            <a:r>
              <a:rPr lang="de-AT" sz="2600" u="sng" dirty="0"/>
              <a:t>nicht</a:t>
            </a:r>
            <a:r>
              <a:rPr lang="de-AT" sz="2600" b="1" dirty="0"/>
              <a:t> </a:t>
            </a:r>
            <a:r>
              <a:rPr lang="de-AT" sz="2600" dirty="0"/>
              <a:t>ausgedrückt werden, obwohl wir sie uns vorstellen können: </a:t>
            </a:r>
          </a:p>
          <a:p>
            <a:pPr marL="0" indent="0">
              <a:spcBef>
                <a:spcPts val="2000"/>
              </a:spcBef>
            </a:pPr>
            <a:r>
              <a:rPr lang="de-AT" sz="2600" dirty="0"/>
              <a:t>(1)	Maria </a:t>
            </a:r>
            <a:r>
              <a:rPr lang="de-AT" sz="2600" dirty="0">
                <a:solidFill>
                  <a:srgbClr val="00B050"/>
                </a:solidFill>
              </a:rPr>
              <a:t>muss</a:t>
            </a:r>
            <a:r>
              <a:rPr lang="de-AT" sz="2600" dirty="0"/>
              <a:t> das Buch </a:t>
            </a:r>
            <a:r>
              <a:rPr lang="de-AT" sz="2600" u="sng" dirty="0"/>
              <a:t>nicht</a:t>
            </a:r>
            <a:r>
              <a:rPr lang="de-AT" sz="2600" dirty="0"/>
              <a:t> lesen.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4168775" algn="l"/>
              </a:tabLst>
            </a:pPr>
            <a:r>
              <a:rPr lang="de-AT" sz="2600" dirty="0"/>
              <a:t>	</a:t>
            </a:r>
            <a:r>
              <a:rPr lang="de-AT" sz="2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✔</a:t>
            </a:r>
            <a:r>
              <a:rPr lang="de-AT" sz="2200" dirty="0"/>
              <a:t>	</a:t>
            </a:r>
            <a:r>
              <a:rPr lang="de-AT" sz="2200" i="1" dirty="0"/>
              <a:t>Interpretation A</a:t>
            </a:r>
            <a:r>
              <a:rPr lang="de-AT" sz="2200" dirty="0"/>
              <a:t>. Es ist </a:t>
            </a:r>
            <a:r>
              <a:rPr lang="de-AT" sz="2200" u="sng" dirty="0"/>
              <a:t>nicht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B050"/>
                </a:solidFill>
              </a:rPr>
              <a:t>notwendig</a:t>
            </a:r>
            <a:r>
              <a:rPr lang="de-AT" sz="2200" dirty="0"/>
              <a:t>, </a:t>
            </a:r>
            <a:br>
              <a:rPr lang="de-AT" sz="2200" dirty="0"/>
            </a:br>
            <a:r>
              <a:rPr lang="de-AT" sz="2200" dirty="0"/>
              <a:t>		dass Maria das Buch liest.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4168775" algn="l"/>
              </a:tabLst>
            </a:pPr>
            <a:r>
              <a:rPr lang="de-AT" sz="2200" dirty="0"/>
              <a:t>	</a:t>
            </a:r>
            <a:r>
              <a:rPr lang="de-AT" sz="2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✘</a:t>
            </a:r>
            <a:r>
              <a:rPr lang="de-AT" sz="2200" dirty="0"/>
              <a:t>	</a:t>
            </a:r>
            <a:r>
              <a:rPr lang="de-AT" sz="2200" i="1" dirty="0"/>
              <a:t>Interpretation B</a:t>
            </a:r>
            <a:r>
              <a:rPr lang="de-AT" sz="2200" dirty="0"/>
              <a:t>. Es ist </a:t>
            </a:r>
            <a:r>
              <a:rPr lang="de-AT" sz="2200" dirty="0">
                <a:solidFill>
                  <a:srgbClr val="00B050"/>
                </a:solidFill>
              </a:rPr>
              <a:t>notwendig</a:t>
            </a:r>
            <a:r>
              <a:rPr lang="de-AT" sz="2200" dirty="0"/>
              <a:t>, </a:t>
            </a:r>
            <a:br>
              <a:rPr lang="de-AT" sz="2200" dirty="0"/>
            </a:br>
            <a:r>
              <a:rPr lang="de-AT" sz="2200" dirty="0"/>
              <a:t>		dass Maria das Buch </a:t>
            </a:r>
            <a:r>
              <a:rPr lang="de-AT" sz="2200" u="sng" dirty="0"/>
              <a:t>nicht</a:t>
            </a:r>
            <a:r>
              <a:rPr lang="de-AT" sz="2200" dirty="0"/>
              <a:t> liest. </a:t>
            </a:r>
            <a:r>
              <a:rPr lang="de-AT" sz="1800" dirty="0"/>
              <a:t> (= Maria darf das Buch nicht lesen.)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600" dirty="0"/>
              <a:t>Aber </a:t>
            </a:r>
            <a:r>
              <a:rPr lang="de-AT" sz="2600" dirty="0">
                <a:solidFill>
                  <a:srgbClr val="FF0000"/>
                </a:solidFill>
              </a:rPr>
              <a:t>warum</a:t>
            </a:r>
            <a:r>
              <a:rPr lang="de-AT" sz="2600" dirty="0"/>
              <a:t> ist dies so?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600" dirty="0"/>
              <a:t>Im Englischen sieht dies z.B. anders aus:</a:t>
            </a:r>
          </a:p>
          <a:p>
            <a:pPr marL="0" indent="0">
              <a:spcBef>
                <a:spcPts val="2000"/>
              </a:spcBef>
              <a:tabLst>
                <a:tab pos="342900" algn="l"/>
                <a:tab pos="747713" algn="l"/>
                <a:tab pos="1090613" algn="l"/>
                <a:tab pos="4168775" algn="l"/>
              </a:tabLst>
            </a:pPr>
            <a:r>
              <a:rPr lang="de-AT" sz="2600" dirty="0"/>
              <a:t>(2)	Mary </a:t>
            </a:r>
            <a:r>
              <a:rPr lang="de-AT" sz="2600" dirty="0">
                <a:solidFill>
                  <a:srgbClr val="00B050"/>
                </a:solidFill>
              </a:rPr>
              <a:t>must</a:t>
            </a:r>
            <a:r>
              <a:rPr lang="de-AT" sz="2600" dirty="0"/>
              <a:t> </a:t>
            </a:r>
            <a:r>
              <a:rPr lang="de-AT" sz="2600" u="sng" dirty="0"/>
              <a:t>not</a:t>
            </a:r>
            <a:r>
              <a:rPr lang="de-AT" sz="2600" dirty="0"/>
              <a:t> read the book.   </a:t>
            </a:r>
            <a:r>
              <a:rPr lang="de-AT" dirty="0"/>
              <a:t>(nur Interpretation B!)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930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600" dirty="0"/>
              <a:t>Manche Bedeutungen können </a:t>
            </a:r>
            <a:r>
              <a:rPr lang="de-AT" sz="2600" u="sng" dirty="0"/>
              <a:t>nicht</a:t>
            </a:r>
            <a:r>
              <a:rPr lang="de-AT" sz="2600" b="1" dirty="0"/>
              <a:t> sprachlich aus-gedrückt</a:t>
            </a:r>
            <a:r>
              <a:rPr lang="de-AT" sz="2600" dirty="0"/>
              <a:t> werden, obwohl wir sie uns vorstellen können: </a:t>
            </a:r>
          </a:p>
          <a:p>
            <a:pPr marL="0" indent="0">
              <a:spcBef>
                <a:spcPts val="1200"/>
              </a:spcBef>
            </a:pPr>
            <a:r>
              <a:rPr lang="de-AT" sz="2600" dirty="0"/>
              <a:t>(1)	a.	</a:t>
            </a:r>
            <a:r>
              <a:rPr lang="de-AT" sz="2600" dirty="0">
                <a:solidFill>
                  <a:srgbClr val="00B050"/>
                </a:solidFill>
              </a:rPr>
              <a:t>Ein</a:t>
            </a:r>
            <a:r>
              <a:rPr lang="de-AT" sz="2600" i="1" dirty="0"/>
              <a:t> </a:t>
            </a:r>
            <a:r>
              <a:rPr lang="de-AT" sz="2600" dirty="0"/>
              <a:t>Buch</a:t>
            </a:r>
            <a:r>
              <a:rPr lang="de-AT" sz="2600" i="1" dirty="0"/>
              <a:t>,</a:t>
            </a:r>
            <a:r>
              <a:rPr lang="de-AT" sz="2600" dirty="0"/>
              <a:t> das Maria gelesen hat, ist länger als </a:t>
            </a:r>
            <a:br>
              <a:rPr lang="de-AT" sz="2600" dirty="0"/>
            </a:br>
            <a:r>
              <a:rPr lang="de-AT" sz="2600" dirty="0"/>
              <a:t>			</a:t>
            </a:r>
            <a:r>
              <a:rPr lang="de-AT" sz="2600" dirty="0">
                <a:solidFill>
                  <a:srgbClr val="00B050"/>
                </a:solidFill>
              </a:rPr>
              <a:t>ein</a:t>
            </a:r>
            <a:r>
              <a:rPr lang="de-AT" sz="2600" dirty="0"/>
              <a:t> Buch, das Peter gelesen hat.</a:t>
            </a:r>
          </a:p>
          <a:p>
            <a:pPr marL="0" indent="0">
              <a:spcBef>
                <a:spcPts val="1200"/>
              </a:spcBef>
            </a:pPr>
            <a:r>
              <a:rPr lang="de-AT" sz="2600" dirty="0"/>
              <a:t>		b.	</a:t>
            </a:r>
            <a:r>
              <a:rPr lang="de-AT" sz="2600" dirty="0">
                <a:solidFill>
                  <a:srgbClr val="FF0000"/>
                </a:solidFill>
              </a:rPr>
              <a:t>Das</a:t>
            </a:r>
            <a:r>
              <a:rPr lang="de-AT" sz="2600" i="1" dirty="0"/>
              <a:t> </a:t>
            </a:r>
            <a:r>
              <a:rPr lang="de-AT" sz="2600" dirty="0"/>
              <a:t>Buch</a:t>
            </a:r>
            <a:r>
              <a:rPr lang="de-AT" sz="2600" i="1" dirty="0"/>
              <a:t>,</a:t>
            </a:r>
            <a:r>
              <a:rPr lang="de-AT" sz="2600" dirty="0"/>
              <a:t> das Maria gelesen hat, ist länger als </a:t>
            </a:r>
            <a:br>
              <a:rPr lang="de-AT" sz="2600" dirty="0"/>
            </a:br>
            <a:r>
              <a:rPr lang="de-AT" sz="2600" dirty="0"/>
              <a:t>			das Buch, das Peter gelesen hat.</a:t>
            </a:r>
          </a:p>
          <a:p>
            <a:pPr marL="0" indent="0">
              <a:spcBef>
                <a:spcPts val="1200"/>
              </a:spcBef>
            </a:pPr>
            <a:r>
              <a:rPr lang="de-AT" sz="2600" dirty="0"/>
              <a:t>(2)	a.	  Maria hat </a:t>
            </a:r>
            <a:r>
              <a:rPr lang="de-AT" sz="2600" dirty="0">
                <a:solidFill>
                  <a:srgbClr val="00B050"/>
                </a:solidFill>
              </a:rPr>
              <a:t>ein</a:t>
            </a:r>
            <a:r>
              <a:rPr lang="de-AT" sz="2600" dirty="0"/>
              <a:t> längeres Buch gelesen als Peter.</a:t>
            </a:r>
          </a:p>
          <a:p>
            <a:pPr marL="0" indent="0">
              <a:spcBef>
                <a:spcPts val="400"/>
              </a:spcBef>
            </a:pPr>
            <a:r>
              <a:rPr lang="de-AT" sz="2600" dirty="0"/>
              <a:t>		b.	*Maria hat </a:t>
            </a:r>
            <a:r>
              <a:rPr lang="de-AT" sz="2600" dirty="0">
                <a:solidFill>
                  <a:srgbClr val="FF0000"/>
                </a:solidFill>
              </a:rPr>
              <a:t>das</a:t>
            </a:r>
            <a:r>
              <a:rPr lang="de-AT" sz="2600" dirty="0"/>
              <a:t> längere Buch gelesen als Peter.</a:t>
            </a:r>
          </a:p>
          <a:p>
            <a:pPr marL="681037" lvl="1" indent="-457200">
              <a:spcBef>
                <a:spcPts val="1600"/>
              </a:spcBef>
              <a:buFont typeface="Courier New" panose="02070309020205020404" pitchFamily="49" charset="0"/>
              <a:buChar char="o"/>
            </a:pPr>
            <a:r>
              <a:rPr lang="el-GR" sz="2600" dirty="0"/>
              <a:t>(1)</a:t>
            </a:r>
            <a:r>
              <a:rPr lang="en-US" sz="2600" dirty="0"/>
              <a:t>a </a:t>
            </a:r>
            <a:r>
              <a:rPr lang="en-US" sz="2600" dirty="0" err="1"/>
              <a:t>bedeutet</a:t>
            </a:r>
            <a:r>
              <a:rPr lang="en-US" sz="2600" dirty="0"/>
              <a:t> </a:t>
            </a:r>
            <a:r>
              <a:rPr lang="de-AT" sz="2600" dirty="0"/>
              <a:t>dasselbe wie (2)a. </a:t>
            </a:r>
          </a:p>
          <a:p>
            <a:pPr marL="681037" lvl="1" indent="-45720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el-GR" sz="2600" dirty="0"/>
              <a:t>(1)</a:t>
            </a:r>
            <a:r>
              <a:rPr lang="en-US" sz="2600" dirty="0"/>
              <a:t>b </a:t>
            </a:r>
            <a:r>
              <a:rPr lang="en-US" sz="2600" dirty="0" err="1"/>
              <a:t>sollte</a:t>
            </a:r>
            <a:r>
              <a:rPr lang="en-US" sz="2600" dirty="0"/>
              <a:t> also </a:t>
            </a:r>
            <a:r>
              <a:rPr lang="en-US" sz="2600" dirty="0" err="1"/>
              <a:t>dasselbe</a:t>
            </a:r>
            <a:r>
              <a:rPr lang="en-US" sz="2600" dirty="0"/>
              <a:t> </a:t>
            </a:r>
            <a:r>
              <a:rPr lang="en-US" sz="2600" dirty="0" err="1"/>
              <a:t>bedeuten</a:t>
            </a:r>
            <a:r>
              <a:rPr lang="en-US" sz="2600" dirty="0"/>
              <a:t> </a:t>
            </a:r>
            <a:r>
              <a:rPr lang="en-US" sz="2600" dirty="0" err="1"/>
              <a:t>können</a:t>
            </a:r>
            <a:r>
              <a:rPr lang="en-US" sz="2600" dirty="0"/>
              <a:t> </a:t>
            </a:r>
            <a:r>
              <a:rPr lang="de-AT" sz="2600" dirty="0"/>
              <a:t>wie (2)b. </a:t>
            </a:r>
          </a:p>
          <a:p>
            <a:pPr marL="681037" lvl="1" indent="-457200"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de-AT" sz="2600" dirty="0"/>
              <a:t>Doch (2)b ungrammatisch. </a:t>
            </a:r>
            <a:r>
              <a:rPr lang="de-AT" sz="2600" dirty="0">
                <a:solidFill>
                  <a:srgbClr val="FF0000"/>
                </a:solidFill>
              </a:rPr>
              <a:t>Warum</a:t>
            </a:r>
            <a:r>
              <a:rPr lang="de-AT" sz="2600" dirty="0"/>
              <a:t>?</a:t>
            </a:r>
          </a:p>
          <a:p>
            <a:pPr marL="0" indent="0">
              <a:spcBef>
                <a:spcPts val="400"/>
              </a:spcBef>
            </a:pPr>
            <a:endParaRPr lang="de-AT" sz="2200" dirty="0"/>
          </a:p>
          <a:p>
            <a:pPr marL="0" indent="0">
              <a:spcBef>
                <a:spcPts val="400"/>
              </a:spcBef>
            </a:pPr>
            <a:endParaRPr lang="de-AT" sz="22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4175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Phänomene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b="1" dirty="0" err="1"/>
              <a:t>Adjektivsemantik</a:t>
            </a:r>
            <a:r>
              <a:rPr lang="en-US" dirty="0"/>
              <a:t> </a:t>
            </a:r>
          </a:p>
          <a:p>
            <a:pPr marL="0" indent="0">
              <a:spcBef>
                <a:spcPts val="800"/>
              </a:spcBef>
            </a:pPr>
            <a:r>
              <a:rPr lang="en-US" dirty="0"/>
              <a:t>(1)		a.	Maria </a:t>
            </a:r>
            <a:r>
              <a:rPr lang="en-US" dirty="0" err="1"/>
              <a:t>traf</a:t>
            </a:r>
            <a:r>
              <a:rPr lang="en-US" dirty="0"/>
              <a:t> die </a:t>
            </a:r>
            <a:r>
              <a:rPr lang="en-US" dirty="0" err="1">
                <a:solidFill>
                  <a:srgbClr val="00B050"/>
                </a:solidFill>
              </a:rPr>
              <a:t>berühmte</a:t>
            </a:r>
            <a:r>
              <a:rPr lang="en-US" dirty="0"/>
              <a:t> Frau.</a:t>
            </a:r>
          </a:p>
          <a:p>
            <a:pPr marL="0" indent="0">
              <a:spcBef>
                <a:spcPts val="400"/>
              </a:spcBef>
            </a:pPr>
            <a:r>
              <a:rPr lang="en-US" dirty="0"/>
              <a:t>		b.	Maria </a:t>
            </a:r>
            <a:r>
              <a:rPr lang="en-US" dirty="0" err="1"/>
              <a:t>traf</a:t>
            </a:r>
            <a:r>
              <a:rPr lang="en-US" dirty="0"/>
              <a:t> die Frau, und die Frau war </a:t>
            </a:r>
            <a:r>
              <a:rPr lang="en-US" dirty="0" err="1">
                <a:solidFill>
                  <a:srgbClr val="00B050"/>
                </a:solidFill>
              </a:rPr>
              <a:t>berühmt</a:t>
            </a:r>
            <a:r>
              <a:rPr lang="en-US" dirty="0"/>
              <a:t>.</a:t>
            </a:r>
          </a:p>
          <a:p>
            <a:pPr marL="0" indent="0">
              <a:spcBef>
                <a:spcPts val="800"/>
              </a:spcBef>
            </a:pPr>
            <a:r>
              <a:rPr lang="en-US" dirty="0"/>
              <a:t>(2)		a.	  Er </a:t>
            </a:r>
            <a:r>
              <a:rPr lang="en-US" dirty="0" err="1"/>
              <a:t>traf</a:t>
            </a:r>
            <a:r>
              <a:rPr lang="en-US" dirty="0"/>
              <a:t> die </a:t>
            </a:r>
            <a:r>
              <a:rPr lang="en-US" dirty="0" err="1">
                <a:solidFill>
                  <a:srgbClr val="FF0000"/>
                </a:solidFill>
              </a:rPr>
              <a:t>frühere</a:t>
            </a:r>
            <a:r>
              <a:rPr lang="en-US" dirty="0"/>
              <a:t> </a:t>
            </a:r>
            <a:r>
              <a:rPr lang="en-US" dirty="0" err="1"/>
              <a:t>Politikerin</a:t>
            </a:r>
            <a:r>
              <a:rPr lang="en-US" dirty="0"/>
              <a:t>. </a:t>
            </a:r>
          </a:p>
          <a:p>
            <a:pPr marL="0" indent="0">
              <a:spcBef>
                <a:spcPts val="400"/>
              </a:spcBef>
            </a:pPr>
            <a:r>
              <a:rPr lang="en-US" dirty="0"/>
              <a:t>		b.	*Er </a:t>
            </a:r>
            <a:r>
              <a:rPr lang="en-US" dirty="0" err="1"/>
              <a:t>traf</a:t>
            </a:r>
            <a:r>
              <a:rPr lang="en-US" dirty="0"/>
              <a:t> die </a:t>
            </a:r>
            <a:r>
              <a:rPr lang="en-US" dirty="0" err="1"/>
              <a:t>Politikerin</a:t>
            </a:r>
            <a:r>
              <a:rPr lang="en-US" dirty="0"/>
              <a:t>, und die </a:t>
            </a:r>
            <a:r>
              <a:rPr lang="en-US" dirty="0" err="1"/>
              <a:t>Politikerin</a:t>
            </a:r>
            <a:r>
              <a:rPr lang="en-US" dirty="0"/>
              <a:t> war </a:t>
            </a:r>
            <a:r>
              <a:rPr lang="en-US" dirty="0" err="1">
                <a:solidFill>
                  <a:srgbClr val="FF0000"/>
                </a:solidFill>
              </a:rPr>
              <a:t>früher</a:t>
            </a:r>
            <a:r>
              <a:rPr lang="en-US" dirty="0"/>
              <a:t>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dirty="0"/>
              <a:t>Was </a:t>
            </a:r>
            <a:r>
              <a:rPr lang="en-US" dirty="0" err="1"/>
              <a:t>ist</a:t>
            </a:r>
            <a:r>
              <a:rPr lang="en-US" dirty="0"/>
              <a:t> die </a:t>
            </a:r>
            <a:r>
              <a:rPr lang="en-US" dirty="0" err="1"/>
              <a:t>Bedeutung</a:t>
            </a:r>
            <a:r>
              <a:rPr lang="en-US" dirty="0"/>
              <a:t> von </a:t>
            </a:r>
            <a:r>
              <a:rPr lang="en-US" b="1" dirty="0" err="1"/>
              <a:t>Fragen</a:t>
            </a:r>
            <a:r>
              <a:rPr lang="en-US" b="1" dirty="0"/>
              <a:t>?</a:t>
            </a:r>
            <a:endParaRPr lang="de-AT" dirty="0"/>
          </a:p>
          <a:p>
            <a:pPr marL="0" indent="0">
              <a:spcBef>
                <a:spcPts val="800"/>
              </a:spcBef>
            </a:pPr>
            <a:r>
              <a:rPr lang="de-AT" dirty="0"/>
              <a:t>(3)		a.	Wer hat das Buch gelesen?</a:t>
            </a:r>
          </a:p>
          <a:p>
            <a:pPr marL="0" indent="0">
              <a:spcBef>
                <a:spcPts val="300"/>
              </a:spcBef>
            </a:pPr>
            <a:r>
              <a:rPr lang="de-AT" dirty="0"/>
              <a:t>		b.	Hat Maria das Buch gelesen?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dirty="0"/>
              <a:t>Wie </a:t>
            </a:r>
            <a:r>
              <a:rPr lang="en-US" dirty="0" err="1"/>
              <a:t>werden</a:t>
            </a:r>
            <a:r>
              <a:rPr lang="en-US" dirty="0"/>
              <a:t> </a:t>
            </a:r>
            <a:r>
              <a:rPr lang="en-US" b="1" dirty="0" err="1"/>
              <a:t>Partikel</a:t>
            </a:r>
            <a:r>
              <a:rPr lang="en-US" dirty="0"/>
              <a:t> (fem.) </a:t>
            </a:r>
            <a:r>
              <a:rPr lang="en-US" dirty="0" err="1"/>
              <a:t>interpretiert</a:t>
            </a:r>
            <a:r>
              <a:rPr lang="en-US" dirty="0"/>
              <a:t>?</a:t>
            </a:r>
            <a:endParaRPr lang="de-AT" dirty="0"/>
          </a:p>
          <a:p>
            <a:pPr marL="0" indent="0">
              <a:spcBef>
                <a:spcPts val="800"/>
              </a:spcBef>
            </a:pPr>
            <a:r>
              <a:rPr lang="de-AT" dirty="0"/>
              <a:t>(4)		a.	</a:t>
            </a:r>
            <a:r>
              <a:rPr lang="de-AT" i="1" dirty="0"/>
              <a:t>Nur</a:t>
            </a:r>
            <a:r>
              <a:rPr lang="de-AT" dirty="0"/>
              <a:t> Peter ist gekommen.</a:t>
            </a:r>
          </a:p>
          <a:p>
            <a:pPr marL="0" indent="0">
              <a:spcBef>
                <a:spcPts val="300"/>
              </a:spcBef>
            </a:pPr>
            <a:r>
              <a:rPr lang="de-AT" dirty="0"/>
              <a:t>		b.	</a:t>
            </a:r>
            <a:r>
              <a:rPr lang="de-AT" i="1" dirty="0"/>
              <a:t>Auch</a:t>
            </a:r>
            <a:r>
              <a:rPr lang="de-AT" dirty="0"/>
              <a:t> Peter ist gekommen.</a:t>
            </a:r>
          </a:p>
          <a:p>
            <a:pPr marL="0" indent="0">
              <a:spcBef>
                <a:spcPts val="300"/>
              </a:spcBef>
            </a:pPr>
            <a:r>
              <a:rPr lang="de-AT" dirty="0"/>
              <a:t>		c.	</a:t>
            </a:r>
            <a:r>
              <a:rPr lang="de-AT" i="1" dirty="0"/>
              <a:t>Sogar</a:t>
            </a:r>
            <a:r>
              <a:rPr lang="de-AT" dirty="0"/>
              <a:t> Peter ist gekommen.</a:t>
            </a:r>
          </a:p>
          <a:p>
            <a:pPr marL="0" indent="0">
              <a:spcBef>
                <a:spcPts val="400"/>
              </a:spcBef>
            </a:pPr>
            <a:endParaRPr lang="de-AT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255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Bibliographie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Bloomfield, Leonard. 1933. </a:t>
            </a:r>
            <a:r>
              <a:rPr lang="en-US" sz="2000" i="1"/>
              <a:t>Language</a:t>
            </a:r>
            <a:r>
              <a:rPr lang="en-US" sz="2000"/>
              <a:t>. New York: Henry Holt and Co. </a:t>
            </a:r>
          </a:p>
          <a:p>
            <a:endParaRPr lang="en-US" sz="2000"/>
          </a:p>
          <a:p>
            <a:r>
              <a:rPr lang="en-US" sz="2000"/>
              <a:t>Chomsky, Noam. 1955/1975. </a:t>
            </a:r>
            <a:r>
              <a:rPr lang="en-US" sz="2000" i="1"/>
              <a:t>The Logical Structure of Linguistic Theory. New York: Springer.</a:t>
            </a:r>
          </a:p>
          <a:p>
            <a:endParaRPr lang="en-US" sz="2000"/>
          </a:p>
          <a:p>
            <a:r>
              <a:rPr lang="de-AT" sz="2000"/>
              <a:t>de Saussure, Ferdinand. 1916. </a:t>
            </a:r>
            <a:r>
              <a:rPr lang="de-AT" sz="2000" i="1"/>
              <a:t>Grundfragen der allgemeinen Sprachwissenschaft.</a:t>
            </a:r>
            <a:r>
              <a:rPr lang="de-AT" sz="2000"/>
              <a:t> 2. Auflage, 1967, de Gruyter: Berlin. (Übersetzung der frz. Originalausgabe v. 1916).</a:t>
            </a:r>
          </a:p>
          <a:p>
            <a:endParaRPr lang="en-US" sz="2000" i="1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DGY 15 Semantik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57963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3063</Words>
  <Application>Microsoft Office PowerPoint</Application>
  <PresentationFormat>On-screen Show (4:3)</PresentationFormat>
  <Paragraphs>356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Courier New</vt:lpstr>
      <vt:lpstr>WP TypographicSymbols</vt:lpstr>
      <vt:lpstr>Wingdings</vt:lpstr>
      <vt:lpstr>Arial</vt:lpstr>
      <vt:lpstr>WP IconicSymbolsA</vt:lpstr>
      <vt:lpstr>Segoe UI Symbol</vt:lpstr>
      <vt:lpstr>Calibri</vt:lpstr>
      <vt:lpstr>WP MathA</vt:lpstr>
      <vt:lpstr>Larissa-Design</vt:lpstr>
      <vt:lpstr>DGY 15 Semantik</vt:lpstr>
      <vt:lpstr>Fahrplan</vt:lpstr>
      <vt:lpstr>Hintergrund: was ist Sprache?</vt:lpstr>
      <vt:lpstr>Sprache</vt:lpstr>
      <vt:lpstr>Sprache</vt:lpstr>
      <vt:lpstr>Sprache</vt:lpstr>
      <vt:lpstr>Sprache</vt:lpstr>
      <vt:lpstr>Sprache</vt:lpstr>
      <vt:lpstr>Sprache</vt:lpstr>
      <vt:lpstr>Sprache vs. Grammatik</vt:lpstr>
      <vt:lpstr>Grammatik: Beispiel</vt:lpstr>
      <vt:lpstr>Fahrplan</vt:lpstr>
      <vt:lpstr>Was ist Semantik?</vt:lpstr>
      <vt:lpstr>Was ist Bedeutung?</vt:lpstr>
      <vt:lpstr>Was ist Bedeutung?</vt:lpstr>
      <vt:lpstr>Die Denotation</vt:lpstr>
      <vt:lpstr>Fahrplan</vt:lpstr>
      <vt:lpstr>Phänomene</vt:lpstr>
      <vt:lpstr>Phänomene</vt:lpstr>
      <vt:lpstr>Phänomene</vt:lpstr>
      <vt:lpstr>Phänomene</vt:lpstr>
      <vt:lpstr>Phänomene</vt:lpstr>
      <vt:lpstr>Phänomene</vt:lpstr>
      <vt:lpstr>Phänomene</vt:lpstr>
      <vt:lpstr>Phänomene</vt:lpstr>
      <vt:lpstr>Phänomene</vt:lpstr>
      <vt:lpstr>Phänomene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2021-03-02T08:37:57Z</dcterms:created>
  <dcterms:modified xsi:type="dcterms:W3CDTF">2026-02-28T11:45:57Z</dcterms:modified>
</cp:coreProperties>
</file>