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</p:sldMasterIdLst>
  <p:notesMasterIdLst>
    <p:notesMasterId r:id="rId18"/>
  </p:notesMasterIdLst>
  <p:handoutMasterIdLst>
    <p:handoutMasterId r:id="rId19"/>
  </p:handoutMasterIdLst>
  <p:sldIdLst>
    <p:sldId id="259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12192000" cy="6858000"/>
  <p:notesSz cx="6858000" cy="9144000"/>
  <p:defaultTextStyle>
    <a:defPPr rtl="0"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A147"/>
    <a:srgbClr val="B54C2D"/>
    <a:srgbClr val="B66952"/>
    <a:srgbClr val="B56D45"/>
    <a:srgbClr val="DF9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90" d="100"/>
          <a:sy n="90" d="100"/>
        </p:scale>
        <p:origin x="39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3" d="100"/>
          <a:sy n="123" d="100"/>
        </p:scale>
        <p:origin x="49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A20905-3954-474B-A606-562BCA026DC1}" type="doc">
      <dgm:prSet loTypeId="urn:microsoft.com/office/officeart/2016/7/layout/LinearBlockProcessNumbered" loCatId="process" qsTypeId="urn:microsoft.com/office/officeart/2005/8/quickstyle/simple1" qsCatId="simple" csTypeId="urn:microsoft.com/office/officeart/2005/8/colors/colorful1" csCatId="colorful" phldr="1"/>
      <dgm:spPr/>
      <dgm:t>
        <a:bodyPr rtlCol="0"/>
        <a:lstStyle/>
        <a:p>
          <a:pPr rtl="0"/>
          <a:endParaRPr lang="en-US"/>
        </a:p>
      </dgm:t>
    </dgm:pt>
    <dgm:pt modelId="{DC13AB6D-DEA2-4CBB-AC69-1EF1A6AD1512}">
      <dgm:prSet/>
      <dgm:spPr/>
      <dgm:t>
        <a:bodyPr rtlCol="0"/>
        <a:lstStyle/>
        <a:p>
          <a:pPr rtl="0">
            <a:defRPr cap="all"/>
          </a:pPr>
          <a:r>
            <a:rPr lang="de-DE" dirty="0" err="1"/>
            <a:t>rEZEPTIONSÄSTHETIK</a:t>
          </a:r>
          <a:endParaRPr lang="el" dirty="0"/>
        </a:p>
      </dgm:t>
    </dgm:pt>
    <dgm:pt modelId="{2C752582-D9FF-4E04-A92F-827DB4BB5C48}" type="parTrans" cxnId="{4B888393-351D-4489-90C9-5A68061AB236}">
      <dgm:prSet/>
      <dgm:spPr/>
      <dgm:t>
        <a:bodyPr rtlCol="0"/>
        <a:lstStyle/>
        <a:p>
          <a:pPr rtl="0"/>
          <a:endParaRPr lang="en-US"/>
        </a:p>
      </dgm:t>
    </dgm:pt>
    <dgm:pt modelId="{9C64CC83-643C-4E12-8F97-BC19DC031190}" type="sibTrans" cxnId="{4B888393-351D-4489-90C9-5A68061AB236}">
      <dgm:prSet phldrT="01" phldr="0"/>
      <dgm:spPr/>
      <dgm:t>
        <a:bodyPr rtlCol="0"/>
        <a:lstStyle/>
        <a:p>
          <a:pPr rtl="0"/>
          <a:r>
            <a:rPr lang="el"/>
            <a:t>01</a:t>
          </a:r>
        </a:p>
      </dgm:t>
    </dgm:pt>
    <dgm:pt modelId="{53742231-981F-480A-940F-203EC2F7423F}">
      <dgm:prSet/>
      <dgm:spPr/>
      <dgm:t>
        <a:bodyPr rtlCol="0"/>
        <a:lstStyle/>
        <a:p>
          <a:pPr rtl="0">
            <a:defRPr cap="all"/>
          </a:pPr>
          <a:r>
            <a:rPr lang="de-DE" dirty="0"/>
            <a:t>LITERATURTHEORIE VS</a:t>
          </a:r>
        </a:p>
        <a:p>
          <a:pPr rtl="0">
            <a:defRPr cap="all"/>
          </a:pPr>
          <a:r>
            <a:rPr lang="de-DE" dirty="0"/>
            <a:t>LITERATURKRITIK</a:t>
          </a:r>
          <a:endParaRPr lang="el" dirty="0"/>
        </a:p>
      </dgm:t>
    </dgm:pt>
    <dgm:pt modelId="{2FC75195-FBA1-43DE-85DD-40B4B3A2F1F3}" type="parTrans" cxnId="{F226B1C2-5D99-403A-8240-EAD6BD4D8534}">
      <dgm:prSet/>
      <dgm:spPr/>
      <dgm:t>
        <a:bodyPr rtlCol="0"/>
        <a:lstStyle/>
        <a:p>
          <a:pPr rtl="0"/>
          <a:endParaRPr lang="en-US"/>
        </a:p>
      </dgm:t>
    </dgm:pt>
    <dgm:pt modelId="{EF449C32-A7AE-4099-9E9B-9E2F736A89CE}" type="sibTrans" cxnId="{F226B1C2-5D99-403A-8240-EAD6BD4D8534}">
      <dgm:prSet phldrT="02" phldr="0"/>
      <dgm:spPr/>
      <dgm:t>
        <a:bodyPr rtlCol="0"/>
        <a:lstStyle/>
        <a:p>
          <a:pPr rtl="0"/>
          <a:r>
            <a:rPr lang="el"/>
            <a:t>02</a:t>
          </a:r>
        </a:p>
      </dgm:t>
    </dgm:pt>
    <dgm:pt modelId="{9EF41CC5-EF3B-4A6D-8229-3F1333EADFB3}">
      <dgm:prSet/>
      <dgm:spPr/>
      <dgm:t>
        <a:bodyPr rtlCol="0"/>
        <a:lstStyle/>
        <a:p>
          <a:pPr rtl="0">
            <a:defRPr cap="all"/>
          </a:pPr>
          <a:r>
            <a:rPr lang="el"/>
            <a:t>Pellentesque habitant morbi tristique senectus et netus et malesuada fames.</a:t>
          </a:r>
        </a:p>
      </dgm:t>
    </dgm:pt>
    <dgm:pt modelId="{DAEF1C7D-B0C5-46FA-BED3-8A54E918D3E0}" type="parTrans" cxnId="{E476EEBC-7C9F-4E07-BD58-1044B9769B64}">
      <dgm:prSet/>
      <dgm:spPr/>
      <dgm:t>
        <a:bodyPr rtlCol="0"/>
        <a:lstStyle/>
        <a:p>
          <a:pPr rtl="0"/>
          <a:endParaRPr lang="en-US"/>
        </a:p>
      </dgm:t>
    </dgm:pt>
    <dgm:pt modelId="{98E6DD7C-B953-4119-9F64-9914E467ECBF}" type="sibTrans" cxnId="{E476EEBC-7C9F-4E07-BD58-1044B9769B64}">
      <dgm:prSet phldrT="03" phldr="0"/>
      <dgm:spPr/>
      <dgm:t>
        <a:bodyPr rtlCol="0"/>
        <a:lstStyle/>
        <a:p>
          <a:pPr rtl="0"/>
          <a:r>
            <a:rPr lang="el"/>
            <a:t>03</a:t>
          </a:r>
        </a:p>
      </dgm:t>
    </dgm:pt>
    <dgm:pt modelId="{579698BD-D232-4926-8D7B-29A69B90858B}" type="pres">
      <dgm:prSet presAssocID="{8AA20905-3954-474B-A606-562BCA026DC1}" presName="Name0" presStyleCnt="0">
        <dgm:presLayoutVars>
          <dgm:animLvl val="lvl"/>
          <dgm:resizeHandles val="exact"/>
        </dgm:presLayoutVars>
      </dgm:prSet>
      <dgm:spPr/>
    </dgm:pt>
    <dgm:pt modelId="{3DD5B223-886E-4FC7-BDA1-ECA869A474EC}" type="pres">
      <dgm:prSet presAssocID="{DC13AB6D-DEA2-4CBB-AC69-1EF1A6AD1512}" presName="compositeNode" presStyleCnt="0">
        <dgm:presLayoutVars>
          <dgm:bulletEnabled val="1"/>
        </dgm:presLayoutVars>
      </dgm:prSet>
      <dgm:spPr/>
    </dgm:pt>
    <dgm:pt modelId="{DA3A6BD4-857F-4C66-97FA-B1E1C180A950}" type="pres">
      <dgm:prSet presAssocID="{DC13AB6D-DEA2-4CBB-AC69-1EF1A6AD1512}" presName="bgRect" presStyleLbl="alignNode1" presStyleIdx="0" presStyleCnt="3"/>
      <dgm:spPr/>
    </dgm:pt>
    <dgm:pt modelId="{BBA91679-4684-4A04-8AEB-03038C78A75C}" type="pres">
      <dgm:prSet presAssocID="{9C64CC83-643C-4E12-8F97-BC19DC031190}" presName="sibTransNodeRect" presStyleLbl="alignNode1" presStyleIdx="0" presStyleCnt="3">
        <dgm:presLayoutVars>
          <dgm:chMax val="0"/>
          <dgm:bulletEnabled val="1"/>
        </dgm:presLayoutVars>
      </dgm:prSet>
      <dgm:spPr/>
    </dgm:pt>
    <dgm:pt modelId="{5F398AEE-BC0F-4F30-99FA-92D67A176C2D}" type="pres">
      <dgm:prSet presAssocID="{DC13AB6D-DEA2-4CBB-AC69-1EF1A6AD1512}" presName="nodeRect" presStyleLbl="alignNode1" presStyleIdx="0" presStyleCnt="3">
        <dgm:presLayoutVars>
          <dgm:bulletEnabled val="1"/>
        </dgm:presLayoutVars>
      </dgm:prSet>
      <dgm:spPr/>
    </dgm:pt>
    <dgm:pt modelId="{3C27A223-AC17-40BD-B7C5-0447661C2934}" type="pres">
      <dgm:prSet presAssocID="{9C64CC83-643C-4E12-8F97-BC19DC031190}" presName="sibTrans" presStyleCnt="0"/>
      <dgm:spPr/>
    </dgm:pt>
    <dgm:pt modelId="{0864151C-845B-4A50-9755-7EE613694D81}" type="pres">
      <dgm:prSet presAssocID="{53742231-981F-480A-940F-203EC2F7423F}" presName="compositeNode" presStyleCnt="0">
        <dgm:presLayoutVars>
          <dgm:bulletEnabled val="1"/>
        </dgm:presLayoutVars>
      </dgm:prSet>
      <dgm:spPr/>
    </dgm:pt>
    <dgm:pt modelId="{00AE7F27-0E5D-4AFB-ACD6-B5A19E79EA42}" type="pres">
      <dgm:prSet presAssocID="{53742231-981F-480A-940F-203EC2F7423F}" presName="bgRect" presStyleLbl="alignNode1" presStyleIdx="1" presStyleCnt="3"/>
      <dgm:spPr/>
    </dgm:pt>
    <dgm:pt modelId="{975C752B-C37A-4BA6-A3AE-2202A141404A}" type="pres">
      <dgm:prSet presAssocID="{EF449C32-A7AE-4099-9E9B-9E2F736A89CE}" presName="sibTransNodeRect" presStyleLbl="alignNode1" presStyleIdx="1" presStyleCnt="3">
        <dgm:presLayoutVars>
          <dgm:chMax val="0"/>
          <dgm:bulletEnabled val="1"/>
        </dgm:presLayoutVars>
      </dgm:prSet>
      <dgm:spPr/>
    </dgm:pt>
    <dgm:pt modelId="{C5BDCA19-B754-421E-A6CC-628F80FC74CB}" type="pres">
      <dgm:prSet presAssocID="{53742231-981F-480A-940F-203EC2F7423F}" presName="nodeRect" presStyleLbl="alignNode1" presStyleIdx="1" presStyleCnt="3">
        <dgm:presLayoutVars>
          <dgm:bulletEnabled val="1"/>
        </dgm:presLayoutVars>
      </dgm:prSet>
      <dgm:spPr/>
    </dgm:pt>
    <dgm:pt modelId="{3E36C1DA-E751-469B-91D5-B7ADF3790DAB}" type="pres">
      <dgm:prSet presAssocID="{EF449C32-A7AE-4099-9E9B-9E2F736A89CE}" presName="sibTrans" presStyleCnt="0"/>
      <dgm:spPr/>
    </dgm:pt>
    <dgm:pt modelId="{19974A3A-09A4-40DE-BB0F-D9AED1ACB06E}" type="pres">
      <dgm:prSet presAssocID="{9EF41CC5-EF3B-4A6D-8229-3F1333EADFB3}" presName="compositeNode" presStyleCnt="0">
        <dgm:presLayoutVars>
          <dgm:bulletEnabled val="1"/>
        </dgm:presLayoutVars>
      </dgm:prSet>
      <dgm:spPr/>
    </dgm:pt>
    <dgm:pt modelId="{CAD62F17-E99D-4FEF-B376-961CA4CB20EB}" type="pres">
      <dgm:prSet presAssocID="{9EF41CC5-EF3B-4A6D-8229-3F1333EADFB3}" presName="bgRect" presStyleLbl="alignNode1" presStyleIdx="2" presStyleCnt="3"/>
      <dgm:spPr/>
    </dgm:pt>
    <dgm:pt modelId="{E20811D6-E5D4-4C9E-AABF-9E0E1902CA2C}" type="pres">
      <dgm:prSet presAssocID="{98E6DD7C-B953-4119-9F64-9914E467ECBF}" presName="sibTransNodeRect" presStyleLbl="alignNode1" presStyleIdx="2" presStyleCnt="3">
        <dgm:presLayoutVars>
          <dgm:chMax val="0"/>
          <dgm:bulletEnabled val="1"/>
        </dgm:presLayoutVars>
      </dgm:prSet>
      <dgm:spPr/>
    </dgm:pt>
    <dgm:pt modelId="{67D48337-9200-42EF-A956-8FC92E9B78D2}" type="pres">
      <dgm:prSet presAssocID="{9EF41CC5-EF3B-4A6D-8229-3F1333EADFB3}" presName="nodeRect" presStyleLbl="alignNode1" presStyleIdx="2" presStyleCnt="3">
        <dgm:presLayoutVars>
          <dgm:bulletEnabled val="1"/>
        </dgm:presLayoutVars>
      </dgm:prSet>
      <dgm:spPr/>
    </dgm:pt>
  </dgm:ptLst>
  <dgm:cxnLst>
    <dgm:cxn modelId="{43B61840-F115-4174-96B9-DA0C0E83489E}" type="presOf" srcId="{9EF41CC5-EF3B-4A6D-8229-3F1333EADFB3}" destId="{CAD62F17-E99D-4FEF-B376-961CA4CB20EB}" srcOrd="0" destOrd="0" presId="urn:microsoft.com/office/officeart/2016/7/layout/LinearBlockProcessNumbered"/>
    <dgm:cxn modelId="{0439566F-A180-439C-8FAE-14E400EF2DCF}" type="presOf" srcId="{8AA20905-3954-474B-A606-562BCA026DC1}" destId="{579698BD-D232-4926-8D7B-29A69B90858B}" srcOrd="0" destOrd="0" presId="urn:microsoft.com/office/officeart/2016/7/layout/LinearBlockProcessNumbered"/>
    <dgm:cxn modelId="{29280853-1A86-48A7-BA30-A3847B3BBF6D}" type="presOf" srcId="{98E6DD7C-B953-4119-9F64-9914E467ECBF}" destId="{E20811D6-E5D4-4C9E-AABF-9E0E1902CA2C}" srcOrd="0" destOrd="0" presId="urn:microsoft.com/office/officeart/2016/7/layout/LinearBlockProcessNumbered"/>
    <dgm:cxn modelId="{F6B1598F-1951-460F-BB68-54B32A798437}" type="presOf" srcId="{DC13AB6D-DEA2-4CBB-AC69-1EF1A6AD1512}" destId="{5F398AEE-BC0F-4F30-99FA-92D67A176C2D}" srcOrd="1" destOrd="0" presId="urn:microsoft.com/office/officeart/2016/7/layout/LinearBlockProcessNumbered"/>
    <dgm:cxn modelId="{4B888393-351D-4489-90C9-5A68061AB236}" srcId="{8AA20905-3954-474B-A606-562BCA026DC1}" destId="{DC13AB6D-DEA2-4CBB-AC69-1EF1A6AD1512}" srcOrd="0" destOrd="0" parTransId="{2C752582-D9FF-4E04-A92F-827DB4BB5C48}" sibTransId="{9C64CC83-643C-4E12-8F97-BC19DC031190}"/>
    <dgm:cxn modelId="{BA068B95-2DA2-453B-8162-90B6AB26C20F}" type="presOf" srcId="{DC13AB6D-DEA2-4CBB-AC69-1EF1A6AD1512}" destId="{DA3A6BD4-857F-4C66-97FA-B1E1C180A950}" srcOrd="0" destOrd="0" presId="urn:microsoft.com/office/officeart/2016/7/layout/LinearBlockProcessNumbered"/>
    <dgm:cxn modelId="{07D44DA2-D4CF-4582-A029-20843D5E0F23}" type="presOf" srcId="{53742231-981F-480A-940F-203EC2F7423F}" destId="{C5BDCA19-B754-421E-A6CC-628F80FC74CB}" srcOrd="1" destOrd="0" presId="urn:microsoft.com/office/officeart/2016/7/layout/LinearBlockProcessNumbered"/>
    <dgm:cxn modelId="{E476EEBC-7C9F-4E07-BD58-1044B9769B64}" srcId="{8AA20905-3954-474B-A606-562BCA026DC1}" destId="{9EF41CC5-EF3B-4A6D-8229-3F1333EADFB3}" srcOrd="2" destOrd="0" parTransId="{DAEF1C7D-B0C5-46FA-BED3-8A54E918D3E0}" sibTransId="{98E6DD7C-B953-4119-9F64-9914E467ECBF}"/>
    <dgm:cxn modelId="{FDD130C2-CD74-4EFB-A226-A939177EE674}" type="presOf" srcId="{53742231-981F-480A-940F-203EC2F7423F}" destId="{00AE7F27-0E5D-4AFB-ACD6-B5A19E79EA42}" srcOrd="0" destOrd="0" presId="urn:microsoft.com/office/officeart/2016/7/layout/LinearBlockProcessNumbered"/>
    <dgm:cxn modelId="{F226B1C2-5D99-403A-8240-EAD6BD4D8534}" srcId="{8AA20905-3954-474B-A606-562BCA026DC1}" destId="{53742231-981F-480A-940F-203EC2F7423F}" srcOrd="1" destOrd="0" parTransId="{2FC75195-FBA1-43DE-85DD-40B4B3A2F1F3}" sibTransId="{EF449C32-A7AE-4099-9E9B-9E2F736A89CE}"/>
    <dgm:cxn modelId="{714928C7-F07E-48C4-BE9E-4842896AB09C}" type="presOf" srcId="{9C64CC83-643C-4E12-8F97-BC19DC031190}" destId="{BBA91679-4684-4A04-8AEB-03038C78A75C}" srcOrd="0" destOrd="0" presId="urn:microsoft.com/office/officeart/2016/7/layout/LinearBlockProcessNumbered"/>
    <dgm:cxn modelId="{7D7B6CF4-1A1D-4E61-B5FE-C95185EF2648}" type="presOf" srcId="{9EF41CC5-EF3B-4A6D-8229-3F1333EADFB3}" destId="{67D48337-9200-42EF-A956-8FC92E9B78D2}" srcOrd="1" destOrd="0" presId="urn:microsoft.com/office/officeart/2016/7/layout/LinearBlockProcessNumbered"/>
    <dgm:cxn modelId="{B9FDDAF6-ABE3-43D5-A54F-4A0002D3FD47}" type="presOf" srcId="{EF449C32-A7AE-4099-9E9B-9E2F736A89CE}" destId="{975C752B-C37A-4BA6-A3AE-2202A141404A}" srcOrd="0" destOrd="0" presId="urn:microsoft.com/office/officeart/2016/7/layout/LinearBlockProcessNumbered"/>
    <dgm:cxn modelId="{6A5BED3A-71F8-4A71-9E51-1F50D58497B5}" type="presParOf" srcId="{579698BD-D232-4926-8D7B-29A69B90858B}" destId="{3DD5B223-886E-4FC7-BDA1-ECA869A474EC}" srcOrd="0" destOrd="0" presId="urn:microsoft.com/office/officeart/2016/7/layout/LinearBlockProcessNumbered"/>
    <dgm:cxn modelId="{50ED9B3F-B939-4662-8866-7D833C2E0794}" type="presParOf" srcId="{3DD5B223-886E-4FC7-BDA1-ECA869A474EC}" destId="{DA3A6BD4-857F-4C66-97FA-B1E1C180A950}" srcOrd="0" destOrd="0" presId="urn:microsoft.com/office/officeart/2016/7/layout/LinearBlockProcessNumbered"/>
    <dgm:cxn modelId="{0D013F25-1B82-4F7B-AEF4-E93C2E95B0C3}" type="presParOf" srcId="{3DD5B223-886E-4FC7-BDA1-ECA869A474EC}" destId="{BBA91679-4684-4A04-8AEB-03038C78A75C}" srcOrd="1" destOrd="0" presId="urn:microsoft.com/office/officeart/2016/7/layout/LinearBlockProcessNumbered"/>
    <dgm:cxn modelId="{1E713196-E09A-42B0-BC2D-5294D0D9C36F}" type="presParOf" srcId="{3DD5B223-886E-4FC7-BDA1-ECA869A474EC}" destId="{5F398AEE-BC0F-4F30-99FA-92D67A176C2D}" srcOrd="2" destOrd="0" presId="urn:microsoft.com/office/officeart/2016/7/layout/LinearBlockProcessNumbered"/>
    <dgm:cxn modelId="{F8935481-B234-48A2-8E9B-6F423817537E}" type="presParOf" srcId="{579698BD-D232-4926-8D7B-29A69B90858B}" destId="{3C27A223-AC17-40BD-B7C5-0447661C2934}" srcOrd="1" destOrd="0" presId="urn:microsoft.com/office/officeart/2016/7/layout/LinearBlockProcessNumbered"/>
    <dgm:cxn modelId="{2A71550B-14EE-4B95-A40C-E132F64E84DB}" type="presParOf" srcId="{579698BD-D232-4926-8D7B-29A69B90858B}" destId="{0864151C-845B-4A50-9755-7EE613694D81}" srcOrd="2" destOrd="0" presId="urn:microsoft.com/office/officeart/2016/7/layout/LinearBlockProcessNumbered"/>
    <dgm:cxn modelId="{819F34FD-11F2-459D-B90D-FA1539737ADA}" type="presParOf" srcId="{0864151C-845B-4A50-9755-7EE613694D81}" destId="{00AE7F27-0E5D-4AFB-ACD6-B5A19E79EA42}" srcOrd="0" destOrd="0" presId="urn:microsoft.com/office/officeart/2016/7/layout/LinearBlockProcessNumbered"/>
    <dgm:cxn modelId="{FAA4A22E-63A9-40D7-AF37-15573F3C350A}" type="presParOf" srcId="{0864151C-845B-4A50-9755-7EE613694D81}" destId="{975C752B-C37A-4BA6-A3AE-2202A141404A}" srcOrd="1" destOrd="0" presId="urn:microsoft.com/office/officeart/2016/7/layout/LinearBlockProcessNumbered"/>
    <dgm:cxn modelId="{ABA4B620-C848-4944-B91E-2E492EED893C}" type="presParOf" srcId="{0864151C-845B-4A50-9755-7EE613694D81}" destId="{C5BDCA19-B754-421E-A6CC-628F80FC74CB}" srcOrd="2" destOrd="0" presId="urn:microsoft.com/office/officeart/2016/7/layout/LinearBlockProcessNumbered"/>
    <dgm:cxn modelId="{981D06A1-F8EB-4C14-9C2A-EA505D9C81FA}" type="presParOf" srcId="{579698BD-D232-4926-8D7B-29A69B90858B}" destId="{3E36C1DA-E751-469B-91D5-B7ADF3790DAB}" srcOrd="3" destOrd="0" presId="urn:microsoft.com/office/officeart/2016/7/layout/LinearBlockProcessNumbered"/>
    <dgm:cxn modelId="{D7BB022A-2504-497B-9672-D97F4CB95B15}" type="presParOf" srcId="{579698BD-D232-4926-8D7B-29A69B90858B}" destId="{19974A3A-09A4-40DE-BB0F-D9AED1ACB06E}" srcOrd="4" destOrd="0" presId="urn:microsoft.com/office/officeart/2016/7/layout/LinearBlockProcessNumbered"/>
    <dgm:cxn modelId="{A085F843-0169-43CB-B042-74EAB6E1674B}" type="presParOf" srcId="{19974A3A-09A4-40DE-BB0F-D9AED1ACB06E}" destId="{CAD62F17-E99D-4FEF-B376-961CA4CB20EB}" srcOrd="0" destOrd="0" presId="urn:microsoft.com/office/officeart/2016/7/layout/LinearBlockProcessNumbered"/>
    <dgm:cxn modelId="{A179DBCD-25F3-44B6-BAA7-26EBC7B29448}" type="presParOf" srcId="{19974A3A-09A4-40DE-BB0F-D9AED1ACB06E}" destId="{E20811D6-E5D4-4C9E-AABF-9E0E1902CA2C}" srcOrd="1" destOrd="0" presId="urn:microsoft.com/office/officeart/2016/7/layout/LinearBlockProcessNumbered"/>
    <dgm:cxn modelId="{7429BDE6-E17F-4E08-960D-D62B256C81F6}" type="presParOf" srcId="{19974A3A-09A4-40DE-BB0F-D9AED1ACB06E}" destId="{67D48337-9200-42EF-A956-8FC92E9B78D2}" srcOrd="2" destOrd="0" presId="urn:microsoft.com/office/officeart/2016/7/layout/LinearBlock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3A6BD4-857F-4C66-97FA-B1E1C180A950}">
      <dsp:nvSpPr>
        <dsp:cNvPr id="0" name=""/>
        <dsp:cNvSpPr/>
      </dsp:nvSpPr>
      <dsp:spPr>
        <a:xfrm>
          <a:off x="808" y="0"/>
          <a:ext cx="3275967" cy="37147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0" rIns="323593" bIns="330200" numCol="1" spcCol="1270" rtlCol="0" anchor="t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e-DE" sz="1900" kern="1200" dirty="0" err="1"/>
            <a:t>rEZEPTIONSÄSTHETIK</a:t>
          </a:r>
          <a:endParaRPr lang="el" sz="1900" kern="1200" dirty="0"/>
        </a:p>
      </dsp:txBody>
      <dsp:txXfrm>
        <a:off x="808" y="1485900"/>
        <a:ext cx="3275967" cy="2228850"/>
      </dsp:txXfrm>
    </dsp:sp>
    <dsp:sp modelId="{BBA91679-4684-4A04-8AEB-03038C78A75C}">
      <dsp:nvSpPr>
        <dsp:cNvPr id="0" name=""/>
        <dsp:cNvSpPr/>
      </dsp:nvSpPr>
      <dsp:spPr>
        <a:xfrm>
          <a:off x="808" y="0"/>
          <a:ext cx="3275967" cy="1485900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165100" rIns="323593" bIns="165100" numCol="1" spcCol="1270" rtlCol="0" anchor="ctr" anchorCtr="0">
          <a:noAutofit/>
        </a:bodyPr>
        <a:lstStyle/>
        <a:p>
          <a:pPr marL="0" lvl="0" indent="0" algn="l" defTabSz="2933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" sz="6600" kern="1200"/>
            <a:t>01</a:t>
          </a:r>
        </a:p>
      </dsp:txBody>
      <dsp:txXfrm>
        <a:off x="808" y="0"/>
        <a:ext cx="3275967" cy="1485900"/>
      </dsp:txXfrm>
    </dsp:sp>
    <dsp:sp modelId="{00AE7F27-0E5D-4AFB-ACD6-B5A19E79EA42}">
      <dsp:nvSpPr>
        <dsp:cNvPr id="0" name=""/>
        <dsp:cNvSpPr/>
      </dsp:nvSpPr>
      <dsp:spPr>
        <a:xfrm>
          <a:off x="3538853" y="0"/>
          <a:ext cx="3275967" cy="37147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0" rIns="323593" bIns="330200" numCol="1" spcCol="1270" rtlCol="0" anchor="t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e-DE" sz="1900" kern="1200" dirty="0"/>
            <a:t>LITERATURTHEORIE VS</a:t>
          </a:r>
        </a:p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de-DE" sz="1900" kern="1200" dirty="0"/>
            <a:t>LITERATURKRITIK</a:t>
          </a:r>
          <a:endParaRPr lang="el" sz="1900" kern="1200" dirty="0"/>
        </a:p>
      </dsp:txBody>
      <dsp:txXfrm>
        <a:off x="3538853" y="1485900"/>
        <a:ext cx="3275967" cy="2228850"/>
      </dsp:txXfrm>
    </dsp:sp>
    <dsp:sp modelId="{975C752B-C37A-4BA6-A3AE-2202A141404A}">
      <dsp:nvSpPr>
        <dsp:cNvPr id="0" name=""/>
        <dsp:cNvSpPr/>
      </dsp:nvSpPr>
      <dsp:spPr>
        <a:xfrm>
          <a:off x="3538853" y="0"/>
          <a:ext cx="3275967" cy="1485900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165100" rIns="323593" bIns="165100" numCol="1" spcCol="1270" rtlCol="0" anchor="ctr" anchorCtr="0">
          <a:noAutofit/>
        </a:bodyPr>
        <a:lstStyle/>
        <a:p>
          <a:pPr marL="0" lvl="0" indent="0" algn="l" defTabSz="2933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" sz="6600" kern="1200"/>
            <a:t>02</a:t>
          </a:r>
        </a:p>
      </dsp:txBody>
      <dsp:txXfrm>
        <a:off x="3538853" y="0"/>
        <a:ext cx="3275967" cy="1485900"/>
      </dsp:txXfrm>
    </dsp:sp>
    <dsp:sp modelId="{CAD62F17-E99D-4FEF-B376-961CA4CB20EB}">
      <dsp:nvSpPr>
        <dsp:cNvPr id="0" name=""/>
        <dsp:cNvSpPr/>
      </dsp:nvSpPr>
      <dsp:spPr>
        <a:xfrm>
          <a:off x="7076898" y="0"/>
          <a:ext cx="3275967" cy="37147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0" rIns="323593" bIns="330200" numCol="1" spcCol="1270" rtlCol="0" anchor="t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l" sz="1900" kern="1200"/>
            <a:t>Pellentesque habitant morbi tristique senectus et netus et malesuada fames.</a:t>
          </a:r>
        </a:p>
      </dsp:txBody>
      <dsp:txXfrm>
        <a:off x="7076898" y="1485900"/>
        <a:ext cx="3275967" cy="2228850"/>
      </dsp:txXfrm>
    </dsp:sp>
    <dsp:sp modelId="{E20811D6-E5D4-4C9E-AABF-9E0E1902CA2C}">
      <dsp:nvSpPr>
        <dsp:cNvPr id="0" name=""/>
        <dsp:cNvSpPr/>
      </dsp:nvSpPr>
      <dsp:spPr>
        <a:xfrm>
          <a:off x="7076898" y="0"/>
          <a:ext cx="3275967" cy="1485900"/>
        </a:xfrm>
        <a:prstGeom prst="rect">
          <a:avLst/>
        </a:prstGeom>
        <a:noFill/>
        <a:ln w="15875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593" tIns="165100" rIns="323593" bIns="165100" numCol="1" spcCol="1270" rtlCol="0" anchor="ctr" anchorCtr="0">
          <a:noAutofit/>
        </a:bodyPr>
        <a:lstStyle/>
        <a:p>
          <a:pPr marL="0" lvl="0" indent="0" algn="l" defTabSz="2933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" sz="6600" kern="1200"/>
            <a:t>03</a:t>
          </a:r>
        </a:p>
      </dsp:txBody>
      <dsp:txXfrm>
        <a:off x="7076898" y="0"/>
        <a:ext cx="3275967" cy="14859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BlockProcessNumbered">
  <dgm:title val="Linear Block Process Numbered"/>
  <dgm:desc val="Used to show a progression; a timeline; sequential steps in a task, process, or workflow; or to emphasize movement or direction. Automatic numbers have been introduced to show the steps of the process. Level 1 text and Level 2 text both appears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 rtlCol="0"/>
            <a:lstStyle/>
            <a:p>
              <a:pPr rtl="0"/>
              <a:r>
                <a:t>01</a:t>
              </a:r>
            </a:p>
          </dgm:t>
        </dgm:pt>
        <dgm:pt modelId="201" type="sibTrans" cxnId="5">
          <dgm:prSet phldrT="2"/>
          <dgm:t>
            <a:bodyPr rtlCol="0"/>
            <a:lstStyle/>
            <a:p>
              <a:pPr rtl="0"/>
              <a:r>
                <a:t>02</a:t>
              </a:r>
            </a:p>
          </dgm:t>
        </dgm:pt>
        <dgm:pt modelId="301" type="sibTrans" cxnId="6">
          <dgm:prSet phldrT="3"/>
          <dgm:t>
            <a:bodyPr rtlCol="0"/>
            <a:lstStyle/>
            <a:p>
              <a:pPr rtl="0"/>
              <a:r>
                <a:t>03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08"/>
      <dgm:constr type="primFontSz" for="des" forName="sibTransNodeRect" op="equ"/>
      <dgm:constr type="primFontSz" for="des" forName="nodeRect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2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w" for="ch" forName="sibTransNodeRect" refType="w" refFor="ch" refForName="bgRect"/>
          <dgm:constr type="h" for="ch" forName="sibTransNodeRect" refType="h" refFor="ch" refForName="bgRect" fact="0.4"/>
          <dgm:constr type="t" for="ch" forName="sibTransNodeRect"/>
          <dgm:constr type="l" for="ch" forName="sibTransNodeRect"/>
          <dgm:constr type="r" for="ch" forName="nodeRect" refType="r" refFor="ch" refForName="bgRect"/>
          <dgm:constr type="h" for="ch" forName="nodeRect" refType="h" refFor="ch" refForName="bgRect" fact="0.6"/>
          <dgm:constr type="t" for="ch" forName="nodeRect" refType="b" refFor="ch" refForName="sibTransNodeRect"/>
          <dgm:constr type="l" for="ch" forName="nodeRect" refType="l" refFor="ch" refForName="bgRect"/>
        </dgm:constrLst>
        <dgm:ruleLst>
          <dgm:rule type="w" for="ch" forName="nodeRect" val="NaN" fact="NaN" max="30"/>
        </dgm:ruleLst>
        <dgm:layoutNode name="bgRect" styleLbl="alignNode1">
          <dgm:alg type="sp"/>
          <dgm:shape xmlns:r="http://schemas.openxmlformats.org/officeDocument/2006/relationships" type="rect" r:blip="">
            <dgm:adjLst>
              <dgm:adj idx="1" val="0.05"/>
            </dgm:adjLst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Rect" styleLbl="alignNode1">
            <dgm:varLst>
              <dgm:chMax val="0"/>
              <dgm:bulletEnabled val="1"/>
            </dgm:varLst>
            <dgm:presOf axis="self"/>
            <dgm:alg type="tx">
              <dgm:param type="parTxLTRAlign" val="l"/>
              <dgm:param type="parTxRTLAlign" val="l"/>
            </dgm:alg>
            <dgm:shape xmlns:r="http://schemas.openxmlformats.org/officeDocument/2006/relationships" type="rect" r:blip="" hideGeom="1">
              <dgm:adjLst/>
            </dgm:shape>
            <dgm:constrLst>
              <dgm:constr type="primFontSz" val="66"/>
              <dgm:constr type="tMarg" val="13"/>
              <dgm:constr type="lMarg" refType="w" fact="0.28"/>
              <dgm:constr type="rMarg" refType="w" fact="0.28"/>
              <dgm:constr type="bMarg" val="13"/>
            </dgm:constrLst>
            <dgm:ruleLst>
              <dgm:rule type="primFontSz" val="14" fact="NaN" max="NaN"/>
              <dgm:rule type="tMarg" val="13" fact="NaN" max="NaN"/>
            </dgm:ruleLst>
          </dgm:layoutNode>
        </dgm:forEach>
        <dgm:layoutNode name="nodeRect" styleLbl="align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  <dgm:param type="stBulletLvl" val="2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26"/>
            <dgm:constr type="tMarg"/>
            <dgm:constr type="lMarg" refType="w" fact="0.28"/>
            <dgm:constr type="rMarg" refType="w" fact="0.28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1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7657D22-ED52-447D-8FE3-808EA754B17C}" type="datetime1">
              <a:rPr lang="el-GR" smtClean="0"/>
              <a:t>15/11/2025</a:t>
            </a:fld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1E602E8-7778-4840-9C52-CF866E2E7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60039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F7C6EEE-3A8B-4716-9669-B700F10D6365}" type="datetime1">
              <a:rPr lang="el-GR" smtClean="0"/>
              <a:t>15/11/2025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l"/>
              <a:t>Κάντε κλικ για επεξεργασία των στυλ κειμένου του υποδείγματος</a:t>
            </a:r>
            <a:endParaRPr lang="en-US"/>
          </a:p>
          <a:p>
            <a:pPr lvl="1" rtl="0"/>
            <a:r>
              <a:rPr lang="el"/>
              <a:t>Δεύτερου επιπέδου</a:t>
            </a:r>
          </a:p>
          <a:p>
            <a:pPr lvl="2" rtl="0"/>
            <a:r>
              <a:rPr lang="el"/>
              <a:t>Τρίτου επιπέδου</a:t>
            </a:r>
          </a:p>
          <a:p>
            <a:pPr lvl="3" rtl="0"/>
            <a:r>
              <a:rPr lang="el"/>
              <a:t>Τέταρτου επιπέδου</a:t>
            </a:r>
          </a:p>
          <a:p>
            <a:pPr lvl="4" rtl="0"/>
            <a:r>
              <a:rPr lang="el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E86D5CD-F53C-40AA-8F25-6C53AFF44E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39813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 hasCustomPrompt="1"/>
          </p:nvPr>
        </p:nvSpPr>
        <p:spPr>
          <a:xfrm>
            <a:off x="1370693" y="1184116"/>
            <a:ext cx="9440034" cy="2414226"/>
          </a:xfrm>
        </p:spPr>
        <p:txBody>
          <a:bodyPr rtlCol="0" anchor="b">
            <a:normAutofit/>
          </a:bodyPr>
          <a:lstStyle>
            <a:lvl1pPr algn="ctr">
              <a:defRPr sz="5400"/>
            </a:lvl1pPr>
          </a:lstStyle>
          <a:p>
            <a:pPr rtl="0"/>
            <a:r>
              <a:rPr lang="el" dirty="0"/>
              <a:t>Κάντε κλικ για να επεξεργαστείτε το Στυλ κύριου</a:t>
            </a:r>
            <a:r>
              <a:rPr lang="en-US" dirty="0"/>
              <a:t> </a:t>
            </a:r>
            <a:r>
              <a:rPr lang="el" dirty="0"/>
              <a:t>τίτλου</a:t>
            </a:r>
            <a:endParaRPr lang="en-US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rtlCol="0"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EAB777-EAE0-45B8-99DA-F40CB928E0A9}" type="datetime1">
              <a:rPr lang="el-GR" smtClean="0"/>
              <a:t>15/11/2025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525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l" dirty="0"/>
              <a:t>Κάντε κλικ για να επεξεργαστείτε το</a:t>
            </a:r>
            <a:r>
              <a:rPr lang="en-US" dirty="0"/>
              <a:t> </a:t>
            </a:r>
            <a:r>
              <a:rPr lang="el" dirty="0"/>
              <a:t>Στυλ κύριου τίτλου</a:t>
            </a:r>
            <a:endParaRPr lang="en-US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89F1F8-78B2-4202-871A-EB0904DEDE7E}" type="datetime1">
              <a:rPr lang="el-GR" smtClean="0"/>
              <a:t>15/11/2025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865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rtlCol="0" anchor="b"/>
          <a:lstStyle>
            <a:lvl1pPr algn="ctr">
              <a:defRPr sz="4000" b="0" cap="none"/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rtlCol="0"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7DC8290-CBFB-4326-96E0-2BE3783D1CDE}" type="datetime1">
              <a:rPr lang="el-GR" smtClean="0"/>
              <a:t>15/11/2025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48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913795" y="609600"/>
            <a:ext cx="10353762" cy="1261872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l" dirty="0"/>
              <a:t>Κάντε κλικ για να επεξεργαστείτε το Στυλ κύριου τίτλου</a:t>
            </a:r>
            <a:endParaRPr lang="en-US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rtlCol="0" anchor="t">
            <a:normAutofit/>
          </a:bodyPr>
          <a:lstStyle/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rtlCol="0" anchor="t">
            <a:normAutofit/>
          </a:bodyPr>
          <a:lstStyle/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8C7C660-507E-477E-AF56-0C6822C86707}" type="datetime1">
              <a:rPr lang="el-GR" smtClean="0"/>
              <a:t>15/11/2025</a:t>
            </a:fld>
            <a:endParaRPr lang="en-US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17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Εικόνα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Εικόνα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913795" y="414440"/>
            <a:ext cx="10353762" cy="1165610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l" dirty="0"/>
              <a:t>Κάντε κλικ για να επεξεργαστείτε το Στυλ κύριου τίτλου</a:t>
            </a:r>
            <a:endParaRPr lang="en-US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046013" y="1734506"/>
            <a:ext cx="4764764" cy="813141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l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363166" y="1734506"/>
            <a:ext cx="4779582" cy="81314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l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BA3AA8-7964-481C-B35E-696E39E339CF}" type="datetime1">
              <a:rPr lang="el-GR" smtClean="0"/>
              <a:t>15/11/2025</a:t>
            </a:fld>
            <a:endParaRPr lang="en-US" dirty="0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887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l" dirty="0"/>
              <a:t>Κάντε κλικ για να επεξεργαστείτε το Στυλ κύριου τίτλου</a:t>
            </a:r>
            <a:endParaRPr lang="en-US" dirty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3A8D457-EF96-4EDA-9FC0-CA5AAF19DFED}" type="datetime1">
              <a:rPr lang="el-GR" smtClean="0"/>
              <a:t>15/11/2025</a:t>
            </a:fld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888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0113A73-C2A4-4FE3-B901-E4FE48B659E7}" type="datetime1">
              <a:rPr lang="el-GR" smtClean="0"/>
              <a:t>15/11/2025</a:t>
            </a:fld>
            <a:endParaRPr lang="en-US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91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rtlCol="0" anchor="b">
            <a:normAutofit/>
          </a:bodyPr>
          <a:lstStyle>
            <a:lvl1pPr algn="ctr">
              <a:defRPr sz="2800" b="0"/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 rtlCol="0">
            <a:normAutofit/>
          </a:bodyPr>
          <a:lstStyle/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2CFB129-F962-4655-93C5-539E76AE287C}" type="datetime1">
              <a:rPr lang="el-GR" smtClean="0"/>
              <a:t>15/11/2025</a:t>
            </a:fld>
            <a:endParaRPr lang="en-US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47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Εικόνα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913795" y="763701"/>
            <a:ext cx="5707899" cy="1675559"/>
          </a:xfrm>
        </p:spPr>
        <p:txBody>
          <a:bodyPr rtlCol="0" anchor="b">
            <a:noAutofit/>
          </a:bodyPr>
          <a:lstStyle>
            <a:lvl1pPr algn="ctr">
              <a:defRPr sz="3200" b="0"/>
            </a:lvl1pPr>
          </a:lstStyle>
          <a:p>
            <a:pPr rtl="0"/>
            <a:r>
              <a:rPr lang="el" dirty="0"/>
              <a:t>Κάντε κλικ για να επεξεργαστείτε το Στυλ κύριου τίτλου</a:t>
            </a:r>
            <a:endParaRPr lang="en-US" dirty="0"/>
          </a:p>
        </p:txBody>
      </p:sp>
      <p:sp>
        <p:nvSpPr>
          <p:cNvPr id="3" name="Θέση εικόνας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41A3D87-08B5-47C6-8ABA-F95B4E9BBA8A}" type="datetime1">
              <a:rPr lang="el-GR" smtClean="0"/>
              <a:t>15/11/2025</a:t>
            </a:fld>
            <a:endParaRPr lang="en-US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378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Εικόνα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rtlCol="0" anchor="b">
            <a:normAutofit/>
          </a:bodyPr>
          <a:lstStyle>
            <a:lvl1pPr algn="ctr">
              <a:defRPr sz="2800"/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Θέση εικόνας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rtlCol="0"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C4828A0-567A-4A34-AEF7-DCC60801E6BB}" type="datetime1">
              <a:rPr lang="el-GR" smtClean="0"/>
              <a:t>15/11/2025</a:t>
            </a:fld>
            <a:endParaRPr lang="en-US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65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rtlCol="0" anchor="ctr">
            <a:normAutofit/>
          </a:bodyPr>
          <a:lstStyle>
            <a:lvl1pPr>
              <a:defRPr sz="4000"/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rtlCol="0"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4B5A4F8-4E86-4AC1-B964-7DA3F10E6AC3}" type="datetime1">
              <a:rPr lang="el-GR" smtClean="0"/>
              <a:t>15/11/2025</a:t>
            </a:fld>
            <a:endParaRPr lang="en-US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205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Απόσπασμ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rtlCol="0" anchor="ctr">
            <a:normAutofit/>
          </a:bodyPr>
          <a:lstStyle>
            <a:lvl1pPr>
              <a:defRPr sz="3600"/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2" name="Θέση κειμένου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6FB5A4-AB32-44D2-9AAA-C7A176F0C355}" type="datetime1">
              <a:rPr lang="el-GR" smtClean="0"/>
              <a:t>15/11/2025</a:t>
            </a:fld>
            <a:endParaRPr lang="en-US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Πλαίσιο κειμένου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el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Πλαίσιο κειμένου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el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80594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rtlCol="0"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C1027F7-4074-4D72-AD54-73C4E77D7BCD}" type="datetime1">
              <a:rPr lang="el-GR" smtClean="0"/>
              <a:t>15/11/2025</a:t>
            </a:fld>
            <a:endParaRPr lang="en-US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8362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στηλώ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Τίτλος 1"/>
          <p:cNvSpPr>
            <a:spLocks noGrp="1"/>
          </p:cNvSpPr>
          <p:nvPr>
            <p:ph type="title" hasCustomPrompt="1"/>
          </p:nvPr>
        </p:nvSpPr>
        <p:spPr>
          <a:xfrm>
            <a:off x="913795" y="492126"/>
            <a:ext cx="10353762" cy="1184272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l" dirty="0"/>
              <a:t>Κάντε κλικ για να επεξεργαστείτε το Στυλ κύριου τίτλου</a:t>
            </a:r>
            <a:endParaRPr lang="en-US" dirty="0"/>
          </a:p>
        </p:txBody>
      </p:sp>
      <p:sp>
        <p:nvSpPr>
          <p:cNvPr id="7" name="Θέση κειμένου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8" name="Θέση κειμένου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9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10" name="Θέση κειμένου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11" name="Θέση κειμένου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12" name="Θέση κειμένου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2D27C5-29D5-4C9D-A107-80DE37E855E6}" type="datetime1">
              <a:rPr lang="el-GR" smtClean="0"/>
              <a:t>15/11/2025</a:t>
            </a:fld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406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Στήλη 3 εικόνω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Εικόνα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Εικόνα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Τίτλος 1"/>
          <p:cNvSpPr>
            <a:spLocks noGrp="1"/>
          </p:cNvSpPr>
          <p:nvPr>
            <p:ph type="title" hasCustomPrompt="1"/>
          </p:nvPr>
        </p:nvSpPr>
        <p:spPr>
          <a:xfrm>
            <a:off x="913794" y="414051"/>
            <a:ext cx="10353763" cy="1165999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el" dirty="0"/>
              <a:t>Κάντε κλικ για να επεξεργαστείτε το Στυλ κύριου τίτλου</a:t>
            </a:r>
            <a:endParaRPr lang="en-US" dirty="0"/>
          </a:p>
        </p:txBody>
      </p:sp>
      <p:sp>
        <p:nvSpPr>
          <p:cNvPr id="19" name="Θέση κειμένου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20" name="Θέση εικόνας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1" name="Θέση κειμένου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22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23" name="Θέση εικόνας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4" name="Θέση κειμένου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25" name="Θέση κειμένου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26" name="Θέση εικόνας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27" name="Θέση κειμένου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7593D9-8938-4D97-A15E-439718317C62}" type="datetime1">
              <a:rPr lang="el-GR" smtClean="0"/>
              <a:t>15/11/2025</a:t>
            </a:fld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302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l" dirty="0"/>
              <a:t>Κάντε κλικ για να επεξεργαστείτε το</a:t>
            </a:r>
            <a:r>
              <a:rPr lang="en-US" dirty="0"/>
              <a:t> </a:t>
            </a:r>
            <a:r>
              <a:rPr lang="el" dirty="0"/>
              <a:t>Στυλ κύριου τίτλου</a:t>
            </a:r>
            <a:endParaRPr lang="en-US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5A77C6-2C48-49FF-A0DF-A256F19F3B2A}" type="datetime1">
              <a:rPr lang="el-GR" smtClean="0"/>
              <a:t>15/11/2025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158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 rtlCol="0"/>
          <a:lstStyle>
            <a:lvl1pPr algn="l">
              <a:defRPr/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rtlCol="0" anchor="t"/>
          <a:lstStyle/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D296FFD-DA5C-41D2-A692-888B9A6EB440}" type="datetime1">
              <a:rPr lang="el-GR" smtClean="0"/>
              <a:t>15/11/2025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527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l" dirty="0"/>
              <a:t>Κάντε κλικ για να επεξεργαστείτε το</a:t>
            </a:r>
            <a:r>
              <a:rPr lang="en-US" dirty="0"/>
              <a:t> </a:t>
            </a:r>
            <a:r>
              <a:rPr lang="el" dirty="0"/>
              <a:t>Στυλ κύριου τίτλου</a:t>
            </a:r>
            <a:endParaRPr lang="en-US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 rtl="0"/>
            <a:r>
              <a:rPr lang="el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"/>
              <a:t>Δεύτερου επιπέδου</a:t>
            </a:r>
          </a:p>
          <a:p>
            <a:pPr lvl="2" rtl="0"/>
            <a:r>
              <a:rPr lang="el"/>
              <a:t>Τρίτου επιπέδου</a:t>
            </a:r>
          </a:p>
          <a:p>
            <a:pPr lvl="3" rtl="0"/>
            <a:r>
              <a:rPr lang="el"/>
              <a:t>Τέταρτου επιπέδου</a:t>
            </a:r>
          </a:p>
          <a:p>
            <a:pPr lvl="4" rtl="0"/>
            <a:r>
              <a:rPr lang="el"/>
              <a:t>Πέμπτου επιπέδου</a:t>
            </a:r>
            <a:endParaRPr lang="en-US" dirty="0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fld id="{02E9E9FF-B811-48F0-980D-64EB3C1143C4}" type="datetime1">
              <a:rPr lang="el-GR" smtClean="0"/>
              <a:t>15/11/2025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802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5" r:id="rId2"/>
    <p:sldLayoutId id="2147483716" r:id="rId3"/>
    <p:sldLayoutId id="2147483714" r:id="rId4"/>
    <p:sldLayoutId id="2147483710" r:id="rId5"/>
    <p:sldLayoutId id="2147483694" r:id="rId6"/>
    <p:sldLayoutId id="2147483695" r:id="rId7"/>
    <p:sldLayoutId id="2147483696" r:id="rId8"/>
    <p:sldLayoutId id="2147483697" r:id="rId9"/>
    <p:sldLayoutId id="2147483699" r:id="rId10"/>
    <p:sldLayoutId id="2147483693" r:id="rId11"/>
    <p:sldLayoutId id="2147483700" r:id="rId12"/>
    <p:sldLayoutId id="2147483701" r:id="rId13"/>
    <p:sldLayoutId id="2147483703" r:id="rId14"/>
    <p:sldLayoutId id="2147483704" r:id="rId15"/>
    <p:sldLayoutId id="2147483702" r:id="rId16"/>
    <p:sldLayoutId id="2147483698" r:id="rId17"/>
  </p:sldLayoutIdLst>
  <p:hf sldNum="0" hdr="0" ftr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3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1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2q1CvNjBdro?si=42A3UuKhaYFDm_Ox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2q1CvNjBdro?feature=oembed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g215GInUSA?start=230&amp;feature=oembed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 descr="Μια εικόνα που περιέχει φλιτζάνι, καφέ, φαγητό, ποτό&#10;&#10;Αυτόματη δημιουργία περιγραφής">
            <a:extLst>
              <a:ext uri="{FF2B5EF4-FFF2-40B4-BE49-F238E27FC236}">
                <a16:creationId xmlns:a16="http://schemas.microsoft.com/office/drawing/2014/main" id="{91BC5572-FC33-4C1C-8DEE-C2CF75A756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0D1F047C-C727-42A7-85C5-68C5AA1B1A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1087120"/>
            <a:ext cx="9440034" cy="2648381"/>
          </a:xfrm>
        </p:spPr>
        <p:txBody>
          <a:bodyPr rtlCol="0">
            <a:normAutofit/>
          </a:bodyPr>
          <a:lstStyle/>
          <a:p>
            <a:pPr rtl="0"/>
            <a:r>
              <a:rPr lang="de-DE" sz="7200" dirty="0"/>
              <a:t>Literaturtheorie und Literaturkritik</a:t>
            </a:r>
            <a:endParaRPr lang="el" sz="72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DB93FB3F-A8D4-46D3-A1C6-C79C64563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3910649"/>
            <a:ext cx="9440034" cy="1397951"/>
          </a:xfrm>
        </p:spPr>
        <p:txBody>
          <a:bodyPr rtlCol="0">
            <a:normAutofit/>
          </a:bodyPr>
          <a:lstStyle/>
          <a:p>
            <a:pPr rtl="0"/>
            <a:r>
              <a:rPr lang="el" sz="2800"/>
              <a:t>Sit Dolor Amet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E36A2A7-47B9-4620-A512-F78265FD6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BB9CAE4-187D-4E76-8E28-85924191AC4E}" type="datetime1">
              <a:rPr lang="el-GR" smtClean="0"/>
              <a:t>15/11/2025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738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6A748D-BEEC-43A4-BFF3-B31C0275A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</p:spPr>
        <p:txBody>
          <a:bodyPr rtlCol="0">
            <a:normAutofit/>
          </a:bodyPr>
          <a:lstStyle/>
          <a:p>
            <a:pPr rtl="0"/>
            <a:r>
              <a:rPr lang="el"/>
              <a:t>Title Lorem Ipsum</a:t>
            </a:r>
          </a:p>
        </p:txBody>
      </p:sp>
      <p:graphicFrame>
        <p:nvGraphicFramePr>
          <p:cNvPr id="4" name="Θέση περιεχομένου 2">
            <a:extLst>
              <a:ext uri="{FF2B5EF4-FFF2-40B4-BE49-F238E27FC236}">
                <a16:creationId xmlns:a16="http://schemas.microsoft.com/office/drawing/2014/main" id="{AED04DAF-1E3F-4397-8834-E64118E9B2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4515775"/>
              </p:ext>
            </p:extLst>
          </p:nvPr>
        </p:nvGraphicFramePr>
        <p:xfrm>
          <a:off x="914400" y="2076450"/>
          <a:ext cx="10353675" cy="3714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ADFE6B47-6D4E-4650-9652-F91DCF1D1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8CAE6C5-E03F-45BC-8363-94960D21EBDC}" type="datetime1">
              <a:rPr lang="el-GR" smtClean="0"/>
              <a:t>15/11/2025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089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 descr="Εικόνα που περιέχει κείμενο, βιβλίο, χαρτί, Δημοσίευση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1A1318AB-852C-93CD-01FC-4EF97DE8F2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6" b="23837"/>
          <a:stretch>
            <a:fillRect/>
          </a:stretch>
        </p:blipFill>
        <p:spPr>
          <a:xfrm>
            <a:off x="20" y="10"/>
            <a:ext cx="12191980" cy="6857990"/>
          </a:xfrm>
          <a:noFill/>
        </p:spPr>
      </p:pic>
      <p:sp>
        <p:nvSpPr>
          <p:cNvPr id="4" name="Θέση ημερομηνίας 3" hidden="1">
            <a:extLst>
              <a:ext uri="{FF2B5EF4-FFF2-40B4-BE49-F238E27FC236}">
                <a16:creationId xmlns:a16="http://schemas.microsoft.com/office/drawing/2014/main" id="{8C59CE0B-2AF7-A147-57A2-B97AE576A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1E89F1F8-78B2-4202-871A-EB0904DEDE7E}" type="datetime1">
              <a:rPr lang="el-GR" smtClean="0"/>
              <a:pPr rtl="0">
                <a:spcAft>
                  <a:spcPts val="600"/>
                </a:spcAft>
              </a:pPr>
              <a:t>15/11/2025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581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08483E83-81EE-7C08-32C3-3FAD19444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Θέση περιεχομένου 5" descr="Εικόνα που περιέχει κείμενο, Δημοσίευση, χαρτί, τυπογραφία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5A04004E-E370-EBF3-154E-62F6B33EE7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5" b="29714"/>
          <a:stretch>
            <a:fillRect/>
          </a:stretch>
        </p:blipFill>
        <p:spPr>
          <a:xfrm>
            <a:off x="4855633" y="609600"/>
            <a:ext cx="6411924" cy="5080001"/>
          </a:xfrm>
          <a:noFill/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245CDFBB-34DE-7CCE-C8A8-48B01C6D79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5618E88-3C0F-AA96-77D9-0CD101BF75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1E89F1F8-78B2-4202-871A-EB0904DEDE7E}" type="datetime1">
              <a:rPr lang="el-GR" smtClean="0"/>
              <a:pPr rtl="0">
                <a:spcAft>
                  <a:spcPts val="600"/>
                </a:spcAft>
              </a:pPr>
              <a:t>15/11/2025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988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 descr="Εικόνα που περιέχει κείμενο, βιβλίο, χαρτί, Δημοσίευση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82798C06-2F9A-2109-2632-BBF05B4833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84" r="1" b="34934"/>
          <a:stretch>
            <a:fillRect/>
          </a:stretch>
        </p:blipFill>
        <p:spPr>
          <a:xfrm>
            <a:off x="120650" y="68263"/>
            <a:ext cx="11950700" cy="6721475"/>
          </a:xfrm>
          <a:noFill/>
        </p:spPr>
      </p:pic>
      <p:sp>
        <p:nvSpPr>
          <p:cNvPr id="4" name="Θέση ημερομηνίας 3" hidden="1">
            <a:extLst>
              <a:ext uri="{FF2B5EF4-FFF2-40B4-BE49-F238E27FC236}">
                <a16:creationId xmlns:a16="http://schemas.microsoft.com/office/drawing/2014/main" id="{1E58A651-34DA-A92F-ACD0-966CDC91A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1E89F1F8-78B2-4202-871A-EB0904DEDE7E}" type="datetime1">
              <a:rPr lang="el-GR" smtClean="0"/>
              <a:pPr rtl="0">
                <a:spcAft>
                  <a:spcPts val="600"/>
                </a:spcAft>
              </a:pPr>
              <a:t>15/11/2025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351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 descr="Εικόνα που περιέχει κείμενο, βιβλίο, χαρτί, Δημοσίευση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BEE9345F-A45C-ABE2-6F92-8FA4C1C9122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42" r="1" b="1"/>
          <a:stretch>
            <a:fillRect/>
          </a:stretch>
        </p:blipFill>
        <p:spPr>
          <a:xfrm>
            <a:off x="1169349" y="695009"/>
            <a:ext cx="9845346" cy="4343170"/>
          </a:xfrm>
          <a:noFill/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E0CB7A4-1879-EB07-0831-057F987ADF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7F657B9-596F-AE1A-5E6A-491AC10477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1E89F1F8-78B2-4202-871A-EB0904DEDE7E}" type="datetime1">
              <a:rPr lang="el-GR" smtClean="0"/>
              <a:pPr rtl="0">
                <a:spcAft>
                  <a:spcPts val="600"/>
                </a:spcAft>
              </a:pPr>
              <a:t>15/11/2025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939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4A9230B-F7BF-7231-02FA-0F7309480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/>
          <a:lstStyle/>
          <a:p>
            <a:r>
              <a:rPr lang="en-US" dirty="0"/>
              <a:t>KRITIK DER METHODE</a:t>
            </a:r>
          </a:p>
        </p:txBody>
      </p:sp>
      <p:pic>
        <p:nvPicPr>
          <p:cNvPr id="6" name="Θέση περιεχομένου 5" descr="Εικόνα που περιέχει κείμενο, βιβλίο, Δημοσίευση, έγγραφο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10F7E6D8-3A8E-3273-FCE5-B3491E6D68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64" b="20216"/>
          <a:stretch>
            <a:fillRect/>
          </a:stretch>
        </p:blipFill>
        <p:spPr>
          <a:xfrm>
            <a:off x="4855633" y="609600"/>
            <a:ext cx="6411924" cy="5080001"/>
          </a:xfrm>
          <a:noFill/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2DC7A104-981A-4B3A-C194-80557D9D40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2238F51-B42C-FF95-1210-0BA018BBB6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1E89F1F8-78B2-4202-871A-EB0904DEDE7E}" type="datetime1">
              <a:rPr lang="el-GR" smtClean="0"/>
              <a:pPr rtl="0">
                <a:spcAft>
                  <a:spcPts val="600"/>
                </a:spcAft>
              </a:pPr>
              <a:t>15/11/2025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62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 descr="Εικόνα που περιέχει κείμενο, βιβλίο, Δημοσίευση, χαρτί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743ED53F-C66B-7561-8014-8236B1A784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33" b="35179"/>
          <a:stretch>
            <a:fillRect/>
          </a:stretch>
        </p:blipFill>
        <p:spPr>
          <a:xfrm>
            <a:off x="20" y="10"/>
            <a:ext cx="12191980" cy="6857990"/>
          </a:xfrm>
          <a:noFill/>
        </p:spPr>
      </p:pic>
      <p:sp>
        <p:nvSpPr>
          <p:cNvPr id="4" name="Θέση ημερομηνίας 3" hidden="1">
            <a:extLst>
              <a:ext uri="{FF2B5EF4-FFF2-40B4-BE49-F238E27FC236}">
                <a16:creationId xmlns:a16="http://schemas.microsoft.com/office/drawing/2014/main" id="{B39F2A79-A4B8-38CD-B8D4-51EB2EC8CC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8736" y="6000749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1E89F1F8-78B2-4202-871A-EB0904DEDE7E}" type="datetime1">
              <a:rPr lang="el-GR" smtClean="0"/>
              <a:pPr rtl="0">
                <a:spcAft>
                  <a:spcPts val="600"/>
                </a:spcAft>
              </a:pPr>
              <a:t>15/11/2025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202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C533958-3D1C-909F-9598-E615760B9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11290"/>
          </a:xfrm>
        </p:spPr>
        <p:txBody>
          <a:bodyPr>
            <a:normAutofit fontScale="90000"/>
          </a:bodyPr>
          <a:lstStyle/>
          <a:p>
            <a:r>
              <a:rPr lang="de-DE" sz="3600" dirty="0">
                <a:effectLst/>
              </a:rPr>
              <a:t>Der Unterschied zwischen Literaturtheorie und Literaturkritik liegt in ihrem Gegenstand und ihrer Zielsetzung:</a:t>
            </a:r>
            <a:br>
              <a:rPr lang="el-GR" dirty="0">
                <a:effectLst/>
              </a:rPr>
            </a:b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8AD2C76-D3FB-C387-9DD1-257636C74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E89F1F8-78B2-4202-871A-EB0904DEDE7E}" type="datetime1">
              <a:rPr lang="el-GR" smtClean="0"/>
              <a:t>16/11/2025</a:t>
            </a:fld>
            <a:endParaRPr lang="en-US" dirty="0"/>
          </a:p>
        </p:txBody>
      </p:sp>
      <p:sp>
        <p:nvSpPr>
          <p:cNvPr id="8" name="Θέση περιεχομένου 7">
            <a:extLst>
              <a:ext uri="{FF2B5EF4-FFF2-40B4-BE49-F238E27FC236}">
                <a16:creationId xmlns:a16="http://schemas.microsoft.com/office/drawing/2014/main" id="{9203E33E-771C-EA59-93AC-110E3DD03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399592"/>
            <a:ext cx="10353762" cy="4848808"/>
          </a:xfrm>
        </p:spPr>
        <p:txBody>
          <a:bodyPr>
            <a:normAutofit/>
          </a:bodyPr>
          <a:lstStyle/>
          <a:p>
            <a:r>
              <a:rPr lang="de-DE" b="1" dirty="0">
                <a:effectLst/>
              </a:rPr>
              <a:t>**Literaturtheorie**:</a:t>
            </a:r>
            <a:endParaRPr lang="el-GR" b="1" dirty="0">
              <a:effectLst/>
            </a:endParaRPr>
          </a:p>
          <a:p>
            <a:r>
              <a:rPr lang="de-DE" b="1" dirty="0">
                <a:effectLst/>
              </a:rPr>
              <a:t>- Ist ein wissenschaftliches Fachgebiet, das sich mit den grundlegenden Prinzipien, Strukturen und Funktionen von Literatur beschäftigt.</a:t>
            </a:r>
            <a:endParaRPr lang="el-GR" b="1" dirty="0">
              <a:effectLst/>
            </a:endParaRPr>
          </a:p>
          <a:p>
            <a:r>
              <a:rPr lang="de-DE" b="1" dirty="0">
                <a:effectLst/>
              </a:rPr>
              <a:t>- Entwickelt Theorien und Modelle, um Literatur zu analysieren, zu interpretieren und zu verstehen.</a:t>
            </a:r>
            <a:endParaRPr lang="el-GR" b="1" dirty="0">
              <a:effectLst/>
            </a:endParaRPr>
          </a:p>
          <a:p>
            <a:r>
              <a:rPr lang="de-DE" b="1" dirty="0">
                <a:effectLst/>
              </a:rPr>
              <a:t>- Behandelt Fragen wie: Was ist Literatur? Welche Formen und Genres gibt es? Wie funktionieren literarische Werke? Welche Bedeutung haben Aspekte wie Erzählen, Stil, Sprache, Kontext?</a:t>
            </a:r>
            <a:endParaRPr lang="el-GR" b="1" dirty="0">
              <a:effectLst/>
            </a:endParaRPr>
          </a:p>
          <a:p>
            <a:r>
              <a:rPr lang="de-DE" b="1" dirty="0">
                <a:effectLst/>
              </a:rPr>
              <a:t>- Ist eher theoretisch und grundsätzlich, oft auch interdisziplinär mit Philosophie, Ästhetik, Linguistik.</a:t>
            </a:r>
            <a:endParaRPr lang="el-GR" b="1" dirty="0">
              <a:effectLst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17071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3284657-C399-69D5-CE20-D9DBC6B04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LITERATURKRITIK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5DCA591-6ABD-24D7-3AD8-A8A14CC9A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76450"/>
            <a:ext cx="10353762" cy="4171950"/>
          </a:xfrm>
        </p:spPr>
        <p:txBody>
          <a:bodyPr>
            <a:normAutofit/>
          </a:bodyPr>
          <a:lstStyle/>
          <a:p>
            <a:r>
              <a:rPr lang="de-DE" sz="2400" b="1" dirty="0">
                <a:effectLst/>
              </a:rPr>
              <a:t>- Bezieht sich auf die praktische Beurteilung und Bewertung einzelner literarischer Werke.</a:t>
            </a:r>
            <a:endParaRPr lang="el-GR" sz="2400" b="1" dirty="0">
              <a:effectLst/>
            </a:endParaRPr>
          </a:p>
          <a:p>
            <a:r>
              <a:rPr lang="de-DE" sz="2400" b="1" dirty="0">
                <a:effectLst/>
              </a:rPr>
              <a:t>- Wird meist in Medien, Rezensionen, Zeitschriften oder im Rahmen von Literaturveranstaltungen ausgeübt.</a:t>
            </a:r>
            <a:endParaRPr lang="el-GR" sz="2400" b="1" dirty="0">
              <a:effectLst/>
            </a:endParaRPr>
          </a:p>
          <a:p>
            <a:r>
              <a:rPr lang="de-DE" sz="2400" b="1" dirty="0">
                <a:effectLst/>
              </a:rPr>
              <a:t>- Ziel ist es, Werke zu interpretieren, zu beurteilen und Empfehlungen auszusprechen.</a:t>
            </a:r>
            <a:endParaRPr lang="el-GR" sz="2400" b="1" dirty="0">
              <a:effectLst/>
            </a:endParaRPr>
          </a:p>
          <a:p>
            <a:r>
              <a:rPr lang="de-DE" sz="2400" b="1" dirty="0">
                <a:effectLst/>
              </a:rPr>
              <a:t>- Ist häufig subjektiver, persönlicher und weniger systematisch als die Literaturtheorie.</a:t>
            </a:r>
            <a:endParaRPr lang="el-GR" sz="2400" b="1" dirty="0">
              <a:effectLst/>
            </a:endParaRPr>
          </a:p>
          <a:p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A9CBFA3-B8EF-9725-035B-05884A61F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E89F1F8-78B2-4202-871A-EB0904DEDE7E}" type="datetime1">
              <a:rPr lang="el-GR" smtClean="0"/>
              <a:t>16/11/2025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04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64444BE-071C-FAF3-F501-016448293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864637"/>
          </a:xfrm>
        </p:spPr>
        <p:txBody>
          <a:bodyPr>
            <a:normAutofit fontScale="90000"/>
          </a:bodyPr>
          <a:lstStyle/>
          <a:p>
            <a:r>
              <a:rPr lang="de-DE" dirty="0"/>
              <a:t>DEUTSCHSPRACHIGE LITERATURZEITSCHRIFTEN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A09BCD2-1711-C215-9A9A-2C4DDAD7F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576873"/>
            <a:ext cx="11085372" cy="5113175"/>
          </a:xfrm>
        </p:spPr>
        <p:txBody>
          <a:bodyPr>
            <a:normAutofit fontScale="25000" lnSpcReduction="20000"/>
          </a:bodyPr>
          <a:lstStyle/>
          <a:p>
            <a:r>
              <a:rPr lang="de-DE" dirty="0">
                <a:effectLst/>
              </a:rPr>
              <a:t>1</a:t>
            </a:r>
            <a:r>
              <a:rPr lang="de-DE" sz="6400" dirty="0">
                <a:effectLst/>
              </a:rPr>
              <a:t>. **</a:t>
            </a:r>
            <a:r>
              <a:rPr lang="de-DE" sz="6400" dirty="0">
                <a:solidFill>
                  <a:srgbClr val="FFFF00"/>
                </a:solidFill>
                <a:effectLst/>
              </a:rPr>
              <a:t>Literaturen</a:t>
            </a:r>
            <a:r>
              <a:rPr lang="de-DE" sz="6400" dirty="0">
                <a:effectLst/>
              </a:rPr>
              <a:t>**  </a:t>
            </a:r>
            <a:endParaRPr lang="el-GR" sz="6400" dirty="0">
              <a:effectLst/>
            </a:endParaRPr>
          </a:p>
          <a:p>
            <a:r>
              <a:rPr lang="de-DE" sz="6400" dirty="0">
                <a:effectLst/>
              </a:rPr>
              <a:t> </a:t>
            </a:r>
            <a:endParaRPr lang="el-GR" sz="6400" dirty="0">
              <a:effectLst/>
            </a:endParaRPr>
          </a:p>
          <a:p>
            <a:r>
              <a:rPr lang="de-DE" sz="6400" dirty="0">
                <a:effectLst/>
              </a:rPr>
              <a:t>2. **</a:t>
            </a:r>
            <a:r>
              <a:rPr lang="de-DE" sz="6400" dirty="0">
                <a:solidFill>
                  <a:srgbClr val="FFFF00"/>
                </a:solidFill>
                <a:effectLst/>
              </a:rPr>
              <a:t>Sinn und Form</a:t>
            </a:r>
            <a:r>
              <a:rPr lang="de-DE" sz="6400" dirty="0">
                <a:effectLst/>
              </a:rPr>
              <a:t>**  </a:t>
            </a:r>
            <a:endParaRPr lang="el-GR" sz="6400" dirty="0">
              <a:effectLst/>
            </a:endParaRPr>
          </a:p>
          <a:p>
            <a:r>
              <a:rPr lang="de-DE" sz="6400" dirty="0">
                <a:effectLst/>
              </a:rPr>
              <a:t> </a:t>
            </a:r>
            <a:endParaRPr lang="el-GR" sz="6400" dirty="0">
              <a:effectLst/>
            </a:endParaRPr>
          </a:p>
          <a:p>
            <a:r>
              <a:rPr lang="de-DE" sz="6400" dirty="0">
                <a:effectLst/>
              </a:rPr>
              <a:t>3. **</a:t>
            </a:r>
            <a:r>
              <a:rPr lang="de-DE" sz="6400" dirty="0">
                <a:solidFill>
                  <a:srgbClr val="FFFF00"/>
                </a:solidFill>
                <a:effectLst/>
              </a:rPr>
              <a:t>Neue Rundschau</a:t>
            </a:r>
            <a:r>
              <a:rPr lang="de-DE" sz="6400" dirty="0">
                <a:effectLst/>
              </a:rPr>
              <a:t>**  </a:t>
            </a:r>
            <a:endParaRPr lang="el-GR" sz="6400" dirty="0">
              <a:effectLst/>
            </a:endParaRPr>
          </a:p>
          <a:p>
            <a:r>
              <a:rPr lang="de-DE" sz="6400" dirty="0">
                <a:effectLst/>
              </a:rPr>
              <a:t> </a:t>
            </a:r>
            <a:endParaRPr lang="el-GR" sz="6400" dirty="0">
              <a:effectLst/>
            </a:endParaRPr>
          </a:p>
          <a:p>
            <a:r>
              <a:rPr lang="de-DE" sz="6400" dirty="0">
                <a:effectLst/>
              </a:rPr>
              <a:t>4. **</a:t>
            </a:r>
            <a:r>
              <a:rPr lang="de-DE" sz="6400" dirty="0">
                <a:solidFill>
                  <a:srgbClr val="FFFF00"/>
                </a:solidFill>
                <a:effectLst/>
              </a:rPr>
              <a:t>Theater der Zeit</a:t>
            </a:r>
            <a:r>
              <a:rPr lang="de-DE" sz="6400" dirty="0">
                <a:effectLst/>
              </a:rPr>
              <a:t>**  </a:t>
            </a:r>
            <a:endParaRPr lang="el-GR" sz="6400" dirty="0">
              <a:effectLst/>
            </a:endParaRPr>
          </a:p>
          <a:p>
            <a:r>
              <a:rPr lang="de-DE" sz="6400" dirty="0">
                <a:effectLst/>
              </a:rPr>
              <a:t> </a:t>
            </a:r>
            <a:endParaRPr lang="el-GR" sz="6400" dirty="0">
              <a:effectLst/>
            </a:endParaRPr>
          </a:p>
          <a:p>
            <a:r>
              <a:rPr lang="de-DE" sz="6400" dirty="0">
                <a:effectLst/>
              </a:rPr>
              <a:t>5. **</a:t>
            </a:r>
            <a:r>
              <a:rPr lang="de-DE" sz="6400" dirty="0">
                <a:solidFill>
                  <a:srgbClr val="FFFF00"/>
                </a:solidFill>
                <a:effectLst/>
              </a:rPr>
              <a:t>Frankfurter Allgemeine Zeitung (FAZ) – Feuilleton**  </a:t>
            </a:r>
            <a:endParaRPr lang="el-GR" sz="6400" dirty="0">
              <a:solidFill>
                <a:srgbClr val="FFFF00"/>
              </a:solidFill>
              <a:effectLst/>
            </a:endParaRPr>
          </a:p>
          <a:p>
            <a:endParaRPr lang="el-GR" sz="6400" dirty="0">
              <a:effectLst/>
            </a:endParaRPr>
          </a:p>
          <a:p>
            <a:r>
              <a:rPr lang="de-DE" sz="6400" dirty="0">
                <a:effectLst/>
              </a:rPr>
              <a:t>6</a:t>
            </a:r>
            <a:r>
              <a:rPr lang="de-DE" sz="6400" dirty="0">
                <a:solidFill>
                  <a:srgbClr val="FFFF00"/>
                </a:solidFill>
                <a:effectLst/>
              </a:rPr>
              <a:t>. **Süddeutsche Zeitung – Literatur**  </a:t>
            </a:r>
            <a:endParaRPr lang="el-GR" sz="6400" dirty="0">
              <a:solidFill>
                <a:srgbClr val="FFFF00"/>
              </a:solidFill>
              <a:effectLst/>
            </a:endParaRPr>
          </a:p>
          <a:p>
            <a:r>
              <a:rPr lang="de-DE" sz="6400" dirty="0">
                <a:effectLst/>
              </a:rPr>
              <a:t> </a:t>
            </a:r>
            <a:endParaRPr lang="el-GR" sz="6400" dirty="0">
              <a:effectLst/>
            </a:endParaRPr>
          </a:p>
          <a:p>
            <a:r>
              <a:rPr lang="de-DE" sz="6400" dirty="0">
                <a:effectLst/>
              </a:rPr>
              <a:t>7. </a:t>
            </a:r>
            <a:r>
              <a:rPr lang="de-DE" sz="6400" dirty="0">
                <a:solidFill>
                  <a:srgbClr val="FFFF00"/>
                </a:solidFill>
                <a:effectLst/>
              </a:rPr>
              <a:t>**Kunst und Kultur (Kunstforum, </a:t>
            </a:r>
            <a:r>
              <a:rPr lang="de-DE" sz="6400" dirty="0" err="1">
                <a:solidFill>
                  <a:srgbClr val="FFFF00"/>
                </a:solidFill>
                <a:effectLst/>
              </a:rPr>
              <a:t>Lettre</a:t>
            </a:r>
            <a:r>
              <a:rPr lang="de-DE" sz="6400" dirty="0">
                <a:solidFill>
                  <a:srgbClr val="FFFF00"/>
                </a:solidFill>
                <a:effectLst/>
              </a:rPr>
              <a:t> Internationale etc.)**  </a:t>
            </a:r>
            <a:endParaRPr lang="el-GR" sz="6400" dirty="0">
              <a:solidFill>
                <a:srgbClr val="FFFF00"/>
              </a:solidFill>
              <a:effectLst/>
            </a:endParaRPr>
          </a:p>
          <a:p>
            <a:r>
              <a:rPr lang="de-DE" sz="6400" dirty="0">
                <a:effectLst/>
              </a:rPr>
              <a:t>   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02E22A3-B1B5-8AB3-8E82-16256FCD8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E89F1F8-78B2-4202-871A-EB0904DEDE7E}" type="datetime1">
              <a:rPr lang="el-GR" smtClean="0"/>
              <a:t>16/11/2025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295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AD153DE-7A6B-4305-2164-ED4B272BB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GRIECHISCHE LITERATURZEITSCHRIFTEN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8D9CBB3-9A5E-B9D9-7D35-8B4349998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FRACTAL</a:t>
            </a:r>
          </a:p>
          <a:p>
            <a:r>
              <a:rPr lang="de-DE" dirty="0"/>
              <a:t>BOOKPRESS</a:t>
            </a:r>
          </a:p>
          <a:p>
            <a:r>
              <a:rPr lang="de-DE" dirty="0"/>
              <a:t>EANAGNOSTIS</a:t>
            </a:r>
          </a:p>
          <a:p>
            <a:r>
              <a:rPr lang="el-GR" dirty="0"/>
              <a:t>ΔΙΑΣΤΙΧΟ</a:t>
            </a:r>
          </a:p>
          <a:p>
            <a:r>
              <a:rPr lang="el-GR" dirty="0"/>
              <a:t>ΝΕΑ ΕΥΘΥΝΗ</a:t>
            </a:r>
          </a:p>
          <a:p>
            <a:r>
              <a:rPr lang="el-GR" dirty="0"/>
              <a:t>ΤΟ ΔΕΝΤΡΟ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8C25A79-B63E-7499-EE21-94C6C30AE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E89F1F8-78B2-4202-871A-EB0904DEDE7E}" type="datetime1">
              <a:rPr lang="el-GR" smtClean="0"/>
              <a:t>16/11/2025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615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7A8391-374A-BDC6-9A76-6B0200AC5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VIDEO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CA38878-1CA5-2446-E81E-EC77B25DF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>
                <a:hlinkClick r:id="rId2"/>
              </a:rPr>
              <a:t>https://youtu.be/2q1CvNjBdro?si=42A3UuKhaYFDm_Ox</a:t>
            </a:r>
            <a:endParaRPr lang="de-DE" dirty="0"/>
          </a:p>
          <a:p>
            <a:r>
              <a:rPr lang="de-DE" dirty="0">
                <a:hlinkClick r:id="rId2"/>
              </a:rPr>
              <a:t>https://youtu.be/2q1CvNjBdro?si=42A3UuKhaYFDm_Ox</a:t>
            </a:r>
            <a:endParaRPr lang="de-DE" dirty="0"/>
          </a:p>
          <a:p>
            <a:endParaRPr lang="de-DE" dirty="0"/>
          </a:p>
          <a:p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D70E8A7-C202-C51B-3A1A-11954DD51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E89F1F8-78B2-4202-871A-EB0904DEDE7E}" type="datetime1">
              <a:rPr lang="el-GR" smtClean="0"/>
              <a:t>16/11/2025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182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Ηλεκτρονικά πολυμέσα 4" title="Wie schreibe ich eine Rezension? Aufbau, Struktur, Einleitung, Hauptteil &amp; Schluss einfach erklärt">
            <a:hlinkClick r:id="" action="ppaction://media"/>
            <a:extLst>
              <a:ext uri="{FF2B5EF4-FFF2-40B4-BE49-F238E27FC236}">
                <a16:creationId xmlns:a16="http://schemas.microsoft.com/office/drawing/2014/main" id="{FA5D3FCA-0F8B-1647-ACD9-50A936F7C510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7792" y="68263"/>
            <a:ext cx="11896415" cy="6721475"/>
          </a:xfrm>
          <a:prstGeom prst="rect">
            <a:avLst/>
          </a:prstGeom>
          <a:noFill/>
        </p:spPr>
      </p:pic>
      <p:sp>
        <p:nvSpPr>
          <p:cNvPr id="4" name="Θέση ημερομηνίας 3" hidden="1">
            <a:extLst>
              <a:ext uri="{FF2B5EF4-FFF2-40B4-BE49-F238E27FC236}">
                <a16:creationId xmlns:a16="http://schemas.microsoft.com/office/drawing/2014/main" id="{BB46ED92-F831-6F36-4838-398D28D47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1E89F1F8-78B2-4202-871A-EB0904DEDE7E}" type="datetime1">
              <a:rPr lang="el-GR" smtClean="0"/>
              <a:pPr rtl="0">
                <a:spcAft>
                  <a:spcPts val="600"/>
                </a:spcAft>
              </a:pPr>
              <a:t>16/11/2025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09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Ηλεκτρονικά πολυμέσα 4" title="Rezension schreiben ✅ Schritt für Schritt Anleitung für Anfänger und Fortgeschrittene">
            <a:hlinkClick r:id="" action="ppaction://media"/>
            <a:extLst>
              <a:ext uri="{FF2B5EF4-FFF2-40B4-BE49-F238E27FC236}">
                <a16:creationId xmlns:a16="http://schemas.microsoft.com/office/drawing/2014/main" id="{08EBBE06-CE32-0ACB-E941-741A60E6BB2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rcRect t="454" r="1" b="1"/>
          <a:stretch>
            <a:fillRect/>
          </a:stretch>
        </p:blipFill>
        <p:spPr>
          <a:xfrm>
            <a:off x="120650" y="68263"/>
            <a:ext cx="11950700" cy="6721475"/>
          </a:xfrm>
          <a:prstGeom prst="rect">
            <a:avLst/>
          </a:prstGeom>
          <a:noFill/>
        </p:spPr>
      </p:pic>
      <p:sp>
        <p:nvSpPr>
          <p:cNvPr id="4" name="Θέση ημερομηνίας 3" hidden="1">
            <a:extLst>
              <a:ext uri="{FF2B5EF4-FFF2-40B4-BE49-F238E27FC236}">
                <a16:creationId xmlns:a16="http://schemas.microsoft.com/office/drawing/2014/main" id="{FDCD3CEF-EDB0-749F-D6B1-EC65BFDED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>
              <a:spcAft>
                <a:spcPts val="600"/>
              </a:spcAft>
            </a:pPr>
            <a:fld id="{1E89F1F8-78B2-4202-871A-EB0904DEDE7E}" type="datetime1">
              <a:rPr lang="el-GR" smtClean="0"/>
              <a:pPr rtl="0">
                <a:spcAft>
                  <a:spcPts val="600"/>
                </a:spcAft>
              </a:pPr>
              <a:t>16/11/2025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714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D06D3C3-1628-792D-4B73-91BB5DB0C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sz="3100" dirty="0">
                <a:solidFill>
                  <a:srgbClr val="FFC000"/>
                </a:solidFill>
                <a:effectLst/>
              </a:rPr>
              <a:t>Das Gedicht „</a:t>
            </a:r>
            <a:r>
              <a:rPr lang="de-DE" sz="3100" b="1" dirty="0">
                <a:solidFill>
                  <a:srgbClr val="FFC000"/>
                </a:solidFill>
                <a:effectLst/>
              </a:rPr>
              <a:t>Der römische Brunnen</a:t>
            </a:r>
            <a:r>
              <a:rPr lang="de-DE" sz="3100" dirty="0">
                <a:solidFill>
                  <a:srgbClr val="FFC000"/>
                </a:solidFill>
                <a:effectLst/>
              </a:rPr>
              <a:t>“ stammt aus der Feder von </a:t>
            </a:r>
            <a:r>
              <a:rPr lang="de-DE" sz="3100" i="1" dirty="0">
                <a:solidFill>
                  <a:srgbClr val="FFC000"/>
                </a:solidFill>
                <a:effectLst/>
              </a:rPr>
              <a:t>Conrad Ferdinand Meyer</a:t>
            </a:r>
            <a:br>
              <a:rPr lang="de-DE" dirty="0">
                <a:effectLst/>
              </a:rPr>
            </a:b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06B0499-330A-C3AE-1E83-1B414D1C0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b="1" dirty="0">
                <a:effectLst/>
              </a:rPr>
              <a:t>Aufsteigt der Strahl und fallend gießt</a:t>
            </a:r>
            <a:br>
              <a:rPr lang="de-DE" dirty="0">
                <a:effectLst/>
              </a:rPr>
            </a:br>
            <a:r>
              <a:rPr lang="de-DE" dirty="0">
                <a:effectLst/>
              </a:rPr>
              <a:t>Er voll der Marmorschale Rund,</a:t>
            </a:r>
            <a:br>
              <a:rPr lang="de-DE" dirty="0">
                <a:effectLst/>
              </a:rPr>
            </a:br>
            <a:r>
              <a:rPr lang="de-DE" dirty="0">
                <a:effectLst/>
              </a:rPr>
              <a:t>Die, sich verschleiernd, überfließt</a:t>
            </a:r>
            <a:br>
              <a:rPr lang="de-DE" dirty="0">
                <a:effectLst/>
              </a:rPr>
            </a:br>
            <a:r>
              <a:rPr lang="de-DE" dirty="0">
                <a:effectLst/>
              </a:rPr>
              <a:t>In einer zweiten Schale Grund;</a:t>
            </a:r>
          </a:p>
          <a:p>
            <a:r>
              <a:rPr lang="de-DE" dirty="0">
                <a:effectLst/>
              </a:rPr>
              <a:t>Die zweite gibt, sie wird zu reich,</a:t>
            </a:r>
            <a:br>
              <a:rPr lang="de-DE" dirty="0">
                <a:effectLst/>
              </a:rPr>
            </a:br>
            <a:r>
              <a:rPr lang="de-DE" dirty="0">
                <a:effectLst/>
              </a:rPr>
              <a:t>Der dritten wallend ihre Flut,</a:t>
            </a:r>
            <a:br>
              <a:rPr lang="de-DE" dirty="0">
                <a:effectLst/>
              </a:rPr>
            </a:br>
            <a:r>
              <a:rPr lang="de-DE" dirty="0">
                <a:effectLst/>
              </a:rPr>
              <a:t>Und jede nimmt und gibt zugleich</a:t>
            </a:r>
            <a:br>
              <a:rPr lang="de-DE" dirty="0">
                <a:effectLst/>
              </a:rPr>
            </a:br>
            <a:r>
              <a:rPr lang="de-DE" dirty="0">
                <a:effectLst/>
              </a:rPr>
              <a:t>Und strömt und ruht.</a:t>
            </a:r>
          </a:p>
          <a:p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F4DED07-9F8B-86C8-C4B2-37FA7D797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E89F1F8-78B2-4202-871A-EB0904DEDE7E}" type="datetime1">
              <a:rPr lang="el-GR" smtClean="0"/>
              <a:t>16/11/2025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4773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Coffee">
      <a:dk1>
        <a:sysClr val="windowText" lastClr="000000"/>
      </a:dk1>
      <a:lt1>
        <a:sysClr val="window" lastClr="FFFFFF"/>
      </a:lt1>
      <a:dk2>
        <a:srgbClr val="4E3B30"/>
      </a:dk2>
      <a:lt2>
        <a:srgbClr val="F4EEDC"/>
      </a:lt2>
      <a:accent1>
        <a:srgbClr val="CC830E"/>
      </a:accent1>
      <a:accent2>
        <a:srgbClr val="B54C2D"/>
      </a:accent2>
      <a:accent3>
        <a:srgbClr val="99570C"/>
      </a:accent3>
      <a:accent4>
        <a:srgbClr val="C17529"/>
      </a:accent4>
      <a:accent5>
        <a:srgbClr val="A19574"/>
      </a:accent5>
      <a:accent6>
        <a:srgbClr val="A49518"/>
      </a:accent6>
      <a:hlink>
        <a:srgbClr val="AD1F1F"/>
      </a:hlink>
      <a:folHlink>
        <a:srgbClr val="FFC42F"/>
      </a:folHlink>
    </a:clrScheme>
    <a:fontScheme name="Custom 4">
      <a:majorFont>
        <a:latin typeface="Goudy Old Style"/>
        <a:ea typeface=""/>
        <a:cs typeface=""/>
      </a:majorFont>
      <a:minorFont>
        <a:latin typeface="Goudy Old Style"/>
        <a:ea typeface=""/>
        <a:cs typeface="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806_TF12214701" id="{649DFDBC-90BB-49E3-82FE-3761BCC8881A}" vid="{82BDFA3A-744B-4F25-AF4B-CE849A2339CD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{6C7FA027-2727-433A-852F-4D407DE497C2}TFe887d8cf-77a9-48cd-9a74-d8d08097a61c0e7da6fb_win32-889319cdeeba</Template>
  <TotalTime>58</TotalTime>
  <Words>385</Words>
  <Application>Microsoft Office PowerPoint</Application>
  <PresentationFormat>Ευρεία οθόνη</PresentationFormat>
  <Paragraphs>66</Paragraphs>
  <Slides>16</Slides>
  <Notes>0</Notes>
  <HiddenSlides>0</HiddenSlides>
  <MMClips>2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16</vt:i4>
      </vt:variant>
    </vt:vector>
  </HeadingPairs>
  <TitlesOfParts>
    <vt:vector size="20" baseType="lpstr">
      <vt:lpstr>Calibri</vt:lpstr>
      <vt:lpstr>Goudy Old Style</vt:lpstr>
      <vt:lpstr>Wingdings 2</vt:lpstr>
      <vt:lpstr>SlateVTI</vt:lpstr>
      <vt:lpstr>Literaturtheorie und Literaturkritik</vt:lpstr>
      <vt:lpstr>Title Lorem Ipsum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KRITIK DER METHODE</vt:lpstr>
      <vt:lpstr>Παρουσίαση του PowerPoint</vt:lpstr>
      <vt:lpstr>Der Unterschied zwischen Literaturtheorie und Literaturkritik liegt in ihrem Gegenstand und ihrer Zielsetzung: </vt:lpstr>
      <vt:lpstr>LITERATURKRITIK</vt:lpstr>
      <vt:lpstr>DEUTSCHSPRACHIGE LITERATURZEITSCHRIFTEN</vt:lpstr>
      <vt:lpstr>GRIECHISCHE LITERATURZEITSCHRIFTEN</vt:lpstr>
      <vt:lpstr>VIDEO</vt:lpstr>
      <vt:lpstr>Παρουσίαση του PowerPoint</vt:lpstr>
      <vt:lpstr>Παρουσίαση του PowerPoint</vt:lpstr>
      <vt:lpstr>Das Gedicht „Der römische Brunnen“ stammt aus der Feder von Conrad Ferdinand Meyer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aglaia bliumi</dc:creator>
  <cp:lastModifiedBy>aglaia bliumi</cp:lastModifiedBy>
  <cp:revision>8</cp:revision>
  <dcterms:created xsi:type="dcterms:W3CDTF">2025-11-15T21:50:06Z</dcterms:created>
  <dcterms:modified xsi:type="dcterms:W3CDTF">2025-11-15T22:48:49Z</dcterms:modified>
</cp:coreProperties>
</file>