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7" r:id="rId3"/>
    <p:sldId id="278" r:id="rId4"/>
    <p:sldId id="279" r:id="rId5"/>
    <p:sldId id="257" r:id="rId6"/>
    <p:sldId id="258" r:id="rId7"/>
    <p:sldId id="259" r:id="rId8"/>
    <p:sldId id="260" r:id="rId9"/>
    <p:sldId id="262" r:id="rId10"/>
    <p:sldId id="28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4D3C9A0-080F-FDF4-F4B8-85178C0DC0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AUFBAU EINER HAUSARBEIT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1DD3CE8D-76F2-9D76-21B2-D662F55E01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11815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95300" y="508000"/>
            <a:ext cx="11099800" cy="5588000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r>
              <a:rPr lang="de-DE" dirty="0">
                <a:solidFill>
                  <a:schemeClr val="tx1"/>
                </a:solidFill>
              </a:rPr>
              <a:t>Allgemeine Gesichtspunkte zum Konzipieren und Schreiben von Hausarbeiten und Masterarbeiten </a:t>
            </a:r>
            <a:endParaRPr lang="el-GR" dirty="0">
              <a:solidFill>
                <a:schemeClr val="tx1"/>
              </a:solidFill>
            </a:endParaRPr>
          </a:p>
          <a:p>
            <a:r>
              <a:rPr lang="de-DE" b="1" dirty="0">
                <a:solidFill>
                  <a:srgbClr val="FF0000"/>
                </a:solidFill>
              </a:rPr>
              <a:t> Gliederung eines wissenschaftlichen Textes:</a:t>
            </a:r>
          </a:p>
          <a:p>
            <a:r>
              <a:rPr lang="de-DE" b="1" dirty="0">
                <a:solidFill>
                  <a:srgbClr val="FF0000"/>
                </a:solidFill>
              </a:rPr>
              <a:t>1.Titel der Arbeit</a:t>
            </a:r>
            <a:endParaRPr lang="el-GR" b="1" dirty="0">
              <a:solidFill>
                <a:srgbClr val="FF0000"/>
              </a:solidFill>
            </a:endParaRPr>
          </a:p>
          <a:p>
            <a:r>
              <a:rPr lang="de-DE" b="1" dirty="0">
                <a:solidFill>
                  <a:srgbClr val="FF0000"/>
                </a:solidFill>
              </a:rPr>
              <a:t>Inhaltsverzeichnis</a:t>
            </a:r>
            <a:endParaRPr lang="el-GR" b="1" dirty="0">
              <a:solidFill>
                <a:srgbClr val="FF0000"/>
              </a:solidFill>
            </a:endParaRPr>
          </a:p>
          <a:p>
            <a:r>
              <a:rPr lang="de-DE" b="1" dirty="0">
                <a:solidFill>
                  <a:srgbClr val="FF0000"/>
                </a:solidFill>
              </a:rPr>
              <a:t>2. Einführung</a:t>
            </a:r>
            <a:endParaRPr lang="el-GR" b="1" dirty="0">
              <a:solidFill>
                <a:srgbClr val="FF0000"/>
              </a:solidFill>
            </a:endParaRPr>
          </a:p>
          <a:p>
            <a:r>
              <a:rPr lang="de-DE" b="1" dirty="0">
                <a:solidFill>
                  <a:srgbClr val="FF0000"/>
                </a:solidFill>
              </a:rPr>
              <a:t>3. Hauptteil</a:t>
            </a:r>
            <a:endParaRPr lang="el-GR" b="1" dirty="0">
              <a:solidFill>
                <a:srgbClr val="FF0000"/>
              </a:solidFill>
            </a:endParaRPr>
          </a:p>
          <a:p>
            <a:r>
              <a:rPr lang="de-DE" b="1" dirty="0">
                <a:solidFill>
                  <a:srgbClr val="FF0000"/>
                </a:solidFill>
              </a:rPr>
              <a:t>4. Schlusswort</a:t>
            </a:r>
            <a:endParaRPr lang="el-GR" b="1" dirty="0">
              <a:solidFill>
                <a:srgbClr val="FF0000"/>
              </a:solidFill>
            </a:endParaRPr>
          </a:p>
          <a:p>
            <a:r>
              <a:rPr lang="de-DE" b="1" dirty="0">
                <a:solidFill>
                  <a:srgbClr val="FF0000"/>
                </a:solidFill>
              </a:rPr>
              <a:t>Zu Punkt 1 (Titel)</a:t>
            </a:r>
            <a:endParaRPr lang="el-GR" b="1" dirty="0">
              <a:solidFill>
                <a:srgbClr val="FF0000"/>
              </a:solidFill>
            </a:endParaRPr>
          </a:p>
          <a:p>
            <a:r>
              <a:rPr lang="de-DE" b="1" dirty="0">
                <a:solidFill>
                  <a:srgbClr val="FF0000"/>
                </a:solidFill>
              </a:rPr>
              <a:t>Der Titel einer Hausarbeit sollte in der Art und Weise formuliert werden, das in ihm bereits die </a:t>
            </a:r>
            <a:r>
              <a:rPr lang="de-DE" b="1" i="1" dirty="0">
                <a:solidFill>
                  <a:srgbClr val="FF0000"/>
                </a:solidFill>
              </a:rPr>
              <a:t>Problemstellung</a:t>
            </a:r>
            <a:r>
              <a:rPr lang="de-DE" b="1" dirty="0">
                <a:solidFill>
                  <a:srgbClr val="FF0000"/>
                </a:solidFill>
              </a:rPr>
              <a:t> zu erkennen ist. Mit anderen Worten sollte schon beim Lesen des Titels ersichtlich sein, worum es in dieser Arbeit geht:</a:t>
            </a:r>
            <a:endParaRPr lang="el-GR" b="1" dirty="0">
              <a:solidFill>
                <a:srgbClr val="FF0000"/>
              </a:solidFill>
            </a:endParaRPr>
          </a:p>
          <a:p>
            <a:r>
              <a:rPr lang="de-DE" dirty="0">
                <a:solidFill>
                  <a:srgbClr val="FF0000"/>
                </a:solidFill>
              </a:rPr>
              <a:t> z.B. </a:t>
            </a:r>
            <a:r>
              <a:rPr lang="de-DE" dirty="0">
                <a:solidFill>
                  <a:schemeClr val="tx1"/>
                </a:solidFill>
              </a:rPr>
              <a:t>‚</a:t>
            </a:r>
            <a:r>
              <a:rPr lang="de-DE" sz="2600" dirty="0">
                <a:solidFill>
                  <a:srgbClr val="7030A0"/>
                </a:solidFill>
              </a:rPr>
              <a:t>Fremdsprachenunterricht und Hörverstehen’. </a:t>
            </a:r>
            <a:r>
              <a:rPr lang="de-DE" dirty="0">
                <a:solidFill>
                  <a:srgbClr val="FF0000"/>
                </a:solidFill>
              </a:rPr>
              <a:t>Besonderes Problem ‚meines’ Themas:</a:t>
            </a:r>
            <a:endParaRPr lang="el-GR" dirty="0">
              <a:solidFill>
                <a:srgbClr val="FF0000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„</a:t>
            </a:r>
            <a:r>
              <a:rPr lang="de-DE" sz="2600" i="1" dirty="0">
                <a:solidFill>
                  <a:srgbClr val="7030A0"/>
                </a:solidFill>
              </a:rPr>
              <a:t>Beschreibung und Analyse der Bearbeitungsstrategien  zur An­fertigung von fremdsprachlichen Hör­texten aus schriftlichen Texten</a:t>
            </a:r>
            <a:r>
              <a:rPr lang="de-DE" sz="2600" dirty="0">
                <a:solidFill>
                  <a:srgbClr val="7030A0"/>
                </a:solidFill>
              </a:rPr>
              <a:t>“</a:t>
            </a:r>
            <a:endParaRPr lang="el-GR" sz="2600" dirty="0">
              <a:solidFill>
                <a:srgbClr val="7030A0"/>
              </a:solidFill>
            </a:endParaRPr>
          </a:p>
          <a:p>
            <a:endParaRPr lang="en-US" dirty="0"/>
          </a:p>
          <a:p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58877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Θέση περιεχομένου 3"/>
          <p:cNvGraphicFramePr>
            <a:graphicFrameLocks noGrp="1"/>
          </p:cNvGraphicFramePr>
          <p:nvPr>
            <p:ph idx="1"/>
          </p:nvPr>
        </p:nvGraphicFramePr>
        <p:xfrm>
          <a:off x="1270000" y="1054100"/>
          <a:ext cx="10134600" cy="46172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3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7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400" b="1" dirty="0">
                          <a:effectLst/>
                        </a:rPr>
                        <a:t>E i n l e i t u n g</a:t>
                      </a:r>
                      <a:endParaRPr lang="el-GR" sz="2400" b="1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98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 </a:t>
                      </a:r>
                      <a:r>
                        <a:rPr lang="en-US" sz="1800" b="1" dirty="0">
                          <a:effectLst/>
                        </a:rPr>
                        <a:t>KREATIVES SCHREIBEN IN DER SEKUNDARSTUFE</a:t>
                      </a:r>
                      <a:endParaRPr lang="el-GR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9808">
                <a:tc>
                  <a:txBody>
                    <a:bodyPr/>
                    <a:lstStyle/>
                    <a:p>
                      <a:pPr marL="5715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de-DE" sz="2000" b="1" dirty="0">
                          <a:effectLst/>
                        </a:rPr>
                        <a:t>Generelles zum Thema</a:t>
                      </a:r>
                      <a:r>
                        <a:rPr lang="en-US" sz="2000" b="1" dirty="0">
                          <a:effectLst/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HEUTE, AKTUELL,</a:t>
                      </a:r>
                      <a:r>
                        <a:rPr lang="en-US" sz="2000" b="1" baseline="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000" b="1" baseline="0" dirty="0" err="1">
                          <a:solidFill>
                            <a:srgbClr val="FF0000"/>
                          </a:solidFill>
                          <a:effectLst/>
                        </a:rPr>
                        <a:t>DaF</a:t>
                      </a:r>
                      <a:r>
                        <a:rPr lang="en-US" sz="2000" b="1" baseline="0" dirty="0">
                          <a:solidFill>
                            <a:srgbClr val="FF0000"/>
                          </a:solidFill>
                          <a:effectLst/>
                        </a:rPr>
                        <a:t> SPIELT </a:t>
                      </a:r>
                    </a:p>
                    <a:p>
                      <a:pPr marL="5715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2000" b="1" baseline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EINE WICHTIGE Rolle. In der </a:t>
                      </a:r>
                      <a:r>
                        <a:rPr lang="en-US" sz="2000" b="1" baseline="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vorliegenden</a:t>
                      </a:r>
                      <a:r>
                        <a:rPr lang="en-US" sz="2000" b="1" baseline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2000" b="1" baseline="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Hausarbeit</a:t>
                      </a:r>
                      <a:r>
                        <a:rPr lang="en-US" sz="2000" b="1" baseline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2000" b="1" baseline="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mit</a:t>
                      </a:r>
                      <a:r>
                        <a:rPr lang="en-US" sz="2000" b="1" baseline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KS </a:t>
                      </a:r>
                      <a:r>
                        <a:rPr lang="en-US" sz="2000" b="1" baseline="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besch</a:t>
                      </a:r>
                      <a:r>
                        <a:rPr lang="de-DE" sz="2000" b="1" baseline="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äftigen</a:t>
                      </a:r>
                      <a:endParaRPr lang="el-GR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0790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effectLst/>
                        </a:rPr>
                        <a:t>Beschreibung der Aufgabenstellung    [Fragestellung (wonach suche ich?) These (was behaupte ich im Voraus). Vorzugsweise bei längeren Arbeiten] </a:t>
                      </a:r>
                      <a:r>
                        <a:rPr lang="de-DE" sz="2000" b="1" dirty="0">
                          <a:solidFill>
                            <a:srgbClr val="FF0000"/>
                          </a:solidFill>
                          <a:effectLst/>
                        </a:rPr>
                        <a:t>Die Fragestellung meiner Hausarbeit lautet:</a:t>
                      </a:r>
                      <a:r>
                        <a:rPr lang="de-DE" sz="2000" b="1" baseline="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de-DE" sz="2000" b="1" dirty="0">
                          <a:solidFill>
                            <a:srgbClr val="FF0000"/>
                          </a:solidFill>
                          <a:effectLst/>
                        </a:rPr>
                        <a:t>Wie kann das KS erfolgreich</a:t>
                      </a:r>
                      <a:r>
                        <a:rPr lang="de-DE" sz="2000" b="1" baseline="0" dirty="0">
                          <a:solidFill>
                            <a:srgbClr val="FF0000"/>
                          </a:solidFill>
                          <a:effectLst/>
                        </a:rPr>
                        <a:t> in der Sekundarstufe eingesetzt werden?</a:t>
                      </a:r>
                    </a:p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baseline="0" dirty="0">
                          <a:solidFill>
                            <a:schemeClr val="accent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 der vorliegenden Hausarbeit werde ich der Frage nachgehen, wie </a:t>
                      </a:r>
                      <a:r>
                        <a:rPr lang="de-DE" sz="2000" b="1" dirty="0">
                          <a:solidFill>
                            <a:schemeClr val="accent5"/>
                          </a:solidFill>
                          <a:effectLst/>
                        </a:rPr>
                        <a:t>das KS erfolgreich</a:t>
                      </a:r>
                      <a:r>
                        <a:rPr lang="de-DE" sz="2000" b="1" baseline="0" dirty="0">
                          <a:solidFill>
                            <a:schemeClr val="accent5"/>
                          </a:solidFill>
                          <a:effectLst/>
                        </a:rPr>
                        <a:t> in der Sekundarstufe eingesetzt werden kann.</a:t>
                      </a:r>
                      <a:endParaRPr lang="el-GR" sz="2000" b="1" dirty="0">
                        <a:solidFill>
                          <a:schemeClr val="accent5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9808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1" dirty="0">
                          <a:effectLst/>
                        </a:rPr>
                        <a:t>- Kurze Darstellung der Abfolge der einzelnen Kapitel</a:t>
                      </a:r>
                      <a:endParaRPr lang="el-G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4716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Θέση περιεχομένου 3"/>
          <p:cNvGraphicFramePr>
            <a:graphicFrameLocks noGrp="1"/>
          </p:cNvGraphicFramePr>
          <p:nvPr>
            <p:ph idx="1"/>
          </p:nvPr>
        </p:nvGraphicFramePr>
        <p:xfrm>
          <a:off x="1143000" y="812800"/>
          <a:ext cx="10363200" cy="50546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6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863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2400" b="1" dirty="0">
                          <a:effectLst/>
                        </a:rPr>
                        <a:t>H a u p t e i l</a:t>
                      </a:r>
                      <a:endParaRPr lang="el-GR" sz="2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6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el-G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3647">
                <a:tc>
                  <a:txBody>
                    <a:bodyPr/>
                    <a:lstStyle/>
                    <a:p>
                      <a:pPr marL="2286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>
                          <a:effectLst/>
                        </a:rPr>
                        <a:t>- Forschungsstand (nur bei längeren Arbeiten)</a:t>
                      </a:r>
                      <a:endParaRPr lang="el-G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3647">
                <a:tc>
                  <a:txBody>
                    <a:bodyPr/>
                    <a:lstStyle/>
                    <a:p>
                      <a:pPr marL="2286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 dirty="0">
                          <a:effectLst/>
                        </a:rPr>
                        <a:t>- Untersuchungsgegenstand</a:t>
                      </a:r>
                      <a:endParaRPr lang="el-G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3647">
                <a:tc>
                  <a:txBody>
                    <a:bodyPr/>
                    <a:lstStyle/>
                    <a:p>
                      <a:pPr marL="2286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 dirty="0">
                          <a:effectLst/>
                        </a:rPr>
                        <a:t>- Methoden (wenn überhaupt vorhanden, Beschreibung des methodischen Vorgehens)</a:t>
                      </a:r>
                      <a:endParaRPr lang="el-G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53647">
                <a:tc>
                  <a:txBody>
                    <a:bodyPr/>
                    <a:lstStyle/>
                    <a:p>
                      <a:pPr marL="2286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 dirty="0">
                          <a:effectLst/>
                        </a:rPr>
                        <a:t>- Ergebnisse (Darstellung und Diskussion der Ergebnisse)</a:t>
                      </a:r>
                      <a:endParaRPr lang="el-G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0767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49961CE-82D1-DC21-185D-1235E6C26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TEXTANALYSE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1C4A4DD-C243-96C5-D324-7E3BE44D5A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10788444" cy="4106333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2400" b="1" u="sng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l-GR" sz="2400" b="1" u="sng" dirty="0" err="1">
                <a:solidFill>
                  <a:srgbClr val="FF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Auf</a:t>
            </a:r>
            <a:r>
              <a:rPr lang="el-GR" sz="2400" b="1" u="sng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u="sng" dirty="0" err="1">
                <a:solidFill>
                  <a:srgbClr val="FF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makrostruktureller</a:t>
            </a:r>
            <a:r>
              <a:rPr lang="el-GR" sz="2400" b="1" u="sng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u="sng" dirty="0" err="1">
                <a:solidFill>
                  <a:srgbClr val="FF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Ebene</a:t>
            </a:r>
            <a:r>
              <a:rPr lang="el-GR" sz="2400" b="1" u="sng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l-GR" sz="2400" b="1" dirty="0">
              <a:solidFill>
                <a:srgbClr val="FF0000"/>
              </a:solidFill>
              <a:effectLst/>
              <a:highlight>
                <a:srgbClr val="00FF00"/>
              </a:highligh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l-GR" sz="2400" b="1" dirty="0" err="1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Analyse</a:t>
            </a:r>
            <a:r>
              <a:rPr lang="el-GR" sz="2400" b="1" dirty="0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der</a:t>
            </a:r>
            <a:r>
              <a:rPr lang="el-GR" sz="2400" b="1" dirty="0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Geschichte</a:t>
            </a:r>
            <a:endParaRPr lang="el-GR" sz="2400" b="1" dirty="0">
              <a:effectLst/>
              <a:highlight>
                <a:srgbClr val="0000FF"/>
              </a:highligh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 ist das Thema, der Gegenstand, der Inhalt?</a:t>
            </a:r>
            <a:endParaRPr lang="el-GR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Welches spezielle Problem wird analysiert?</a:t>
            </a:r>
            <a:endParaRPr lang="el-GR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 sind die Referenzen in der Realität?</a:t>
            </a:r>
            <a:endParaRPr lang="el-GR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l-GR" sz="2400" b="1" dirty="0" err="1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Analyse</a:t>
            </a:r>
            <a:r>
              <a:rPr lang="el-GR" sz="2400" b="1" dirty="0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von</a:t>
            </a:r>
            <a:r>
              <a:rPr lang="el-GR" sz="2400" b="1" dirty="0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Storytelling</a:t>
            </a:r>
            <a:endParaRPr lang="el-GR" sz="2400" b="1" dirty="0">
              <a:effectLst/>
              <a:highlight>
                <a:srgbClr val="0000FF"/>
              </a:highligh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Welche Art der Erzählung wählt der Erzähler? </a:t>
            </a:r>
            <a:r>
              <a:rPr lang="el-GR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24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Ironie</a:t>
            </a:r>
            <a:r>
              <a:rPr lang="el-GR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Parodie</a:t>
            </a:r>
            <a:r>
              <a:rPr lang="el-GR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Beschreibungen</a:t>
            </a:r>
            <a:r>
              <a:rPr lang="el-GR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l-GR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54335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81F87FD-7B02-B162-D983-1A249AF15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530943"/>
            <a:ext cx="10965425" cy="5260258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l-GR" sz="2800" b="1" dirty="0" err="1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Analyse</a:t>
            </a:r>
            <a:r>
              <a:rPr lang="el-GR" sz="2800" b="1" dirty="0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800" b="1" dirty="0" err="1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der</a:t>
            </a:r>
            <a:r>
              <a:rPr lang="el-GR" sz="2800" b="1" dirty="0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800" b="1" dirty="0" err="1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Charakterkonstruktion</a:t>
            </a:r>
            <a:r>
              <a:rPr lang="el-GR" sz="2800" b="1" dirty="0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800" b="1" dirty="0" err="1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</a:t>
            </a:r>
            <a:r>
              <a:rPr lang="el-GR" sz="2800" b="1" dirty="0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800" b="1" dirty="0" err="1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Gesichtscharakterisierungen</a:t>
            </a:r>
            <a:endParaRPr lang="el-GR" sz="2800" dirty="0">
              <a:effectLst/>
              <a:highlight>
                <a:srgbClr val="0000FF"/>
              </a:highligh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Wer sind die Protagonisten und wer sind die Nebenfiguren?</a:t>
            </a:r>
            <a:endParaRPr lang="el-G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Wie werden sie charakterisiert?</a:t>
            </a:r>
            <a:endParaRPr lang="el-G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Wie verhalten sich die Figuren zueinander?</a:t>
            </a:r>
            <a:endParaRPr lang="el-G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de-DE" sz="2800" b="1" dirty="0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Analyse der erzählten Zeit und der tatsächlichen Zeit</a:t>
            </a:r>
            <a:endParaRPr lang="el-GR" sz="2800" dirty="0">
              <a:effectLst/>
              <a:highlight>
                <a:srgbClr val="0000FF"/>
              </a:highligh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Welche Beziehung besteht zwischen dem Erzähler und der Echtzeit?</a:t>
            </a:r>
            <a:endParaRPr lang="el-G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Wie wird die erzählte Zeit dargestellt?</a:t>
            </a:r>
            <a:endParaRPr lang="el-G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welchem Verhältnis stehen Zeit und die Darstellung von Spannung?</a:t>
            </a:r>
            <a:endParaRPr lang="el-G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89529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95B4FFF-7A41-4726-18B2-80385035E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521110"/>
            <a:ext cx="10876934" cy="5791199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l-GR" sz="2800" b="1" dirty="0" err="1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Analyse</a:t>
            </a:r>
            <a:r>
              <a:rPr lang="el-GR" sz="2800" b="1" dirty="0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des </a:t>
            </a:r>
            <a:r>
              <a:rPr lang="el-GR" sz="2800" b="1" dirty="0" err="1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Raumes</a:t>
            </a:r>
            <a:endParaRPr lang="el-GR" sz="2800" dirty="0">
              <a:effectLst/>
              <a:highlight>
                <a:srgbClr val="0000FF"/>
              </a:highligh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el-GR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</a:t>
            </a:r>
            <a:r>
              <a:rPr lang="el-GR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der</a:t>
            </a:r>
            <a:r>
              <a:rPr lang="el-GR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Raum</a:t>
            </a:r>
            <a:r>
              <a:rPr lang="el-GR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 bedeutet das/wie definiert es das Leben der Charaktere?</a:t>
            </a:r>
            <a:endParaRPr lang="el-G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Sehen wir eine symbolische Funktion des Raumes?</a:t>
            </a:r>
            <a:endParaRPr lang="el-G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l-GR" sz="2800" b="1" dirty="0" err="1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Analyse</a:t>
            </a:r>
            <a:r>
              <a:rPr lang="el-GR" sz="2800" b="1" dirty="0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800" b="1" dirty="0" err="1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der</a:t>
            </a:r>
            <a:r>
              <a:rPr lang="el-GR" sz="2800" b="1" dirty="0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800" b="1" dirty="0" err="1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Struktur</a:t>
            </a:r>
            <a:endParaRPr lang="el-GR" sz="2800" dirty="0">
              <a:effectLst/>
              <a:highlight>
                <a:srgbClr val="0000FF"/>
              </a:highligh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Können wir eine innere Struktur erkennen?</a:t>
            </a:r>
            <a:endParaRPr lang="el-G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Gibt es Rahmenerzählungen?</a:t>
            </a:r>
            <a:endParaRPr lang="el-G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 die Arbeit nach einem Muster strukturiert?</a:t>
            </a:r>
            <a:endParaRPr lang="el-G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Gibt es ein zentrales Symbol? Unterstützt es die Struktur des Werks?</a:t>
            </a:r>
            <a:endParaRPr lang="el-GR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l-G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93284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>
            <a:extLst>
              <a:ext uri="{FF2B5EF4-FFF2-40B4-BE49-F238E27FC236}">
                <a16:creationId xmlns:a16="http://schemas.microsoft.com/office/drawing/2014/main" id="{A606DB93-1DB6-3EF3-5D5E-264344976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46063"/>
            <a:ext cx="10131425" cy="5545137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2400" u="sng" dirty="0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l-GR" sz="2400" u="sng" dirty="0" err="1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Mikrostrukturanalyse</a:t>
            </a:r>
            <a:endParaRPr lang="el-GR" sz="2400" dirty="0">
              <a:effectLst/>
              <a:highlight>
                <a:srgbClr val="0000FF"/>
              </a:highligh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l-GR" sz="24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Analyse</a:t>
            </a:r>
            <a:r>
              <a:rPr lang="el-GR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syntaktischer</a:t>
            </a:r>
            <a:r>
              <a:rPr lang="el-GR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Strukturen</a:t>
            </a:r>
            <a:endParaRPr lang="el-G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Welche Art von Strukturen gibt es?</a:t>
            </a:r>
            <a:endParaRPr lang="el-G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Gibt es in </a:t>
            </a:r>
            <a:r>
              <a:rPr lang="de-DE" sz="24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einigen Sätzen</a:t>
            </a: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einen Umbruch?</a:t>
            </a:r>
            <a:endParaRPr lang="el-G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l-GR" sz="2400" b="1" dirty="0" err="1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Analyse</a:t>
            </a:r>
            <a:r>
              <a:rPr lang="el-GR" sz="2400" b="1" dirty="0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semantischer</a:t>
            </a:r>
            <a:r>
              <a:rPr lang="el-GR" sz="2400" b="1" dirty="0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effectLst/>
                <a:highlight>
                  <a:srgbClr val="0000FF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Strukturen</a:t>
            </a:r>
            <a:endParaRPr lang="el-GR" sz="2400" dirty="0">
              <a:effectLst/>
              <a:highlight>
                <a:srgbClr val="0000FF"/>
              </a:highligh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Gibt</a:t>
            </a:r>
            <a:r>
              <a:rPr lang="el-G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es </a:t>
            </a:r>
            <a:r>
              <a:rPr lang="el-GR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Keywords</a:t>
            </a:r>
            <a:r>
              <a:rPr lang="el-G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Welche Assoziationen werden durch die suggestive Funktion von Wörtern hervorgerufen?</a:t>
            </a:r>
            <a:endParaRPr lang="el-G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Welche Sprachniveaus gibt es? (Alltagssprache, Slang, etc.)</a:t>
            </a:r>
            <a:endParaRPr lang="el-G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l-G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1211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έγγραφο, Δημοσίευση, χαρτί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:a16="http://schemas.microsoft.com/office/drawing/2014/main" id="{72350A3A-3CAC-07D5-3B50-778B76FD49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819" r="9129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199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Θέση περιεχομένου 5"/>
          <p:cNvGraphicFramePr>
            <a:graphicFrameLocks noGrp="1"/>
          </p:cNvGraphicFramePr>
          <p:nvPr>
            <p:ph idx="1"/>
          </p:nvPr>
        </p:nvGraphicFramePr>
        <p:xfrm>
          <a:off x="1244600" y="723900"/>
          <a:ext cx="9410700" cy="53720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10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45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 dirty="0" err="1">
                          <a:effectLst/>
                        </a:rPr>
                        <a:t>Sch</a:t>
                      </a:r>
                      <a:r>
                        <a:rPr lang="de-DE" sz="2400" b="1" dirty="0">
                          <a:effectLst/>
                        </a:rPr>
                        <a:t> l u </a:t>
                      </a:r>
                      <a:r>
                        <a:rPr lang="de-DE" sz="2400" b="1" dirty="0" err="1">
                          <a:effectLst/>
                        </a:rPr>
                        <a:t>ss</a:t>
                      </a:r>
                      <a:r>
                        <a:rPr lang="de-DE" sz="2400" b="1" dirty="0">
                          <a:effectLst/>
                        </a:rPr>
                        <a:t> w o r t</a:t>
                      </a:r>
                      <a:endParaRPr lang="el-GR" sz="2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22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>
                          <a:effectLst/>
                        </a:rPr>
                        <a:t> </a:t>
                      </a:r>
                      <a:endParaRPr lang="el-G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41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800" b="1" dirty="0">
                          <a:effectLst/>
                        </a:rPr>
                        <a:t>Kurze Zusammenfassung meiner Ergebnisse; allenfalls Ausblick auf mögliche ergiebige Ansatzpunkte für weiterführende Untersuchungen</a:t>
                      </a:r>
                      <a:endParaRPr lang="el-GR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67678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Ουράνιο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{D474C338-629E-4921-8E2A-8DC181E0D16D}tf03457452</Template>
  <TotalTime>9</TotalTime>
  <Words>521</Words>
  <Application>Microsoft Office PowerPoint</Application>
  <PresentationFormat>Ευρεία οθόνη</PresentationFormat>
  <Paragraphs>64</Paragraphs>
  <Slides>10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Ουράνιο</vt:lpstr>
      <vt:lpstr>AUFBAU EINER HAUSARBEIT</vt:lpstr>
      <vt:lpstr>Παρουσίαση του PowerPoint</vt:lpstr>
      <vt:lpstr>Παρουσίαση του PowerPoint</vt:lpstr>
      <vt:lpstr>Παρουσίαση του PowerPoint</vt:lpstr>
      <vt:lpstr>TEXTANALYSE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aglaia bliumi</dc:creator>
  <cp:lastModifiedBy>aglaia bliumi</cp:lastModifiedBy>
  <cp:revision>2</cp:revision>
  <dcterms:created xsi:type="dcterms:W3CDTF">2025-05-27T06:39:14Z</dcterms:created>
  <dcterms:modified xsi:type="dcterms:W3CDTF">2026-01-09T17:59:55Z</dcterms:modified>
</cp:coreProperties>
</file>