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61" r:id="rId3"/>
    <p:sldId id="465" r:id="rId4"/>
    <p:sldId id="460" r:id="rId5"/>
    <p:sldId id="459" r:id="rId6"/>
    <p:sldId id="463" r:id="rId7"/>
    <p:sldId id="471" r:id="rId8"/>
    <p:sldId id="472" r:id="rId9"/>
    <p:sldId id="333" r:id="rId10"/>
    <p:sldId id="330" r:id="rId11"/>
    <p:sldId id="340" r:id="rId12"/>
    <p:sldId id="334" r:id="rId13"/>
    <p:sldId id="338" r:id="rId14"/>
    <p:sldId id="336" r:id="rId15"/>
    <p:sldId id="337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BAE5B-C605-4BAF-96CD-1C2BC53A26A0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983-7911-4CF9-8992-D80498FC7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41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l-GR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127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9EA4AF-42BC-D9D0-4B90-4B1590C32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DBDEDD7-D7B0-3A92-F1F7-25CF415E5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9F4BA4-A67C-38D1-0D5B-B743DD31B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7549B3D-DCF9-46A1-AB7F-D2D17EEE2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794D10C-61C1-E9B1-712B-1DE2B7655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235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B866A3-E158-C19C-CA0C-2ECC0279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E2D5F01-4A5C-F3BB-3AB8-C4D05DE0D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E9FA45-EE80-1F23-87F2-4A607085E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5F0E3D-B55C-A711-8B92-0ECA7D08C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17D642-35E6-1E44-D87F-5A22F048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11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11DB77E-6C78-0794-EDAC-A7CD0D480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EFEA8B0-21E3-0EC8-842E-1B82DA76A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9A0142-4ED4-5427-37C3-A72E52C3F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CC3980-C5A3-6287-4E13-30A773E5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A94E9C-A584-1451-B3B7-F5F16C2A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055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6915A-10EA-3D37-5B2F-EFB1995A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EC43FE-4492-1C38-AA1C-11D03E029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B95D47-ECCB-CBD6-F303-116035708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24FF67-83F2-D12D-EFC3-FBD6152C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F06C8B4-C4AD-BC77-C973-7FEC9F3C9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19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0754C1-9071-5B25-B4FA-50CC42D2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19B89FC-E934-B177-5B9C-EC5EEC897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6D3EDFD-22B0-FEC0-3657-C659C4EBA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426C1F7-B191-8B0F-FFC9-574EACBF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5E7F89-3E44-09E1-83DD-93B09A63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184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04D66F-6512-989F-E0CE-0EC9A0D2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1881A4-219D-3485-C66F-2B2E3701B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BCA0ABD-CBC3-993D-7644-ABB7BA64D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E7C22C-D39A-26C1-C6A7-9992F4D73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C4D06D5-CA3E-59FE-B013-C548230DF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CC8FB9-F5A6-9B02-29BD-EB6D8D8A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85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1EE715-0689-2C56-7D14-C8DD0C925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723D5B2-CBE4-4158-742A-8AB6E0569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CEEF1F4-04F5-4EA4-6D9C-AE8502ED0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F0DB558-BA98-6F62-3276-0B3DC6B38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112EE52-D6F1-7AAA-5DBF-2812371E2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BE61E5E-C0A2-567D-EAE2-1BC934149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7EAB1A0-C1CE-25E5-D606-E7BA5DCF4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815FA01-E595-F84F-DFD9-ABB10027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570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452565-28C2-839E-4A77-08DD2B011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E03C0E5-E572-ED76-B966-185928C27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2EFDF18-5CEF-6EC6-6225-0DDA7C9F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6CA45A4-6371-2572-F774-62AFB477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72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1F20C47-279C-CCAD-71CD-1F1439891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864EE96-B2B0-71E8-16E0-FD0F0CA5E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4228110-7DCC-5321-EFF6-769A2941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4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7EA5BB-714A-2D5E-99C5-F71A9172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C5E51F-4C85-3B46-0D7B-8449110B3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A98A36-735C-E66B-B612-C6357DE63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BD53DCD-1070-B210-E8EB-7EB39AF25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63FBB8-D292-A56F-E747-9DC2E4C91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1CA76A6-9F8F-384E-3B3B-700A2D30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04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7E98FF-6F69-340B-5A1B-27182211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89F3EAF-DEF5-FA04-EF3E-ABCF6379A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22E57BA-9CBE-B739-7D4C-F608FCE63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30707E9-A80C-1376-97FF-7306F852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2F03CA-7BAB-EDC9-CEE6-CEFCA7C4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1FDF31F-5407-B759-638B-556BCE96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491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5D1F4E1-B979-60B0-8D76-37779B45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196380-F23A-69F9-0C18-7E8267075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10D9B8-60CA-E502-0359-59AA34614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E570D-EB9E-4781-94CC-EC55DF05A96A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BE89AE-DA74-A99D-E971-EF9D0755D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32B5C9-7D19-D657-7E8A-F44C9122F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8E1E9-05DA-4E00-A91E-0574C89E83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255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3640BD-C757-9CE6-FC76-58DC06A8F5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Soziolinguistik 7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A934B6A-3E82-E64F-DAE2-F7A93E4D1E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Dafni Wiedenmayer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9771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981200" y="2286000"/>
            <a:ext cx="82296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1pPr>
            <a:lvl2pPr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2pPr>
            <a:lvl3pPr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3pPr>
            <a:lvl4pPr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4pPr>
            <a:lvl5pPr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39775" algn="l"/>
                <a:tab pos="1185863" algn="l"/>
                <a:tab pos="1635125" algn="l"/>
                <a:tab pos="2084388" algn="l"/>
                <a:tab pos="2533650" algn="l"/>
                <a:tab pos="2982913" algn="l"/>
                <a:tab pos="3432175" algn="l"/>
                <a:tab pos="3881438" algn="l"/>
                <a:tab pos="4330700" algn="l"/>
                <a:tab pos="4779963" algn="l"/>
                <a:tab pos="5229225" algn="l"/>
                <a:tab pos="5678488" algn="l"/>
                <a:tab pos="6129338" algn="l"/>
                <a:tab pos="6577013" algn="l"/>
                <a:tab pos="7026275" algn="l"/>
                <a:tab pos="7475538" algn="l"/>
                <a:tab pos="7924800" algn="l"/>
                <a:tab pos="8374063" algn="l"/>
                <a:tab pos="8823325" algn="l"/>
                <a:tab pos="9272588" algn="l"/>
                <a:tab pos="9721850" algn="l"/>
                <a:tab pos="9883775" algn="l"/>
                <a:tab pos="10331450" algn="l"/>
                <a:tab pos="10780713" algn="l"/>
              </a:tabLst>
              <a:defRPr>
                <a:solidFill>
                  <a:srgbClr val="FFFFFF"/>
                </a:solidFill>
                <a:latin typeface="Tahoma" pitchFamily="32" charset="0"/>
                <a:ea typeface="Microsoft YaHei" charset="-122"/>
              </a:defRPr>
            </a:lvl9pPr>
          </a:lstStyle>
          <a:p>
            <a:pPr marL="739775" indent="-280988" algn="ctr">
              <a:lnSpc>
                <a:spcPct val="150000"/>
              </a:lnSpc>
              <a:spcBef>
                <a:spcPts val="600"/>
              </a:spcBef>
              <a:defRPr/>
            </a:pPr>
            <a:r>
              <a:rPr lang="el-GR" sz="2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de-DE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Mahlzeit!</a:t>
            </a:r>
          </a:p>
          <a:p>
            <a:pPr marL="739775" indent="-280988" algn="ctr"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4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Feierabend!</a:t>
            </a:r>
          </a:p>
          <a:p>
            <a:pPr marL="739775" indent="-280988" algn="just">
              <a:lnSpc>
                <a:spcPct val="150000"/>
              </a:lnSpc>
              <a:spcBef>
                <a:spcPts val="600"/>
              </a:spcBef>
              <a:defRPr/>
            </a:pPr>
            <a:endParaRPr lang="el-GR" sz="28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5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Von </a:t>
            </a:r>
            <a:r>
              <a:rPr lang="en-US" dirty="0" err="1"/>
              <a:t>nichts</a:t>
            </a:r>
            <a:r>
              <a:rPr lang="en-US" dirty="0"/>
              <a:t> </a:t>
            </a:r>
            <a:r>
              <a:rPr lang="en-US" dirty="0" err="1"/>
              <a:t>kommt</a:t>
            </a:r>
            <a:r>
              <a:rPr lang="en-US" dirty="0"/>
              <a:t> </a:t>
            </a:r>
            <a:r>
              <a:rPr lang="en-US" dirty="0" err="1"/>
              <a:t>nichts</a:t>
            </a:r>
            <a:r>
              <a:rPr lang="en-US" dirty="0"/>
              <a:t>!</a:t>
            </a:r>
          </a:p>
          <a:p>
            <a:r>
              <a:rPr lang="en-US" dirty="0"/>
              <a:t>Das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sicher</a:t>
            </a:r>
            <a:r>
              <a:rPr lang="en-US" dirty="0"/>
              <a:t> </a:t>
            </a:r>
            <a:r>
              <a:rPr lang="en-US" dirty="0" err="1"/>
              <a:t>kein</a:t>
            </a:r>
            <a:r>
              <a:rPr lang="en-US" dirty="0"/>
              <a:t> </a:t>
            </a:r>
            <a:r>
              <a:rPr lang="en-US" dirty="0" err="1"/>
              <a:t>Firlefanz</a:t>
            </a:r>
            <a:r>
              <a:rPr lang="en-US" dirty="0"/>
              <a:t>!</a:t>
            </a:r>
          </a:p>
          <a:p>
            <a:r>
              <a:rPr lang="en-US" dirty="0" err="1"/>
              <a:t>Nicht</a:t>
            </a:r>
            <a:r>
              <a:rPr lang="en-US" dirty="0"/>
              <a:t> den Kopf in den Sand </a:t>
            </a:r>
            <a:r>
              <a:rPr lang="en-US" dirty="0" err="1"/>
              <a:t>stecken</a:t>
            </a:r>
            <a:r>
              <a:rPr lang="en-US" dirty="0"/>
              <a:t>!</a:t>
            </a:r>
          </a:p>
          <a:p>
            <a:r>
              <a:rPr lang="en-US" dirty="0"/>
              <a:t>N</a:t>
            </a:r>
            <a:r>
              <a:rPr lang="de-DE" dirty="0"/>
              <a:t>ägel mit Köpfen machen!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Exemplarische Redewendungen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4208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Themenfeld: Essen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600200"/>
            <a:ext cx="7848600" cy="4572000"/>
          </a:xfrm>
        </p:spPr>
      </p:pic>
    </p:spTree>
    <p:extLst>
      <p:ext uri="{BB962C8B-B14F-4D97-AF65-F5344CB8AC3E}">
        <p14:creationId xmlns:p14="http://schemas.microsoft.com/office/powerpoint/2010/main" val="2099501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Themenfeld: Familie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828800"/>
            <a:ext cx="8686799" cy="4267200"/>
          </a:xfrm>
        </p:spPr>
      </p:pic>
    </p:spTree>
    <p:extLst>
      <p:ext uri="{BB962C8B-B14F-4D97-AF65-F5344CB8AC3E}">
        <p14:creationId xmlns:p14="http://schemas.microsoft.com/office/powerpoint/2010/main" val="1266819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Themenfeld: Tiere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752600"/>
            <a:ext cx="7772400" cy="4267200"/>
          </a:xfrm>
        </p:spPr>
      </p:pic>
    </p:spTree>
    <p:extLst>
      <p:ext uri="{BB962C8B-B14F-4D97-AF65-F5344CB8AC3E}">
        <p14:creationId xmlns:p14="http://schemas.microsoft.com/office/powerpoint/2010/main" val="1902859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Themenfeld</a:t>
            </a:r>
            <a:r>
              <a:rPr lang="en-US" dirty="0"/>
              <a:t>: </a:t>
            </a:r>
            <a:r>
              <a:rPr lang="en-US" dirty="0" err="1"/>
              <a:t>Tiere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5" y="1578451"/>
            <a:ext cx="8504238" cy="4469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58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Τίτλος 1">
            <a:extLst>
              <a:ext uri="{FF2B5EF4-FFF2-40B4-BE49-F238E27FC236}">
                <a16:creationId xmlns:a16="http://schemas.microsoft.com/office/drawing/2014/main" id="{9DD3D93C-AD93-E615-2F3B-71BD2D56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913" y="623888"/>
            <a:ext cx="9664700" cy="1281112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el-GR" b="1">
                <a:cs typeface="Times New Roman" panose="02020603050405020304" pitchFamily="18" charset="0"/>
              </a:rPr>
              <a:t>Unterschied zwischen Semantik und Pragmatik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B3B70B-75D3-16C1-C7D6-042FD9E6A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288" y="2133600"/>
            <a:ext cx="11163300" cy="3778250"/>
          </a:xfrm>
        </p:spPr>
        <p:txBody>
          <a:bodyPr/>
          <a:lstStyle/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de-DE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de-DE" dirty="0">
                <a:latin typeface="+mj-lt"/>
                <a:cs typeface="Times New Roman" pitchFamily="18" charset="0"/>
              </a:rPr>
              <a:t>Semantik: wörtliche Bedeutungen von Sätzen, weitgehend kontextunabhängig</a:t>
            </a:r>
          </a:p>
          <a:p>
            <a:pPr algn="just">
              <a:defRPr/>
            </a:pPr>
            <a:r>
              <a:rPr lang="de-DE" dirty="0">
                <a:latin typeface="+mj-lt"/>
                <a:cs typeface="Times New Roman" pitchFamily="18" charset="0"/>
              </a:rPr>
              <a:t>Pragmatik: Bedeutungsaspekte von Äußerungen, Wortbedeutungen kontextabhängig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848E2542-EFAA-5FAA-F0AF-E6A9A240F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988" y="623888"/>
            <a:ext cx="10080625" cy="1281112"/>
          </a:xfrm>
        </p:spPr>
        <p:txBody>
          <a:bodyPr/>
          <a:lstStyle/>
          <a:p>
            <a:pPr algn="ctr"/>
            <a:r>
              <a:rPr lang="de-DE" altLang="el-GR" b="1">
                <a:cs typeface="Times New Roman" panose="02020603050405020304" pitchFamily="18" charset="0"/>
              </a:rPr>
              <a:t>Abgrenzungsversuch am Beispiel „es zieht“</a:t>
            </a:r>
            <a:endParaRPr lang="en-US" altLang="el-GR" b="1"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EFE2FC4-A0D4-5A97-7342-DE9FCE4CD7D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47825" y="2133600"/>
          <a:ext cx="9856788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5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5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492">
                <a:tc>
                  <a:txBody>
                    <a:bodyPr/>
                    <a:lstStyle/>
                    <a:p>
                      <a:pPr algn="l"/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Semantik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Pragmatik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8290"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Funktion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Festellung, dass von irgendwoher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Luft hereinströmt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Unbehagen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ausdrücken</a:t>
                      </a:r>
                    </a:p>
                    <a:p>
                      <a:pPr algn="l"/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Aufforderung das Fenster/die Tür zu schließen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4818">
                <a:tc>
                  <a:txBody>
                    <a:bodyPr/>
                    <a:lstStyle/>
                    <a:p>
                      <a:pPr algn="l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Erfassung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Wenn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es zieht, ist die Aussage wahr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Kontextlose Wortbdeutung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Weltwissen und Erfahrung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lassen einen Sub-Text erkennen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Losgelöst von der puren Wortbedeutung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70874" marR="7087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Τίτλος 1">
            <a:extLst>
              <a:ext uri="{FF2B5EF4-FFF2-40B4-BE49-F238E27FC236}">
                <a16:creationId xmlns:a16="http://schemas.microsoft.com/office/drawing/2014/main" id="{8220CC0F-E420-70BC-5C3E-349FCF81A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913" y="623888"/>
            <a:ext cx="9537700" cy="1281112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el-GR" b="1"/>
              <a:t>Pragmatik und Semantik in der interkulturellen Kommunikation</a:t>
            </a:r>
            <a:endParaRPr lang="el-GR" altLang="el-GR" b="1"/>
          </a:p>
        </p:txBody>
      </p:sp>
      <p:sp>
        <p:nvSpPr>
          <p:cNvPr id="40963" name="Θέση περιεχομένου 2">
            <a:extLst>
              <a:ext uri="{FF2B5EF4-FFF2-40B4-BE49-F238E27FC236}">
                <a16:creationId xmlns:a16="http://schemas.microsoft.com/office/drawing/2014/main" id="{34C0836E-E975-1F1C-CC3B-3EAA09201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063" y="2136775"/>
            <a:ext cx="8915400" cy="41148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de-DE" altLang="el-GR" sz="2000" dirty="0"/>
              <a:t>Inhalt/Vorstellung Kultur A</a:t>
            </a:r>
            <a:endParaRPr lang="el-GR" altLang="el-GR" sz="2400" dirty="0"/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he-IL" altLang="el-GR" sz="2400" dirty="0">
                <a:ea typeface="Gisha"/>
              </a:rPr>
              <a:t>׀</a:t>
            </a:r>
            <a:endParaRPr lang="el-GR" altLang="el-GR" sz="2400" dirty="0"/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he-IL" altLang="el-GR" sz="2400" dirty="0">
                <a:ea typeface="Gisha"/>
              </a:rPr>
              <a:t>׀</a:t>
            </a:r>
            <a:endParaRPr lang="el-GR" altLang="el-GR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de-DE" altLang="el-GR" sz="2400" dirty="0"/>
              <a:t>              </a:t>
            </a:r>
            <a:r>
              <a:rPr lang="de-DE" altLang="el-GR" sz="1800" dirty="0"/>
              <a:t>Text in Sprache A*-------SPRACHMITTLER----------* Text in Sprache B</a:t>
            </a:r>
            <a:endParaRPr lang="el-GR" altLang="el-GR" sz="1800" dirty="0"/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he-IL" altLang="el-GR" sz="2400" dirty="0">
                <a:ea typeface="Gisha"/>
              </a:rPr>
              <a:t>׀</a:t>
            </a:r>
            <a:endParaRPr lang="el-GR" altLang="el-GR" sz="2400" dirty="0"/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he-IL" altLang="el-GR" sz="2400" dirty="0">
                <a:ea typeface="Gisha"/>
              </a:rPr>
              <a:t>׀</a:t>
            </a:r>
            <a:endParaRPr lang="el-GR" altLang="el-GR" sz="2400" dirty="0"/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de-DE" altLang="el-GR" sz="2400" dirty="0"/>
              <a:t>*</a:t>
            </a:r>
            <a:endParaRPr lang="el-GR" altLang="el-GR" sz="2400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de-DE" altLang="el-GR" sz="2000" dirty="0"/>
              <a:t>                       Inhalt/Vorstellung Kultur A, verständlich für Kultur B</a:t>
            </a:r>
            <a:endParaRPr lang="el-GR" altLang="el-GR" sz="2000" dirty="0"/>
          </a:p>
          <a:p>
            <a:pPr>
              <a:defRPr/>
            </a:pPr>
            <a:endParaRPr lang="el-GR" alt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Τίτλος 1">
            <a:extLst>
              <a:ext uri="{FF2B5EF4-FFF2-40B4-BE49-F238E27FC236}">
                <a16:creationId xmlns:a16="http://schemas.microsoft.com/office/drawing/2014/main" id="{F661E898-8DBC-2A18-DEBB-118C03AA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525" y="623888"/>
            <a:ext cx="9590088" cy="1281112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el-GR" b="1">
                <a:cs typeface="Times New Roman" panose="02020603050405020304" pitchFamily="18" charset="0"/>
              </a:rPr>
              <a:t>Ursprung</a:t>
            </a:r>
            <a:br>
              <a:rPr lang="de-DE" altLang="el-GR" b="1">
                <a:cs typeface="Times New Roman" panose="02020603050405020304" pitchFamily="18" charset="0"/>
              </a:rPr>
            </a:br>
            <a:r>
              <a:rPr lang="de-DE" altLang="el-GR" b="1">
                <a:cs typeface="Times New Roman" panose="02020603050405020304" pitchFamily="18" charset="0"/>
              </a:rPr>
              <a:t>Pragma (griech.)= Handlung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AE81C8-D37F-4644-2910-2A49D5228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738" y="1776413"/>
            <a:ext cx="10990262" cy="5006975"/>
          </a:xfrm>
        </p:spPr>
        <p:txBody>
          <a:bodyPr/>
          <a:lstStyle/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de-DE" sz="2400" dirty="0">
                <a:cs typeface="Times New Roman" pitchFamily="18" charset="0"/>
              </a:rPr>
              <a:t>Nach Charles Morris (1938), </a:t>
            </a:r>
            <a:r>
              <a:rPr lang="de-DE" sz="2400" i="1" dirty="0" err="1">
                <a:cs typeface="Times New Roman" pitchFamily="18" charset="0"/>
              </a:rPr>
              <a:t>Foundations</a:t>
            </a:r>
            <a:r>
              <a:rPr lang="de-DE" sz="2400" i="1" dirty="0">
                <a:cs typeface="Times New Roman" pitchFamily="18" charset="0"/>
              </a:rPr>
              <a:t> </a:t>
            </a:r>
            <a:r>
              <a:rPr lang="de-DE" sz="2400" i="1" dirty="0" err="1">
                <a:cs typeface="Times New Roman" pitchFamily="18" charset="0"/>
              </a:rPr>
              <a:t>of</a:t>
            </a:r>
            <a:r>
              <a:rPr lang="de-DE" sz="2400" i="1" dirty="0">
                <a:cs typeface="Times New Roman" pitchFamily="18" charset="0"/>
              </a:rPr>
              <a:t> </a:t>
            </a:r>
            <a:r>
              <a:rPr lang="de-DE" sz="2400" i="1" dirty="0" err="1">
                <a:cs typeface="Times New Roman" pitchFamily="18" charset="0"/>
              </a:rPr>
              <a:t>the</a:t>
            </a:r>
            <a:r>
              <a:rPr lang="de-DE" sz="2400" i="1" dirty="0">
                <a:cs typeface="Times New Roman" pitchFamily="18" charset="0"/>
              </a:rPr>
              <a:t> </a:t>
            </a:r>
            <a:r>
              <a:rPr lang="de-DE" sz="2400" i="1" dirty="0" err="1">
                <a:cs typeface="Times New Roman" pitchFamily="18" charset="0"/>
              </a:rPr>
              <a:t>Theory</a:t>
            </a:r>
            <a:r>
              <a:rPr lang="de-DE" sz="2400" i="1" dirty="0">
                <a:cs typeface="Times New Roman" pitchFamily="18" charset="0"/>
              </a:rPr>
              <a:t> </a:t>
            </a:r>
            <a:r>
              <a:rPr lang="de-DE" sz="2400" i="1" dirty="0" err="1">
                <a:cs typeface="Times New Roman" pitchFamily="18" charset="0"/>
              </a:rPr>
              <a:t>of</a:t>
            </a:r>
            <a:r>
              <a:rPr lang="de-DE" sz="2400" i="1" dirty="0">
                <a:cs typeface="Times New Roman" pitchFamily="18" charset="0"/>
              </a:rPr>
              <a:t> </a:t>
            </a:r>
            <a:r>
              <a:rPr lang="de-DE" sz="2400" i="1" dirty="0" err="1">
                <a:cs typeface="Times New Roman" pitchFamily="18" charset="0"/>
              </a:rPr>
              <a:t>Signs</a:t>
            </a:r>
            <a:r>
              <a:rPr lang="de-DE" sz="2400" dirty="0">
                <a:cs typeface="Times New Roman" pitchFamily="18" charset="0"/>
              </a:rPr>
              <a:t> ist Pragmatik eine der </a:t>
            </a:r>
            <a:r>
              <a:rPr lang="de-DE" sz="2400" u="sng" dirty="0">
                <a:cs typeface="Times New Roman" pitchFamily="18" charset="0"/>
              </a:rPr>
              <a:t>drei Zweige der Semiotik</a:t>
            </a:r>
            <a:r>
              <a:rPr lang="de-DE" sz="2400" dirty="0"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Syntax: Formale Beziehungen von Zeichen zueinander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de-DE" sz="2400" dirty="0">
                <a:cs typeface="Times New Roman" pitchFamily="18" charset="0"/>
              </a:rPr>
              <a:t>(Regeln der Wortbildung, Phrasen- und        Satzbildung/Beziehung der Zeichen zueinander)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 Semantik: Beziehungen des Zeichens zum Objekt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de-DE" sz="2400" dirty="0">
                <a:cs typeface="Times New Roman" pitchFamily="18" charset="0"/>
              </a:rPr>
              <a:t>(Bedeutung von einfachen und zusammengesetzten Ausdrücken/Beziehung zwischen den Zeichen  und den Gegenständen, auf die sie anwendbar sind)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 Pragmatik: Beziehung des Zeichens zum Interpreten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de-DE" sz="2400" dirty="0">
                <a:cs typeface="Times New Roman" pitchFamily="18" charset="0"/>
              </a:rPr>
              <a:t>(Verwendung von Zeichen/Beziehung zwischen Zeichen und Interpret)</a:t>
            </a:r>
            <a:endParaRPr lang="en-US" sz="2400" dirty="0">
              <a:cs typeface="Times New Roman" pitchFamily="18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ED4A61C2-923B-F6B7-EE34-CC8CED026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5313" y="0"/>
            <a:ext cx="8534400" cy="1143000"/>
          </a:xfrm>
        </p:spPr>
        <p:txBody>
          <a:bodyPr/>
          <a:lstStyle/>
          <a:p>
            <a:pPr algn="ctr"/>
            <a:r>
              <a:rPr lang="de-DE" altLang="el-GR" sz="3200" b="1">
                <a:cs typeface="Times New Roman" panose="02020603050405020304" pitchFamily="18" charset="0"/>
              </a:rPr>
              <a:t>Die Teilbereiche der Pragmatik</a:t>
            </a:r>
            <a:br>
              <a:rPr lang="de-DE" altLang="el-GR" sz="3200" b="1">
                <a:cs typeface="Times New Roman" panose="02020603050405020304" pitchFamily="18" charset="0"/>
              </a:rPr>
            </a:br>
            <a:r>
              <a:rPr lang="de-DE" altLang="el-GR" sz="2400" b="1"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</a:t>
            </a:r>
            <a:r>
              <a:rPr lang="de-DE" altLang="el-GR" sz="1600" b="1">
                <a:cs typeface="Times New Roman" panose="02020603050405020304" pitchFamily="18" charset="0"/>
              </a:rPr>
              <a:t>(vgl. Brown/Levinson 1978, </a:t>
            </a:r>
            <a:r>
              <a:rPr lang="de-DE" altLang="el-GR" sz="1600" b="1">
                <a:solidFill>
                  <a:schemeClr val="tx1"/>
                </a:solidFill>
                <a:cs typeface="Times New Roman" panose="02020603050405020304" pitchFamily="18" charset="0"/>
              </a:rPr>
              <a:t>1987, Leech, 1983)</a:t>
            </a:r>
            <a:endParaRPr lang="en-US" altLang="el-GR" sz="16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5E6CCB-C2F9-13A9-93EB-70E0563C8B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225" y="1244600"/>
          <a:ext cx="12042776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21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1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505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Soziopragmatik bezieht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sich auf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Pragmalinguistik bezieht sich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auf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359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Die Bedingungen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von Sprachverwendung</a:t>
                      </a:r>
                    </a:p>
                  </a:txBody>
                  <a:tcPr marL="91437" marR="91437" marT="45721" marB="4572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Die Bandbreite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sprachlicher Ressourcen der jeweiligen Sprache, um kommunikative Absichten zu äußern, wie z.B. Höflichkeit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35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Den sozialen Status, Sprecherbeziehungen etc. 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  <a:p>
                      <a:pPr algn="just"/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Die kommunikative Nutzung linguistischer Kenntnisse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3213">
                <a:tc>
                  <a:txBody>
                    <a:bodyPr/>
                    <a:lstStyle/>
                    <a:p>
                      <a:pPr algn="just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Die Lautbildung,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Silbenstruktur, Satzbildung etc. 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de-DE" sz="2000" dirty="0">
                          <a:latin typeface="+mn-lt"/>
                          <a:cs typeface="Times New Roman" pitchFamily="18" charset="0"/>
                        </a:rPr>
                        <a:t>Die inner- und außersprachlichen Faktoren,</a:t>
                      </a: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  d.h. die  Beziehung der Äußerung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von Sprecher zu Hörer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de-DE" sz="2000" baseline="0" dirty="0">
                          <a:latin typeface="+mn-lt"/>
                          <a:cs typeface="Times New Roman" pitchFamily="18" charset="0"/>
                        </a:rPr>
                        <a:t>auf den Kontext (Status der Personen, Situation, etc.)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05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Die Analyse innersprachlicher Faktoren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itchFamily="34" charset="0"/>
                        <a:buNone/>
                      </a:pPr>
                      <a:r>
                        <a:rPr lang="en-US" sz="2000" dirty="0" err="1">
                          <a:latin typeface="+mn-lt"/>
                          <a:cs typeface="Times New Roman" pitchFamily="18" charset="0"/>
                        </a:rPr>
                        <a:t>Pragmatische</a:t>
                      </a:r>
                      <a:r>
                        <a:rPr lang="en-US" sz="2000" dirty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cs typeface="Times New Roman" pitchFamily="18" charset="0"/>
                        </a:rPr>
                        <a:t>Strategien</a:t>
                      </a:r>
                      <a:endParaRPr lang="en-US" sz="20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21" marB="4572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E6C7AC21-C448-29BB-EB12-81FE4360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625" y="228600"/>
            <a:ext cx="8534400" cy="1219200"/>
          </a:xfrm>
        </p:spPr>
        <p:txBody>
          <a:bodyPr/>
          <a:lstStyle/>
          <a:p>
            <a:pPr algn="ctr"/>
            <a:r>
              <a:rPr lang="de-DE" altLang="el-GR" sz="2800" b="1">
                <a:cs typeface="Times New Roman" panose="02020603050405020304" pitchFamily="18" charset="0"/>
              </a:rPr>
              <a:t>Der GER stellt seinen Benutzern die Frage, ob</a:t>
            </a:r>
            <a:br>
              <a:rPr lang="de-DE" altLang="el-GR" sz="2800" b="1">
                <a:cs typeface="Times New Roman" panose="02020603050405020304" pitchFamily="18" charset="0"/>
              </a:rPr>
            </a:br>
            <a:endParaRPr lang="en-US" altLang="el-GR" sz="2800" b="1">
              <a:cs typeface="Times New Roman" panose="02020603050405020304" pitchFamily="18" charset="0"/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4DC2C2E7-8D75-03A6-055C-110BA3CA9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743200"/>
            <a:ext cx="8382000" cy="1676400"/>
          </a:xfrm>
        </p:spPr>
        <p:txBody>
          <a:bodyPr/>
          <a:lstStyle/>
          <a:p>
            <a:pPr marL="0" indent="0" algn="just">
              <a:buFont typeface="Wingdings 3" panose="05040102010807070707" pitchFamily="18" charset="2"/>
              <a:buNone/>
            </a:pPr>
            <a:r>
              <a:rPr lang="de-DE" altLang="el-GR" sz="2400">
                <a:cs typeface="Times New Roman" panose="02020603050405020304" pitchFamily="18" charset="0"/>
              </a:rPr>
              <a:t>davon auszugehen ist, dass die </a:t>
            </a:r>
            <a:r>
              <a:rPr lang="de-DE" altLang="el-GR" sz="2400" b="1" i="1">
                <a:cs typeface="Times New Roman" panose="02020603050405020304" pitchFamily="18" charset="0"/>
              </a:rPr>
              <a:t>pragmatische Kompetenz </a:t>
            </a:r>
            <a:r>
              <a:rPr lang="de-DE" altLang="el-GR" sz="2400">
                <a:cs typeface="Times New Roman" panose="02020603050405020304" pitchFamily="18" charset="0"/>
              </a:rPr>
              <a:t>der Lernenden von der Bildung/Erziehung und der allgemeinen Erfahrung in der Muttersprache (L1) übertragbar ist? </a:t>
            </a:r>
          </a:p>
        </p:txBody>
      </p:sp>
    </p:spTree>
  </p:cSld>
  <p:clrMapOvr>
    <a:masterClrMapping/>
  </p:clrMapOvr>
  <p:transition spd="slow" advTm="4495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A5CF5AE4-7943-2F77-C390-ADA75068D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625" y="228600"/>
            <a:ext cx="85344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el-GR" sz="2800" b="1">
                <a:cs typeface="Times New Roman" panose="02020603050405020304" pitchFamily="18" charset="0"/>
              </a:rPr>
              <a:t>Die Benutzer des Referenzrahmens sollten bedenken und angeben,</a:t>
            </a:r>
            <a:br>
              <a:rPr lang="de-DE" altLang="el-GR" sz="2800" b="1">
                <a:cs typeface="Times New Roman" panose="02020603050405020304" pitchFamily="18" charset="0"/>
              </a:rPr>
            </a:br>
            <a:endParaRPr lang="en-US" altLang="el-GR" sz="2800" b="1"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9C3C0-1F1B-4CDF-AB8D-79BAF1FFE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488" y="1295400"/>
            <a:ext cx="10633075" cy="495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welche Diskursmerkmale, Mikro- und Makrofunktionen, Interaktionsschemata die Lernenden beherrschen sollen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auf welche sie vorbereitet werden sollen und welche Anforderungen an sie gestellt werden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de-DE" sz="2400" b="1" u="sng" dirty="0">
                <a:cs typeface="Times New Roman" pitchFamily="18" charset="0"/>
              </a:rPr>
              <a:t>Wichtig: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Welche Interaktionsschemata werden als bekannt vorausgesetzt und welche sollten/müssten gelehrt werden?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Nach welchen Prinzipien werden Makro- und Mikrofunktionen ausgewählt und angeordnet?</a:t>
            </a:r>
          </a:p>
          <a:p>
            <a:pPr>
              <a:defRPr/>
            </a:pPr>
            <a:r>
              <a:rPr lang="de-DE" sz="2400" dirty="0">
                <a:cs typeface="Times New Roman" pitchFamily="18" charset="0"/>
              </a:rPr>
              <a:t>Wie kann qualitativer Fortschritt im pragmatischen Bereich charakterisiert werden?</a:t>
            </a:r>
            <a:endParaRPr lang="en-US" sz="24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4495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Von der Theorie zur Praxis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752" y="2057400"/>
            <a:ext cx="8503920" cy="4041648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Einfache Wörter mit pragmatischem Inhalt</a:t>
            </a:r>
          </a:p>
          <a:p>
            <a:r>
              <a:rPr lang="de-DE" dirty="0"/>
              <a:t>Themenfelder</a:t>
            </a:r>
            <a:r>
              <a:rPr lang="de-DE" dirty="0">
                <a:solidFill>
                  <a:prstClr val="black"/>
                </a:solidFill>
              </a:rPr>
              <a:t> mit pragmatischem Inhalt</a:t>
            </a:r>
            <a:endParaRPr lang="de-DE" dirty="0"/>
          </a:p>
          <a:p>
            <a:r>
              <a:rPr lang="de-DE" dirty="0"/>
              <a:t>Bildreize mit pragmatischem Inhalt</a:t>
            </a:r>
          </a:p>
          <a:p>
            <a:pPr marL="0" indent="0">
              <a:buNone/>
            </a:pPr>
            <a:endParaRPr lang="de-D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1833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495</Words>
  <Application>Microsoft Office PowerPoint</Application>
  <PresentationFormat>Ευρεία οθόνη</PresentationFormat>
  <Paragraphs>75</Paragraphs>
  <Slides>15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Times New Roman</vt:lpstr>
      <vt:lpstr>Wingdings</vt:lpstr>
      <vt:lpstr>Wingdings 3</vt:lpstr>
      <vt:lpstr>Θέμα του Office</vt:lpstr>
      <vt:lpstr>Soziolinguistik 7</vt:lpstr>
      <vt:lpstr>Unterschied zwischen Semantik und Pragmatik</vt:lpstr>
      <vt:lpstr>Abgrenzungsversuch am Beispiel „es zieht“</vt:lpstr>
      <vt:lpstr>Pragmatik und Semantik in der interkulturellen Kommunikation</vt:lpstr>
      <vt:lpstr>Ursprung Pragma (griech.)= Handlung</vt:lpstr>
      <vt:lpstr>Die Teilbereiche der Pragmatik                                                                                                                                 (vgl. Brown/Levinson 1978, 1987, Leech, 1983)</vt:lpstr>
      <vt:lpstr>Der GER stellt seinen Benutzern die Frage, ob </vt:lpstr>
      <vt:lpstr>Die Benutzer des Referenzrahmens sollten bedenken und angeben, </vt:lpstr>
      <vt:lpstr>Von der Theorie zur Praxis</vt:lpstr>
      <vt:lpstr>Παρουσίαση του PowerPoint</vt:lpstr>
      <vt:lpstr>Exemplarische Redewendungen</vt:lpstr>
      <vt:lpstr>Themenfeld: Essen</vt:lpstr>
      <vt:lpstr>Themenfeld: Familie</vt:lpstr>
      <vt:lpstr>Themenfeld: Tiere</vt:lpstr>
      <vt:lpstr>Themenfeld: Tiere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Soziolinguistik 7</dc:title>
  <dc:creator>Dafni Wiedenmayer</dc:creator>
  <cp:lastModifiedBy>Dafni Wiedenmayer</cp:lastModifiedBy>
  <cp:revision>1</cp:revision>
  <dcterms:created xsi:type="dcterms:W3CDTF">2023-05-29T03:57:37Z</dcterms:created>
  <dcterms:modified xsi:type="dcterms:W3CDTF">2023-05-29T04:00:59Z</dcterms:modified>
</cp:coreProperties>
</file>