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41" r:id="rId4"/>
    <p:sldId id="345" r:id="rId5"/>
    <p:sldId id="366" r:id="rId6"/>
    <p:sldId id="368" r:id="rId7"/>
    <p:sldId id="370" r:id="rId8"/>
    <p:sldId id="371" r:id="rId9"/>
    <p:sldId id="374" r:id="rId10"/>
    <p:sldId id="361" r:id="rId11"/>
    <p:sldId id="256" r:id="rId12"/>
    <p:sldId id="375" r:id="rId13"/>
    <p:sldId id="259" r:id="rId14"/>
    <p:sldId id="260" r:id="rId15"/>
    <p:sldId id="376" r:id="rId16"/>
    <p:sldId id="261" r:id="rId17"/>
    <p:sldId id="262" r:id="rId18"/>
    <p:sldId id="265" r:id="rId19"/>
    <p:sldId id="264"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C1D88-643A-E82A-C1C7-F93EDC6495D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0743BCB-7E89-6502-D4F0-71389052B2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1CEFB65-A159-55E7-EB40-0F7A74573E53}"/>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FC4CC751-AFF0-39F3-35DD-A936EFD3817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5D682B-E1FB-4333-6500-2A78A999E96D}"/>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1581747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63EEDC-1A4D-C134-59A1-6E9459035B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A17E3FD-0EC7-2D76-EE6B-512B1C4DE0A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6DB0AB-13C5-7CCC-96FC-343016BD0143}"/>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CA6B2264-17F7-76EB-9281-838E99F5079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FB95122-3C72-595B-0991-4635FB10D762}"/>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333351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368BA68-A2C1-FB9F-D9A9-7BD1BB9C044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38E141A-1656-861B-DAB3-8D2CDF6119D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FC7B4E8-9575-2ACA-69DA-6E951DC30F23}"/>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6CF0CD82-8551-ED65-F72F-CB4DF85E30F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C84AF97-AC0C-2671-EAA9-F5319FE06A7F}"/>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2339777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4B0B45-56C8-1B2E-9181-39D7F01B2C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3802D7A-410F-E133-1BA4-EFCCD97F523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90B113B-D0BB-D455-AF7D-7C52DA5359FB}"/>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14CCF1F7-64CE-8BC8-608E-CF271FDDBD4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5382183-AE47-AA89-F866-3665DE5D9349}"/>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2004046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BF1031-8DBF-33BD-A4DD-4E9CA486090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23572F5-6C7A-80AC-A7FC-E8718C9C39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42B2F43-15E2-D355-A9C0-E206388BF330}"/>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B2F74E5A-B89C-139A-3CE8-91C82198979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A57351D-4AEC-2678-233A-5341318E952D}"/>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2542453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21F638-95F9-0508-BEA7-34BCE2AB74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3314974-DD1F-A3B5-611F-BD9B8BF0FE2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BC202C-BBB7-15FB-7ECC-B65DA478E22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28EA056-1722-F448-58B4-4A87D0C19C57}"/>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6" name="Θέση υποσέλιδου 5">
            <a:extLst>
              <a:ext uri="{FF2B5EF4-FFF2-40B4-BE49-F238E27FC236}">
                <a16:creationId xmlns:a16="http://schemas.microsoft.com/office/drawing/2014/main" id="{F15AD76B-2106-BB5A-1EDB-92EB7B09FC6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0549583-C457-1BEC-4B64-5A16535EE29A}"/>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2386115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B70830-67A1-AB13-DB10-E1F6DBECA52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F872A35-5CC9-8C35-FF2E-D2D37A0908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6F80643-963A-EC2F-554A-D618F290BF5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49FA18E-0711-906B-1FD1-FA64F87812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4C4DD45-3DCA-C673-1873-0CB0D5C3E8F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70A1F27-F093-E13E-BEB9-E58C71E16FC3}"/>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8" name="Θέση υποσέλιδου 7">
            <a:extLst>
              <a:ext uri="{FF2B5EF4-FFF2-40B4-BE49-F238E27FC236}">
                <a16:creationId xmlns:a16="http://schemas.microsoft.com/office/drawing/2014/main" id="{74180C8C-E2B0-18A7-C2CF-BB3CC560500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B74495A-4AB6-B2CC-5165-1EBF992453F7}"/>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267931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FD389-F160-28E0-330E-7E19A9B3C63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9D211C7-E999-1828-4FBA-746C1F9A5058}"/>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4" name="Θέση υποσέλιδου 3">
            <a:extLst>
              <a:ext uri="{FF2B5EF4-FFF2-40B4-BE49-F238E27FC236}">
                <a16:creationId xmlns:a16="http://schemas.microsoft.com/office/drawing/2014/main" id="{99612701-87EA-5EDF-A8B7-3593C5AD1AE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375F5D6-76A3-46E2-D661-5A44C8B8B10B}"/>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55275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78AC526-3128-4189-FD17-7F35BDB0A467}"/>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3" name="Θέση υποσέλιδου 2">
            <a:extLst>
              <a:ext uri="{FF2B5EF4-FFF2-40B4-BE49-F238E27FC236}">
                <a16:creationId xmlns:a16="http://schemas.microsoft.com/office/drawing/2014/main" id="{9BD1C14E-B28D-AD67-DD11-CC10BB20CEE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4453F73-E172-A7B2-5D5B-96F42C8F4276}"/>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328340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17025C-2DF7-F90D-F0BF-DD2498AA895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BC5D5F3-9856-C978-D0B5-C173FDE9CA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0CF6FF7-B0A2-0183-D53A-2BD507360C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3D2E7A2-75E6-971D-EAA0-63BAD7C4B44B}"/>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6" name="Θέση υποσέλιδου 5">
            <a:extLst>
              <a:ext uri="{FF2B5EF4-FFF2-40B4-BE49-F238E27FC236}">
                <a16:creationId xmlns:a16="http://schemas.microsoft.com/office/drawing/2014/main" id="{FED7D2EF-A821-99F2-0DAF-AD2BB223B0E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292479C-7A23-2E1D-EA5C-447AF9FCFABC}"/>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3391870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D716B9-7902-A393-FB3D-138ECC55074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CAE68CA-391E-195B-1CEB-BAED882FAD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5E6F0AB-CC96-2304-EABF-EAF386D3B9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0207D38-0F65-96A7-DB92-E128A2C4ABF0}"/>
              </a:ext>
            </a:extLst>
          </p:cNvPr>
          <p:cNvSpPr>
            <a:spLocks noGrp="1"/>
          </p:cNvSpPr>
          <p:nvPr>
            <p:ph type="dt" sz="half" idx="10"/>
          </p:nvPr>
        </p:nvSpPr>
        <p:spPr/>
        <p:txBody>
          <a:bodyPr/>
          <a:lstStyle/>
          <a:p>
            <a:fld id="{A2D200F7-F1F0-4EDC-B631-F4E536A19944}" type="datetimeFigureOut">
              <a:rPr lang="el-GR" smtClean="0"/>
              <a:t>8/5/2023</a:t>
            </a:fld>
            <a:endParaRPr lang="el-GR"/>
          </a:p>
        </p:txBody>
      </p:sp>
      <p:sp>
        <p:nvSpPr>
          <p:cNvPr id="6" name="Θέση υποσέλιδου 5">
            <a:extLst>
              <a:ext uri="{FF2B5EF4-FFF2-40B4-BE49-F238E27FC236}">
                <a16:creationId xmlns:a16="http://schemas.microsoft.com/office/drawing/2014/main" id="{D3FF2116-DB17-DAC3-9418-0EE0F0BED84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97F82D6-81DA-38CF-6C0A-41E945F3848A}"/>
              </a:ext>
            </a:extLst>
          </p:cNvPr>
          <p:cNvSpPr>
            <a:spLocks noGrp="1"/>
          </p:cNvSpPr>
          <p:nvPr>
            <p:ph type="sldNum" sz="quarter" idx="12"/>
          </p:nvPr>
        </p:nvSpPr>
        <p:spPr/>
        <p:txBody>
          <a:bodyPr/>
          <a:lstStyle/>
          <a:p>
            <a:fld id="{51D66ECE-A729-4DA7-910D-8F57459D4BCB}" type="slidenum">
              <a:rPr lang="el-GR" smtClean="0"/>
              <a:t>‹#›</a:t>
            </a:fld>
            <a:endParaRPr lang="el-GR"/>
          </a:p>
        </p:txBody>
      </p:sp>
    </p:spTree>
    <p:extLst>
      <p:ext uri="{BB962C8B-B14F-4D97-AF65-F5344CB8AC3E}">
        <p14:creationId xmlns:p14="http://schemas.microsoft.com/office/powerpoint/2010/main" val="3090038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6A9BB18-092C-CF85-E196-45AD74E808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B332318-51D2-F993-B3D1-98B2A1702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DFDB8B4-4E0C-D436-C21F-9E0BE73D96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200F7-F1F0-4EDC-B631-F4E536A19944}" type="datetimeFigureOut">
              <a:rPr lang="el-GR" smtClean="0"/>
              <a:t>8/5/2023</a:t>
            </a:fld>
            <a:endParaRPr lang="el-GR"/>
          </a:p>
        </p:txBody>
      </p:sp>
      <p:sp>
        <p:nvSpPr>
          <p:cNvPr id="5" name="Θέση υποσέλιδου 4">
            <a:extLst>
              <a:ext uri="{FF2B5EF4-FFF2-40B4-BE49-F238E27FC236}">
                <a16:creationId xmlns:a16="http://schemas.microsoft.com/office/drawing/2014/main" id="{F33FBCC6-DF2C-B09F-77E7-0B646D94CA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BB96961-72EF-CCBF-171A-ED9B0BF7EE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66ECE-A729-4DA7-910D-8F57459D4BCB}" type="slidenum">
              <a:rPr lang="el-GR" smtClean="0"/>
              <a:t>‹#›</a:t>
            </a:fld>
            <a:endParaRPr lang="el-GR"/>
          </a:p>
        </p:txBody>
      </p:sp>
    </p:spTree>
    <p:extLst>
      <p:ext uri="{BB962C8B-B14F-4D97-AF65-F5344CB8AC3E}">
        <p14:creationId xmlns:p14="http://schemas.microsoft.com/office/powerpoint/2010/main" val="3576583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53AB36-F575-F25C-882A-0616EE933F17}"/>
              </a:ext>
            </a:extLst>
          </p:cNvPr>
          <p:cNvSpPr>
            <a:spLocks noGrp="1"/>
          </p:cNvSpPr>
          <p:nvPr>
            <p:ph type="ctrTitle"/>
          </p:nvPr>
        </p:nvSpPr>
        <p:spPr/>
        <p:txBody>
          <a:bodyPr/>
          <a:lstStyle/>
          <a:p>
            <a:r>
              <a:rPr lang="de-DE" dirty="0"/>
              <a:t>Soziolinguistik</a:t>
            </a:r>
            <a:r>
              <a:rPr lang="el-GR" dirty="0"/>
              <a:t> 5</a:t>
            </a:r>
          </a:p>
        </p:txBody>
      </p:sp>
      <p:sp>
        <p:nvSpPr>
          <p:cNvPr id="3" name="Υπότιτλος 2">
            <a:extLst>
              <a:ext uri="{FF2B5EF4-FFF2-40B4-BE49-F238E27FC236}">
                <a16:creationId xmlns:a16="http://schemas.microsoft.com/office/drawing/2014/main" id="{9F046089-7501-4AEF-976B-BF8CE0E8D50C}"/>
              </a:ext>
            </a:extLst>
          </p:cNvPr>
          <p:cNvSpPr>
            <a:spLocks noGrp="1"/>
          </p:cNvSpPr>
          <p:nvPr>
            <p:ph type="subTitle" idx="1"/>
          </p:nvPr>
        </p:nvSpPr>
        <p:spPr/>
        <p:txBody>
          <a:bodyPr/>
          <a:lstStyle/>
          <a:p>
            <a:r>
              <a:rPr lang="de-DE" dirty="0"/>
              <a:t>Dafni Wiedenmayer</a:t>
            </a:r>
            <a:endParaRPr lang="el-GR" dirty="0"/>
          </a:p>
        </p:txBody>
      </p:sp>
    </p:spTree>
    <p:extLst>
      <p:ext uri="{BB962C8B-B14F-4D97-AF65-F5344CB8AC3E}">
        <p14:creationId xmlns:p14="http://schemas.microsoft.com/office/powerpoint/2010/main" val="3148495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7BD5EB-2C93-444A-84EA-F96EBCF4BF2A}"/>
              </a:ext>
            </a:extLst>
          </p:cNvPr>
          <p:cNvSpPr>
            <a:spLocks noGrp="1"/>
          </p:cNvSpPr>
          <p:nvPr>
            <p:ph type="title"/>
          </p:nvPr>
        </p:nvSpPr>
        <p:spPr>
          <a:xfrm>
            <a:off x="609600" y="274638"/>
            <a:ext cx="10160000" cy="810450"/>
          </a:xfrm>
        </p:spPr>
        <p:txBody>
          <a:bodyPr/>
          <a:lstStyle/>
          <a:p>
            <a:pPr algn="ctr"/>
            <a:r>
              <a:rPr lang="de-DE" sz="3200" b="1" dirty="0" err="1">
                <a:latin typeface="Arial" panose="020B0604020202020204" pitchFamily="34" charset="0"/>
                <a:cs typeface="Arial" panose="020B0604020202020204" pitchFamily="34" charset="0"/>
              </a:rPr>
              <a:t>Wygotski</a:t>
            </a:r>
            <a:endParaRPr lang="el-GR" sz="32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7A39B0CD-AF43-41D9-9661-D23F4FAEC1E9}"/>
              </a:ext>
            </a:extLst>
          </p:cNvPr>
          <p:cNvSpPr>
            <a:spLocks noGrp="1"/>
          </p:cNvSpPr>
          <p:nvPr>
            <p:ph idx="1"/>
          </p:nvPr>
        </p:nvSpPr>
        <p:spPr>
          <a:xfrm>
            <a:off x="609600" y="950976"/>
            <a:ext cx="10160000" cy="5449824"/>
          </a:xfrm>
        </p:spPr>
        <p:txBody>
          <a:bodyPr>
            <a:normAutofit fontScale="92500" lnSpcReduction="20000"/>
          </a:bodyPr>
          <a:lstStyle/>
          <a:p>
            <a:r>
              <a:rPr lang="de-DE" dirty="0">
                <a:solidFill>
                  <a:srgbClr val="202122"/>
                </a:solidFill>
                <a:latin typeface="Arial" panose="020B0604020202020204" pitchFamily="34" charset="0"/>
              </a:rPr>
              <a:t>Im Gegensatz zum individuellen </a:t>
            </a:r>
            <a:r>
              <a:rPr lang="de-DE" dirty="0">
                <a:solidFill>
                  <a:srgbClr val="0B0080"/>
                </a:solidFill>
                <a:latin typeface="Arial" panose="020B0604020202020204" pitchFamily="34" charset="0"/>
              </a:rPr>
              <a:t>Konstruktivismus</a:t>
            </a:r>
            <a:r>
              <a:rPr lang="de-DE" dirty="0">
                <a:solidFill>
                  <a:srgbClr val="202122"/>
                </a:solidFill>
                <a:latin typeface="Arial" panose="020B0604020202020204" pitchFamily="34" charset="0"/>
              </a:rPr>
              <a:t> spielt die </a:t>
            </a:r>
            <a:r>
              <a:rPr lang="de-DE" dirty="0">
                <a:solidFill>
                  <a:srgbClr val="FF0000"/>
                </a:solidFill>
                <a:latin typeface="Arial" panose="020B0604020202020204" pitchFamily="34" charset="0"/>
              </a:rPr>
              <a:t>soziale Interaktion </a:t>
            </a:r>
            <a:r>
              <a:rPr lang="de-DE" dirty="0">
                <a:solidFill>
                  <a:srgbClr val="202122"/>
                </a:solidFill>
                <a:latin typeface="Arial" panose="020B0604020202020204" pitchFamily="34" charset="0"/>
              </a:rPr>
              <a:t>zwischen Lernenden bzw. zwischen Lernenden und Lehrenden eine hervorgehobene Rolle, da das menschliche Wissen als letztlich </a:t>
            </a:r>
            <a:r>
              <a:rPr lang="de-DE" dirty="0">
                <a:solidFill>
                  <a:srgbClr val="FF0000"/>
                </a:solidFill>
                <a:latin typeface="Arial" panose="020B0604020202020204" pitchFamily="34" charset="0"/>
              </a:rPr>
              <a:t>sozial konstruiertes Wissen</a:t>
            </a:r>
            <a:r>
              <a:rPr lang="de-DE" dirty="0">
                <a:solidFill>
                  <a:srgbClr val="202122"/>
                </a:solidFill>
                <a:latin typeface="Arial" panose="020B0604020202020204" pitchFamily="34" charset="0"/>
              </a:rPr>
              <a:t> verstanden wird. </a:t>
            </a:r>
          </a:p>
          <a:p>
            <a:r>
              <a:rPr lang="de-DE" dirty="0">
                <a:solidFill>
                  <a:srgbClr val="000000"/>
                </a:solidFill>
                <a:latin typeface="Arial" panose="020B0604020202020204" pitchFamily="34" charset="0"/>
                <a:cs typeface="Arial" panose="020B0604020202020204" pitchFamily="34" charset="0"/>
              </a:rPr>
              <a:t>"Jede höhere geistige Funktion durchläuft notwendigerweise eine externe Phase in ihrer Entwicklung, weil sie ursprünglich eine </a:t>
            </a:r>
            <a:r>
              <a:rPr lang="de-DE" dirty="0">
                <a:solidFill>
                  <a:srgbClr val="C00000"/>
                </a:solidFill>
                <a:latin typeface="Arial" panose="020B0604020202020204" pitchFamily="34" charset="0"/>
                <a:cs typeface="Arial" panose="020B0604020202020204" pitchFamily="34" charset="0"/>
              </a:rPr>
              <a:t>soziale Funktion </a:t>
            </a:r>
            <a:r>
              <a:rPr lang="de-DE" dirty="0">
                <a:solidFill>
                  <a:srgbClr val="000000"/>
                </a:solidFill>
                <a:latin typeface="Arial" panose="020B0604020202020204" pitchFamily="34" charset="0"/>
                <a:cs typeface="Arial" panose="020B0604020202020204" pitchFamily="34" charset="0"/>
              </a:rPr>
              <a:t>ist "</a:t>
            </a:r>
            <a:endParaRPr lang="de-DE" dirty="0">
              <a:solidFill>
                <a:srgbClr val="202122"/>
              </a:solidFill>
              <a:latin typeface="Arial" panose="020B0604020202020204" pitchFamily="34" charset="0"/>
            </a:endParaRPr>
          </a:p>
          <a:p>
            <a:r>
              <a:rPr lang="de-DE" dirty="0"/>
              <a:t> Wygotski kam vielfach zu ähnlichen Ansichten wie Piaget, betont aber </a:t>
            </a:r>
            <a:r>
              <a:rPr lang="de-DE" dirty="0">
                <a:solidFill>
                  <a:srgbClr val="FF0000"/>
                </a:solidFill>
              </a:rPr>
              <a:t>stärker</a:t>
            </a:r>
            <a:r>
              <a:rPr lang="de-DE" dirty="0"/>
              <a:t> die kulturelle </a:t>
            </a:r>
            <a:r>
              <a:rPr lang="de-DE" dirty="0">
                <a:solidFill>
                  <a:srgbClr val="FF0000"/>
                </a:solidFill>
              </a:rPr>
              <a:t>Lernumwelt</a:t>
            </a:r>
            <a:r>
              <a:rPr lang="de-DE" dirty="0"/>
              <a:t>. </a:t>
            </a:r>
          </a:p>
          <a:p>
            <a:r>
              <a:rPr lang="de-DE" dirty="0"/>
              <a:t>Der Unterricht soll konstruktiv wirksam sein, dann wird er als eine Zone der weiteren Entwicklungsmöglichkeit gesehen. Dies bedeutet, dass aus der Lernumwelt Angebote unterbreitet werden müssen, die sie konstruktiv vorantreiben, aber nicht solche, die bloß einen bestehenden und zu reproduzierendem Wissensstand sichern. Eine überwiegende Nachahmung ist die Vernichtung eines konstruktiven und kreativen Lernens. </a:t>
            </a:r>
            <a:endParaRPr lang="el-GR" sz="2000"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81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847528" y="980728"/>
            <a:ext cx="7772400" cy="2448272"/>
          </a:xfrm>
        </p:spPr>
        <p:txBody>
          <a:bodyPr>
            <a:normAutofit fontScale="90000"/>
          </a:bodyPr>
          <a:lstStyle/>
          <a:p>
            <a:pPr algn="r"/>
            <a:r>
              <a:rPr lang="de-DE" sz="2800" b="1" dirty="0"/>
              <a:t>Zur Entwicklung symbolischer Kompetenz</a:t>
            </a:r>
            <a:br>
              <a:rPr lang="de-DE" sz="2800" b="1" dirty="0"/>
            </a:br>
            <a:r>
              <a:rPr lang="de-DE" sz="2200" b="1" dirty="0"/>
              <a:t>Sensibilisierung von </a:t>
            </a:r>
            <a:r>
              <a:rPr lang="de-DE" sz="2200" b="1" dirty="0" err="1"/>
              <a:t>LehrerInnen</a:t>
            </a:r>
            <a:r>
              <a:rPr lang="de-DE" sz="2200" b="1" dirty="0"/>
              <a:t> für die Bedürfnisse von Fremdsprachenlernern in multilingualen/ multikulturellen Milieus</a:t>
            </a:r>
            <a:br>
              <a:rPr lang="de-DE" sz="2800" b="1" dirty="0"/>
            </a:br>
            <a:br>
              <a:rPr lang="en-US" sz="2800" b="1" dirty="0"/>
            </a:br>
            <a:r>
              <a:rPr lang="en-US" sz="2800" b="1" dirty="0"/>
              <a:t>Teaching for Symbolic Competence</a:t>
            </a:r>
            <a:br>
              <a:rPr lang="en-US" sz="2800" b="1" dirty="0"/>
            </a:br>
            <a:r>
              <a:rPr lang="en-US" sz="2200" b="1" dirty="0"/>
              <a:t>Cultivating Teacher Awareness of Foreign Language Students’ Needs in Multilingual/ Multicultural Environments</a:t>
            </a:r>
            <a:endParaRPr lang="el-GR" sz="2200" b="1" dirty="0"/>
          </a:p>
        </p:txBody>
      </p:sp>
      <p:pic>
        <p:nvPicPr>
          <p:cNvPr id="4" name="3 - Εικόνα" descr="f2e0f8646b77584764de38a6a85d03d9.png"/>
          <p:cNvPicPr>
            <a:picLocks noChangeAspect="1"/>
          </p:cNvPicPr>
          <p:nvPr/>
        </p:nvPicPr>
        <p:blipFill>
          <a:blip r:embed="rId2" cstate="print">
            <a:duotone>
              <a:schemeClr val="accent1">
                <a:shade val="45000"/>
                <a:satMod val="135000"/>
              </a:schemeClr>
              <a:prstClr val="white"/>
            </a:duotone>
          </a:blip>
          <a:stretch>
            <a:fillRect/>
          </a:stretch>
        </p:blipFill>
        <p:spPr>
          <a:xfrm>
            <a:off x="1775520" y="4869160"/>
            <a:ext cx="576064" cy="72008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91544" y="692696"/>
            <a:ext cx="8229600" cy="360040"/>
          </a:xfrm>
        </p:spPr>
        <p:txBody>
          <a:bodyPr>
            <a:normAutofit fontScale="90000"/>
          </a:bodyPr>
          <a:lstStyle/>
          <a:p>
            <a:r>
              <a:rPr lang="de-DE" dirty="0"/>
              <a:t>Überblick</a:t>
            </a:r>
            <a:endParaRPr lang="el-GR" dirty="0"/>
          </a:p>
        </p:txBody>
      </p:sp>
      <p:sp>
        <p:nvSpPr>
          <p:cNvPr id="3" name="2 - Θέση περιεχομένου"/>
          <p:cNvSpPr>
            <a:spLocks noGrp="1"/>
          </p:cNvSpPr>
          <p:nvPr>
            <p:ph idx="1"/>
          </p:nvPr>
        </p:nvSpPr>
        <p:spPr>
          <a:xfrm>
            <a:off x="1981200" y="1196752"/>
            <a:ext cx="8229600" cy="5328592"/>
          </a:xfrm>
        </p:spPr>
        <p:txBody>
          <a:bodyPr>
            <a:normAutofit/>
          </a:bodyPr>
          <a:lstStyle/>
          <a:p>
            <a:pPr marL="350838" indent="-255588">
              <a:spcBef>
                <a:spcPts val="1200"/>
              </a:spcBef>
            </a:pPr>
            <a:r>
              <a:rPr lang="de-DE" sz="2700" dirty="0"/>
              <a:t>Epistemologischer Rahmen</a:t>
            </a:r>
          </a:p>
          <a:p>
            <a:pPr marL="350838" indent="-255588">
              <a:spcBef>
                <a:spcPts val="1200"/>
              </a:spcBef>
            </a:pPr>
            <a:r>
              <a:rPr lang="de-DE" sz="2700" dirty="0"/>
              <a:t>Warum Ökolinguistik?</a:t>
            </a:r>
          </a:p>
          <a:p>
            <a:pPr marL="350838" indent="-255588">
              <a:spcBef>
                <a:spcPts val="1200"/>
              </a:spcBef>
            </a:pPr>
            <a:r>
              <a:rPr lang="de-DE" sz="2700" dirty="0"/>
              <a:t>Was bedeutet symbolische Kompetenz?</a:t>
            </a:r>
          </a:p>
          <a:p>
            <a:pPr marL="350838" indent="-255588">
              <a:spcBef>
                <a:spcPts val="1200"/>
              </a:spcBef>
              <a:spcAft>
                <a:spcPts val="600"/>
              </a:spcAft>
            </a:pPr>
            <a:r>
              <a:rPr lang="de-DE" sz="2700" dirty="0"/>
              <a:t>Zur Entwicklung symbolischer Kompetenz im FSU- Ein Beispiel (</a:t>
            </a:r>
            <a:r>
              <a:rPr lang="de-DE" sz="2700" dirty="0" err="1"/>
              <a:t>Kramsch</a:t>
            </a:r>
            <a:r>
              <a:rPr lang="de-DE" sz="2700" dirty="0"/>
              <a:t> 2011)</a:t>
            </a:r>
          </a:p>
          <a:p>
            <a:pPr marL="350838" indent="-255588">
              <a:spcBef>
                <a:spcPts val="1200"/>
              </a:spcBef>
            </a:pPr>
            <a:r>
              <a:rPr lang="de-DE" sz="2700" dirty="0"/>
              <a:t>Beispiel 1 - </a:t>
            </a:r>
            <a:r>
              <a:rPr lang="de-DE" sz="2700" dirty="0" err="1"/>
              <a:t>Kaffeekrätzchen</a:t>
            </a:r>
            <a:r>
              <a:rPr lang="de-DE" sz="2700" dirty="0"/>
              <a:t> (</a:t>
            </a:r>
            <a:r>
              <a:rPr lang="de-DE" sz="2700" dirty="0" err="1"/>
              <a:t>Hinnenkamp</a:t>
            </a:r>
            <a:r>
              <a:rPr lang="de-DE" sz="2700" dirty="0"/>
              <a:t> 2003)</a:t>
            </a:r>
          </a:p>
          <a:p>
            <a:pPr marL="350838" indent="-255588">
              <a:spcBef>
                <a:spcPts val="1200"/>
              </a:spcBef>
            </a:pPr>
            <a:r>
              <a:rPr lang="de-DE" sz="2700" dirty="0"/>
              <a:t>Beispiel 2 - Am Ende bleiben die Zedern (</a:t>
            </a:r>
            <a:r>
              <a:rPr lang="de-DE" sz="2700" dirty="0" err="1"/>
              <a:t>Jarawan</a:t>
            </a:r>
            <a:r>
              <a:rPr lang="de-DE" sz="2700" dirty="0"/>
              <a:t> 2016)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91544" y="548680"/>
            <a:ext cx="8229600" cy="432048"/>
          </a:xfrm>
        </p:spPr>
        <p:txBody>
          <a:bodyPr>
            <a:noAutofit/>
          </a:bodyPr>
          <a:lstStyle/>
          <a:p>
            <a:r>
              <a:rPr lang="de-DE" sz="3200" dirty="0"/>
              <a:t>Epistemologischer Rahmen</a:t>
            </a:r>
            <a:endParaRPr lang="el-GR" sz="3200" dirty="0"/>
          </a:p>
        </p:txBody>
      </p:sp>
      <p:sp>
        <p:nvSpPr>
          <p:cNvPr id="3" name="2 - Θέση περιεχομένου"/>
          <p:cNvSpPr>
            <a:spLocks noGrp="1"/>
          </p:cNvSpPr>
          <p:nvPr>
            <p:ph idx="1"/>
          </p:nvPr>
        </p:nvSpPr>
        <p:spPr>
          <a:xfrm>
            <a:off x="1703512" y="1052736"/>
            <a:ext cx="8784976" cy="5616624"/>
          </a:xfrm>
        </p:spPr>
        <p:txBody>
          <a:bodyPr>
            <a:normAutofit fontScale="77500" lnSpcReduction="20000"/>
          </a:bodyPr>
          <a:lstStyle/>
          <a:p>
            <a:pPr marL="255588" indent="-255588"/>
            <a:r>
              <a:rPr lang="de-DE" sz="1900" b="1" dirty="0"/>
              <a:t>Kommunikativer Ansatz</a:t>
            </a:r>
            <a:r>
              <a:rPr lang="de-DE" sz="1900" dirty="0"/>
              <a:t> (Code-orientiert)</a:t>
            </a:r>
          </a:p>
          <a:p>
            <a:pPr marL="455613" indent="-255588"/>
            <a:r>
              <a:rPr lang="de-DE" sz="1800" dirty="0"/>
              <a:t>multikulturelle Sprecher sollten kommunizieren können, sofern sie einen gemeinsamen Code besitzen</a:t>
            </a:r>
          </a:p>
          <a:p>
            <a:pPr marL="455613" indent="-255588"/>
            <a:r>
              <a:rPr lang="de-DE" sz="1800" dirty="0"/>
              <a:t>unterschiedliche raumzeitliche Realitäten, unterschiedliche Erinnerungssphären werden nicht berücksichtigt</a:t>
            </a:r>
          </a:p>
          <a:p>
            <a:pPr marL="455613" indent="-255588"/>
            <a:r>
              <a:rPr lang="de-DE" sz="1800" dirty="0"/>
              <a:t>legt den Fokus auf Universalien (</a:t>
            </a:r>
            <a:r>
              <a:rPr lang="de-DE" sz="1800" dirty="0" err="1"/>
              <a:t>Flinn</a:t>
            </a:r>
            <a:r>
              <a:rPr lang="de-DE" sz="1800" dirty="0"/>
              <a:t> 2006, </a:t>
            </a:r>
            <a:r>
              <a:rPr lang="de-DE" sz="1800" dirty="0" err="1"/>
              <a:t>Stivers</a:t>
            </a:r>
            <a:r>
              <a:rPr lang="de-DE" sz="1800" dirty="0"/>
              <a:t> et al. 2009)</a:t>
            </a:r>
          </a:p>
          <a:p>
            <a:pPr marL="455613" indent="-255588"/>
            <a:endParaRPr lang="de-DE" sz="1800" dirty="0"/>
          </a:p>
          <a:p>
            <a:pPr marL="255588" indent="-255588"/>
            <a:r>
              <a:rPr lang="de-DE" sz="1900" b="1" dirty="0"/>
              <a:t>Interkultureller Ansatz</a:t>
            </a:r>
          </a:p>
          <a:p>
            <a:pPr marL="455613" indent="-255588"/>
            <a:r>
              <a:rPr lang="de-DE" sz="1800" dirty="0" err="1"/>
              <a:t>Dualitäten</a:t>
            </a:r>
            <a:r>
              <a:rPr lang="de-DE" sz="1800" dirty="0"/>
              <a:t> nationaler Sprachen und nationaler Kulturen (L1,2/C1,2)</a:t>
            </a:r>
          </a:p>
          <a:p>
            <a:pPr marL="455613" indent="-255588"/>
            <a:endParaRPr lang="de-DE" sz="1800" dirty="0"/>
          </a:p>
          <a:p>
            <a:pPr marL="255588" indent="-255588"/>
            <a:r>
              <a:rPr lang="de-DE" sz="1900" b="1" dirty="0"/>
              <a:t>Mängel des kommunikativen/ interkulturellen Ansatzes</a:t>
            </a:r>
            <a:r>
              <a:rPr lang="de-DE" sz="2200" dirty="0"/>
              <a:t> </a:t>
            </a:r>
            <a:r>
              <a:rPr lang="de-DE" sz="1800" dirty="0"/>
              <a:t>in globalisierten Gesellschaften</a:t>
            </a:r>
          </a:p>
          <a:p>
            <a:pPr marL="455613" indent="-255588"/>
            <a:r>
              <a:rPr lang="de-DE" sz="1800" dirty="0"/>
              <a:t>Machtrelationen zwischen Sprachen (</a:t>
            </a:r>
            <a:r>
              <a:rPr lang="de-DE" sz="1800" dirty="0" err="1"/>
              <a:t>Hymes</a:t>
            </a:r>
            <a:r>
              <a:rPr lang="de-DE" sz="1800" dirty="0"/>
              <a:t> 2003, </a:t>
            </a:r>
            <a:r>
              <a:rPr lang="de-DE" sz="1800" dirty="0" err="1"/>
              <a:t>Gills</a:t>
            </a:r>
            <a:r>
              <a:rPr lang="de-DE" sz="1800" dirty="0"/>
              <a:t> 2006, </a:t>
            </a:r>
            <a:r>
              <a:rPr lang="de-DE" sz="1800" dirty="0" err="1"/>
              <a:t>Nieto</a:t>
            </a:r>
            <a:r>
              <a:rPr lang="de-DE" sz="1800" dirty="0"/>
              <a:t> 2010)</a:t>
            </a:r>
          </a:p>
          <a:p>
            <a:pPr marL="455613" indent="-255588"/>
            <a:r>
              <a:rPr lang="de-DE" sz="1800" dirty="0"/>
              <a:t>Wandel kommunikativer Normen und Praktiken durch das Internet (</a:t>
            </a:r>
            <a:r>
              <a:rPr lang="de-DE" sz="1800" dirty="0" err="1"/>
              <a:t>Jacquemet</a:t>
            </a:r>
            <a:r>
              <a:rPr lang="de-DE" sz="1800" dirty="0"/>
              <a:t> 2005)</a:t>
            </a:r>
            <a:r>
              <a:rPr lang="de-DE" sz="2400" dirty="0"/>
              <a:t> </a:t>
            </a:r>
          </a:p>
          <a:p>
            <a:pPr marL="455613" indent="-255588"/>
            <a:endParaRPr lang="de-DE" sz="2400" dirty="0"/>
          </a:p>
          <a:p>
            <a:pPr marL="255588" indent="-255588"/>
            <a:r>
              <a:rPr lang="de-DE" sz="1900" b="1" dirty="0"/>
              <a:t>Ökolinguistischer Ansatz</a:t>
            </a:r>
            <a:r>
              <a:rPr lang="de-DE" sz="1900" dirty="0"/>
              <a:t> (Benutzer-orientiert)</a:t>
            </a:r>
          </a:p>
          <a:p>
            <a:pPr marL="455613" indent="-255588"/>
            <a:r>
              <a:rPr lang="de-DE" sz="1800" dirty="0"/>
              <a:t>multilinguale Wende in ZSE (</a:t>
            </a:r>
            <a:r>
              <a:rPr lang="de-DE" sz="1800" dirty="0" err="1"/>
              <a:t>Pennycook</a:t>
            </a:r>
            <a:r>
              <a:rPr lang="de-DE" sz="1800" dirty="0"/>
              <a:t> 2010, Ortega 2013, May 2014)</a:t>
            </a:r>
          </a:p>
          <a:p>
            <a:pPr marL="455613" indent="-255588"/>
            <a:r>
              <a:rPr lang="de-DE" sz="1800" dirty="0"/>
              <a:t>multikulturelle Sprecher erleben unterschiedliche raumzeitliche Realitäten</a:t>
            </a:r>
          </a:p>
          <a:p>
            <a:pPr marL="455613" indent="-255588"/>
            <a:r>
              <a:rPr lang="de-DE" sz="1800" dirty="0"/>
              <a:t>Sprecher in multikulturellen Milieus sollten die soziale Realität des Anderen berücksichtigen</a:t>
            </a:r>
          </a:p>
          <a:p>
            <a:pPr marL="455613" indent="-255588"/>
            <a:r>
              <a:rPr lang="de-DE" sz="1800" dirty="0"/>
              <a:t>hybride Sprachen/ Sprachvarietäten und Code-</a:t>
            </a:r>
            <a:r>
              <a:rPr lang="de-DE" sz="1800" dirty="0" err="1"/>
              <a:t>Switching</a:t>
            </a:r>
            <a:r>
              <a:rPr lang="de-DE" sz="1800" dirty="0"/>
              <a:t> sind anzusehen</a:t>
            </a:r>
          </a:p>
          <a:p>
            <a:pPr marL="455613" indent="-255588"/>
            <a:r>
              <a:rPr lang="de-DE" sz="1800" dirty="0"/>
              <a:t>berücksichtigt eine systematisch reflexive Komponente, die subjektive und ästhetische sowie historische und ideologische Dimensionen umfasst (</a:t>
            </a:r>
            <a:r>
              <a:rPr lang="de-DE" sz="1800" dirty="0" err="1"/>
              <a:t>Kramsch</a:t>
            </a:r>
            <a:r>
              <a:rPr lang="de-DE" sz="1800" dirty="0"/>
              <a:t> 2011)</a:t>
            </a:r>
          </a:p>
          <a:p>
            <a:endParaRPr lang="de-DE" sz="2400"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91544" y="692696"/>
            <a:ext cx="8229600" cy="504056"/>
          </a:xfrm>
        </p:spPr>
        <p:txBody>
          <a:bodyPr>
            <a:noAutofit/>
          </a:bodyPr>
          <a:lstStyle/>
          <a:p>
            <a:r>
              <a:rPr lang="de-DE" sz="3200" dirty="0"/>
              <a:t>Warum Ökolinguistik?</a:t>
            </a:r>
            <a:endParaRPr lang="el-GR" sz="3200" dirty="0"/>
          </a:p>
        </p:txBody>
      </p:sp>
      <p:sp>
        <p:nvSpPr>
          <p:cNvPr id="3" name="2 - Θέση περιεχομένου"/>
          <p:cNvSpPr>
            <a:spLocks noGrp="1"/>
          </p:cNvSpPr>
          <p:nvPr>
            <p:ph idx="1"/>
          </p:nvPr>
        </p:nvSpPr>
        <p:spPr>
          <a:xfrm>
            <a:off x="1981200" y="1268760"/>
            <a:ext cx="8229600" cy="5305776"/>
          </a:xfrm>
        </p:spPr>
        <p:txBody>
          <a:bodyPr>
            <a:normAutofit fontScale="85000" lnSpcReduction="20000"/>
          </a:bodyPr>
          <a:lstStyle/>
          <a:p>
            <a:r>
              <a:rPr lang="de-DE" b="1" dirty="0"/>
              <a:t>Ökolinguistik/ Sprachliche Ökologie</a:t>
            </a:r>
            <a:r>
              <a:rPr lang="de-DE" dirty="0"/>
              <a:t>: </a:t>
            </a:r>
            <a:r>
              <a:rPr lang="de-DE" sz="2500" dirty="0"/>
              <a:t>„Die Studie von Interaktionen zwischen einer jeglichen Sprache und ihrer Umgebung“ (</a:t>
            </a:r>
            <a:r>
              <a:rPr lang="de-DE" sz="2500" dirty="0" err="1"/>
              <a:t>Haugen</a:t>
            </a:r>
            <a:r>
              <a:rPr lang="de-DE" sz="2500" dirty="0"/>
              <a:t> 1972b: 325)</a:t>
            </a:r>
          </a:p>
          <a:p>
            <a:endParaRPr lang="de-DE" dirty="0"/>
          </a:p>
          <a:p>
            <a:pPr marL="365125" indent="-255588"/>
            <a:r>
              <a:rPr lang="de-DE" b="1" dirty="0"/>
              <a:t>Ökologische Parameter</a:t>
            </a:r>
            <a:r>
              <a:rPr lang="de-DE" dirty="0"/>
              <a:t> </a:t>
            </a:r>
            <a:r>
              <a:rPr lang="de-DE" sz="2500" dirty="0"/>
              <a:t>des Sprachgebrauchs: </a:t>
            </a:r>
          </a:p>
          <a:p>
            <a:pPr marL="636588" indent="-255588">
              <a:lnSpc>
                <a:spcPct val="120000"/>
              </a:lnSpc>
              <a:spcBef>
                <a:spcPts val="600"/>
              </a:spcBef>
            </a:pPr>
            <a:r>
              <a:rPr lang="de-DE" sz="2500" dirty="0"/>
              <a:t>psychologische, interaktionelle, linguistische, ethnographische, soziale, kulturelle, politische (Haarmann 1980: 199) </a:t>
            </a:r>
          </a:p>
          <a:p>
            <a:pPr marL="636588" indent="-255588">
              <a:lnSpc>
                <a:spcPct val="120000"/>
              </a:lnSpc>
              <a:spcBef>
                <a:spcPts val="600"/>
              </a:spcBef>
            </a:pPr>
            <a:r>
              <a:rPr lang="de-DE" sz="2500" dirty="0"/>
              <a:t>kognitive, historische, ästhetische, ideologische, symbolische (</a:t>
            </a:r>
            <a:r>
              <a:rPr lang="de-DE" sz="2500" dirty="0" err="1"/>
              <a:t>Kramsch</a:t>
            </a:r>
            <a:r>
              <a:rPr lang="de-DE" sz="2500" dirty="0"/>
              <a:t> 2006, 2008, 2011)</a:t>
            </a:r>
          </a:p>
          <a:p>
            <a:endParaRPr lang="de-DE" dirty="0"/>
          </a:p>
          <a:p>
            <a:r>
              <a:rPr lang="de-DE" b="1" dirty="0"/>
              <a:t>Sprachliche </a:t>
            </a:r>
            <a:r>
              <a:rPr lang="de-DE" b="1" dirty="0" err="1"/>
              <a:t>Ökologien</a:t>
            </a:r>
            <a:r>
              <a:rPr lang="de-DE" b="1" dirty="0"/>
              <a:t> </a:t>
            </a:r>
            <a:r>
              <a:rPr lang="de-DE" sz="2500" dirty="0"/>
              <a:t>(</a:t>
            </a:r>
            <a:r>
              <a:rPr lang="de-DE" sz="2500" dirty="0" err="1"/>
              <a:t>Steffensen</a:t>
            </a:r>
            <a:r>
              <a:rPr lang="de-DE" sz="2500" dirty="0"/>
              <a:t>/ </a:t>
            </a:r>
            <a:r>
              <a:rPr lang="de-DE" sz="2500" dirty="0" err="1"/>
              <a:t>Fill</a:t>
            </a:r>
            <a:r>
              <a:rPr lang="de-DE" sz="2500" dirty="0"/>
              <a:t> 2014: 7)</a:t>
            </a:r>
          </a:p>
          <a:p>
            <a:pPr marL="636588" indent="-255588">
              <a:spcBef>
                <a:spcPts val="600"/>
              </a:spcBef>
            </a:pPr>
            <a:r>
              <a:rPr lang="de-DE" sz="2500" dirty="0"/>
              <a:t>symbolische </a:t>
            </a:r>
          </a:p>
          <a:p>
            <a:pPr marL="636588" indent="-255588">
              <a:spcBef>
                <a:spcPts val="600"/>
              </a:spcBef>
            </a:pPr>
            <a:r>
              <a:rPr lang="de-DE" sz="2500" dirty="0"/>
              <a:t>natürliche </a:t>
            </a:r>
          </a:p>
          <a:p>
            <a:pPr marL="636588" indent="-255588">
              <a:spcBef>
                <a:spcPts val="600"/>
              </a:spcBef>
            </a:pPr>
            <a:r>
              <a:rPr lang="de-DE" sz="2500" dirty="0"/>
              <a:t>soziokulturelle </a:t>
            </a:r>
          </a:p>
          <a:p>
            <a:pPr marL="636588" indent="-255588">
              <a:spcBef>
                <a:spcPts val="600"/>
              </a:spcBef>
            </a:pPr>
            <a:r>
              <a:rPr lang="de-DE" sz="2500" dirty="0"/>
              <a:t>kognitive </a:t>
            </a:r>
          </a:p>
          <a:p>
            <a:pPr>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91544" y="620688"/>
            <a:ext cx="8229600" cy="576064"/>
          </a:xfrm>
        </p:spPr>
        <p:txBody>
          <a:bodyPr>
            <a:normAutofit fontScale="90000"/>
          </a:bodyPr>
          <a:lstStyle/>
          <a:p>
            <a:r>
              <a:rPr lang="de-DE" dirty="0"/>
              <a:t>Was bedeutet Symbolische Kompetenz?</a:t>
            </a:r>
            <a:endParaRPr lang="el-GR" dirty="0"/>
          </a:p>
        </p:txBody>
      </p:sp>
      <p:sp>
        <p:nvSpPr>
          <p:cNvPr id="3" name="2 - Θέση περιεχομένου"/>
          <p:cNvSpPr>
            <a:spLocks noGrp="1"/>
          </p:cNvSpPr>
          <p:nvPr>
            <p:ph idx="1"/>
          </p:nvPr>
        </p:nvSpPr>
        <p:spPr>
          <a:xfrm>
            <a:off x="1703512" y="1268760"/>
            <a:ext cx="8784976" cy="5305776"/>
          </a:xfrm>
        </p:spPr>
        <p:txBody>
          <a:bodyPr>
            <a:normAutofit/>
          </a:bodyPr>
          <a:lstStyle/>
          <a:p>
            <a:pPr algn="just"/>
            <a:r>
              <a:rPr lang="de-DE" sz="2000" dirty="0"/>
              <a:t>„</a:t>
            </a:r>
            <a:r>
              <a:rPr lang="de-DE" sz="2000" dirty="0">
                <a:sym typeface="Symbol"/>
              </a:rPr>
              <a:t>… </a:t>
            </a:r>
            <a:r>
              <a:rPr lang="de-DE" sz="2000" dirty="0"/>
              <a:t>die Fähigkeit, nicht nur die Sprache eines Anderen anzunähern oder sich diese anzueignen, sondern auch den genauen Kontext, in dem die Sprache gelernt und benutzt wird, neu zu prägen (</a:t>
            </a:r>
            <a:r>
              <a:rPr lang="de-DE" sz="2000" dirty="0" err="1"/>
              <a:t>Kramsch</a:t>
            </a:r>
            <a:r>
              <a:rPr lang="de-DE" sz="2000" dirty="0"/>
              <a:t>/</a:t>
            </a:r>
            <a:r>
              <a:rPr lang="de-DE" sz="2000" dirty="0" err="1"/>
              <a:t>Whiteside</a:t>
            </a:r>
            <a:r>
              <a:rPr lang="de-DE" sz="2000" dirty="0"/>
              <a:t> 2008)“</a:t>
            </a:r>
          </a:p>
          <a:p>
            <a:pPr algn="just">
              <a:lnSpc>
                <a:spcPts val="2640"/>
              </a:lnSpc>
              <a:spcBef>
                <a:spcPts val="1800"/>
              </a:spcBef>
            </a:pPr>
            <a:r>
              <a:rPr lang="de-DE" sz="2000" dirty="0"/>
              <a:t>„Eine besonders akute</a:t>
            </a:r>
            <a:r>
              <a:rPr lang="de-DE" sz="2000" dirty="0">
                <a:sym typeface="Symbol"/>
              </a:rPr>
              <a:t> Fähigkeit, mit verschiedenen Sprachcodes und mit verschiedenen räumlichen und zeitlichen Resonanzen dieser Codes zu spielen </a:t>
            </a:r>
            <a:r>
              <a:rPr lang="de-DE" sz="2000" dirty="0"/>
              <a:t>(</a:t>
            </a:r>
            <a:r>
              <a:rPr lang="de-DE" sz="2000" dirty="0" err="1"/>
              <a:t>Kramsch</a:t>
            </a:r>
            <a:r>
              <a:rPr lang="de-DE" sz="2000" dirty="0"/>
              <a:t>/</a:t>
            </a:r>
            <a:r>
              <a:rPr lang="de-DE" sz="2000" dirty="0" err="1"/>
              <a:t>Whiteside</a:t>
            </a:r>
            <a:r>
              <a:rPr lang="de-DE" sz="2000" dirty="0"/>
              <a:t> 2008)“</a:t>
            </a:r>
          </a:p>
          <a:p>
            <a:pPr algn="just">
              <a:lnSpc>
                <a:spcPts val="2640"/>
              </a:lnSpc>
              <a:spcBef>
                <a:spcPts val="1800"/>
              </a:spcBef>
            </a:pPr>
            <a:r>
              <a:rPr lang="de-DE" sz="2000" dirty="0"/>
              <a:t>Neudefinition (</a:t>
            </a:r>
            <a:r>
              <a:rPr lang="de-DE" sz="2000" dirty="0" err="1"/>
              <a:t>Kramsch</a:t>
            </a:r>
            <a:r>
              <a:rPr lang="de-DE" sz="2000" dirty="0"/>
              <a:t> 2011) im Einklang mit dem ökolinguistischen Ansatz und der Differenzierung zwischen Kultur/ Diskurs:</a:t>
            </a:r>
          </a:p>
          <a:p>
            <a:pPr marL="636588" indent="-255588" algn="just">
              <a:spcBef>
                <a:spcPts val="600"/>
              </a:spcBef>
            </a:pPr>
            <a:r>
              <a:rPr lang="de-DE" sz="1800" b="1" dirty="0"/>
              <a:t>Diskurs als symbolische Repräsentation</a:t>
            </a:r>
            <a:r>
              <a:rPr lang="de-DE" sz="1800" dirty="0"/>
              <a:t>: </a:t>
            </a:r>
            <a:r>
              <a:rPr lang="el-GR" sz="1800" dirty="0" err="1"/>
              <a:t>was</a:t>
            </a:r>
            <a:r>
              <a:rPr lang="el-GR" sz="1800" dirty="0"/>
              <a:t> </a:t>
            </a:r>
            <a:r>
              <a:rPr lang="el-GR" sz="1800" dirty="0" err="1"/>
              <a:t>Wörter</a:t>
            </a:r>
            <a:r>
              <a:rPr lang="el-GR" sz="1800" dirty="0"/>
              <a:t> </a:t>
            </a:r>
            <a:r>
              <a:rPr lang="el-GR" sz="1800" dirty="0" err="1"/>
              <a:t>besagen</a:t>
            </a:r>
            <a:r>
              <a:rPr lang="el-GR" sz="1800" dirty="0"/>
              <a:t> </a:t>
            </a:r>
            <a:r>
              <a:rPr lang="el-GR" sz="1800" dirty="0" err="1"/>
              <a:t>und</a:t>
            </a:r>
            <a:r>
              <a:rPr lang="el-GR" sz="1800" dirty="0"/>
              <a:t> </a:t>
            </a:r>
            <a:r>
              <a:rPr lang="el-GR" sz="1800" dirty="0" err="1"/>
              <a:t>was</a:t>
            </a:r>
            <a:r>
              <a:rPr lang="el-GR" sz="1800" dirty="0"/>
              <a:t> </a:t>
            </a:r>
            <a:r>
              <a:rPr lang="el-GR" sz="1800" dirty="0" err="1"/>
              <a:t>dies</a:t>
            </a:r>
            <a:r>
              <a:rPr lang="el-GR" sz="1800" dirty="0"/>
              <a:t> </a:t>
            </a:r>
            <a:r>
              <a:rPr lang="el-GR" sz="1800" dirty="0" err="1"/>
              <a:t>über</a:t>
            </a:r>
            <a:r>
              <a:rPr lang="el-GR" sz="1800" dirty="0"/>
              <a:t> </a:t>
            </a:r>
            <a:r>
              <a:rPr lang="el-GR" sz="1800" dirty="0" err="1"/>
              <a:t>den</a:t>
            </a:r>
            <a:r>
              <a:rPr lang="el-GR" sz="1800" dirty="0"/>
              <a:t> </a:t>
            </a:r>
            <a:r>
              <a:rPr lang="el-GR" sz="1800" dirty="0" err="1"/>
              <a:t>Verstand</a:t>
            </a:r>
            <a:r>
              <a:rPr lang="el-GR" sz="1800" dirty="0"/>
              <a:t> </a:t>
            </a:r>
            <a:r>
              <a:rPr lang="el-GR" sz="1800" dirty="0" err="1"/>
              <a:t>zeigt</a:t>
            </a:r>
            <a:r>
              <a:rPr lang="el-GR" sz="1800" dirty="0"/>
              <a:t>.</a:t>
            </a:r>
            <a:endParaRPr lang="de-DE" sz="1800" b="1" dirty="0"/>
          </a:p>
          <a:p>
            <a:pPr marL="636588" indent="-255588" algn="just">
              <a:spcBef>
                <a:spcPts val="600"/>
              </a:spcBef>
            </a:pPr>
            <a:r>
              <a:rPr lang="de-DE" sz="1800" b="1" dirty="0"/>
              <a:t>Diskurs als symbolisches Handeln</a:t>
            </a:r>
            <a:r>
              <a:rPr lang="de-DE" sz="1800" dirty="0"/>
              <a:t>: </a:t>
            </a:r>
            <a:r>
              <a:rPr lang="el-GR" sz="1800" dirty="0" err="1"/>
              <a:t>was</a:t>
            </a:r>
            <a:r>
              <a:rPr lang="el-GR" sz="1800" dirty="0"/>
              <a:t> </a:t>
            </a:r>
            <a:r>
              <a:rPr lang="el-GR" sz="1800" dirty="0" err="1"/>
              <a:t>Wörter</a:t>
            </a:r>
            <a:r>
              <a:rPr lang="el-GR" sz="1800" dirty="0"/>
              <a:t> </a:t>
            </a:r>
            <a:r>
              <a:rPr lang="el-GR" sz="1800" dirty="0" err="1"/>
              <a:t>machen</a:t>
            </a:r>
            <a:r>
              <a:rPr lang="el-GR" sz="1800" dirty="0"/>
              <a:t> </a:t>
            </a:r>
            <a:r>
              <a:rPr lang="el-GR" sz="1800" dirty="0" err="1"/>
              <a:t>und</a:t>
            </a:r>
            <a:r>
              <a:rPr lang="el-GR" sz="1800" dirty="0"/>
              <a:t> </a:t>
            </a:r>
            <a:r>
              <a:rPr lang="el-GR" sz="1800" dirty="0" err="1"/>
              <a:t>was</a:t>
            </a:r>
            <a:r>
              <a:rPr lang="el-GR" sz="1800" dirty="0"/>
              <a:t> </a:t>
            </a:r>
            <a:r>
              <a:rPr lang="de-DE" sz="1800" dirty="0"/>
              <a:t>dies</a:t>
            </a:r>
            <a:r>
              <a:rPr lang="el-GR" sz="1800" dirty="0"/>
              <a:t> </a:t>
            </a:r>
            <a:r>
              <a:rPr lang="el-GR" sz="1800" dirty="0" err="1"/>
              <a:t>über</a:t>
            </a:r>
            <a:r>
              <a:rPr lang="el-GR" sz="1800" dirty="0"/>
              <a:t> </a:t>
            </a:r>
            <a:r>
              <a:rPr lang="el-GR" sz="1800" dirty="0" err="1"/>
              <a:t>die</a:t>
            </a:r>
            <a:r>
              <a:rPr lang="el-GR" sz="1800" dirty="0"/>
              <a:t> </a:t>
            </a:r>
            <a:r>
              <a:rPr lang="el-GR" sz="1800" dirty="0" err="1"/>
              <a:t>menschlichen</a:t>
            </a:r>
            <a:r>
              <a:rPr lang="el-GR" sz="1800" dirty="0"/>
              <a:t> </a:t>
            </a:r>
            <a:r>
              <a:rPr lang="el-GR" sz="1800" dirty="0" err="1"/>
              <a:t>Absichten</a:t>
            </a:r>
            <a:r>
              <a:rPr lang="el-GR" sz="1800" dirty="0"/>
              <a:t> </a:t>
            </a:r>
            <a:r>
              <a:rPr lang="el-GR" sz="1800" dirty="0" err="1"/>
              <a:t>zeigen</a:t>
            </a:r>
            <a:r>
              <a:rPr lang="de-DE" sz="1800" dirty="0"/>
              <a:t>.</a:t>
            </a:r>
            <a:endParaRPr lang="de-DE" sz="1800" b="1" dirty="0"/>
          </a:p>
          <a:p>
            <a:pPr marL="636588" indent="-255588" algn="just">
              <a:spcBef>
                <a:spcPts val="600"/>
              </a:spcBef>
            </a:pPr>
            <a:r>
              <a:rPr lang="de-DE" sz="1800" b="1" dirty="0"/>
              <a:t>Diskurs als symbolische Macht</a:t>
            </a:r>
            <a:r>
              <a:rPr lang="de-DE" sz="1800" dirty="0"/>
              <a:t>: </a:t>
            </a:r>
            <a:r>
              <a:rPr lang="el-GR" sz="1800" dirty="0" err="1"/>
              <a:t>was</a:t>
            </a:r>
            <a:r>
              <a:rPr lang="el-GR" sz="1800" dirty="0"/>
              <a:t> </a:t>
            </a:r>
            <a:r>
              <a:rPr lang="el-GR" sz="1800" dirty="0" err="1"/>
              <a:t>Wörter</a:t>
            </a:r>
            <a:r>
              <a:rPr lang="el-GR" sz="1800" dirty="0"/>
              <a:t> </a:t>
            </a:r>
            <a:r>
              <a:rPr lang="el-GR" sz="1800" dirty="0" err="1"/>
              <a:t>nachweisen</a:t>
            </a:r>
            <a:r>
              <a:rPr lang="el-GR" sz="1800" dirty="0"/>
              <a:t> </a:t>
            </a:r>
            <a:r>
              <a:rPr lang="el-GR" sz="1800" dirty="0" err="1"/>
              <a:t>und</a:t>
            </a:r>
            <a:r>
              <a:rPr lang="el-GR" sz="1800" dirty="0"/>
              <a:t> </a:t>
            </a:r>
            <a:r>
              <a:rPr lang="el-GR" sz="1800" dirty="0" err="1"/>
              <a:t>was</a:t>
            </a:r>
            <a:r>
              <a:rPr lang="el-GR" sz="1800" dirty="0"/>
              <a:t> </a:t>
            </a:r>
            <a:r>
              <a:rPr lang="el-GR" sz="1800" dirty="0" err="1"/>
              <a:t>sie</a:t>
            </a:r>
            <a:r>
              <a:rPr lang="el-GR" sz="1800" dirty="0"/>
              <a:t> </a:t>
            </a:r>
            <a:r>
              <a:rPr lang="el-GR" sz="1800" dirty="0" err="1"/>
              <a:t>über</a:t>
            </a:r>
            <a:r>
              <a:rPr lang="el-GR" sz="1800" dirty="0"/>
              <a:t> </a:t>
            </a:r>
            <a:r>
              <a:rPr lang="el-GR" sz="1800" dirty="0" err="1"/>
              <a:t>soziale</a:t>
            </a:r>
            <a:r>
              <a:rPr lang="el-GR" sz="1800" dirty="0"/>
              <a:t> </a:t>
            </a:r>
            <a:r>
              <a:rPr lang="el-GR" sz="1800" dirty="0" err="1"/>
              <a:t>Identitäten</a:t>
            </a:r>
            <a:r>
              <a:rPr lang="el-GR" sz="1800" dirty="0"/>
              <a:t>, </a:t>
            </a:r>
            <a:r>
              <a:rPr lang="el-GR" sz="1800" dirty="0" err="1"/>
              <a:t>individuelle</a:t>
            </a:r>
            <a:r>
              <a:rPr lang="el-GR" sz="1800" dirty="0"/>
              <a:t> </a:t>
            </a:r>
            <a:r>
              <a:rPr lang="el-GR" sz="1800" dirty="0" err="1"/>
              <a:t>und</a:t>
            </a:r>
            <a:r>
              <a:rPr lang="el-GR" sz="1800" dirty="0"/>
              <a:t> </a:t>
            </a:r>
            <a:r>
              <a:rPr lang="el-GR" sz="1800" dirty="0" err="1"/>
              <a:t>kollektive</a:t>
            </a:r>
            <a:r>
              <a:rPr lang="el-GR" sz="1800" dirty="0"/>
              <a:t> </a:t>
            </a:r>
            <a:r>
              <a:rPr lang="el-GR" sz="1800" dirty="0" err="1"/>
              <a:t>Erinnerungen</a:t>
            </a:r>
            <a:r>
              <a:rPr lang="el-GR" sz="1800" dirty="0"/>
              <a:t>, </a:t>
            </a:r>
            <a:r>
              <a:rPr lang="el-GR" sz="1800" dirty="0" err="1"/>
              <a:t>Gefühle</a:t>
            </a:r>
            <a:r>
              <a:rPr lang="el-GR" sz="1800" dirty="0"/>
              <a:t> </a:t>
            </a:r>
            <a:r>
              <a:rPr lang="el-GR" sz="1800" dirty="0" err="1"/>
              <a:t>und</a:t>
            </a:r>
            <a:r>
              <a:rPr lang="el-GR" sz="1800" dirty="0"/>
              <a:t> </a:t>
            </a:r>
            <a:r>
              <a:rPr lang="el-GR" sz="1800" dirty="0" err="1"/>
              <a:t>Ansprüche</a:t>
            </a:r>
            <a:r>
              <a:rPr lang="el-GR" sz="1800" dirty="0"/>
              <a:t> </a:t>
            </a:r>
            <a:r>
              <a:rPr lang="el-GR" sz="1800" dirty="0" err="1"/>
              <a:t>aufzeigen</a:t>
            </a:r>
            <a:r>
              <a:rPr lang="de-DE" sz="1800" dirty="0"/>
              <a:t>.</a:t>
            </a:r>
            <a:endParaRPr lang="de-DE" sz="1800" b="1" dirty="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81200" y="692696"/>
            <a:ext cx="8229600" cy="360040"/>
          </a:xfrm>
        </p:spPr>
        <p:txBody>
          <a:bodyPr>
            <a:noAutofit/>
          </a:bodyPr>
          <a:lstStyle/>
          <a:p>
            <a:r>
              <a:rPr lang="de-DE" sz="2800" dirty="0"/>
              <a:t>Zur Entwicklung symbolischer Kompetenz im FSU</a:t>
            </a:r>
            <a:endParaRPr lang="el-GR" sz="2800" dirty="0"/>
          </a:p>
        </p:txBody>
      </p:sp>
      <p:sp>
        <p:nvSpPr>
          <p:cNvPr id="6" name="5 - Θέση περιεχομένου"/>
          <p:cNvSpPr>
            <a:spLocks noGrp="1"/>
          </p:cNvSpPr>
          <p:nvPr>
            <p:ph idx="1"/>
          </p:nvPr>
        </p:nvSpPr>
        <p:spPr>
          <a:xfrm>
            <a:off x="1981200" y="1052736"/>
            <a:ext cx="8229600" cy="5521800"/>
          </a:xfrm>
        </p:spPr>
        <p:txBody>
          <a:bodyPr/>
          <a:lstStyle/>
          <a:p>
            <a:r>
              <a:rPr lang="de-DE" sz="1800" dirty="0" err="1"/>
              <a:t>Kramsch</a:t>
            </a:r>
            <a:r>
              <a:rPr lang="de-DE" sz="1800" dirty="0"/>
              <a:t> (2011) - Kommunikative vs. Symbolische Kompetenz</a:t>
            </a:r>
          </a:p>
          <a:p>
            <a:endParaRPr lang="el-GR" dirty="0"/>
          </a:p>
        </p:txBody>
      </p:sp>
      <p:graphicFrame>
        <p:nvGraphicFramePr>
          <p:cNvPr id="7" name="6 - Πίνακας"/>
          <p:cNvGraphicFramePr>
            <a:graphicFrameLocks noGrp="1"/>
          </p:cNvGraphicFramePr>
          <p:nvPr/>
        </p:nvGraphicFramePr>
        <p:xfrm>
          <a:off x="1775521" y="1412778"/>
          <a:ext cx="8496943" cy="3399879"/>
        </p:xfrm>
        <a:graphic>
          <a:graphicData uri="http://schemas.openxmlformats.org/drawingml/2006/table">
            <a:tbl>
              <a:tblPr firstRow="1" bandRow="1">
                <a:tableStyleId>{5C22544A-7EE6-4342-B048-85BDC9FD1C3A}</a:tableStyleId>
              </a:tblPr>
              <a:tblGrid>
                <a:gridCol w="1891588">
                  <a:extLst>
                    <a:ext uri="{9D8B030D-6E8A-4147-A177-3AD203B41FA5}">
                      <a16:colId xmlns:a16="http://schemas.microsoft.com/office/drawing/2014/main" val="20000"/>
                    </a:ext>
                  </a:extLst>
                </a:gridCol>
                <a:gridCol w="2286016">
                  <a:extLst>
                    <a:ext uri="{9D8B030D-6E8A-4147-A177-3AD203B41FA5}">
                      <a16:colId xmlns:a16="http://schemas.microsoft.com/office/drawing/2014/main" val="20001"/>
                    </a:ext>
                  </a:extLst>
                </a:gridCol>
                <a:gridCol w="4319339">
                  <a:extLst>
                    <a:ext uri="{9D8B030D-6E8A-4147-A177-3AD203B41FA5}">
                      <a16:colId xmlns:a16="http://schemas.microsoft.com/office/drawing/2014/main" val="20002"/>
                    </a:ext>
                  </a:extLst>
                </a:gridCol>
              </a:tblGrid>
              <a:tr h="321398">
                <a:tc rowSpan="2">
                  <a:txBody>
                    <a:bodyPr/>
                    <a:lstStyle/>
                    <a:p>
                      <a:pPr algn="ctr"/>
                      <a:r>
                        <a:rPr lang="de-DE" sz="1600" dirty="0"/>
                        <a:t>KK</a:t>
                      </a:r>
                      <a:endParaRPr lang="el-GR" sz="1600" dirty="0"/>
                    </a:p>
                  </a:txBody>
                  <a:tcPr>
                    <a:lnR w="28575" cap="flat" cmpd="sng" algn="ctr">
                      <a:solidFill>
                        <a:schemeClr val="tx1"/>
                      </a:solidFill>
                      <a:prstDash val="solid"/>
                      <a:round/>
                      <a:headEnd type="none" w="med" len="med"/>
                      <a:tailEnd type="none" w="med" len="med"/>
                    </a:lnR>
                  </a:tcPr>
                </a:tc>
                <a:tc gridSpan="2">
                  <a:txBody>
                    <a:bodyPr/>
                    <a:lstStyle/>
                    <a:p>
                      <a:pPr algn="ctr"/>
                      <a:r>
                        <a:rPr lang="de-DE" sz="1600" dirty="0"/>
                        <a:t>SK</a:t>
                      </a:r>
                      <a:endParaRPr lang="el-GR" sz="1600" dirty="0"/>
                    </a:p>
                  </a:txBody>
                  <a:tcPr>
                    <a:lnL w="28575" cap="flat" cmpd="sng" algn="ctr">
                      <a:solidFill>
                        <a:schemeClr val="tx1"/>
                      </a:solidFill>
                      <a:prstDash val="solid"/>
                      <a:round/>
                      <a:headEnd type="none" w="med" len="med"/>
                      <a:tailEnd type="none" w="med" len="med"/>
                    </a:lnL>
                  </a:tcPr>
                </a:tc>
                <a:tc hMerge="1">
                  <a:txBody>
                    <a:bodyPr/>
                    <a:lstStyle/>
                    <a:p>
                      <a:endParaRPr lang="el-GR"/>
                    </a:p>
                  </a:txBody>
                  <a:tcPr/>
                </a:tc>
                <a:extLst>
                  <a:ext uri="{0D108BD9-81ED-4DB2-BD59-A6C34878D82A}">
                    <a16:rowId xmlns:a16="http://schemas.microsoft.com/office/drawing/2014/main" val="10000"/>
                  </a:ext>
                </a:extLst>
              </a:tr>
              <a:tr h="262962">
                <a:tc vMerge="1">
                  <a:txBody>
                    <a:bodyPr/>
                    <a:lstStyle/>
                    <a:p>
                      <a:endParaRPr lang="el-GR"/>
                    </a:p>
                  </a:txBody>
                  <a:tcPr/>
                </a:tc>
                <a:tc>
                  <a:txBody>
                    <a:bodyPr/>
                    <a:lstStyle/>
                    <a:p>
                      <a:pPr algn="ctr"/>
                      <a:r>
                        <a:rPr lang="de-DE" sz="1200" b="1" dirty="0"/>
                        <a:t>Ziel/</a:t>
                      </a:r>
                      <a:r>
                        <a:rPr lang="de-DE" sz="1200" b="1" baseline="0" dirty="0"/>
                        <a:t> </a:t>
                      </a:r>
                      <a:r>
                        <a:rPr lang="de-DE" sz="1200" b="1" dirty="0"/>
                        <a:t>Handlung</a:t>
                      </a:r>
                      <a:endParaRPr lang="el-GR" sz="1200" b="1" dirty="0"/>
                    </a:p>
                  </a:txBody>
                  <a:tcPr>
                    <a:lnL w="28575" cap="flat" cmpd="sng" algn="ctr">
                      <a:solidFill>
                        <a:schemeClr val="tx1"/>
                      </a:solidFill>
                      <a:prstDash val="solid"/>
                      <a:round/>
                      <a:headEnd type="none" w="med" len="med"/>
                      <a:tailEnd type="none" w="med" len="med"/>
                    </a:lnL>
                  </a:tcPr>
                </a:tc>
                <a:tc>
                  <a:txBody>
                    <a:bodyPr/>
                    <a:lstStyle/>
                    <a:p>
                      <a:pPr algn="ctr"/>
                      <a:r>
                        <a:rPr kumimoji="0" lang="de-DE" sz="1200" b="1" kern="1200" dirty="0">
                          <a:solidFill>
                            <a:schemeClr val="dk1"/>
                          </a:solidFill>
                          <a:latin typeface="+mn-lt"/>
                          <a:ea typeface="+mn-ea"/>
                          <a:cs typeface="+mn-cs"/>
                        </a:rPr>
                        <a:t>Didaktische</a:t>
                      </a:r>
                      <a:r>
                        <a:rPr kumimoji="0" lang="de-DE" sz="1200" b="1" kern="1200" baseline="0" dirty="0">
                          <a:solidFill>
                            <a:schemeClr val="dk1"/>
                          </a:solidFill>
                          <a:latin typeface="+mn-lt"/>
                          <a:ea typeface="+mn-ea"/>
                          <a:cs typeface="+mn-cs"/>
                        </a:rPr>
                        <a:t> Kommentare </a:t>
                      </a:r>
                      <a:endParaRPr kumimoji="0" lang="el-GR" sz="1200" b="1"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r h="7888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a:t>Rollenspiel durchführen</a:t>
                      </a:r>
                      <a:endParaRPr lang="el-GR" sz="1200" dirty="0"/>
                    </a:p>
                  </a:txBody>
                  <a:tcPr>
                    <a:lnR w="28575" cap="flat" cmpd="sng" algn="ctr">
                      <a:solidFill>
                        <a:schemeClr val="tx1"/>
                      </a:solidFill>
                      <a:prstDash val="solid"/>
                      <a:round/>
                      <a:headEnd type="none" w="med" len="med"/>
                      <a:tailEnd type="none" w="med" len="med"/>
                    </a:lnR>
                  </a:tcPr>
                </a:tc>
                <a:tc>
                  <a:txBody>
                    <a:bodyPr/>
                    <a:lstStyle/>
                    <a:p>
                      <a:r>
                        <a:rPr lang="de-DE" sz="1200" dirty="0"/>
                        <a:t>über kulturelle</a:t>
                      </a:r>
                      <a:r>
                        <a:rPr lang="de-DE" sz="1200" baseline="0" dirty="0"/>
                        <a:t> Stereotype reflektieren</a:t>
                      </a:r>
                    </a:p>
                    <a:p>
                      <a:endParaRPr lang="de-DE" sz="1200" baseline="0" dirty="0"/>
                    </a:p>
                    <a:p>
                      <a:endParaRPr lang="el-GR" sz="1200" dirty="0"/>
                    </a:p>
                  </a:txBody>
                  <a:tcPr>
                    <a:lnL w="28575" cap="flat" cmpd="sng" algn="ctr">
                      <a:solidFill>
                        <a:schemeClr val="tx1"/>
                      </a:solidFill>
                      <a:prstDash val="solid"/>
                      <a:round/>
                      <a:headEnd type="none" w="med" len="med"/>
                      <a:tailEnd type="none" w="med" len="med"/>
                    </a:lnL>
                  </a:tcPr>
                </a:tc>
                <a:tc>
                  <a:txBody>
                    <a:bodyPr/>
                    <a:lstStyle/>
                    <a:p>
                      <a:pPr>
                        <a:buFont typeface="Arial" pitchFamily="34" charset="0"/>
                        <a:buChar char="•"/>
                      </a:pPr>
                      <a:r>
                        <a:rPr lang="de-DE" sz="1200" b="0" dirty="0">
                          <a:solidFill>
                            <a:schemeClr val="tx1"/>
                          </a:solidFill>
                        </a:rPr>
                        <a:t>Welche Assoziationen  verbinden Sie mit dem Wort </a:t>
                      </a:r>
                      <a:r>
                        <a:rPr lang="de-DE" sz="1200" b="0" i="1" dirty="0">
                          <a:solidFill>
                            <a:schemeClr val="tx1"/>
                          </a:solidFill>
                        </a:rPr>
                        <a:t>Schriftsteller</a:t>
                      </a:r>
                      <a:r>
                        <a:rPr lang="de-DE" sz="1200" b="0" dirty="0">
                          <a:solidFill>
                            <a:schemeClr val="tx1"/>
                          </a:solidFill>
                        </a:rPr>
                        <a:t>?</a:t>
                      </a:r>
                    </a:p>
                    <a:p>
                      <a:pPr>
                        <a:buFont typeface="Arial" pitchFamily="34" charset="0"/>
                        <a:buChar char="•"/>
                      </a:pPr>
                      <a:r>
                        <a:rPr lang="de-DE" sz="1200" b="0" dirty="0">
                          <a:solidFill>
                            <a:schemeClr val="tx1"/>
                          </a:solidFill>
                        </a:rPr>
                        <a:t> Wie stellen Sie sich einen </a:t>
                      </a:r>
                      <a:r>
                        <a:rPr lang="de-DE" sz="1200" b="0" i="1" dirty="0">
                          <a:solidFill>
                            <a:schemeClr val="tx1"/>
                          </a:solidFill>
                        </a:rPr>
                        <a:t>Schriftsteller</a:t>
                      </a:r>
                      <a:r>
                        <a:rPr lang="de-DE" sz="1200" b="0" dirty="0">
                          <a:solidFill>
                            <a:schemeClr val="tx1"/>
                          </a:solidFill>
                        </a:rPr>
                        <a:t> in der Zeit, in der sich der Roman abspielt, vor?</a:t>
                      </a:r>
                      <a:endParaRPr lang="el-GR" sz="1200" b="0" dirty="0">
                        <a:solidFill>
                          <a:schemeClr val="tx1"/>
                        </a:solidFill>
                      </a:endParaRPr>
                    </a:p>
                  </a:txBody>
                  <a:tcPr/>
                </a:tc>
                <a:extLst>
                  <a:ext uri="{0D108BD9-81ED-4DB2-BD59-A6C34878D82A}">
                    <a16:rowId xmlns:a16="http://schemas.microsoft.com/office/drawing/2014/main" val="10002"/>
                  </a:ext>
                </a:extLst>
              </a:tr>
              <a:tr h="6135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a:t>Über verschiedene Enden spekulieren</a:t>
                      </a:r>
                      <a:endParaRPr lang="el-GR" sz="1200" dirty="0"/>
                    </a:p>
                  </a:txBody>
                  <a:tcPr>
                    <a:lnR w="28575" cap="flat" cmpd="sng" algn="ctr">
                      <a:solidFill>
                        <a:schemeClr val="tx1"/>
                      </a:solidFill>
                      <a:prstDash val="solid"/>
                      <a:round/>
                      <a:headEnd type="none" w="med" len="med"/>
                      <a:tailEnd type="none" w="med" len="med"/>
                    </a:lnR>
                  </a:tcPr>
                </a:tc>
                <a:tc>
                  <a:txBody>
                    <a:bodyPr/>
                    <a:lstStyle/>
                    <a:p>
                      <a:r>
                        <a:rPr lang="de-DE" sz="1200" dirty="0"/>
                        <a:t>Perspektivenwechsel</a:t>
                      </a:r>
                      <a:r>
                        <a:rPr lang="de-DE" sz="1200" baseline="0" dirty="0"/>
                        <a:t> anhand des Textes erkennen </a:t>
                      </a:r>
                    </a:p>
                    <a:p>
                      <a:endParaRPr lang="el-GR" sz="1200" dirty="0"/>
                    </a:p>
                  </a:txBody>
                  <a:tcPr>
                    <a:lnL w="28575" cap="flat" cmpd="sng" algn="ctr">
                      <a:solidFill>
                        <a:schemeClr val="tx1"/>
                      </a:solidFill>
                      <a:prstDash val="solid"/>
                      <a:round/>
                      <a:headEnd type="none" w="med" len="med"/>
                      <a:tailEnd type="none" w="med" len="med"/>
                    </a:ln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dirty="0">
                          <a:solidFill>
                            <a:schemeClr val="tx1"/>
                          </a:solidFill>
                        </a:rPr>
                        <a:t>Woran kann man im Text den Perspektivenwechsel erkennen (Sprachstil, Genre usw.)?</a:t>
                      </a:r>
                      <a:endParaRPr lang="el-GR" sz="1200" b="0" dirty="0">
                        <a:solidFill>
                          <a:schemeClr val="tx1"/>
                        </a:solidFill>
                      </a:endParaRPr>
                    </a:p>
                  </a:txBody>
                  <a:tcPr/>
                </a:tc>
                <a:extLst>
                  <a:ext uri="{0D108BD9-81ED-4DB2-BD59-A6C34878D82A}">
                    <a16:rowId xmlns:a16="http://schemas.microsoft.com/office/drawing/2014/main" val="10003"/>
                  </a:ext>
                </a:extLst>
              </a:tr>
              <a:tr h="7294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a:t>Was-wäre-wenn- Szenarios verhandeln</a:t>
                      </a:r>
                      <a:endParaRPr lang="el-GR" sz="1200" dirty="0"/>
                    </a:p>
                  </a:txBody>
                  <a:tcPr>
                    <a:lnR w="28575"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a:t>über</a:t>
                      </a:r>
                      <a:r>
                        <a:rPr lang="de-DE" sz="1200" baseline="0" dirty="0"/>
                        <a:t> sozialen Status reflektieren</a:t>
                      </a:r>
                      <a:endParaRPr lang="el-GR" sz="1200" dirty="0"/>
                    </a:p>
                  </a:txBody>
                  <a:tcPr>
                    <a:lnL w="28575" cap="flat" cmpd="sng" algn="ctr">
                      <a:solidFill>
                        <a:schemeClr val="tx1"/>
                      </a:solidFill>
                      <a:prstDash val="solid"/>
                      <a:round/>
                      <a:headEnd type="none" w="med" len="med"/>
                      <a:tailEnd type="none" w="med" len="med"/>
                    </a:ln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dirty="0">
                          <a:solidFill>
                            <a:schemeClr val="tx1"/>
                          </a:solidFill>
                        </a:rPr>
                        <a:t>Diskussion: Was wird von den Teilnehmern gesagt, was wird nicht gesagt? Inwiefern kommt der soziale Status der Teilnehmer im Vordergrund? (</a:t>
                      </a:r>
                      <a:r>
                        <a:rPr lang="de-DE" sz="1200" b="0" dirty="0" err="1">
                          <a:solidFill>
                            <a:schemeClr val="tx1"/>
                          </a:solidFill>
                        </a:rPr>
                        <a:t>Interdiskursivität</a:t>
                      </a:r>
                      <a:r>
                        <a:rPr lang="de-DE" sz="1200" b="0" dirty="0">
                          <a:solidFill>
                            <a:schemeClr val="tx1"/>
                          </a:solidFill>
                        </a:rPr>
                        <a:t>)</a:t>
                      </a:r>
                      <a:endParaRPr lang="el-GR" sz="1200" b="0" dirty="0">
                        <a:solidFill>
                          <a:schemeClr val="tx1"/>
                        </a:solidFill>
                      </a:endParaRPr>
                    </a:p>
                  </a:txBody>
                  <a:tcPr/>
                </a:tc>
                <a:extLst>
                  <a:ext uri="{0D108BD9-81ED-4DB2-BD59-A6C34878D82A}">
                    <a16:rowId xmlns:a16="http://schemas.microsoft.com/office/drawing/2014/main" val="10004"/>
                  </a:ext>
                </a:extLst>
              </a:tr>
              <a:tr h="5978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a:t>Hypothesen über weitere Möglichkeiten aufstellen</a:t>
                      </a:r>
                      <a:endParaRPr lang="el-GR" sz="1200" dirty="0"/>
                    </a:p>
                  </a:txBody>
                  <a:tcPr>
                    <a:lnR w="28575" cap="flat" cmpd="sng" algn="ctr">
                      <a:solidFill>
                        <a:schemeClr val="tx1"/>
                      </a:solidFill>
                      <a:prstDash val="solid"/>
                      <a:round/>
                      <a:headEnd type="none" w="med" len="med"/>
                      <a:tailEnd type="none" w="med" len="med"/>
                    </a:lnR>
                  </a:tcPr>
                </a:tc>
                <a:tc>
                  <a:txBody>
                    <a:bodyPr/>
                    <a:lstStyle/>
                    <a:p>
                      <a:r>
                        <a:rPr lang="de-DE" sz="1200" dirty="0"/>
                        <a:t>über Sozialkritik im Kapitel reflektieren</a:t>
                      </a:r>
                      <a:endParaRPr lang="el-GR" sz="1200" dirty="0"/>
                    </a:p>
                  </a:txBody>
                  <a:tcPr>
                    <a:lnL w="28575" cap="flat" cmpd="sng" algn="ctr">
                      <a:solidFill>
                        <a:schemeClr val="tx1"/>
                      </a:solidFill>
                      <a:prstDash val="solid"/>
                      <a:round/>
                      <a:headEnd type="none" w="med" len="med"/>
                      <a:tailEnd type="none" w="med" len="med"/>
                    </a:ln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dirty="0">
                          <a:solidFill>
                            <a:schemeClr val="tx1"/>
                          </a:solidFill>
                        </a:rPr>
                        <a:t>Diskussion</a:t>
                      </a:r>
                      <a:endParaRPr lang="el-GR" sz="1200" b="0" dirty="0">
                        <a:solidFill>
                          <a:schemeClr val="tx1"/>
                        </a:solidFill>
                      </a:endParaRPr>
                    </a:p>
                  </a:txBody>
                  <a:tcPr/>
                </a:tc>
                <a:extLst>
                  <a:ext uri="{0D108BD9-81ED-4DB2-BD59-A6C34878D82A}">
                    <a16:rowId xmlns:a16="http://schemas.microsoft.com/office/drawing/2014/main" val="10005"/>
                  </a:ext>
                </a:extLst>
              </a:tr>
            </a:tbl>
          </a:graphicData>
        </a:graphic>
      </p:graphicFrame>
      <p:pic>
        <p:nvPicPr>
          <p:cNvPr id="8" name="7 - Εικόνα" descr="Kramsch 2011.PNG"/>
          <p:cNvPicPr>
            <a:picLocks noChangeAspect="1"/>
          </p:cNvPicPr>
          <p:nvPr/>
        </p:nvPicPr>
        <p:blipFill>
          <a:blip r:embed="rId2" cstate="print"/>
          <a:stretch>
            <a:fillRect/>
          </a:stretch>
        </p:blipFill>
        <p:spPr>
          <a:xfrm>
            <a:off x="2881291" y="5000637"/>
            <a:ext cx="6480147" cy="1648055"/>
          </a:xfrm>
          <a:prstGeom prst="rect">
            <a:avLst/>
          </a:prstGeom>
        </p:spPr>
      </p:pic>
      <p:pic>
        <p:nvPicPr>
          <p:cNvPr id="9" name="8 - Εικόνα" descr="Kramsch 2011 ii.PNG"/>
          <p:cNvPicPr>
            <a:picLocks noChangeAspect="1"/>
          </p:cNvPicPr>
          <p:nvPr/>
        </p:nvPicPr>
        <p:blipFill>
          <a:blip r:embed="rId3" cstate="print"/>
          <a:stretch>
            <a:fillRect/>
          </a:stretch>
        </p:blipFill>
        <p:spPr>
          <a:xfrm>
            <a:off x="8184233" y="6381328"/>
            <a:ext cx="1714739" cy="28579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91544" y="692696"/>
            <a:ext cx="8229600" cy="576064"/>
          </a:xfrm>
        </p:spPr>
        <p:txBody>
          <a:bodyPr>
            <a:normAutofit fontScale="90000"/>
          </a:bodyPr>
          <a:lstStyle/>
          <a:p>
            <a:r>
              <a:rPr lang="de-DE" dirty="0"/>
              <a:t>Beispiel I - </a:t>
            </a:r>
            <a:r>
              <a:rPr lang="de-DE" dirty="0" err="1"/>
              <a:t>Kramsch</a:t>
            </a:r>
            <a:r>
              <a:rPr lang="de-DE" dirty="0"/>
              <a:t> (2011) </a:t>
            </a:r>
            <a:endParaRPr lang="el-GR" dirty="0"/>
          </a:p>
        </p:txBody>
      </p:sp>
      <p:sp>
        <p:nvSpPr>
          <p:cNvPr id="3" name="2 - Θέση περιεχομένου"/>
          <p:cNvSpPr>
            <a:spLocks noGrp="1"/>
          </p:cNvSpPr>
          <p:nvPr>
            <p:ph idx="1"/>
          </p:nvPr>
        </p:nvSpPr>
        <p:spPr>
          <a:xfrm>
            <a:off x="1981200" y="1484784"/>
            <a:ext cx="8229600" cy="5089752"/>
          </a:xfrm>
        </p:spPr>
        <p:txBody>
          <a:bodyPr>
            <a:normAutofit/>
          </a:bodyPr>
          <a:lstStyle/>
          <a:p>
            <a:pPr fontAlgn="t"/>
            <a:r>
              <a:rPr lang="de-DE" b="1" dirty="0"/>
              <a:t>Teilnehmer einer DaF-Klasse auf tertiärer Ebene in den USA</a:t>
            </a:r>
            <a:endParaRPr lang="el-GR" b="1" dirty="0"/>
          </a:p>
          <a:p>
            <a:pPr fontAlgn="t"/>
            <a:r>
              <a:rPr lang="de-DE" dirty="0"/>
              <a:t>Roman Lila </a:t>
            </a:r>
            <a:r>
              <a:rPr lang="de-DE" dirty="0" err="1"/>
              <a:t>Lila</a:t>
            </a:r>
            <a:r>
              <a:rPr lang="de-DE" dirty="0"/>
              <a:t> von Martin Suter</a:t>
            </a:r>
            <a:endParaRPr lang="el-GR" dirty="0"/>
          </a:p>
          <a:p>
            <a:pPr marL="906463" indent="-255588" fontAlgn="t">
              <a:spcBef>
                <a:spcPts val="1200"/>
              </a:spcBef>
            </a:pPr>
            <a:r>
              <a:rPr lang="de-DE" sz="2400" dirty="0"/>
              <a:t>David versucht seine Freundin Marie zu schwindeln</a:t>
            </a:r>
          </a:p>
          <a:p>
            <a:pPr marL="906463" indent="-255588" fontAlgn="t">
              <a:spcBef>
                <a:spcPts val="1200"/>
              </a:spcBef>
            </a:pPr>
            <a:r>
              <a:rPr lang="de-DE" sz="2400" dirty="0"/>
              <a:t>D. arbeitet als Kellner, ist aber kein professioneller Kellner. Er ist ein </a:t>
            </a:r>
            <a:r>
              <a:rPr lang="de-DE" sz="2400" dirty="0" err="1"/>
              <a:t>Highschool</a:t>
            </a:r>
            <a:r>
              <a:rPr lang="de-DE" sz="2400" dirty="0"/>
              <a:t>-Aussteiger, der seinen Job als Kellner hasst</a:t>
            </a:r>
          </a:p>
          <a:p>
            <a:pPr marL="906463" indent="-255588" fontAlgn="t">
              <a:spcBef>
                <a:spcPts val="1200"/>
              </a:spcBef>
            </a:pPr>
            <a:r>
              <a:rPr lang="de-DE" sz="2400" dirty="0"/>
              <a:t>M. ist überrascht über D. Sorge um Geld</a:t>
            </a:r>
          </a:p>
          <a:p>
            <a:pPr marL="906463" indent="-255588" fontAlgn="t">
              <a:spcBef>
                <a:spcPts val="1200"/>
              </a:spcBef>
            </a:pPr>
            <a:r>
              <a:rPr lang="de-DE" sz="2400" dirty="0"/>
              <a:t>Jacky, ein richtiger Autor, verwendet oft Namen anderer Schriftsteller, hat ein „lässiges Gebärden“ (entspanntes Auftreten), ist Weinkenner</a:t>
            </a:r>
            <a:endParaRPr lang="el-GR" sz="2400" dirty="0"/>
          </a:p>
          <a:p>
            <a:pPr>
              <a:buNone/>
            </a:pPr>
            <a:endParaRPr lang="el-GR" dirty="0"/>
          </a:p>
        </p:txBody>
      </p:sp>
      <p:sp>
        <p:nvSpPr>
          <p:cNvPr id="4" name="3 - Στρογγυλεμένο ορθογώνιο"/>
          <p:cNvSpPr/>
          <p:nvPr/>
        </p:nvSpPr>
        <p:spPr>
          <a:xfrm rot="21098097">
            <a:off x="5827536" y="4237708"/>
            <a:ext cx="1244754" cy="36004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b="1" dirty="0">
                <a:solidFill>
                  <a:schemeClr val="accent3">
                    <a:lumMod val="50000"/>
                  </a:schemeClr>
                </a:solidFill>
              </a:rPr>
              <a:t>Diskurs über </a:t>
            </a:r>
          </a:p>
          <a:p>
            <a:pPr algn="ctr"/>
            <a:r>
              <a:rPr lang="de-DE" sz="1000" b="1" dirty="0">
                <a:solidFill>
                  <a:schemeClr val="accent3">
                    <a:lumMod val="50000"/>
                  </a:schemeClr>
                </a:solidFill>
              </a:rPr>
              <a:t>soziale Schicht</a:t>
            </a:r>
            <a:endParaRPr lang="el-GR" sz="1000" b="1" dirty="0">
              <a:solidFill>
                <a:schemeClr val="accent3">
                  <a:lumMod val="50000"/>
                </a:schemeClr>
              </a:solidFill>
            </a:endParaRPr>
          </a:p>
        </p:txBody>
      </p:sp>
      <p:sp>
        <p:nvSpPr>
          <p:cNvPr id="5" name="4 - Στρογγυλεμένο ορθογώνιο"/>
          <p:cNvSpPr/>
          <p:nvPr/>
        </p:nvSpPr>
        <p:spPr>
          <a:xfrm rot="21098097">
            <a:off x="8562550" y="4578151"/>
            <a:ext cx="1348515" cy="6621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b="1" dirty="0">
                <a:solidFill>
                  <a:schemeClr val="accent3">
                    <a:lumMod val="50000"/>
                  </a:schemeClr>
                </a:solidFill>
              </a:rPr>
              <a:t>Zeichen unterer Schicht?</a:t>
            </a:r>
          </a:p>
          <a:p>
            <a:pPr algn="ctr"/>
            <a:r>
              <a:rPr lang="de-DE" sz="1000" b="1" dirty="0">
                <a:solidFill>
                  <a:schemeClr val="accent3">
                    <a:lumMod val="50000"/>
                  </a:schemeClr>
                </a:solidFill>
              </a:rPr>
              <a:t>Diskurs über </a:t>
            </a:r>
          </a:p>
          <a:p>
            <a:pPr algn="ctr"/>
            <a:r>
              <a:rPr lang="de-DE" sz="1000" b="1" dirty="0">
                <a:solidFill>
                  <a:schemeClr val="accent3">
                    <a:lumMod val="50000"/>
                  </a:schemeClr>
                </a:solidFill>
              </a:rPr>
              <a:t>soziale Schicht</a:t>
            </a:r>
            <a:endParaRPr lang="el-GR" sz="1000" b="1" dirty="0">
              <a:solidFill>
                <a:schemeClr val="accent3">
                  <a:lumMod val="50000"/>
                </a:schemeClr>
              </a:solidFill>
            </a:endParaRPr>
          </a:p>
        </p:txBody>
      </p:sp>
      <p:sp>
        <p:nvSpPr>
          <p:cNvPr id="6" name="5 - Στρογγυλεμένο ορθογώνιο"/>
          <p:cNvSpPr/>
          <p:nvPr/>
        </p:nvSpPr>
        <p:spPr>
          <a:xfrm rot="21098097">
            <a:off x="8501488" y="6076109"/>
            <a:ext cx="1704802" cy="52642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b="1" dirty="0">
                <a:solidFill>
                  <a:schemeClr val="accent3">
                    <a:lumMod val="50000"/>
                  </a:schemeClr>
                </a:solidFill>
              </a:rPr>
              <a:t>Stereotypische Sprache/</a:t>
            </a:r>
          </a:p>
          <a:p>
            <a:pPr algn="ctr"/>
            <a:r>
              <a:rPr lang="de-DE" sz="1000" b="1" dirty="0">
                <a:solidFill>
                  <a:schemeClr val="accent3">
                    <a:lumMod val="50000"/>
                  </a:schemeClr>
                </a:solidFill>
              </a:rPr>
              <a:t>Schriftstelleridentität</a:t>
            </a:r>
            <a:endParaRPr lang="el-GR" sz="1000" b="1" dirty="0">
              <a:solidFill>
                <a:schemeClr val="accent3">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024034" y="642918"/>
            <a:ext cx="8229600" cy="357174"/>
          </a:xfrm>
        </p:spPr>
        <p:txBody>
          <a:bodyPr>
            <a:noAutofit/>
          </a:bodyPr>
          <a:lstStyle/>
          <a:p>
            <a:r>
              <a:rPr lang="de-DE" sz="3200" dirty="0"/>
              <a:t>Beispiel 1 - </a:t>
            </a:r>
            <a:r>
              <a:rPr lang="de-DE" sz="3200" dirty="0" err="1"/>
              <a:t>Kaffeekrätzchen</a:t>
            </a:r>
            <a:endParaRPr lang="en-US" sz="3200" dirty="0"/>
          </a:p>
        </p:txBody>
      </p:sp>
      <p:pic>
        <p:nvPicPr>
          <p:cNvPr id="4" name="0 - Εικόνα" descr="Hinnenkamp.PNG"/>
          <p:cNvPicPr>
            <a:picLocks noGrp="1"/>
          </p:cNvPicPr>
          <p:nvPr>
            <p:ph idx="1"/>
          </p:nvPr>
        </p:nvPicPr>
        <p:blipFill>
          <a:blip r:embed="rId2" cstate="print"/>
          <a:stretch>
            <a:fillRect/>
          </a:stretch>
        </p:blipFill>
        <p:spPr>
          <a:xfrm>
            <a:off x="2095472" y="1214422"/>
            <a:ext cx="8143932" cy="4429156"/>
          </a:xfrm>
          <a:prstGeom prst="rect">
            <a:avLst/>
          </a:prstGeom>
        </p:spPr>
      </p:pic>
      <p:sp>
        <p:nvSpPr>
          <p:cNvPr id="5" name="4 - TextBox"/>
          <p:cNvSpPr txBox="1"/>
          <p:nvPr/>
        </p:nvSpPr>
        <p:spPr>
          <a:xfrm>
            <a:off x="6310314" y="5572141"/>
            <a:ext cx="3571900" cy="276999"/>
          </a:xfrm>
          <a:prstGeom prst="rect">
            <a:avLst/>
          </a:prstGeom>
          <a:noFill/>
        </p:spPr>
        <p:txBody>
          <a:bodyPr wrap="square" rtlCol="0">
            <a:spAutoFit/>
          </a:bodyPr>
          <a:lstStyle/>
          <a:p>
            <a:pPr algn="r"/>
            <a:r>
              <a:rPr lang="de-DE" sz="1200" dirty="0"/>
              <a:t>(Textquelle: </a:t>
            </a:r>
            <a:r>
              <a:rPr lang="de-DE" sz="1200" dirty="0" err="1"/>
              <a:t>Hinnenkamp</a:t>
            </a:r>
            <a:r>
              <a:rPr lang="de-DE" sz="1200" dirty="0"/>
              <a:t> 2003)</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52596" y="642918"/>
            <a:ext cx="8229600" cy="428612"/>
          </a:xfrm>
        </p:spPr>
        <p:txBody>
          <a:bodyPr>
            <a:noAutofit/>
          </a:bodyPr>
          <a:lstStyle/>
          <a:p>
            <a:r>
              <a:rPr lang="de-DE" sz="3200" dirty="0"/>
              <a:t>Beispiel 1 - </a:t>
            </a:r>
            <a:r>
              <a:rPr lang="de-DE" sz="3200" dirty="0" err="1"/>
              <a:t>Kaffeekrätzchen</a:t>
            </a:r>
            <a:endParaRPr lang="en-US" sz="3200" dirty="0"/>
          </a:p>
        </p:txBody>
      </p:sp>
      <p:graphicFrame>
        <p:nvGraphicFramePr>
          <p:cNvPr id="5" name="4 - Πίνακας"/>
          <p:cNvGraphicFramePr>
            <a:graphicFrameLocks noGrp="1"/>
          </p:cNvGraphicFramePr>
          <p:nvPr/>
        </p:nvGraphicFramePr>
        <p:xfrm>
          <a:off x="1952597" y="1214423"/>
          <a:ext cx="8429685" cy="5204767"/>
        </p:xfrm>
        <a:graphic>
          <a:graphicData uri="http://schemas.openxmlformats.org/drawingml/2006/table">
            <a:tbl>
              <a:tblPr firstRow="1" bandRow="1">
                <a:tableStyleId>{5C22544A-7EE6-4342-B048-85BDC9FD1C3A}</a:tableStyleId>
              </a:tblPr>
              <a:tblGrid>
                <a:gridCol w="2143140">
                  <a:extLst>
                    <a:ext uri="{9D8B030D-6E8A-4147-A177-3AD203B41FA5}">
                      <a16:colId xmlns:a16="http://schemas.microsoft.com/office/drawing/2014/main" val="20000"/>
                    </a:ext>
                  </a:extLst>
                </a:gridCol>
                <a:gridCol w="4429156">
                  <a:extLst>
                    <a:ext uri="{9D8B030D-6E8A-4147-A177-3AD203B41FA5}">
                      <a16:colId xmlns:a16="http://schemas.microsoft.com/office/drawing/2014/main" val="20001"/>
                    </a:ext>
                  </a:extLst>
                </a:gridCol>
                <a:gridCol w="1857389">
                  <a:extLst>
                    <a:ext uri="{9D8B030D-6E8A-4147-A177-3AD203B41FA5}">
                      <a16:colId xmlns:a16="http://schemas.microsoft.com/office/drawing/2014/main" val="20002"/>
                    </a:ext>
                  </a:extLst>
                </a:gridCol>
              </a:tblGrid>
              <a:tr h="388926">
                <a:tc>
                  <a:txBody>
                    <a:bodyPr/>
                    <a:lstStyle/>
                    <a:p>
                      <a:pPr algn="ctr"/>
                      <a:r>
                        <a:rPr lang="de-DE" sz="1600" dirty="0"/>
                        <a:t>Ziel/ Handlung</a:t>
                      </a:r>
                      <a:endParaRPr lang="en-US" sz="1600" dirty="0"/>
                    </a:p>
                  </a:txBody>
                  <a:tcPr/>
                </a:tc>
                <a:tc>
                  <a:txBody>
                    <a:bodyPr/>
                    <a:lstStyle/>
                    <a:p>
                      <a:pPr algn="ctr"/>
                      <a:r>
                        <a:rPr lang="de-DE" sz="1600" dirty="0"/>
                        <a:t>Didaktische Kommentare</a:t>
                      </a:r>
                      <a:endParaRPr lang="en-US" sz="1600" dirty="0"/>
                    </a:p>
                  </a:txBody>
                  <a:tcPr/>
                </a:tc>
                <a:tc>
                  <a:txBody>
                    <a:bodyPr/>
                    <a:lstStyle/>
                    <a:p>
                      <a:pPr algn="ctr"/>
                      <a:r>
                        <a:rPr lang="de-DE" sz="1600" dirty="0"/>
                        <a:t>Sprachaktivität</a:t>
                      </a:r>
                      <a:endParaRPr lang="en-US" sz="1600" dirty="0"/>
                    </a:p>
                  </a:txBody>
                  <a:tcPr/>
                </a:tc>
                <a:extLst>
                  <a:ext uri="{0D108BD9-81ED-4DB2-BD59-A6C34878D82A}">
                    <a16:rowId xmlns:a16="http://schemas.microsoft.com/office/drawing/2014/main" val="10000"/>
                  </a:ext>
                </a:extLst>
              </a:tr>
              <a:tr h="305595">
                <a:tc rowSpan="2">
                  <a:txBody>
                    <a:bodyPr/>
                    <a:lstStyle/>
                    <a:p>
                      <a:pPr marL="0" marR="0">
                        <a:lnSpc>
                          <a:spcPct val="115000"/>
                        </a:lnSpc>
                        <a:spcBef>
                          <a:spcPts val="0"/>
                        </a:spcBef>
                        <a:spcAft>
                          <a:spcPts val="0"/>
                        </a:spcAft>
                      </a:pPr>
                      <a:r>
                        <a:rPr lang="de-DE" sz="1400" dirty="0">
                          <a:latin typeface="+mn-lt"/>
                          <a:ea typeface="Times New Roman"/>
                          <a:cs typeface="Times New Roman"/>
                        </a:rPr>
                        <a:t>über kulturelle Stereotype reflektieren</a:t>
                      </a:r>
                      <a:endParaRPr lang="en-US" sz="1400" dirty="0">
                        <a:latin typeface="+mn-lt"/>
                        <a:ea typeface="Calibri"/>
                        <a:cs typeface="Times New Roman"/>
                      </a:endParaRPr>
                    </a:p>
                  </a:txBody>
                  <a:tcPr marL="68580" marR="68580" marT="0" marB="0"/>
                </a:tc>
                <a:tc>
                  <a:txBody>
                    <a:bodyPr/>
                    <a:lstStyle/>
                    <a:p>
                      <a:r>
                        <a:rPr kumimoji="0" lang="de-DE" sz="1400" kern="1200" dirty="0">
                          <a:solidFill>
                            <a:schemeClr val="dk1"/>
                          </a:solidFill>
                          <a:latin typeface="+mn-lt"/>
                          <a:ea typeface="+mn-ea"/>
                          <a:cs typeface="+mn-cs"/>
                        </a:rPr>
                        <a:t>Was verstehen Sie unter </a:t>
                      </a:r>
                      <a:r>
                        <a:rPr kumimoji="0" lang="de-DE" sz="1400" i="1" kern="1200" dirty="0">
                          <a:solidFill>
                            <a:schemeClr val="dk1"/>
                          </a:solidFill>
                          <a:latin typeface="+mn-lt"/>
                          <a:ea typeface="+mn-ea"/>
                          <a:cs typeface="+mn-cs"/>
                        </a:rPr>
                        <a:t>Gast</a:t>
                      </a:r>
                      <a:r>
                        <a:rPr kumimoji="0" lang="de-DE" sz="1400" kern="1200" dirty="0">
                          <a:solidFill>
                            <a:schemeClr val="dk1"/>
                          </a:solidFill>
                          <a:latin typeface="+mn-lt"/>
                          <a:ea typeface="+mn-ea"/>
                          <a:cs typeface="+mn-cs"/>
                        </a:rPr>
                        <a:t>? </a:t>
                      </a:r>
                      <a:endParaRPr lang="en-US" sz="1400" dirty="0"/>
                    </a:p>
                  </a:txBody>
                  <a:tcPr/>
                </a:tc>
                <a:tc>
                  <a:txBody>
                    <a:bodyPr/>
                    <a:lstStyle/>
                    <a:p>
                      <a:r>
                        <a:rPr kumimoji="0" lang="de-DE" sz="1400" kern="1200" dirty="0">
                          <a:solidFill>
                            <a:schemeClr val="dk1"/>
                          </a:solidFill>
                          <a:latin typeface="+mn-lt"/>
                          <a:ea typeface="+mn-ea"/>
                          <a:cs typeface="+mn-cs"/>
                        </a:rPr>
                        <a:t>freie Assoziationen (</a:t>
                      </a:r>
                      <a:r>
                        <a:rPr kumimoji="0" lang="de-DE" sz="1400" kern="1200" dirty="0" err="1">
                          <a:solidFill>
                            <a:schemeClr val="dk1"/>
                          </a:solidFill>
                          <a:latin typeface="+mn-lt"/>
                          <a:ea typeface="+mn-ea"/>
                          <a:cs typeface="+mn-cs"/>
                        </a:rPr>
                        <a:t>Assoziogramm</a:t>
                      </a:r>
                      <a:r>
                        <a:rPr kumimoji="0" lang="de-DE" sz="1400" kern="1200" dirty="0">
                          <a:solidFill>
                            <a:schemeClr val="dk1"/>
                          </a:solidFill>
                          <a:latin typeface="+mn-lt"/>
                          <a:ea typeface="+mn-ea"/>
                          <a:cs typeface="+mn-cs"/>
                        </a:rPr>
                        <a:t>)</a:t>
                      </a:r>
                      <a:endParaRPr lang="en-US" sz="1400" dirty="0"/>
                    </a:p>
                  </a:txBody>
                  <a:tcPr/>
                </a:tc>
                <a:extLst>
                  <a:ext uri="{0D108BD9-81ED-4DB2-BD59-A6C34878D82A}">
                    <a16:rowId xmlns:a16="http://schemas.microsoft.com/office/drawing/2014/main" val="10001"/>
                  </a:ext>
                </a:extLst>
              </a:tr>
              <a:tr h="305595">
                <a:tc vMerge="1">
                  <a:txBody>
                    <a:bodyPr/>
                    <a:lstStyle/>
                    <a:p>
                      <a:endParaRPr lang="en-US"/>
                    </a:p>
                  </a:txBody>
                  <a:tcPr/>
                </a:tc>
                <a:tc>
                  <a:txBody>
                    <a:bodyPr/>
                    <a:lstStyle/>
                    <a:p>
                      <a:r>
                        <a:rPr kumimoji="0" lang="de-DE" sz="1400" kern="1200" dirty="0">
                          <a:solidFill>
                            <a:schemeClr val="dk1"/>
                          </a:solidFill>
                          <a:latin typeface="+mn-lt"/>
                          <a:ea typeface="+mn-ea"/>
                          <a:cs typeface="+mn-cs"/>
                        </a:rPr>
                        <a:t>Vorteile und Nachteile einer persönlichen Einladung zwischen Lehrer und Schüler</a:t>
                      </a:r>
                      <a:endParaRPr lang="en-US" sz="1400" dirty="0"/>
                    </a:p>
                  </a:txBody>
                  <a:tcPr/>
                </a:tc>
                <a:tc>
                  <a:txBody>
                    <a:bodyPr/>
                    <a:lstStyle/>
                    <a:p>
                      <a:r>
                        <a:rPr kumimoji="0" lang="de-DE" sz="1400" kern="1200" dirty="0">
                          <a:solidFill>
                            <a:schemeClr val="dk1"/>
                          </a:solidFill>
                          <a:latin typeface="+mn-lt"/>
                          <a:ea typeface="+mn-ea"/>
                          <a:cs typeface="+mn-cs"/>
                        </a:rPr>
                        <a:t>tabellarische Ergänzungsübung Vor- und Nachteile (GA oder Folie PL)</a:t>
                      </a:r>
                      <a:endParaRPr lang="en-US" sz="1400" dirty="0"/>
                    </a:p>
                  </a:txBody>
                  <a:tcPr/>
                </a:tc>
                <a:extLst>
                  <a:ext uri="{0D108BD9-81ED-4DB2-BD59-A6C34878D82A}">
                    <a16:rowId xmlns:a16="http://schemas.microsoft.com/office/drawing/2014/main" val="10002"/>
                  </a:ext>
                </a:extLst>
              </a:tr>
              <a:tr h="611190">
                <a:tc>
                  <a:txBody>
                    <a:bodyPr/>
                    <a:lstStyle/>
                    <a:p>
                      <a:r>
                        <a:rPr kumimoji="0" lang="de-DE" sz="1400" kern="1200" dirty="0">
                          <a:solidFill>
                            <a:schemeClr val="dk1"/>
                          </a:solidFill>
                          <a:latin typeface="+mn-lt"/>
                          <a:ea typeface="Times New Roman"/>
                          <a:cs typeface="Times New Roman"/>
                        </a:rPr>
                        <a:t>über die unterschiedlichen Perspektiven im Text reflektieren</a:t>
                      </a:r>
                      <a:endParaRPr kumimoji="0" lang="en-US" sz="1400" kern="1200" dirty="0">
                        <a:solidFill>
                          <a:schemeClr val="dk1"/>
                        </a:solidFill>
                        <a:latin typeface="+mn-lt"/>
                        <a:ea typeface="Times New Roman"/>
                        <a:cs typeface="Times New Roman"/>
                      </a:endParaRPr>
                    </a:p>
                  </a:txBody>
                  <a:tcPr/>
                </a:tc>
                <a:tc>
                  <a:txBody>
                    <a:bodyPr/>
                    <a:lstStyle/>
                    <a:p>
                      <a:r>
                        <a:rPr kumimoji="0" lang="de-DE" sz="1400" kern="1200" dirty="0">
                          <a:solidFill>
                            <a:schemeClr val="dk1"/>
                          </a:solidFill>
                          <a:latin typeface="+mn-lt"/>
                          <a:ea typeface="+mn-ea"/>
                          <a:cs typeface="+mn-cs"/>
                        </a:rPr>
                        <a:t>Welche </a:t>
                      </a:r>
                      <a:r>
                        <a:rPr kumimoji="0" lang="de-DE" sz="1400" b="1" kern="1200" dirty="0">
                          <a:solidFill>
                            <a:schemeClr val="dk1"/>
                          </a:solidFill>
                          <a:latin typeface="+mn-lt"/>
                          <a:ea typeface="+mn-ea"/>
                          <a:cs typeface="+mn-cs"/>
                        </a:rPr>
                        <a:t>Wörter oder Sprachstrukturen</a:t>
                      </a:r>
                      <a:r>
                        <a:rPr kumimoji="0" lang="de-DE" sz="1400" kern="1200" dirty="0">
                          <a:solidFill>
                            <a:schemeClr val="dk1"/>
                          </a:solidFill>
                          <a:latin typeface="+mn-lt"/>
                          <a:ea typeface="+mn-ea"/>
                          <a:cs typeface="+mn-cs"/>
                        </a:rPr>
                        <a:t> deuten auf Alltagskultur hin, welche auf kulturelle Unterschiede?</a:t>
                      </a:r>
                      <a:endParaRPr lang="en-US" sz="1400" dirty="0"/>
                    </a:p>
                  </a:txBody>
                  <a:tcPr/>
                </a:tc>
                <a:tc>
                  <a:txBody>
                    <a:bodyPr/>
                    <a:lstStyle/>
                    <a:p>
                      <a:r>
                        <a:rPr kumimoji="0" lang="de-DE" sz="1400" kern="1200" dirty="0">
                          <a:solidFill>
                            <a:schemeClr val="dk1"/>
                          </a:solidFill>
                          <a:latin typeface="+mn-lt"/>
                          <a:ea typeface="+mn-ea"/>
                          <a:cs typeface="+mn-cs"/>
                        </a:rPr>
                        <a:t>Notieren/ Unterschreiben von Wörtern und Strukturen im Text </a:t>
                      </a:r>
                      <a:endParaRPr lang="en-US" sz="1400" dirty="0"/>
                    </a:p>
                  </a:txBody>
                  <a:tcPr/>
                </a:tc>
                <a:extLst>
                  <a:ext uri="{0D108BD9-81ED-4DB2-BD59-A6C34878D82A}">
                    <a16:rowId xmlns:a16="http://schemas.microsoft.com/office/drawing/2014/main" val="10003"/>
                  </a:ext>
                </a:extLst>
              </a:tr>
              <a:tr h="305595">
                <a:tc rowSpan="2">
                  <a:txBody>
                    <a:bodyPr/>
                    <a:lstStyle/>
                    <a:p>
                      <a:r>
                        <a:rPr kumimoji="0" lang="de-DE" sz="1400" kern="1200" dirty="0">
                          <a:solidFill>
                            <a:schemeClr val="dk1"/>
                          </a:solidFill>
                          <a:latin typeface="+mn-lt"/>
                          <a:ea typeface="+mn-ea"/>
                          <a:cs typeface="+mn-cs"/>
                        </a:rPr>
                        <a:t>über den Sprachstil des Textes reflektieren</a:t>
                      </a:r>
                      <a:endParaRPr lang="en-US" sz="1400" dirty="0"/>
                    </a:p>
                  </a:txBody>
                  <a:tcPr/>
                </a:tc>
                <a:tc>
                  <a:txBody>
                    <a:bodyPr/>
                    <a:lstStyle/>
                    <a:p>
                      <a:r>
                        <a:rPr kumimoji="0" lang="de-DE" sz="1400" kern="1200" dirty="0">
                          <a:solidFill>
                            <a:schemeClr val="dk1"/>
                          </a:solidFill>
                          <a:latin typeface="+mn-lt"/>
                          <a:ea typeface="+mn-ea"/>
                          <a:cs typeface="+mn-cs"/>
                        </a:rPr>
                        <a:t>Wie wirken die Namenabkürzungen?</a:t>
                      </a:r>
                      <a:endParaRPr lang="en-US" sz="1400" dirty="0"/>
                    </a:p>
                  </a:txBody>
                  <a:tcPr/>
                </a:tc>
                <a:tc>
                  <a:txBody>
                    <a:bodyPr/>
                    <a:lstStyle/>
                    <a:p>
                      <a:r>
                        <a:rPr kumimoji="0" lang="de-DE" sz="1400" kern="1200" dirty="0">
                          <a:solidFill>
                            <a:schemeClr val="dk1"/>
                          </a:solidFill>
                          <a:latin typeface="+mn-lt"/>
                          <a:ea typeface="+mn-ea"/>
                          <a:cs typeface="+mn-cs"/>
                        </a:rPr>
                        <a:t>Freie Diskussion/ Plenum</a:t>
                      </a:r>
                      <a:endParaRPr lang="en-US" sz="1400" dirty="0"/>
                    </a:p>
                  </a:txBody>
                  <a:tcPr/>
                </a:tc>
                <a:extLst>
                  <a:ext uri="{0D108BD9-81ED-4DB2-BD59-A6C34878D82A}">
                    <a16:rowId xmlns:a16="http://schemas.microsoft.com/office/drawing/2014/main" val="10004"/>
                  </a:ext>
                </a:extLst>
              </a:tr>
              <a:tr h="1158241">
                <a:tc vMerge="1">
                  <a:txBody>
                    <a:bodyPr/>
                    <a:lstStyle/>
                    <a:p>
                      <a:endParaRPr lang="en-US"/>
                    </a:p>
                  </a:txBody>
                  <a:tcPr/>
                </a:tc>
                <a:tc>
                  <a:txBody>
                    <a:bodyPr/>
                    <a:lstStyle/>
                    <a:p>
                      <a:r>
                        <a:rPr kumimoji="0" lang="de-DE" sz="1400" kern="1200" dirty="0">
                          <a:solidFill>
                            <a:schemeClr val="dk1"/>
                          </a:solidFill>
                          <a:latin typeface="+mn-lt"/>
                          <a:ea typeface="+mn-ea"/>
                          <a:cs typeface="+mn-cs"/>
                        </a:rPr>
                        <a:t>Welches Ziel erfüllt der </a:t>
                      </a:r>
                      <a:r>
                        <a:rPr kumimoji="0" lang="de-DE" sz="1400" b="1" kern="1200" dirty="0">
                          <a:solidFill>
                            <a:schemeClr val="dk1"/>
                          </a:solidFill>
                          <a:latin typeface="+mn-lt"/>
                          <a:ea typeface="+mn-ea"/>
                          <a:cs typeface="+mn-cs"/>
                        </a:rPr>
                        <a:t>Stil</a:t>
                      </a:r>
                      <a:r>
                        <a:rPr kumimoji="0" lang="de-DE" sz="1400" kern="1200" dirty="0">
                          <a:solidFill>
                            <a:schemeClr val="dk1"/>
                          </a:solidFill>
                          <a:latin typeface="+mn-lt"/>
                          <a:ea typeface="+mn-ea"/>
                          <a:cs typeface="+mn-cs"/>
                        </a:rPr>
                        <a:t> des Textes? </a:t>
                      </a:r>
                      <a:endParaRPr kumimoji="0" lang="en-US" sz="1400" kern="1200" dirty="0">
                        <a:solidFill>
                          <a:schemeClr val="dk1"/>
                        </a:solidFill>
                        <a:latin typeface="+mn-lt"/>
                        <a:ea typeface="+mn-ea"/>
                        <a:cs typeface="+mn-cs"/>
                      </a:endParaRPr>
                    </a:p>
                    <a:p>
                      <a:r>
                        <a:rPr kumimoji="0" lang="de-DE" sz="1400" kern="1200" dirty="0">
                          <a:solidFill>
                            <a:schemeClr val="dk1"/>
                          </a:solidFill>
                          <a:latin typeface="+mn-lt"/>
                          <a:ea typeface="+mn-ea"/>
                          <a:cs typeface="+mn-cs"/>
                        </a:rPr>
                        <a:t>(Inwiefern wiederholen sich die textuellen Strukturen? Sind Ausnahmen/ Auffälligkeiten in den Strukturen zu erkennen?)</a:t>
                      </a:r>
                      <a:endParaRPr lang="en-US" sz="1400" dirty="0"/>
                    </a:p>
                  </a:txBody>
                  <a:tcPr/>
                </a:tc>
                <a:tc>
                  <a:txBody>
                    <a:bodyPr/>
                    <a:lstStyle/>
                    <a:p>
                      <a:r>
                        <a:rPr kumimoji="0" lang="de-DE" sz="1400" kern="1200" dirty="0">
                          <a:solidFill>
                            <a:schemeClr val="dk1"/>
                          </a:solidFill>
                          <a:latin typeface="+mn-lt"/>
                          <a:ea typeface="+mn-ea"/>
                          <a:cs typeface="+mn-cs"/>
                        </a:rPr>
                        <a:t>Strukturale Textanalyse/ EA, Plenum</a:t>
                      </a:r>
                      <a:endParaRPr lang="en-US" sz="1400" dirty="0"/>
                    </a:p>
                  </a:txBody>
                  <a:tcPr/>
                </a:tc>
                <a:extLst>
                  <a:ext uri="{0D108BD9-81ED-4DB2-BD59-A6C34878D82A}">
                    <a16:rowId xmlns:a16="http://schemas.microsoft.com/office/drawing/2014/main" val="10005"/>
                  </a:ext>
                </a:extLst>
              </a:tr>
              <a:tr h="611190">
                <a:tc>
                  <a:txBody>
                    <a:bodyPr/>
                    <a:lstStyle/>
                    <a:p>
                      <a:r>
                        <a:rPr kumimoji="0" lang="de-DE" sz="1400" kern="1200" dirty="0">
                          <a:solidFill>
                            <a:schemeClr val="dk1"/>
                          </a:solidFill>
                          <a:latin typeface="+mn-lt"/>
                          <a:ea typeface="+mn-ea"/>
                          <a:cs typeface="+mn-cs"/>
                        </a:rPr>
                        <a:t>über eigene Erfahrungen und Missverständnisse im Zielland erzählen</a:t>
                      </a:r>
                      <a:endParaRPr kumimoji="0" lang="en-US" sz="1400" kern="1200" dirty="0">
                        <a:solidFill>
                          <a:schemeClr val="dk1"/>
                        </a:solidFill>
                        <a:latin typeface="+mn-lt"/>
                        <a:ea typeface="+mn-ea"/>
                        <a:cs typeface="+mn-cs"/>
                      </a:endParaRPr>
                    </a:p>
                  </a:txBody>
                  <a:tcPr/>
                </a:tc>
                <a:tc>
                  <a:txBody>
                    <a:bodyPr/>
                    <a:lstStyle/>
                    <a:p>
                      <a:r>
                        <a:rPr kumimoji="0" lang="de-DE" sz="1400" b="1" kern="1200" dirty="0">
                          <a:solidFill>
                            <a:schemeClr val="dk1"/>
                          </a:solidFill>
                          <a:latin typeface="+mn-lt"/>
                          <a:ea typeface="+mn-ea"/>
                          <a:cs typeface="+mn-cs"/>
                        </a:rPr>
                        <a:t>Erzählen</a:t>
                      </a:r>
                      <a:r>
                        <a:rPr kumimoji="0" lang="de-DE" sz="1400" kern="1200" dirty="0">
                          <a:solidFill>
                            <a:schemeClr val="dk1"/>
                          </a:solidFill>
                          <a:latin typeface="+mn-lt"/>
                          <a:ea typeface="+mn-ea"/>
                          <a:cs typeface="+mn-cs"/>
                        </a:rPr>
                        <a:t> Sie über ein Missverständnis, die Sie selbst im Zielland erlebt haben, indem Sie den </a:t>
                      </a:r>
                      <a:r>
                        <a:rPr kumimoji="0" lang="de-DE" sz="1400" b="1" kern="1200" dirty="0">
                          <a:solidFill>
                            <a:schemeClr val="dk1"/>
                          </a:solidFill>
                          <a:latin typeface="+mn-lt"/>
                          <a:ea typeface="+mn-ea"/>
                          <a:cs typeface="+mn-cs"/>
                        </a:rPr>
                        <a:t>Stil</a:t>
                      </a:r>
                      <a:r>
                        <a:rPr kumimoji="0" lang="de-DE" sz="1400" kern="1200" dirty="0">
                          <a:solidFill>
                            <a:schemeClr val="dk1"/>
                          </a:solidFill>
                          <a:latin typeface="+mn-lt"/>
                          <a:ea typeface="+mn-ea"/>
                          <a:cs typeface="+mn-cs"/>
                        </a:rPr>
                        <a:t> des Textes aufnehmen.</a:t>
                      </a:r>
                      <a:endParaRPr lang="en-US" sz="1400" dirty="0"/>
                    </a:p>
                  </a:txBody>
                  <a:tcPr/>
                </a:tc>
                <a:tc>
                  <a:txBody>
                    <a:bodyPr/>
                    <a:lstStyle/>
                    <a:p>
                      <a:r>
                        <a:rPr kumimoji="0" lang="de-DE" sz="1400" kern="1200" dirty="0">
                          <a:solidFill>
                            <a:schemeClr val="dk1"/>
                          </a:solidFill>
                          <a:latin typeface="+mn-lt"/>
                          <a:ea typeface="+mn-ea"/>
                          <a:cs typeface="+mn-cs"/>
                        </a:rPr>
                        <a:t>MA, Referat/ SA</a:t>
                      </a:r>
                      <a:endParaRPr lang="en-US" sz="14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ctrTitle"/>
          </p:nvPr>
        </p:nvSpPr>
        <p:spPr>
          <a:xfrm>
            <a:off x="717176" y="1317813"/>
            <a:ext cx="11282082" cy="3306202"/>
          </a:xfrm>
        </p:spPr>
        <p:txBody>
          <a:bodyPr>
            <a:normAutofit/>
          </a:bodyPr>
          <a:lstStyle/>
          <a:p>
            <a:br>
              <a:rPr lang="en-US" sz="2400" dirty="0"/>
            </a:br>
            <a:br>
              <a:rPr lang="en-US" sz="2400" dirty="0"/>
            </a:br>
            <a:r>
              <a:rPr lang="de-DE" sz="3600" b="1" dirty="0"/>
              <a:t>Interaktion als Spracherwerbstheorie</a:t>
            </a:r>
            <a:r>
              <a:rPr lang="el-GR" sz="3600" b="1" dirty="0"/>
              <a:t>		</a:t>
            </a:r>
            <a:br>
              <a:rPr lang="en-US" sz="3600" b="1" dirty="0"/>
            </a:br>
            <a:br>
              <a:rPr lang="de-DE" sz="3600" b="1" dirty="0"/>
            </a:br>
            <a:r>
              <a:rPr lang="de-DE" sz="3200" dirty="0"/>
              <a:t>Interaktionistische Ansätze und Anwendungsbeispiele </a:t>
            </a:r>
            <a:br>
              <a:rPr lang="de-DE" sz="3200" dirty="0"/>
            </a:br>
            <a:r>
              <a:rPr lang="de-DE" sz="3200" dirty="0"/>
              <a:t>Entwicklung von Kompetenzen, Sprachaktivitäten </a:t>
            </a:r>
            <a:br>
              <a:rPr lang="en-US" sz="3200" dirty="0"/>
            </a:br>
            <a:endParaRPr lang="el-GR" sz="3600" b="1" dirty="0"/>
          </a:p>
        </p:txBody>
      </p:sp>
      <p:sp>
        <p:nvSpPr>
          <p:cNvPr id="6" name="Υπότιτλος 2"/>
          <p:cNvSpPr>
            <a:spLocks noGrp="1"/>
          </p:cNvSpPr>
          <p:nvPr>
            <p:ph type="subTitle" idx="1"/>
          </p:nvPr>
        </p:nvSpPr>
        <p:spPr>
          <a:xfrm>
            <a:off x="717176" y="5522976"/>
            <a:ext cx="9144000" cy="658368"/>
          </a:xfrm>
        </p:spPr>
        <p:txBody>
          <a:bodyPr>
            <a:normAutofit fontScale="92500" lnSpcReduction="20000"/>
          </a:bodyPr>
          <a:lstStyle/>
          <a:p>
            <a:pPr algn="just"/>
            <a:r>
              <a:rPr lang="en-US" sz="2000" dirty="0" err="1"/>
              <a:t>Universität</a:t>
            </a:r>
            <a:r>
              <a:rPr lang="en-US" sz="2000" dirty="0"/>
              <a:t> Athen, </a:t>
            </a:r>
            <a:r>
              <a:rPr lang="en-US" sz="2000" dirty="0" err="1"/>
              <a:t>Fachbereich</a:t>
            </a:r>
            <a:r>
              <a:rPr lang="en-US" sz="2000" dirty="0"/>
              <a:t> </a:t>
            </a:r>
            <a:r>
              <a:rPr lang="en-US" sz="2000" dirty="0" err="1"/>
              <a:t>für</a:t>
            </a:r>
            <a:r>
              <a:rPr lang="en-US" sz="2000" dirty="0"/>
              <a:t> Deutsche </a:t>
            </a:r>
            <a:r>
              <a:rPr lang="en-US" sz="2000" dirty="0" err="1"/>
              <a:t>Sprache</a:t>
            </a:r>
            <a:r>
              <a:rPr lang="en-US" sz="2000" dirty="0"/>
              <a:t> und </a:t>
            </a:r>
            <a:r>
              <a:rPr lang="en-US" sz="2000" dirty="0" err="1"/>
              <a:t>Literatur</a:t>
            </a:r>
            <a:endParaRPr lang="en-US" sz="2000" dirty="0"/>
          </a:p>
          <a:p>
            <a:pPr algn="just"/>
            <a:r>
              <a:rPr lang="de-DE" sz="2000" dirty="0"/>
              <a:t>Prof. Dr. Dafni Wiedenmayer</a:t>
            </a:r>
            <a:r>
              <a:rPr lang="en-US" sz="2000" dirty="0"/>
              <a:t> </a:t>
            </a:r>
          </a:p>
        </p:txBody>
      </p:sp>
    </p:spTree>
    <p:extLst>
      <p:ext uri="{BB962C8B-B14F-4D97-AF65-F5344CB8AC3E}">
        <p14:creationId xmlns:p14="http://schemas.microsoft.com/office/powerpoint/2010/main" val="820090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55FD7C-F351-40A9-925C-C131830FE5F3}"/>
              </a:ext>
            </a:extLst>
          </p:cNvPr>
          <p:cNvSpPr>
            <a:spLocks noGrp="1"/>
          </p:cNvSpPr>
          <p:nvPr>
            <p:ph type="title"/>
          </p:nvPr>
        </p:nvSpPr>
        <p:spPr>
          <a:xfrm>
            <a:off x="838200" y="365125"/>
            <a:ext cx="10515600" cy="925195"/>
          </a:xfrm>
        </p:spPr>
        <p:txBody>
          <a:bodyPr>
            <a:normAutofit/>
          </a:bodyPr>
          <a:lstStyle/>
          <a:p>
            <a:pPr algn="ctr"/>
            <a:r>
              <a:rPr lang="de-DE" sz="2800" b="1" dirty="0">
                <a:latin typeface="Arial" panose="020B0604020202020204" pitchFamily="34" charset="0"/>
                <a:cs typeface="Arial" panose="020B0604020202020204" pitchFamily="34" charset="0"/>
              </a:rPr>
              <a:t>Spracherwerb</a:t>
            </a:r>
            <a:endParaRPr lang="el-GR" sz="28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2E5075B4-2B4D-4B6B-9A49-B3A213AC149A}"/>
              </a:ext>
            </a:extLst>
          </p:cNvPr>
          <p:cNvSpPr>
            <a:spLocks noGrp="1"/>
          </p:cNvSpPr>
          <p:nvPr>
            <p:ph idx="1"/>
          </p:nvPr>
        </p:nvSpPr>
        <p:spPr/>
        <p:txBody>
          <a:bodyPr>
            <a:normAutofit lnSpcReduction="10000"/>
          </a:bodyPr>
          <a:lstStyle/>
          <a:p>
            <a:r>
              <a:rPr lang="de-DE" dirty="0"/>
              <a:t>Spracherwerb als Teil der psychischen und sozialen Entwicklung des Menschen. </a:t>
            </a:r>
          </a:p>
          <a:p>
            <a:r>
              <a:rPr lang="de-DE" dirty="0"/>
              <a:t> Spracherwerb ist ein wesentliches Element der Sozialisation und die Sprache wird im Verlauf dieses Prozesses aktiv erworben.</a:t>
            </a:r>
          </a:p>
          <a:p>
            <a:r>
              <a:rPr lang="de-DE" dirty="0"/>
              <a:t> Sprachentwicklung ist zugleich ein Teil der affektiven, der kognitiven und der sozialen Entwicklung.</a:t>
            </a:r>
          </a:p>
          <a:p>
            <a:endParaRPr lang="de-DE" dirty="0"/>
          </a:p>
          <a:p>
            <a:pPr>
              <a:buNone/>
              <a:defRPr/>
            </a:pPr>
            <a:r>
              <a:rPr lang="de-DE" dirty="0"/>
              <a:t>----------------------------------------------------------------</a:t>
            </a:r>
          </a:p>
          <a:p>
            <a:pPr>
              <a:buNone/>
              <a:defRPr/>
            </a:pPr>
            <a:r>
              <a:rPr lang="de-DE" dirty="0"/>
              <a:t>Erlernte und erworbene Wissensbestände sind unterschiedlicher Natur und bilden nie eine Einheit. </a:t>
            </a:r>
            <a:endParaRPr lang="en-US" dirty="0"/>
          </a:p>
          <a:p>
            <a:endParaRPr lang="de-DE" dirty="0"/>
          </a:p>
        </p:txBody>
      </p:sp>
    </p:spTree>
    <p:extLst>
      <p:ext uri="{BB962C8B-B14F-4D97-AF65-F5344CB8AC3E}">
        <p14:creationId xmlns:p14="http://schemas.microsoft.com/office/powerpoint/2010/main" val="204700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de-DE" altLang="en-US" dirty="0"/>
              <a:t>Spracherwerbstheorien</a:t>
            </a:r>
            <a:endParaRPr lang="en-US" altLang="en-US" dirty="0"/>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None/>
              <a:defRPr/>
            </a:pPr>
            <a:r>
              <a:rPr lang="de-DE" dirty="0"/>
              <a:t>Kognitivistische – Interaktionistische Ansätze: </a:t>
            </a:r>
          </a:p>
          <a:p>
            <a:pPr fontAlgn="auto">
              <a:spcAft>
                <a:spcPts val="0"/>
              </a:spcAft>
              <a:buFont typeface="Arial" pitchFamily="34" charset="0"/>
              <a:buNone/>
              <a:defRPr/>
            </a:pPr>
            <a:r>
              <a:rPr lang="de-DE" dirty="0"/>
              <a:t>Sprache kann sinnvoll nicht untersucht werden, wenn sie von sozialen und politischen Elementen isoliert gesehen wird. Sprache - dynamisches Phänomen (Kultur), Wert von s. Vielfalt und Pluralismus - soziale Interaktion - Umwelt. </a:t>
            </a:r>
          </a:p>
          <a:p>
            <a:pPr fontAlgn="auto">
              <a:spcAft>
                <a:spcPts val="0"/>
              </a:spcAft>
              <a:buFont typeface="Arial" pitchFamily="34" charset="0"/>
              <a:buNone/>
              <a:defRPr/>
            </a:pPr>
            <a:r>
              <a:rPr lang="de-DE" dirty="0"/>
              <a:t>Processing Theory- ACT (Adaptive Control of Thought) – aktive Konstruktion von Problemlösungsstrategien (Wygotski, Piaget, Bachtin (Theorie der Polyphonie- Dialogik))</a:t>
            </a:r>
          </a:p>
          <a:p>
            <a:pPr fontAlgn="auto">
              <a:spcAft>
                <a:spcPts val="0"/>
              </a:spcAft>
              <a:buFont typeface="Arial" pitchFamily="34" charset="0"/>
              <a:buNone/>
              <a:defRPr/>
            </a:pPr>
            <a:endParaRPr lang="en-US" dirty="0"/>
          </a:p>
        </p:txBody>
      </p:sp>
    </p:spTree>
    <p:extLst>
      <p:ext uri="{BB962C8B-B14F-4D97-AF65-F5344CB8AC3E}">
        <p14:creationId xmlns:p14="http://schemas.microsoft.com/office/powerpoint/2010/main" val="751034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n-US" b="1" u="sng" dirty="0" err="1"/>
              <a:t>Interaktionshypothese</a:t>
            </a:r>
            <a:endParaRPr lang="el-GR" b="1" u="sng" dirty="0"/>
          </a:p>
        </p:txBody>
      </p:sp>
      <p:sp>
        <p:nvSpPr>
          <p:cNvPr id="3" name="2 - Θέση περιεχομένου"/>
          <p:cNvSpPr>
            <a:spLocks noGrp="1"/>
          </p:cNvSpPr>
          <p:nvPr>
            <p:ph idx="1"/>
          </p:nvPr>
        </p:nvSpPr>
        <p:spPr/>
        <p:txBody>
          <a:bodyPr>
            <a:normAutofit/>
          </a:bodyPr>
          <a:lstStyle/>
          <a:p>
            <a:pPr algn="ctr">
              <a:buNone/>
            </a:pPr>
            <a:r>
              <a:rPr lang="de-DE" dirty="0"/>
              <a:t>   </a:t>
            </a:r>
          </a:p>
          <a:p>
            <a:pPr algn="just">
              <a:buNone/>
            </a:pPr>
            <a:r>
              <a:rPr lang="de-DE" dirty="0"/>
              <a:t>Die Interaktionshypothese ist eine theoretische Darstellung des Zweitspracherwerbs, mit der versucht wird, die Rolle von Interaktionen im Sprachlernprozess zu erklären. Im Gegensatz zu intern gesteuerten Akquisitionsansätzen steht die IH im Einklang mit einem sozio-interaktionistischen  Ansatz, der den Einfluss des Umfelds betont, in dem sich ein Lernender engagiert.</a:t>
            </a:r>
          </a:p>
          <a:p>
            <a:pPr algn="just">
              <a:buNone/>
            </a:pPr>
            <a:endParaRPr lang="el-GR" dirty="0"/>
          </a:p>
        </p:txBody>
      </p:sp>
    </p:spTree>
    <p:extLst>
      <p:ext uri="{BB962C8B-B14F-4D97-AF65-F5344CB8AC3E}">
        <p14:creationId xmlns:p14="http://schemas.microsoft.com/office/powerpoint/2010/main" val="3975642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160000" cy="847026"/>
          </a:xfrm>
        </p:spPr>
        <p:txBody>
          <a:bodyPr/>
          <a:lstStyle/>
          <a:p>
            <a:r>
              <a:rPr lang="de-DE" sz="2400" b="1" u="sng" dirty="0"/>
              <a:t>die vier Konstrukte der IH </a:t>
            </a:r>
            <a:endParaRPr lang="el-GR" sz="2400" b="1" u="sng" dirty="0"/>
          </a:p>
        </p:txBody>
      </p:sp>
      <p:sp>
        <p:nvSpPr>
          <p:cNvPr id="3" name="2 - Θέση περιεχομένου"/>
          <p:cNvSpPr>
            <a:spLocks noGrp="1"/>
          </p:cNvSpPr>
          <p:nvPr>
            <p:ph idx="1"/>
          </p:nvPr>
        </p:nvSpPr>
        <p:spPr>
          <a:xfrm>
            <a:off x="609600" y="1085088"/>
            <a:ext cx="10160000" cy="5315712"/>
          </a:xfrm>
        </p:spPr>
        <p:txBody>
          <a:bodyPr>
            <a:normAutofit fontScale="92500" lnSpcReduction="10000"/>
          </a:bodyPr>
          <a:lstStyle/>
          <a:p>
            <a:r>
              <a:rPr lang="de-DE" b="1" i="1" dirty="0"/>
              <a:t>Input</a:t>
            </a:r>
            <a:r>
              <a:rPr lang="de-DE" dirty="0"/>
              <a:t> bezieht sich auf eine der Sprachformen, die der Lernende erhalten hat. Einfach ausgedrückt kann das Input allgemein als Information definiert werden, die der Lernende von einer externen Quelle erhält</a:t>
            </a:r>
          </a:p>
          <a:p>
            <a:pPr>
              <a:buFont typeface="Arial" charset="0"/>
              <a:buNone/>
            </a:pPr>
            <a:r>
              <a:rPr lang="de-DE" altLang="en-US" dirty="0"/>
              <a:t>Kompetenz in der Sprache erlangt man nur durch das Verstehen und Verarbeiten des Sprachmaterials (</a:t>
            </a:r>
            <a:r>
              <a:rPr lang="de-DE" altLang="en-US" dirty="0" err="1"/>
              <a:t>Comprehensible</a:t>
            </a:r>
            <a:r>
              <a:rPr lang="de-DE" altLang="en-US" dirty="0"/>
              <a:t> </a:t>
            </a:r>
            <a:r>
              <a:rPr lang="de-DE" altLang="en-US" dirty="0" err="1"/>
              <a:t>input</a:t>
            </a:r>
            <a:r>
              <a:rPr lang="de-DE" altLang="en-US" dirty="0"/>
              <a:t> – „i</a:t>
            </a:r>
            <a:r>
              <a:rPr lang="en-US" altLang="en-US" dirty="0"/>
              <a:t>+1” ideal - </a:t>
            </a:r>
            <a:r>
              <a:rPr lang="de-DE" altLang="en-US" dirty="0"/>
              <a:t>Material!)</a:t>
            </a:r>
            <a:endParaRPr lang="en-US" altLang="en-US" dirty="0"/>
          </a:p>
          <a:p>
            <a:r>
              <a:rPr lang="de-DE" b="1" i="1" dirty="0"/>
              <a:t>Output</a:t>
            </a:r>
            <a:r>
              <a:rPr lang="de-DE" dirty="0"/>
              <a:t> bezieht sich andererseits auf die vom Lernenden erzeugten Sprachformen - im Wesentlichen intern generierte Antworten an die anderen Gesprächspartner in einem Austausch.</a:t>
            </a:r>
          </a:p>
          <a:p>
            <a:r>
              <a:rPr lang="de-DE" dirty="0"/>
              <a:t>Als </a:t>
            </a:r>
            <a:r>
              <a:rPr lang="de-DE" b="1" i="1" dirty="0"/>
              <a:t>Interaktion </a:t>
            </a:r>
            <a:r>
              <a:rPr lang="de-DE" dirty="0"/>
              <a:t>definiert die Funktion, die Input und Output erfüllen. Diese Austausche haben eine Interaktionsstruktur; Im Kontext der IH bezieht sich dies auf die Art und Weise, in der Informationen während einer Interaktion zwischen Teilen ausgetauscht werden. In dieser Struktur können Modifikationstechniken wie Klärung und Wiederholung ins Spiel kommen, um Sinnverhandlungen zu erleichtern</a:t>
            </a:r>
            <a:r>
              <a:rPr lang="de-DE" b="1" i="1" dirty="0"/>
              <a:t>.</a:t>
            </a:r>
          </a:p>
          <a:p>
            <a:endParaRPr lang="de-DE" dirty="0"/>
          </a:p>
        </p:txBody>
      </p:sp>
    </p:spTree>
    <p:extLst>
      <p:ext uri="{BB962C8B-B14F-4D97-AF65-F5344CB8AC3E}">
        <p14:creationId xmlns:p14="http://schemas.microsoft.com/office/powerpoint/2010/main" val="275467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10000"/>
          </a:bodyPr>
          <a:lstStyle/>
          <a:p>
            <a:r>
              <a:rPr lang="de-DE" b="1" i="1" dirty="0"/>
              <a:t>Feedback</a:t>
            </a:r>
            <a:r>
              <a:rPr lang="de-DE" dirty="0"/>
              <a:t>: Das Konstrukt des Feedbacks ist dem Input recht ähnlich, mit dem entscheidenden Unterschied, dass Feedback als Reaktion auf den Output erhalten wird. Im Zusammenhang mit der IH können zwei Arten von Feedback identifiziert werden - explizites Feedback wie Korrekturen oder metalinguistische Erklärungen und implizites Feedback, einschließlich Verhandlungsstrategien wie Klärungswünsche oder Verständnis-/Bestätigungsprüfungen.</a:t>
            </a:r>
          </a:p>
          <a:p>
            <a:pPr marL="0" indent="0">
              <a:buNone/>
            </a:pPr>
            <a:r>
              <a:rPr lang="de-DE" dirty="0"/>
              <a:t>Das </a:t>
            </a:r>
            <a:r>
              <a:rPr lang="de-DE" dirty="0" err="1"/>
              <a:t>feedback</a:t>
            </a:r>
            <a:r>
              <a:rPr lang="de-DE" dirty="0"/>
              <a:t> bzw. der „Input“ allgemein spielt natürlich durchaus eine gewisse Rolle, zumal dann, wenn eben keine Hilfestellung, kein </a:t>
            </a:r>
            <a:r>
              <a:rPr lang="de-DE" dirty="0" err="1"/>
              <a:t>scaffolding</a:t>
            </a:r>
            <a:r>
              <a:rPr lang="de-DE" dirty="0"/>
              <a:t>, geleistet wird, oder nicht in der Form, die es dem Lernenden erlaubt, einen weiteren Entwicklungsschritt zu tun. </a:t>
            </a:r>
            <a:endParaRPr lang="en-US" dirty="0"/>
          </a:p>
          <a:p>
            <a:pPr marL="0" indent="0">
              <a:buNone/>
            </a:pPr>
            <a:r>
              <a:rPr lang="de-DE" dirty="0"/>
              <a:t>Mit diesem Phänomen beschäftigen sich die Untersuchungen zum so genannten „</a:t>
            </a:r>
            <a:r>
              <a:rPr lang="de-DE" dirty="0" err="1"/>
              <a:t>foreigner</a:t>
            </a:r>
            <a:r>
              <a:rPr lang="de-DE" dirty="0"/>
              <a:t> – </a:t>
            </a:r>
            <a:r>
              <a:rPr lang="de-DE" dirty="0" err="1"/>
              <a:t>talk</a:t>
            </a:r>
            <a:r>
              <a:rPr lang="de-DE" dirty="0"/>
              <a:t>“, also jenen reduzierten Sprachduktus, den Muttersprachler in der Kommunikation mit Nicht- Muttersprachlern häufig verwenden.</a:t>
            </a:r>
            <a:endParaRPr lang="en-US" dirty="0"/>
          </a:p>
          <a:p>
            <a:endParaRPr lang="el-GR" dirty="0"/>
          </a:p>
        </p:txBody>
      </p:sp>
    </p:spTree>
    <p:extLst>
      <p:ext uri="{BB962C8B-B14F-4D97-AF65-F5344CB8AC3E}">
        <p14:creationId xmlns:p14="http://schemas.microsoft.com/office/powerpoint/2010/main" val="2279245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de-DE" sz="3200" b="1" u="sng" dirty="0"/>
              <a:t>Entwicklung</a:t>
            </a:r>
            <a:r>
              <a:rPr lang="en-US" sz="3200" b="1" u="sng" dirty="0"/>
              <a:t> </a:t>
            </a:r>
            <a:r>
              <a:rPr lang="el-GR" sz="3200" b="1" u="sng" dirty="0" err="1"/>
              <a:t>der</a:t>
            </a:r>
            <a:r>
              <a:rPr lang="el-GR" sz="3200" b="1" u="sng" dirty="0"/>
              <a:t> </a:t>
            </a:r>
            <a:r>
              <a:rPr lang="el-GR" sz="3200" b="1" u="sng" dirty="0" err="1"/>
              <a:t>Interaktionshypothese</a:t>
            </a:r>
            <a:endParaRPr lang="el-GR" sz="3200" b="1" u="sng" dirty="0"/>
          </a:p>
        </p:txBody>
      </p:sp>
      <p:sp>
        <p:nvSpPr>
          <p:cNvPr id="3" name="2 - Θέση περιεχομένου"/>
          <p:cNvSpPr>
            <a:spLocks noGrp="1"/>
          </p:cNvSpPr>
          <p:nvPr>
            <p:ph idx="1"/>
          </p:nvPr>
        </p:nvSpPr>
        <p:spPr/>
        <p:txBody>
          <a:bodyPr>
            <a:normAutofit fontScale="92500" lnSpcReduction="20000"/>
          </a:bodyPr>
          <a:lstStyle/>
          <a:p>
            <a:r>
              <a:rPr lang="de-DE" b="1" i="1" dirty="0" err="1"/>
              <a:t>Krashen</a:t>
            </a:r>
            <a:r>
              <a:rPr lang="de-DE" dirty="0"/>
              <a:t>: Der IH wird größtenteils zugeschrieben, dass er in </a:t>
            </a:r>
            <a:r>
              <a:rPr lang="de-DE" dirty="0" err="1"/>
              <a:t>Krashens</a:t>
            </a:r>
            <a:r>
              <a:rPr lang="de-DE" dirty="0"/>
              <a:t> 1980 veröffentlichtem Frühwerk eine Grundlage gefunden hat. In diesem Artikel brachte </a:t>
            </a:r>
            <a:r>
              <a:rPr lang="de-DE" dirty="0" err="1"/>
              <a:t>Krashen</a:t>
            </a:r>
            <a:r>
              <a:rPr lang="de-DE" dirty="0"/>
              <a:t> den Begriff des verständlichen Inputs zum Ausdruck - die Idee, dass das Verständnis des Inputs, auf den man stößt, für das Lernen von entscheidender Bedeutung ist.</a:t>
            </a:r>
            <a:endParaRPr lang="de-DE" b="1" dirty="0"/>
          </a:p>
          <a:p>
            <a:r>
              <a:rPr lang="de-DE" b="1" i="1" dirty="0"/>
              <a:t>Long</a:t>
            </a:r>
            <a:r>
              <a:rPr lang="de-DE" dirty="0"/>
              <a:t>: Longs Version der IH baut auf </a:t>
            </a:r>
            <a:r>
              <a:rPr lang="de-DE" dirty="0" err="1"/>
              <a:t>Krashens</a:t>
            </a:r>
            <a:r>
              <a:rPr lang="de-DE" dirty="0"/>
              <a:t> Idee eines nachvollziehbaren Inputs auf. In interaktiven Kontexten findet ein Informationsaustausch statt. Interaktionen können in unterschiedlichen Kontexten und Formaten auftreten. Durch verständliche Eingaben wird die Fähigkeit eines Einzelnen aufgebaut, Informationen über verschiedene Ausdrücke hinweg zu verstehen. Dies ist der Schlüssel für einen echten Spracherwerb.</a:t>
            </a:r>
          </a:p>
          <a:p>
            <a:r>
              <a:rPr lang="de-DE" b="1" i="1" dirty="0"/>
              <a:t>Pica:  </a:t>
            </a:r>
            <a:r>
              <a:rPr lang="de-DE" dirty="0" err="1"/>
              <a:t>Picas</a:t>
            </a:r>
            <a:r>
              <a:rPr lang="de-DE" dirty="0"/>
              <a:t> Verständnis der IH konzentriert sich auf die Idee der Leichtigkeit von Gesprächen. Unterschiede im sozialen Status führen zu durch Disparität ausgelösten sozialen Auswirkungen</a:t>
            </a:r>
            <a:endParaRPr lang="el-GR" dirty="0"/>
          </a:p>
          <a:p>
            <a:endParaRPr lang="el-GR" dirty="0"/>
          </a:p>
          <a:p>
            <a:endParaRPr lang="el-GR" dirty="0"/>
          </a:p>
        </p:txBody>
      </p:sp>
    </p:spTree>
    <p:extLst>
      <p:ext uri="{BB962C8B-B14F-4D97-AF65-F5344CB8AC3E}">
        <p14:creationId xmlns:p14="http://schemas.microsoft.com/office/powerpoint/2010/main" val="1430559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de-DE" sz="2000" b="1" u="sng" dirty="0"/>
              <a:t>Ellis: eine kritische Überprüfung</a:t>
            </a:r>
            <a:endParaRPr lang="el-GR" sz="2000" b="1" u="sng" dirty="0"/>
          </a:p>
        </p:txBody>
      </p:sp>
      <p:sp>
        <p:nvSpPr>
          <p:cNvPr id="3" name="2 - Θέση περιεχομένου"/>
          <p:cNvSpPr>
            <a:spLocks noGrp="1"/>
          </p:cNvSpPr>
          <p:nvPr>
            <p:ph idx="1"/>
          </p:nvPr>
        </p:nvSpPr>
        <p:spPr/>
        <p:txBody>
          <a:bodyPr>
            <a:normAutofit/>
          </a:bodyPr>
          <a:lstStyle/>
          <a:p>
            <a:r>
              <a:rPr lang="de-DE" dirty="0"/>
              <a:t>Modifikationen des Inputs, insbesondere solche, die im Prozess der Aushandlung eines Kommunikationsproblems stattfinden, ermöglichen die Aneignung, vorausgesetzt, dass die Lernenden: </a:t>
            </a:r>
          </a:p>
          <a:p>
            <a:r>
              <a:rPr lang="de-DE" dirty="0"/>
              <a:t>(a) den Input verstehen und </a:t>
            </a:r>
          </a:p>
          <a:p>
            <a:r>
              <a:rPr lang="de-DE" dirty="0"/>
              <a:t>(b) neue Merkmale darin wahrnehmen und vergleichen, was in ihrem Output bemerkt wird.</a:t>
            </a:r>
          </a:p>
          <a:p>
            <a:r>
              <a:rPr lang="de-DE" dirty="0"/>
              <a:t>Eine Interaktion, die von den Lernenden erfordert, dass sie ihren anfänglichen Output modifizieren, erleichtert den Integrationsprozess.</a:t>
            </a:r>
          </a:p>
          <a:p>
            <a:endParaRPr lang="de-DE" dirty="0"/>
          </a:p>
        </p:txBody>
      </p:sp>
    </p:spTree>
    <p:extLst>
      <p:ext uri="{BB962C8B-B14F-4D97-AF65-F5344CB8AC3E}">
        <p14:creationId xmlns:p14="http://schemas.microsoft.com/office/powerpoint/2010/main" val="157090012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1731</Words>
  <Application>Microsoft Office PowerPoint</Application>
  <PresentationFormat>Ευρεία οθόνη</PresentationFormat>
  <Paragraphs>143</Paragraphs>
  <Slides>19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19</vt:i4>
      </vt:variant>
    </vt:vector>
  </HeadingPairs>
  <TitlesOfParts>
    <vt:vector size="23" baseType="lpstr">
      <vt:lpstr>Arial</vt:lpstr>
      <vt:lpstr>Calibri</vt:lpstr>
      <vt:lpstr>Calibri Light</vt:lpstr>
      <vt:lpstr>Θέμα του Office</vt:lpstr>
      <vt:lpstr>Soziolinguistik 5</vt:lpstr>
      <vt:lpstr>  Interaktion als Spracherwerbstheorie    Interaktionistische Ansätze und Anwendungsbeispiele  Entwicklung von Kompetenzen, Sprachaktivitäten  </vt:lpstr>
      <vt:lpstr>Spracherwerb</vt:lpstr>
      <vt:lpstr>Spracherwerbstheorien</vt:lpstr>
      <vt:lpstr>Interaktionshypothese</vt:lpstr>
      <vt:lpstr>die vier Konstrukte der IH </vt:lpstr>
      <vt:lpstr>Παρουσίαση του PowerPoint</vt:lpstr>
      <vt:lpstr>Entwicklung der Interaktionshypothese</vt:lpstr>
      <vt:lpstr>Ellis: eine kritische Überprüfung</vt:lpstr>
      <vt:lpstr>Wygotski</vt:lpstr>
      <vt:lpstr>Zur Entwicklung symbolischer Kompetenz Sensibilisierung von LehrerInnen für die Bedürfnisse von Fremdsprachenlernern in multilingualen/ multikulturellen Milieus  Teaching for Symbolic Competence Cultivating Teacher Awareness of Foreign Language Students’ Needs in Multilingual/ Multicultural Environments</vt:lpstr>
      <vt:lpstr>Überblick</vt:lpstr>
      <vt:lpstr>Epistemologischer Rahmen</vt:lpstr>
      <vt:lpstr>Warum Ökolinguistik?</vt:lpstr>
      <vt:lpstr>Was bedeutet Symbolische Kompetenz?</vt:lpstr>
      <vt:lpstr>Zur Entwicklung symbolischer Kompetenz im FSU</vt:lpstr>
      <vt:lpstr>Beispiel I - Kramsch (2011) </vt:lpstr>
      <vt:lpstr>Beispiel 1 - Kaffeekrätzchen</vt:lpstr>
      <vt:lpstr>Beispiel 1 - Kaffeekrätzchen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Soziolinguistik 5</dc:title>
  <dc:creator>Dafni Wiedenmayer</dc:creator>
  <cp:lastModifiedBy>Dafni Wiedenmayer</cp:lastModifiedBy>
  <cp:revision>2</cp:revision>
  <dcterms:created xsi:type="dcterms:W3CDTF">2023-05-08T04:58:18Z</dcterms:created>
  <dcterms:modified xsi:type="dcterms:W3CDTF">2023-05-08T05:52:01Z</dcterms:modified>
</cp:coreProperties>
</file>