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43CB66-4344-0B4B-2FA0-FDC836F0449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9037849-925D-C9B7-18A4-36ACA912D5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5A7BF75-0A2F-2AC7-F680-DE959B177AAB}"/>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5" name="Θέση υποσέλιδου 4">
            <a:extLst>
              <a:ext uri="{FF2B5EF4-FFF2-40B4-BE49-F238E27FC236}">
                <a16:creationId xmlns:a16="http://schemas.microsoft.com/office/drawing/2014/main" id="{9C600AD9-020A-4EAF-F0C2-C13408E2049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B18222B-F42E-7714-81F4-EC3B95A01414}"/>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970414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7DED06-793E-F692-9182-6BABDF87225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79494BB-B71E-BED3-06A1-C782E722BAF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53E4AA5-F9C1-D159-B223-6AFC5B7EBC82}"/>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5" name="Θέση υποσέλιδου 4">
            <a:extLst>
              <a:ext uri="{FF2B5EF4-FFF2-40B4-BE49-F238E27FC236}">
                <a16:creationId xmlns:a16="http://schemas.microsoft.com/office/drawing/2014/main" id="{2CF19155-948C-BEC3-E1AE-C028438A6DC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A6CB135-37EC-0A0C-4E58-184A7D2D62A5}"/>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247196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DEED4ED-8633-EE55-F7B5-255ED595B01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280991E-A41A-5D4B-A911-641946D45DF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A1ED4F6-7869-67E7-89F0-2485DC73DC41}"/>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5" name="Θέση υποσέλιδου 4">
            <a:extLst>
              <a:ext uri="{FF2B5EF4-FFF2-40B4-BE49-F238E27FC236}">
                <a16:creationId xmlns:a16="http://schemas.microsoft.com/office/drawing/2014/main" id="{FBEA58D6-AE34-B170-2B6A-94D4AA0992F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52CE53-3409-9CBD-EB7C-F5556EF4FB3D}"/>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1675539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556983-4570-36C2-E83E-86CF8004EBD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DA37995-7FAD-E5E0-0B1B-F913CD45D91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73562D4-91A1-CEFD-BEEE-5E8AA1B43C55}"/>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5" name="Θέση υποσέλιδου 4">
            <a:extLst>
              <a:ext uri="{FF2B5EF4-FFF2-40B4-BE49-F238E27FC236}">
                <a16:creationId xmlns:a16="http://schemas.microsoft.com/office/drawing/2014/main" id="{9F2C24C3-D26F-60E3-84C1-6F606E20B01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81DC7E5-88EF-1FC1-81A1-1B7B1FBE6BF0}"/>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1349749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DA090A-1353-8BF4-46DB-654F671714F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706521B-EAE5-B71B-236B-D2F7342676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3550672-1EF7-24B9-118F-A02BD6437613}"/>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5" name="Θέση υποσέλιδου 4">
            <a:extLst>
              <a:ext uri="{FF2B5EF4-FFF2-40B4-BE49-F238E27FC236}">
                <a16:creationId xmlns:a16="http://schemas.microsoft.com/office/drawing/2014/main" id="{E815B952-42B6-FBA0-0F0B-EC37CFEFF6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FE52B4E-B1F8-0E3A-38C2-B3F54C6DB22F}"/>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695497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61CD42-5E74-AA96-DB05-A9684A175FB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405B472-16A5-497A-5369-687F9978210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0B85DFA-178C-C626-70F5-396E2EB3F24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F7B40A4-0FEC-DCFE-11E9-2FD002C83EA7}"/>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6" name="Θέση υποσέλιδου 5">
            <a:extLst>
              <a:ext uri="{FF2B5EF4-FFF2-40B4-BE49-F238E27FC236}">
                <a16:creationId xmlns:a16="http://schemas.microsoft.com/office/drawing/2014/main" id="{5F164735-082A-2938-C589-729A5FC7F83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CB15A4B-16A2-E2B7-945E-87DDBFCAB103}"/>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697047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6B2718-A5A4-6796-5139-89906C143E2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E36C590-2E9F-5BB7-EBC7-1318D774C1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6EB956C-1520-7732-FC6C-2109E7414CB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B9A9307-F893-FE61-9005-14437B9B57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B12274C-1AF8-088D-8A93-6C66EFAF134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D80031A-F851-9781-DCFB-CA796E0138AE}"/>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8" name="Θέση υποσέλιδου 7">
            <a:extLst>
              <a:ext uri="{FF2B5EF4-FFF2-40B4-BE49-F238E27FC236}">
                <a16:creationId xmlns:a16="http://schemas.microsoft.com/office/drawing/2014/main" id="{60B8D453-E6DF-A820-B8C4-1D731B4221D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87815F1-537F-586D-C16C-6AC6F0D9C5B4}"/>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3817401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9F5AD0-49F9-F5B3-44B5-70398041A4F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C26E3C5F-E71E-5077-5F5A-9A9621263E0A}"/>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4" name="Θέση υποσέλιδου 3">
            <a:extLst>
              <a:ext uri="{FF2B5EF4-FFF2-40B4-BE49-F238E27FC236}">
                <a16:creationId xmlns:a16="http://schemas.microsoft.com/office/drawing/2014/main" id="{669FCF6E-235A-D4FA-E065-15DEFAC76CE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651D7E94-849D-ED70-A780-595AE67F60E7}"/>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186503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EBC9BB1-DFBD-6F00-1842-D8F2F9DA3C58}"/>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3" name="Θέση υποσέλιδου 2">
            <a:extLst>
              <a:ext uri="{FF2B5EF4-FFF2-40B4-BE49-F238E27FC236}">
                <a16:creationId xmlns:a16="http://schemas.microsoft.com/office/drawing/2014/main" id="{6DB0189E-818C-1047-51E3-9182CC90B79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8C10F15-F1C6-D92A-0116-7EED25C2F71E}"/>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1413163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AB0A38-C1C9-A5BF-633F-47FB685F99D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8DD7E1B-D870-9659-131A-BB5609023A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7C0351D-E2F2-8220-1D56-41876FAD74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597B76B-8003-70DA-6E4D-17A659B2D0CF}"/>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6" name="Θέση υποσέλιδου 5">
            <a:extLst>
              <a:ext uri="{FF2B5EF4-FFF2-40B4-BE49-F238E27FC236}">
                <a16:creationId xmlns:a16="http://schemas.microsoft.com/office/drawing/2014/main" id="{6FEBC20B-8C2F-C98B-5A57-EE532A86895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36B5912-5758-1400-2797-209C24F48609}"/>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1488916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B125D5-A9E4-5035-AC72-5986697323D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C0AF378-776E-A9F7-D5A0-DE2FA475FA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A8F163A-C67D-901B-EB8C-2A6BD92582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3101C32-3C72-2000-C589-E061A08CECF6}"/>
              </a:ext>
            </a:extLst>
          </p:cNvPr>
          <p:cNvSpPr>
            <a:spLocks noGrp="1"/>
          </p:cNvSpPr>
          <p:nvPr>
            <p:ph type="dt" sz="half" idx="10"/>
          </p:nvPr>
        </p:nvSpPr>
        <p:spPr/>
        <p:txBody>
          <a:bodyPr/>
          <a:lstStyle/>
          <a:p>
            <a:fld id="{B53A95A7-D6D9-4205-AFED-AA98BF27BAA6}" type="datetimeFigureOut">
              <a:rPr lang="el-GR" smtClean="0"/>
              <a:t>8/5/2023</a:t>
            </a:fld>
            <a:endParaRPr lang="el-GR"/>
          </a:p>
        </p:txBody>
      </p:sp>
      <p:sp>
        <p:nvSpPr>
          <p:cNvPr id="6" name="Θέση υποσέλιδου 5">
            <a:extLst>
              <a:ext uri="{FF2B5EF4-FFF2-40B4-BE49-F238E27FC236}">
                <a16:creationId xmlns:a16="http://schemas.microsoft.com/office/drawing/2014/main" id="{DAF830C9-3A03-68F5-7DBC-D7F7AE441EF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A461786-A573-30BD-F565-6D9EDD61028C}"/>
              </a:ext>
            </a:extLst>
          </p:cNvPr>
          <p:cNvSpPr>
            <a:spLocks noGrp="1"/>
          </p:cNvSpPr>
          <p:nvPr>
            <p:ph type="sldNum" sz="quarter" idx="12"/>
          </p:nvPr>
        </p:nvSpPr>
        <p:spPr/>
        <p:txBody>
          <a:bodyPr/>
          <a:lstStyle/>
          <a:p>
            <a:fld id="{6174AA25-5194-4954-A264-DEF2CFCB77C3}" type="slidenum">
              <a:rPr lang="el-GR" smtClean="0"/>
              <a:t>‹#›</a:t>
            </a:fld>
            <a:endParaRPr lang="el-GR"/>
          </a:p>
        </p:txBody>
      </p:sp>
    </p:spTree>
    <p:extLst>
      <p:ext uri="{BB962C8B-B14F-4D97-AF65-F5344CB8AC3E}">
        <p14:creationId xmlns:p14="http://schemas.microsoft.com/office/powerpoint/2010/main" val="960588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F83A614-BD50-41AC-43E9-807F7A54E2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EC8759C-72AF-7E0D-917A-30C24DCDE9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C26CC66-DE9A-E4B4-1A6E-6DB457959B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3A95A7-D6D9-4205-AFED-AA98BF27BAA6}" type="datetimeFigureOut">
              <a:rPr lang="el-GR" smtClean="0"/>
              <a:t>8/5/2023</a:t>
            </a:fld>
            <a:endParaRPr lang="el-GR"/>
          </a:p>
        </p:txBody>
      </p:sp>
      <p:sp>
        <p:nvSpPr>
          <p:cNvPr id="5" name="Θέση υποσέλιδου 4">
            <a:extLst>
              <a:ext uri="{FF2B5EF4-FFF2-40B4-BE49-F238E27FC236}">
                <a16:creationId xmlns:a16="http://schemas.microsoft.com/office/drawing/2014/main" id="{CB480C10-E7C6-F91C-6947-2F9A2BF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EB40697-EDDD-A228-9C9D-7C1667EBEB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4AA25-5194-4954-A264-DEF2CFCB77C3}" type="slidenum">
              <a:rPr lang="el-GR" smtClean="0"/>
              <a:t>‹#›</a:t>
            </a:fld>
            <a:endParaRPr lang="el-GR"/>
          </a:p>
        </p:txBody>
      </p:sp>
    </p:spTree>
    <p:extLst>
      <p:ext uri="{BB962C8B-B14F-4D97-AF65-F5344CB8AC3E}">
        <p14:creationId xmlns:p14="http://schemas.microsoft.com/office/powerpoint/2010/main" val="336132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53AB36-F575-F25C-882A-0616EE933F17}"/>
              </a:ext>
            </a:extLst>
          </p:cNvPr>
          <p:cNvSpPr>
            <a:spLocks noGrp="1"/>
          </p:cNvSpPr>
          <p:nvPr>
            <p:ph type="ctrTitle"/>
          </p:nvPr>
        </p:nvSpPr>
        <p:spPr/>
        <p:txBody>
          <a:bodyPr/>
          <a:lstStyle/>
          <a:p>
            <a:r>
              <a:rPr lang="de-DE" dirty="0"/>
              <a:t>Soziolinguistik</a:t>
            </a:r>
            <a:r>
              <a:rPr lang="el-GR" dirty="0"/>
              <a:t> 4</a:t>
            </a:r>
          </a:p>
        </p:txBody>
      </p:sp>
      <p:sp>
        <p:nvSpPr>
          <p:cNvPr id="3" name="Υπότιτλος 2">
            <a:extLst>
              <a:ext uri="{FF2B5EF4-FFF2-40B4-BE49-F238E27FC236}">
                <a16:creationId xmlns:a16="http://schemas.microsoft.com/office/drawing/2014/main" id="{9F046089-7501-4AEF-976B-BF8CE0E8D50C}"/>
              </a:ext>
            </a:extLst>
          </p:cNvPr>
          <p:cNvSpPr>
            <a:spLocks noGrp="1"/>
          </p:cNvSpPr>
          <p:nvPr>
            <p:ph type="subTitle" idx="1"/>
          </p:nvPr>
        </p:nvSpPr>
        <p:spPr/>
        <p:txBody>
          <a:bodyPr/>
          <a:lstStyle/>
          <a:p>
            <a:r>
              <a:rPr lang="de-DE" dirty="0"/>
              <a:t>Dafni Wiedenmayer</a:t>
            </a:r>
            <a:endParaRPr lang="el-GR" dirty="0"/>
          </a:p>
        </p:txBody>
      </p:sp>
    </p:spTree>
    <p:extLst>
      <p:ext uri="{BB962C8B-B14F-4D97-AF65-F5344CB8AC3E}">
        <p14:creationId xmlns:p14="http://schemas.microsoft.com/office/powerpoint/2010/main" val="3148495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698A8F-9D12-7F48-C377-2B3F0E001AE9}"/>
              </a:ext>
            </a:extLst>
          </p:cNvPr>
          <p:cNvSpPr>
            <a:spLocks noGrp="1"/>
          </p:cNvSpPr>
          <p:nvPr>
            <p:ph type="title"/>
          </p:nvPr>
        </p:nvSpPr>
        <p:spPr/>
        <p:txBody>
          <a:bodyPr/>
          <a:lstStyle/>
          <a:p>
            <a:r>
              <a:rPr lang="de-DE" dirty="0"/>
              <a:t>Varianten und Varietäten</a:t>
            </a:r>
            <a:endParaRPr lang="el-GR" dirty="0"/>
          </a:p>
        </p:txBody>
      </p:sp>
      <p:sp>
        <p:nvSpPr>
          <p:cNvPr id="3" name="Θέση περιεχομένου 2">
            <a:extLst>
              <a:ext uri="{FF2B5EF4-FFF2-40B4-BE49-F238E27FC236}">
                <a16:creationId xmlns:a16="http://schemas.microsoft.com/office/drawing/2014/main" id="{B4D59B7A-EBD9-82B4-D410-423E3041B172}"/>
              </a:ext>
            </a:extLst>
          </p:cNvPr>
          <p:cNvSpPr>
            <a:spLocks noGrp="1"/>
          </p:cNvSpPr>
          <p:nvPr>
            <p:ph idx="1"/>
          </p:nvPr>
        </p:nvSpPr>
        <p:spPr/>
        <p:txBody>
          <a:bodyPr/>
          <a:lstStyle/>
          <a:p>
            <a:pPr marL="0" indent="0">
              <a:buNone/>
            </a:pPr>
            <a:r>
              <a:rPr lang="de-DE" dirty="0"/>
              <a:t>„Obwohl wir alle von uns behaupten, Deutsch zu sprechen, kann man mitnichten sagen, dass wir alle gleich sprechen. Gerade in Deutschland, aber nicht nur dort, finden wir von Süd nach Nord, von Ost nach West auffällige Unterschiede, nicht nur in der Aussprache, sondern auch im Wortschatz und sogar in der Grammatik.</a:t>
            </a:r>
          </a:p>
          <a:p>
            <a:pPr marL="0" indent="0">
              <a:buNone/>
            </a:pPr>
            <a:r>
              <a:rPr lang="de-DE" dirty="0"/>
              <a:t>Teilweise sind diese Unterschiede so groß, dass das gegenseitige Verstehen zumindest kurzfristig davon in Mitleidenschaft gezogen wird. Aber nicht nur die Geographie hat einen Einfluss darauf, wie wir sprechen.“ Theo Harden 2006 </a:t>
            </a:r>
            <a:endParaRPr lang="el-GR" dirty="0"/>
          </a:p>
        </p:txBody>
      </p:sp>
    </p:spTree>
    <p:extLst>
      <p:ext uri="{BB962C8B-B14F-4D97-AF65-F5344CB8AC3E}">
        <p14:creationId xmlns:p14="http://schemas.microsoft.com/office/powerpoint/2010/main" val="2408749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23C18F8-7028-0A3B-5A20-96C7ACDD5774}"/>
              </a:ext>
            </a:extLst>
          </p:cNvPr>
          <p:cNvSpPr>
            <a:spLocks noGrp="1"/>
          </p:cNvSpPr>
          <p:nvPr>
            <p:ph idx="1"/>
          </p:nvPr>
        </p:nvSpPr>
        <p:spPr/>
        <p:txBody>
          <a:bodyPr>
            <a:normAutofit fontScale="92500" lnSpcReduction="10000"/>
          </a:bodyPr>
          <a:lstStyle/>
          <a:p>
            <a:pPr marL="0" indent="0">
              <a:buNone/>
            </a:pPr>
            <a:r>
              <a:rPr lang="de-DE" dirty="0"/>
              <a:t>Die Geographie hat einen Einfluss darauf, wie wir sprechen.</a:t>
            </a:r>
          </a:p>
          <a:p>
            <a:pPr marL="0" indent="0">
              <a:buNone/>
            </a:pPr>
            <a:r>
              <a:rPr lang="de-DE" dirty="0"/>
              <a:t>Man erkennt Personen eines bestimmten Alters recht schnell an ihrer Sprache. </a:t>
            </a:r>
          </a:p>
          <a:p>
            <a:pPr marL="0" indent="0">
              <a:buNone/>
            </a:pPr>
            <a:r>
              <a:rPr lang="de-DE" dirty="0"/>
              <a:t>Zwischen Männern und Frauen existieren Unterschiede.</a:t>
            </a:r>
          </a:p>
          <a:p>
            <a:pPr marL="0" indent="0">
              <a:buNone/>
            </a:pPr>
            <a:r>
              <a:rPr lang="de-DE" dirty="0"/>
              <a:t>Zwischen den sozialen Schichten -wie immer man diese bestimmen mag- ebenfalls.</a:t>
            </a:r>
          </a:p>
          <a:p>
            <a:pPr marL="0" indent="0">
              <a:buNone/>
            </a:pPr>
            <a:r>
              <a:rPr lang="de-DE" dirty="0"/>
              <a:t>Diese Varietäten sind der Untersuchungsgegenstand der Soziolinguistik. Es wird die Frage nach den Beziehungen zwischen einer bestimmten Varietät und ihren gesellschaftlichen Korrelaten gestellt. Was sind die Ursprünge dieser Varietät und wie wird sie innerhalb einer Sprachgemeinschaft bewertet? Wofür steht sie?</a:t>
            </a:r>
            <a:endParaRPr lang="el-GR" dirty="0"/>
          </a:p>
        </p:txBody>
      </p:sp>
    </p:spTree>
    <p:extLst>
      <p:ext uri="{BB962C8B-B14F-4D97-AF65-F5344CB8AC3E}">
        <p14:creationId xmlns:p14="http://schemas.microsoft.com/office/powerpoint/2010/main" val="2591028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05FFB8-A7A0-CF36-14E7-0E91D3E3336A}"/>
              </a:ext>
            </a:extLst>
          </p:cNvPr>
          <p:cNvSpPr>
            <a:spLocks noGrp="1"/>
          </p:cNvSpPr>
          <p:nvPr>
            <p:ph type="title"/>
          </p:nvPr>
        </p:nvSpPr>
        <p:spPr/>
        <p:txBody>
          <a:bodyPr/>
          <a:lstStyle/>
          <a:p>
            <a:r>
              <a:rPr lang="de-DE" dirty="0"/>
              <a:t>Varianten und Varietäten</a:t>
            </a:r>
            <a:endParaRPr lang="el-GR" dirty="0"/>
          </a:p>
        </p:txBody>
      </p:sp>
      <p:sp>
        <p:nvSpPr>
          <p:cNvPr id="3" name="Θέση περιεχομένου 2">
            <a:extLst>
              <a:ext uri="{FF2B5EF4-FFF2-40B4-BE49-F238E27FC236}">
                <a16:creationId xmlns:a16="http://schemas.microsoft.com/office/drawing/2014/main" id="{55894E17-7E94-C303-0230-59D3C4FAD170}"/>
              </a:ext>
            </a:extLst>
          </p:cNvPr>
          <p:cNvSpPr>
            <a:spLocks noGrp="1"/>
          </p:cNvSpPr>
          <p:nvPr>
            <p:ph idx="1"/>
          </p:nvPr>
        </p:nvSpPr>
        <p:spPr/>
        <p:txBody>
          <a:bodyPr/>
          <a:lstStyle/>
          <a:p>
            <a:r>
              <a:rPr lang="de-DE" dirty="0"/>
              <a:t>ei Alder </a:t>
            </a:r>
            <a:r>
              <a:rPr lang="de-DE" dirty="0" err="1"/>
              <a:t>äi</a:t>
            </a:r>
            <a:r>
              <a:rPr lang="de-DE" dirty="0"/>
              <a:t>, voll fett </a:t>
            </a:r>
            <a:r>
              <a:rPr lang="de-DE" dirty="0" err="1"/>
              <a:t>äi</a:t>
            </a:r>
            <a:r>
              <a:rPr lang="de-DE" dirty="0"/>
              <a:t> gewürzt</a:t>
            </a:r>
          </a:p>
          <a:p>
            <a:r>
              <a:rPr lang="de-DE" dirty="0"/>
              <a:t>Schlechtgelaunte Grantigkeit</a:t>
            </a:r>
          </a:p>
          <a:p>
            <a:r>
              <a:rPr lang="de-DE" dirty="0"/>
              <a:t>Urbane Kodderschnauze</a:t>
            </a:r>
          </a:p>
          <a:p>
            <a:r>
              <a:rPr lang="de-DE" dirty="0"/>
              <a:t>Alles ist so süß</a:t>
            </a:r>
          </a:p>
          <a:p>
            <a:r>
              <a:rPr lang="de-DE" dirty="0"/>
              <a:t>Deftige Gemütlichkeit</a:t>
            </a:r>
          </a:p>
          <a:p>
            <a:endParaRPr lang="de-DE" dirty="0"/>
          </a:p>
          <a:p>
            <a:pPr marL="0" indent="0">
              <a:buNone/>
            </a:pPr>
            <a:r>
              <a:rPr lang="de-DE" dirty="0"/>
              <a:t>Berlinisch, Jugendsprache, Frauensprache, Bayerisch?</a:t>
            </a:r>
            <a:endParaRPr lang="el-GR" dirty="0"/>
          </a:p>
        </p:txBody>
      </p:sp>
    </p:spTree>
    <p:extLst>
      <p:ext uri="{BB962C8B-B14F-4D97-AF65-F5344CB8AC3E}">
        <p14:creationId xmlns:p14="http://schemas.microsoft.com/office/powerpoint/2010/main" val="825761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7D5FB7-A4E2-101C-8F0C-05B932F256A7}"/>
              </a:ext>
            </a:extLst>
          </p:cNvPr>
          <p:cNvSpPr>
            <a:spLocks noGrp="1"/>
          </p:cNvSpPr>
          <p:nvPr>
            <p:ph type="title"/>
          </p:nvPr>
        </p:nvSpPr>
        <p:spPr/>
        <p:txBody>
          <a:bodyPr/>
          <a:lstStyle/>
          <a:p>
            <a:r>
              <a:rPr lang="de-DE" dirty="0"/>
              <a:t>Varianten und Varietäten</a:t>
            </a:r>
            <a:endParaRPr lang="el-GR" dirty="0"/>
          </a:p>
        </p:txBody>
      </p:sp>
      <p:sp>
        <p:nvSpPr>
          <p:cNvPr id="3" name="Θέση περιεχομένου 2">
            <a:extLst>
              <a:ext uri="{FF2B5EF4-FFF2-40B4-BE49-F238E27FC236}">
                <a16:creationId xmlns:a16="http://schemas.microsoft.com/office/drawing/2014/main" id="{D008B0B4-635C-83D4-17E7-6235BA72CB67}"/>
              </a:ext>
            </a:extLst>
          </p:cNvPr>
          <p:cNvSpPr>
            <a:spLocks noGrp="1"/>
          </p:cNvSpPr>
          <p:nvPr>
            <p:ph idx="1"/>
          </p:nvPr>
        </p:nvSpPr>
        <p:spPr>
          <a:xfrm>
            <a:off x="838200" y="1351280"/>
            <a:ext cx="10515600" cy="4825683"/>
          </a:xfrm>
        </p:spPr>
        <p:txBody>
          <a:bodyPr>
            <a:normAutofit/>
          </a:bodyPr>
          <a:lstStyle/>
          <a:p>
            <a:pPr marL="0" indent="0">
              <a:buNone/>
            </a:pPr>
            <a:r>
              <a:rPr lang="de-DE" dirty="0"/>
              <a:t>Sprache als soziales Phänomen zu betrachten ist kein grundlegend neuer Ansatz. In den verschiedensten Formen ist er immer wieder -und dann fast auch immer mit politischen bzw. bildungspolitischen Konsequenzen- Basis für bestimmte Fragestellungen gewesen. </a:t>
            </a:r>
          </a:p>
          <a:p>
            <a:pPr marL="0" indent="0">
              <a:buNone/>
            </a:pPr>
            <a:r>
              <a:rPr lang="de-DE" dirty="0" err="1"/>
              <a:t>Vernarkulardiskussion</a:t>
            </a:r>
            <a:r>
              <a:rPr lang="de-DE" dirty="0"/>
              <a:t>, Dialektologie, Normierung, Orthographie etc. </a:t>
            </a:r>
          </a:p>
          <a:p>
            <a:pPr marL="0" indent="0">
              <a:buNone/>
            </a:pPr>
            <a:r>
              <a:rPr lang="de-DE" dirty="0"/>
              <a:t>Frage der soziolinguistischen Forschung: das Potential von Sprachen und ihren Varietäten, Gemeinschaften zu konstituieren.</a:t>
            </a:r>
          </a:p>
          <a:p>
            <a:pPr marL="0" indent="0">
              <a:buNone/>
            </a:pPr>
            <a:r>
              <a:rPr lang="de-DE" dirty="0"/>
              <a:t>Sprachen, Dialekte, Soziolekte, Sondersprachen, Berufssprachen, Jargons etc. werden nicht nur als für bestimmte Gruppen beobachtbare Kodes gesehen, sondern als konstitutive Elemente dieser Gemeinschaft. </a:t>
            </a:r>
            <a:endParaRPr lang="el-GR" dirty="0"/>
          </a:p>
        </p:txBody>
      </p:sp>
    </p:spTree>
    <p:extLst>
      <p:ext uri="{BB962C8B-B14F-4D97-AF65-F5344CB8AC3E}">
        <p14:creationId xmlns:p14="http://schemas.microsoft.com/office/powerpoint/2010/main" val="2978117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346136-3201-E659-BE1A-9B330CC8B8AD}"/>
              </a:ext>
            </a:extLst>
          </p:cNvPr>
          <p:cNvSpPr>
            <a:spLocks noGrp="1"/>
          </p:cNvSpPr>
          <p:nvPr>
            <p:ph type="title"/>
          </p:nvPr>
        </p:nvSpPr>
        <p:spPr/>
        <p:txBody>
          <a:bodyPr/>
          <a:lstStyle/>
          <a:p>
            <a:r>
              <a:rPr lang="de-DE" dirty="0"/>
              <a:t>Grundannahme der Soziolinguistik</a:t>
            </a:r>
            <a:endParaRPr lang="el-GR" dirty="0"/>
          </a:p>
        </p:txBody>
      </p:sp>
      <p:sp>
        <p:nvSpPr>
          <p:cNvPr id="3" name="Θέση περιεχομένου 2">
            <a:extLst>
              <a:ext uri="{FF2B5EF4-FFF2-40B4-BE49-F238E27FC236}">
                <a16:creationId xmlns:a16="http://schemas.microsoft.com/office/drawing/2014/main" id="{3A37ECDE-D582-B24F-E005-16E948EC0ED2}"/>
              </a:ext>
            </a:extLst>
          </p:cNvPr>
          <p:cNvSpPr>
            <a:spLocks noGrp="1"/>
          </p:cNvSpPr>
          <p:nvPr>
            <p:ph idx="1"/>
          </p:nvPr>
        </p:nvSpPr>
        <p:spPr/>
        <p:txBody>
          <a:bodyPr/>
          <a:lstStyle/>
          <a:p>
            <a:pPr marL="0" indent="0">
              <a:buNone/>
            </a:pPr>
            <a:r>
              <a:rPr lang="de-DE" dirty="0"/>
              <a:t>Sprache kann immer nur in ihren sozialen Funktionszusammenhängen sinnvoll untersucht werden. </a:t>
            </a:r>
            <a:endParaRPr lang="el-GR" dirty="0"/>
          </a:p>
          <a:p>
            <a:pPr marL="0" indent="0">
              <a:buNone/>
            </a:pPr>
            <a:r>
              <a:rPr lang="de-DE" dirty="0"/>
              <a:t>Sprache gehört zu ihrem lebensweltlichen und situativen Kontext.</a:t>
            </a:r>
          </a:p>
          <a:p>
            <a:pPr marL="0" indent="0">
              <a:buNone/>
            </a:pPr>
            <a:r>
              <a:rPr lang="de-DE" dirty="0"/>
              <a:t>Den idealen Sprecher-Hörer gibt es nicht.</a:t>
            </a:r>
          </a:p>
          <a:p>
            <a:pPr marL="0" indent="0">
              <a:buNone/>
            </a:pPr>
            <a:r>
              <a:rPr lang="de-DE" dirty="0"/>
              <a:t>Die jeweiligen Kontexte determinieren und setzen bestimmte Verwendungsweisen von Sprache voraus.</a:t>
            </a:r>
          </a:p>
          <a:p>
            <a:pPr marL="0" indent="0">
              <a:buNone/>
            </a:pPr>
            <a:r>
              <a:rPr lang="de-DE" dirty="0"/>
              <a:t>Die jeweilige Situation bestimmt die Sprachform und diese markiert auch Charakteristische der Situation.  </a:t>
            </a:r>
          </a:p>
        </p:txBody>
      </p:sp>
    </p:spTree>
    <p:extLst>
      <p:ext uri="{BB962C8B-B14F-4D97-AF65-F5344CB8AC3E}">
        <p14:creationId xmlns:p14="http://schemas.microsoft.com/office/powerpoint/2010/main" val="1483880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13D12E-01E4-E192-9E9D-1DEC470ECCB7}"/>
              </a:ext>
            </a:extLst>
          </p:cNvPr>
          <p:cNvSpPr>
            <a:spLocks noGrp="1"/>
          </p:cNvSpPr>
          <p:nvPr>
            <p:ph type="title"/>
          </p:nvPr>
        </p:nvSpPr>
        <p:spPr/>
        <p:txBody>
          <a:bodyPr/>
          <a:lstStyle/>
          <a:p>
            <a:r>
              <a:rPr lang="de-DE" dirty="0"/>
              <a:t>Die wichtigen sozialen Variablen</a:t>
            </a:r>
            <a:endParaRPr lang="el-GR" dirty="0"/>
          </a:p>
        </p:txBody>
      </p:sp>
      <p:sp>
        <p:nvSpPr>
          <p:cNvPr id="3" name="Θέση περιεχομένου 2">
            <a:extLst>
              <a:ext uri="{FF2B5EF4-FFF2-40B4-BE49-F238E27FC236}">
                <a16:creationId xmlns:a16="http://schemas.microsoft.com/office/drawing/2014/main" id="{A7371148-8A8E-FFEF-8C03-F199179FB96D}"/>
              </a:ext>
            </a:extLst>
          </p:cNvPr>
          <p:cNvSpPr>
            <a:spLocks noGrp="1"/>
          </p:cNvSpPr>
          <p:nvPr>
            <p:ph idx="1"/>
          </p:nvPr>
        </p:nvSpPr>
        <p:spPr/>
        <p:txBody>
          <a:bodyPr/>
          <a:lstStyle/>
          <a:p>
            <a:r>
              <a:rPr lang="de-DE" dirty="0"/>
              <a:t>Geographie</a:t>
            </a:r>
          </a:p>
          <a:p>
            <a:r>
              <a:rPr lang="de-DE" dirty="0"/>
              <a:t>Schicht </a:t>
            </a:r>
          </a:p>
          <a:p>
            <a:r>
              <a:rPr lang="de-DE" dirty="0"/>
              <a:t>Alter</a:t>
            </a:r>
          </a:p>
          <a:p>
            <a:r>
              <a:rPr lang="de-DE" dirty="0"/>
              <a:t>Geschlecht</a:t>
            </a:r>
          </a:p>
          <a:p>
            <a:r>
              <a:rPr lang="de-DE" dirty="0"/>
              <a:t>Kommunikationssituation</a:t>
            </a:r>
          </a:p>
          <a:p>
            <a:r>
              <a:rPr lang="de-DE" dirty="0"/>
              <a:t>Rolle</a:t>
            </a:r>
          </a:p>
          <a:p>
            <a:r>
              <a:rPr lang="de-DE" dirty="0"/>
              <a:t>(Ethnizität. Welche Sprache, nicht nur welche Varietät einer Sprache, wird aus welchem Grund in welcher Situation verwendet?)</a:t>
            </a:r>
          </a:p>
          <a:p>
            <a:endParaRPr lang="el-GR" dirty="0"/>
          </a:p>
        </p:txBody>
      </p:sp>
    </p:spTree>
    <p:extLst>
      <p:ext uri="{BB962C8B-B14F-4D97-AF65-F5344CB8AC3E}">
        <p14:creationId xmlns:p14="http://schemas.microsoft.com/office/powerpoint/2010/main" val="3463003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D8DEB3-AB24-3CDF-78D8-DFA70EEB5C10}"/>
              </a:ext>
            </a:extLst>
          </p:cNvPr>
          <p:cNvSpPr>
            <a:spLocks noGrp="1"/>
          </p:cNvSpPr>
          <p:nvPr>
            <p:ph type="title"/>
          </p:nvPr>
        </p:nvSpPr>
        <p:spPr/>
        <p:txBody>
          <a:bodyPr/>
          <a:lstStyle/>
          <a:p>
            <a:r>
              <a:rPr lang="de-DE" dirty="0"/>
              <a:t>Sprache als Objekt der Soziolinguistik</a:t>
            </a:r>
            <a:endParaRPr lang="el-GR" dirty="0"/>
          </a:p>
        </p:txBody>
      </p:sp>
      <p:sp>
        <p:nvSpPr>
          <p:cNvPr id="3" name="Θέση περιεχομένου 2">
            <a:extLst>
              <a:ext uri="{FF2B5EF4-FFF2-40B4-BE49-F238E27FC236}">
                <a16:creationId xmlns:a16="http://schemas.microsoft.com/office/drawing/2014/main" id="{96CC5AF2-858F-2592-3863-2269A5DCFC75}"/>
              </a:ext>
            </a:extLst>
          </p:cNvPr>
          <p:cNvSpPr>
            <a:spLocks noGrp="1"/>
          </p:cNvSpPr>
          <p:nvPr>
            <p:ph idx="1"/>
          </p:nvPr>
        </p:nvSpPr>
        <p:spPr/>
        <p:txBody>
          <a:bodyPr/>
          <a:lstStyle/>
          <a:p>
            <a:pPr marL="0" indent="0">
              <a:buNone/>
            </a:pPr>
            <a:r>
              <a:rPr lang="de-DE" dirty="0"/>
              <a:t>… ist ein komplexes, offenes und dynamisches System, dessen Charakteristika Mario </a:t>
            </a:r>
            <a:r>
              <a:rPr lang="de-DE" dirty="0" err="1"/>
              <a:t>Wandruszka</a:t>
            </a:r>
            <a:r>
              <a:rPr lang="de-DE" dirty="0"/>
              <a:t> (1981:31) so umreißt:</a:t>
            </a:r>
          </a:p>
          <a:p>
            <a:pPr marL="0" indent="0">
              <a:buNone/>
            </a:pPr>
            <a:endParaRPr lang="de-DE" dirty="0"/>
          </a:p>
          <a:p>
            <a:pPr marL="0" indent="0">
              <a:buNone/>
            </a:pPr>
            <a:r>
              <a:rPr lang="de-DE" i="1" dirty="0"/>
              <a:t>Eine menschliche Sprache ist kein in sich geschlossenes und schlüssiges homogenes Monosystem. Sie ist ein einzigartig komplexes, dynamisches Polysystem, ein Konglomerat von Sprachen, die nach innen in unablässiger Bewegung ineinandergreifen und nach außen auf andere Sprachen übergreifen.</a:t>
            </a:r>
            <a:endParaRPr lang="el-GR" i="1" dirty="0"/>
          </a:p>
        </p:txBody>
      </p:sp>
    </p:spTree>
    <p:extLst>
      <p:ext uri="{BB962C8B-B14F-4D97-AF65-F5344CB8AC3E}">
        <p14:creationId xmlns:p14="http://schemas.microsoft.com/office/powerpoint/2010/main" val="1294107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BDFC140-9CAE-F17E-38AF-9E070B3C8A12}"/>
              </a:ext>
            </a:extLst>
          </p:cNvPr>
          <p:cNvSpPr txBox="1"/>
          <p:nvPr/>
        </p:nvSpPr>
        <p:spPr>
          <a:xfrm>
            <a:off x="3048000" y="1028343"/>
            <a:ext cx="6096000" cy="4801314"/>
          </a:xfrm>
          <a:prstGeom prst="rect">
            <a:avLst/>
          </a:prstGeom>
          <a:noFill/>
        </p:spPr>
        <p:txBody>
          <a:bodyPr wrap="square">
            <a:spAutoFit/>
          </a:bodyPr>
          <a:lstStyle/>
          <a:p>
            <a:r>
              <a:rPr lang="el-GR" dirty="0"/>
              <a:t>Κώστας: Γεια. Είμαι ο Κώστας.</a:t>
            </a:r>
          </a:p>
          <a:p>
            <a:r>
              <a:rPr lang="el-GR" dirty="0"/>
              <a:t>Ιρένε: Εγώ είμαι η Ιρένε και από ’δω η Βίβιαν.</a:t>
            </a:r>
          </a:p>
          <a:p>
            <a:r>
              <a:rPr lang="el-GR" dirty="0"/>
              <a:t>Κώστας: Από που είστε;</a:t>
            </a:r>
          </a:p>
          <a:p>
            <a:r>
              <a:rPr lang="el-GR" dirty="0"/>
              <a:t>Ιρένε: Από την Αγγλία.</a:t>
            </a:r>
          </a:p>
          <a:p>
            <a:r>
              <a:rPr lang="el-GR" dirty="0"/>
              <a:t>Κώστας: Και τι κάνετε τώρα;</a:t>
            </a:r>
          </a:p>
          <a:p>
            <a:r>
              <a:rPr lang="el-GR" dirty="0"/>
              <a:t>Ιρένε: Τώρα πίνουμε καφέ.</a:t>
            </a:r>
          </a:p>
          <a:p>
            <a:r>
              <a:rPr lang="el-GR" dirty="0"/>
              <a:t>Κώστας: Και στην Ελλάδα τι κάνετε;</a:t>
            </a:r>
          </a:p>
          <a:p>
            <a:r>
              <a:rPr lang="el-GR" dirty="0"/>
              <a:t>Ιρένε: Εγώ σπουδάζω Νομική. Η Βίβιαν σπουδάζει Ιατρική.</a:t>
            </a:r>
          </a:p>
          <a:p>
            <a:r>
              <a:rPr lang="el-GR" dirty="0"/>
              <a:t>Κώστας: Κι εγώ είμαι φοιτητής στην Ιατρική! Φέτος ξεκινάω! Πόσο χρονών είστε;</a:t>
            </a:r>
          </a:p>
          <a:p>
            <a:r>
              <a:rPr lang="el-GR" dirty="0"/>
              <a:t>Βίβιαν: Είμαστε είκοσι χρονών. Εσύ;</a:t>
            </a:r>
          </a:p>
          <a:p>
            <a:r>
              <a:rPr lang="el-GR" dirty="0"/>
              <a:t>Κώστας: Εγώ είμαι δεκαεννιά χρονών. Πηγαίνετε στη σχολή;</a:t>
            </a:r>
          </a:p>
          <a:p>
            <a:r>
              <a:rPr lang="el-GR" dirty="0"/>
              <a:t>Βίβιαν: Ναι, πηγαίνουμε κάθε μέρα.</a:t>
            </a:r>
          </a:p>
          <a:p>
            <a:r>
              <a:rPr lang="el-GR" dirty="0"/>
              <a:t>Κώστας: Που μένετε, κορίτσια;</a:t>
            </a:r>
          </a:p>
          <a:p>
            <a:r>
              <a:rPr lang="el-GR" dirty="0"/>
              <a:t>Βίβιαν: Στο κέντρο. Εσύ, που μένεις;</a:t>
            </a:r>
          </a:p>
          <a:p>
            <a:r>
              <a:rPr lang="el-GR" dirty="0"/>
              <a:t>Κώστας: Μακριά από το κέντρο. Στην Καλαμαριά. Εκεί μένουν και </a:t>
            </a:r>
            <a:r>
              <a:rPr lang="el-GR"/>
              <a:t>οι γονείς μου.</a:t>
            </a:r>
            <a:endParaRPr lang="el-GR" dirty="0"/>
          </a:p>
        </p:txBody>
      </p:sp>
    </p:spTree>
    <p:extLst>
      <p:ext uri="{BB962C8B-B14F-4D97-AF65-F5344CB8AC3E}">
        <p14:creationId xmlns:p14="http://schemas.microsoft.com/office/powerpoint/2010/main" val="74734956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616</Words>
  <Application>Microsoft Office PowerPoint</Application>
  <PresentationFormat>Ευρεία οθόνη</PresentationFormat>
  <Paragraphs>56</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Calibri</vt:lpstr>
      <vt:lpstr>Calibri Light</vt:lpstr>
      <vt:lpstr>Θέμα του Office</vt:lpstr>
      <vt:lpstr>Soziolinguistik 4</vt:lpstr>
      <vt:lpstr>Varianten und Varietäten</vt:lpstr>
      <vt:lpstr>Παρουσίαση του PowerPoint</vt:lpstr>
      <vt:lpstr>Varianten und Varietäten</vt:lpstr>
      <vt:lpstr>Varianten und Varietäten</vt:lpstr>
      <vt:lpstr>Grundannahme der Soziolinguistik</vt:lpstr>
      <vt:lpstr>Die wichtigen sozialen Variablen</vt:lpstr>
      <vt:lpstr>Sprache als Objekt der Soziolinguistik</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Soziolinguistik</dc:title>
  <dc:creator>Dafni Wiedenmayer</dc:creator>
  <cp:lastModifiedBy>Dafni Wiedenmayer</cp:lastModifiedBy>
  <cp:revision>5</cp:revision>
  <dcterms:created xsi:type="dcterms:W3CDTF">2023-04-03T03:20:51Z</dcterms:created>
  <dcterms:modified xsi:type="dcterms:W3CDTF">2023-05-08T04:57:39Z</dcterms:modified>
</cp:coreProperties>
</file>