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3" r:id="rId7"/>
    <p:sldId id="264"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C6AF43-F381-E790-4DAC-6CA8209D62E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1791748-26E8-3B31-29B1-F4AEF68870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E83C105-D633-5A0E-93E5-695EABC16C56}"/>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8E3B1C21-504F-8F41-9F2B-AB32C079722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9EDAF8E-8181-98A5-A296-5B2D413C54B6}"/>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88139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191618-67E6-F840-30F8-B4DCC40F137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8E53516-5A1F-B3EC-69AC-16EDF09BBD8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F770C0-CA47-C303-256F-F986FEF2922A}"/>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DF1B1BB7-4E33-E3BE-7C91-A650809F60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7215A0-340E-8009-005E-15945D10BE95}"/>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502940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3F84EAB-463F-3580-3D16-944A02F667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46029E3-2A80-3185-39E2-05DED9D5BC7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67C1239-8A82-3198-0010-20F98ECF29A6}"/>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5449171F-172B-A692-DDC1-C6BD4D27CC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92B41D6-F482-2E0F-8885-BBE0FDA25730}"/>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3861876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AE090E-58B9-6ACD-45AF-F917983F05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0A416CA-7B07-D132-57AD-E193EDD4137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F961FEB-0344-E71B-290D-F7E8371F14DD}"/>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05A90199-124E-B10C-E066-0CBEF078C58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33A43D0-FBC8-2562-8FC4-B23496A1C6D1}"/>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3130965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C473A7-2C8D-F30B-1232-ABF1770FAC0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92CCF8A-C2F1-FB5F-79E0-DBFAC3C813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5998AE4-EF02-A23D-CE9F-7E41281D67EE}"/>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B877B5AA-5D1B-EA7C-3DB7-DC60C5654F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43C74B2-3784-7B30-3A16-F67190388C44}"/>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1777766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84DF6C-D6DF-30DA-2F2B-9E2E4A2C19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E20D5CF-0D88-145B-9FD9-180B63C0C7E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7A6A9DC-E6E0-7665-B128-C777DEC1CB0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10D0C09-6433-11CF-0A6D-98D5BE149ECC}"/>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6" name="Θέση υποσέλιδου 5">
            <a:extLst>
              <a:ext uri="{FF2B5EF4-FFF2-40B4-BE49-F238E27FC236}">
                <a16:creationId xmlns:a16="http://schemas.microsoft.com/office/drawing/2014/main" id="{40E4B0C0-8210-A6FC-D86E-54C5100B7C4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13B02D2-5C77-8735-14F2-A997D5EF758A}"/>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10750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6F3F4-B3C9-3C94-9F03-3D57C113F73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5C5EC4B-37C3-A0BC-AB4E-F01224FFEA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B0715EB-B968-EED4-9260-A30CDBC2F36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BBD4784-E940-04AD-8E36-4F47A10A7D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F2914BE-393D-F491-245D-24AE5EF8567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A1B3C48-8DBF-BA0B-F8BA-E1EF67EA721B}"/>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8" name="Θέση υποσέλιδου 7">
            <a:extLst>
              <a:ext uri="{FF2B5EF4-FFF2-40B4-BE49-F238E27FC236}">
                <a16:creationId xmlns:a16="http://schemas.microsoft.com/office/drawing/2014/main" id="{24D497CE-C267-1A41-4C19-2FB5A208D70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CE3C12E-EF92-7A81-6B34-FFAAEA25CB3F}"/>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2029857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6A83A6-5D6D-A9F9-D1B5-8C769794A68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9917244-B3D8-7F90-8AC6-4F7291CB1E99}"/>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4" name="Θέση υποσέλιδου 3">
            <a:extLst>
              <a:ext uri="{FF2B5EF4-FFF2-40B4-BE49-F238E27FC236}">
                <a16:creationId xmlns:a16="http://schemas.microsoft.com/office/drawing/2014/main" id="{4BFC70A2-C896-4785-AC1D-19BF56B5D6C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A75577B-8CE9-BE29-3E64-390BA22E2871}"/>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3313842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8ED6ECA-96B8-D26B-325E-7CA551E131E8}"/>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3" name="Θέση υποσέλιδου 2">
            <a:extLst>
              <a:ext uri="{FF2B5EF4-FFF2-40B4-BE49-F238E27FC236}">
                <a16:creationId xmlns:a16="http://schemas.microsoft.com/office/drawing/2014/main" id="{53ED0EF9-C29D-1825-4EAF-14964004AA1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3EE7890-D3DD-3268-EE57-1324956DD35E}"/>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165059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7BF17C-84BF-4FD5-E911-E428575D9CD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E8938C7-EC99-D6C7-DDAC-63D2AE096A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9EB521F-61D3-B5DA-79E5-109C4CED55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31F1208-CDF6-7F46-C76E-F28CEA4761BB}"/>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6" name="Θέση υποσέλιδου 5">
            <a:extLst>
              <a:ext uri="{FF2B5EF4-FFF2-40B4-BE49-F238E27FC236}">
                <a16:creationId xmlns:a16="http://schemas.microsoft.com/office/drawing/2014/main" id="{025F7BA3-D88C-8D38-7032-33B74E30C33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305496E-3DD1-4950-FC74-E73B084E307D}"/>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845676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14EF89-B864-13A0-AF98-C24020686B8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5D5A25F-95AA-2D20-FF7A-98FA8A2104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55B91E2-DC43-B296-AD50-0073A458D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598A677-B7AC-7368-CDCF-01E0BB5FCB16}"/>
              </a:ext>
            </a:extLst>
          </p:cNvPr>
          <p:cNvSpPr>
            <a:spLocks noGrp="1"/>
          </p:cNvSpPr>
          <p:nvPr>
            <p:ph type="dt" sz="half" idx="10"/>
          </p:nvPr>
        </p:nvSpPr>
        <p:spPr/>
        <p:txBody>
          <a:bodyPr/>
          <a:lstStyle/>
          <a:p>
            <a:fld id="{2458C6E7-C1BA-442C-856F-195438ACF0FC}" type="datetimeFigureOut">
              <a:rPr lang="el-GR" smtClean="0"/>
              <a:t>8/5/2023</a:t>
            </a:fld>
            <a:endParaRPr lang="el-GR"/>
          </a:p>
        </p:txBody>
      </p:sp>
      <p:sp>
        <p:nvSpPr>
          <p:cNvPr id="6" name="Θέση υποσέλιδου 5">
            <a:extLst>
              <a:ext uri="{FF2B5EF4-FFF2-40B4-BE49-F238E27FC236}">
                <a16:creationId xmlns:a16="http://schemas.microsoft.com/office/drawing/2014/main" id="{681DB3A1-D495-6FF7-A8A1-D900DC63B7B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E0FF759-FBE1-AC40-AA65-99752787492B}"/>
              </a:ext>
            </a:extLst>
          </p:cNvPr>
          <p:cNvSpPr>
            <a:spLocks noGrp="1"/>
          </p:cNvSpPr>
          <p:nvPr>
            <p:ph type="sldNum" sz="quarter" idx="12"/>
          </p:nvPr>
        </p:nvSpPr>
        <p:spPr/>
        <p:txBody>
          <a:bodyPr/>
          <a:lstStyle/>
          <a:p>
            <a:fld id="{07D6CA64-CC71-4CAA-A1FB-33AC74E8BD99}" type="slidenum">
              <a:rPr lang="el-GR" smtClean="0"/>
              <a:t>‹#›</a:t>
            </a:fld>
            <a:endParaRPr lang="el-GR"/>
          </a:p>
        </p:txBody>
      </p:sp>
    </p:spTree>
    <p:extLst>
      <p:ext uri="{BB962C8B-B14F-4D97-AF65-F5344CB8AC3E}">
        <p14:creationId xmlns:p14="http://schemas.microsoft.com/office/powerpoint/2010/main" val="168706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4CD0D9B-7E08-01C1-5D2D-11C47BD706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594684C-61BD-B464-384E-9F60B47F45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14492B1-80CD-83BA-40E8-80B0E53557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8C6E7-C1BA-442C-856F-195438ACF0FC}" type="datetimeFigureOut">
              <a:rPr lang="el-GR" smtClean="0"/>
              <a:t>8/5/2023</a:t>
            </a:fld>
            <a:endParaRPr lang="el-GR"/>
          </a:p>
        </p:txBody>
      </p:sp>
      <p:sp>
        <p:nvSpPr>
          <p:cNvPr id="5" name="Θέση υποσέλιδου 4">
            <a:extLst>
              <a:ext uri="{FF2B5EF4-FFF2-40B4-BE49-F238E27FC236}">
                <a16:creationId xmlns:a16="http://schemas.microsoft.com/office/drawing/2014/main" id="{67A83E57-8DB3-F83A-18BA-3C0EB18492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F661D24-792B-F902-9110-22E160EED7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6CA64-CC71-4CAA-A1FB-33AC74E8BD99}" type="slidenum">
              <a:rPr lang="el-GR" smtClean="0"/>
              <a:t>‹#›</a:t>
            </a:fld>
            <a:endParaRPr lang="el-GR"/>
          </a:p>
        </p:txBody>
      </p:sp>
    </p:spTree>
    <p:extLst>
      <p:ext uri="{BB962C8B-B14F-4D97-AF65-F5344CB8AC3E}">
        <p14:creationId xmlns:p14="http://schemas.microsoft.com/office/powerpoint/2010/main" val="3274696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53AB36-F575-F25C-882A-0616EE933F17}"/>
              </a:ext>
            </a:extLst>
          </p:cNvPr>
          <p:cNvSpPr>
            <a:spLocks noGrp="1"/>
          </p:cNvSpPr>
          <p:nvPr>
            <p:ph type="ctrTitle"/>
          </p:nvPr>
        </p:nvSpPr>
        <p:spPr/>
        <p:txBody>
          <a:bodyPr/>
          <a:lstStyle/>
          <a:p>
            <a:r>
              <a:rPr lang="de-DE" dirty="0"/>
              <a:t>Soziolinguistik</a:t>
            </a:r>
            <a:r>
              <a:rPr lang="el-GR"/>
              <a:t> 2</a:t>
            </a:r>
            <a:endParaRPr lang="el-GR" dirty="0"/>
          </a:p>
        </p:txBody>
      </p:sp>
      <p:sp>
        <p:nvSpPr>
          <p:cNvPr id="3" name="Υπότιτλος 2">
            <a:extLst>
              <a:ext uri="{FF2B5EF4-FFF2-40B4-BE49-F238E27FC236}">
                <a16:creationId xmlns:a16="http://schemas.microsoft.com/office/drawing/2014/main" id="{9F046089-7501-4AEF-976B-BF8CE0E8D50C}"/>
              </a:ext>
            </a:extLst>
          </p:cNvPr>
          <p:cNvSpPr>
            <a:spLocks noGrp="1"/>
          </p:cNvSpPr>
          <p:nvPr>
            <p:ph type="subTitle" idx="1"/>
          </p:nvPr>
        </p:nvSpPr>
        <p:spPr/>
        <p:txBody>
          <a:bodyPr/>
          <a:lstStyle/>
          <a:p>
            <a:r>
              <a:rPr lang="de-DE" dirty="0"/>
              <a:t>Dafni Wiedenmayer</a:t>
            </a:r>
            <a:endParaRPr lang="el-GR" dirty="0"/>
          </a:p>
        </p:txBody>
      </p:sp>
    </p:spTree>
    <p:extLst>
      <p:ext uri="{BB962C8B-B14F-4D97-AF65-F5344CB8AC3E}">
        <p14:creationId xmlns:p14="http://schemas.microsoft.com/office/powerpoint/2010/main" val="314849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84C17B-816A-93BC-46BE-EDAF691B9155}"/>
              </a:ext>
            </a:extLst>
          </p:cNvPr>
          <p:cNvSpPr>
            <a:spLocks noGrp="1"/>
          </p:cNvSpPr>
          <p:nvPr>
            <p:ph type="title"/>
          </p:nvPr>
        </p:nvSpPr>
        <p:spPr/>
        <p:txBody>
          <a:bodyPr/>
          <a:lstStyle/>
          <a:p>
            <a:r>
              <a:rPr lang="de-DE" dirty="0"/>
              <a:t>Zwei grundsätzliche, sich ergänzende Vorgehensweise (</a:t>
            </a:r>
            <a:r>
              <a:rPr lang="de-DE" dirty="0" err="1"/>
              <a:t>Labov</a:t>
            </a:r>
            <a:r>
              <a:rPr lang="de-DE" dirty="0"/>
              <a:t>, 1966)</a:t>
            </a:r>
            <a:endParaRPr lang="el-GR" dirty="0"/>
          </a:p>
        </p:txBody>
      </p:sp>
      <p:sp>
        <p:nvSpPr>
          <p:cNvPr id="3" name="Θέση περιεχομένου 2">
            <a:extLst>
              <a:ext uri="{FF2B5EF4-FFF2-40B4-BE49-F238E27FC236}">
                <a16:creationId xmlns:a16="http://schemas.microsoft.com/office/drawing/2014/main" id="{D0965605-8385-6CAC-BD2B-AB9564284EC2}"/>
              </a:ext>
            </a:extLst>
          </p:cNvPr>
          <p:cNvSpPr>
            <a:spLocks noGrp="1"/>
          </p:cNvSpPr>
          <p:nvPr>
            <p:ph idx="1"/>
          </p:nvPr>
        </p:nvSpPr>
        <p:spPr/>
        <p:txBody>
          <a:bodyPr/>
          <a:lstStyle/>
          <a:p>
            <a:r>
              <a:rPr lang="de-DE" dirty="0"/>
              <a:t>Bestimmte linguistische Variablen werden für jeweils unterschiedliche gesellschaftliche Gruppen determiniert. Die Gruppen müssen in einem ersten Schritt nach bestimmten soziologischen Kriterien abgegrenzt werden (z.B. Einkommen, Ausbildung, etc.)und können dann in einem zweiten Schritt hinsichtlich ihres Sprachverhaltens oder ihrer sprachlichen Besonderheiten untersucht werden.</a:t>
            </a:r>
          </a:p>
          <a:p>
            <a:r>
              <a:rPr lang="de-DE" dirty="0"/>
              <a:t>Verteilung linguistischer Variablen innerhalb der gesamten Sprachgemeinschaft beschreiben und dann fragen, welche Werte bzw. Wertvorstellungen mit den Benutzern dieser Variablen verbunden werden.  </a:t>
            </a:r>
          </a:p>
        </p:txBody>
      </p:sp>
    </p:spTree>
    <p:extLst>
      <p:ext uri="{BB962C8B-B14F-4D97-AF65-F5344CB8AC3E}">
        <p14:creationId xmlns:p14="http://schemas.microsoft.com/office/powerpoint/2010/main" val="98622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9EED9D-540A-2BFC-C8AD-81403CF6801F}"/>
              </a:ext>
            </a:extLst>
          </p:cNvPr>
          <p:cNvSpPr>
            <a:spLocks noGrp="1"/>
          </p:cNvSpPr>
          <p:nvPr>
            <p:ph type="title"/>
          </p:nvPr>
        </p:nvSpPr>
        <p:spPr/>
        <p:txBody>
          <a:bodyPr/>
          <a:lstStyle/>
          <a:p>
            <a:r>
              <a:rPr lang="el-GR" dirty="0"/>
              <a:t>Σήμερα το πρωί στο πάρκο - </a:t>
            </a:r>
            <a:r>
              <a:rPr lang="de-DE" dirty="0"/>
              <a:t>Heute Morgen im Park</a:t>
            </a:r>
            <a:endParaRPr lang="el-GR" dirty="0"/>
          </a:p>
        </p:txBody>
      </p:sp>
      <p:sp>
        <p:nvSpPr>
          <p:cNvPr id="3" name="Θέση κειμένου 2">
            <a:extLst>
              <a:ext uri="{FF2B5EF4-FFF2-40B4-BE49-F238E27FC236}">
                <a16:creationId xmlns:a16="http://schemas.microsoft.com/office/drawing/2014/main" id="{C76B01E4-0BD5-6B67-51AF-E7E6E3B59A6D}"/>
              </a:ext>
            </a:extLst>
          </p:cNvPr>
          <p:cNvSpPr>
            <a:spLocks noGrp="1"/>
          </p:cNvSpPr>
          <p:nvPr>
            <p:ph type="body" idx="1"/>
          </p:nvPr>
        </p:nvSpPr>
        <p:spPr/>
        <p:txBody>
          <a:bodyPr/>
          <a:lstStyle/>
          <a:p>
            <a:r>
              <a:rPr lang="el-GR" dirty="0"/>
              <a:t>Δύο άντρες χαιρετιούνται</a:t>
            </a:r>
          </a:p>
        </p:txBody>
      </p:sp>
      <p:sp>
        <p:nvSpPr>
          <p:cNvPr id="4" name="Θέση περιεχομένου 3">
            <a:extLst>
              <a:ext uri="{FF2B5EF4-FFF2-40B4-BE49-F238E27FC236}">
                <a16:creationId xmlns:a16="http://schemas.microsoft.com/office/drawing/2014/main" id="{BD6B0717-FCA9-E59C-FE2F-E66C8F82A0D2}"/>
              </a:ext>
            </a:extLst>
          </p:cNvPr>
          <p:cNvSpPr>
            <a:spLocks noGrp="1"/>
          </p:cNvSpPr>
          <p:nvPr>
            <p:ph sz="half" idx="2"/>
          </p:nvPr>
        </p:nvSpPr>
        <p:spPr/>
        <p:txBody>
          <a:bodyPr/>
          <a:lstStyle/>
          <a:p>
            <a:r>
              <a:rPr lang="el-GR" dirty="0"/>
              <a:t>Καλημέρα! Καλή βδομάδα!</a:t>
            </a:r>
          </a:p>
          <a:p>
            <a:r>
              <a:rPr lang="el-GR" dirty="0"/>
              <a:t>Καλημέρα! Κρύο έβγαλε, χειμώνιασε πάλι!</a:t>
            </a:r>
          </a:p>
          <a:p>
            <a:r>
              <a:rPr lang="el-GR" dirty="0"/>
              <a:t>Μάρτης γδάρτης… ελληνική παροιμία! Ούτε αγγλική, ούτε βουλγάρικη, ούτε </a:t>
            </a:r>
            <a:r>
              <a:rPr lang="el-GR" dirty="0" err="1"/>
              <a:t>βολιώτικη</a:t>
            </a:r>
            <a:r>
              <a:rPr lang="el-GR" dirty="0"/>
              <a:t>!</a:t>
            </a:r>
          </a:p>
        </p:txBody>
      </p:sp>
      <p:sp>
        <p:nvSpPr>
          <p:cNvPr id="5" name="Θέση κειμένου 4">
            <a:extLst>
              <a:ext uri="{FF2B5EF4-FFF2-40B4-BE49-F238E27FC236}">
                <a16:creationId xmlns:a16="http://schemas.microsoft.com/office/drawing/2014/main" id="{83D17291-7928-B3F1-9DD8-272BEB90A528}"/>
              </a:ext>
            </a:extLst>
          </p:cNvPr>
          <p:cNvSpPr>
            <a:spLocks noGrp="1"/>
          </p:cNvSpPr>
          <p:nvPr>
            <p:ph type="body" sz="quarter" idx="3"/>
          </p:nvPr>
        </p:nvSpPr>
        <p:spPr/>
        <p:txBody>
          <a:bodyPr/>
          <a:lstStyle/>
          <a:p>
            <a:r>
              <a:rPr lang="de-DE" dirty="0"/>
              <a:t>Zwei Männer begrüßen sich</a:t>
            </a:r>
            <a:endParaRPr lang="el-GR" dirty="0"/>
          </a:p>
        </p:txBody>
      </p:sp>
      <p:sp>
        <p:nvSpPr>
          <p:cNvPr id="6" name="Θέση περιεχομένου 5">
            <a:extLst>
              <a:ext uri="{FF2B5EF4-FFF2-40B4-BE49-F238E27FC236}">
                <a16:creationId xmlns:a16="http://schemas.microsoft.com/office/drawing/2014/main" id="{B6400B5D-DF3E-D574-E514-044A031C6401}"/>
              </a:ext>
            </a:extLst>
          </p:cNvPr>
          <p:cNvSpPr>
            <a:spLocks noGrp="1"/>
          </p:cNvSpPr>
          <p:nvPr>
            <p:ph sz="quarter" idx="4"/>
          </p:nvPr>
        </p:nvSpPr>
        <p:spPr/>
        <p:txBody>
          <a:bodyPr/>
          <a:lstStyle/>
          <a:p>
            <a:r>
              <a:rPr lang="de-DE" dirty="0"/>
              <a:t>Guten Morgen! „Gute Woche“!</a:t>
            </a:r>
          </a:p>
          <a:p>
            <a:r>
              <a:rPr lang="de-DE" dirty="0"/>
              <a:t>Guten Morgen! Kalt geworden, schon wieder Winter!</a:t>
            </a:r>
          </a:p>
          <a:p>
            <a:r>
              <a:rPr lang="de-DE" dirty="0"/>
              <a:t>März Schinder (Kratzer)… griechisches Sprichwort! Weder englisches, noch bulgarisches, noch </a:t>
            </a:r>
            <a:r>
              <a:rPr lang="de-DE" dirty="0" err="1"/>
              <a:t>voliotisches</a:t>
            </a:r>
            <a:r>
              <a:rPr lang="de-DE" dirty="0"/>
              <a:t>!</a:t>
            </a:r>
            <a:endParaRPr lang="el-GR" dirty="0"/>
          </a:p>
        </p:txBody>
      </p:sp>
    </p:spTree>
    <p:extLst>
      <p:ext uri="{BB962C8B-B14F-4D97-AF65-F5344CB8AC3E}">
        <p14:creationId xmlns:p14="http://schemas.microsoft.com/office/powerpoint/2010/main" val="1645649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CFAE56-81BD-B9DF-0093-23522D968E87}"/>
              </a:ext>
            </a:extLst>
          </p:cNvPr>
          <p:cNvSpPr>
            <a:spLocks noGrp="1"/>
          </p:cNvSpPr>
          <p:nvPr>
            <p:ph type="title"/>
          </p:nvPr>
        </p:nvSpPr>
        <p:spPr/>
        <p:txBody>
          <a:bodyPr/>
          <a:lstStyle/>
          <a:p>
            <a:r>
              <a:rPr lang="de-DE" dirty="0"/>
              <a:t>Fragestellungen der Soziolinguistik (</a:t>
            </a:r>
            <a:r>
              <a:rPr lang="de-DE" dirty="0" err="1"/>
              <a:t>Trudgill</a:t>
            </a:r>
            <a:r>
              <a:rPr lang="de-DE" dirty="0"/>
              <a:t>, 1983)</a:t>
            </a:r>
            <a:endParaRPr lang="el-GR" dirty="0"/>
          </a:p>
        </p:txBody>
      </p:sp>
      <p:sp>
        <p:nvSpPr>
          <p:cNvPr id="3" name="Θέση περιεχομένου 2">
            <a:extLst>
              <a:ext uri="{FF2B5EF4-FFF2-40B4-BE49-F238E27FC236}">
                <a16:creationId xmlns:a16="http://schemas.microsoft.com/office/drawing/2014/main" id="{35F82F15-90C8-C897-5C81-D1C5782BB50F}"/>
              </a:ext>
            </a:extLst>
          </p:cNvPr>
          <p:cNvSpPr>
            <a:spLocks noGrp="1"/>
          </p:cNvSpPr>
          <p:nvPr>
            <p:ph idx="1"/>
          </p:nvPr>
        </p:nvSpPr>
        <p:spPr/>
        <p:txBody>
          <a:bodyPr/>
          <a:lstStyle/>
          <a:p>
            <a:r>
              <a:rPr lang="de-DE" dirty="0"/>
              <a:t>Arbeiten reiner linguistischer Natur, bei denen soziolinguistische Methoden nur Hilfestellung leisten (empirische Feldstudien der Art)</a:t>
            </a:r>
          </a:p>
          <a:p>
            <a:r>
              <a:rPr lang="de-DE" dirty="0"/>
              <a:t>Arbeiten, die soziologische Interessen verfolgen (ethnomethodologische Konversationsanalysen)</a:t>
            </a:r>
          </a:p>
          <a:p>
            <a:endParaRPr lang="de-DE" dirty="0"/>
          </a:p>
          <a:p>
            <a:r>
              <a:rPr lang="de-DE" dirty="0"/>
              <a:t>Angedeutete Schwierigkeit, klare Grenzen zwischen Sprachlichem und Soziologismen zu ziehen</a:t>
            </a:r>
          </a:p>
          <a:p>
            <a:endParaRPr lang="el-GR" dirty="0"/>
          </a:p>
        </p:txBody>
      </p:sp>
    </p:spTree>
    <p:extLst>
      <p:ext uri="{BB962C8B-B14F-4D97-AF65-F5344CB8AC3E}">
        <p14:creationId xmlns:p14="http://schemas.microsoft.com/office/powerpoint/2010/main" val="20907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C5DD65-323D-789A-B790-468CAB40BA6C}"/>
              </a:ext>
            </a:extLst>
          </p:cNvPr>
          <p:cNvSpPr>
            <a:spLocks noGrp="1"/>
          </p:cNvSpPr>
          <p:nvPr>
            <p:ph type="title"/>
          </p:nvPr>
        </p:nvSpPr>
        <p:spPr/>
        <p:txBody>
          <a:bodyPr/>
          <a:lstStyle/>
          <a:p>
            <a:r>
              <a:rPr lang="de-DE" dirty="0"/>
              <a:t>Verhältnis zwischen Sprache und Gesellschaft (</a:t>
            </a:r>
            <a:r>
              <a:rPr lang="de-DE" dirty="0" err="1"/>
              <a:t>Wardhaugh</a:t>
            </a:r>
            <a:r>
              <a:rPr lang="de-DE" dirty="0"/>
              <a:t>, 1998)</a:t>
            </a:r>
            <a:endParaRPr lang="el-GR" dirty="0"/>
          </a:p>
        </p:txBody>
      </p:sp>
      <p:sp>
        <p:nvSpPr>
          <p:cNvPr id="3" name="Θέση περιεχομένου 2">
            <a:extLst>
              <a:ext uri="{FF2B5EF4-FFF2-40B4-BE49-F238E27FC236}">
                <a16:creationId xmlns:a16="http://schemas.microsoft.com/office/drawing/2014/main" id="{29866ED7-C209-2BE3-9C41-EA966EA6D290}"/>
              </a:ext>
            </a:extLst>
          </p:cNvPr>
          <p:cNvSpPr>
            <a:spLocks noGrp="1"/>
          </p:cNvSpPr>
          <p:nvPr>
            <p:ph idx="1"/>
          </p:nvPr>
        </p:nvSpPr>
        <p:spPr/>
        <p:txBody>
          <a:bodyPr/>
          <a:lstStyle/>
          <a:p>
            <a:r>
              <a:rPr lang="de-DE" dirty="0"/>
              <a:t>Versucht das Verhältnis zwischen Sprache und Gesellschaft und die damit verbundenen Fragestellungen zu formulieren</a:t>
            </a:r>
          </a:p>
          <a:p>
            <a:r>
              <a:rPr lang="de-DE" dirty="0"/>
              <a:t>Sowohl der Standpunkt, dass die soziale Struktur die linguistische Struktur bzw. das sprachliche Verhalten determiniert oder beeinflusst, kann vertreten werden als auch der gegenteilige, dass nämlich die linguistischen Verhältnisse die sozialen prägen.</a:t>
            </a:r>
          </a:p>
          <a:p>
            <a:r>
              <a:rPr lang="de-DE" dirty="0"/>
              <a:t>Dritte Möglichkeit, dialektisches Verhältnis zwischen Sprache und Gesellschaft, wobei die Einflüsse wechselseitig wirksam werden.</a:t>
            </a:r>
            <a:endParaRPr lang="el-GR" dirty="0"/>
          </a:p>
        </p:txBody>
      </p:sp>
    </p:spTree>
    <p:extLst>
      <p:ext uri="{BB962C8B-B14F-4D97-AF65-F5344CB8AC3E}">
        <p14:creationId xmlns:p14="http://schemas.microsoft.com/office/powerpoint/2010/main" val="2225280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1AF23C-F724-38FD-D197-5E4518BA08B3}"/>
              </a:ext>
            </a:extLst>
          </p:cNvPr>
          <p:cNvSpPr>
            <a:spLocks noGrp="1"/>
          </p:cNvSpPr>
          <p:nvPr>
            <p:ph type="title"/>
          </p:nvPr>
        </p:nvSpPr>
        <p:spPr/>
        <p:txBody>
          <a:bodyPr/>
          <a:lstStyle/>
          <a:p>
            <a:r>
              <a:rPr lang="de-DE" dirty="0"/>
              <a:t>Sprache als Bedingung als auch als Produkt des sozialen Lebens (</a:t>
            </a:r>
            <a:r>
              <a:rPr lang="de-DE" dirty="0" err="1"/>
              <a:t>Coulmas</a:t>
            </a:r>
            <a:r>
              <a:rPr lang="de-DE" dirty="0"/>
              <a:t>, 1997) </a:t>
            </a:r>
            <a:endParaRPr lang="el-GR" dirty="0"/>
          </a:p>
        </p:txBody>
      </p:sp>
      <p:sp>
        <p:nvSpPr>
          <p:cNvPr id="3" name="Θέση περιεχομένου 2">
            <a:extLst>
              <a:ext uri="{FF2B5EF4-FFF2-40B4-BE49-F238E27FC236}">
                <a16:creationId xmlns:a16="http://schemas.microsoft.com/office/drawing/2014/main" id="{147E124C-CCC9-D82B-473B-E534D7E3C2A4}"/>
              </a:ext>
            </a:extLst>
          </p:cNvPr>
          <p:cNvSpPr>
            <a:spLocks noGrp="1"/>
          </p:cNvSpPr>
          <p:nvPr>
            <p:ph idx="1"/>
          </p:nvPr>
        </p:nvSpPr>
        <p:spPr/>
        <p:txBody>
          <a:bodyPr/>
          <a:lstStyle/>
          <a:p>
            <a:r>
              <a:rPr lang="de-DE" dirty="0"/>
              <a:t>Bestimmte Verbindungen zwischen sprachlicher und gesellschaftlicher Wirklichkeit werden aufgezeigt</a:t>
            </a:r>
          </a:p>
          <a:p>
            <a:r>
              <a:rPr lang="de-DE" dirty="0"/>
              <a:t>Sprache wird sowohl als Bedingung als auch als Produkt des sozialen Lebens und nicht außerhalb desselben gesehen</a:t>
            </a:r>
          </a:p>
          <a:p>
            <a:r>
              <a:rPr lang="de-DE" dirty="0"/>
              <a:t>Daher ist die Soziolinguistik hinsichtlich ihres methodischen Ansatzes der Soziologie vor allem in Bezug auf ihre starke Betonung der Empirie verbunden </a:t>
            </a:r>
            <a:endParaRPr lang="el-GR" dirty="0"/>
          </a:p>
        </p:txBody>
      </p:sp>
    </p:spTree>
    <p:extLst>
      <p:ext uri="{BB962C8B-B14F-4D97-AF65-F5344CB8AC3E}">
        <p14:creationId xmlns:p14="http://schemas.microsoft.com/office/powerpoint/2010/main" val="2029055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6E2567-087A-6CB8-DBC7-72E545C6CA4A}"/>
              </a:ext>
            </a:extLst>
          </p:cNvPr>
          <p:cNvSpPr>
            <a:spLocks noGrp="1"/>
          </p:cNvSpPr>
          <p:nvPr>
            <p:ph type="title"/>
          </p:nvPr>
        </p:nvSpPr>
        <p:spPr/>
        <p:txBody>
          <a:bodyPr/>
          <a:lstStyle/>
          <a:p>
            <a:r>
              <a:rPr lang="en-US" dirty="0"/>
              <a:t>There is nothing either good or bad, but thinking makes it so. (Hamlet, Act 2, scene 2) </a:t>
            </a:r>
            <a:endParaRPr lang="el-GR" dirty="0"/>
          </a:p>
        </p:txBody>
      </p:sp>
      <p:sp>
        <p:nvSpPr>
          <p:cNvPr id="3" name="Θέση περιεχομένου 2">
            <a:extLst>
              <a:ext uri="{FF2B5EF4-FFF2-40B4-BE49-F238E27FC236}">
                <a16:creationId xmlns:a16="http://schemas.microsoft.com/office/drawing/2014/main" id="{2D84649B-F001-EFC1-902A-BA4DFB126A4A}"/>
              </a:ext>
            </a:extLst>
          </p:cNvPr>
          <p:cNvSpPr>
            <a:spLocks noGrp="1"/>
          </p:cNvSpPr>
          <p:nvPr>
            <p:ph sz="half" idx="1"/>
          </p:nvPr>
        </p:nvSpPr>
        <p:spPr/>
        <p:txBody>
          <a:bodyPr/>
          <a:lstStyle/>
          <a:p>
            <a:r>
              <a:rPr lang="de-DE" dirty="0"/>
              <a:t>Gibs nix gut oder nix gut.</a:t>
            </a:r>
          </a:p>
          <a:p>
            <a:r>
              <a:rPr lang="de-DE" dirty="0"/>
              <a:t>Alles dein Kopf.</a:t>
            </a:r>
            <a:endParaRPr lang="el-GR" dirty="0"/>
          </a:p>
        </p:txBody>
      </p:sp>
      <p:sp>
        <p:nvSpPr>
          <p:cNvPr id="4" name="Θέση περιεχομένου 3">
            <a:extLst>
              <a:ext uri="{FF2B5EF4-FFF2-40B4-BE49-F238E27FC236}">
                <a16:creationId xmlns:a16="http://schemas.microsoft.com/office/drawing/2014/main" id="{23A8FDEC-FFD9-FA46-C512-2A5320857DC0}"/>
              </a:ext>
            </a:extLst>
          </p:cNvPr>
          <p:cNvSpPr>
            <a:spLocks noGrp="1"/>
          </p:cNvSpPr>
          <p:nvPr>
            <p:ph sz="half" idx="2"/>
          </p:nvPr>
        </p:nvSpPr>
        <p:spPr/>
        <p:txBody>
          <a:bodyPr/>
          <a:lstStyle/>
          <a:p>
            <a:r>
              <a:rPr lang="de-DE" dirty="0"/>
              <a:t>????????????????????????</a:t>
            </a:r>
            <a:endParaRPr lang="el-GR" dirty="0"/>
          </a:p>
        </p:txBody>
      </p:sp>
    </p:spTree>
    <p:extLst>
      <p:ext uri="{BB962C8B-B14F-4D97-AF65-F5344CB8AC3E}">
        <p14:creationId xmlns:p14="http://schemas.microsoft.com/office/powerpoint/2010/main" val="36068228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393</Words>
  <Application>Microsoft Office PowerPoint</Application>
  <PresentationFormat>Ευρεία οθόνη</PresentationFormat>
  <Paragraphs>31</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Arial</vt:lpstr>
      <vt:lpstr>Calibri</vt:lpstr>
      <vt:lpstr>Calibri Light</vt:lpstr>
      <vt:lpstr>Θέμα του Office</vt:lpstr>
      <vt:lpstr>Soziolinguistik 2</vt:lpstr>
      <vt:lpstr>Zwei grundsätzliche, sich ergänzende Vorgehensweise (Labov, 1966)</vt:lpstr>
      <vt:lpstr>Σήμερα το πρωί στο πάρκο - Heute Morgen im Park</vt:lpstr>
      <vt:lpstr>Fragestellungen der Soziolinguistik (Trudgill, 1983)</vt:lpstr>
      <vt:lpstr>Verhältnis zwischen Sprache und Gesellschaft (Wardhaugh, 1998)</vt:lpstr>
      <vt:lpstr>Sprache als Bedingung als auch als Produkt des sozialen Lebens (Coulmas, 1997) </vt:lpstr>
      <vt:lpstr>There is nothing either good or bad, but thinking makes it so. (Hamlet, Act 2, scene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Soziolinguistik</dc:title>
  <dc:creator>Dafni Wiedenmayer</dc:creator>
  <cp:lastModifiedBy>Dafni Wiedenmayer</cp:lastModifiedBy>
  <cp:revision>3</cp:revision>
  <dcterms:created xsi:type="dcterms:W3CDTF">2023-03-13T05:15:39Z</dcterms:created>
  <dcterms:modified xsi:type="dcterms:W3CDTF">2023-05-08T04:58:06Z</dcterms:modified>
</cp:coreProperties>
</file>