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59" r:id="rId6"/>
    <p:sldId id="263" r:id="rId7"/>
    <p:sldId id="268" r:id="rId8"/>
    <p:sldId id="266" r:id="rId9"/>
    <p:sldId id="267" r:id="rId10"/>
    <p:sldId id="261" r:id="rId11"/>
    <p:sldId id="260" r:id="rId12"/>
    <p:sldId id="262" r:id="rId13"/>
    <p:sldId id="264" r:id="rId14"/>
    <p:sldId id="265" r:id="rId15"/>
    <p:sldId id="269" r:id="rId16"/>
    <p:sldId id="270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2894-0B22-4C0B-A86F-3E2FEC4C3608}" type="datetimeFigureOut">
              <a:rPr lang="el-GR" smtClean="0"/>
              <a:t>8/6/2023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E57F-EA48-4E20-BEE0-AC03273FD0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2894-0B22-4C0B-A86F-3E2FEC4C3608}" type="datetimeFigureOut">
              <a:rPr lang="el-GR" smtClean="0"/>
              <a:t>8/6/2023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E57F-EA48-4E20-BEE0-AC03273FD0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2894-0B22-4C0B-A86F-3E2FEC4C3608}" type="datetimeFigureOut">
              <a:rPr lang="el-GR" smtClean="0"/>
              <a:t>8/6/2023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E57F-EA48-4E20-BEE0-AC03273FD0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2894-0B22-4C0B-A86F-3E2FEC4C3608}" type="datetimeFigureOut">
              <a:rPr lang="el-GR" smtClean="0"/>
              <a:t>8/6/2023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E57F-EA48-4E20-BEE0-AC03273FD0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2894-0B22-4C0B-A86F-3E2FEC4C3608}" type="datetimeFigureOut">
              <a:rPr lang="el-GR" smtClean="0"/>
              <a:t>8/6/2023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E57F-EA48-4E20-BEE0-AC03273FD0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2894-0B22-4C0B-A86F-3E2FEC4C3608}" type="datetimeFigureOut">
              <a:rPr lang="el-GR" smtClean="0"/>
              <a:t>8/6/2023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E57F-EA48-4E20-BEE0-AC03273FD0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2894-0B22-4C0B-A86F-3E2FEC4C3608}" type="datetimeFigureOut">
              <a:rPr lang="el-GR" smtClean="0"/>
              <a:t>8/6/2023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E57F-EA48-4E20-BEE0-AC03273FD0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2894-0B22-4C0B-A86F-3E2FEC4C3608}" type="datetimeFigureOut">
              <a:rPr lang="el-GR" smtClean="0"/>
              <a:t>8/6/2023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E57F-EA48-4E20-BEE0-AC03273FD0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2894-0B22-4C0B-A86F-3E2FEC4C3608}" type="datetimeFigureOut">
              <a:rPr lang="el-GR" smtClean="0"/>
              <a:t>8/6/2023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E57F-EA48-4E20-BEE0-AC03273FD0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2894-0B22-4C0B-A86F-3E2FEC4C3608}" type="datetimeFigureOut">
              <a:rPr lang="el-GR" smtClean="0"/>
              <a:t>8/6/2023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E57F-EA48-4E20-BEE0-AC03273FD0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2894-0B22-4C0B-A86F-3E2FEC4C3608}" type="datetimeFigureOut">
              <a:rPr lang="el-GR" smtClean="0"/>
              <a:t>8/6/2023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BE57F-EA48-4E20-BEE0-AC03273FD05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B2894-0B22-4C0B-A86F-3E2FEC4C3608}" type="datetimeFigureOut">
              <a:rPr lang="el-GR" smtClean="0"/>
              <a:t>8/6/2023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BE57F-EA48-4E20-BEE0-AC03273FD05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Soziolinguistik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Dafni Wiedenmayer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Richtungen soziolinguistischer Forschung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Quantitative Richtungen</a:t>
            </a:r>
          </a:p>
          <a:p>
            <a:pPr marL="811213"/>
            <a:r>
              <a:rPr lang="de-DE" sz="2800" dirty="0"/>
              <a:t>Sprachsoziologie</a:t>
            </a:r>
          </a:p>
          <a:p>
            <a:pPr marL="811213"/>
            <a:r>
              <a:rPr lang="de-DE" sz="2800" dirty="0"/>
              <a:t>Soziale Dialektologie bzw. Variationslinguistik</a:t>
            </a:r>
          </a:p>
          <a:p>
            <a:pPr marL="811213"/>
            <a:endParaRPr lang="de-DE" sz="2800" dirty="0"/>
          </a:p>
          <a:p>
            <a:pPr marL="0" indent="0">
              <a:buNone/>
            </a:pPr>
            <a:r>
              <a:rPr lang="de-DE" dirty="0"/>
              <a:t>Qualitative Richtungen</a:t>
            </a:r>
          </a:p>
          <a:p>
            <a:pPr marL="811213"/>
            <a:r>
              <a:rPr lang="de-DE" sz="2800" dirty="0"/>
              <a:t>Ethnographie der Kommunikation</a:t>
            </a:r>
          </a:p>
          <a:p>
            <a:pPr marL="811213"/>
            <a:r>
              <a:rPr lang="de-DE" sz="2800" dirty="0"/>
              <a:t>Soziale und interaktionale Pragmatik bzw. interaktionale Soziolinguistik</a:t>
            </a:r>
            <a:endParaRPr lang="el-GR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634082"/>
          </a:xfrm>
        </p:spPr>
        <p:txBody>
          <a:bodyPr>
            <a:normAutofit/>
          </a:bodyPr>
          <a:lstStyle/>
          <a:p>
            <a:r>
              <a:rPr lang="de-DE" sz="2800" dirty="0"/>
              <a:t>Sprachgebrauch als Gegenstand der Soziolinguistik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72608"/>
          </a:xfrm>
        </p:spPr>
        <p:txBody>
          <a:bodyPr>
            <a:normAutofit fontScale="85000" lnSpcReduction="10000"/>
          </a:bodyPr>
          <a:lstStyle/>
          <a:p>
            <a:endParaRPr lang="en-US" sz="2000" dirty="0"/>
          </a:p>
          <a:p>
            <a:pPr marL="0" indent="0">
              <a:buNone/>
            </a:pPr>
            <a:r>
              <a:rPr lang="de-DE" sz="1900" dirty="0"/>
              <a:t>„Der Gegenstand der Soziolinguistik ist die </a:t>
            </a:r>
            <a:r>
              <a:rPr lang="de-DE" sz="1900" b="1" dirty="0"/>
              <a:t>soziale Bedeutung</a:t>
            </a:r>
            <a:r>
              <a:rPr lang="de-DE" sz="1900" dirty="0"/>
              <a:t> (von </a:t>
            </a:r>
            <a:r>
              <a:rPr lang="de-DE" sz="1900" b="1" dirty="0"/>
              <a:t>Varietäten</a:t>
            </a:r>
            <a:r>
              <a:rPr lang="de-DE" sz="1900" dirty="0"/>
              <a:t>) des </a:t>
            </a:r>
            <a:r>
              <a:rPr lang="de-DE" sz="1900" b="1" dirty="0"/>
              <a:t>Sprachsystems</a:t>
            </a:r>
            <a:r>
              <a:rPr lang="de-DE" sz="1900" dirty="0"/>
              <a:t> und des </a:t>
            </a:r>
            <a:r>
              <a:rPr lang="de-DE" sz="1900" b="1" dirty="0"/>
              <a:t>Sprachgebrauchs</a:t>
            </a:r>
            <a:r>
              <a:rPr lang="de-DE" sz="1900" dirty="0"/>
              <a:t> “ (Dittmar 1997: 21)</a:t>
            </a:r>
          </a:p>
          <a:p>
            <a:endParaRPr lang="en-US" sz="1900" dirty="0"/>
          </a:p>
          <a:p>
            <a:pPr marL="0" indent="0">
              <a:buNone/>
            </a:pPr>
            <a:r>
              <a:rPr lang="en-US" sz="1900" dirty="0" err="1"/>
              <a:t>Wichtigste</a:t>
            </a:r>
            <a:r>
              <a:rPr lang="en-US" sz="1900" dirty="0"/>
              <a:t> </a:t>
            </a:r>
            <a:r>
              <a:rPr lang="en-US" sz="1900" dirty="0" err="1"/>
              <a:t>soziale</a:t>
            </a:r>
            <a:r>
              <a:rPr lang="en-US" sz="1900" dirty="0"/>
              <a:t> </a:t>
            </a:r>
            <a:r>
              <a:rPr lang="en-US" sz="1900" dirty="0" err="1"/>
              <a:t>Variablen</a:t>
            </a:r>
            <a:r>
              <a:rPr lang="en-US" sz="1900" dirty="0"/>
              <a:t>, die </a:t>
            </a:r>
            <a:r>
              <a:rPr lang="en-US" sz="1900" dirty="0" err="1"/>
              <a:t>soziolinguistische</a:t>
            </a:r>
            <a:r>
              <a:rPr lang="en-US" sz="1900" dirty="0"/>
              <a:t> </a:t>
            </a:r>
            <a:r>
              <a:rPr lang="en-US" sz="1900" dirty="0" err="1"/>
              <a:t>Forschung</a:t>
            </a:r>
            <a:r>
              <a:rPr lang="en-US" sz="1900" dirty="0"/>
              <a:t> </a:t>
            </a:r>
            <a:r>
              <a:rPr lang="en-US" sz="1900" dirty="0" err="1"/>
              <a:t>prägen</a:t>
            </a:r>
            <a:r>
              <a:rPr lang="en-US" sz="1900" dirty="0"/>
              <a:t>:</a:t>
            </a:r>
          </a:p>
          <a:p>
            <a:pPr marL="811213"/>
            <a:r>
              <a:rPr lang="en-US" sz="1900" dirty="0" err="1"/>
              <a:t>Geographie</a:t>
            </a:r>
            <a:endParaRPr lang="en-US" sz="1900" dirty="0"/>
          </a:p>
          <a:p>
            <a:pPr marL="811213"/>
            <a:r>
              <a:rPr lang="en-US" sz="1900" dirty="0" err="1"/>
              <a:t>Geschlecht</a:t>
            </a:r>
            <a:endParaRPr lang="en-US" sz="1900" dirty="0"/>
          </a:p>
          <a:p>
            <a:pPr marL="811213"/>
            <a:r>
              <a:rPr lang="en-US" sz="1900" dirty="0"/>
              <a:t>Alter</a:t>
            </a:r>
          </a:p>
          <a:p>
            <a:pPr marL="811213"/>
            <a:r>
              <a:rPr lang="en-US" sz="1900" dirty="0" err="1"/>
              <a:t>Schicht</a:t>
            </a:r>
            <a:endParaRPr lang="en-US" sz="1900" dirty="0"/>
          </a:p>
          <a:p>
            <a:pPr marL="811213"/>
            <a:r>
              <a:rPr lang="en-US" sz="1900" dirty="0" err="1"/>
              <a:t>Kommunikationssituation</a:t>
            </a:r>
            <a:endParaRPr lang="en-US" sz="1900" dirty="0"/>
          </a:p>
          <a:p>
            <a:pPr marL="811213"/>
            <a:r>
              <a:rPr lang="en-US" sz="1900" dirty="0" err="1"/>
              <a:t>Rolle</a:t>
            </a:r>
            <a:endParaRPr lang="en-US" sz="1900" dirty="0"/>
          </a:p>
          <a:p>
            <a:endParaRPr lang="en-US" sz="1900" dirty="0"/>
          </a:p>
          <a:p>
            <a:pPr marL="0" indent="0">
              <a:buNone/>
            </a:pPr>
            <a:r>
              <a:rPr lang="en-US" sz="1900" dirty="0" err="1"/>
              <a:t>Dimensionen</a:t>
            </a:r>
            <a:r>
              <a:rPr lang="en-US" sz="1900" dirty="0"/>
              <a:t> des </a:t>
            </a:r>
            <a:r>
              <a:rPr lang="en-US" sz="1900" dirty="0" err="1"/>
              <a:t>Sprachgebrauchs</a:t>
            </a:r>
            <a:r>
              <a:rPr lang="en-US" sz="1900" dirty="0"/>
              <a:t> (</a:t>
            </a:r>
            <a:r>
              <a:rPr lang="en-US" sz="1900" dirty="0" err="1"/>
              <a:t>Dittmar</a:t>
            </a:r>
            <a:r>
              <a:rPr lang="en-US" sz="1900" dirty="0"/>
              <a:t> 1997):</a:t>
            </a:r>
          </a:p>
          <a:p>
            <a:pPr marL="811213"/>
            <a:r>
              <a:rPr lang="en-US" sz="1900" dirty="0" err="1"/>
              <a:t>soziale</a:t>
            </a:r>
            <a:r>
              <a:rPr lang="en-US" sz="1900" dirty="0"/>
              <a:t> Dimension</a:t>
            </a:r>
          </a:p>
          <a:p>
            <a:pPr marL="811213"/>
            <a:r>
              <a:rPr lang="en-US" sz="1900" dirty="0" err="1"/>
              <a:t>sprachliche</a:t>
            </a:r>
            <a:r>
              <a:rPr lang="en-US" sz="1900" dirty="0"/>
              <a:t> Dimension</a:t>
            </a:r>
          </a:p>
          <a:p>
            <a:pPr marL="811213"/>
            <a:r>
              <a:rPr lang="en-US" sz="1900" dirty="0" err="1"/>
              <a:t>interaktive</a:t>
            </a:r>
            <a:r>
              <a:rPr lang="en-US" sz="1900" dirty="0"/>
              <a:t> Dimension</a:t>
            </a:r>
          </a:p>
          <a:p>
            <a:pPr marL="811213"/>
            <a:r>
              <a:rPr lang="en-US" sz="1900" dirty="0" err="1"/>
              <a:t>Kontextdimension</a:t>
            </a:r>
            <a:endParaRPr lang="en-US" sz="1900" dirty="0"/>
          </a:p>
          <a:p>
            <a:pPr marL="811213"/>
            <a:r>
              <a:rPr lang="en-US" sz="1900" dirty="0"/>
              <a:t>evaluative Dimension</a:t>
            </a:r>
          </a:p>
          <a:p>
            <a:pPr marL="811213"/>
            <a:r>
              <a:rPr lang="en-US" sz="1900" dirty="0" err="1"/>
              <a:t>historische</a:t>
            </a:r>
            <a:r>
              <a:rPr lang="en-US" sz="1900" dirty="0"/>
              <a:t> Dimension</a:t>
            </a:r>
          </a:p>
          <a:p>
            <a:pPr marL="811213"/>
            <a:r>
              <a:rPr lang="en-US" sz="1900" dirty="0" err="1"/>
              <a:t>biographische</a:t>
            </a:r>
            <a:r>
              <a:rPr lang="en-US" sz="1900" dirty="0"/>
              <a:t> Dimension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de-DE" sz="2800" dirty="0"/>
              <a:t>Soziolinguistik als Variationslinguistik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sz="4500" dirty="0"/>
              <a:t>Varietät heißt</a:t>
            </a:r>
          </a:p>
          <a:p>
            <a:pPr marL="715963"/>
            <a:r>
              <a:rPr lang="de-DE" dirty="0"/>
              <a:t>„jede der verschiedenen Spielarten, in denen eine historisch-natürliche Sprache in Erscheinung tritt, und zwar in Abhängigkeit von spezifischen sozialen Bedingungen wie Sprecher, Umstand, Zeit und Ort“ (</a:t>
            </a:r>
            <a:r>
              <a:rPr lang="de-DE" dirty="0" err="1"/>
              <a:t>Berruto</a:t>
            </a:r>
            <a:r>
              <a:rPr lang="de-DE" dirty="0"/>
              <a:t> 1987: 263)</a:t>
            </a:r>
          </a:p>
          <a:p>
            <a:pPr marL="715963"/>
            <a:endParaRPr lang="de-DE" dirty="0"/>
          </a:p>
          <a:p>
            <a:pPr marL="715963"/>
            <a:r>
              <a:rPr lang="de-DE" dirty="0"/>
              <a:t>„eine Sprach(</a:t>
            </a:r>
            <a:r>
              <a:rPr lang="de-DE" dirty="0" err="1"/>
              <a:t>gebrauchs</a:t>
            </a:r>
            <a:r>
              <a:rPr lang="de-DE" dirty="0"/>
              <a:t>)form des Deutschen, die sich als Summe spezifischer sprachlicher Charakteristika beschreiben lässt, die an eine durch außersprachliche Faktoren definierbare Gruppe von Sprecherinnen und Sprechern angebunden ist (Linke et al. 1994: 303-304)</a:t>
            </a:r>
          </a:p>
          <a:p>
            <a:pPr marL="715963"/>
            <a:endParaRPr lang="de-DE" dirty="0"/>
          </a:p>
          <a:p>
            <a:pPr marL="715963"/>
            <a:r>
              <a:rPr lang="en-US" dirty="0"/>
              <a:t>„die </a:t>
            </a:r>
            <a:r>
              <a:rPr lang="en-US" dirty="0" err="1"/>
              <a:t>Menge</a:t>
            </a:r>
            <a:r>
              <a:rPr lang="en-US" dirty="0"/>
              <a:t> </a:t>
            </a:r>
            <a:r>
              <a:rPr lang="en-US" dirty="0" err="1"/>
              <a:t>sprachlicher</a:t>
            </a:r>
            <a:r>
              <a:rPr lang="en-US" dirty="0"/>
              <a:t> </a:t>
            </a:r>
            <a:r>
              <a:rPr lang="en-US" dirty="0" err="1"/>
              <a:t>Strukturen</a:t>
            </a:r>
            <a:r>
              <a:rPr lang="en-US" dirty="0"/>
              <a:t> (</a:t>
            </a:r>
            <a:r>
              <a:rPr lang="en-US" dirty="0" err="1"/>
              <a:t>Phonologie</a:t>
            </a:r>
            <a:r>
              <a:rPr lang="en-US" dirty="0"/>
              <a:t>, </a:t>
            </a:r>
            <a:r>
              <a:rPr lang="en-US" dirty="0" err="1"/>
              <a:t>Morphologie</a:t>
            </a:r>
            <a:r>
              <a:rPr lang="en-US" dirty="0"/>
              <a:t>, Syntax, </a:t>
            </a:r>
            <a:r>
              <a:rPr lang="en-US" dirty="0" err="1"/>
              <a:t>Semantik</a:t>
            </a:r>
            <a:r>
              <a:rPr lang="en-US" dirty="0"/>
              <a:t>, </a:t>
            </a:r>
            <a:r>
              <a:rPr lang="en-US" dirty="0" err="1"/>
              <a:t>Lexikon</a:t>
            </a:r>
            <a:r>
              <a:rPr lang="en-US" dirty="0"/>
              <a:t>, </a:t>
            </a:r>
            <a:r>
              <a:rPr lang="en-US" dirty="0" err="1"/>
              <a:t>Pragmatik</a:t>
            </a:r>
            <a:r>
              <a:rPr lang="en-US" dirty="0"/>
              <a:t>) [...], die </a:t>
            </a:r>
            <a:r>
              <a:rPr lang="en-US" dirty="0" err="1"/>
              <a:t>relativ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außersprachlichen</a:t>
            </a:r>
            <a:r>
              <a:rPr lang="en-US" dirty="0"/>
              <a:t> </a:t>
            </a:r>
            <a:r>
              <a:rPr lang="en-US" dirty="0" err="1"/>
              <a:t>Faktoren</a:t>
            </a:r>
            <a:r>
              <a:rPr lang="en-US" dirty="0"/>
              <a:t> (</a:t>
            </a:r>
            <a:r>
              <a:rPr lang="en-US" dirty="0" err="1"/>
              <a:t>z.B</a:t>
            </a:r>
            <a:r>
              <a:rPr lang="en-US" dirty="0"/>
              <a:t>. Alter, </a:t>
            </a:r>
            <a:r>
              <a:rPr lang="en-US" dirty="0" err="1"/>
              <a:t>Geschlecht</a:t>
            </a:r>
            <a:r>
              <a:rPr lang="en-US" dirty="0"/>
              <a:t>, </a:t>
            </a:r>
            <a:r>
              <a:rPr lang="en-US" dirty="0" err="1"/>
              <a:t>Gruppe</a:t>
            </a:r>
            <a:r>
              <a:rPr lang="en-US" dirty="0"/>
              <a:t>, Region, </a:t>
            </a:r>
            <a:r>
              <a:rPr lang="en-US" dirty="0" err="1"/>
              <a:t>historische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, </a:t>
            </a:r>
            <a:r>
              <a:rPr lang="en-US" dirty="0" err="1"/>
              <a:t>Stil</a:t>
            </a:r>
            <a:r>
              <a:rPr lang="en-US" dirty="0"/>
              <a:t> etc.) in </a:t>
            </a:r>
            <a:r>
              <a:rPr lang="en-US" dirty="0" err="1"/>
              <a:t>einem</a:t>
            </a:r>
            <a:r>
              <a:rPr lang="en-US" dirty="0"/>
              <a:t> </a:t>
            </a:r>
            <a:r>
              <a:rPr lang="en-US" dirty="0" err="1"/>
              <a:t>Varietätenraum</a:t>
            </a:r>
            <a:r>
              <a:rPr lang="en-US" dirty="0"/>
              <a:t> </a:t>
            </a:r>
            <a:r>
              <a:rPr lang="en-US" dirty="0" err="1"/>
              <a:t>geordnet</a:t>
            </a:r>
            <a:r>
              <a:rPr lang="en-US" dirty="0"/>
              <a:t> </a:t>
            </a:r>
            <a:r>
              <a:rPr lang="en-US" dirty="0" err="1"/>
              <a:t>sind</a:t>
            </a:r>
            <a:r>
              <a:rPr lang="en-US" dirty="0"/>
              <a:t>“ (</a:t>
            </a:r>
            <a:r>
              <a:rPr lang="en-US" dirty="0" err="1"/>
              <a:t>Dittmar</a:t>
            </a:r>
            <a:r>
              <a:rPr lang="en-US" dirty="0"/>
              <a:t> 1997: 177)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de-DE" dirty="0"/>
              <a:t>Klassifizierung von Varietäten I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lnSpcReduction="10000"/>
          </a:bodyPr>
          <a:lstStyle/>
          <a:p>
            <a:r>
              <a:rPr lang="de-DE" sz="2400" dirty="0" err="1"/>
              <a:t>Nabrings</a:t>
            </a:r>
            <a:r>
              <a:rPr lang="de-DE" sz="2400" dirty="0"/>
              <a:t> (1981)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sz="2400" dirty="0"/>
          </a:p>
          <a:p>
            <a:r>
              <a:rPr lang="de-DE" sz="2400" dirty="0"/>
              <a:t>Gross (1998)</a:t>
            </a:r>
          </a:p>
          <a:p>
            <a:pPr marL="715963"/>
            <a:r>
              <a:rPr lang="de-DE" sz="1800" dirty="0"/>
              <a:t>Region: Dialekt, Mundart</a:t>
            </a:r>
          </a:p>
          <a:p>
            <a:pPr marL="715963"/>
            <a:r>
              <a:rPr lang="de-DE" sz="1800" dirty="0"/>
              <a:t>soziale Schicht: Kode</a:t>
            </a:r>
          </a:p>
          <a:p>
            <a:pPr marL="715963"/>
            <a:r>
              <a:rPr lang="de-DE" sz="1800" dirty="0"/>
              <a:t>Beruf: Fachsprache</a:t>
            </a:r>
          </a:p>
          <a:p>
            <a:pPr marL="715963"/>
            <a:r>
              <a:rPr lang="de-DE" sz="1800" dirty="0"/>
              <a:t>Subkultur: Sondersprache</a:t>
            </a:r>
          </a:p>
          <a:p>
            <a:pPr marL="715963"/>
            <a:r>
              <a:rPr lang="de-DE" sz="1800" dirty="0"/>
              <a:t>politische/religiöse Gruppe, z.B. ideologische Sprache</a:t>
            </a:r>
          </a:p>
          <a:p>
            <a:pPr marL="715963"/>
            <a:r>
              <a:rPr lang="de-DE" sz="1800" dirty="0"/>
              <a:t>Geschlecht, z.B. Frauen- bzw. Männersprache</a:t>
            </a:r>
          </a:p>
          <a:p>
            <a:pPr marL="715963"/>
            <a:r>
              <a:rPr lang="de-DE" sz="1800" dirty="0"/>
              <a:t>Alter, z.B. Jugendsprache, Generationensprache</a:t>
            </a:r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419310"/>
              </p:ext>
            </p:extLst>
          </p:nvPr>
        </p:nvGraphicFramePr>
        <p:xfrm>
          <a:off x="395536" y="1556792"/>
          <a:ext cx="849694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Dimension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Kriterium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Varietät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diatopisch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Raum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Dialekte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diastratisch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soziale Schicht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Soziolekte, z.B. Alternssprache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diaphasisch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Situation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Funktiolekte,</a:t>
                      </a:r>
                      <a:r>
                        <a:rPr lang="de-DE" baseline="0" dirty="0"/>
                        <a:t> z.B. Werbesprache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diachron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Zeit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Sprachstufen, z.B. Frühneudeutsch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de-DE" sz="2800" dirty="0"/>
              <a:t>Klassifizierung von Varietäten II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88632"/>
          </a:xfrm>
        </p:spPr>
        <p:txBody>
          <a:bodyPr/>
          <a:lstStyle/>
          <a:p>
            <a:r>
              <a:rPr lang="de-DE" sz="2000" dirty="0"/>
              <a:t>Löffler (1994)</a:t>
            </a:r>
          </a:p>
          <a:p>
            <a:endParaRPr lang="el-GR" dirty="0"/>
          </a:p>
        </p:txBody>
      </p:sp>
      <p:pic>
        <p:nvPicPr>
          <p:cNvPr id="4" name="3 - Εικόνα" descr="Löffl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052736"/>
            <a:ext cx="8075240" cy="532859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de-DE" sz="2800" dirty="0"/>
              <a:t>Soziale Dialektologie (als quantitative Richtung der Soziolinguistik)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marL="0" indent="0">
              <a:buNone/>
            </a:pPr>
            <a:r>
              <a:rPr lang="de-DE" sz="2800" dirty="0"/>
              <a:t>Kernfrage: Wer spricht wo welchen Dialekt in welcher Häufigkeit?</a:t>
            </a:r>
          </a:p>
          <a:p>
            <a:endParaRPr lang="de-DE" sz="2800" dirty="0"/>
          </a:p>
          <a:p>
            <a:pPr marL="0" indent="0">
              <a:buNone/>
            </a:pPr>
            <a:r>
              <a:rPr lang="de-DE" sz="2800" dirty="0"/>
              <a:t>Forschungsbereiche der Dialektologie</a:t>
            </a:r>
          </a:p>
          <a:p>
            <a:pPr marL="715963"/>
            <a:r>
              <a:rPr lang="de-DE" sz="2200" dirty="0"/>
              <a:t>soziale Verbreitung der Dialekte, d.h. </a:t>
            </a:r>
            <a:r>
              <a:rPr lang="de-DE" sz="2200" dirty="0" err="1"/>
              <a:t>Dialektalität</a:t>
            </a:r>
            <a:r>
              <a:rPr lang="de-DE" sz="2200" dirty="0"/>
              <a:t> in Bezug auf soziale Variablen, wie Sozialschicht, Alter, Geschlecht, Region, Situation</a:t>
            </a:r>
          </a:p>
          <a:p>
            <a:pPr marL="715963"/>
            <a:r>
              <a:rPr lang="de-DE" sz="2200" dirty="0"/>
              <a:t>kommunikative Funktionen der Dialekte</a:t>
            </a:r>
          </a:p>
          <a:p>
            <a:pPr marL="715963"/>
            <a:r>
              <a:rPr lang="de-DE" sz="2200" dirty="0"/>
              <a:t>Einstellungen zu Dialekten</a:t>
            </a:r>
            <a:endParaRPr lang="el-GR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de-DE" sz="2800" dirty="0"/>
              <a:t>Ethnographie des Sprechens </a:t>
            </a:r>
            <a:br>
              <a:rPr lang="de-DE" sz="2800" dirty="0"/>
            </a:br>
            <a:r>
              <a:rPr lang="de-DE" sz="2800" dirty="0"/>
              <a:t>(als qualitative Richtung der Soziolinguistik)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de-DE" sz="2800" dirty="0"/>
          </a:p>
          <a:p>
            <a:pPr marL="0" indent="0" algn="just">
              <a:buNone/>
            </a:pPr>
            <a:r>
              <a:rPr lang="de-DE" sz="2800" dirty="0"/>
              <a:t>Äußerungen treten nur innerhalb bestimmter Zusammenhänge auf, und machen nur innerhalb dieser einen Sinn.</a:t>
            </a:r>
          </a:p>
          <a:p>
            <a:pPr algn="just"/>
            <a:endParaRPr lang="de-DE" sz="2800" dirty="0"/>
          </a:p>
          <a:p>
            <a:pPr algn="just"/>
            <a:r>
              <a:rPr lang="de-DE" sz="2800" dirty="0"/>
              <a:t>Gesprächs- bzw. Konversationsanalyse (Erforschung der kulturellen Verschiedenheit in der Sprache sowie der sozialen Bedeutung verbaler Interaktion)</a:t>
            </a:r>
          </a:p>
          <a:p>
            <a:pPr marL="715963" algn="just"/>
            <a:r>
              <a:rPr lang="de-DE" sz="2000" dirty="0"/>
              <a:t>„Die KA beschäftigt sich  mit den kommunikativen Prinzipien der (Re-)Produktion von sozialer Ordnung in der situierten sprachlichen und nichtsprachlichen Interaktion“ (Bergmann 1994: 3).</a:t>
            </a:r>
            <a:endParaRPr lang="de-DE" sz="2600" dirty="0"/>
          </a:p>
          <a:p>
            <a:pPr algn="just"/>
            <a:endParaRPr lang="de-DE" sz="2800" dirty="0"/>
          </a:p>
          <a:p>
            <a:pPr algn="just"/>
            <a:r>
              <a:rPr lang="de-DE" sz="2800" dirty="0"/>
              <a:t>Mitglieder einer Gemeinschaft sind in der Lage, Kontextualisierungshinweise auszunutzen, Reparaturen durchzuführen, sich regelkonform zu verhalten</a:t>
            </a:r>
          </a:p>
          <a:p>
            <a:pPr algn="just"/>
            <a:endParaRPr lang="de-DE" sz="2800" dirty="0"/>
          </a:p>
          <a:p>
            <a:pPr algn="just"/>
            <a:r>
              <a:rPr lang="de-DE" sz="2800" dirty="0"/>
              <a:t>Vertreter: Dell Hymes, Harvey Sacks, Emanuel </a:t>
            </a:r>
            <a:r>
              <a:rPr lang="de-DE" sz="2800" dirty="0" err="1"/>
              <a:t>Schegloff</a:t>
            </a:r>
            <a:r>
              <a:rPr lang="de-DE" sz="2800" dirty="0"/>
              <a:t>, Klaus Brinker u.a.</a:t>
            </a:r>
            <a:endParaRPr lang="el-GR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de-DE" dirty="0"/>
              <a:t>Grundlagen der Soziolinguistik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endParaRPr lang="el-GR" sz="2400" dirty="0"/>
          </a:p>
          <a:p>
            <a:pPr marL="0" indent="0">
              <a:buNone/>
            </a:pPr>
            <a:r>
              <a:rPr lang="de-DE" sz="2400" dirty="0"/>
              <a:t>Soziolinguistik als Teilbereich der Linguistik</a:t>
            </a:r>
            <a:endParaRPr lang="el-GR" sz="2400" dirty="0"/>
          </a:p>
          <a:p>
            <a:pPr marL="0" indent="0">
              <a:buNone/>
            </a:pPr>
            <a:endParaRPr lang="de-DE" sz="2400" dirty="0"/>
          </a:p>
          <a:p>
            <a:pPr marL="715963" algn="just"/>
            <a:r>
              <a:rPr lang="de-DE" sz="2000" dirty="0"/>
              <a:t>befasst sich mit dem komplexen Verhältnis zwischen Sprache und Gesellschaft. Linguistische Fragen werden in erster Linie in Hinblick auf ihre sozialen Dimensionen gestellt</a:t>
            </a:r>
          </a:p>
          <a:p>
            <a:pPr marL="715963" algn="just"/>
            <a:r>
              <a:rPr lang="de-DE" sz="2000" dirty="0"/>
              <a:t>umfasst eine große Anzahl von Fragestellungen, Theorieansätzen und Methoden (Glück 2000)</a:t>
            </a:r>
          </a:p>
          <a:p>
            <a:pPr marL="715963" algn="just"/>
            <a:r>
              <a:rPr lang="de-DE" sz="2000" dirty="0"/>
              <a:t>befasst sich mit dem Studium der Sprache im sozialen Kontext (</a:t>
            </a:r>
            <a:r>
              <a:rPr lang="de-DE" sz="2000" dirty="0" err="1"/>
              <a:t>Labov</a:t>
            </a:r>
            <a:r>
              <a:rPr lang="de-DE" sz="2000" dirty="0"/>
              <a:t>)</a:t>
            </a:r>
          </a:p>
          <a:p>
            <a:pPr marL="715963" algn="just"/>
            <a:r>
              <a:rPr lang="de-DE" sz="2000" dirty="0"/>
              <a:t>untersucht, welche Formen von Sprachhandeln für welche sozialen Gruppen einer Sprachgemeinschaft typisch sind (Linke 1994)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22C0F2-3D69-AA3C-FFF7-356F9949E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de-DE" sz="2800" dirty="0"/>
              <a:t>Früherer soziolinguistischer Fokus:</a:t>
            </a:r>
            <a:endParaRPr lang="el-GR" sz="28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376ED08-6055-D36F-A0C8-BC14B4EB9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r>
              <a:rPr lang="de-DE" sz="3200" dirty="0"/>
              <a:t>Beginn der 50er Jahren in den USA, besonders in Anlehnung an Beobachtungen von Unterschieden zwischen den Geschlechtern (Zusammenhänge zwischen Ethnolinguistik und Dialektologie)</a:t>
            </a:r>
          </a:p>
          <a:p>
            <a:pPr marL="365125"/>
            <a:r>
              <a:rPr lang="de-DE" sz="3200" dirty="0"/>
              <a:t>Vertreter</a:t>
            </a:r>
          </a:p>
          <a:p>
            <a:pPr marL="373063" indent="0">
              <a:buNone/>
            </a:pPr>
            <a:r>
              <a:rPr lang="de-DE" sz="2800" dirty="0"/>
              <a:t>Linguist H.C. Currie</a:t>
            </a:r>
          </a:p>
          <a:p>
            <a:pPr marL="373063" indent="0">
              <a:buNone/>
            </a:pPr>
            <a:r>
              <a:rPr lang="de-DE" sz="2800" dirty="0"/>
              <a:t>Anthropologe T.C. </a:t>
            </a:r>
            <a:r>
              <a:rPr lang="de-DE" sz="2800" dirty="0" err="1"/>
              <a:t>Hodson</a:t>
            </a:r>
            <a:endParaRPr lang="de-DE" sz="2800" dirty="0"/>
          </a:p>
          <a:p>
            <a:pPr marL="373063" indent="0">
              <a:buNone/>
            </a:pPr>
            <a:r>
              <a:rPr lang="de-DE" sz="2800" dirty="0" err="1"/>
              <a:t>Dialektologe</a:t>
            </a:r>
            <a:r>
              <a:rPr lang="de-DE" sz="2800" dirty="0"/>
              <a:t> F. Wrede</a:t>
            </a:r>
          </a:p>
          <a:p>
            <a:pPr marL="373063" indent="0">
              <a:buNone/>
            </a:pPr>
            <a:r>
              <a:rPr lang="de-DE" sz="2800" dirty="0"/>
              <a:t>Linguist W. </a:t>
            </a:r>
            <a:r>
              <a:rPr lang="de-DE" sz="2800" dirty="0" err="1"/>
              <a:t>Labov</a:t>
            </a:r>
            <a:r>
              <a:rPr lang="de-DE" sz="2800" dirty="0"/>
              <a:t>: zwei sich ergänzende Vorgehensweisen der Soziolinguistik</a:t>
            </a:r>
          </a:p>
          <a:p>
            <a:pPr marL="1076325"/>
            <a:r>
              <a:rPr lang="de-DE" sz="2400" dirty="0"/>
              <a:t>bestimmte linguistische Variablen werden für jeweils unterschiedliche gesellschaftliche </a:t>
            </a:r>
            <a:r>
              <a:rPr lang="de-DE" sz="2400" b="1" dirty="0"/>
              <a:t>Gruppen</a:t>
            </a:r>
            <a:r>
              <a:rPr lang="de-DE" sz="2400" dirty="0"/>
              <a:t> determiniert</a:t>
            </a:r>
          </a:p>
          <a:p>
            <a:pPr marL="1076325"/>
            <a:r>
              <a:rPr lang="de-DE" sz="2400" dirty="0"/>
              <a:t>bestimmte Werte bzw. Wertvorstellungen werden mit den Benutzern bzw. </a:t>
            </a:r>
            <a:r>
              <a:rPr lang="de-DE" sz="2400" b="1" dirty="0"/>
              <a:t>Gruppen</a:t>
            </a:r>
            <a:r>
              <a:rPr lang="de-DE" sz="2400" dirty="0"/>
              <a:t> von Benutzern bestimmter linguistischer Variablen verbunden</a:t>
            </a:r>
          </a:p>
          <a:p>
            <a:pPr marL="0" indent="0">
              <a:buNone/>
            </a:pPr>
            <a:r>
              <a:rPr lang="de-DE" sz="3200" dirty="0"/>
              <a:t>Rasante Entwicklung seit Mitte des 20. </a:t>
            </a:r>
            <a:r>
              <a:rPr lang="de-DE" sz="3200" dirty="0" err="1"/>
              <a:t>Jhds</a:t>
            </a:r>
            <a:endParaRPr lang="el-GR" sz="32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389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de-DE" sz="2000" dirty="0"/>
              <a:t>Bei den Fragestellungen der Soziolinguistik ist es oft schwer, klare Grenzen zwischen Sprachlichem und Soziologischem zu ziehen.</a:t>
            </a:r>
          </a:p>
          <a:p>
            <a:endParaRPr lang="de-DE" sz="2000" dirty="0"/>
          </a:p>
          <a:p>
            <a:r>
              <a:rPr lang="de-DE" sz="2000" dirty="0"/>
              <a:t> „Wissenschaftsdisziplin im Überschneidungsbereich von Linguistik und Soziologie, die sich mit den wechselseitigen Beziehungen zwischen Sprache und Sozialstrukturen beschäftigt“ (Brockhaus-Enzyklopädie 22, 1993: 562)</a:t>
            </a:r>
          </a:p>
          <a:p>
            <a:endParaRPr lang="de-DE" sz="2000" dirty="0"/>
          </a:p>
          <a:p>
            <a:r>
              <a:rPr lang="de-DE" sz="2000" dirty="0"/>
              <a:t>empirisch orientierte Disziplin im ‚Zwischenbereich‘ von Soziologie und Linguistik</a:t>
            </a:r>
          </a:p>
          <a:p>
            <a:endParaRPr lang="de-DE" sz="2000" dirty="0"/>
          </a:p>
          <a:p>
            <a:r>
              <a:rPr lang="de-DE" sz="2000" dirty="0"/>
              <a:t>„Die Soziolinguistik untersucht die Beziehungen zwischen der Sprache und der  gesellschaftlichen Gruppenzugehörigkeit von Sprechern/Hörern, man sagt auch: zwischen Sprachstruktur und Sozialstruktur “ (Gross 1990: 156)</a:t>
            </a:r>
          </a:p>
          <a:p>
            <a:endParaRPr lang="de-DE" sz="2000" dirty="0"/>
          </a:p>
          <a:p>
            <a:endParaRPr lang="de-DE" sz="2000" dirty="0"/>
          </a:p>
          <a:p>
            <a:endParaRPr lang="de-DE" sz="2000" dirty="0"/>
          </a:p>
          <a:p>
            <a:endParaRPr lang="el-G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Zentrale Fragen soziolinguistischer Forschung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Wer spricht was und </a:t>
            </a:r>
          </a:p>
          <a:p>
            <a:r>
              <a:rPr lang="de-DE" sz="2400" dirty="0"/>
              <a:t>wie </a:t>
            </a:r>
          </a:p>
          <a:p>
            <a:r>
              <a:rPr lang="de-DE" sz="2400" dirty="0"/>
              <a:t>mit wem </a:t>
            </a:r>
          </a:p>
          <a:p>
            <a:r>
              <a:rPr lang="de-DE" sz="2400" dirty="0"/>
              <a:t>in welcher Sprache und </a:t>
            </a:r>
          </a:p>
          <a:p>
            <a:r>
              <a:rPr lang="de-DE" sz="2400" dirty="0"/>
              <a:t>unter welchen sozialen Umständen </a:t>
            </a:r>
          </a:p>
          <a:p>
            <a:r>
              <a:rPr lang="de-DE" sz="2400" dirty="0"/>
              <a:t>mit welchen Absichten und Konsequenzen? (Dittmar 1997)</a:t>
            </a:r>
          </a:p>
          <a:p>
            <a:endParaRPr lang="de-DE" sz="2400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de-DE" dirty="0"/>
              <a:t>Anfänge der Soziolinguistik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de-DE" sz="2000" dirty="0"/>
              <a:t>Beginn der 60er Jahren</a:t>
            </a:r>
          </a:p>
          <a:p>
            <a:r>
              <a:rPr lang="de-DE" sz="2000" dirty="0"/>
              <a:t>Forschungsparadigma</a:t>
            </a:r>
          </a:p>
          <a:p>
            <a:pPr marL="811213"/>
            <a:r>
              <a:rPr lang="de-DE" sz="1600" dirty="0"/>
              <a:t>Situation in der Sprachwissenschaft (pragmatische Wende der Linguistik)</a:t>
            </a:r>
          </a:p>
          <a:p>
            <a:pPr marL="811213"/>
            <a:r>
              <a:rPr lang="de-DE" sz="1600" dirty="0"/>
              <a:t>Situation in der Gesellschaft (Gegenwartssprache)</a:t>
            </a:r>
          </a:p>
          <a:p>
            <a:r>
              <a:rPr lang="de-DE" sz="2000" dirty="0"/>
              <a:t>Defizithypothese bzw. Defizittheorie (Bernstein 1958)</a:t>
            </a:r>
          </a:p>
          <a:p>
            <a:pPr marL="811213" algn="just"/>
            <a:r>
              <a:rPr lang="de-DE" sz="1600" dirty="0"/>
              <a:t>basierend auf der Sapir-Whorf-Hypothese der linguistischen Relativität</a:t>
            </a:r>
          </a:p>
          <a:p>
            <a:pPr marL="811213"/>
            <a:r>
              <a:rPr lang="de-DE" sz="1600" dirty="0"/>
              <a:t>fokussiert auf die Unterschiede zwischen Sprechern ein und derselben Sprachgemeinschaft</a:t>
            </a:r>
          </a:p>
          <a:p>
            <a:pPr marL="811213" algn="just"/>
            <a:r>
              <a:rPr lang="de-DE" sz="1600" dirty="0"/>
              <a:t>Grundaussage: Die Angehörigen der sozialen </a:t>
            </a:r>
            <a:r>
              <a:rPr lang="de-DE" sz="1600" b="1" dirty="0"/>
              <a:t>Mittel-</a:t>
            </a:r>
            <a:r>
              <a:rPr lang="de-DE" sz="1600" dirty="0"/>
              <a:t> und </a:t>
            </a:r>
            <a:r>
              <a:rPr lang="de-DE" sz="1600" b="1" dirty="0"/>
              <a:t>Ober</a:t>
            </a:r>
            <a:r>
              <a:rPr lang="de-DE" sz="1600" dirty="0"/>
              <a:t>schicht einer Gemeinschaft verwenden eine Variante der Sprache, die sich von der Variante der </a:t>
            </a:r>
            <a:r>
              <a:rPr lang="de-DE" sz="1600" b="1" dirty="0"/>
              <a:t>Unter</a:t>
            </a:r>
            <a:r>
              <a:rPr lang="de-DE" sz="1600" dirty="0"/>
              <a:t>schicht stark abweicht. </a:t>
            </a:r>
          </a:p>
          <a:p>
            <a:pPr marL="1173163" algn="just"/>
            <a:r>
              <a:rPr lang="de-DE" sz="1400" dirty="0"/>
              <a:t>Variante der Mittel- und Oberschicht: </a:t>
            </a:r>
            <a:r>
              <a:rPr lang="de-DE" sz="1400" b="1" dirty="0"/>
              <a:t>elaborierter</a:t>
            </a:r>
            <a:r>
              <a:rPr lang="de-DE" sz="1400" dirty="0"/>
              <a:t> Kode</a:t>
            </a:r>
          </a:p>
          <a:p>
            <a:pPr marL="1173163" algn="just"/>
            <a:r>
              <a:rPr lang="de-DE" sz="1400" dirty="0"/>
              <a:t>Variante der Unterschicht: </a:t>
            </a:r>
            <a:r>
              <a:rPr lang="de-DE" sz="1400" b="1" dirty="0"/>
              <a:t>restringierter</a:t>
            </a:r>
            <a:r>
              <a:rPr lang="de-DE" sz="1400" dirty="0"/>
              <a:t> Kode</a:t>
            </a:r>
          </a:p>
          <a:p>
            <a:pPr marL="365125" algn="just"/>
            <a:r>
              <a:rPr lang="de-DE" sz="2000" dirty="0"/>
              <a:t>Differenzhypothese (</a:t>
            </a:r>
            <a:r>
              <a:rPr lang="de-DE" sz="2000" dirty="0" err="1"/>
              <a:t>Labov</a:t>
            </a:r>
            <a:r>
              <a:rPr lang="de-DE" sz="2000" dirty="0"/>
              <a:t> 1963)</a:t>
            </a:r>
          </a:p>
          <a:p>
            <a:pPr marL="811213" algn="just"/>
            <a:r>
              <a:rPr lang="de-DE" sz="1600" dirty="0"/>
              <a:t>Kritik an Bernstein</a:t>
            </a:r>
          </a:p>
          <a:p>
            <a:pPr marL="811213" algn="just"/>
            <a:r>
              <a:rPr lang="de-DE" sz="1600" dirty="0"/>
              <a:t>Grundaussage: Beide Kodes bzw. sprachliche Unterschiede sind zwar andersartig aber prinzipiell gleichwertig.</a:t>
            </a:r>
            <a:endParaRPr lang="el-GR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Defizithypothese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Bernstein (1958)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96944" cy="490066"/>
          </a:xfrm>
        </p:spPr>
        <p:txBody>
          <a:bodyPr>
            <a:noAutofit/>
          </a:bodyPr>
          <a:lstStyle/>
          <a:p>
            <a:r>
              <a:rPr lang="de-DE" sz="2400" dirty="0"/>
              <a:t>Merkmale des restringierten und elaborierten Kodes </a:t>
            </a:r>
            <a:br>
              <a:rPr lang="de-DE" sz="2400" dirty="0"/>
            </a:br>
            <a:r>
              <a:rPr lang="de-DE" sz="2400" dirty="0"/>
              <a:t>nach Gross (1998) I</a:t>
            </a:r>
            <a:endParaRPr lang="el-GR" sz="2400" dirty="0"/>
          </a:p>
        </p:txBody>
      </p:sp>
      <p:pic>
        <p:nvPicPr>
          <p:cNvPr id="4" name="3 - Θέση περιεχομένου" descr="Gros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908720"/>
            <a:ext cx="8496944" cy="568863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76064"/>
          </a:xfrm>
        </p:spPr>
        <p:txBody>
          <a:bodyPr>
            <a:noAutofit/>
          </a:bodyPr>
          <a:lstStyle/>
          <a:p>
            <a:r>
              <a:rPr lang="de-DE" sz="2400" dirty="0"/>
              <a:t>Merkmale des restringierten und elaborierten Kodes </a:t>
            </a:r>
            <a:br>
              <a:rPr lang="de-DE" sz="2400" dirty="0"/>
            </a:br>
            <a:r>
              <a:rPr lang="de-DE" sz="2400" dirty="0"/>
              <a:t>nach Gross (1998) II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de-DE" sz="1400" dirty="0"/>
              <a:t>restringierter Kode (</a:t>
            </a:r>
            <a:r>
              <a:rPr lang="de-DE" sz="1400" dirty="0" err="1"/>
              <a:t>public</a:t>
            </a:r>
            <a:r>
              <a:rPr lang="de-DE" sz="1400" dirty="0"/>
              <a:t> </a:t>
            </a:r>
            <a:r>
              <a:rPr lang="de-DE" sz="1400" dirty="0" err="1"/>
              <a:t>language</a:t>
            </a:r>
            <a:r>
              <a:rPr lang="de-DE" sz="1400" dirty="0"/>
              <a:t>) setzt ein statusorientiertes Kommunikationsverhalten voraus</a:t>
            </a:r>
          </a:p>
          <a:p>
            <a:pPr marL="0" indent="0" algn="just">
              <a:buNone/>
            </a:pPr>
            <a:r>
              <a:rPr lang="de-DE" sz="1400" dirty="0"/>
              <a:t>elaborierter Kode (formal </a:t>
            </a:r>
            <a:r>
              <a:rPr lang="de-DE" sz="1400" dirty="0" err="1"/>
              <a:t>language</a:t>
            </a:r>
            <a:r>
              <a:rPr lang="de-DE" sz="1400" dirty="0"/>
              <a:t>) setzt ein personenorientiertes Kommunikationsverhalten voraus</a:t>
            </a:r>
          </a:p>
          <a:p>
            <a:pPr algn="just"/>
            <a:endParaRPr lang="de-DE" sz="1400" dirty="0"/>
          </a:p>
          <a:p>
            <a:pPr marL="0" indent="0" algn="just">
              <a:buNone/>
            </a:pPr>
            <a:r>
              <a:rPr lang="de-DE" sz="1400" dirty="0"/>
              <a:t>Beispiel zwischen restringiertem und elaboriertem Kode bei einem Gespräch zwischen Mutter und Kind (Gross 1998):</a:t>
            </a:r>
          </a:p>
          <a:p>
            <a:pPr marL="0" indent="0" algn="just">
              <a:buNone/>
            </a:pPr>
            <a:endParaRPr lang="de-DE" sz="2000" dirty="0"/>
          </a:p>
          <a:p>
            <a:pPr marL="0" indent="0" algn="just">
              <a:buNone/>
            </a:pPr>
            <a:endParaRPr lang="de-DE" sz="2000" dirty="0"/>
          </a:p>
          <a:p>
            <a:pPr algn="just"/>
            <a:endParaRPr lang="el-GR" sz="2000" dirty="0"/>
          </a:p>
        </p:txBody>
      </p:sp>
      <p:pic>
        <p:nvPicPr>
          <p:cNvPr id="4" name="3 - Εικόνα" descr="Gross i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988840"/>
            <a:ext cx="7344816" cy="46653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976</Words>
  <Application>Microsoft Office PowerPoint</Application>
  <PresentationFormat>Προβολή στην οθόνη (4:3)</PresentationFormat>
  <Paragraphs>144</Paragraphs>
  <Slides>16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9" baseType="lpstr">
      <vt:lpstr>Arial</vt:lpstr>
      <vt:lpstr>Calibri</vt:lpstr>
      <vt:lpstr>Θέμα του Office</vt:lpstr>
      <vt:lpstr>Soziolinguistik</vt:lpstr>
      <vt:lpstr>Grundlagen der Soziolinguistik</vt:lpstr>
      <vt:lpstr>Früherer soziolinguistischer Fokus:</vt:lpstr>
      <vt:lpstr>Παρουσίαση του PowerPoint</vt:lpstr>
      <vt:lpstr>Zentrale Fragen soziolinguistischer Forschung</vt:lpstr>
      <vt:lpstr>Anfänge der Soziolinguistik</vt:lpstr>
      <vt:lpstr>Defizithypothese</vt:lpstr>
      <vt:lpstr>Merkmale des restringierten und elaborierten Kodes  nach Gross (1998) I</vt:lpstr>
      <vt:lpstr>Merkmale des restringierten und elaborierten Kodes  nach Gross (1998) II</vt:lpstr>
      <vt:lpstr>Richtungen soziolinguistischer Forschung</vt:lpstr>
      <vt:lpstr>Sprachgebrauch als Gegenstand der Soziolinguistik</vt:lpstr>
      <vt:lpstr>Soziolinguistik als Variationslinguistik</vt:lpstr>
      <vt:lpstr>Klassifizierung von Varietäten I</vt:lpstr>
      <vt:lpstr>Klassifizierung von Varietäten II</vt:lpstr>
      <vt:lpstr>Soziale Dialektologie (als quantitative Richtung der Soziolinguistik)</vt:lpstr>
      <vt:lpstr>Ethnographie des Sprechens  (als qualitative Richtung der Soziolinguistik)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Evelyn Vovou</dc:creator>
  <cp:lastModifiedBy>Dafni Wiedenmayer</cp:lastModifiedBy>
  <cp:revision>4</cp:revision>
  <dcterms:created xsi:type="dcterms:W3CDTF">2023-06-07T16:23:49Z</dcterms:created>
  <dcterms:modified xsi:type="dcterms:W3CDTF">2023-06-08T06:57:19Z</dcterms:modified>
</cp:coreProperties>
</file>