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  <p:sldId id="279" r:id="rId22"/>
    <p:sldId id="280" r:id="rId23"/>
    <p:sldId id="281" r:id="rId24"/>
    <p:sldId id="282" r:id="rId25"/>
    <p:sldId id="283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21B748-30FE-C145-AA21-E892FBC5DF37}" v="77" dt="2026-03-29T21:28:43.9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2651"/>
    <p:restoredTop sz="94650"/>
  </p:normalViewPr>
  <p:slideViewPr>
    <p:cSldViewPr snapToGrid="0">
      <p:cViewPr varScale="1">
        <p:scale>
          <a:sx n="20" d="100"/>
          <a:sy n="20" d="100"/>
        </p:scale>
        <p:origin x="208" y="2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5E236D-71F8-497B-8638-A4CECBC68777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E36E9E15-3502-44A4-9848-8E87A54BE851}">
      <dgm:prSet/>
      <dgm:spPr/>
      <dgm:t>
        <a:bodyPr/>
        <a:lstStyle/>
        <a:p>
          <a:r>
            <a:rPr lang="de-DE" baseline="0"/>
            <a:t>Reduktion von Treibhausgasemissionen</a:t>
          </a:r>
          <a:endParaRPr lang="en-US"/>
        </a:p>
      </dgm:t>
    </dgm:pt>
    <dgm:pt modelId="{F2CD40FD-1E9B-4C25-8DB1-5F3D1FEF4D2C}" type="parTrans" cxnId="{54FEEECA-266D-4A0B-9365-B80A8C785D50}">
      <dgm:prSet/>
      <dgm:spPr/>
      <dgm:t>
        <a:bodyPr/>
        <a:lstStyle/>
        <a:p>
          <a:endParaRPr lang="en-US"/>
        </a:p>
      </dgm:t>
    </dgm:pt>
    <dgm:pt modelId="{DBF4B07B-E071-48BC-8155-0F9B61BBF6FC}" type="sibTrans" cxnId="{54FEEECA-266D-4A0B-9365-B80A8C785D50}">
      <dgm:prSet/>
      <dgm:spPr/>
      <dgm:t>
        <a:bodyPr/>
        <a:lstStyle/>
        <a:p>
          <a:endParaRPr lang="en-US"/>
        </a:p>
      </dgm:t>
    </dgm:pt>
    <dgm:pt modelId="{81339E25-B7E8-4E1E-B914-719F88A5F0EE}">
      <dgm:prSet/>
      <dgm:spPr/>
      <dgm:t>
        <a:bodyPr/>
        <a:lstStyle/>
        <a:p>
          <a:r>
            <a:rPr lang="de-DE" baseline="0"/>
            <a:t>Schutz der Biodiversität durch Natura 2000</a:t>
          </a:r>
          <a:endParaRPr lang="en-US"/>
        </a:p>
      </dgm:t>
    </dgm:pt>
    <dgm:pt modelId="{1B3CA254-5829-4244-BA42-37BB5752882B}" type="parTrans" cxnId="{957B33B1-06DE-4BE3-A5E5-F0F38CD84129}">
      <dgm:prSet/>
      <dgm:spPr/>
      <dgm:t>
        <a:bodyPr/>
        <a:lstStyle/>
        <a:p>
          <a:endParaRPr lang="en-US"/>
        </a:p>
      </dgm:t>
    </dgm:pt>
    <dgm:pt modelId="{4DA5F00B-9B15-409F-BB32-CFAFB18CE464}" type="sibTrans" cxnId="{957B33B1-06DE-4BE3-A5E5-F0F38CD84129}">
      <dgm:prSet/>
      <dgm:spPr/>
      <dgm:t>
        <a:bodyPr/>
        <a:lstStyle/>
        <a:p>
          <a:endParaRPr lang="en-US"/>
        </a:p>
      </dgm:t>
    </dgm:pt>
    <dgm:pt modelId="{499B102F-CD97-40F8-88AF-C768922E6F4E}">
      <dgm:prSet/>
      <dgm:spPr/>
      <dgm:t>
        <a:bodyPr/>
        <a:lstStyle/>
        <a:p>
          <a:r>
            <a:rPr lang="de-DE" baseline="0"/>
            <a:t>Förderung der Kreislaufwirtschaft:</a:t>
          </a:r>
          <a:endParaRPr lang="en-US"/>
        </a:p>
      </dgm:t>
    </dgm:pt>
    <dgm:pt modelId="{3FFDF5D5-6EBD-47BF-B23A-A9EC61F8B430}" type="parTrans" cxnId="{AD2C11C7-9717-44D2-9569-7AF97B284C8C}">
      <dgm:prSet/>
      <dgm:spPr/>
      <dgm:t>
        <a:bodyPr/>
        <a:lstStyle/>
        <a:p>
          <a:endParaRPr lang="en-US"/>
        </a:p>
      </dgm:t>
    </dgm:pt>
    <dgm:pt modelId="{306A80B2-1F67-4CD4-9004-C7DB4D0D5007}" type="sibTrans" cxnId="{AD2C11C7-9717-44D2-9569-7AF97B284C8C}">
      <dgm:prSet/>
      <dgm:spPr/>
      <dgm:t>
        <a:bodyPr/>
        <a:lstStyle/>
        <a:p>
          <a:endParaRPr lang="en-US"/>
        </a:p>
      </dgm:t>
    </dgm:pt>
    <dgm:pt modelId="{8B3A033E-06E7-407E-898D-E23AC6929DB2}">
      <dgm:prSet/>
      <dgm:spPr/>
      <dgm:t>
        <a:bodyPr/>
        <a:lstStyle/>
        <a:p>
          <a:r>
            <a:rPr lang="de-DE" baseline="0"/>
            <a:t>Recycling </a:t>
          </a:r>
          <a:endParaRPr lang="en-US"/>
        </a:p>
      </dgm:t>
    </dgm:pt>
    <dgm:pt modelId="{A85AAABB-FD45-4142-96C7-75A755F5AA21}" type="parTrans" cxnId="{00302DA5-3AF0-43C9-AEC1-0BE15BC8B895}">
      <dgm:prSet/>
      <dgm:spPr/>
      <dgm:t>
        <a:bodyPr/>
        <a:lstStyle/>
        <a:p>
          <a:endParaRPr lang="en-US"/>
        </a:p>
      </dgm:t>
    </dgm:pt>
    <dgm:pt modelId="{40F78EEB-30DB-4795-9DB9-71E7E38BD79B}" type="sibTrans" cxnId="{00302DA5-3AF0-43C9-AEC1-0BE15BC8B895}">
      <dgm:prSet/>
      <dgm:spPr/>
      <dgm:t>
        <a:bodyPr/>
        <a:lstStyle/>
        <a:p>
          <a:endParaRPr lang="en-US"/>
        </a:p>
      </dgm:t>
    </dgm:pt>
    <dgm:pt modelId="{A95E6303-8E9E-49E6-842F-3C8D4141259E}">
      <dgm:prSet/>
      <dgm:spPr/>
      <dgm:t>
        <a:bodyPr/>
        <a:lstStyle/>
        <a:p>
          <a:r>
            <a:rPr lang="de-DE" baseline="0"/>
            <a:t>Abfallmanagement </a:t>
          </a:r>
          <a:endParaRPr lang="en-US"/>
        </a:p>
      </dgm:t>
    </dgm:pt>
    <dgm:pt modelId="{4DA8AFDB-3168-4E55-B6DE-04E50B6A0E1A}" type="parTrans" cxnId="{70D81BA8-7247-4AEB-9A99-D294B5DF7210}">
      <dgm:prSet/>
      <dgm:spPr/>
      <dgm:t>
        <a:bodyPr/>
        <a:lstStyle/>
        <a:p>
          <a:endParaRPr lang="en-US"/>
        </a:p>
      </dgm:t>
    </dgm:pt>
    <dgm:pt modelId="{2B09D2F5-620E-4E46-A87C-181394C65012}" type="sibTrans" cxnId="{70D81BA8-7247-4AEB-9A99-D294B5DF7210}">
      <dgm:prSet/>
      <dgm:spPr/>
      <dgm:t>
        <a:bodyPr/>
        <a:lstStyle/>
        <a:p>
          <a:endParaRPr lang="en-US"/>
        </a:p>
      </dgm:t>
    </dgm:pt>
    <dgm:pt modelId="{9CDD65FC-8539-43EC-AB55-87E18035F6E3}">
      <dgm:prSet/>
      <dgm:spPr/>
      <dgm:t>
        <a:bodyPr/>
        <a:lstStyle/>
        <a:p>
          <a:r>
            <a:rPr lang="de-DE" baseline="0"/>
            <a:t>Nachhaltige Produkte </a:t>
          </a:r>
          <a:endParaRPr lang="en-US"/>
        </a:p>
      </dgm:t>
    </dgm:pt>
    <dgm:pt modelId="{FD8193F8-E9C3-4D9C-8A23-6CC12CEFAC99}" type="parTrans" cxnId="{87419425-9DE4-4759-A1B0-C837816F7946}">
      <dgm:prSet/>
      <dgm:spPr/>
      <dgm:t>
        <a:bodyPr/>
        <a:lstStyle/>
        <a:p>
          <a:endParaRPr lang="en-US"/>
        </a:p>
      </dgm:t>
    </dgm:pt>
    <dgm:pt modelId="{59D0CA88-935F-4F69-8BE2-0D56C5C321EA}" type="sibTrans" cxnId="{87419425-9DE4-4759-A1B0-C837816F7946}">
      <dgm:prSet/>
      <dgm:spPr/>
      <dgm:t>
        <a:bodyPr/>
        <a:lstStyle/>
        <a:p>
          <a:endParaRPr lang="en-US"/>
        </a:p>
      </dgm:t>
    </dgm:pt>
    <dgm:pt modelId="{2EBE38CF-4C9F-4ACA-8CFC-AEF47DCB91D5}">
      <dgm:prSet/>
      <dgm:spPr/>
      <dgm:t>
        <a:bodyPr/>
        <a:lstStyle/>
        <a:p>
          <a:r>
            <a:rPr lang="de-DE" baseline="0"/>
            <a:t>Verringerung der Umweltverschmutzung </a:t>
          </a:r>
          <a:endParaRPr lang="en-US"/>
        </a:p>
      </dgm:t>
    </dgm:pt>
    <dgm:pt modelId="{A36C9E5C-4662-43A8-BC7B-A34BB6472698}" type="parTrans" cxnId="{D4DAFA42-254E-4F46-BC0B-2F7727B461AD}">
      <dgm:prSet/>
      <dgm:spPr/>
      <dgm:t>
        <a:bodyPr/>
        <a:lstStyle/>
        <a:p>
          <a:endParaRPr lang="en-US"/>
        </a:p>
      </dgm:t>
    </dgm:pt>
    <dgm:pt modelId="{442D4E19-3C8C-4CB2-BCFA-9A5724A06542}" type="sibTrans" cxnId="{D4DAFA42-254E-4F46-BC0B-2F7727B461AD}">
      <dgm:prSet/>
      <dgm:spPr/>
      <dgm:t>
        <a:bodyPr/>
        <a:lstStyle/>
        <a:p>
          <a:endParaRPr lang="en-US"/>
        </a:p>
      </dgm:t>
    </dgm:pt>
    <dgm:pt modelId="{9376D1A1-D19D-4F02-8A39-A2309B061183}">
      <dgm:prSet/>
      <dgm:spPr/>
      <dgm:t>
        <a:bodyPr/>
        <a:lstStyle/>
        <a:p>
          <a:r>
            <a:rPr lang="de-DE" baseline="0"/>
            <a:t>ZIEL: Null-Schadstoff-Ambition </a:t>
          </a:r>
          <a:endParaRPr lang="en-US"/>
        </a:p>
      </dgm:t>
    </dgm:pt>
    <dgm:pt modelId="{28081318-CA9F-47E6-8DE4-24E8EFF1BD0B}" type="parTrans" cxnId="{A11E6627-2D2F-47A1-B340-E3E3B89CE052}">
      <dgm:prSet/>
      <dgm:spPr/>
      <dgm:t>
        <a:bodyPr/>
        <a:lstStyle/>
        <a:p>
          <a:endParaRPr lang="en-US"/>
        </a:p>
      </dgm:t>
    </dgm:pt>
    <dgm:pt modelId="{22E38414-30BA-419E-8303-21393A4C854D}" type="sibTrans" cxnId="{A11E6627-2D2F-47A1-B340-E3E3B89CE052}">
      <dgm:prSet/>
      <dgm:spPr/>
      <dgm:t>
        <a:bodyPr/>
        <a:lstStyle/>
        <a:p>
          <a:endParaRPr lang="en-US"/>
        </a:p>
      </dgm:t>
    </dgm:pt>
    <dgm:pt modelId="{C11FAA5E-F304-F84C-9783-5E6DEFCDBBAC}" type="pres">
      <dgm:prSet presAssocID="{905E236D-71F8-497B-8638-A4CECBC68777}" presName="linear" presStyleCnt="0">
        <dgm:presLayoutVars>
          <dgm:animLvl val="lvl"/>
          <dgm:resizeHandles val="exact"/>
        </dgm:presLayoutVars>
      </dgm:prSet>
      <dgm:spPr/>
    </dgm:pt>
    <dgm:pt modelId="{944EAFBA-C810-AF42-B73B-020B54B978A4}" type="pres">
      <dgm:prSet presAssocID="{E36E9E15-3502-44A4-9848-8E87A54BE851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623A2AE4-7E95-CC46-A674-7C25901D303A}" type="pres">
      <dgm:prSet presAssocID="{DBF4B07B-E071-48BC-8155-0F9B61BBF6FC}" presName="spacer" presStyleCnt="0"/>
      <dgm:spPr/>
    </dgm:pt>
    <dgm:pt modelId="{C57CE4F5-B43B-784B-BCB9-19D080D2CC27}" type="pres">
      <dgm:prSet presAssocID="{81339E25-B7E8-4E1E-B914-719F88A5F0EE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617FFC9C-455F-9F45-B2C2-7BB504DB0B32}" type="pres">
      <dgm:prSet presAssocID="{4DA5F00B-9B15-409F-BB32-CFAFB18CE464}" presName="spacer" presStyleCnt="0"/>
      <dgm:spPr/>
    </dgm:pt>
    <dgm:pt modelId="{27066D45-311A-1841-AD09-25032568AFB0}" type="pres">
      <dgm:prSet presAssocID="{499B102F-CD97-40F8-88AF-C768922E6F4E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33B6BD2E-2C53-2840-A877-C1D32039CFB0}" type="pres">
      <dgm:prSet presAssocID="{499B102F-CD97-40F8-88AF-C768922E6F4E}" presName="childText" presStyleLbl="revTx" presStyleIdx="0" presStyleCnt="1">
        <dgm:presLayoutVars>
          <dgm:bulletEnabled val="1"/>
        </dgm:presLayoutVars>
      </dgm:prSet>
      <dgm:spPr/>
    </dgm:pt>
    <dgm:pt modelId="{387060ED-501B-9846-860B-5A95191207FE}" type="pres">
      <dgm:prSet presAssocID="{2EBE38CF-4C9F-4ACA-8CFC-AEF47DCB91D5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575001BB-AC27-6C42-9A63-AA3A20C1CB5F}" type="pres">
      <dgm:prSet presAssocID="{442D4E19-3C8C-4CB2-BCFA-9A5724A06542}" presName="spacer" presStyleCnt="0"/>
      <dgm:spPr/>
    </dgm:pt>
    <dgm:pt modelId="{3738EAFD-8171-E643-B293-FE98EA18E0DA}" type="pres">
      <dgm:prSet presAssocID="{9376D1A1-D19D-4F02-8A39-A2309B061183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87419425-9DE4-4759-A1B0-C837816F7946}" srcId="{499B102F-CD97-40F8-88AF-C768922E6F4E}" destId="{9CDD65FC-8539-43EC-AB55-87E18035F6E3}" srcOrd="2" destOrd="0" parTransId="{FD8193F8-E9C3-4D9C-8A23-6CC12CEFAC99}" sibTransId="{59D0CA88-935F-4F69-8BE2-0D56C5C321EA}"/>
    <dgm:cxn modelId="{A11E6627-2D2F-47A1-B340-E3E3B89CE052}" srcId="{905E236D-71F8-497B-8638-A4CECBC68777}" destId="{9376D1A1-D19D-4F02-8A39-A2309B061183}" srcOrd="4" destOrd="0" parTransId="{28081318-CA9F-47E6-8DE4-24E8EFF1BD0B}" sibTransId="{22E38414-30BA-419E-8303-21393A4C854D}"/>
    <dgm:cxn modelId="{AD24195B-38D9-5E4A-8833-0E862E276352}" type="presOf" srcId="{9CDD65FC-8539-43EC-AB55-87E18035F6E3}" destId="{33B6BD2E-2C53-2840-A877-C1D32039CFB0}" srcOrd="0" destOrd="2" presId="urn:microsoft.com/office/officeart/2005/8/layout/vList2"/>
    <dgm:cxn modelId="{D4DAFA42-254E-4F46-BC0B-2F7727B461AD}" srcId="{905E236D-71F8-497B-8638-A4CECBC68777}" destId="{2EBE38CF-4C9F-4ACA-8CFC-AEF47DCB91D5}" srcOrd="3" destOrd="0" parTransId="{A36C9E5C-4662-43A8-BC7B-A34BB6472698}" sibTransId="{442D4E19-3C8C-4CB2-BCFA-9A5724A06542}"/>
    <dgm:cxn modelId="{2F46494F-E6CE-A548-A7C1-9D8BD02DE5AC}" type="presOf" srcId="{2EBE38CF-4C9F-4ACA-8CFC-AEF47DCB91D5}" destId="{387060ED-501B-9846-860B-5A95191207FE}" srcOrd="0" destOrd="0" presId="urn:microsoft.com/office/officeart/2005/8/layout/vList2"/>
    <dgm:cxn modelId="{CE2D874F-1B11-CA41-8A44-5C0E6101EE0F}" type="presOf" srcId="{A95E6303-8E9E-49E6-842F-3C8D4141259E}" destId="{33B6BD2E-2C53-2840-A877-C1D32039CFB0}" srcOrd="0" destOrd="1" presId="urn:microsoft.com/office/officeart/2005/8/layout/vList2"/>
    <dgm:cxn modelId="{8E7D5C52-36A6-B142-A903-3BE68D6C28D3}" type="presOf" srcId="{81339E25-B7E8-4E1E-B914-719F88A5F0EE}" destId="{C57CE4F5-B43B-784B-BCB9-19D080D2CC27}" srcOrd="0" destOrd="0" presId="urn:microsoft.com/office/officeart/2005/8/layout/vList2"/>
    <dgm:cxn modelId="{9EDF035A-4A7C-4C47-99CD-355785276DC7}" type="presOf" srcId="{905E236D-71F8-497B-8638-A4CECBC68777}" destId="{C11FAA5E-F304-F84C-9783-5E6DEFCDBBAC}" srcOrd="0" destOrd="0" presId="urn:microsoft.com/office/officeart/2005/8/layout/vList2"/>
    <dgm:cxn modelId="{119C6193-3D54-0F4F-A42F-B1AD24DEE510}" type="presOf" srcId="{E36E9E15-3502-44A4-9848-8E87A54BE851}" destId="{944EAFBA-C810-AF42-B73B-020B54B978A4}" srcOrd="0" destOrd="0" presId="urn:microsoft.com/office/officeart/2005/8/layout/vList2"/>
    <dgm:cxn modelId="{993F2D98-98F0-3347-9885-4AB94840A2D8}" type="presOf" srcId="{9376D1A1-D19D-4F02-8A39-A2309B061183}" destId="{3738EAFD-8171-E643-B293-FE98EA18E0DA}" srcOrd="0" destOrd="0" presId="urn:microsoft.com/office/officeart/2005/8/layout/vList2"/>
    <dgm:cxn modelId="{00302DA5-3AF0-43C9-AEC1-0BE15BC8B895}" srcId="{499B102F-CD97-40F8-88AF-C768922E6F4E}" destId="{8B3A033E-06E7-407E-898D-E23AC6929DB2}" srcOrd="0" destOrd="0" parTransId="{A85AAABB-FD45-4142-96C7-75A755F5AA21}" sibTransId="{40F78EEB-30DB-4795-9DB9-71E7E38BD79B}"/>
    <dgm:cxn modelId="{70D81BA8-7247-4AEB-9A99-D294B5DF7210}" srcId="{499B102F-CD97-40F8-88AF-C768922E6F4E}" destId="{A95E6303-8E9E-49E6-842F-3C8D4141259E}" srcOrd="1" destOrd="0" parTransId="{4DA8AFDB-3168-4E55-B6DE-04E50B6A0E1A}" sibTransId="{2B09D2F5-620E-4E46-A87C-181394C65012}"/>
    <dgm:cxn modelId="{957B33B1-06DE-4BE3-A5E5-F0F38CD84129}" srcId="{905E236D-71F8-497B-8638-A4CECBC68777}" destId="{81339E25-B7E8-4E1E-B914-719F88A5F0EE}" srcOrd="1" destOrd="0" parTransId="{1B3CA254-5829-4244-BA42-37BB5752882B}" sibTransId="{4DA5F00B-9B15-409F-BB32-CFAFB18CE464}"/>
    <dgm:cxn modelId="{AD2C11C7-9717-44D2-9569-7AF97B284C8C}" srcId="{905E236D-71F8-497B-8638-A4CECBC68777}" destId="{499B102F-CD97-40F8-88AF-C768922E6F4E}" srcOrd="2" destOrd="0" parTransId="{3FFDF5D5-6EBD-47BF-B23A-A9EC61F8B430}" sibTransId="{306A80B2-1F67-4CD4-9004-C7DB4D0D5007}"/>
    <dgm:cxn modelId="{B0B614CA-8965-D14C-9306-410A4EF6A85B}" type="presOf" srcId="{8B3A033E-06E7-407E-898D-E23AC6929DB2}" destId="{33B6BD2E-2C53-2840-A877-C1D32039CFB0}" srcOrd="0" destOrd="0" presId="urn:microsoft.com/office/officeart/2005/8/layout/vList2"/>
    <dgm:cxn modelId="{54FEEECA-266D-4A0B-9365-B80A8C785D50}" srcId="{905E236D-71F8-497B-8638-A4CECBC68777}" destId="{E36E9E15-3502-44A4-9848-8E87A54BE851}" srcOrd="0" destOrd="0" parTransId="{F2CD40FD-1E9B-4C25-8DB1-5F3D1FEF4D2C}" sibTransId="{DBF4B07B-E071-48BC-8155-0F9B61BBF6FC}"/>
    <dgm:cxn modelId="{EDA79ED6-29A4-514E-B682-A9EEA3CB599F}" type="presOf" srcId="{499B102F-CD97-40F8-88AF-C768922E6F4E}" destId="{27066D45-311A-1841-AD09-25032568AFB0}" srcOrd="0" destOrd="0" presId="urn:microsoft.com/office/officeart/2005/8/layout/vList2"/>
    <dgm:cxn modelId="{7842D188-3D7F-1247-A55E-2DCC3D5CA0D2}" type="presParOf" srcId="{C11FAA5E-F304-F84C-9783-5E6DEFCDBBAC}" destId="{944EAFBA-C810-AF42-B73B-020B54B978A4}" srcOrd="0" destOrd="0" presId="urn:microsoft.com/office/officeart/2005/8/layout/vList2"/>
    <dgm:cxn modelId="{E2803AFB-CCDD-D545-AC55-81D7377B429D}" type="presParOf" srcId="{C11FAA5E-F304-F84C-9783-5E6DEFCDBBAC}" destId="{623A2AE4-7E95-CC46-A674-7C25901D303A}" srcOrd="1" destOrd="0" presId="urn:microsoft.com/office/officeart/2005/8/layout/vList2"/>
    <dgm:cxn modelId="{09ADE6DB-6C6B-FC4B-941D-EA8F19CF0AB0}" type="presParOf" srcId="{C11FAA5E-F304-F84C-9783-5E6DEFCDBBAC}" destId="{C57CE4F5-B43B-784B-BCB9-19D080D2CC27}" srcOrd="2" destOrd="0" presId="urn:microsoft.com/office/officeart/2005/8/layout/vList2"/>
    <dgm:cxn modelId="{D51A8A69-E4BC-9D42-87F5-0E23CA48E076}" type="presParOf" srcId="{C11FAA5E-F304-F84C-9783-5E6DEFCDBBAC}" destId="{617FFC9C-455F-9F45-B2C2-7BB504DB0B32}" srcOrd="3" destOrd="0" presId="urn:microsoft.com/office/officeart/2005/8/layout/vList2"/>
    <dgm:cxn modelId="{99BD5A52-31DB-1340-86F3-ECACD5780388}" type="presParOf" srcId="{C11FAA5E-F304-F84C-9783-5E6DEFCDBBAC}" destId="{27066D45-311A-1841-AD09-25032568AFB0}" srcOrd="4" destOrd="0" presId="urn:microsoft.com/office/officeart/2005/8/layout/vList2"/>
    <dgm:cxn modelId="{2E80E79D-8A5F-F34B-87E4-47C2CD1F7AEA}" type="presParOf" srcId="{C11FAA5E-F304-F84C-9783-5E6DEFCDBBAC}" destId="{33B6BD2E-2C53-2840-A877-C1D32039CFB0}" srcOrd="5" destOrd="0" presId="urn:microsoft.com/office/officeart/2005/8/layout/vList2"/>
    <dgm:cxn modelId="{50651751-8579-5C45-B018-582D0DD7C0B5}" type="presParOf" srcId="{C11FAA5E-F304-F84C-9783-5E6DEFCDBBAC}" destId="{387060ED-501B-9846-860B-5A95191207FE}" srcOrd="6" destOrd="0" presId="urn:microsoft.com/office/officeart/2005/8/layout/vList2"/>
    <dgm:cxn modelId="{DB1AA833-6E69-7C46-B7E8-D58F94FFFEEF}" type="presParOf" srcId="{C11FAA5E-F304-F84C-9783-5E6DEFCDBBAC}" destId="{575001BB-AC27-6C42-9A63-AA3A20C1CB5F}" srcOrd="7" destOrd="0" presId="urn:microsoft.com/office/officeart/2005/8/layout/vList2"/>
    <dgm:cxn modelId="{35B21E2C-FB90-E047-8655-3DA430EBE4F1}" type="presParOf" srcId="{C11FAA5E-F304-F84C-9783-5E6DEFCDBBAC}" destId="{3738EAFD-8171-E643-B293-FE98EA18E0DA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4EAFBA-C810-AF42-B73B-020B54B978A4}">
      <dsp:nvSpPr>
        <dsp:cNvPr id="0" name=""/>
        <dsp:cNvSpPr/>
      </dsp:nvSpPr>
      <dsp:spPr>
        <a:xfrm>
          <a:off x="0" y="30974"/>
          <a:ext cx="9601200" cy="50193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baseline="0"/>
            <a:t>Reduktion von Treibhausgasemissionen</a:t>
          </a:r>
          <a:endParaRPr lang="en-US" sz="2200" kern="1200"/>
        </a:p>
      </dsp:txBody>
      <dsp:txXfrm>
        <a:off x="24502" y="55476"/>
        <a:ext cx="9552196" cy="452926"/>
      </dsp:txXfrm>
    </dsp:sp>
    <dsp:sp modelId="{C57CE4F5-B43B-784B-BCB9-19D080D2CC27}">
      <dsp:nvSpPr>
        <dsp:cNvPr id="0" name=""/>
        <dsp:cNvSpPr/>
      </dsp:nvSpPr>
      <dsp:spPr>
        <a:xfrm>
          <a:off x="0" y="596264"/>
          <a:ext cx="9601200" cy="501930"/>
        </a:xfrm>
        <a:prstGeom prst="roundRect">
          <a:avLst/>
        </a:prstGeom>
        <a:solidFill>
          <a:schemeClr val="accent5">
            <a:hueOff val="4456637"/>
            <a:satOff val="-11826"/>
            <a:lumOff val="-637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baseline="0"/>
            <a:t>Schutz der Biodiversität durch Natura 2000</a:t>
          </a:r>
          <a:endParaRPr lang="en-US" sz="2200" kern="1200"/>
        </a:p>
      </dsp:txBody>
      <dsp:txXfrm>
        <a:off x="24502" y="620766"/>
        <a:ext cx="9552196" cy="452926"/>
      </dsp:txXfrm>
    </dsp:sp>
    <dsp:sp modelId="{27066D45-311A-1841-AD09-25032568AFB0}">
      <dsp:nvSpPr>
        <dsp:cNvPr id="0" name=""/>
        <dsp:cNvSpPr/>
      </dsp:nvSpPr>
      <dsp:spPr>
        <a:xfrm>
          <a:off x="0" y="1161554"/>
          <a:ext cx="9601200" cy="501930"/>
        </a:xfrm>
        <a:prstGeom prst="roundRect">
          <a:avLst/>
        </a:prstGeom>
        <a:solidFill>
          <a:schemeClr val="accent5">
            <a:hueOff val="8913275"/>
            <a:satOff val="-23652"/>
            <a:lumOff val="-1275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baseline="0"/>
            <a:t>Förderung der Kreislaufwirtschaft:</a:t>
          </a:r>
          <a:endParaRPr lang="en-US" sz="2200" kern="1200"/>
        </a:p>
      </dsp:txBody>
      <dsp:txXfrm>
        <a:off x="24502" y="1186056"/>
        <a:ext cx="9552196" cy="452926"/>
      </dsp:txXfrm>
    </dsp:sp>
    <dsp:sp modelId="{33B6BD2E-2C53-2840-A877-C1D32039CFB0}">
      <dsp:nvSpPr>
        <dsp:cNvPr id="0" name=""/>
        <dsp:cNvSpPr/>
      </dsp:nvSpPr>
      <dsp:spPr>
        <a:xfrm>
          <a:off x="0" y="1663484"/>
          <a:ext cx="9601200" cy="819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38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de-DE" sz="1700" kern="1200" baseline="0"/>
            <a:t>Recycling 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de-DE" sz="1700" kern="1200" baseline="0"/>
            <a:t>Abfallmanagement 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de-DE" sz="1700" kern="1200" baseline="0"/>
            <a:t>Nachhaltige Produkte </a:t>
          </a:r>
          <a:endParaRPr lang="en-US" sz="1700" kern="1200"/>
        </a:p>
      </dsp:txBody>
      <dsp:txXfrm>
        <a:off x="0" y="1663484"/>
        <a:ext cx="9601200" cy="819720"/>
      </dsp:txXfrm>
    </dsp:sp>
    <dsp:sp modelId="{387060ED-501B-9846-860B-5A95191207FE}">
      <dsp:nvSpPr>
        <dsp:cNvPr id="0" name=""/>
        <dsp:cNvSpPr/>
      </dsp:nvSpPr>
      <dsp:spPr>
        <a:xfrm>
          <a:off x="0" y="2483204"/>
          <a:ext cx="9601200" cy="501930"/>
        </a:xfrm>
        <a:prstGeom prst="roundRect">
          <a:avLst/>
        </a:prstGeom>
        <a:solidFill>
          <a:schemeClr val="accent5">
            <a:hueOff val="13369913"/>
            <a:satOff val="-35478"/>
            <a:lumOff val="-1912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baseline="0"/>
            <a:t>Verringerung der Umweltverschmutzung </a:t>
          </a:r>
          <a:endParaRPr lang="en-US" sz="2200" kern="1200"/>
        </a:p>
      </dsp:txBody>
      <dsp:txXfrm>
        <a:off x="24502" y="2507706"/>
        <a:ext cx="9552196" cy="452926"/>
      </dsp:txXfrm>
    </dsp:sp>
    <dsp:sp modelId="{3738EAFD-8171-E643-B293-FE98EA18E0DA}">
      <dsp:nvSpPr>
        <dsp:cNvPr id="0" name=""/>
        <dsp:cNvSpPr/>
      </dsp:nvSpPr>
      <dsp:spPr>
        <a:xfrm>
          <a:off x="0" y="3048495"/>
          <a:ext cx="9601200" cy="501930"/>
        </a:xfrm>
        <a:prstGeom prst="roundRect">
          <a:avLst/>
        </a:prstGeom>
        <a:solidFill>
          <a:schemeClr val="accent5">
            <a:hueOff val="17826550"/>
            <a:satOff val="-47304"/>
            <a:lumOff val="-255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baseline="0"/>
            <a:t>ZIEL: Null-Schadstoff-Ambition </a:t>
          </a:r>
          <a:endParaRPr lang="en-US" sz="2200" kern="1200"/>
        </a:p>
      </dsp:txBody>
      <dsp:txXfrm>
        <a:off x="24502" y="3072997"/>
        <a:ext cx="9552196" cy="4529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4/21/2026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700876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374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588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694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4/21/2026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0388339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58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4/21/2026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789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4/21/2026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583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4/21/2026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449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4/21/2026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96048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4/21/2026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06279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4/21/2026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85755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7FD6DAB-499C-6C73-5F32-7DD1980D54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Europäische Unit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59847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0CC61ED-874F-176F-FE15-942D14E79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743" y="685800"/>
            <a:ext cx="5958837" cy="1485900"/>
          </a:xfrm>
        </p:spPr>
        <p:txBody>
          <a:bodyPr>
            <a:normAutofit/>
          </a:bodyPr>
          <a:lstStyle/>
          <a:p>
            <a:r>
              <a:rPr lang="de-DE"/>
              <a:t>Programme für Jugendliche:</a:t>
            </a:r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1AFA865-3FF3-209A-1FF7-D3858AF2D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743" y="2286000"/>
            <a:ext cx="5958837" cy="3581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dirty="0"/>
              <a:t>1. Das Programm „Leonardo da Vinci”:</a:t>
            </a:r>
          </a:p>
          <a:p>
            <a:endParaRPr lang="de-DE" sz="2400" dirty="0"/>
          </a:p>
          <a:p>
            <a:pPr marL="0" indent="0">
              <a:buNone/>
            </a:pPr>
            <a:r>
              <a:rPr lang="de-DE" sz="2400" dirty="0"/>
              <a:t>die berufliche Bildung finanziert</a:t>
            </a:r>
          </a:p>
          <a:p>
            <a:endParaRPr lang="de-DE" sz="2400" dirty="0"/>
          </a:p>
          <a:p>
            <a:r>
              <a:rPr lang="de-DE" sz="2400" dirty="0"/>
              <a:t>Beschäftigung von jungen Arbeitnehmern &amp; Ausbildern aus Unternehmen außerhalb ihres Heimatlandes</a:t>
            </a:r>
            <a:endParaRPr lang="el-GR" sz="2400" dirty="0"/>
          </a:p>
        </p:txBody>
      </p:sp>
      <p:pic>
        <p:nvPicPr>
          <p:cNvPr id="3074" name="Picture 2" descr="Programm für lebenslanges Lernen - Leonardo da Vinci">
            <a:extLst>
              <a:ext uri="{FF2B5EF4-FFF2-40B4-BE49-F238E27FC236}">
                <a16:creationId xmlns:a16="http://schemas.microsoft.com/office/drawing/2014/main" id="{F998ADB9-3A13-121E-3007-41EF64EFE5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52340" y="2260795"/>
            <a:ext cx="3299579" cy="2335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94172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D96352B-99E7-51FA-6542-3F0728098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0650" y="685800"/>
            <a:ext cx="9886950" cy="1485900"/>
          </a:xfrm>
        </p:spPr>
        <p:txBody>
          <a:bodyPr>
            <a:normAutofit/>
          </a:bodyPr>
          <a:lstStyle/>
          <a:p>
            <a:r>
              <a:rPr lang="de-DE" dirty="0"/>
              <a:t>Programme für Jugendliche: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01381DE-E866-FEE1-1E65-546741609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0649" y="2286000"/>
            <a:ext cx="6176776" cy="35814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de-DE" sz="2400" dirty="0"/>
              <a:t>2. Das Programm „Erasmus+“</a:t>
            </a:r>
          </a:p>
          <a:p>
            <a:pPr marL="0" indent="0" algn="just">
              <a:buNone/>
            </a:pPr>
            <a:r>
              <a:rPr lang="de-DE" sz="2400" dirty="0"/>
              <a:t>Mobilität von Studierenden &amp; die Zusammenarbeit zwischen Universitäten</a:t>
            </a:r>
          </a:p>
          <a:p>
            <a:pPr marL="0" indent="0" algn="just">
              <a:buNone/>
            </a:pPr>
            <a:r>
              <a:rPr lang="de-DE" sz="2400" dirty="0"/>
              <a:t>Ziel :</a:t>
            </a:r>
          </a:p>
          <a:p>
            <a:pPr marL="0" indent="0" algn="just">
              <a:buNone/>
            </a:pPr>
            <a:r>
              <a:rPr lang="de-DE" sz="2400" dirty="0"/>
              <a:t>I. Beschäftigungschancen der</a:t>
            </a:r>
          </a:p>
          <a:p>
            <a:pPr marL="0" indent="0" algn="just">
              <a:buNone/>
            </a:pPr>
            <a:r>
              <a:rPr lang="de-DE" sz="2400" dirty="0"/>
              <a:t>Jugendlichen verbessern</a:t>
            </a:r>
          </a:p>
          <a:p>
            <a:pPr marL="0" indent="0" algn="just">
              <a:buNone/>
            </a:pPr>
            <a:r>
              <a:rPr lang="de-DE" sz="2400" dirty="0"/>
              <a:t>II. Bewusstsein für die europäische</a:t>
            </a:r>
          </a:p>
          <a:p>
            <a:pPr marL="0" indent="0" algn="just">
              <a:buNone/>
            </a:pPr>
            <a:r>
              <a:rPr lang="de-DE" sz="2400" dirty="0"/>
              <a:t>Bürgerschaft stärken.</a:t>
            </a:r>
            <a:endParaRPr lang="el-GR" sz="2400" dirty="0"/>
          </a:p>
        </p:txBody>
      </p:sp>
      <p:pic>
        <p:nvPicPr>
          <p:cNvPr id="4098" name="Picture 2" descr="ERASMUS + - ალტერბრიჯი - Alterbridge">
            <a:extLst>
              <a:ext uri="{FF2B5EF4-FFF2-40B4-BE49-F238E27FC236}">
                <a16:creationId xmlns:a16="http://schemas.microsoft.com/office/drawing/2014/main" id="{EFE58D11-1795-C35E-4E59-626739B0E1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23" r="27053" b="2"/>
          <a:stretch>
            <a:fillRect/>
          </a:stretch>
        </p:blipFill>
        <p:spPr bwMode="auto">
          <a:xfrm>
            <a:off x="7772400" y="1920292"/>
            <a:ext cx="3914273" cy="346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83589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5AB1C9F-41C7-BD98-89F5-CA5526B16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0650" y="685800"/>
            <a:ext cx="9886950" cy="1485900"/>
          </a:xfrm>
        </p:spPr>
        <p:txBody>
          <a:bodyPr>
            <a:normAutofit/>
          </a:bodyPr>
          <a:lstStyle/>
          <a:p>
            <a:r>
              <a:rPr lang="de-DE" dirty="0"/>
              <a:t>Programme für Jugendliche: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257FE93-F2E9-B456-A722-A154DAA23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0824" y="2286000"/>
            <a:ext cx="6176776" cy="3581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dirty="0"/>
              <a:t>3. Das Programm „Erasmus Mundus“</a:t>
            </a:r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r>
              <a:rPr lang="de-DE" sz="2400" dirty="0"/>
              <a:t>Ziel:</a:t>
            </a:r>
          </a:p>
          <a:p>
            <a:pPr marL="0" indent="0">
              <a:buNone/>
            </a:pPr>
            <a:r>
              <a:rPr lang="de-DE" sz="2400" dirty="0"/>
              <a:t>Masterstudierenden &amp;</a:t>
            </a:r>
          </a:p>
          <a:p>
            <a:pPr marL="0" indent="0">
              <a:buNone/>
            </a:pPr>
            <a:r>
              <a:rPr lang="de-DE" sz="2400" dirty="0"/>
              <a:t>Wissenschaftlern einen</a:t>
            </a:r>
          </a:p>
          <a:p>
            <a:pPr marL="0" indent="0">
              <a:buNone/>
            </a:pPr>
            <a:r>
              <a:rPr lang="de-DE" sz="2400" dirty="0"/>
              <a:t>Masterabschluss durch Studiengänge</a:t>
            </a:r>
          </a:p>
          <a:p>
            <a:pPr marL="0" indent="0">
              <a:buNone/>
            </a:pPr>
            <a:r>
              <a:rPr lang="de-DE" sz="2400" dirty="0"/>
              <a:t>zu erwerben</a:t>
            </a:r>
            <a:endParaRPr lang="el-GR" sz="2400" dirty="0"/>
          </a:p>
        </p:txBody>
      </p:sp>
      <p:pic>
        <p:nvPicPr>
          <p:cNvPr id="5122" name="Picture 2" descr="Υποτροφίες για περισσότερα από 200 Erasmus-Mundus μεταπτυχιακά προγράμματα  2026-2028 | eduguide">
            <a:extLst>
              <a:ext uri="{FF2B5EF4-FFF2-40B4-BE49-F238E27FC236}">
                <a16:creationId xmlns:a16="http://schemas.microsoft.com/office/drawing/2014/main" id="{470678D6-0FF3-D21C-9E22-62A4F19D76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16" r="11268" b="-1"/>
          <a:stretch>
            <a:fillRect/>
          </a:stretch>
        </p:blipFill>
        <p:spPr bwMode="auto">
          <a:xfrm>
            <a:off x="1390649" y="2401556"/>
            <a:ext cx="3211495" cy="346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31858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03FF72A-8DF8-2F5C-26EE-917EFAB2E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562" y="685800"/>
            <a:ext cx="10493524" cy="1485900"/>
          </a:xfrm>
        </p:spPr>
        <p:txBody>
          <a:bodyPr>
            <a:normAutofit/>
          </a:bodyPr>
          <a:lstStyle/>
          <a:p>
            <a:r>
              <a:rPr lang="de-DE" dirty="0"/>
              <a:t>Programme für Jugendliche: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3789D91-5221-C3A3-76F3-6547CB740B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4039" y="1949844"/>
            <a:ext cx="5072437" cy="4343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2400" dirty="0"/>
              <a:t>4. Das Programm „Erasmus Young</a:t>
            </a:r>
          </a:p>
          <a:p>
            <a:pPr marL="0" indent="0">
              <a:buNone/>
            </a:pPr>
            <a:r>
              <a:rPr lang="de-DE" sz="2400" dirty="0"/>
              <a:t>Entrepreneurs“‘</a:t>
            </a:r>
          </a:p>
          <a:p>
            <a:pPr marL="0" indent="0">
              <a:buNone/>
            </a:pPr>
            <a:endParaRPr lang="de-DE" sz="2400" dirty="0"/>
          </a:p>
          <a:p>
            <a:r>
              <a:rPr lang="el-GR" sz="2400" dirty="0"/>
              <a:t> </a:t>
            </a:r>
            <a:r>
              <a:rPr lang="de-DE" sz="2400" dirty="0"/>
              <a:t>junge Unternehmer arbeiten</a:t>
            </a:r>
          </a:p>
          <a:p>
            <a:pPr marL="0" indent="0">
              <a:buNone/>
            </a:pPr>
            <a:r>
              <a:rPr lang="de-DE" sz="2400" dirty="0"/>
              <a:t>mit erfahrene Kleinunternehmer</a:t>
            </a:r>
          </a:p>
          <a:p>
            <a:pPr marL="0" indent="0">
              <a:buNone/>
            </a:pPr>
            <a:r>
              <a:rPr lang="de-DE" sz="2400" dirty="0"/>
              <a:t>in anderen europäischen Ländern</a:t>
            </a:r>
          </a:p>
          <a:p>
            <a:pPr marL="0" indent="0">
              <a:buNone/>
            </a:pPr>
            <a:r>
              <a:rPr lang="de-DE" sz="2400" dirty="0"/>
              <a:t>zusammen</a:t>
            </a:r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r>
              <a:rPr lang="de-DE" sz="2400" dirty="0"/>
              <a:t>Ziel : von ihnen lernen</a:t>
            </a:r>
            <a:endParaRPr lang="el-GR" sz="2400" dirty="0"/>
          </a:p>
        </p:txBody>
      </p:sp>
      <p:pic>
        <p:nvPicPr>
          <p:cNvPr id="6146" name="Picture 2" descr="Erasmus for Young Entrepreneurs - OECON Group">
            <a:extLst>
              <a:ext uri="{FF2B5EF4-FFF2-40B4-BE49-F238E27FC236}">
                <a16:creationId xmlns:a16="http://schemas.microsoft.com/office/drawing/2014/main" id="{EE317ACF-8330-307E-C6BB-972746CFCB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93054" y="2350235"/>
            <a:ext cx="3542618" cy="354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27151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35BBFBA-C8AC-30FE-6D12-12F7A484C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9914" y="685800"/>
            <a:ext cx="5127172" cy="1485900"/>
          </a:xfrm>
        </p:spPr>
        <p:txBody>
          <a:bodyPr>
            <a:normAutofit/>
          </a:bodyPr>
          <a:lstStyle/>
          <a:p>
            <a:r>
              <a:rPr lang="de-DE"/>
              <a:t>Programme für Jugendliche: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41DD638-4AF6-86C3-3782-467A852CAF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9914" y="2286000"/>
            <a:ext cx="5127172" cy="3581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2400" dirty="0"/>
              <a:t>5. Das Programm „Erasmus Placement“</a:t>
            </a:r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r>
              <a:rPr lang="de-DE" sz="2400" dirty="0"/>
              <a:t>Ziel :</a:t>
            </a:r>
          </a:p>
          <a:p>
            <a:pPr marL="0" indent="0">
              <a:buNone/>
            </a:pPr>
            <a:r>
              <a:rPr lang="de-DE" sz="2400" dirty="0"/>
              <a:t>I. im Ausland Erfahrungen sammeln</a:t>
            </a:r>
          </a:p>
          <a:p>
            <a:pPr marL="0" indent="0">
              <a:buNone/>
            </a:pPr>
            <a:r>
              <a:rPr lang="de-DE" sz="2400" dirty="0"/>
              <a:t>II. andere Kulturen kennenlernen</a:t>
            </a:r>
          </a:p>
          <a:p>
            <a:pPr marL="0" indent="0">
              <a:buNone/>
            </a:pPr>
            <a:r>
              <a:rPr lang="de-DE" sz="2400" dirty="0"/>
              <a:t>III. neue berufliche Möglichkeiten</a:t>
            </a:r>
          </a:p>
          <a:p>
            <a:pPr marL="0" indent="0">
              <a:buNone/>
            </a:pPr>
            <a:r>
              <a:rPr lang="de-DE" sz="2400" dirty="0"/>
              <a:t>entdecken</a:t>
            </a:r>
            <a:endParaRPr lang="el-GR" sz="2400" dirty="0"/>
          </a:p>
        </p:txBody>
      </p:sp>
      <p:pic>
        <p:nvPicPr>
          <p:cNvPr id="7170" name="Picture 2" descr="ΝΕΑ &amp; ΑΝΑΚΟΙΝΩΣΕΙΣ - UoA">
            <a:extLst>
              <a:ext uri="{FF2B5EF4-FFF2-40B4-BE49-F238E27FC236}">
                <a16:creationId xmlns:a16="http://schemas.microsoft.com/office/drawing/2014/main" id="{F8CE78CA-7C4D-FFAB-C618-2D0EF583B4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23562" y="733351"/>
            <a:ext cx="5071256" cy="5071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04365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4B6673B-372B-3B73-782A-91D409461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9914" y="685800"/>
            <a:ext cx="5127172" cy="1485900"/>
          </a:xfrm>
        </p:spPr>
        <p:txBody>
          <a:bodyPr>
            <a:normAutofit/>
          </a:bodyPr>
          <a:lstStyle/>
          <a:p>
            <a:r>
              <a:rPr lang="de-DE"/>
              <a:t>Programme für Jugendliche: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93C6C3F-AAA0-5108-2D38-CD33969D27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9914" y="2286000"/>
            <a:ext cx="5127172" cy="3581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dirty="0"/>
              <a:t>6. Das Programm „Comenius“</a:t>
            </a:r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r>
              <a:rPr lang="de-DE" sz="2400" dirty="0"/>
              <a:t>Ziel :</a:t>
            </a:r>
          </a:p>
          <a:p>
            <a:pPr marL="0" indent="0">
              <a:buNone/>
            </a:pPr>
            <a:r>
              <a:rPr lang="de-DE" sz="2400" dirty="0"/>
              <a:t>I. Qualität der schulischen</a:t>
            </a:r>
          </a:p>
          <a:p>
            <a:pPr marL="0" indent="0">
              <a:buNone/>
            </a:pPr>
            <a:r>
              <a:rPr lang="de-DE" sz="2400" dirty="0"/>
              <a:t>Bildung zu verbessern</a:t>
            </a:r>
          </a:p>
          <a:p>
            <a:pPr marL="0" indent="0">
              <a:buNone/>
            </a:pPr>
            <a:r>
              <a:rPr lang="de-DE" sz="2400" dirty="0"/>
              <a:t>II. die europäische Dimension</a:t>
            </a:r>
          </a:p>
          <a:p>
            <a:pPr marL="0" indent="0">
              <a:buNone/>
            </a:pPr>
            <a:r>
              <a:rPr lang="de-DE" sz="2400" dirty="0"/>
              <a:t>stärken</a:t>
            </a:r>
            <a:endParaRPr lang="el-GR" sz="2400" dirty="0"/>
          </a:p>
        </p:txBody>
      </p:sp>
      <p:pic>
        <p:nvPicPr>
          <p:cNvPr id="8194" name="Picture 2" descr="Πρόγραμμα Comenius - Βικιπαίδεια">
            <a:extLst>
              <a:ext uri="{FF2B5EF4-FFF2-40B4-BE49-F238E27FC236}">
                <a16:creationId xmlns:a16="http://schemas.microsoft.com/office/drawing/2014/main" id="{B119269D-A34F-634D-A9C3-6789A18972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23562" y="1728233"/>
            <a:ext cx="5071256" cy="3081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41744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BB8B049-6F88-4406-EBDE-D64809A46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4181" y="685800"/>
            <a:ext cx="6562905" cy="1485900"/>
          </a:xfrm>
        </p:spPr>
        <p:txBody>
          <a:bodyPr>
            <a:normAutofit/>
          </a:bodyPr>
          <a:lstStyle/>
          <a:p>
            <a:r>
              <a:rPr lang="de-DE"/>
              <a:t>Strukturen für Jugendliche in der EU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6117192-FA73-078F-9B3C-2BB69C350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4181" y="2286000"/>
            <a:ext cx="6562905" cy="3581400"/>
          </a:xfrm>
        </p:spPr>
        <p:txBody>
          <a:bodyPr>
            <a:normAutofit/>
          </a:bodyPr>
          <a:lstStyle/>
          <a:p>
            <a:r>
              <a:rPr lang="de-DE" sz="2400" dirty="0"/>
              <a:t>In der EU wurden auch Strukturen geschaffen</a:t>
            </a:r>
          </a:p>
          <a:p>
            <a:pPr marL="0" indent="0">
              <a:buNone/>
            </a:pPr>
            <a:endParaRPr lang="de-DE" sz="2400" dirty="0"/>
          </a:p>
          <a:p>
            <a:r>
              <a:rPr lang="el-GR" sz="2400" dirty="0"/>
              <a:t> </a:t>
            </a:r>
            <a:r>
              <a:rPr lang="de-DE" sz="2400" dirty="0"/>
              <a:t>Rechte + Möglichkeiten als europäische Bürger informieren</a:t>
            </a:r>
            <a:endParaRPr lang="el-GR" sz="2400" dirty="0"/>
          </a:p>
        </p:txBody>
      </p:sp>
      <p:pic>
        <p:nvPicPr>
          <p:cNvPr id="9218" name="Picture 2" descr="European Union (EU) | Definition, Flag, Purpose, History, &amp; Members |  Britannica">
            <a:extLst>
              <a:ext uri="{FF2B5EF4-FFF2-40B4-BE49-F238E27FC236}">
                <a16:creationId xmlns:a16="http://schemas.microsoft.com/office/drawing/2014/main" id="{97B19BFE-3195-1BD3-DEAB-B24E11D19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23562" y="2066586"/>
            <a:ext cx="3613752" cy="2404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86376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A84F637-00F0-E1F9-FD18-E6945BAF6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0650" y="685800"/>
            <a:ext cx="9886950" cy="1485900"/>
          </a:xfrm>
        </p:spPr>
        <p:txBody>
          <a:bodyPr>
            <a:normAutofit/>
          </a:bodyPr>
          <a:lstStyle/>
          <a:p>
            <a:r>
              <a:rPr lang="de-DE" dirty="0"/>
              <a:t>Strukturen für Jugendliche in der EU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0392536-3088-5432-974D-F7C3F09130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2176" y="1638300"/>
            <a:ext cx="6176776" cy="3581400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de-DE" sz="2400" dirty="0"/>
              <a:t>Das Netzwerk </a:t>
            </a:r>
            <a:r>
              <a:rPr lang="de-DE" sz="2400" dirty="0" err="1"/>
              <a:t>Eurodesk</a:t>
            </a:r>
            <a:endParaRPr lang="de-DE" sz="2400" dirty="0"/>
          </a:p>
          <a:p>
            <a:pPr marL="457200" indent="-457200">
              <a:buAutoNum type="arabicPeriod"/>
            </a:pPr>
            <a:endParaRPr lang="de-DE" sz="2400" dirty="0"/>
          </a:p>
          <a:p>
            <a:pPr marL="0" indent="0">
              <a:buNone/>
            </a:pPr>
            <a:r>
              <a:rPr lang="de-DE" sz="2400" dirty="0"/>
              <a:t>I. erhöht das Bewusstsein für Lernmobilität &amp; ermutigt junge</a:t>
            </a:r>
          </a:p>
          <a:p>
            <a:pPr marL="0" indent="0">
              <a:buNone/>
            </a:pPr>
            <a:r>
              <a:rPr lang="de-DE" sz="2400" dirty="0"/>
              <a:t>Menschen aktive Bürger werden</a:t>
            </a:r>
          </a:p>
          <a:p>
            <a:pPr marL="0" indent="0">
              <a:buNone/>
            </a:pPr>
            <a:r>
              <a:rPr lang="de-DE" sz="2400" dirty="0"/>
              <a:t>II. wichtige Informationsquelle über europäische Programme &amp; Mobilitätsmöglichkeiten</a:t>
            </a:r>
          </a:p>
          <a:p>
            <a:pPr marL="0" indent="0">
              <a:buNone/>
            </a:pPr>
            <a:r>
              <a:rPr lang="de-DE" sz="2400" dirty="0"/>
              <a:t>III. beantwortet Fragen &amp; bietet Beratung</a:t>
            </a:r>
          </a:p>
          <a:p>
            <a:pPr marL="0" indent="0">
              <a:buNone/>
            </a:pPr>
            <a:r>
              <a:rPr lang="de-DE" sz="2400" dirty="0"/>
              <a:t>für mobile Jugendliche in Europa</a:t>
            </a:r>
            <a:endParaRPr lang="el-GR" sz="2400" dirty="0"/>
          </a:p>
        </p:txBody>
      </p:sp>
      <p:pic>
        <p:nvPicPr>
          <p:cNvPr id="10242" name="Picture 2" descr="EURODESK - Kainotomia">
            <a:extLst>
              <a:ext uri="{FF2B5EF4-FFF2-40B4-BE49-F238E27FC236}">
                <a16:creationId xmlns:a16="http://schemas.microsoft.com/office/drawing/2014/main" id="{658D9956-59D3-E2E2-07D7-773F87A0FB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04" r="25606" b="2"/>
          <a:stretch>
            <a:fillRect/>
          </a:stretch>
        </p:blipFill>
        <p:spPr bwMode="auto">
          <a:xfrm>
            <a:off x="8061437" y="2401556"/>
            <a:ext cx="3211495" cy="346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35760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D1113FE-35FB-8F8D-4803-479886BB4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743" y="685800"/>
            <a:ext cx="5958837" cy="1485900"/>
          </a:xfrm>
        </p:spPr>
        <p:txBody>
          <a:bodyPr>
            <a:normAutofit/>
          </a:bodyPr>
          <a:lstStyle/>
          <a:p>
            <a:r>
              <a:rPr lang="de-DE"/>
              <a:t>Strukturen für Jugendliche in der EU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80DDBEA-F516-FC3A-A4A1-F8EE1F962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743" y="2286000"/>
            <a:ext cx="5958837" cy="3581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dirty="0"/>
              <a:t>2. Das Programm „Salto“</a:t>
            </a:r>
          </a:p>
          <a:p>
            <a:pPr marL="0" indent="0">
              <a:buNone/>
            </a:pPr>
            <a:r>
              <a:rPr lang="de-DE" sz="2400" dirty="0"/>
              <a:t>I. Zugang zu den Programmen der EU erhalten</a:t>
            </a:r>
          </a:p>
          <a:p>
            <a:pPr marL="0" indent="0">
              <a:buNone/>
            </a:pPr>
            <a:r>
              <a:rPr lang="de-DE" sz="2400" dirty="0"/>
              <a:t>II. es stellt Arbeits- und Ausbildungsressourcen zur Verfügung</a:t>
            </a:r>
          </a:p>
          <a:p>
            <a:pPr marL="0" indent="0">
              <a:buNone/>
            </a:pPr>
            <a:r>
              <a:rPr lang="de-DE" sz="2400" dirty="0"/>
              <a:t>III. organisiert Trainings z.B. : Vernetzungsaktivitäten für Organisationen &amp; nationale Agenturen</a:t>
            </a:r>
            <a:endParaRPr lang="el-GR" sz="2400" dirty="0"/>
          </a:p>
        </p:txBody>
      </p:sp>
      <p:pic>
        <p:nvPicPr>
          <p:cNvPr id="11266" name="Picture 2" descr="European Training Strategy | SALTO Network">
            <a:extLst>
              <a:ext uri="{FF2B5EF4-FFF2-40B4-BE49-F238E27FC236}">
                <a16:creationId xmlns:a16="http://schemas.microsoft.com/office/drawing/2014/main" id="{0B1E2012-1AFD-6283-543F-5C0B316A39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52340" y="2271309"/>
            <a:ext cx="3299579" cy="2314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27376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89387DF-4B5B-A502-18B3-C6E5949EE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4181" y="685800"/>
            <a:ext cx="6562905" cy="1485900"/>
          </a:xfrm>
        </p:spPr>
        <p:txBody>
          <a:bodyPr>
            <a:normAutofit/>
          </a:bodyPr>
          <a:lstStyle/>
          <a:p>
            <a:r>
              <a:rPr lang="de-DE"/>
              <a:t>SCHLUSSFOLGERUNG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74A28D4-12FD-A6E3-9D53-18B1FAB3A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4181" y="1865086"/>
            <a:ext cx="6562905" cy="4419600"/>
          </a:xfrm>
        </p:spPr>
        <p:txBody>
          <a:bodyPr>
            <a:noAutofit/>
          </a:bodyPr>
          <a:lstStyle/>
          <a:p>
            <a:r>
              <a:rPr lang="de-DE" sz="2400" dirty="0"/>
              <a:t>durch die Europäische Union erhalten Jugendliche viele Chancen</a:t>
            </a:r>
          </a:p>
          <a:p>
            <a:pPr marL="0" indent="0">
              <a:buNone/>
            </a:pPr>
            <a:endParaRPr lang="de-DE" sz="2400" dirty="0"/>
          </a:p>
          <a:p>
            <a:r>
              <a:rPr lang="de-DE" sz="2400" dirty="0"/>
              <a:t>die europäischen Gesellschaften investieren in die Jugend</a:t>
            </a:r>
          </a:p>
          <a:p>
            <a:pPr marL="0" indent="0">
              <a:buNone/>
            </a:pPr>
            <a:endParaRPr lang="de-DE" sz="2400" dirty="0"/>
          </a:p>
          <a:p>
            <a:r>
              <a:rPr lang="de-DE" sz="2400" dirty="0"/>
              <a:t>die EU unterstützt junge Menschen &amp; kann ihnen helfen</a:t>
            </a:r>
          </a:p>
          <a:p>
            <a:pPr marL="0" indent="0">
              <a:buNone/>
            </a:pPr>
            <a:endParaRPr lang="de-DE" sz="2400" dirty="0"/>
          </a:p>
          <a:p>
            <a:r>
              <a:rPr lang="de-DE" sz="2400" dirty="0"/>
              <a:t>zeigt großes Interesse an ihrer Zukunft</a:t>
            </a:r>
            <a:endParaRPr lang="el-GR" sz="2400" dirty="0"/>
          </a:p>
        </p:txBody>
      </p:sp>
      <p:pic>
        <p:nvPicPr>
          <p:cNvPr id="12290" name="Picture 2" descr="DGUV: European representation">
            <a:extLst>
              <a:ext uri="{FF2B5EF4-FFF2-40B4-BE49-F238E27FC236}">
                <a16:creationId xmlns:a16="http://schemas.microsoft.com/office/drawing/2014/main" id="{3794BADF-B2B2-83C9-D58A-FC1E26AB14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23562" y="1494653"/>
            <a:ext cx="3613752" cy="3340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3893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C1EE8DB-46E1-8C2F-A30D-A2F0F8A34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9914" y="685800"/>
            <a:ext cx="5127172" cy="1485900"/>
          </a:xfrm>
        </p:spPr>
        <p:txBody>
          <a:bodyPr>
            <a:normAutofit/>
          </a:bodyPr>
          <a:lstStyle/>
          <a:p>
            <a:r>
              <a:rPr lang="de-DE" dirty="0"/>
              <a:t>Was ist die Europäische Union? 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96BD4F9-D81B-67F4-6874-CB81CFD57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9914" y="2286000"/>
            <a:ext cx="5127172" cy="3581400"/>
          </a:xfrm>
        </p:spPr>
        <p:txBody>
          <a:bodyPr>
            <a:normAutofit/>
          </a:bodyPr>
          <a:lstStyle/>
          <a:p>
            <a:r>
              <a:rPr lang="de-DE" sz="2400" dirty="0"/>
              <a:t>Die europäische Union ist ein Zusammenschluss europäische Länder </a:t>
            </a:r>
          </a:p>
          <a:p>
            <a:r>
              <a:rPr lang="de-DE" sz="2400" dirty="0"/>
              <a:t>Sie würde gegründet für Zusammenarbeit und Frieden </a:t>
            </a:r>
          </a:p>
          <a:p>
            <a:r>
              <a:rPr lang="de-DE" sz="2400" dirty="0"/>
              <a:t>Heute hat sie 27 Mitgliedstaaten </a:t>
            </a:r>
            <a:endParaRPr lang="el-GR" sz="2400" dirty="0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39E63A66-3DA6-C5D6-B62B-D3F21AD24D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562" y="1581634"/>
            <a:ext cx="5071256" cy="3374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7779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9A0627A-96F1-1F77-9CE0-15D0B06FC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8417" y="1480930"/>
            <a:ext cx="6778558" cy="325432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5600" dirty="0" err="1"/>
              <a:t>Umweltpolitik</a:t>
            </a:r>
            <a:r>
              <a:rPr lang="en-US" sz="5600" dirty="0"/>
              <a:t> und </a:t>
            </a:r>
            <a:r>
              <a:rPr lang="en-US" sz="5600" dirty="0" err="1"/>
              <a:t>Naturschutz</a:t>
            </a:r>
            <a:r>
              <a:rPr lang="en-US" sz="5600" dirty="0"/>
              <a:t> in der </a:t>
            </a:r>
            <a:r>
              <a:rPr lang="en-US" sz="5600" dirty="0" err="1"/>
              <a:t>Europäischen</a:t>
            </a:r>
            <a:r>
              <a:rPr lang="en-US" sz="5600" dirty="0"/>
              <a:t> Union</a:t>
            </a:r>
          </a:p>
        </p:txBody>
      </p:sp>
    </p:spTree>
    <p:extLst>
      <p:ext uri="{BB962C8B-B14F-4D97-AF65-F5344CB8AC3E}">
        <p14:creationId xmlns:p14="http://schemas.microsoft.com/office/powerpoint/2010/main" val="18402832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E4E57FE-D168-E2C4-FD0B-08C225088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0650" y="685800"/>
            <a:ext cx="9886950" cy="1485900"/>
          </a:xfrm>
        </p:spPr>
        <p:txBody>
          <a:bodyPr>
            <a:normAutofit/>
          </a:bodyPr>
          <a:lstStyle/>
          <a:p>
            <a:r>
              <a:rPr lang="de-DE" dirty="0"/>
              <a:t>UMWELTPOLITIK DER EUROPAISCHEN UNION 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403808D-F0C6-B06D-BB30-74459D1DA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5290" y="2344196"/>
            <a:ext cx="6176776" cy="3581400"/>
          </a:xfrm>
        </p:spPr>
        <p:txBody>
          <a:bodyPr>
            <a:noAutofit/>
          </a:bodyPr>
          <a:lstStyle/>
          <a:p>
            <a:r>
              <a:rPr lang="de-DE" sz="2400" dirty="0"/>
              <a:t>Die Umweltpolitik der EU heißt Green Deal </a:t>
            </a:r>
          </a:p>
          <a:p>
            <a:r>
              <a:rPr lang="de-DE" sz="2400" dirty="0"/>
              <a:t>Ziel: Klimaneutralität bis 2050 </a:t>
            </a:r>
          </a:p>
          <a:p>
            <a:r>
              <a:rPr lang="de-DE" sz="2400" dirty="0"/>
              <a:t>Umwandlung der Wirtschaft in: 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2400" dirty="0"/>
              <a:t> modern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2400" dirty="0"/>
              <a:t>Ressourceneffizient 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2400" dirty="0"/>
              <a:t>Wettbewerbsfähig</a:t>
            </a:r>
          </a:p>
          <a:p>
            <a:r>
              <a:rPr lang="de-DE" sz="2400" dirty="0"/>
              <a:t>Schutz der Gesundheit der Bürger vor Umweltrisiken </a:t>
            </a:r>
          </a:p>
        </p:txBody>
      </p:sp>
      <p:pic>
        <p:nvPicPr>
          <p:cNvPr id="13314" name="Picture 2" descr="Umweltpolitik – Kolektor Siegert">
            <a:extLst>
              <a:ext uri="{FF2B5EF4-FFF2-40B4-BE49-F238E27FC236}">
                <a16:creationId xmlns:a16="http://schemas.microsoft.com/office/drawing/2014/main" id="{68BB4443-8F01-5C34-7758-C0FA4050B4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1" r="5864" b="2"/>
          <a:stretch>
            <a:fillRect/>
          </a:stretch>
        </p:blipFill>
        <p:spPr bwMode="auto">
          <a:xfrm>
            <a:off x="1390649" y="2401556"/>
            <a:ext cx="3211495" cy="346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018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E2BCF00-3728-462F-13D2-EC881DA41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ZIELE </a:t>
            </a:r>
            <a:r>
              <a:rPr lang="de-DE" dirty="0" err="1"/>
              <a:t>MAßNAHMEN</a:t>
            </a:r>
            <a:endParaRPr lang="el-GR" dirty="0"/>
          </a:p>
        </p:txBody>
      </p:sp>
      <p:graphicFrame>
        <p:nvGraphicFramePr>
          <p:cNvPr id="7" name="Θέση περιεχομένου 2">
            <a:extLst>
              <a:ext uri="{FF2B5EF4-FFF2-40B4-BE49-F238E27FC236}">
                <a16:creationId xmlns:a16="http://schemas.microsoft.com/office/drawing/2014/main" id="{DBCE46C4-D521-D799-4D77-44807D192C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4718704"/>
              </p:ext>
            </p:extLst>
          </p:nvPr>
        </p:nvGraphicFramePr>
        <p:xfrm>
          <a:off x="1371600" y="2286000"/>
          <a:ext cx="9601200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581399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93D73D5-8C4D-0E1E-B4D0-1660642F9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0650" y="685800"/>
            <a:ext cx="9886950" cy="1485900"/>
          </a:xfrm>
        </p:spPr>
        <p:txBody>
          <a:bodyPr>
            <a:normAutofit/>
          </a:bodyPr>
          <a:lstStyle/>
          <a:p>
            <a:r>
              <a:rPr lang="en-US" dirty="0"/>
              <a:t>NATURSCHUTZ UND FINANZIERUNG 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DC96199-5864-B2E9-DC6C-2D870490E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0824" y="2286000"/>
            <a:ext cx="6176776" cy="3581400"/>
          </a:xfrm>
        </p:spPr>
        <p:txBody>
          <a:bodyPr>
            <a:noAutofit/>
          </a:bodyPr>
          <a:lstStyle/>
          <a:p>
            <a:r>
              <a:rPr lang="en-US" sz="2400" dirty="0"/>
              <a:t>Natura 2000 ist das größte Schutzgebietsnetz </a:t>
            </a:r>
            <a:r>
              <a:rPr lang="de-DE" sz="2400" dirty="0"/>
              <a:t>der Welt</a:t>
            </a:r>
          </a:p>
          <a:p>
            <a:r>
              <a:rPr lang="de-DE" sz="2400" dirty="0"/>
              <a:t>Wiederherstellung geschädigter Ökosysteme </a:t>
            </a:r>
          </a:p>
          <a:p>
            <a:r>
              <a:rPr lang="de-DE" sz="2400" dirty="0"/>
              <a:t>Bekämpfung des illegalen </a:t>
            </a:r>
            <a:r>
              <a:rPr lang="de-DE" sz="2400" dirty="0" err="1"/>
              <a:t>Wieldtierhandels</a:t>
            </a:r>
            <a:r>
              <a:rPr lang="de-DE" sz="2400" dirty="0"/>
              <a:t> </a:t>
            </a:r>
          </a:p>
          <a:p>
            <a:r>
              <a:rPr lang="de-DE" sz="2400" dirty="0"/>
              <a:t>Finanzierung durch die EU:</a:t>
            </a:r>
          </a:p>
          <a:p>
            <a:pPr>
              <a:buFont typeface="Wingdings" pitchFamily="2" charset="2"/>
              <a:buChar char="v"/>
            </a:pPr>
            <a:r>
              <a:rPr lang="de-DE" sz="2400" dirty="0"/>
              <a:t>Milliardeninvestionen </a:t>
            </a:r>
          </a:p>
          <a:p>
            <a:pPr>
              <a:buFont typeface="Wingdings" pitchFamily="2" charset="2"/>
              <a:buChar char="§"/>
            </a:pPr>
            <a:r>
              <a:rPr lang="de-DE" sz="2400" dirty="0"/>
              <a:t>Förderung von Forschung und Innovation </a:t>
            </a:r>
          </a:p>
          <a:p>
            <a:pPr marL="0" indent="0">
              <a:buNone/>
            </a:pPr>
            <a:r>
              <a:rPr lang="de-DE" sz="2400" dirty="0"/>
              <a:t> </a:t>
            </a:r>
            <a:endParaRPr lang="en-US" sz="2400" dirty="0"/>
          </a:p>
        </p:txBody>
      </p:sp>
      <p:pic>
        <p:nvPicPr>
          <p:cNvPr id="14338" name="Picture 2" descr="Vortrag über die Finanzierung von Naturschutz – Südtirol News">
            <a:extLst>
              <a:ext uri="{FF2B5EF4-FFF2-40B4-BE49-F238E27FC236}">
                <a16:creationId xmlns:a16="http://schemas.microsoft.com/office/drawing/2014/main" id="{50AB7E2E-3E6E-9866-02AE-64A381520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11" r="-3" b="-3"/>
          <a:stretch>
            <a:fillRect/>
          </a:stretch>
        </p:blipFill>
        <p:spPr bwMode="auto">
          <a:xfrm>
            <a:off x="1390649" y="2401556"/>
            <a:ext cx="3211495" cy="346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1650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9C25832-DA6A-E0A2-85F0-D054513DF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B70D187-CFD0-4FE8-F1C6-E363B5094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944387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46C959E-AFEA-4651-049B-FAABCFAC8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Vielen dank </a:t>
            </a:r>
            <a:r>
              <a:rPr lang="de-DE" dirty="0"/>
              <a:t>für ihre Aufmerksamkeit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90057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D0DCC22-28A1-3625-59B7-165F48791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353" y="247650"/>
            <a:ext cx="9601200" cy="1485900"/>
          </a:xfrm>
        </p:spPr>
        <p:txBody>
          <a:bodyPr/>
          <a:lstStyle/>
          <a:p>
            <a:r>
              <a:rPr lang="de-DE" dirty="0"/>
              <a:t>Gesichte 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1D2508C-6F28-AAA2-6EB0-E4AC6F47DA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6353" y="990600"/>
            <a:ext cx="4447786" cy="3581401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de-DE" dirty="0"/>
              <a:t>Nach dem zweiten Weltkrieg, es gibt die Idee von Frieden und Zusammenarbeit. (1939-1945) </a:t>
            </a:r>
          </a:p>
          <a:p>
            <a:pPr marL="0" indent="0">
              <a:buNone/>
            </a:pPr>
            <a:r>
              <a:rPr lang="de-DE" dirty="0"/>
              <a:t>Nach dem Zweiten Weltkrieg war Europa stark zerstört. Viele Politiker wollten verhindern, dass es wieder zu einem großen Krieg kommt. Die Idee war: Wenn europaische Lander wirtschaftlich zusammenarbeiten, fuhren sie keinen Krieg gegeneinander.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F910B7-2511-C658-06A9-27155B03C063}"/>
              </a:ext>
            </a:extLst>
          </p:cNvPr>
          <p:cNvSpPr txBox="1"/>
          <p:nvPr/>
        </p:nvSpPr>
        <p:spPr>
          <a:xfrm>
            <a:off x="7022212" y="5402827"/>
            <a:ext cx="5051995" cy="120032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Ein </a:t>
            </a:r>
            <a:r>
              <a:rPr lang="en-US" dirty="0" err="1"/>
              <a:t>wichtiger</a:t>
            </a:r>
            <a:r>
              <a:rPr lang="en-US" dirty="0"/>
              <a:t> Schritt war die Schuman-</a:t>
            </a:r>
            <a:r>
              <a:rPr lang="en-US" dirty="0" err="1"/>
              <a:t>Erklarung</a:t>
            </a:r>
            <a:r>
              <a:rPr lang="en-US" dirty="0"/>
              <a:t> am 9. Mai 1950 </a:t>
            </a:r>
            <a:r>
              <a:rPr lang="en-US" dirty="0" err="1"/>
              <a:t>durch</a:t>
            </a:r>
            <a:r>
              <a:rPr lang="en-US" dirty="0"/>
              <a:t> Robert Schuman. Er </a:t>
            </a:r>
            <a:r>
              <a:rPr lang="en-US" dirty="0" err="1"/>
              <a:t>schlug</a:t>
            </a:r>
            <a:r>
              <a:rPr lang="en-US" dirty="0"/>
              <a:t> </a:t>
            </a:r>
            <a:r>
              <a:rPr lang="en-US" dirty="0" err="1"/>
              <a:t>vor</a:t>
            </a:r>
            <a:r>
              <a:rPr lang="en-US" dirty="0"/>
              <a:t>, die Kohle- und </a:t>
            </a:r>
            <a:r>
              <a:rPr lang="en-US" dirty="0" err="1"/>
              <a:t>Stahlproduktion</a:t>
            </a:r>
            <a:r>
              <a:rPr lang="en-US" dirty="0"/>
              <a:t> </a:t>
            </a:r>
            <a:r>
              <a:rPr lang="en-US" dirty="0" err="1"/>
              <a:t>gemeinsam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kontrolieren</a:t>
            </a:r>
            <a:r>
              <a:rPr lang="en-US" dirty="0"/>
              <a:t>. </a:t>
            </a:r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69D84AFE-928D-D720-4F05-12B1A9BF8890}"/>
              </a:ext>
            </a:extLst>
          </p:cNvPr>
          <p:cNvSpPr/>
          <p:nvPr/>
        </p:nvSpPr>
        <p:spPr>
          <a:xfrm>
            <a:off x="4310214" y="4057830"/>
            <a:ext cx="2890684" cy="1485900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1951: </a:t>
            </a:r>
            <a:r>
              <a:rPr lang="en-US" dirty="0" err="1"/>
              <a:t>Europaische</a:t>
            </a:r>
            <a:r>
              <a:rPr lang="en-US" dirty="0"/>
              <a:t> Coal und Steel Community.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634B9C5-6D21-FDF3-6B2C-F406CE05B07B}"/>
              </a:ext>
            </a:extLst>
          </p:cNvPr>
          <p:cNvSpPr/>
          <p:nvPr/>
        </p:nvSpPr>
        <p:spPr>
          <a:xfrm>
            <a:off x="906353" y="5111723"/>
            <a:ext cx="2890684" cy="127819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Lander: France, Western Germany, Italy, Belgium, </a:t>
            </a:r>
            <a:r>
              <a:rPr lang="en-US" dirty="0" err="1"/>
              <a:t>Netherlands,Luxemburg</a:t>
            </a:r>
            <a:r>
              <a:rPr lang="en-US" dirty="0"/>
              <a:t>. 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32C0C15-B007-961F-45A9-4D645C586B5E}"/>
              </a:ext>
            </a:extLst>
          </p:cNvPr>
          <p:cNvCxnSpPr>
            <a:cxnSpLocks/>
          </p:cNvCxnSpPr>
          <p:nvPr/>
        </p:nvCxnSpPr>
        <p:spPr>
          <a:xfrm flipH="1">
            <a:off x="3488482" y="4800780"/>
            <a:ext cx="617109" cy="1405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9EB5A542-B8EC-B206-BA80-B4B05492E3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9873" y="1199253"/>
            <a:ext cx="2743200" cy="166687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F759071-7637-DB70-FF8F-AD4FC8C838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8807" y="876299"/>
            <a:ext cx="2143125" cy="21431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69DAD4C-BE24-4936-D04A-709092CD91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7784" y="3205790"/>
            <a:ext cx="2466975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864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CA09C85E-98C7-ECE3-6D5B-99B20C7CE0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738" r="24560" b="1"/>
          <a:stretch>
            <a:fillRect/>
          </a:stretch>
        </p:blipFill>
        <p:spPr>
          <a:xfrm>
            <a:off x="908223" y="1719880"/>
            <a:ext cx="2906694" cy="313766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0BEFE37-2CEA-75DB-0824-A2F9840A5A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09885" y="1224670"/>
            <a:ext cx="7604020" cy="5039360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buFont typeface="Franklin Gothic Book" panose="020B0503020102020204" pitchFamily="34" charset="0"/>
              <a:buNone/>
            </a:pPr>
            <a:r>
              <a:rPr lang="en-US" sz="1800" b="1" dirty="0"/>
              <a:t> 2. DIE ROMISCHE VERTRAGEN: </a:t>
            </a:r>
          </a:p>
          <a:p>
            <a:pPr>
              <a:buFont typeface="Franklin Gothic Book" panose="020B0503020102020204" pitchFamily="34" charset="0"/>
              <a:buNone/>
            </a:pPr>
            <a:r>
              <a:rPr lang="en-US" sz="2400" dirty="0"/>
              <a:t>1957 </a:t>
            </a:r>
            <a:r>
              <a:rPr lang="en-US" sz="2400" dirty="0" err="1"/>
              <a:t>unterschreiben</a:t>
            </a:r>
            <a:r>
              <a:rPr lang="en-US" sz="2400" dirty="0"/>
              <a:t> die </a:t>
            </a:r>
            <a:r>
              <a:rPr lang="en-US" sz="2400" dirty="0" err="1"/>
              <a:t>sechs</a:t>
            </a:r>
            <a:r>
              <a:rPr lang="en-US" sz="2400" dirty="0"/>
              <a:t> Lander die Treaties of Rome. </a:t>
            </a:r>
          </a:p>
          <a:p>
            <a:pPr>
              <a:buFont typeface="Franklin Gothic Book" panose="020B0503020102020204" pitchFamily="34" charset="0"/>
              <a:buNone/>
            </a:pPr>
            <a:r>
              <a:rPr lang="en-US" sz="2400" dirty="0"/>
              <a:t>Damit </a:t>
            </a:r>
            <a:r>
              <a:rPr lang="en-US" sz="2400" dirty="0" err="1"/>
              <a:t>entstanden</a:t>
            </a:r>
            <a:r>
              <a:rPr lang="en-US" sz="2400" dirty="0"/>
              <a:t> </a:t>
            </a:r>
            <a:r>
              <a:rPr lang="en-US" sz="2400" dirty="0" err="1"/>
              <a:t>zwei</a:t>
            </a:r>
            <a:r>
              <a:rPr lang="en-US" sz="2400" dirty="0"/>
              <a:t> </a:t>
            </a:r>
            <a:r>
              <a:rPr lang="en-US" sz="2400" dirty="0" err="1"/>
              <a:t>neue</a:t>
            </a:r>
            <a:r>
              <a:rPr lang="en-US" sz="2400" dirty="0"/>
              <a:t> </a:t>
            </a:r>
            <a:r>
              <a:rPr lang="en-US" sz="2400" dirty="0" err="1"/>
              <a:t>Organisationen</a:t>
            </a:r>
            <a:r>
              <a:rPr lang="en-US" sz="2400" dirty="0"/>
              <a:t>: </a:t>
            </a:r>
          </a:p>
          <a:p>
            <a:pPr>
              <a:buFont typeface="Franklin Gothic Book" panose="020B0503020102020204" pitchFamily="34" charset="0"/>
              <a:buAutoNum type="arabicPeriod"/>
            </a:pPr>
            <a:r>
              <a:rPr lang="en-US" sz="2400" dirty="0"/>
              <a:t>European Economic Community (EWG)          </a:t>
            </a:r>
            <a:r>
              <a:rPr lang="en-US" sz="2400" dirty="0" err="1"/>
              <a:t>gemeinsamer</a:t>
            </a:r>
            <a:r>
              <a:rPr lang="en-US" sz="2400" dirty="0"/>
              <a:t> Markt </a:t>
            </a:r>
          </a:p>
          <a:p>
            <a:pPr>
              <a:buFont typeface="Franklin Gothic Book" panose="020B0503020102020204" pitchFamily="34" charset="0"/>
              <a:buAutoNum type="arabicPeriod"/>
            </a:pPr>
            <a:r>
              <a:rPr lang="en-US" sz="2400" dirty="0"/>
              <a:t>European Atomic Energy Community (</a:t>
            </a:r>
            <a:r>
              <a:rPr lang="en-US" sz="2400" dirty="0" err="1"/>
              <a:t>Euration</a:t>
            </a:r>
            <a:r>
              <a:rPr lang="en-US" sz="2400" dirty="0"/>
              <a:t>)            Zusammenarbeit </a:t>
            </a:r>
            <a:r>
              <a:rPr lang="en-US" sz="2400" dirty="0" err="1"/>
              <a:t>bei</a:t>
            </a:r>
            <a:r>
              <a:rPr lang="en-US" sz="2400" dirty="0"/>
              <a:t> </a:t>
            </a:r>
            <a:r>
              <a:rPr lang="en-US" sz="2400" dirty="0" err="1"/>
              <a:t>Atomenergie</a:t>
            </a:r>
            <a:r>
              <a:rPr lang="en-US" sz="2400" dirty="0"/>
              <a:t> </a:t>
            </a:r>
          </a:p>
          <a:p>
            <a:pPr>
              <a:buFont typeface="Franklin Gothic Book" panose="020B0503020102020204" pitchFamily="34" charset="0"/>
              <a:buNone/>
            </a:pPr>
            <a:r>
              <a:rPr lang="en-US" sz="2400" dirty="0"/>
              <a:t> </a:t>
            </a:r>
            <a:r>
              <a:rPr lang="en-US" sz="2400" b="1" u="sng" dirty="0"/>
              <a:t>ZIEL: </a:t>
            </a:r>
            <a:endParaRPr lang="en-US" sz="2400" dirty="0"/>
          </a:p>
          <a:p>
            <a:pPr marL="400050" indent="-400050">
              <a:buFont typeface="+mj-lt"/>
              <a:buAutoNum type="romanUcPeriod"/>
            </a:pPr>
            <a:r>
              <a:rPr lang="en-US" sz="2400" dirty="0"/>
              <a:t>Freier Handel </a:t>
            </a:r>
          </a:p>
          <a:p>
            <a:pPr marL="400050" indent="-400050">
              <a:buFont typeface="+mj-lt"/>
              <a:buAutoNum type="romanUcPeriod"/>
            </a:pPr>
            <a:r>
              <a:rPr lang="en-US" sz="2400" dirty="0" err="1"/>
              <a:t>Wirtschaftliche</a:t>
            </a:r>
            <a:r>
              <a:rPr lang="en-US" sz="2400" dirty="0"/>
              <a:t> Zusammenarbeit</a:t>
            </a:r>
          </a:p>
          <a:p>
            <a:pPr marL="400050" indent="-400050">
              <a:buFont typeface="+mj-lt"/>
              <a:buAutoNum type="romanUcPeriod"/>
            </a:pPr>
            <a:r>
              <a:rPr lang="en-US" sz="2400" dirty="0" err="1"/>
              <a:t>Wachstum</a:t>
            </a:r>
            <a:r>
              <a:rPr lang="en-US" sz="2400" dirty="0"/>
              <a:t> in Europa 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F456790-F168-A467-6A9D-12C01F371FB3}"/>
              </a:ext>
            </a:extLst>
          </p:cNvPr>
          <p:cNvCxnSpPr/>
          <p:nvPr/>
        </p:nvCxnSpPr>
        <p:spPr>
          <a:xfrm>
            <a:off x="8406581" y="2654709"/>
            <a:ext cx="3244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D02DF9D-201E-BA82-9CDB-97B1420731C4}"/>
              </a:ext>
            </a:extLst>
          </p:cNvPr>
          <p:cNvCxnSpPr/>
          <p:nvPr/>
        </p:nvCxnSpPr>
        <p:spPr>
          <a:xfrm>
            <a:off x="9163665" y="3067664"/>
            <a:ext cx="40312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9537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5A0B4-2A7F-7F1E-49C5-8E662992B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667" y="685800"/>
            <a:ext cx="3656419" cy="1485900"/>
          </a:xfrm>
        </p:spPr>
        <p:txBody>
          <a:bodyPr>
            <a:normAutofit/>
          </a:bodyPr>
          <a:lstStyle/>
          <a:p>
            <a:r>
              <a:rPr lang="en-US" sz="3400"/>
              <a:t>3. </a:t>
            </a:r>
            <a:r>
              <a:rPr lang="en-US" sz="3400" err="1"/>
              <a:t>Erweiterungen</a:t>
            </a:r>
            <a:r>
              <a:rPr lang="en-US" sz="3400"/>
              <a:t> der Gemeinschaft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89B144-5311-5089-7572-81E2564A3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0667" y="2286000"/>
            <a:ext cx="3656419" cy="3581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Mit der Zeit </a:t>
            </a:r>
            <a:r>
              <a:rPr lang="en-US" dirty="0" err="1"/>
              <a:t>traten</a:t>
            </a:r>
            <a:r>
              <a:rPr lang="en-US" dirty="0"/>
              <a:t> </a:t>
            </a:r>
            <a:r>
              <a:rPr lang="en-US" dirty="0" err="1"/>
              <a:t>weitere</a:t>
            </a:r>
            <a:r>
              <a:rPr lang="en-US" dirty="0"/>
              <a:t> Lander </a:t>
            </a:r>
            <a:r>
              <a:rPr lang="en-US" dirty="0" err="1"/>
              <a:t>bei</a:t>
            </a:r>
            <a:r>
              <a:rPr lang="en-US" dirty="0"/>
              <a:t>: </a:t>
            </a:r>
          </a:p>
          <a:p>
            <a:pPr marL="457200" indent="-457200">
              <a:buFont typeface="+mj-lt"/>
              <a:buAutoNum type="alphaLcPeriod"/>
            </a:pPr>
            <a:r>
              <a:rPr lang="en-US" dirty="0"/>
              <a:t>1973: United Kingdom, Ireland, Denmark </a:t>
            </a:r>
          </a:p>
          <a:p>
            <a:pPr marL="457200" indent="-457200">
              <a:buFont typeface="+mj-lt"/>
              <a:buAutoNum type="alphaLcPeriod"/>
            </a:pPr>
            <a:r>
              <a:rPr lang="en-US" dirty="0"/>
              <a:t>1981: Greece</a:t>
            </a:r>
          </a:p>
          <a:p>
            <a:pPr marL="457200" indent="-457200">
              <a:buFont typeface="+mj-lt"/>
              <a:buAutoNum type="alphaLcPeriod"/>
            </a:pPr>
            <a:r>
              <a:rPr lang="en-US" dirty="0"/>
              <a:t>1986: Spain, Portugal </a:t>
            </a:r>
          </a:p>
          <a:p>
            <a:pPr marL="0" indent="0">
              <a:buNone/>
            </a:pPr>
            <a:r>
              <a:rPr lang="en-US"/>
              <a:t>Ergebnis: Die Gemeinschaft wurde immer grober und starker. </a:t>
            </a:r>
          </a:p>
          <a:p>
            <a:pPr marL="0" indent="0">
              <a:buNone/>
            </a:pP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23C2CC-CDAB-61FA-8D70-DB2B70FB4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561" y="983143"/>
            <a:ext cx="6517065" cy="4571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1389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D9E072D-5369-5B6E-C780-886FE77C7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0824" y="685800"/>
            <a:ext cx="6176776" cy="1485900"/>
          </a:xfrm>
        </p:spPr>
        <p:txBody>
          <a:bodyPr>
            <a:normAutofit/>
          </a:bodyPr>
          <a:lstStyle/>
          <a:p>
            <a:r>
              <a:rPr lang="en-US"/>
              <a:t>4. Die Europaische Unit entsteht (1993) 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F58D714-CCE7-3B89-3C21-AA964A43D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0824" y="2286000"/>
            <a:ext cx="6176776" cy="3581400"/>
          </a:xfrm>
        </p:spPr>
        <p:txBody>
          <a:bodyPr>
            <a:normAutofit fontScale="85000" lnSpcReduction="20000"/>
          </a:bodyPr>
          <a:lstStyle/>
          <a:p>
            <a:r>
              <a:rPr lang="en-US" sz="2600" dirty="0"/>
              <a:t>1992 </a:t>
            </a:r>
            <a:r>
              <a:rPr lang="en-US" sz="2600" dirty="0" err="1"/>
              <a:t>wurde</a:t>
            </a:r>
            <a:r>
              <a:rPr lang="en-US" sz="2600" dirty="0"/>
              <a:t> der Maastricht Treaty </a:t>
            </a:r>
            <a:r>
              <a:rPr lang="en-US" sz="2600" dirty="0" err="1"/>
              <a:t>unterschrieben</a:t>
            </a:r>
            <a:r>
              <a:rPr lang="en-US" sz="2600" dirty="0"/>
              <a:t>. </a:t>
            </a:r>
          </a:p>
          <a:p>
            <a:r>
              <a:rPr lang="en-US" sz="2600" dirty="0"/>
              <a:t>1993 </a:t>
            </a:r>
            <a:r>
              <a:rPr lang="en-US" sz="2600" dirty="0" err="1"/>
              <a:t>entstand</a:t>
            </a:r>
            <a:r>
              <a:rPr lang="en-US" sz="2600" dirty="0"/>
              <a:t> </a:t>
            </a:r>
            <a:r>
              <a:rPr lang="en-US" sz="2600" dirty="0" err="1"/>
              <a:t>offiziell</a:t>
            </a:r>
            <a:r>
              <a:rPr lang="en-US" sz="2600" dirty="0"/>
              <a:t> die European Union (EU). </a:t>
            </a:r>
          </a:p>
          <a:p>
            <a:pPr marL="0" indent="0">
              <a:buNone/>
            </a:pPr>
            <a:r>
              <a:rPr lang="en-US" sz="2600" u="sng" dirty="0"/>
              <a:t>NEUE ZIELE: </a:t>
            </a:r>
            <a:r>
              <a:rPr lang="en-US" sz="2600" dirty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600" dirty="0" err="1"/>
              <a:t>Gemeinsame</a:t>
            </a:r>
            <a:r>
              <a:rPr lang="en-US" sz="2600" dirty="0"/>
              <a:t> Politik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600" dirty="0"/>
              <a:t>Zusammenarbeit in </a:t>
            </a:r>
            <a:r>
              <a:rPr lang="en-US" sz="2600" dirty="0" err="1"/>
              <a:t>Außenpolitik</a:t>
            </a:r>
            <a:endParaRPr lang="en-US" sz="2600" dirty="0"/>
          </a:p>
          <a:p>
            <a:pPr marL="457200" indent="-457200">
              <a:buFont typeface="+mj-lt"/>
              <a:buAutoNum type="arabicPeriod"/>
            </a:pPr>
            <a:r>
              <a:rPr lang="en-US" sz="2600" dirty="0" err="1"/>
              <a:t>Einführung</a:t>
            </a:r>
            <a:r>
              <a:rPr lang="en-US" sz="2600" dirty="0"/>
              <a:t> </a:t>
            </a:r>
            <a:r>
              <a:rPr lang="en-US" sz="2600" dirty="0" err="1"/>
              <a:t>einer</a:t>
            </a:r>
            <a:r>
              <a:rPr lang="en-US" sz="2600" dirty="0"/>
              <a:t> </a:t>
            </a:r>
            <a:r>
              <a:rPr lang="en-US" sz="2600" dirty="0" err="1"/>
              <a:t>gemeinsamen</a:t>
            </a:r>
            <a:r>
              <a:rPr lang="en-US" sz="2600" dirty="0"/>
              <a:t> </a:t>
            </a:r>
            <a:r>
              <a:rPr lang="en-US" sz="2600" dirty="0" err="1"/>
              <a:t>Währun</a:t>
            </a:r>
            <a:endParaRPr lang="en-US" sz="2600" dirty="0"/>
          </a:p>
          <a:p>
            <a:pPr marL="0" indent="0">
              <a:buNone/>
            </a:pPr>
            <a:r>
              <a:rPr lang="en-US" sz="2600" b="1" dirty="0"/>
              <a:t>! 2002 </a:t>
            </a:r>
            <a:r>
              <a:rPr lang="en-US" sz="2600" b="1" dirty="0" err="1"/>
              <a:t>wurde</a:t>
            </a:r>
            <a:r>
              <a:rPr lang="en-US" sz="2600" b="1" dirty="0"/>
              <a:t> der Euro in </a:t>
            </a:r>
            <a:r>
              <a:rPr lang="en-US" sz="2600" b="1" dirty="0" err="1"/>
              <a:t>vielen</a:t>
            </a:r>
            <a:r>
              <a:rPr lang="en-US" sz="2600" b="1" dirty="0"/>
              <a:t> </a:t>
            </a:r>
            <a:r>
              <a:rPr lang="en-US" sz="2600" b="1" dirty="0" err="1"/>
              <a:t>Ländern</a:t>
            </a:r>
            <a:r>
              <a:rPr lang="en-US" sz="2600" b="1" dirty="0"/>
              <a:t> </a:t>
            </a:r>
            <a:r>
              <a:rPr lang="en-US" sz="2600" b="1" dirty="0" err="1"/>
              <a:t>eigeneführt</a:t>
            </a:r>
            <a:r>
              <a:rPr lang="en-US" sz="2600" b="1" dirty="0"/>
              <a:t> !</a:t>
            </a:r>
            <a:r>
              <a:rPr lang="en-US" sz="2600" dirty="0"/>
              <a:t> </a:t>
            </a:r>
          </a:p>
          <a:p>
            <a:pPr marL="0" indent="0">
              <a:buNone/>
            </a:pPr>
            <a:endParaRPr lang="en-US" u="sng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B95D23-95DE-5968-55AA-2F7F71E5B53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831" r="12933" b="1"/>
          <a:stretch>
            <a:fillRect/>
          </a:stretch>
        </p:blipFill>
        <p:spPr>
          <a:xfrm>
            <a:off x="0" y="376"/>
            <a:ext cx="4373525" cy="34380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8EFA032-BFE2-0312-6057-5421CB18241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121" r="14455" b="1"/>
          <a:stretch>
            <a:fillRect/>
          </a:stretch>
        </p:blipFill>
        <p:spPr>
          <a:xfrm>
            <a:off x="20" y="3438457"/>
            <a:ext cx="4373525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779764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1C67746-2A73-8594-591D-EBF31A972F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5000"/>
              <a:t>JUGENDLICHE IN DER</a:t>
            </a:r>
            <a:br>
              <a:rPr lang="de-DE" sz="5000"/>
            </a:br>
            <a:r>
              <a:rPr lang="de-DE" sz="5000"/>
              <a:t>EUROPAISCHE UNION (E.U.)</a:t>
            </a:r>
            <a:endParaRPr lang="el-GR" sz="5000"/>
          </a:p>
        </p:txBody>
      </p:sp>
    </p:spTree>
    <p:extLst>
      <p:ext uri="{BB962C8B-B14F-4D97-AF65-F5344CB8AC3E}">
        <p14:creationId xmlns:p14="http://schemas.microsoft.com/office/powerpoint/2010/main" val="20232992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4FA8BE3-88D8-D1F1-AE7D-F2E323B26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667" y="685800"/>
            <a:ext cx="3656419" cy="1485900"/>
          </a:xfrm>
        </p:spPr>
        <p:txBody>
          <a:bodyPr>
            <a:normAutofit/>
          </a:bodyPr>
          <a:lstStyle/>
          <a:p>
            <a:r>
              <a:rPr lang="de-DE" sz="2800"/>
              <a:t>JUGENDLICHE IN DER EUROPAISCHE UNION</a:t>
            </a:r>
            <a:br>
              <a:rPr lang="de-DE" sz="2800"/>
            </a:br>
            <a:r>
              <a:rPr lang="de-DE" sz="2800"/>
              <a:t>(E.U.)</a:t>
            </a:r>
            <a:endParaRPr lang="el-GR" sz="280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0832A5C-1A4E-FC10-929C-F6E3605A79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1573" y="2171700"/>
            <a:ext cx="4835513" cy="36957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2400" dirty="0"/>
              <a:t>Jugendlichen: </a:t>
            </a:r>
            <a:r>
              <a:rPr lang="el-GR" sz="2400" dirty="0"/>
              <a:t> </a:t>
            </a:r>
            <a:r>
              <a:rPr lang="de-DE" sz="2400" dirty="0"/>
              <a:t>wichtige soziale</a:t>
            </a:r>
          </a:p>
          <a:p>
            <a:pPr marL="0" indent="0">
              <a:buNone/>
            </a:pPr>
            <a:r>
              <a:rPr lang="de-DE" sz="2400" dirty="0"/>
              <a:t>Gruppe in der EU</a:t>
            </a:r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r>
              <a:rPr lang="de-DE" sz="2400" dirty="0"/>
              <a:t>Im Vertrag von Lissabon:</a:t>
            </a:r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r>
              <a:rPr lang="de-DE" sz="2400" dirty="0"/>
              <a:t>1. die Rechte der Jugendlichen</a:t>
            </a:r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r>
              <a:rPr lang="de-DE" sz="2400" dirty="0"/>
              <a:t>2. die Verpflichtungen der E.U.</a:t>
            </a:r>
            <a:endParaRPr lang="el-GR" sz="2400" dirty="0"/>
          </a:p>
        </p:txBody>
      </p:sp>
      <p:pic>
        <p:nvPicPr>
          <p:cNvPr id="1026" name="Picture 2" descr="L wie Lissabon-Vertrag | rbb24 Inforadio">
            <a:extLst>
              <a:ext uri="{FF2B5EF4-FFF2-40B4-BE49-F238E27FC236}">
                <a16:creationId xmlns:a16="http://schemas.microsoft.com/office/drawing/2014/main" id="{F77B58E7-A838-1486-C8DB-C19F271821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23562" y="1444201"/>
            <a:ext cx="5341144" cy="3649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73511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49ADD90-51C6-7581-23AB-696A8F5FA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562" y="685800"/>
            <a:ext cx="10493524" cy="1485900"/>
          </a:xfrm>
        </p:spPr>
        <p:txBody>
          <a:bodyPr>
            <a:normAutofit/>
          </a:bodyPr>
          <a:lstStyle/>
          <a:p>
            <a:r>
              <a:rPr lang="de-DE" dirty="0"/>
              <a:t>Möglichkeiten der Jugendlichen in der EU:</a:t>
            </a:r>
            <a:endParaRPr lang="el-GR" dirty="0"/>
          </a:p>
        </p:txBody>
      </p:sp>
      <p:sp>
        <p:nvSpPr>
          <p:cNvPr id="2065" name="Θέση περιεχομένου 2">
            <a:extLst>
              <a:ext uri="{FF2B5EF4-FFF2-40B4-BE49-F238E27FC236}">
                <a16:creationId xmlns:a16="http://schemas.microsoft.com/office/drawing/2014/main" id="{13FCE03F-06A1-EFA5-2E6D-4CF37E44F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3562" y="2286000"/>
            <a:ext cx="5072437" cy="3581400"/>
          </a:xfrm>
        </p:spPr>
        <p:txBody>
          <a:bodyPr>
            <a:noAutofit/>
          </a:bodyPr>
          <a:lstStyle/>
          <a:p>
            <a:r>
              <a:rPr lang="de-DE" sz="2400" dirty="0"/>
              <a:t>Mobilität innerhalb der Mitgliedstaaten ist einfacher</a:t>
            </a:r>
          </a:p>
          <a:p>
            <a:r>
              <a:rPr lang="de-DE" sz="2400" dirty="0"/>
              <a:t>in europäische Länder Arbeit suchen</a:t>
            </a:r>
          </a:p>
          <a:p>
            <a:r>
              <a:rPr lang="de-DE" sz="2400" dirty="0"/>
              <a:t>in Europa studieren</a:t>
            </a:r>
          </a:p>
          <a:p>
            <a:r>
              <a:rPr lang="de-DE" sz="2400" dirty="0"/>
              <a:t>ehrenamtliche Hilfe leisten</a:t>
            </a:r>
          </a:p>
          <a:p>
            <a:r>
              <a:rPr lang="de-DE" sz="2400" dirty="0"/>
              <a:t>das Recht, an der Entwicklung der Politik der Europäischen Union teilzunehmen</a:t>
            </a:r>
            <a:endParaRPr lang="el-GR" sz="2400" dirty="0"/>
          </a:p>
        </p:txBody>
      </p:sp>
      <p:pic>
        <p:nvPicPr>
          <p:cNvPr id="2050" name="Picture 2" descr="Erasmus Mobility - Department of Electronic Engineering">
            <a:extLst>
              <a:ext uri="{FF2B5EF4-FFF2-40B4-BE49-F238E27FC236}">
                <a16:creationId xmlns:a16="http://schemas.microsoft.com/office/drawing/2014/main" id="{13BE3497-82D5-1F09-3F72-09E42ACDEC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11641" y="3319442"/>
            <a:ext cx="5105445" cy="160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5638510"/>
      </p:ext>
    </p:extLst>
  </p:cSld>
  <p:clrMapOvr>
    <a:masterClrMapping/>
  </p:clrMapOvr>
</p:sld>
</file>

<file path=ppt/theme/theme1.xml><?xml version="1.0" encoding="utf-8"?>
<a:theme xmlns:a="http://schemas.openxmlformats.org/drawingml/2006/main" name="Περικοπή">
  <a:themeElements>
    <a:clrScheme name="Περικοπή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Περικοπή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Περικοπή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81</TotalTime>
  <Words>774</Words>
  <Application>Microsoft Office PowerPoint</Application>
  <PresentationFormat>Widescreen</PresentationFormat>
  <Paragraphs>150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Περικοπή</vt:lpstr>
      <vt:lpstr>Europäische Unit</vt:lpstr>
      <vt:lpstr>Was ist die Europäische Union? </vt:lpstr>
      <vt:lpstr>Gesichte </vt:lpstr>
      <vt:lpstr>PowerPoint Presentation</vt:lpstr>
      <vt:lpstr>3. Erweiterungen der Gemeinschaft</vt:lpstr>
      <vt:lpstr>4. Die Europaische Unit entsteht (1993) </vt:lpstr>
      <vt:lpstr>JUGENDLICHE IN DER EUROPAISCHE UNION (E.U.)</vt:lpstr>
      <vt:lpstr>JUGENDLICHE IN DER EUROPAISCHE UNION (E.U.)</vt:lpstr>
      <vt:lpstr>Möglichkeiten der Jugendlichen in der EU:</vt:lpstr>
      <vt:lpstr>Programme für Jugendliche:</vt:lpstr>
      <vt:lpstr>Programme für Jugendliche:</vt:lpstr>
      <vt:lpstr>Programme für Jugendliche:</vt:lpstr>
      <vt:lpstr>Programme für Jugendliche:</vt:lpstr>
      <vt:lpstr>Programme für Jugendliche:</vt:lpstr>
      <vt:lpstr>Programme für Jugendliche:</vt:lpstr>
      <vt:lpstr>Strukturen für Jugendliche in der EU</vt:lpstr>
      <vt:lpstr>Strukturen für Jugendliche in der EU</vt:lpstr>
      <vt:lpstr>Strukturen für Jugendliche in der EU</vt:lpstr>
      <vt:lpstr>SCHLUSSFOLGERUNG</vt:lpstr>
      <vt:lpstr>Umweltpolitik und Naturschutz in der Europäischen Union</vt:lpstr>
      <vt:lpstr>UMWELTPOLITIK DER EUROPAISCHEN UNION </vt:lpstr>
      <vt:lpstr>ZIELE MAßNAHMEN</vt:lpstr>
      <vt:lpstr>NATURSCHUTZ UND FINANZIERUNG </vt:lpstr>
      <vt:lpstr>PowerPoint Presentation</vt:lpstr>
      <vt:lpstr>Vielen dank für ihre Aufmerksamkeit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Europäische Unit</dc:title>
  <dc:creator>Konstantina Adam</dc:creator>
  <cp:lastModifiedBy>Konstantina Adam</cp:lastModifiedBy>
  <cp:revision>3</cp:revision>
  <dcterms:created xsi:type="dcterms:W3CDTF">2026-03-27T23:19:49Z</dcterms:created>
  <dcterms:modified xsi:type="dcterms:W3CDTF">2026-04-21T11:01:10Z</dcterms:modified>
</cp:coreProperties>
</file>