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76" r:id="rId5"/>
    <p:sldId id="278" r:id="rId6"/>
    <p:sldId id="280" r:id="rId7"/>
    <p:sldId id="281" r:id="rId8"/>
    <p:sldId id="282" r:id="rId9"/>
    <p:sldId id="283" r:id="rId10"/>
    <p:sldId id="260" r:id="rId11"/>
    <p:sldId id="271" r:id="rId12"/>
    <p:sldId id="277" r:id="rId13"/>
    <p:sldId id="263" r:id="rId14"/>
    <p:sldId id="258" r:id="rId15"/>
    <p:sldId id="264" r:id="rId16"/>
    <p:sldId id="265" r:id="rId17"/>
    <p:sldId id="266" r:id="rId18"/>
    <p:sldId id="267" r:id="rId19"/>
    <p:sldId id="257" r:id="rId20"/>
    <p:sldId id="268" r:id="rId21"/>
    <p:sldId id="269" r:id="rId22"/>
    <p:sldId id="27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0D766-D818-4BEC-8874-5D66CF52E8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5FFEE2-159D-4033-A5AB-AE17F4B4C315}">
      <dgm:prSet/>
      <dgm:spPr/>
      <dgm:t>
        <a:bodyPr/>
        <a:lstStyle/>
        <a:p>
          <a:r>
            <a:rPr lang="de-DE" dirty="0"/>
            <a:t>Lehrende suchen nach den geeigneten Methoden und Techniken</a:t>
          </a:r>
        </a:p>
        <a:p>
          <a:r>
            <a:rPr lang="de-DE" dirty="0"/>
            <a:t>Szenariendidaktik, Kunst, PA, GA</a:t>
          </a:r>
          <a:endParaRPr lang="en-US" dirty="0"/>
        </a:p>
      </dgm:t>
    </dgm:pt>
    <dgm:pt modelId="{84EE755A-37E9-4EC2-975F-0BD0B86051D9}" type="parTrans" cxnId="{306509F9-968F-41A1-B0D0-2A0605C5AE94}">
      <dgm:prSet/>
      <dgm:spPr/>
      <dgm:t>
        <a:bodyPr/>
        <a:lstStyle/>
        <a:p>
          <a:endParaRPr lang="en-US"/>
        </a:p>
      </dgm:t>
    </dgm:pt>
    <dgm:pt modelId="{1BB864EF-8C77-45B7-AEC0-EBC0DB23CCAC}" type="sibTrans" cxnId="{306509F9-968F-41A1-B0D0-2A0605C5AE94}">
      <dgm:prSet/>
      <dgm:spPr/>
      <dgm:t>
        <a:bodyPr/>
        <a:lstStyle/>
        <a:p>
          <a:endParaRPr lang="en-US"/>
        </a:p>
      </dgm:t>
    </dgm:pt>
    <dgm:pt modelId="{E1837618-D149-4FD6-953B-BB84C8712D3A}">
      <dgm:prSet/>
      <dgm:spPr/>
      <dgm:t>
        <a:bodyPr/>
        <a:lstStyle/>
        <a:p>
          <a:r>
            <a:rPr lang="en-US" dirty="0"/>
            <a:t>Lehrende finden und schlagen geeignete (Lehr- Lern-) Materialien vor</a:t>
          </a:r>
        </a:p>
        <a:p>
          <a:r>
            <a:rPr lang="en-US" dirty="0" err="1"/>
            <a:t>Kunstwerke</a:t>
          </a:r>
          <a:r>
            <a:rPr lang="en-US" dirty="0"/>
            <a:t> </a:t>
          </a:r>
        </a:p>
      </dgm:t>
    </dgm:pt>
    <dgm:pt modelId="{E03C8D5B-B688-4239-A316-D3B02C366E97}" type="parTrans" cxnId="{F19B71B7-5056-4564-929B-2BD05E2040DC}">
      <dgm:prSet/>
      <dgm:spPr/>
      <dgm:t>
        <a:bodyPr/>
        <a:lstStyle/>
        <a:p>
          <a:endParaRPr lang="en-US"/>
        </a:p>
      </dgm:t>
    </dgm:pt>
    <dgm:pt modelId="{74499EBE-88E9-4E62-AFB2-B05B451C50CB}" type="sibTrans" cxnId="{F19B71B7-5056-4564-929B-2BD05E2040DC}">
      <dgm:prSet/>
      <dgm:spPr/>
      <dgm:t>
        <a:bodyPr/>
        <a:lstStyle/>
        <a:p>
          <a:endParaRPr lang="en-US"/>
        </a:p>
      </dgm:t>
    </dgm:pt>
    <dgm:pt modelId="{5F1F739B-7E24-4798-ABD0-FA91013DAAFD}">
      <dgm:prSet/>
      <dgm:spPr/>
      <dgm:t>
        <a:bodyPr/>
        <a:lstStyle/>
        <a:p>
          <a:r>
            <a:rPr lang="en-US" dirty="0"/>
            <a:t>Lehrende analysieren die Merkmale der Lernendengruppe und der Anlage (Interessen, Bedürfnisse, Lernstrategien, Sprachen etc.) </a:t>
          </a:r>
        </a:p>
      </dgm:t>
    </dgm:pt>
    <dgm:pt modelId="{EC195444-11B6-455B-86C3-C8BEF7830B26}" type="parTrans" cxnId="{1BE3F4B3-4B8A-4156-B115-5EAFB3C96D90}">
      <dgm:prSet/>
      <dgm:spPr/>
      <dgm:t>
        <a:bodyPr/>
        <a:lstStyle/>
        <a:p>
          <a:endParaRPr lang="en-US"/>
        </a:p>
      </dgm:t>
    </dgm:pt>
    <dgm:pt modelId="{0DB84530-3A15-43C0-BDCB-87D6F8E0E9E9}" type="sibTrans" cxnId="{1BE3F4B3-4B8A-4156-B115-5EAFB3C96D90}">
      <dgm:prSet/>
      <dgm:spPr/>
      <dgm:t>
        <a:bodyPr/>
        <a:lstStyle/>
        <a:p>
          <a:endParaRPr lang="en-US"/>
        </a:p>
      </dgm:t>
    </dgm:pt>
    <dgm:pt modelId="{F51E7B1B-5C62-4C31-9067-989EE0CF98AE}">
      <dgm:prSet/>
      <dgm:spPr/>
      <dgm:t>
        <a:bodyPr/>
        <a:lstStyle/>
        <a:p>
          <a:r>
            <a:rPr lang="de-DE" dirty="0"/>
            <a:t>Lehrende wählen geeignete Evaluationsmethoden</a:t>
          </a:r>
          <a:endParaRPr lang="en-US" dirty="0"/>
        </a:p>
      </dgm:t>
    </dgm:pt>
    <dgm:pt modelId="{35670349-3CE1-4F3B-AA25-8FF5AC8BCF8D}" type="parTrans" cxnId="{6D407C84-F826-4A5A-9C2F-3E1853F28628}">
      <dgm:prSet/>
      <dgm:spPr/>
      <dgm:t>
        <a:bodyPr/>
        <a:lstStyle/>
        <a:p>
          <a:endParaRPr lang="en-US"/>
        </a:p>
      </dgm:t>
    </dgm:pt>
    <dgm:pt modelId="{B84CA564-B43D-4396-A441-9861560079BA}" type="sibTrans" cxnId="{6D407C84-F826-4A5A-9C2F-3E1853F28628}">
      <dgm:prSet/>
      <dgm:spPr/>
      <dgm:t>
        <a:bodyPr/>
        <a:lstStyle/>
        <a:p>
          <a:endParaRPr lang="en-US"/>
        </a:p>
      </dgm:t>
    </dgm:pt>
    <dgm:pt modelId="{9048EB81-A845-455B-AEA1-96A780EE63DC}">
      <dgm:prSet/>
      <dgm:spPr/>
      <dgm:t>
        <a:bodyPr/>
        <a:lstStyle/>
        <a:p>
          <a:endParaRPr lang="en-US" dirty="0"/>
        </a:p>
      </dgm:t>
    </dgm:pt>
    <dgm:pt modelId="{BC098A32-7419-44F1-B275-CFC141183381}" type="parTrans" cxnId="{3C5133F0-5276-4F60-AB43-DF347956B6CA}">
      <dgm:prSet/>
      <dgm:spPr/>
      <dgm:t>
        <a:bodyPr/>
        <a:lstStyle/>
        <a:p>
          <a:endParaRPr lang="en-US"/>
        </a:p>
      </dgm:t>
    </dgm:pt>
    <dgm:pt modelId="{F58EE549-1E75-4E9D-BC98-A0A36C56DE38}" type="sibTrans" cxnId="{3C5133F0-5276-4F60-AB43-DF347956B6CA}">
      <dgm:prSet/>
      <dgm:spPr/>
      <dgm:t>
        <a:bodyPr/>
        <a:lstStyle/>
        <a:p>
          <a:endParaRPr lang="en-US"/>
        </a:p>
      </dgm:t>
    </dgm:pt>
    <dgm:pt modelId="{0BDE7159-28BB-4C34-9654-8BACFF618EB1}">
      <dgm:prSet/>
      <dgm:spPr/>
      <dgm:t>
        <a:bodyPr/>
        <a:lstStyle/>
        <a:p>
          <a:r>
            <a:rPr lang="de-DE" dirty="0"/>
            <a:t>Lehrende entwickeln auch ihre Kompetenzen … </a:t>
          </a:r>
          <a:endParaRPr lang="en-US" dirty="0"/>
        </a:p>
      </dgm:t>
    </dgm:pt>
    <dgm:pt modelId="{46DA86C2-57FF-4878-A754-89B8023E6B6A}" type="parTrans" cxnId="{6133CFA2-3C55-4484-84ED-A0AFB25930F4}">
      <dgm:prSet/>
      <dgm:spPr/>
      <dgm:t>
        <a:bodyPr/>
        <a:lstStyle/>
        <a:p>
          <a:endParaRPr lang="el-GR"/>
        </a:p>
      </dgm:t>
    </dgm:pt>
    <dgm:pt modelId="{DE41F14B-F173-4188-AF0A-2D32AC60351F}" type="sibTrans" cxnId="{6133CFA2-3C55-4484-84ED-A0AFB25930F4}">
      <dgm:prSet/>
      <dgm:spPr/>
      <dgm:t>
        <a:bodyPr/>
        <a:lstStyle/>
        <a:p>
          <a:endParaRPr lang="el-GR"/>
        </a:p>
      </dgm:t>
    </dgm:pt>
    <dgm:pt modelId="{61D781FE-F84B-4FF5-AE97-BD1249E336AB}" type="pres">
      <dgm:prSet presAssocID="{F7A0D766-D818-4BEC-8874-5D66CF52E8A0}" presName="vert0" presStyleCnt="0">
        <dgm:presLayoutVars>
          <dgm:dir/>
          <dgm:animOne val="branch"/>
          <dgm:animLvl val="lvl"/>
        </dgm:presLayoutVars>
      </dgm:prSet>
      <dgm:spPr/>
    </dgm:pt>
    <dgm:pt modelId="{C999B556-626A-494D-8761-7EA3A81BA7E2}" type="pres">
      <dgm:prSet presAssocID="{F75FFEE2-159D-4033-A5AB-AE17F4B4C315}" presName="thickLine" presStyleLbl="alignNode1" presStyleIdx="0" presStyleCnt="6"/>
      <dgm:spPr/>
    </dgm:pt>
    <dgm:pt modelId="{2F719F78-C1D8-4E0D-BFE8-B382669698A8}" type="pres">
      <dgm:prSet presAssocID="{F75FFEE2-159D-4033-A5AB-AE17F4B4C315}" presName="horz1" presStyleCnt="0"/>
      <dgm:spPr/>
    </dgm:pt>
    <dgm:pt modelId="{7EBBE34A-C8C7-4615-A9C3-E62368371D82}" type="pres">
      <dgm:prSet presAssocID="{F75FFEE2-159D-4033-A5AB-AE17F4B4C315}" presName="tx1" presStyleLbl="revTx" presStyleIdx="0" presStyleCnt="6"/>
      <dgm:spPr/>
    </dgm:pt>
    <dgm:pt modelId="{23A9AD20-EBD3-4B58-B6D9-087B88B50F60}" type="pres">
      <dgm:prSet presAssocID="{F75FFEE2-159D-4033-A5AB-AE17F4B4C315}" presName="vert1" presStyleCnt="0"/>
      <dgm:spPr/>
    </dgm:pt>
    <dgm:pt modelId="{2960CD44-A9E9-44D6-82EF-06D5E2F1F0C1}" type="pres">
      <dgm:prSet presAssocID="{E1837618-D149-4FD6-953B-BB84C8712D3A}" presName="thickLine" presStyleLbl="alignNode1" presStyleIdx="1" presStyleCnt="6"/>
      <dgm:spPr/>
    </dgm:pt>
    <dgm:pt modelId="{C27CDBE8-0FFB-45AC-B145-5AEBBB19564C}" type="pres">
      <dgm:prSet presAssocID="{E1837618-D149-4FD6-953B-BB84C8712D3A}" presName="horz1" presStyleCnt="0"/>
      <dgm:spPr/>
    </dgm:pt>
    <dgm:pt modelId="{1E5DFA26-05F1-4818-8E54-5A44EC33970C}" type="pres">
      <dgm:prSet presAssocID="{E1837618-D149-4FD6-953B-BB84C8712D3A}" presName="tx1" presStyleLbl="revTx" presStyleIdx="1" presStyleCnt="6"/>
      <dgm:spPr/>
    </dgm:pt>
    <dgm:pt modelId="{842A7DD1-BC6F-4D66-97A8-E6540E09889E}" type="pres">
      <dgm:prSet presAssocID="{E1837618-D149-4FD6-953B-BB84C8712D3A}" presName="vert1" presStyleCnt="0"/>
      <dgm:spPr/>
    </dgm:pt>
    <dgm:pt modelId="{F2B38382-70FE-4A77-AF6F-5FBAD1A118A1}" type="pres">
      <dgm:prSet presAssocID="{5F1F739B-7E24-4798-ABD0-FA91013DAAFD}" presName="thickLine" presStyleLbl="alignNode1" presStyleIdx="2" presStyleCnt="6"/>
      <dgm:spPr/>
    </dgm:pt>
    <dgm:pt modelId="{1CA63409-CCE5-4F1C-B5F1-2EDEBB0D8E39}" type="pres">
      <dgm:prSet presAssocID="{5F1F739B-7E24-4798-ABD0-FA91013DAAFD}" presName="horz1" presStyleCnt="0"/>
      <dgm:spPr/>
    </dgm:pt>
    <dgm:pt modelId="{E21FCF07-1345-4D65-99F7-5F1CFF46F1E6}" type="pres">
      <dgm:prSet presAssocID="{5F1F739B-7E24-4798-ABD0-FA91013DAAFD}" presName="tx1" presStyleLbl="revTx" presStyleIdx="2" presStyleCnt="6"/>
      <dgm:spPr/>
    </dgm:pt>
    <dgm:pt modelId="{2AF24D2F-56B3-4C4D-AC31-618971AA1832}" type="pres">
      <dgm:prSet presAssocID="{5F1F739B-7E24-4798-ABD0-FA91013DAAFD}" presName="vert1" presStyleCnt="0"/>
      <dgm:spPr/>
    </dgm:pt>
    <dgm:pt modelId="{4FC52A57-2221-4E27-8863-EA35D6FB9169}" type="pres">
      <dgm:prSet presAssocID="{F51E7B1B-5C62-4C31-9067-989EE0CF98AE}" presName="thickLine" presStyleLbl="alignNode1" presStyleIdx="3" presStyleCnt="6"/>
      <dgm:spPr/>
    </dgm:pt>
    <dgm:pt modelId="{0C90B130-FC46-4542-900A-908779149E43}" type="pres">
      <dgm:prSet presAssocID="{F51E7B1B-5C62-4C31-9067-989EE0CF98AE}" presName="horz1" presStyleCnt="0"/>
      <dgm:spPr/>
    </dgm:pt>
    <dgm:pt modelId="{41948537-1AC7-4A15-A373-CE50FFA4C2A3}" type="pres">
      <dgm:prSet presAssocID="{F51E7B1B-5C62-4C31-9067-989EE0CF98AE}" presName="tx1" presStyleLbl="revTx" presStyleIdx="3" presStyleCnt="6"/>
      <dgm:spPr/>
    </dgm:pt>
    <dgm:pt modelId="{ECF31F44-8A45-4BEF-AD7C-B17DF6EADB95}" type="pres">
      <dgm:prSet presAssocID="{F51E7B1B-5C62-4C31-9067-989EE0CF98AE}" presName="vert1" presStyleCnt="0"/>
      <dgm:spPr/>
    </dgm:pt>
    <dgm:pt modelId="{AE618419-C0B2-4BDE-90CA-8DC71ED67F7E}" type="pres">
      <dgm:prSet presAssocID="{9048EB81-A845-455B-AEA1-96A780EE63DC}" presName="thickLine" presStyleLbl="alignNode1" presStyleIdx="4" presStyleCnt="6"/>
      <dgm:spPr/>
    </dgm:pt>
    <dgm:pt modelId="{F294A48A-614B-4D43-9780-BEF84822D21A}" type="pres">
      <dgm:prSet presAssocID="{9048EB81-A845-455B-AEA1-96A780EE63DC}" presName="horz1" presStyleCnt="0"/>
      <dgm:spPr/>
    </dgm:pt>
    <dgm:pt modelId="{B5C9209A-D190-400E-958F-B46DDB63A7E0}" type="pres">
      <dgm:prSet presAssocID="{9048EB81-A845-455B-AEA1-96A780EE63DC}" presName="tx1" presStyleLbl="revTx" presStyleIdx="4" presStyleCnt="6"/>
      <dgm:spPr/>
    </dgm:pt>
    <dgm:pt modelId="{97ED5A5C-B44A-40E2-913E-7F8C56FA6A41}" type="pres">
      <dgm:prSet presAssocID="{9048EB81-A845-455B-AEA1-96A780EE63DC}" presName="vert1" presStyleCnt="0"/>
      <dgm:spPr/>
    </dgm:pt>
    <dgm:pt modelId="{B2886D05-A06C-415E-BC5C-BA585E0EF493}" type="pres">
      <dgm:prSet presAssocID="{0BDE7159-28BB-4C34-9654-8BACFF618EB1}" presName="thickLine" presStyleLbl="alignNode1" presStyleIdx="5" presStyleCnt="6"/>
      <dgm:spPr/>
    </dgm:pt>
    <dgm:pt modelId="{D3B49F3D-E4D8-4800-ADC8-135820E96D9D}" type="pres">
      <dgm:prSet presAssocID="{0BDE7159-28BB-4C34-9654-8BACFF618EB1}" presName="horz1" presStyleCnt="0"/>
      <dgm:spPr/>
    </dgm:pt>
    <dgm:pt modelId="{94E8B61B-59D8-4173-861C-B8612F6D2382}" type="pres">
      <dgm:prSet presAssocID="{0BDE7159-28BB-4C34-9654-8BACFF618EB1}" presName="tx1" presStyleLbl="revTx" presStyleIdx="5" presStyleCnt="6"/>
      <dgm:spPr/>
    </dgm:pt>
    <dgm:pt modelId="{34D1DF3F-A94B-46FA-ADB0-565763BEE31B}" type="pres">
      <dgm:prSet presAssocID="{0BDE7159-28BB-4C34-9654-8BACFF618EB1}" presName="vert1" presStyleCnt="0"/>
      <dgm:spPr/>
    </dgm:pt>
  </dgm:ptLst>
  <dgm:cxnLst>
    <dgm:cxn modelId="{E55D0F08-2B41-4A78-BDC1-BEDE6FD62C2D}" type="presOf" srcId="{E1837618-D149-4FD6-953B-BB84C8712D3A}" destId="{1E5DFA26-05F1-4818-8E54-5A44EC33970C}" srcOrd="0" destOrd="0" presId="urn:microsoft.com/office/officeart/2008/layout/LinedList"/>
    <dgm:cxn modelId="{AB6C7E13-5877-479D-AD5C-2B24E08C5E79}" type="presOf" srcId="{0BDE7159-28BB-4C34-9654-8BACFF618EB1}" destId="{94E8B61B-59D8-4173-861C-B8612F6D2382}" srcOrd="0" destOrd="0" presId="urn:microsoft.com/office/officeart/2008/layout/LinedList"/>
    <dgm:cxn modelId="{A4D6DE47-891D-43DB-9A74-DFD837E3DE54}" type="presOf" srcId="{9048EB81-A845-455B-AEA1-96A780EE63DC}" destId="{B5C9209A-D190-400E-958F-B46DDB63A7E0}" srcOrd="0" destOrd="0" presId="urn:microsoft.com/office/officeart/2008/layout/LinedList"/>
    <dgm:cxn modelId="{6D407C84-F826-4A5A-9C2F-3E1853F28628}" srcId="{F7A0D766-D818-4BEC-8874-5D66CF52E8A0}" destId="{F51E7B1B-5C62-4C31-9067-989EE0CF98AE}" srcOrd="3" destOrd="0" parTransId="{35670349-3CE1-4F3B-AA25-8FF5AC8BCF8D}" sibTransId="{B84CA564-B43D-4396-A441-9861560079BA}"/>
    <dgm:cxn modelId="{CB589195-795E-412C-B301-CF2A7076776A}" type="presOf" srcId="{F75FFEE2-159D-4033-A5AB-AE17F4B4C315}" destId="{7EBBE34A-C8C7-4615-A9C3-E62368371D82}" srcOrd="0" destOrd="0" presId="urn:microsoft.com/office/officeart/2008/layout/LinedList"/>
    <dgm:cxn modelId="{54BA4B98-2832-4A30-9711-5BA24A8A5941}" type="presOf" srcId="{F51E7B1B-5C62-4C31-9067-989EE0CF98AE}" destId="{41948537-1AC7-4A15-A373-CE50FFA4C2A3}" srcOrd="0" destOrd="0" presId="urn:microsoft.com/office/officeart/2008/layout/LinedList"/>
    <dgm:cxn modelId="{BBE83B9D-F14C-4A99-9FF3-F8C43A3A0026}" type="presOf" srcId="{5F1F739B-7E24-4798-ABD0-FA91013DAAFD}" destId="{E21FCF07-1345-4D65-99F7-5F1CFF46F1E6}" srcOrd="0" destOrd="0" presId="urn:microsoft.com/office/officeart/2008/layout/LinedList"/>
    <dgm:cxn modelId="{6133CFA2-3C55-4484-84ED-A0AFB25930F4}" srcId="{F7A0D766-D818-4BEC-8874-5D66CF52E8A0}" destId="{0BDE7159-28BB-4C34-9654-8BACFF618EB1}" srcOrd="5" destOrd="0" parTransId="{46DA86C2-57FF-4878-A754-89B8023E6B6A}" sibTransId="{DE41F14B-F173-4188-AF0A-2D32AC60351F}"/>
    <dgm:cxn modelId="{1BE3F4B3-4B8A-4156-B115-5EAFB3C96D90}" srcId="{F7A0D766-D818-4BEC-8874-5D66CF52E8A0}" destId="{5F1F739B-7E24-4798-ABD0-FA91013DAAFD}" srcOrd="2" destOrd="0" parTransId="{EC195444-11B6-455B-86C3-C8BEF7830B26}" sibTransId="{0DB84530-3A15-43C0-BDCB-87D6F8E0E9E9}"/>
    <dgm:cxn modelId="{F19B71B7-5056-4564-929B-2BD05E2040DC}" srcId="{F7A0D766-D818-4BEC-8874-5D66CF52E8A0}" destId="{E1837618-D149-4FD6-953B-BB84C8712D3A}" srcOrd="1" destOrd="0" parTransId="{E03C8D5B-B688-4239-A316-D3B02C366E97}" sibTransId="{74499EBE-88E9-4E62-AFB2-B05B451C50CB}"/>
    <dgm:cxn modelId="{0120E8CC-060C-4FFB-B29A-8B5C674808C7}" type="presOf" srcId="{F7A0D766-D818-4BEC-8874-5D66CF52E8A0}" destId="{61D781FE-F84B-4FF5-AE97-BD1249E336AB}" srcOrd="0" destOrd="0" presId="urn:microsoft.com/office/officeart/2008/layout/LinedList"/>
    <dgm:cxn modelId="{3C5133F0-5276-4F60-AB43-DF347956B6CA}" srcId="{F7A0D766-D818-4BEC-8874-5D66CF52E8A0}" destId="{9048EB81-A845-455B-AEA1-96A780EE63DC}" srcOrd="4" destOrd="0" parTransId="{BC098A32-7419-44F1-B275-CFC141183381}" sibTransId="{F58EE549-1E75-4E9D-BC98-A0A36C56DE38}"/>
    <dgm:cxn modelId="{306509F9-968F-41A1-B0D0-2A0605C5AE94}" srcId="{F7A0D766-D818-4BEC-8874-5D66CF52E8A0}" destId="{F75FFEE2-159D-4033-A5AB-AE17F4B4C315}" srcOrd="0" destOrd="0" parTransId="{84EE755A-37E9-4EC2-975F-0BD0B86051D9}" sibTransId="{1BB864EF-8C77-45B7-AEC0-EBC0DB23CCAC}"/>
    <dgm:cxn modelId="{4972994D-944D-4AC2-A5FE-177B5652A9C6}" type="presParOf" srcId="{61D781FE-F84B-4FF5-AE97-BD1249E336AB}" destId="{C999B556-626A-494D-8761-7EA3A81BA7E2}" srcOrd="0" destOrd="0" presId="urn:microsoft.com/office/officeart/2008/layout/LinedList"/>
    <dgm:cxn modelId="{E7279AD0-06CF-48D4-A27E-4E8CE877EE1D}" type="presParOf" srcId="{61D781FE-F84B-4FF5-AE97-BD1249E336AB}" destId="{2F719F78-C1D8-4E0D-BFE8-B382669698A8}" srcOrd="1" destOrd="0" presId="urn:microsoft.com/office/officeart/2008/layout/LinedList"/>
    <dgm:cxn modelId="{9C461610-D328-4220-A0F3-1A559151CB31}" type="presParOf" srcId="{2F719F78-C1D8-4E0D-BFE8-B382669698A8}" destId="{7EBBE34A-C8C7-4615-A9C3-E62368371D82}" srcOrd="0" destOrd="0" presId="urn:microsoft.com/office/officeart/2008/layout/LinedList"/>
    <dgm:cxn modelId="{792C0D80-2FA5-4250-8285-E1A2E56D829E}" type="presParOf" srcId="{2F719F78-C1D8-4E0D-BFE8-B382669698A8}" destId="{23A9AD20-EBD3-4B58-B6D9-087B88B50F60}" srcOrd="1" destOrd="0" presId="urn:microsoft.com/office/officeart/2008/layout/LinedList"/>
    <dgm:cxn modelId="{3E8A3A4D-68B0-4D70-9024-364FEBF3C654}" type="presParOf" srcId="{61D781FE-F84B-4FF5-AE97-BD1249E336AB}" destId="{2960CD44-A9E9-44D6-82EF-06D5E2F1F0C1}" srcOrd="2" destOrd="0" presId="urn:microsoft.com/office/officeart/2008/layout/LinedList"/>
    <dgm:cxn modelId="{838B2B72-3A4D-4460-B8B9-EF2A7C9B0547}" type="presParOf" srcId="{61D781FE-F84B-4FF5-AE97-BD1249E336AB}" destId="{C27CDBE8-0FFB-45AC-B145-5AEBBB19564C}" srcOrd="3" destOrd="0" presId="urn:microsoft.com/office/officeart/2008/layout/LinedList"/>
    <dgm:cxn modelId="{C95698E7-B23C-40A3-8455-AA3488E90B48}" type="presParOf" srcId="{C27CDBE8-0FFB-45AC-B145-5AEBBB19564C}" destId="{1E5DFA26-05F1-4818-8E54-5A44EC33970C}" srcOrd="0" destOrd="0" presId="urn:microsoft.com/office/officeart/2008/layout/LinedList"/>
    <dgm:cxn modelId="{6496C8C8-6CBB-4A34-8496-5D332716E9E5}" type="presParOf" srcId="{C27CDBE8-0FFB-45AC-B145-5AEBBB19564C}" destId="{842A7DD1-BC6F-4D66-97A8-E6540E09889E}" srcOrd="1" destOrd="0" presId="urn:microsoft.com/office/officeart/2008/layout/LinedList"/>
    <dgm:cxn modelId="{ABB52D46-8D7A-43DC-93E5-65EDB049120C}" type="presParOf" srcId="{61D781FE-F84B-4FF5-AE97-BD1249E336AB}" destId="{F2B38382-70FE-4A77-AF6F-5FBAD1A118A1}" srcOrd="4" destOrd="0" presId="urn:microsoft.com/office/officeart/2008/layout/LinedList"/>
    <dgm:cxn modelId="{62807C7E-BC35-4EA4-9BEB-CD3315479992}" type="presParOf" srcId="{61D781FE-F84B-4FF5-AE97-BD1249E336AB}" destId="{1CA63409-CCE5-4F1C-B5F1-2EDEBB0D8E39}" srcOrd="5" destOrd="0" presId="urn:microsoft.com/office/officeart/2008/layout/LinedList"/>
    <dgm:cxn modelId="{24BAC73A-6807-44CE-B411-A05B39815874}" type="presParOf" srcId="{1CA63409-CCE5-4F1C-B5F1-2EDEBB0D8E39}" destId="{E21FCF07-1345-4D65-99F7-5F1CFF46F1E6}" srcOrd="0" destOrd="0" presId="urn:microsoft.com/office/officeart/2008/layout/LinedList"/>
    <dgm:cxn modelId="{F2C0F1B7-1231-4498-88C2-6B79CC348F21}" type="presParOf" srcId="{1CA63409-CCE5-4F1C-B5F1-2EDEBB0D8E39}" destId="{2AF24D2F-56B3-4C4D-AC31-618971AA1832}" srcOrd="1" destOrd="0" presId="urn:microsoft.com/office/officeart/2008/layout/LinedList"/>
    <dgm:cxn modelId="{2842AFAF-2BD5-40CD-9180-3197D512B74D}" type="presParOf" srcId="{61D781FE-F84B-4FF5-AE97-BD1249E336AB}" destId="{4FC52A57-2221-4E27-8863-EA35D6FB9169}" srcOrd="6" destOrd="0" presId="urn:microsoft.com/office/officeart/2008/layout/LinedList"/>
    <dgm:cxn modelId="{15B8EC67-83B1-49C8-AB0B-7A8C713D045D}" type="presParOf" srcId="{61D781FE-F84B-4FF5-AE97-BD1249E336AB}" destId="{0C90B130-FC46-4542-900A-908779149E43}" srcOrd="7" destOrd="0" presId="urn:microsoft.com/office/officeart/2008/layout/LinedList"/>
    <dgm:cxn modelId="{63438A1B-39D8-41B4-AC13-2E69BB3741B1}" type="presParOf" srcId="{0C90B130-FC46-4542-900A-908779149E43}" destId="{41948537-1AC7-4A15-A373-CE50FFA4C2A3}" srcOrd="0" destOrd="0" presId="urn:microsoft.com/office/officeart/2008/layout/LinedList"/>
    <dgm:cxn modelId="{72A2D7AE-C7A6-40CB-8A10-DB8CAB05C1B4}" type="presParOf" srcId="{0C90B130-FC46-4542-900A-908779149E43}" destId="{ECF31F44-8A45-4BEF-AD7C-B17DF6EADB95}" srcOrd="1" destOrd="0" presId="urn:microsoft.com/office/officeart/2008/layout/LinedList"/>
    <dgm:cxn modelId="{A3BBF6BA-AE8A-4E87-949D-3B48347CC022}" type="presParOf" srcId="{61D781FE-F84B-4FF5-AE97-BD1249E336AB}" destId="{AE618419-C0B2-4BDE-90CA-8DC71ED67F7E}" srcOrd="8" destOrd="0" presId="urn:microsoft.com/office/officeart/2008/layout/LinedList"/>
    <dgm:cxn modelId="{0C41557C-AF53-454B-A475-DBC868930FED}" type="presParOf" srcId="{61D781FE-F84B-4FF5-AE97-BD1249E336AB}" destId="{F294A48A-614B-4D43-9780-BEF84822D21A}" srcOrd="9" destOrd="0" presId="urn:microsoft.com/office/officeart/2008/layout/LinedList"/>
    <dgm:cxn modelId="{508F49DE-1EB0-45D4-97DD-5B0761752FC3}" type="presParOf" srcId="{F294A48A-614B-4D43-9780-BEF84822D21A}" destId="{B5C9209A-D190-400E-958F-B46DDB63A7E0}" srcOrd="0" destOrd="0" presId="urn:microsoft.com/office/officeart/2008/layout/LinedList"/>
    <dgm:cxn modelId="{FC45A0CE-3BEE-475F-8859-6CA36BBCE96D}" type="presParOf" srcId="{F294A48A-614B-4D43-9780-BEF84822D21A}" destId="{97ED5A5C-B44A-40E2-913E-7F8C56FA6A41}" srcOrd="1" destOrd="0" presId="urn:microsoft.com/office/officeart/2008/layout/LinedList"/>
    <dgm:cxn modelId="{342DDEB3-33F5-40D4-8F7C-E137D2C36BA8}" type="presParOf" srcId="{61D781FE-F84B-4FF5-AE97-BD1249E336AB}" destId="{B2886D05-A06C-415E-BC5C-BA585E0EF493}" srcOrd="10" destOrd="0" presId="urn:microsoft.com/office/officeart/2008/layout/LinedList"/>
    <dgm:cxn modelId="{C0112379-D3A1-4D70-8040-BA269C3CD7A3}" type="presParOf" srcId="{61D781FE-F84B-4FF5-AE97-BD1249E336AB}" destId="{D3B49F3D-E4D8-4800-ADC8-135820E96D9D}" srcOrd="11" destOrd="0" presId="urn:microsoft.com/office/officeart/2008/layout/LinedList"/>
    <dgm:cxn modelId="{42D47C68-1D34-4673-A8EC-7C321CB8C431}" type="presParOf" srcId="{D3B49F3D-E4D8-4800-ADC8-135820E96D9D}" destId="{94E8B61B-59D8-4173-861C-B8612F6D2382}" srcOrd="0" destOrd="0" presId="urn:microsoft.com/office/officeart/2008/layout/LinedList"/>
    <dgm:cxn modelId="{F681C714-2FC3-46E1-AD49-2918C3CB2EED}" type="presParOf" srcId="{D3B49F3D-E4D8-4800-ADC8-135820E96D9D}" destId="{34D1DF3F-A94B-46FA-ADB0-565763BEE3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9B556-626A-494D-8761-7EA3A81BA7E2}">
      <dsp:nvSpPr>
        <dsp:cNvPr id="0" name=""/>
        <dsp:cNvSpPr/>
      </dsp:nvSpPr>
      <dsp:spPr>
        <a:xfrm>
          <a:off x="0" y="2124"/>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BE34A-C8C7-4615-A9C3-E62368371D82}">
      <dsp:nvSpPr>
        <dsp:cNvPr id="0" name=""/>
        <dsp:cNvSpPr/>
      </dsp:nvSpPr>
      <dsp:spPr>
        <a:xfrm>
          <a:off x="0" y="2124"/>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Lehrende suchen nach den geeigneten Methoden und Techniken</a:t>
          </a:r>
        </a:p>
        <a:p>
          <a:pPr marL="0" lvl="0" indent="0" algn="l" defTabSz="711200">
            <a:lnSpc>
              <a:spcPct val="90000"/>
            </a:lnSpc>
            <a:spcBef>
              <a:spcPct val="0"/>
            </a:spcBef>
            <a:spcAft>
              <a:spcPct val="35000"/>
            </a:spcAft>
            <a:buNone/>
          </a:pPr>
          <a:r>
            <a:rPr lang="de-DE" sz="1600" kern="1200" dirty="0"/>
            <a:t>Szenariendidaktik, Kunst, PA, GA</a:t>
          </a:r>
          <a:endParaRPr lang="en-US" sz="1600" kern="1200" dirty="0"/>
        </a:p>
      </dsp:txBody>
      <dsp:txXfrm>
        <a:off x="0" y="2124"/>
        <a:ext cx="7886700" cy="724514"/>
      </dsp:txXfrm>
    </dsp:sp>
    <dsp:sp modelId="{2960CD44-A9E9-44D6-82EF-06D5E2F1F0C1}">
      <dsp:nvSpPr>
        <dsp:cNvPr id="0" name=""/>
        <dsp:cNvSpPr/>
      </dsp:nvSpPr>
      <dsp:spPr>
        <a:xfrm>
          <a:off x="0" y="726639"/>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5DFA26-05F1-4818-8E54-5A44EC33970C}">
      <dsp:nvSpPr>
        <dsp:cNvPr id="0" name=""/>
        <dsp:cNvSpPr/>
      </dsp:nvSpPr>
      <dsp:spPr>
        <a:xfrm>
          <a:off x="0" y="726639"/>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Lehrende finden und schlagen geeignete (Lehr- Lern-) Materialien vor</a:t>
          </a:r>
        </a:p>
        <a:p>
          <a:pPr marL="0" lvl="0" indent="0" algn="l" defTabSz="711200">
            <a:lnSpc>
              <a:spcPct val="90000"/>
            </a:lnSpc>
            <a:spcBef>
              <a:spcPct val="0"/>
            </a:spcBef>
            <a:spcAft>
              <a:spcPct val="35000"/>
            </a:spcAft>
            <a:buNone/>
          </a:pPr>
          <a:r>
            <a:rPr lang="en-US" sz="1600" kern="1200" dirty="0" err="1"/>
            <a:t>Kunstwerke</a:t>
          </a:r>
          <a:r>
            <a:rPr lang="en-US" sz="1600" kern="1200" dirty="0"/>
            <a:t> </a:t>
          </a:r>
        </a:p>
      </dsp:txBody>
      <dsp:txXfrm>
        <a:off x="0" y="726639"/>
        <a:ext cx="7886700" cy="724514"/>
      </dsp:txXfrm>
    </dsp:sp>
    <dsp:sp modelId="{F2B38382-70FE-4A77-AF6F-5FBAD1A118A1}">
      <dsp:nvSpPr>
        <dsp:cNvPr id="0" name=""/>
        <dsp:cNvSpPr/>
      </dsp:nvSpPr>
      <dsp:spPr>
        <a:xfrm>
          <a:off x="0" y="1451154"/>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FCF07-1345-4D65-99F7-5F1CFF46F1E6}">
      <dsp:nvSpPr>
        <dsp:cNvPr id="0" name=""/>
        <dsp:cNvSpPr/>
      </dsp:nvSpPr>
      <dsp:spPr>
        <a:xfrm>
          <a:off x="0" y="1451154"/>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Lehrende analysieren die Merkmale der Lernendengruppe und der Anlage (Interessen, Bedürfnisse, Lernstrategien, Sprachen etc.) </a:t>
          </a:r>
        </a:p>
      </dsp:txBody>
      <dsp:txXfrm>
        <a:off x="0" y="1451154"/>
        <a:ext cx="7886700" cy="724514"/>
      </dsp:txXfrm>
    </dsp:sp>
    <dsp:sp modelId="{4FC52A57-2221-4E27-8863-EA35D6FB9169}">
      <dsp:nvSpPr>
        <dsp:cNvPr id="0" name=""/>
        <dsp:cNvSpPr/>
      </dsp:nvSpPr>
      <dsp:spPr>
        <a:xfrm>
          <a:off x="0" y="2175669"/>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48537-1AC7-4A15-A373-CE50FFA4C2A3}">
      <dsp:nvSpPr>
        <dsp:cNvPr id="0" name=""/>
        <dsp:cNvSpPr/>
      </dsp:nvSpPr>
      <dsp:spPr>
        <a:xfrm>
          <a:off x="0" y="2175669"/>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Lehrende wählen geeignete Evaluationsmethoden</a:t>
          </a:r>
          <a:endParaRPr lang="en-US" sz="1600" kern="1200" dirty="0"/>
        </a:p>
      </dsp:txBody>
      <dsp:txXfrm>
        <a:off x="0" y="2175669"/>
        <a:ext cx="7886700" cy="724514"/>
      </dsp:txXfrm>
    </dsp:sp>
    <dsp:sp modelId="{AE618419-C0B2-4BDE-90CA-8DC71ED67F7E}">
      <dsp:nvSpPr>
        <dsp:cNvPr id="0" name=""/>
        <dsp:cNvSpPr/>
      </dsp:nvSpPr>
      <dsp:spPr>
        <a:xfrm>
          <a:off x="0" y="2900183"/>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9209A-D190-400E-958F-B46DDB63A7E0}">
      <dsp:nvSpPr>
        <dsp:cNvPr id="0" name=""/>
        <dsp:cNvSpPr/>
      </dsp:nvSpPr>
      <dsp:spPr>
        <a:xfrm>
          <a:off x="0" y="2900183"/>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2900183"/>
        <a:ext cx="7886700" cy="724514"/>
      </dsp:txXfrm>
    </dsp:sp>
    <dsp:sp modelId="{B2886D05-A06C-415E-BC5C-BA585E0EF493}">
      <dsp:nvSpPr>
        <dsp:cNvPr id="0" name=""/>
        <dsp:cNvSpPr/>
      </dsp:nvSpPr>
      <dsp:spPr>
        <a:xfrm>
          <a:off x="0" y="3624698"/>
          <a:ext cx="78867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8B61B-59D8-4173-861C-B8612F6D2382}">
      <dsp:nvSpPr>
        <dsp:cNvPr id="0" name=""/>
        <dsp:cNvSpPr/>
      </dsp:nvSpPr>
      <dsp:spPr>
        <a:xfrm>
          <a:off x="0" y="3624698"/>
          <a:ext cx="78867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t>Lehrende entwickeln auch ihre Kompetenzen … </a:t>
          </a:r>
          <a:endParaRPr lang="en-US" sz="1600" kern="1200" dirty="0"/>
        </a:p>
      </dsp:txBody>
      <dsp:txXfrm>
        <a:off x="0" y="3624698"/>
        <a:ext cx="7886700" cy="724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76EAF1E-61B2-4D81-B113-107AA4EFB3DE}" type="datetimeFigureOut">
              <a:rPr lang="en-US" smtClean="0"/>
              <a:t>12/4/2025</a:t>
            </a:fld>
            <a:endParaRPr lang="en-US"/>
          </a:p>
        </p:txBody>
      </p:sp>
      <p:sp>
        <p:nvSpPr>
          <p:cNvPr id="8" name="Slide Number Placeholder 7"/>
          <p:cNvSpPr>
            <a:spLocks noGrp="1"/>
          </p:cNvSpPr>
          <p:nvPr>
            <p:ph type="sldNum" sz="quarter" idx="11"/>
          </p:nvPr>
        </p:nvSpPr>
        <p:spPr/>
        <p:txBody>
          <a:bodyPr/>
          <a:lstStyle/>
          <a:p>
            <a:fld id="{6A6AAD68-7C06-4AE0-9C5C-474FF7CEBE7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EAF1E-61B2-4D81-B113-107AA4EFB3D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EAF1E-61B2-4D81-B113-107AA4EFB3D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EAF1E-61B2-4D81-B113-107AA4EFB3D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EAF1E-61B2-4D81-B113-107AA4EFB3D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AAD68-7C06-4AE0-9C5C-474FF7CEBE79}" type="slidenum">
              <a:rPr lang="en-US" smtClean="0"/>
              <a:t>‹#›</a:t>
            </a:fld>
            <a:endParaRPr lang="en-US"/>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EAF1E-61B2-4D81-B113-107AA4EFB3D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AD68-7C06-4AE0-9C5C-474FF7CEBE7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76EAF1E-61B2-4D81-B113-107AA4EFB3DE}"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AAD68-7C06-4AE0-9C5C-474FF7CEBE7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EAF1E-61B2-4D81-B113-107AA4EFB3DE}"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EAF1E-61B2-4D81-B113-107AA4EFB3DE}"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1"/>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EAF1E-61B2-4D81-B113-107AA4EFB3D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6EAF1E-61B2-4D81-B113-107AA4EFB3D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AAD68-7C06-4AE0-9C5C-474FF7CEBE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5">
                <a:lumMod val="20000"/>
                <a:lumOff val="8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76EAF1E-61B2-4D81-B113-107AA4EFB3DE}" type="datetimeFigureOut">
              <a:rPr lang="en-US" smtClean="0"/>
              <a:t>12/4/2025</a:t>
            </a:fld>
            <a:endParaRPr lang="en-US"/>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A6AAD68-7C06-4AE0-9C5C-474FF7CEBE79}" type="slidenum">
              <a:rPr lang="en-US" smtClean="0"/>
              <a:t>‹#›</a:t>
            </a:fld>
            <a:endParaRPr lang="en-US"/>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2"/>
            <a:ext cx="7772400" cy="1981199"/>
          </a:xfrm>
          <a:solidFill>
            <a:srgbClr val="00CC66"/>
          </a:solidFill>
        </p:spPr>
        <p:txBody>
          <a:bodyPr>
            <a:normAutofit/>
          </a:bodyPr>
          <a:lstStyle/>
          <a:p>
            <a:r>
              <a:rPr lang="de-DE" sz="4400" dirty="0"/>
              <a:t>Sprachenlernen und Kunst </a:t>
            </a:r>
            <a:r>
              <a:rPr lang="de-DE" sz="2800" dirty="0"/>
              <a:t>Differenzierung durch Kunst im DaF Unterricht für Jugendliche und Erwachsene</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2" y="3439380"/>
            <a:ext cx="7619999" cy="23518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521" y="2909156"/>
            <a:ext cx="7351713" cy="53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48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de-DE" altLang="en-US" sz="3600" dirty="0">
                <a:solidFill>
                  <a:schemeClr val="tx1"/>
                </a:solidFill>
              </a:rPr>
              <a:t>Modell DA - FSU</a:t>
            </a:r>
            <a:endParaRPr lang="el-GR" altLang="en-US" sz="3600" dirty="0">
              <a:solidFill>
                <a:schemeClr val="tx1"/>
              </a:solidFill>
            </a:endParaRPr>
          </a:p>
        </p:txBody>
      </p:sp>
      <p:sp>
        <p:nvSpPr>
          <p:cNvPr id="6147" name="Content Placeholder 2"/>
          <p:cNvSpPr>
            <a:spLocks noGrp="1"/>
          </p:cNvSpPr>
          <p:nvPr>
            <p:ph idx="1"/>
          </p:nvPr>
        </p:nvSpPr>
        <p:spPr/>
        <p:txBody>
          <a:bodyPr/>
          <a:lstStyle/>
          <a:p>
            <a:pPr eaLnBrk="1" hangingPunct="1">
              <a:buFont typeface="Arial" charset="0"/>
              <a:buNone/>
            </a:pPr>
            <a:endParaRPr lang="de-DE" altLang="en-US" b="1" dirty="0"/>
          </a:p>
          <a:p>
            <a:pPr eaLnBrk="1" hangingPunct="1">
              <a:buFont typeface="Arial" charset="0"/>
              <a:buNone/>
            </a:pPr>
            <a:r>
              <a:rPr lang="de-DE" altLang="en-US" b="1" dirty="0">
                <a:solidFill>
                  <a:schemeClr val="tx1"/>
                </a:solidFill>
              </a:rPr>
              <a:t>Vor</a:t>
            </a:r>
            <a:r>
              <a:rPr lang="de-DE" altLang="en-US" dirty="0">
                <a:solidFill>
                  <a:schemeClr val="tx1"/>
                </a:solidFill>
              </a:rPr>
              <a:t> dem Unterricht: der Lernende weiß, kann, …</a:t>
            </a:r>
          </a:p>
          <a:p>
            <a:pPr eaLnBrk="1" hangingPunct="1">
              <a:buFont typeface="Arial" charset="0"/>
              <a:buNone/>
            </a:pPr>
            <a:endParaRPr lang="de-DE" altLang="en-US" dirty="0">
              <a:solidFill>
                <a:schemeClr val="tx1"/>
              </a:solidFill>
            </a:endParaRPr>
          </a:p>
          <a:p>
            <a:pPr eaLnBrk="1" hangingPunct="1">
              <a:buFont typeface="Arial" charset="0"/>
              <a:buNone/>
            </a:pPr>
            <a:r>
              <a:rPr lang="de-DE" altLang="en-US" b="1" dirty="0">
                <a:solidFill>
                  <a:schemeClr val="tx1"/>
                </a:solidFill>
              </a:rPr>
              <a:t>Lernprozess</a:t>
            </a:r>
            <a:r>
              <a:rPr lang="de-DE" altLang="en-US" dirty="0">
                <a:solidFill>
                  <a:schemeClr val="tx1"/>
                </a:solidFill>
              </a:rPr>
              <a:t>	</a:t>
            </a:r>
          </a:p>
          <a:p>
            <a:pPr eaLnBrk="1" hangingPunct="1">
              <a:buFont typeface="Arial" charset="0"/>
              <a:buNone/>
            </a:pPr>
            <a:endParaRPr lang="de-DE" altLang="en-US" b="1" dirty="0">
              <a:solidFill>
                <a:schemeClr val="tx1"/>
              </a:solidFill>
            </a:endParaRPr>
          </a:p>
          <a:p>
            <a:pPr eaLnBrk="1" hangingPunct="1">
              <a:buFont typeface="Arial" charset="0"/>
              <a:buNone/>
            </a:pPr>
            <a:r>
              <a:rPr lang="de-DE" altLang="en-US" b="1" dirty="0">
                <a:solidFill>
                  <a:schemeClr val="tx1"/>
                </a:solidFill>
              </a:rPr>
              <a:t>Nach</a:t>
            </a:r>
            <a:r>
              <a:rPr lang="de-DE" altLang="en-US" dirty="0">
                <a:solidFill>
                  <a:schemeClr val="tx1"/>
                </a:solidFill>
              </a:rPr>
              <a:t> dem Unterricht: </a:t>
            </a:r>
            <a:r>
              <a:rPr lang="de-DE" altLang="en-US" b="1" dirty="0">
                <a:solidFill>
                  <a:schemeClr val="tx1"/>
                </a:solidFill>
              </a:rPr>
              <a:t>erreichtes Lernziel</a:t>
            </a:r>
            <a:r>
              <a:rPr lang="el-GR" altLang="en-US" b="1" dirty="0">
                <a:solidFill>
                  <a:schemeClr val="tx1"/>
                </a:solidFill>
              </a:rPr>
              <a:t>=</a:t>
            </a:r>
            <a:r>
              <a:rPr lang="de-DE" altLang="en-US" b="1" dirty="0">
                <a:solidFill>
                  <a:schemeClr val="tx1"/>
                </a:solidFill>
              </a:rPr>
              <a:t> Lernresultat</a:t>
            </a:r>
            <a:r>
              <a:rPr lang="de-DE" altLang="en-US" dirty="0">
                <a:solidFill>
                  <a:schemeClr val="tx1"/>
                </a:solidFill>
              </a:rPr>
              <a:t>: der Lernende weiß, kann, meint …</a:t>
            </a:r>
            <a:endParaRPr lang="el-GR" altLang="en-US" dirty="0">
              <a:solidFill>
                <a:schemeClr val="tx1"/>
              </a:solidFill>
            </a:endParaRPr>
          </a:p>
        </p:txBody>
      </p:sp>
      <p:sp>
        <p:nvSpPr>
          <p:cNvPr id="4" name="Rectangle 3"/>
          <p:cNvSpPr/>
          <p:nvPr/>
        </p:nvSpPr>
        <p:spPr>
          <a:xfrm>
            <a:off x="2643677" y="3033043"/>
            <a:ext cx="215900" cy="287337"/>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5" name="Rectangle 4"/>
          <p:cNvSpPr/>
          <p:nvPr/>
        </p:nvSpPr>
        <p:spPr>
          <a:xfrm>
            <a:off x="6248400" y="4495800"/>
            <a:ext cx="914400" cy="9144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6" name="Rectangle 5"/>
          <p:cNvSpPr/>
          <p:nvPr/>
        </p:nvSpPr>
        <p:spPr>
          <a:xfrm>
            <a:off x="7772401" y="2209800"/>
            <a:ext cx="215900" cy="287338"/>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cxnSp>
        <p:nvCxnSpPr>
          <p:cNvPr id="8" name="Straight Arrow Connector 7"/>
          <p:cNvCxnSpPr/>
          <p:nvPr/>
        </p:nvCxnSpPr>
        <p:spPr>
          <a:xfrm>
            <a:off x="3281606" y="3176710"/>
            <a:ext cx="12239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4400" y="2719510"/>
            <a:ext cx="914400" cy="9144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Tree>
    <p:extLst>
      <p:ext uri="{BB962C8B-B14F-4D97-AF65-F5344CB8AC3E}">
        <p14:creationId xmlns:p14="http://schemas.microsoft.com/office/powerpoint/2010/main" val="39072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568462" y="1224280"/>
          <a:ext cx="2743200" cy="370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70840">
                <a:tc>
                  <a:txBody>
                    <a:bodyPr/>
                    <a:lstStyle/>
                    <a:p>
                      <a:r>
                        <a:rPr lang="de-DE" dirty="0"/>
                        <a:t>Merkmale der Lernende</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3505200" y="2514600"/>
          <a:ext cx="3048000" cy="640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533400">
                <a:tc>
                  <a:txBody>
                    <a:bodyPr/>
                    <a:lstStyle/>
                    <a:p>
                      <a:r>
                        <a:rPr lang="de-DE" dirty="0"/>
                        <a:t>Ziele der didaktischen Einheit</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1371600" y="4114800"/>
          <a:ext cx="3429000" cy="64008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tblGrid>
              <a:tr h="370840">
                <a:tc>
                  <a:txBody>
                    <a:bodyPr/>
                    <a:lstStyle/>
                    <a:p>
                      <a:r>
                        <a:rPr lang="de-DE" dirty="0"/>
                        <a:t>Techniken – Methoden - Medien</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6324600" y="4191000"/>
          <a:ext cx="1371600" cy="3708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tblGrid>
              <a:tr h="370840">
                <a:tc>
                  <a:txBody>
                    <a:bodyPr/>
                    <a:lstStyle/>
                    <a:p>
                      <a:r>
                        <a:rPr lang="de-DE" dirty="0"/>
                        <a:t>Evaluation</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304800" y="1219200"/>
          <a:ext cx="4343400" cy="6400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tblGrid>
              <a:tr h="370840">
                <a:tc>
                  <a:txBody>
                    <a:bodyPr/>
                    <a:lstStyle/>
                    <a:p>
                      <a:r>
                        <a:rPr lang="de-DE" dirty="0"/>
                        <a:t>Thema und Inhalt der didaktischen Einheit</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cxnSp>
        <p:nvCxnSpPr>
          <p:cNvPr id="18" name="Straight Connector 17"/>
          <p:cNvCxnSpPr/>
          <p:nvPr/>
        </p:nvCxnSpPr>
        <p:spPr>
          <a:xfrm>
            <a:off x="3048000" y="1600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352800" y="3124200"/>
            <a:ext cx="10668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24600" y="3124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248400" y="1676400"/>
            <a:ext cx="8382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83015" y="1447800"/>
            <a:ext cx="5861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46430" y="4314092"/>
            <a:ext cx="1019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33600" y="1905000"/>
            <a:ext cx="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620000" y="1905000"/>
            <a:ext cx="0"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400"/>
            <a:ext cx="8229600" cy="685800"/>
          </a:xfrm>
        </p:spPr>
        <p:txBody>
          <a:bodyPr/>
          <a:lstStyle/>
          <a:p>
            <a:r>
              <a:rPr lang="de-DE" sz="2400" dirty="0"/>
              <a:t>Zum Unterricht</a:t>
            </a:r>
            <a:endParaRPr lang="en-US" sz="2400" dirty="0"/>
          </a:p>
        </p:txBody>
      </p:sp>
    </p:spTree>
    <p:extLst>
      <p:ext uri="{BB962C8B-B14F-4D97-AF65-F5344CB8AC3E}">
        <p14:creationId xmlns:p14="http://schemas.microsoft.com/office/powerpoint/2010/main" val="22790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23850" y="1735169"/>
            <a:ext cx="8496300" cy="38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lnSpc>
                <a:spcPct val="115000"/>
              </a:lnSpc>
              <a:spcBef>
                <a:spcPct val="0"/>
              </a:spcBef>
              <a:spcAft>
                <a:spcPct val="0"/>
              </a:spcAft>
            </a:pPr>
            <a:r>
              <a:rPr lang="de-DE" altLang="en-US" sz="3600" dirty="0">
                <a:solidFill>
                  <a:srgbClr val="000000"/>
                </a:solidFill>
                <a:cs typeface="Arial" charset="0"/>
              </a:rPr>
              <a:t>Die Kompetenzen der Sprachlernenden </a:t>
            </a:r>
          </a:p>
          <a:p>
            <a:pPr eaLnBrk="1" fontAlgn="base" hangingPunct="1">
              <a:lnSpc>
                <a:spcPct val="115000"/>
              </a:lnSpc>
              <a:spcBef>
                <a:spcPct val="0"/>
              </a:spcBef>
              <a:spcAft>
                <a:spcPct val="0"/>
              </a:spcAft>
            </a:pPr>
            <a:r>
              <a:rPr lang="de-DE" altLang="en-US" sz="3600" dirty="0">
                <a:solidFill>
                  <a:srgbClr val="000000"/>
                </a:solidFill>
                <a:cs typeface="Arial" charset="0"/>
              </a:rPr>
              <a:t>werden sowohl </a:t>
            </a:r>
            <a:r>
              <a:rPr lang="de-DE" altLang="en-US" sz="3600" b="1" dirty="0">
                <a:solidFill>
                  <a:srgbClr val="000000"/>
                </a:solidFill>
                <a:cs typeface="Arial" charset="0"/>
              </a:rPr>
              <a:t>neu</a:t>
            </a:r>
            <a:r>
              <a:rPr lang="de-DE" altLang="en-US" sz="3600" dirty="0">
                <a:solidFill>
                  <a:srgbClr val="000000"/>
                </a:solidFill>
                <a:cs typeface="Arial" charset="0"/>
              </a:rPr>
              <a:t>- als auch </a:t>
            </a:r>
            <a:r>
              <a:rPr lang="de-DE" altLang="en-US" sz="3600" b="1" dirty="0">
                <a:solidFill>
                  <a:srgbClr val="000000"/>
                </a:solidFill>
                <a:cs typeface="Arial" charset="0"/>
              </a:rPr>
              <a:t>weiterentwickelt</a:t>
            </a:r>
            <a:r>
              <a:rPr lang="de-DE" altLang="en-US" sz="3600" dirty="0">
                <a:solidFill>
                  <a:srgbClr val="000000"/>
                </a:solidFill>
                <a:cs typeface="Arial" charset="0"/>
              </a:rPr>
              <a:t>. </a:t>
            </a:r>
          </a:p>
          <a:p>
            <a:pPr eaLnBrk="1" fontAlgn="base" hangingPunct="1">
              <a:lnSpc>
                <a:spcPct val="115000"/>
              </a:lnSpc>
              <a:spcBef>
                <a:spcPct val="0"/>
              </a:spcBef>
              <a:spcAft>
                <a:spcPct val="0"/>
              </a:spcAft>
            </a:pPr>
            <a:r>
              <a:rPr lang="de-DE" altLang="en-US" sz="3600" dirty="0">
                <a:solidFill>
                  <a:srgbClr val="000000"/>
                </a:solidFill>
                <a:cs typeface="Arial" charset="0"/>
              </a:rPr>
              <a:t>Diese Entwicklung der Kompetenzen bildet die allgemeinen </a:t>
            </a:r>
            <a:r>
              <a:rPr lang="de-DE" altLang="en-US" sz="3600" b="1" dirty="0">
                <a:solidFill>
                  <a:srgbClr val="000000"/>
                </a:solidFill>
                <a:cs typeface="Arial" charset="0"/>
              </a:rPr>
              <a:t>Ziele des Unterrichts.</a:t>
            </a:r>
            <a:r>
              <a:rPr lang="de-DE" altLang="en-US" sz="3600" dirty="0">
                <a:solidFill>
                  <a:srgbClr val="000000"/>
                </a:solidFill>
                <a:cs typeface="Arial" charset="0"/>
              </a:rPr>
              <a:t> </a:t>
            </a:r>
          </a:p>
        </p:txBody>
      </p:sp>
    </p:spTree>
    <p:extLst>
      <p:ext uri="{BB962C8B-B14F-4D97-AF65-F5344CB8AC3E}">
        <p14:creationId xmlns:p14="http://schemas.microsoft.com/office/powerpoint/2010/main" val="140785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de-DE" sz="2400" b="1" dirty="0">
                <a:solidFill>
                  <a:schemeClr val="tx1"/>
                </a:solidFill>
              </a:rPr>
              <a:t>Wichtige Annahmen der inneren Differenzierung</a:t>
            </a:r>
            <a:endParaRPr lang="en-US" sz="2400" dirty="0">
              <a:solidFill>
                <a:schemeClr val="tx1"/>
              </a:solidFill>
            </a:endParaRPr>
          </a:p>
        </p:txBody>
      </p:sp>
      <p:sp>
        <p:nvSpPr>
          <p:cNvPr id="3" name="Content Placeholder 2"/>
          <p:cNvSpPr>
            <a:spLocks noGrp="1"/>
          </p:cNvSpPr>
          <p:nvPr>
            <p:ph idx="1"/>
          </p:nvPr>
        </p:nvSpPr>
        <p:spPr>
          <a:xfrm>
            <a:off x="457200" y="1600201"/>
            <a:ext cx="8229600" cy="4191000"/>
          </a:xfrm>
        </p:spPr>
        <p:txBody>
          <a:bodyPr>
            <a:normAutofit fontScale="92500"/>
          </a:bodyPr>
          <a:lstStyle/>
          <a:p>
            <a:pPr marL="0" indent="0">
              <a:lnSpc>
                <a:spcPct val="150000"/>
              </a:lnSpc>
              <a:buNone/>
            </a:pPr>
            <a:endParaRPr lang="de-DE" dirty="0">
              <a:solidFill>
                <a:schemeClr val="tx1"/>
              </a:solidFill>
            </a:endParaRPr>
          </a:p>
          <a:p>
            <a:pPr marL="0" indent="0">
              <a:lnSpc>
                <a:spcPct val="150000"/>
              </a:lnSpc>
              <a:buNone/>
            </a:pPr>
            <a:r>
              <a:rPr lang="de-DE" dirty="0">
                <a:solidFill>
                  <a:schemeClr val="tx1"/>
                </a:solidFill>
              </a:rPr>
              <a:t>• Jeder Lerner hat jedes Recht auf  Würde und Respekt.</a:t>
            </a:r>
            <a:endParaRPr lang="en-US" dirty="0">
              <a:solidFill>
                <a:schemeClr val="tx1"/>
              </a:solidFill>
            </a:endParaRPr>
          </a:p>
          <a:p>
            <a:pPr marL="0" indent="0">
              <a:lnSpc>
                <a:spcPct val="150000"/>
              </a:lnSpc>
              <a:buNone/>
            </a:pPr>
            <a:r>
              <a:rPr lang="de-DE" dirty="0">
                <a:solidFill>
                  <a:schemeClr val="tx1"/>
                </a:solidFill>
              </a:rPr>
              <a:t>• Vielfalt ist sowohl unvermeidlich als auch positiv.</a:t>
            </a:r>
            <a:endParaRPr lang="en-US" dirty="0">
              <a:solidFill>
                <a:schemeClr val="tx1"/>
              </a:solidFill>
            </a:endParaRPr>
          </a:p>
          <a:p>
            <a:pPr marL="0" indent="0">
              <a:lnSpc>
                <a:spcPct val="150000"/>
              </a:lnSpc>
              <a:buNone/>
            </a:pPr>
            <a:r>
              <a:rPr lang="de-DE" dirty="0">
                <a:solidFill>
                  <a:schemeClr val="tx1"/>
                </a:solidFill>
              </a:rPr>
              <a:t>• Der Unterrichtsraum sollte diese Gesellschaft, in der wir uns das Leben unserer Schüler vorstellen, wiederspiegeln.</a:t>
            </a:r>
            <a:endParaRPr lang="en-US" dirty="0">
              <a:solidFill>
                <a:schemeClr val="tx1"/>
              </a:solidFill>
            </a:endParaRPr>
          </a:p>
          <a:p>
            <a:pPr marL="0" indent="0">
              <a:lnSpc>
                <a:spcPct val="150000"/>
              </a:lnSpc>
              <a:buNone/>
            </a:pPr>
            <a:r>
              <a:rPr lang="de-DE" dirty="0">
                <a:solidFill>
                  <a:schemeClr val="tx1"/>
                </a:solidFill>
              </a:rPr>
              <a:t>• Die meisten Lernenden können aus jedem/jeglichen Lernbereich das Wichtigste lernen.</a:t>
            </a:r>
            <a:endParaRPr lang="en-US" dirty="0">
              <a:solidFill>
                <a:schemeClr val="tx1"/>
              </a:solidFill>
            </a:endParaRPr>
          </a:p>
          <a:p>
            <a:pPr marL="0" indent="0">
              <a:lnSpc>
                <a:spcPct val="150000"/>
              </a:lnSpc>
              <a:buNone/>
            </a:pPr>
            <a:endParaRPr lang="en-US" dirty="0">
              <a:solidFill>
                <a:schemeClr val="tx1"/>
              </a:solidFill>
            </a:endParaRPr>
          </a:p>
        </p:txBody>
      </p:sp>
    </p:spTree>
    <p:extLst>
      <p:ext uri="{BB962C8B-B14F-4D97-AF65-F5344CB8AC3E}">
        <p14:creationId xmlns:p14="http://schemas.microsoft.com/office/powerpoint/2010/main" val="155977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lstStyle/>
          <a:p>
            <a:pPr>
              <a:lnSpc>
                <a:spcPts val="3500"/>
              </a:lnSpc>
            </a:pPr>
            <a:r>
              <a:rPr lang="de-DE" sz="2400" dirty="0">
                <a:solidFill>
                  <a:schemeClr val="tx1"/>
                </a:solidFill>
                <a:effectLst/>
              </a:rPr>
              <a:t>Sprachenlernen und </a:t>
            </a:r>
            <a:r>
              <a:rPr lang="de-DE" sz="2400" dirty="0">
                <a:solidFill>
                  <a:schemeClr val="bg1">
                    <a:lumMod val="75000"/>
                  </a:schemeClr>
                </a:solidFill>
                <a:effectLst/>
              </a:rPr>
              <a:t>Kunst</a:t>
            </a:r>
            <a:r>
              <a:rPr lang="de-DE" sz="2400" dirty="0">
                <a:solidFill>
                  <a:schemeClr val="tx1"/>
                </a:solidFill>
                <a:effectLst/>
              </a:rPr>
              <a:t>. </a:t>
            </a:r>
            <a:br>
              <a:rPr lang="en-US" sz="2400" dirty="0">
                <a:solidFill>
                  <a:schemeClr val="tx1"/>
                </a:solidFill>
                <a:effectLst/>
              </a:rPr>
            </a:br>
            <a:r>
              <a:rPr lang="de-DE" sz="2400" dirty="0">
                <a:solidFill>
                  <a:schemeClr val="tx1"/>
                </a:solidFill>
                <a:effectLst/>
              </a:rPr>
              <a:t>Differenzierung durch </a:t>
            </a:r>
            <a:r>
              <a:rPr lang="de-DE" sz="2400" dirty="0">
                <a:solidFill>
                  <a:schemeClr val="bg1">
                    <a:lumMod val="75000"/>
                  </a:schemeClr>
                </a:solidFill>
                <a:effectLst/>
              </a:rPr>
              <a:t>Kunst</a:t>
            </a:r>
            <a:r>
              <a:rPr lang="de-DE" sz="2400" dirty="0">
                <a:solidFill>
                  <a:schemeClr val="tx1"/>
                </a:solidFill>
                <a:effectLst/>
              </a:rPr>
              <a:t> im DaF Unterricht für Jugendliche und Erwachsene</a:t>
            </a:r>
            <a:endParaRPr lang="en-US" sz="2400" dirty="0">
              <a:solidFill>
                <a:schemeClr val="tx1"/>
              </a:solidFill>
            </a:endParaRPr>
          </a:p>
        </p:txBody>
      </p:sp>
      <p:sp>
        <p:nvSpPr>
          <p:cNvPr id="3" name="Content Placeholder 2"/>
          <p:cNvSpPr>
            <a:spLocks noGrp="1"/>
          </p:cNvSpPr>
          <p:nvPr>
            <p:ph idx="1"/>
          </p:nvPr>
        </p:nvSpPr>
        <p:spPr>
          <a:xfrm>
            <a:off x="457200" y="1981201"/>
            <a:ext cx="8229600" cy="4144963"/>
          </a:xfrm>
        </p:spPr>
        <p:txBody>
          <a:bodyPr/>
          <a:lstStyle/>
          <a:p>
            <a:pPr marL="0" indent="0">
              <a:buNone/>
            </a:pPr>
            <a:endParaRPr lang="de-DE" dirty="0">
              <a:latin typeface="Calibri"/>
              <a:ea typeface="Calibri"/>
              <a:cs typeface="Times New Roman"/>
            </a:endParaRPr>
          </a:p>
          <a:p>
            <a:pPr marL="0" indent="0">
              <a:buNone/>
            </a:pPr>
            <a:r>
              <a:rPr lang="de-DE" dirty="0">
                <a:solidFill>
                  <a:schemeClr val="tx1"/>
                </a:solidFill>
                <a:latin typeface="Calibri"/>
                <a:ea typeface="Calibri"/>
                <a:cs typeface="Times New Roman"/>
              </a:rPr>
              <a:t>Mit dem Ziel, Unterschiede und Vielfalt zu respektieren und Heterogenität als positives Merkmal des Lernprozesses zu behandeln, werden Unterrichtsszenarien für Erwachsene mit Hilfe von </a:t>
            </a:r>
            <a:r>
              <a:rPr lang="de-DE" dirty="0">
                <a:solidFill>
                  <a:schemeClr val="bg1">
                    <a:lumMod val="75000"/>
                  </a:schemeClr>
                </a:solidFill>
                <a:latin typeface="Calibri"/>
                <a:ea typeface="Calibri"/>
                <a:cs typeface="Times New Roman"/>
              </a:rPr>
              <a:t>Kunst</a:t>
            </a:r>
            <a:r>
              <a:rPr lang="de-DE" dirty="0">
                <a:solidFill>
                  <a:schemeClr val="tx1"/>
                </a:solidFill>
                <a:latin typeface="Calibri"/>
                <a:ea typeface="Calibri"/>
                <a:cs typeface="Times New Roman"/>
              </a:rPr>
              <a:t>werken entwickelt. Es werden Aufgaben vorbereitet, die die Mehrsprachigkeit und die Sprachkompetenz in einem neuen Kulturrahmen fördern, indem neue Lernstrategien entwickelt werden. Gemeinsam sollen geeignete </a:t>
            </a:r>
            <a:r>
              <a:rPr lang="de-DE" dirty="0">
                <a:solidFill>
                  <a:schemeClr val="bg1">
                    <a:lumMod val="75000"/>
                  </a:schemeClr>
                </a:solidFill>
                <a:latin typeface="Calibri"/>
                <a:ea typeface="Calibri"/>
                <a:cs typeface="Times New Roman"/>
              </a:rPr>
              <a:t>Kunst</a:t>
            </a:r>
            <a:r>
              <a:rPr lang="de-DE" dirty="0">
                <a:solidFill>
                  <a:schemeClr val="tx1"/>
                </a:solidFill>
                <a:latin typeface="Calibri"/>
                <a:ea typeface="Calibri"/>
                <a:cs typeface="Times New Roman"/>
              </a:rPr>
              <a:t>werke und Texte für den Umgang mit Sprach- und Kulturschocks identifiziert werden.</a:t>
            </a:r>
            <a:endParaRPr lang="en-US" dirty="0">
              <a:solidFill>
                <a:schemeClr val="tx1"/>
              </a:solidFill>
            </a:endParaRPr>
          </a:p>
        </p:txBody>
      </p:sp>
    </p:spTree>
    <p:extLst>
      <p:ext uri="{BB962C8B-B14F-4D97-AF65-F5344CB8AC3E}">
        <p14:creationId xmlns:p14="http://schemas.microsoft.com/office/powerpoint/2010/main" val="413158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5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a:solidFill>
                  <a:schemeClr val="tx1"/>
                </a:solidFill>
              </a:rPr>
              <a:t>1. Aktivität (Polyglott)</a:t>
            </a:r>
            <a:endParaRPr lang="en-US" sz="3600" dirty="0">
              <a:solidFill>
                <a:schemeClr val="tx1"/>
              </a:solidFill>
            </a:endParaRPr>
          </a:p>
        </p:txBody>
      </p:sp>
      <p:sp>
        <p:nvSpPr>
          <p:cNvPr id="3" name="Content Placeholder 2"/>
          <p:cNvSpPr>
            <a:spLocks noGrp="1"/>
          </p:cNvSpPr>
          <p:nvPr>
            <p:ph idx="1"/>
          </p:nvPr>
        </p:nvSpPr>
        <p:spPr/>
        <p:txBody>
          <a:bodyPr/>
          <a:lstStyle/>
          <a:p>
            <a:pPr marL="0" indent="0">
              <a:buNone/>
            </a:pPr>
            <a:endParaRPr lang="de-DE" dirty="0"/>
          </a:p>
          <a:p>
            <a:pPr marL="0" indent="0">
              <a:buNone/>
            </a:pPr>
            <a:r>
              <a:rPr lang="de-DE" dirty="0">
                <a:solidFill>
                  <a:schemeClr val="tx1"/>
                </a:solidFill>
              </a:rPr>
              <a:t>Machen Sie Notizen:</a:t>
            </a:r>
          </a:p>
          <a:p>
            <a:pPr marL="0" indent="0">
              <a:buNone/>
            </a:pPr>
            <a:endParaRPr lang="de-DE" dirty="0">
              <a:solidFill>
                <a:schemeClr val="tx1"/>
              </a:solidFill>
            </a:endParaRPr>
          </a:p>
          <a:p>
            <a:r>
              <a:rPr lang="de-DE" dirty="0">
                <a:solidFill>
                  <a:schemeClr val="tx1"/>
                </a:solidFill>
              </a:rPr>
              <a:t>Was ist das Thema des Werkes?</a:t>
            </a:r>
          </a:p>
          <a:p>
            <a:r>
              <a:rPr lang="de-DE" dirty="0">
                <a:solidFill>
                  <a:schemeClr val="tx1"/>
                </a:solidFill>
              </a:rPr>
              <a:t>Wer ist der Künstler? Wie könnte das Werk heißen?</a:t>
            </a:r>
          </a:p>
          <a:p>
            <a:r>
              <a:rPr lang="de-DE" dirty="0">
                <a:solidFill>
                  <a:schemeClr val="tx1"/>
                </a:solidFill>
              </a:rPr>
              <a:t>Was für Gefühle haben Sie beim Anschauen des Werkes?</a:t>
            </a:r>
          </a:p>
          <a:p>
            <a:r>
              <a:rPr lang="de-DE" dirty="0">
                <a:solidFill>
                  <a:schemeClr val="tx1"/>
                </a:solidFill>
              </a:rPr>
              <a:t>Welche Farben sind zu sehen? </a:t>
            </a:r>
          </a:p>
          <a:p>
            <a:r>
              <a:rPr lang="de-DE" dirty="0">
                <a:solidFill>
                  <a:schemeClr val="tx1"/>
                </a:solidFill>
              </a:rPr>
              <a:t>Was (welche) Personen sind zu sehen?  </a:t>
            </a:r>
          </a:p>
          <a:p>
            <a:endParaRPr lang="en-US" dirty="0">
              <a:solidFill>
                <a:schemeClr val="tx1"/>
              </a:solidFill>
            </a:endParaRPr>
          </a:p>
        </p:txBody>
      </p:sp>
    </p:spTree>
    <p:extLst>
      <p:ext uri="{BB962C8B-B14F-4D97-AF65-F5344CB8AC3E}">
        <p14:creationId xmlns:p14="http://schemas.microsoft.com/office/powerpoint/2010/main" val="390815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de-DE" sz="2400" dirty="0">
                <a:solidFill>
                  <a:schemeClr val="tx1"/>
                </a:solidFill>
              </a:rPr>
              <a:t>Zum Unterricht</a:t>
            </a:r>
            <a:endParaRPr lang="en-US" sz="2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3840641"/>
              </p:ext>
            </p:extLst>
          </p:nvPr>
        </p:nvGraphicFramePr>
        <p:xfrm>
          <a:off x="609600" y="762001"/>
          <a:ext cx="7924800" cy="6049859"/>
        </p:xfrm>
        <a:graphic>
          <a:graphicData uri="http://schemas.openxmlformats.org/drawingml/2006/table">
            <a:tbl>
              <a:tblPr firstRow="1" firstCol="1" bandRow="1">
                <a:tableStyleId>{5C22544A-7EE6-4342-B048-85BDC9FD1C3A}</a:tableStyleId>
              </a:tblPr>
              <a:tblGrid>
                <a:gridCol w="7924800">
                  <a:extLst>
                    <a:ext uri="{9D8B030D-6E8A-4147-A177-3AD203B41FA5}">
                      <a16:colId xmlns:a16="http://schemas.microsoft.com/office/drawing/2014/main" val="20000"/>
                    </a:ext>
                  </a:extLst>
                </a:gridCol>
              </a:tblGrid>
              <a:tr h="826593">
                <a:tc>
                  <a:txBody>
                    <a:bodyPr/>
                    <a:lstStyle/>
                    <a:p>
                      <a:pPr marL="228600" marR="0" algn="ctr">
                        <a:lnSpc>
                          <a:spcPct val="115000"/>
                        </a:lnSpc>
                        <a:spcBef>
                          <a:spcPts val="0"/>
                        </a:spcBef>
                        <a:spcAft>
                          <a:spcPts val="0"/>
                        </a:spcAft>
                      </a:pPr>
                      <a:r>
                        <a:rPr lang="de-DE" sz="1600" dirty="0">
                          <a:solidFill>
                            <a:schemeClr val="tx1"/>
                          </a:solidFill>
                          <a:effectLst/>
                        </a:rPr>
                        <a:t>Szenario</a:t>
                      </a:r>
                      <a:endParaRPr lang="en-US" sz="1600" dirty="0">
                        <a:solidFill>
                          <a:schemeClr val="tx1"/>
                        </a:solidFill>
                        <a:effectLst/>
                      </a:endParaRPr>
                    </a:p>
                    <a:p>
                      <a:pPr marL="0" marR="0">
                        <a:lnSpc>
                          <a:spcPct val="115000"/>
                        </a:lnSpc>
                        <a:spcBef>
                          <a:spcPts val="0"/>
                        </a:spcBef>
                        <a:spcAft>
                          <a:spcPts val="0"/>
                        </a:spcAft>
                      </a:pPr>
                      <a:r>
                        <a:rPr lang="de-DE" sz="1600" dirty="0">
                          <a:solidFill>
                            <a:schemeClr val="tx1"/>
                          </a:solidFill>
                          <a:effectLst/>
                        </a:rPr>
                        <a:t>Thema: </a:t>
                      </a:r>
                      <a:endParaRPr lang="en-US" sz="1600" dirty="0">
                        <a:solidFill>
                          <a:schemeClr val="tx1"/>
                        </a:solidFill>
                        <a:effectLst/>
                      </a:endParaRPr>
                    </a:p>
                    <a:p>
                      <a:pPr marL="0" marR="0" algn="just">
                        <a:lnSpc>
                          <a:spcPct val="115000"/>
                        </a:lnSpc>
                        <a:spcBef>
                          <a:spcPts val="0"/>
                        </a:spcBef>
                        <a:spcAft>
                          <a:spcPts val="0"/>
                        </a:spcAft>
                      </a:pPr>
                      <a:r>
                        <a:rPr lang="de-DE" sz="1600" dirty="0">
                          <a:solidFill>
                            <a:schemeClr val="tx1"/>
                          </a:solidFill>
                          <a:effectLst/>
                        </a:rPr>
                        <a:t>Niveau Gemäß des GERfS: Differenziert A B C</a:t>
                      </a:r>
                      <a:endParaRPr lang="en-US" sz="1600" dirty="0">
                        <a:solidFill>
                          <a:schemeClr val="tx1"/>
                        </a:solidFill>
                        <a:effectLst/>
                        <a:latin typeface="Calibri"/>
                        <a:ea typeface="Times New Roman"/>
                        <a:cs typeface="Times New Roman"/>
                      </a:endParaRPr>
                    </a:p>
                  </a:txBody>
                  <a:tcPr marL="58448" marR="58448" marT="0" marB="0">
                    <a:solidFill>
                      <a:schemeClr val="accent5">
                        <a:lumMod val="60000"/>
                        <a:lumOff val="40000"/>
                      </a:schemeClr>
                    </a:solidFill>
                  </a:tcPr>
                </a:tc>
                <a:extLst>
                  <a:ext uri="{0D108BD9-81ED-4DB2-BD59-A6C34878D82A}">
                    <a16:rowId xmlns:a16="http://schemas.microsoft.com/office/drawing/2014/main" val="10000"/>
                  </a:ext>
                </a:extLst>
              </a:tr>
              <a:tr h="1687627">
                <a:tc>
                  <a:txBody>
                    <a:bodyPr/>
                    <a:lstStyle/>
                    <a:p>
                      <a:pPr marL="0" marR="0" algn="ctr">
                        <a:lnSpc>
                          <a:spcPct val="115000"/>
                        </a:lnSpc>
                        <a:spcBef>
                          <a:spcPts val="0"/>
                        </a:spcBef>
                        <a:spcAft>
                          <a:spcPts val="0"/>
                        </a:spcAft>
                      </a:pPr>
                      <a:r>
                        <a:rPr lang="de-DE" sz="1400" u="sng" dirty="0">
                          <a:solidFill>
                            <a:schemeClr val="tx1"/>
                          </a:solidFill>
                          <a:effectLst/>
                        </a:rPr>
                        <a:t>Haupt- und Nebenziele</a:t>
                      </a:r>
                      <a:endParaRPr lang="en-US" sz="1400" dirty="0">
                        <a:solidFill>
                          <a:schemeClr val="tx1"/>
                        </a:solidFill>
                        <a:effectLst/>
                      </a:endParaRPr>
                    </a:p>
                    <a:p>
                      <a:pPr marL="0" marR="111125" algn="just">
                        <a:lnSpc>
                          <a:spcPct val="115000"/>
                        </a:lnSpc>
                        <a:spcBef>
                          <a:spcPts val="0"/>
                        </a:spcBef>
                        <a:spcAft>
                          <a:spcPts val="0"/>
                        </a:spcAft>
                      </a:pPr>
                      <a:r>
                        <a:rPr lang="de-DE" sz="1400" dirty="0">
                          <a:solidFill>
                            <a:schemeClr val="tx1"/>
                          </a:solidFill>
                          <a:effectLst/>
                        </a:rPr>
                        <a:t>Hauptziel:</a:t>
                      </a:r>
                      <a:endParaRPr lang="en-US" sz="1400" dirty="0">
                        <a:solidFill>
                          <a:schemeClr val="tx1"/>
                        </a:solidFill>
                        <a:effectLst/>
                      </a:endParaRPr>
                    </a:p>
                    <a:p>
                      <a:pPr marL="0" marR="111125" algn="just">
                        <a:lnSpc>
                          <a:spcPct val="115000"/>
                        </a:lnSpc>
                        <a:spcBef>
                          <a:spcPts val="0"/>
                        </a:spcBef>
                        <a:spcAft>
                          <a:spcPts val="0"/>
                        </a:spcAft>
                      </a:pPr>
                      <a:r>
                        <a:rPr lang="de-DE" sz="1400" dirty="0">
                          <a:solidFill>
                            <a:schemeClr val="tx1"/>
                          </a:solidFill>
                          <a:effectLst/>
                        </a:rPr>
                        <a:t>Nebenziele:</a:t>
                      </a:r>
                      <a:endParaRPr lang="en-US" sz="1400" dirty="0">
                        <a:solidFill>
                          <a:schemeClr val="tx1"/>
                        </a:solidFill>
                        <a:effectLst/>
                      </a:endParaRPr>
                    </a:p>
                    <a:p>
                      <a:pPr marL="161925" marR="0" algn="just">
                        <a:lnSpc>
                          <a:spcPct val="115000"/>
                        </a:lnSpc>
                        <a:spcBef>
                          <a:spcPts val="0"/>
                        </a:spcBef>
                        <a:spcAft>
                          <a:spcPts val="0"/>
                        </a:spcAft>
                      </a:pPr>
                      <a:r>
                        <a:rPr lang="de-DE" sz="1400" dirty="0">
                          <a:solidFill>
                            <a:schemeClr val="tx1"/>
                          </a:solidFill>
                          <a:effectLst/>
                        </a:rPr>
                        <a:t>Kommunikative interkulturelle Sprachkompetenz</a:t>
                      </a:r>
                      <a:endParaRPr lang="en-US" sz="1400" dirty="0">
                        <a:solidFill>
                          <a:schemeClr val="tx1"/>
                        </a:solidFill>
                        <a:effectLst/>
                      </a:endParaRPr>
                    </a:p>
                    <a:p>
                      <a:pPr marL="342900" marR="0" lvl="0" indent="-342900" algn="just">
                        <a:lnSpc>
                          <a:spcPct val="115000"/>
                        </a:lnSpc>
                        <a:spcBef>
                          <a:spcPts val="0"/>
                        </a:spcBef>
                        <a:spcAft>
                          <a:spcPts val="0"/>
                        </a:spcAft>
                        <a:buFont typeface="Symbol"/>
                        <a:buChar char=""/>
                        <a:tabLst>
                          <a:tab pos="388620" algn="l"/>
                        </a:tabLst>
                      </a:pPr>
                      <a:r>
                        <a:rPr lang="de-DE" sz="1400" dirty="0">
                          <a:solidFill>
                            <a:schemeClr val="tx1"/>
                          </a:solidFill>
                          <a:effectLst/>
                        </a:rPr>
                        <a:t> </a:t>
                      </a:r>
                      <a:endParaRPr lang="en-US" sz="1400" dirty="0">
                        <a:solidFill>
                          <a:schemeClr val="tx1"/>
                        </a:solidFill>
                        <a:effectLst/>
                      </a:endParaRPr>
                    </a:p>
                    <a:p>
                      <a:pPr marL="0" marR="0" algn="just">
                        <a:lnSpc>
                          <a:spcPct val="115000"/>
                        </a:lnSpc>
                        <a:spcBef>
                          <a:spcPts val="0"/>
                        </a:spcBef>
                        <a:spcAft>
                          <a:spcPts val="0"/>
                        </a:spcAft>
                      </a:pPr>
                      <a:r>
                        <a:rPr lang="de-DE" sz="1400" dirty="0">
                          <a:solidFill>
                            <a:schemeClr val="tx1"/>
                          </a:solidFill>
                          <a:effectLst/>
                        </a:rPr>
                        <a:t>      Strukturen</a:t>
                      </a:r>
                      <a:endParaRPr lang="en-US" sz="1400" dirty="0">
                        <a:solidFill>
                          <a:schemeClr val="tx1"/>
                        </a:solidFill>
                        <a:effectLst/>
                      </a:endParaRPr>
                    </a:p>
                    <a:p>
                      <a:pPr marL="342900" marR="0" lvl="0" indent="-342900" algn="just">
                        <a:lnSpc>
                          <a:spcPct val="115000"/>
                        </a:lnSpc>
                        <a:spcBef>
                          <a:spcPts val="0"/>
                        </a:spcBef>
                        <a:spcAft>
                          <a:spcPts val="0"/>
                        </a:spcAft>
                        <a:buFont typeface="Symbol"/>
                        <a:buChar char=""/>
                        <a:tabLst>
                          <a:tab pos="457200" algn="l"/>
                        </a:tabLst>
                      </a:pPr>
                      <a:r>
                        <a:rPr lang="de-DE" sz="1400" dirty="0">
                          <a:solidFill>
                            <a:schemeClr val="tx1"/>
                          </a:solidFill>
                          <a:effectLst/>
                        </a:rPr>
                        <a:t> </a:t>
                      </a:r>
                      <a:endParaRPr lang="de-DE" sz="14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1"/>
                  </a:ext>
                </a:extLst>
              </a:tr>
              <a:tr h="401442">
                <a:tc>
                  <a:txBody>
                    <a:bodyPr/>
                    <a:lstStyle/>
                    <a:p>
                      <a:pPr marL="0" marR="0" algn="ctr">
                        <a:lnSpc>
                          <a:spcPct val="115000"/>
                        </a:lnSpc>
                        <a:spcBef>
                          <a:spcPts val="0"/>
                        </a:spcBef>
                        <a:spcAft>
                          <a:spcPts val="0"/>
                        </a:spcAft>
                      </a:pPr>
                      <a:r>
                        <a:rPr lang="de-DE" sz="1200" u="sng" dirty="0">
                          <a:solidFill>
                            <a:schemeClr val="tx1"/>
                          </a:solidFill>
                          <a:effectLst/>
                        </a:rPr>
                        <a:t>Unterrichtsmethoden und -techniken- Sozialformen</a:t>
                      </a:r>
                      <a:endParaRPr lang="en-US" sz="1200" dirty="0">
                        <a:solidFill>
                          <a:schemeClr val="tx1"/>
                        </a:solidFill>
                        <a:effectLst/>
                      </a:endParaRPr>
                    </a:p>
                    <a:p>
                      <a:pPr marL="342900" marR="0" lvl="0" indent="-342900" algn="just">
                        <a:lnSpc>
                          <a:spcPct val="115000"/>
                        </a:lnSpc>
                        <a:spcBef>
                          <a:spcPts val="0"/>
                        </a:spcBef>
                        <a:spcAft>
                          <a:spcPts val="0"/>
                        </a:spcAft>
                        <a:buFont typeface="Symbol"/>
                        <a:buChar char=""/>
                        <a:tabLst>
                          <a:tab pos="388620" algn="l"/>
                        </a:tabLst>
                      </a:pPr>
                      <a:r>
                        <a:rPr lang="de-DE" sz="1200" dirty="0">
                          <a:solidFill>
                            <a:schemeClr val="tx1"/>
                          </a:solidFill>
                          <a:effectLst/>
                        </a:rPr>
                        <a:t> </a:t>
                      </a:r>
                      <a:endParaRPr lang="en-US" sz="12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2"/>
                  </a:ext>
                </a:extLst>
              </a:tr>
              <a:tr h="401442">
                <a:tc>
                  <a:txBody>
                    <a:bodyPr/>
                    <a:lstStyle/>
                    <a:p>
                      <a:pPr marL="0" marR="0" algn="ctr">
                        <a:lnSpc>
                          <a:spcPct val="115000"/>
                        </a:lnSpc>
                        <a:spcBef>
                          <a:spcPts val="0"/>
                        </a:spcBef>
                        <a:spcAft>
                          <a:spcPts val="0"/>
                        </a:spcAft>
                      </a:pPr>
                      <a:r>
                        <a:rPr lang="de-DE" sz="1200" u="sng" dirty="0">
                          <a:solidFill>
                            <a:schemeClr val="tx1"/>
                          </a:solidFill>
                          <a:effectLst/>
                        </a:rPr>
                        <a:t>Dauer</a:t>
                      </a:r>
                      <a:endParaRPr lang="en-US" sz="1200" dirty="0">
                        <a:solidFill>
                          <a:schemeClr val="tx1"/>
                        </a:solidFill>
                        <a:effectLst/>
                      </a:endParaRPr>
                    </a:p>
                    <a:p>
                      <a:pPr marL="457200" marR="0" algn="just">
                        <a:lnSpc>
                          <a:spcPct val="115000"/>
                        </a:lnSpc>
                        <a:spcBef>
                          <a:spcPts val="0"/>
                        </a:spcBef>
                        <a:spcAft>
                          <a:spcPts val="0"/>
                        </a:spcAft>
                      </a:pPr>
                      <a:r>
                        <a:rPr lang="de-DE" sz="1200" dirty="0">
                          <a:solidFill>
                            <a:schemeClr val="tx1"/>
                          </a:solidFill>
                          <a:effectLst/>
                        </a:rPr>
                        <a:t>Unterrichtsstunden …</a:t>
                      </a:r>
                      <a:endParaRPr lang="en-US" sz="12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3"/>
                  </a:ext>
                </a:extLst>
              </a:tr>
              <a:tr h="2702697">
                <a:tc>
                  <a:txBody>
                    <a:bodyPr/>
                    <a:lstStyle/>
                    <a:p>
                      <a:pPr marL="457200" marR="0" algn="ctr">
                        <a:lnSpc>
                          <a:spcPct val="115000"/>
                        </a:lnSpc>
                        <a:spcBef>
                          <a:spcPts val="0"/>
                        </a:spcBef>
                        <a:spcAft>
                          <a:spcPts val="0"/>
                        </a:spcAft>
                      </a:pPr>
                      <a:r>
                        <a:rPr lang="de-DE" sz="900" u="sng" dirty="0">
                          <a:solidFill>
                            <a:schemeClr val="tx1"/>
                          </a:solidFill>
                          <a:effectLst/>
                        </a:rPr>
                        <a:t>Beschreibung – didaktische Kommentare</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Einführung </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1.Unterrichtsstunde</a:t>
                      </a: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1. Aktivität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2. Aktivität </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u="sng" dirty="0">
                          <a:solidFill>
                            <a:schemeClr val="tx1"/>
                          </a:solidFill>
                          <a:effectLst/>
                        </a:rPr>
                        <a:t>2. US</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3. US</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5940858"/>
              </p:ext>
            </p:extLst>
          </p:nvPr>
        </p:nvGraphicFramePr>
        <p:xfrm>
          <a:off x="1524000" y="1397000"/>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de-DE" dirty="0"/>
                        <a:t>Frauen, Farben,</a:t>
                      </a:r>
                      <a:r>
                        <a:rPr lang="de-DE" baseline="0" dirty="0"/>
                        <a:t> Geburt, Hoffnung, Kind, Leben, Mutter, … </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81559155"/>
              </p:ext>
            </p:extLst>
          </p:nvPr>
        </p:nvGraphicFramePr>
        <p:xfrm>
          <a:off x="1524000" y="1397000"/>
          <a:ext cx="6096000" cy="11887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de-DE" dirty="0"/>
                        <a:t>Niveau A: Welche Farben?</a:t>
                      </a:r>
                      <a:r>
                        <a:rPr lang="de-DE" baseline="0" dirty="0"/>
                        <a:t> Wie viele Personen? …</a:t>
                      </a:r>
                    </a:p>
                    <a:p>
                      <a:r>
                        <a:rPr lang="de-DE" baseline="0" dirty="0"/>
                        <a:t>Niveau B: Kindheit (Erlebnisse und Wichtigkeit)</a:t>
                      </a:r>
                    </a:p>
                    <a:p>
                      <a:r>
                        <a:rPr lang="de-DE" baseline="0" dirty="0"/>
                        <a:t>Niveau C: Frauen (Emanzipation, Stelle in der Gesellschaft)</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31872786"/>
              </p:ext>
            </p:extLst>
          </p:nvPr>
        </p:nvGraphicFramePr>
        <p:xfrm>
          <a:off x="1524000" y="1397000"/>
          <a:ext cx="6096000" cy="1463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de-DE" dirty="0"/>
                        <a:t>Hauptziel: Entwicklung der interkulturellen kommunikativen Sprachkompetenz</a:t>
                      </a:r>
                    </a:p>
                    <a:p>
                      <a:endParaRPr lang="de-DE" dirty="0"/>
                    </a:p>
                    <a:p>
                      <a:r>
                        <a:rPr lang="de-DE" dirty="0"/>
                        <a:t>Nebenziele:</a:t>
                      </a:r>
                      <a:r>
                        <a:rPr lang="de-DE" baseline="0" dirty="0"/>
                        <a:t> Wortschatz, Mündliche Kommunikation (Produktion), Schriftliche Kommunikation (Produktion)</a:t>
                      </a:r>
                      <a:endParaRPr lang="en-US" dirty="0"/>
                    </a:p>
                  </a:txBody>
                  <a:tcPr>
                    <a:solidFill>
                      <a:srgbClr val="00B050"/>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61142824"/>
              </p:ext>
            </p:extLst>
          </p:nvPr>
        </p:nvGraphicFramePr>
        <p:xfrm>
          <a:off x="1524000" y="1397000"/>
          <a:ext cx="6096000" cy="15748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1574800">
                <a:tc>
                  <a:txBody>
                    <a:bodyPr/>
                    <a:lstStyle/>
                    <a:p>
                      <a:r>
                        <a:rPr lang="de-DE" dirty="0"/>
                        <a:t>Unterrichtsmethoden und Techniken</a:t>
                      </a:r>
                      <a:r>
                        <a:rPr lang="de-DE" baseline="0" dirty="0"/>
                        <a:t> – Sozialformen</a:t>
                      </a:r>
                    </a:p>
                    <a:p>
                      <a:r>
                        <a:rPr lang="de-DE" baseline="0" dirty="0"/>
                        <a:t>Szenariendidaktik, Kunst im Unterricht, Sprachproduktion, Diskussion, Partnerarbeit, Gruppenarbeit, Einzelarbeit</a:t>
                      </a:r>
                      <a:endParaRPr lang="en-US" dirty="0"/>
                    </a:p>
                  </a:txBody>
                  <a:tcPr>
                    <a:solidFill>
                      <a:schemeClr val="accent5">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44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de-DE" sz="2400" dirty="0">
                <a:solidFill>
                  <a:schemeClr val="tx1"/>
                </a:solidFill>
              </a:rPr>
              <a:t>Zum Unterricht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8713389"/>
              </p:ext>
            </p:extLst>
          </p:nvPr>
        </p:nvGraphicFramePr>
        <p:xfrm>
          <a:off x="533400" y="761997"/>
          <a:ext cx="8077200" cy="5148747"/>
        </p:xfrm>
        <a:graphic>
          <a:graphicData uri="http://schemas.openxmlformats.org/drawingml/2006/table">
            <a:tbl>
              <a:tblPr firstRow="1" firstCol="1" bandRow="1">
                <a:tableStyleId>{5C22544A-7EE6-4342-B048-85BDC9FD1C3A}</a:tableStyleId>
              </a:tblPr>
              <a:tblGrid>
                <a:gridCol w="8077200">
                  <a:extLst>
                    <a:ext uri="{9D8B030D-6E8A-4147-A177-3AD203B41FA5}">
                      <a16:colId xmlns:a16="http://schemas.microsoft.com/office/drawing/2014/main" val="20000"/>
                    </a:ext>
                  </a:extLst>
                </a:gridCol>
              </a:tblGrid>
              <a:tr h="533403">
                <a:tc>
                  <a:txBody>
                    <a:bodyPr/>
                    <a:lstStyle/>
                    <a:p>
                      <a:pPr marL="228600" marR="0" algn="ctr">
                        <a:lnSpc>
                          <a:spcPct val="115000"/>
                        </a:lnSpc>
                        <a:spcBef>
                          <a:spcPts val="0"/>
                        </a:spcBef>
                        <a:spcAft>
                          <a:spcPts val="0"/>
                        </a:spcAft>
                      </a:pPr>
                      <a:r>
                        <a:rPr lang="de-DE" sz="900" dirty="0">
                          <a:solidFill>
                            <a:schemeClr val="tx1"/>
                          </a:solidFill>
                          <a:effectLst/>
                        </a:rPr>
                        <a:t>Szenario</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Thema: Kunst im Unterricht –</a:t>
                      </a:r>
                      <a:r>
                        <a:rPr lang="de-DE" sz="900" baseline="0" dirty="0">
                          <a:solidFill>
                            <a:schemeClr val="tx1"/>
                          </a:solidFill>
                          <a:effectLst/>
                        </a:rPr>
                        <a:t> Farben, Personen, Leben</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Niveau Gemäß des GERfS: Differenziert A B C</a:t>
                      </a:r>
                      <a:endParaRPr lang="en-US"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0"/>
                  </a:ext>
                </a:extLst>
              </a:tr>
              <a:tr h="533400">
                <a:tc>
                  <a:txBody>
                    <a:bodyPr/>
                    <a:lstStyle/>
                    <a:p>
                      <a:pPr marL="0" marR="0" algn="ctr">
                        <a:lnSpc>
                          <a:spcPct val="115000"/>
                        </a:lnSpc>
                        <a:spcBef>
                          <a:spcPts val="0"/>
                        </a:spcBef>
                        <a:spcAft>
                          <a:spcPts val="0"/>
                        </a:spcAft>
                      </a:pPr>
                      <a:r>
                        <a:rPr lang="de-DE" sz="900" u="none" dirty="0">
                          <a:solidFill>
                            <a:schemeClr val="tx1"/>
                          </a:solidFill>
                          <a:effectLst/>
                        </a:rPr>
                        <a:t>Haupt- und Nebenziele</a:t>
                      </a:r>
                      <a:endParaRPr lang="en-US" sz="900" u="none" dirty="0">
                        <a:solidFill>
                          <a:schemeClr val="tx1"/>
                        </a:solidFill>
                        <a:effectLst/>
                      </a:endParaRPr>
                    </a:p>
                    <a:p>
                      <a:pPr marL="0" marR="111125" algn="just">
                        <a:lnSpc>
                          <a:spcPct val="115000"/>
                        </a:lnSpc>
                        <a:spcBef>
                          <a:spcPts val="0"/>
                        </a:spcBef>
                        <a:spcAft>
                          <a:spcPts val="0"/>
                        </a:spcAft>
                      </a:pPr>
                      <a:r>
                        <a:rPr lang="de-DE" sz="900" dirty="0">
                          <a:solidFill>
                            <a:schemeClr val="tx1"/>
                          </a:solidFill>
                          <a:effectLst/>
                        </a:rPr>
                        <a:t>Hauptziel: Entwicklung der interkulturellen kommunikativen Sprachkompetenz</a:t>
                      </a:r>
                      <a:endParaRPr lang="en-US" sz="900" dirty="0">
                        <a:solidFill>
                          <a:schemeClr val="tx1"/>
                        </a:solidFill>
                        <a:effectLst/>
                      </a:endParaRPr>
                    </a:p>
                    <a:p>
                      <a:pPr marL="0" marR="111125" algn="just">
                        <a:lnSpc>
                          <a:spcPct val="115000"/>
                        </a:lnSpc>
                        <a:spcBef>
                          <a:spcPts val="0"/>
                        </a:spcBef>
                        <a:spcAft>
                          <a:spcPts val="0"/>
                        </a:spcAft>
                      </a:pPr>
                      <a:r>
                        <a:rPr lang="de-DE" sz="900" dirty="0">
                          <a:solidFill>
                            <a:schemeClr val="tx1"/>
                          </a:solidFill>
                          <a:effectLst/>
                        </a:rPr>
                        <a:t>Nebenziele: Wortschatz, Mündliche</a:t>
                      </a:r>
                      <a:r>
                        <a:rPr lang="de-DE" sz="900" baseline="0" dirty="0">
                          <a:solidFill>
                            <a:schemeClr val="tx1"/>
                          </a:solidFill>
                          <a:effectLst/>
                        </a:rPr>
                        <a:t> und schriftliche Produktion</a:t>
                      </a:r>
                      <a:endParaRPr lang="de-DE"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1"/>
                  </a:ext>
                </a:extLst>
              </a:tr>
              <a:tr h="381000">
                <a:tc>
                  <a:txBody>
                    <a:bodyPr/>
                    <a:lstStyle/>
                    <a:p>
                      <a:pPr marL="0" marR="0" algn="ctr">
                        <a:lnSpc>
                          <a:spcPct val="115000"/>
                        </a:lnSpc>
                        <a:spcBef>
                          <a:spcPts val="0"/>
                        </a:spcBef>
                        <a:spcAft>
                          <a:spcPts val="0"/>
                        </a:spcAft>
                      </a:pPr>
                      <a:r>
                        <a:rPr lang="de-DE" sz="900" u="none" dirty="0">
                          <a:solidFill>
                            <a:schemeClr val="tx1"/>
                          </a:solidFill>
                          <a:effectLst/>
                        </a:rPr>
                        <a:t>Unterrichtsmethoden und -techniken- Sozialformen</a:t>
                      </a:r>
                      <a:endParaRPr lang="en-US" sz="900" u="none" dirty="0">
                        <a:solidFill>
                          <a:schemeClr val="tx1"/>
                        </a:solidFill>
                        <a:effectLst/>
                      </a:endParaRPr>
                    </a:p>
                    <a:p>
                      <a:pPr marL="0" marR="0" lvl="0" indent="0" algn="just">
                        <a:lnSpc>
                          <a:spcPct val="115000"/>
                        </a:lnSpc>
                        <a:spcBef>
                          <a:spcPts val="0"/>
                        </a:spcBef>
                        <a:spcAft>
                          <a:spcPts val="0"/>
                        </a:spcAft>
                        <a:buFont typeface="Symbol"/>
                        <a:buNone/>
                        <a:tabLst>
                          <a:tab pos="388620" algn="l"/>
                        </a:tabLst>
                      </a:pPr>
                      <a:r>
                        <a:rPr lang="de-DE" sz="900" dirty="0">
                          <a:solidFill>
                            <a:schemeClr val="tx1"/>
                          </a:solidFill>
                          <a:effectLst/>
                        </a:rPr>
                        <a:t>Kunst im Unterricht, Szenariendidaktik, mündliche  und schriftliche Produktion, Diskussion, PA,</a:t>
                      </a:r>
                      <a:r>
                        <a:rPr lang="de-DE" sz="900" baseline="0" dirty="0">
                          <a:solidFill>
                            <a:schemeClr val="tx1"/>
                          </a:solidFill>
                          <a:effectLst/>
                        </a:rPr>
                        <a:t> GA, EA</a:t>
                      </a:r>
                      <a:endParaRPr lang="en-US"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2"/>
                  </a:ext>
                </a:extLst>
              </a:tr>
              <a:tr h="228600">
                <a:tc>
                  <a:txBody>
                    <a:bodyPr/>
                    <a:lstStyle/>
                    <a:p>
                      <a:pPr marL="0" marR="0" algn="ctr">
                        <a:lnSpc>
                          <a:spcPct val="115000"/>
                        </a:lnSpc>
                        <a:spcBef>
                          <a:spcPts val="0"/>
                        </a:spcBef>
                        <a:spcAft>
                          <a:spcPts val="0"/>
                        </a:spcAft>
                      </a:pPr>
                      <a:r>
                        <a:rPr lang="de-DE" sz="900" u="none" dirty="0">
                          <a:solidFill>
                            <a:schemeClr val="tx1"/>
                          </a:solidFill>
                          <a:effectLst/>
                        </a:rPr>
                        <a:t>Dauer</a:t>
                      </a:r>
                      <a:endParaRPr lang="en-US" sz="900" u="none" dirty="0">
                        <a:solidFill>
                          <a:schemeClr val="tx1"/>
                        </a:solidFill>
                        <a:effectLst/>
                      </a:endParaRPr>
                    </a:p>
                    <a:p>
                      <a:pPr marL="457200" marR="0" algn="just">
                        <a:lnSpc>
                          <a:spcPct val="115000"/>
                        </a:lnSpc>
                        <a:spcBef>
                          <a:spcPts val="0"/>
                        </a:spcBef>
                        <a:spcAft>
                          <a:spcPts val="0"/>
                        </a:spcAft>
                      </a:pPr>
                      <a:r>
                        <a:rPr lang="de-DE" sz="900" dirty="0">
                          <a:solidFill>
                            <a:schemeClr val="tx1"/>
                          </a:solidFill>
                          <a:effectLst/>
                        </a:rPr>
                        <a:t>Unterrichtsstunden …</a:t>
                      </a:r>
                      <a:endParaRPr lang="en-US"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3"/>
                  </a:ext>
                </a:extLst>
              </a:tr>
              <a:tr h="3394556">
                <a:tc>
                  <a:txBody>
                    <a:bodyPr/>
                    <a:lstStyle/>
                    <a:p>
                      <a:pPr marL="457200" marR="0" algn="ctr">
                        <a:lnSpc>
                          <a:spcPct val="115000"/>
                        </a:lnSpc>
                        <a:spcBef>
                          <a:spcPts val="0"/>
                        </a:spcBef>
                        <a:spcAft>
                          <a:spcPts val="0"/>
                        </a:spcAft>
                      </a:pPr>
                      <a:r>
                        <a:rPr lang="de-DE" sz="900" u="none" dirty="0">
                          <a:solidFill>
                            <a:schemeClr val="tx1"/>
                          </a:solidFill>
                          <a:effectLst/>
                        </a:rPr>
                        <a:t>Beschreibung – didaktische Kommentare</a:t>
                      </a:r>
                      <a:endParaRPr lang="en-US" sz="900" u="none"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Einführung </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1.Unterrichtsstunde</a:t>
                      </a: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1. Aktivität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2. Aktivität </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endParaRPr>
                    </a:p>
                    <a:p>
                      <a:pPr marL="0" marR="0">
                        <a:lnSpc>
                          <a:spcPct val="115000"/>
                        </a:lnSpc>
                        <a:spcBef>
                          <a:spcPts val="0"/>
                        </a:spcBef>
                        <a:spcAft>
                          <a:spcPts val="0"/>
                        </a:spcAft>
                      </a:pPr>
                      <a:r>
                        <a:rPr lang="de-DE" sz="900" u="sng" dirty="0">
                          <a:solidFill>
                            <a:schemeClr val="tx1"/>
                          </a:solidFill>
                          <a:effectLst/>
                        </a:rPr>
                        <a:t>2. US</a:t>
                      </a:r>
                      <a:endParaRPr lang="en-US" sz="900" dirty="0">
                        <a:solidFill>
                          <a:schemeClr val="tx1"/>
                        </a:solidFill>
                        <a:effectLst/>
                      </a:endParaRPr>
                    </a:p>
                    <a:p>
                      <a:pPr marL="0" marR="0">
                        <a:lnSpc>
                          <a:spcPct val="115000"/>
                        </a:lnSpc>
                        <a:spcBef>
                          <a:spcPts val="0"/>
                        </a:spcBef>
                        <a:spcAft>
                          <a:spcPts val="0"/>
                        </a:spcAf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3. US</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tabLst>
                          <a:tab pos="5490845" algn="l"/>
                        </a:tabLst>
                      </a:pPr>
                      <a:r>
                        <a:rPr lang="de-DE" sz="900" dirty="0">
                          <a:solidFill>
                            <a:schemeClr val="tx1"/>
                          </a:solidFill>
                          <a:effectLst/>
                        </a:rPr>
                        <a:t>Aktivität  </a:t>
                      </a:r>
                      <a:endParaRPr lang="en-US" sz="900" dirty="0">
                        <a:solidFill>
                          <a:schemeClr val="tx1"/>
                        </a:solidFill>
                        <a:effectLst/>
                      </a:endParaRPr>
                    </a:p>
                    <a:p>
                      <a:pPr marL="0" marR="0" algn="just">
                        <a:lnSpc>
                          <a:spcPct val="115000"/>
                        </a:lnSpc>
                        <a:spcBef>
                          <a:spcPts val="0"/>
                        </a:spcBef>
                        <a:spcAft>
                          <a:spcPts val="0"/>
                        </a:spcAft>
                      </a:pPr>
                      <a:r>
                        <a:rPr lang="de-DE" sz="900" u="sng" dirty="0">
                          <a:solidFill>
                            <a:schemeClr val="tx1"/>
                          </a:solidFill>
                          <a:effectLst/>
                        </a:rPr>
                        <a:t>……………</a:t>
                      </a:r>
                      <a:endParaRPr lang="en-US" sz="900" dirty="0">
                        <a:solidFill>
                          <a:schemeClr val="tx1"/>
                        </a:solidFill>
                        <a:effectLst/>
                      </a:endParaRPr>
                    </a:p>
                    <a:p>
                      <a:pPr marL="0" marR="0" algn="just">
                        <a:lnSpc>
                          <a:spcPct val="115000"/>
                        </a:lnSpc>
                        <a:spcBef>
                          <a:spcPts val="0"/>
                        </a:spcBef>
                        <a:spcAft>
                          <a:spcPts val="0"/>
                        </a:spcAft>
                      </a:pPr>
                      <a:r>
                        <a:rPr lang="de-DE" sz="900" dirty="0">
                          <a:solidFill>
                            <a:schemeClr val="tx1"/>
                          </a:solidFill>
                          <a:effectLst/>
                        </a:rPr>
                        <a:t> </a:t>
                      </a:r>
                      <a:endParaRPr lang="en-US" sz="900" dirty="0">
                        <a:solidFill>
                          <a:schemeClr val="tx1"/>
                        </a:solidFill>
                        <a:effectLst/>
                        <a:latin typeface="Calibri"/>
                        <a:ea typeface="Times New Roman"/>
                        <a:cs typeface="Times New Roman"/>
                      </a:endParaRPr>
                    </a:p>
                  </a:txBody>
                  <a:tcPr marL="58448" marR="58448" marT="0" marB="0">
                    <a:solidFill>
                      <a:schemeClr val="accent5">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7507465"/>
              </p:ext>
            </p:extLst>
          </p:nvPr>
        </p:nvGraphicFramePr>
        <p:xfrm>
          <a:off x="457200" y="533400"/>
          <a:ext cx="8229600" cy="55626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1427362">
                <a:tc>
                  <a:txBody>
                    <a:bodyPr/>
                    <a:lstStyle/>
                    <a:p>
                      <a:r>
                        <a:rPr lang="de-DE" dirty="0"/>
                        <a:t>1. Unterrichtsstunde</a:t>
                      </a:r>
                      <a:r>
                        <a:rPr lang="de-DE" baseline="0" dirty="0"/>
                        <a:t> – 1. Aktivität für Schüler</a:t>
                      </a:r>
                      <a:r>
                        <a:rPr lang="el-GR" baseline="0" dirty="0"/>
                        <a:t>*</a:t>
                      </a:r>
                      <a:r>
                        <a:rPr lang="de-DE" baseline="0" dirty="0"/>
                        <a:t>innen</a:t>
                      </a:r>
                      <a:endParaRPr lang="en-US" dirty="0"/>
                    </a:p>
                  </a:txBody>
                  <a:tcPr>
                    <a:solidFill>
                      <a:schemeClr val="accent5">
                        <a:lumMod val="75000"/>
                      </a:schemeClr>
                    </a:solidFill>
                  </a:tcPr>
                </a:tc>
                <a:extLst>
                  <a:ext uri="{0D108BD9-81ED-4DB2-BD59-A6C34878D82A}">
                    <a16:rowId xmlns:a16="http://schemas.microsoft.com/office/drawing/2014/main" val="10000"/>
                  </a:ext>
                </a:extLst>
              </a:tr>
              <a:tr h="3277646">
                <a:tc>
                  <a:txBody>
                    <a:bodyPr/>
                    <a:lstStyle/>
                    <a:p>
                      <a:r>
                        <a:rPr lang="de-DE" dirty="0"/>
                        <a:t>Finde eine</a:t>
                      </a:r>
                      <a:r>
                        <a:rPr lang="el-GR" baseline="0" dirty="0"/>
                        <a:t>*</a:t>
                      </a:r>
                      <a:r>
                        <a:rPr lang="de-DE" baseline="0" dirty="0"/>
                        <a:t>n Partner</a:t>
                      </a:r>
                      <a:r>
                        <a:rPr lang="el-GR" baseline="0" dirty="0"/>
                        <a:t>*</a:t>
                      </a:r>
                      <a:r>
                        <a:rPr lang="de-DE" baseline="0" dirty="0"/>
                        <a:t>in und macht einen Dialog (Notizen zur Vorbereitung) über das Werk von Klimt „die Hoffnung“. </a:t>
                      </a:r>
                    </a:p>
                    <a:p>
                      <a:pPr marL="342900" indent="-342900">
                        <a:buAutoNum type="alphaLcPeriod"/>
                      </a:pPr>
                      <a:r>
                        <a:rPr lang="de-DE" baseline="0" dirty="0"/>
                        <a:t>Ihr seid in einer Kunstwerkgalerie, seht das Werk und findet es toll</a:t>
                      </a:r>
                    </a:p>
                    <a:p>
                      <a:pPr marL="342900" indent="-342900">
                        <a:buAutoNum type="alphaLcPeriod"/>
                      </a:pPr>
                      <a:r>
                        <a:rPr lang="de-DE" baseline="0" dirty="0"/>
                        <a:t>Ihr seid in einer Kunstwerkgalerie, seht das Werk und findet es übertrieben und fraglich für die Frauenstelle in der Gesellschaft</a:t>
                      </a:r>
                    </a:p>
                    <a:p>
                      <a:pPr marL="342900" indent="-342900">
                        <a:buAutoNum type="alphaLcPeriod"/>
                      </a:pPr>
                      <a:r>
                        <a:rPr lang="de-DE" baseline="0" dirty="0"/>
                        <a:t>Diskutiert mit Partner</a:t>
                      </a:r>
                      <a:r>
                        <a:rPr lang="el-GR" baseline="0" dirty="0"/>
                        <a:t>*</a:t>
                      </a:r>
                      <a:r>
                        <a:rPr lang="de-DE" baseline="0" dirty="0"/>
                        <a:t> in über Einfluss von „Art </a:t>
                      </a:r>
                      <a:r>
                        <a:rPr lang="de-DE" baseline="0" dirty="0" err="1"/>
                        <a:t>Nouveau</a:t>
                      </a:r>
                      <a:r>
                        <a:rPr lang="de-DE" baseline="0" dirty="0"/>
                        <a:t>“  </a:t>
                      </a:r>
                      <a:endParaRPr lang="en-US" dirty="0"/>
                    </a:p>
                  </a:txBody>
                  <a:tcPr>
                    <a:solidFill>
                      <a:schemeClr val="accent5">
                        <a:lumMod val="60000"/>
                        <a:lumOff val="40000"/>
                      </a:schemeClr>
                    </a:solidFill>
                  </a:tcPr>
                </a:tc>
                <a:extLst>
                  <a:ext uri="{0D108BD9-81ED-4DB2-BD59-A6C34878D82A}">
                    <a16:rowId xmlns:a16="http://schemas.microsoft.com/office/drawing/2014/main" val="10001"/>
                  </a:ext>
                </a:extLst>
              </a:tr>
              <a:tr h="428796">
                <a:tc>
                  <a:txBody>
                    <a:bodyPr/>
                    <a:lstStyle/>
                    <a:p>
                      <a:r>
                        <a:rPr lang="de-DE" dirty="0"/>
                        <a:t>Vorspielen, Darstellen von Dialogen</a:t>
                      </a:r>
                      <a:endParaRPr lang="en-US" dirty="0"/>
                    </a:p>
                  </a:txBody>
                  <a:tcPr>
                    <a:solidFill>
                      <a:schemeClr val="accent5">
                        <a:lumMod val="40000"/>
                        <a:lumOff val="60000"/>
                      </a:schemeClr>
                    </a:solidFill>
                  </a:tcPr>
                </a:tc>
                <a:extLst>
                  <a:ext uri="{0D108BD9-81ED-4DB2-BD59-A6C34878D82A}">
                    <a16:rowId xmlns:a16="http://schemas.microsoft.com/office/drawing/2014/main" val="10002"/>
                  </a:ext>
                </a:extLst>
              </a:tr>
              <a:tr h="428796">
                <a:tc>
                  <a:txBody>
                    <a:bodyPr/>
                    <a:lstStyle/>
                    <a:p>
                      <a:r>
                        <a:rPr lang="de-DE" dirty="0"/>
                        <a:t>Schreiben:</a:t>
                      </a:r>
                      <a:r>
                        <a:rPr lang="de-DE" baseline="0" dirty="0"/>
                        <a:t> Beschreibung, Beitrag, Artikel </a:t>
                      </a:r>
                      <a:endParaRPr lang="en-US" dirty="0"/>
                    </a:p>
                  </a:txBody>
                  <a:tcP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27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BE0CD8-A855-5140-E83C-FC6643FD3AEE}"/>
              </a:ext>
            </a:extLst>
          </p:cNvPr>
          <p:cNvSpPr>
            <a:spLocks noGrp="1"/>
          </p:cNvSpPr>
          <p:nvPr>
            <p:ph type="title"/>
          </p:nvPr>
        </p:nvSpPr>
        <p:spPr>
          <a:xfrm>
            <a:off x="628651" y="390293"/>
            <a:ext cx="7886700" cy="1438507"/>
          </a:xfrm>
        </p:spPr>
        <p:txBody>
          <a:bodyPr>
            <a:noAutofit/>
          </a:bodyPr>
          <a:lstStyle/>
          <a:p>
            <a:pPr>
              <a:lnSpc>
                <a:spcPct val="100000"/>
              </a:lnSpc>
            </a:pPr>
            <a:r>
              <a:rPr lang="de-DE" sz="2000" dirty="0">
                <a:solidFill>
                  <a:schemeClr val="tx1"/>
                </a:solidFill>
              </a:rPr>
              <a:t>Lehrende und Szenariendidaktik können die Entwicklung der interkulturellen, kommunikativen Kompetenz von Lernenden planen, fördern und evaluieren. </a:t>
            </a:r>
            <a:br>
              <a:rPr lang="de-DE" sz="2000" dirty="0">
                <a:solidFill>
                  <a:schemeClr val="tx1"/>
                </a:solidFill>
              </a:rPr>
            </a:br>
            <a:r>
              <a:rPr lang="de-DE" sz="2000" dirty="0">
                <a:solidFill>
                  <a:schemeClr val="tx1"/>
                </a:solidFill>
              </a:rPr>
              <a:t>Ist Kunst das Instrument dazu?</a:t>
            </a:r>
            <a:endParaRPr lang="el-GR" sz="2000" dirty="0">
              <a:solidFill>
                <a:schemeClr val="tx1"/>
              </a:solidFill>
            </a:endParaRPr>
          </a:p>
        </p:txBody>
      </p:sp>
      <p:graphicFrame>
        <p:nvGraphicFramePr>
          <p:cNvPr id="5" name="Θέση περιεχομένου 2">
            <a:extLst>
              <a:ext uri="{FF2B5EF4-FFF2-40B4-BE49-F238E27FC236}">
                <a16:creationId xmlns:a16="http://schemas.microsoft.com/office/drawing/2014/main" id="{7DACE7D1-55A6-5D9B-2110-6298127DA4DD}"/>
              </a:ext>
            </a:extLst>
          </p:cNvPr>
          <p:cNvGraphicFramePr>
            <a:graphicFrameLocks noGrp="1"/>
          </p:cNvGraphicFramePr>
          <p:nvPr>
            <p:ph idx="1"/>
            <p:extLst>
              <p:ext uri="{D42A27DB-BD31-4B8C-83A1-F6EECF244321}">
                <p14:modId xmlns:p14="http://schemas.microsoft.com/office/powerpoint/2010/main" val="175013498"/>
              </p:ext>
            </p:extLst>
          </p:nvPr>
        </p:nvGraphicFramePr>
        <p:xfrm>
          <a:off x="609600" y="19050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97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normAutofit/>
          </a:bodyPr>
          <a:lstStyle/>
          <a:p>
            <a:pPr eaLnBrk="1" hangingPunct="1">
              <a:lnSpc>
                <a:spcPct val="150000"/>
              </a:lnSpc>
            </a:pPr>
            <a:r>
              <a:rPr lang="de-DE" altLang="en-US" sz="3200" b="1" dirty="0">
                <a:solidFill>
                  <a:schemeClr val="tx1"/>
                </a:solidFill>
              </a:rPr>
              <a:t>Vielsprachigkeit - Mehrsprachigkeit</a:t>
            </a:r>
            <a:r>
              <a:rPr lang="de-DE" altLang="en-US" sz="3200" dirty="0">
                <a:solidFill>
                  <a:schemeClr val="tx1"/>
                </a:solidFill>
              </a:rPr>
              <a:t>  </a:t>
            </a:r>
            <a:endParaRPr lang="el-GR" altLang="en-US" sz="4000" dirty="0">
              <a:solidFill>
                <a:schemeClr val="tx1"/>
              </a:solidFill>
            </a:endParaRPr>
          </a:p>
        </p:txBody>
      </p:sp>
      <p:sp>
        <p:nvSpPr>
          <p:cNvPr id="13315" name="Rectangle 6"/>
          <p:cNvSpPr>
            <a:spLocks noGrp="1" noChangeArrowheads="1"/>
          </p:cNvSpPr>
          <p:nvPr>
            <p:ph type="body" idx="1"/>
          </p:nvPr>
        </p:nvSpPr>
        <p:spPr>
          <a:xfrm>
            <a:off x="457200" y="1773239"/>
            <a:ext cx="8229600" cy="4824412"/>
          </a:xfrm>
        </p:spPr>
        <p:txBody>
          <a:bodyPr>
            <a:noAutofit/>
          </a:bodyPr>
          <a:lstStyle/>
          <a:p>
            <a:pPr eaLnBrk="1" hangingPunct="1">
              <a:lnSpc>
                <a:spcPct val="120000"/>
              </a:lnSpc>
              <a:buFontTx/>
              <a:buNone/>
            </a:pPr>
            <a:endParaRPr lang="de-DE" altLang="en-US" dirty="0">
              <a:solidFill>
                <a:schemeClr val="tx1"/>
              </a:solidFill>
            </a:endParaRPr>
          </a:p>
          <a:p>
            <a:pPr eaLnBrk="1" hangingPunct="1">
              <a:lnSpc>
                <a:spcPct val="120000"/>
              </a:lnSpc>
              <a:buFontTx/>
              <a:buNone/>
            </a:pPr>
            <a:r>
              <a:rPr lang="el-GR" altLang="en-US" dirty="0">
                <a:solidFill>
                  <a:schemeClr val="tx1"/>
                </a:solidFill>
              </a:rPr>
              <a:t>Unterschiedliche Sprachen und Kulturen </a:t>
            </a:r>
            <a:endParaRPr lang="de-DE" altLang="en-US" dirty="0">
              <a:solidFill>
                <a:schemeClr val="tx1"/>
              </a:solidFill>
            </a:endParaRPr>
          </a:p>
          <a:p>
            <a:pPr eaLnBrk="1" hangingPunct="1">
              <a:lnSpc>
                <a:spcPct val="120000"/>
              </a:lnSpc>
              <a:buFontTx/>
              <a:buNone/>
            </a:pPr>
            <a:r>
              <a:rPr lang="el-GR" altLang="en-US" dirty="0">
                <a:solidFill>
                  <a:schemeClr val="tx1"/>
                </a:solidFill>
              </a:rPr>
              <a:t>werden </a:t>
            </a:r>
            <a:r>
              <a:rPr lang="el-GR" altLang="en-US" b="1" dirty="0">
                <a:solidFill>
                  <a:schemeClr val="tx1"/>
                </a:solidFill>
              </a:rPr>
              <a:t>nicht getrennt</a:t>
            </a:r>
            <a:r>
              <a:rPr lang="de-DE" altLang="en-US" b="1" dirty="0">
                <a:solidFill>
                  <a:schemeClr val="tx1"/>
                </a:solidFill>
              </a:rPr>
              <a:t> </a:t>
            </a:r>
            <a:r>
              <a:rPr lang="el-GR" altLang="en-US" dirty="0">
                <a:solidFill>
                  <a:schemeClr val="tx1"/>
                </a:solidFill>
              </a:rPr>
              <a:t>voneinander</a:t>
            </a:r>
            <a:r>
              <a:rPr lang="de-DE" altLang="en-US" dirty="0">
                <a:solidFill>
                  <a:schemeClr val="tx1"/>
                </a:solidFill>
              </a:rPr>
              <a:t> </a:t>
            </a:r>
            <a:r>
              <a:rPr lang="el-GR" altLang="en-US" dirty="0">
                <a:solidFill>
                  <a:schemeClr val="tx1"/>
                </a:solidFill>
              </a:rPr>
              <a:t>aufgenommen</a:t>
            </a:r>
            <a:r>
              <a:rPr lang="de-DE" altLang="en-US" dirty="0">
                <a:solidFill>
                  <a:schemeClr val="tx1"/>
                </a:solidFill>
              </a:rPr>
              <a:t>. </a:t>
            </a:r>
          </a:p>
          <a:p>
            <a:pPr eaLnBrk="1" hangingPunct="1">
              <a:lnSpc>
                <a:spcPct val="120000"/>
              </a:lnSpc>
              <a:buFontTx/>
              <a:buNone/>
            </a:pPr>
            <a:endParaRPr lang="de-DE" altLang="en-US" dirty="0">
              <a:solidFill>
                <a:schemeClr val="tx1"/>
              </a:solidFill>
            </a:endParaRPr>
          </a:p>
          <a:p>
            <a:pPr eaLnBrk="1" hangingPunct="1">
              <a:lnSpc>
                <a:spcPct val="120000"/>
              </a:lnSpc>
              <a:buFontTx/>
              <a:buNone/>
            </a:pPr>
            <a:r>
              <a:rPr lang="el-GR" altLang="en-US" dirty="0">
                <a:solidFill>
                  <a:schemeClr val="tx1"/>
                </a:solidFill>
              </a:rPr>
              <a:t>Aus allen Sprachkenntnissen und -erfahrungen </a:t>
            </a:r>
            <a:endParaRPr lang="de-DE" altLang="en-US" dirty="0">
              <a:solidFill>
                <a:schemeClr val="tx1"/>
              </a:solidFill>
            </a:endParaRPr>
          </a:p>
          <a:p>
            <a:pPr eaLnBrk="1" hangingPunct="1">
              <a:lnSpc>
                <a:spcPct val="120000"/>
              </a:lnSpc>
              <a:buFontTx/>
              <a:buNone/>
            </a:pPr>
            <a:r>
              <a:rPr lang="el-GR" altLang="en-US" dirty="0">
                <a:solidFill>
                  <a:schemeClr val="tx1"/>
                </a:solidFill>
              </a:rPr>
              <a:t>und den zwischen ihnen herrschenden</a:t>
            </a:r>
            <a:endParaRPr lang="en-US" altLang="en-US" dirty="0">
              <a:solidFill>
                <a:schemeClr val="tx1"/>
              </a:solidFill>
            </a:endParaRPr>
          </a:p>
          <a:p>
            <a:pPr eaLnBrk="1" hangingPunct="1">
              <a:lnSpc>
                <a:spcPct val="120000"/>
              </a:lnSpc>
              <a:buFontTx/>
              <a:buNone/>
            </a:pPr>
            <a:r>
              <a:rPr lang="el-GR" altLang="en-US" dirty="0">
                <a:solidFill>
                  <a:schemeClr val="tx1"/>
                </a:solidFill>
              </a:rPr>
              <a:t>Beziehungen</a:t>
            </a:r>
            <a:r>
              <a:rPr lang="en-US" altLang="en-US" dirty="0">
                <a:solidFill>
                  <a:schemeClr val="tx1"/>
                </a:solidFill>
              </a:rPr>
              <a:t> </a:t>
            </a:r>
            <a:r>
              <a:rPr lang="el-GR" altLang="en-US" dirty="0">
                <a:solidFill>
                  <a:schemeClr val="tx1"/>
                </a:solidFill>
              </a:rPr>
              <a:t>und Interaktionen </a:t>
            </a:r>
            <a:endParaRPr lang="de-DE" altLang="en-US" dirty="0">
              <a:solidFill>
                <a:schemeClr val="tx1"/>
              </a:solidFill>
            </a:endParaRPr>
          </a:p>
          <a:p>
            <a:pPr eaLnBrk="1" hangingPunct="1">
              <a:lnSpc>
                <a:spcPct val="120000"/>
              </a:lnSpc>
              <a:buFontTx/>
              <a:buNone/>
            </a:pPr>
            <a:r>
              <a:rPr lang="el-GR" altLang="en-US" dirty="0">
                <a:solidFill>
                  <a:schemeClr val="tx1"/>
                </a:solidFill>
              </a:rPr>
              <a:t>bildet sich</a:t>
            </a:r>
            <a:r>
              <a:rPr lang="de-DE" altLang="en-US" dirty="0">
                <a:solidFill>
                  <a:schemeClr val="tx1"/>
                </a:solidFill>
              </a:rPr>
              <a:t> </a:t>
            </a:r>
            <a:r>
              <a:rPr lang="el-GR" altLang="en-US" dirty="0">
                <a:solidFill>
                  <a:schemeClr val="tx1"/>
                </a:solidFill>
              </a:rPr>
              <a:t>eine </a:t>
            </a:r>
            <a:r>
              <a:rPr lang="el-GR" altLang="en-US" b="1" dirty="0">
                <a:solidFill>
                  <a:schemeClr val="tx1"/>
                </a:solidFill>
              </a:rPr>
              <a:t>kommunikative Kompetenz</a:t>
            </a:r>
            <a:r>
              <a:rPr lang="el-GR" altLang="en-US" dirty="0">
                <a:solidFill>
                  <a:schemeClr val="tx1"/>
                </a:solidFill>
              </a:rPr>
              <a:t> heraus. </a:t>
            </a:r>
          </a:p>
        </p:txBody>
      </p:sp>
    </p:spTree>
    <p:extLst>
      <p:ext uri="{BB962C8B-B14F-4D97-AF65-F5344CB8AC3E}">
        <p14:creationId xmlns:p14="http://schemas.microsoft.com/office/powerpoint/2010/main" val="325654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de-DE" sz="2400" dirty="0">
                <a:solidFill>
                  <a:schemeClr val="tx1"/>
                </a:solidFill>
              </a:rPr>
              <a:t>Noch ein Beispiel… Eine zweite Aktivität</a:t>
            </a:r>
            <a:endParaRPr lang="en-US" sz="2400" dirty="0">
              <a:solidFill>
                <a:schemeClr val="tx1"/>
              </a:solidFill>
            </a:endParaRPr>
          </a:p>
        </p:txBody>
      </p:sp>
      <p:sp>
        <p:nvSpPr>
          <p:cNvPr id="3" name="Content Placeholder 2"/>
          <p:cNvSpPr>
            <a:spLocks noGrp="1"/>
          </p:cNvSpPr>
          <p:nvPr>
            <p:ph idx="1"/>
          </p:nvPr>
        </p:nvSpPr>
        <p:spPr>
          <a:xfrm>
            <a:off x="457200" y="990601"/>
            <a:ext cx="8229600" cy="5135564"/>
          </a:xfrm>
        </p:spPr>
        <p:txBody>
          <a:bodyPr/>
          <a:lstStyle/>
          <a:p>
            <a:pPr marL="0" indent="0" algn="ctr">
              <a:buNone/>
            </a:pPr>
            <a:r>
              <a:rPr lang="de-DE" dirty="0">
                <a:solidFill>
                  <a:schemeClr val="tx1"/>
                </a:solidFill>
              </a:rPr>
              <a:t>Gegensätze – Unterschiede – Ähnlichkeiten – …</a:t>
            </a:r>
            <a:endParaRPr lang="en-US"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19208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04999"/>
            <a:ext cx="41910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843887899"/>
              </p:ext>
            </p:extLst>
          </p:nvPr>
        </p:nvGraphicFramePr>
        <p:xfrm>
          <a:off x="2895600" y="4572000"/>
          <a:ext cx="6096000" cy="1381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de-DE" dirty="0"/>
                        <a:t>Gustav</a:t>
                      </a:r>
                      <a:r>
                        <a:rPr lang="de-DE" baseline="0" dirty="0"/>
                        <a:t> Klimt</a:t>
                      </a:r>
                      <a:endParaRPr lang="en-US" dirty="0"/>
                    </a:p>
                  </a:txBody>
                  <a:tcPr>
                    <a:solidFill>
                      <a:schemeClr val="accent5">
                        <a:lumMod val="75000"/>
                      </a:schemeClr>
                    </a:solidFill>
                  </a:tcPr>
                </a:tc>
                <a:tc>
                  <a:txBody>
                    <a:bodyPr/>
                    <a:lstStyle/>
                    <a:p>
                      <a:r>
                        <a:rPr lang="de-DE" dirty="0"/>
                        <a:t>Lis Mosa</a:t>
                      </a:r>
                      <a:endParaRPr lang="en-US" dirty="0"/>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de-DE" dirty="0"/>
                        <a:t>Österreich</a:t>
                      </a:r>
                      <a:endParaRPr lang="en-US" dirty="0"/>
                    </a:p>
                  </a:txBody>
                  <a:tcPr>
                    <a:solidFill>
                      <a:schemeClr val="accent5">
                        <a:lumMod val="60000"/>
                        <a:lumOff val="40000"/>
                      </a:schemeClr>
                    </a:solidFill>
                  </a:tcPr>
                </a:tc>
                <a:tc>
                  <a:txBody>
                    <a:bodyPr/>
                    <a:lstStyle/>
                    <a:p>
                      <a:r>
                        <a:rPr lang="de-DE" dirty="0"/>
                        <a:t>Frankreich</a:t>
                      </a:r>
                      <a:endParaRPr lang="en-US" dirty="0"/>
                    </a:p>
                  </a:txBody>
                  <a:tcPr>
                    <a:solidFill>
                      <a:schemeClr val="accent5">
                        <a:lumMod val="75000"/>
                      </a:schemeClr>
                    </a:solidFill>
                  </a:tcPr>
                </a:tc>
                <a:extLst>
                  <a:ext uri="{0D108BD9-81ED-4DB2-BD59-A6C34878D82A}">
                    <a16:rowId xmlns:a16="http://schemas.microsoft.com/office/drawing/2014/main" val="10001"/>
                  </a:ext>
                </a:extLst>
              </a:tr>
              <a:tr h="370840">
                <a:tc>
                  <a:txBody>
                    <a:bodyPr/>
                    <a:lstStyle/>
                    <a:p>
                      <a:r>
                        <a:rPr lang="de-DE" dirty="0"/>
                        <a:t>Hoffnung (I)</a:t>
                      </a:r>
                      <a:endParaRPr lang="en-US" dirty="0"/>
                    </a:p>
                  </a:txBody>
                  <a:tcPr>
                    <a:solidFill>
                      <a:schemeClr val="accent5">
                        <a:lumMod val="75000"/>
                      </a:schemeClr>
                    </a:solidFill>
                  </a:tcPr>
                </a:tc>
                <a:tc>
                  <a:txBody>
                    <a:bodyPr/>
                    <a:lstStyle/>
                    <a:p>
                      <a:r>
                        <a:rPr lang="de-DE" dirty="0"/>
                        <a:t>Die schlafende Königin (la reine endormie)</a:t>
                      </a:r>
                      <a:endParaRPr lang="en-US" dirty="0"/>
                    </a:p>
                  </a:txBody>
                  <a:tcP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4522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6667">
              <a:schemeClr val="accent5">
                <a:lumMod val="40000"/>
                <a:lumOff val="60000"/>
              </a:schemeClr>
            </a:gs>
            <a:gs pos="63337">
              <a:srgbClr val="DEEDC4"/>
            </a:gs>
            <a:gs pos="49000">
              <a:schemeClr val="accent5">
                <a:lumMod val="40000"/>
                <a:lumOff val="6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de-DE" sz="1800" dirty="0">
                <a:solidFill>
                  <a:schemeClr val="tx1"/>
                </a:solidFill>
              </a:rPr>
              <a:t>Noch ein Beispiel… Eine zweite Aktivität</a:t>
            </a:r>
            <a:endParaRPr lang="en-US" sz="1800" dirty="0">
              <a:solidFill>
                <a:schemeClr val="tx1"/>
              </a:solidFill>
            </a:endParaRPr>
          </a:p>
        </p:txBody>
      </p:sp>
      <p:sp>
        <p:nvSpPr>
          <p:cNvPr id="3" name="Content Placeholder 2"/>
          <p:cNvSpPr>
            <a:spLocks noGrp="1"/>
          </p:cNvSpPr>
          <p:nvPr>
            <p:ph idx="1"/>
          </p:nvPr>
        </p:nvSpPr>
        <p:spPr>
          <a:xfrm>
            <a:off x="457200" y="609600"/>
            <a:ext cx="8229600" cy="5516565"/>
          </a:xfrm>
        </p:spPr>
        <p:txBody>
          <a:bodyPr>
            <a:normAutofit/>
          </a:bodyPr>
          <a:lstStyle/>
          <a:p>
            <a:pPr marL="0" indent="0" algn="ctr">
              <a:buNone/>
            </a:pPr>
            <a:r>
              <a:rPr lang="de-DE" sz="1600" dirty="0">
                <a:solidFill>
                  <a:schemeClr val="tx1"/>
                </a:solidFill>
              </a:rPr>
              <a:t>Gegensätze – Unterschiede – Ähnlichkeiten – …</a:t>
            </a:r>
            <a:endParaRPr lang="en-US" sz="16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10238044"/>
              </p:ext>
            </p:extLst>
          </p:nvPr>
        </p:nvGraphicFramePr>
        <p:xfrm>
          <a:off x="621322" y="5501640"/>
          <a:ext cx="4179278" cy="1097280"/>
        </p:xfrm>
        <a:graphic>
          <a:graphicData uri="http://schemas.openxmlformats.org/drawingml/2006/table">
            <a:tbl>
              <a:tblPr firstRow="1" bandRow="1">
                <a:tableStyleId>{5C22544A-7EE6-4342-B048-85BDC9FD1C3A}</a:tableStyleId>
              </a:tblPr>
              <a:tblGrid>
                <a:gridCol w="1664678">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294640">
                <a:tc>
                  <a:txBody>
                    <a:bodyPr/>
                    <a:lstStyle/>
                    <a:p>
                      <a:r>
                        <a:rPr lang="de-DE" dirty="0"/>
                        <a:t>Gustav</a:t>
                      </a:r>
                      <a:r>
                        <a:rPr lang="de-DE" baseline="0" dirty="0"/>
                        <a:t> Klimt</a:t>
                      </a:r>
                      <a:endParaRPr lang="en-US" dirty="0"/>
                    </a:p>
                  </a:txBody>
                  <a:tcPr>
                    <a:solidFill>
                      <a:schemeClr val="accent5">
                        <a:lumMod val="75000"/>
                      </a:schemeClr>
                    </a:solidFill>
                  </a:tcPr>
                </a:tc>
                <a:tc>
                  <a:txBody>
                    <a:bodyPr/>
                    <a:lstStyle/>
                    <a:p>
                      <a:r>
                        <a:rPr lang="de-DE" dirty="0"/>
                        <a:t>Thanos Karonis</a:t>
                      </a:r>
                      <a:endParaRPr lang="en-US" dirty="0"/>
                    </a:p>
                  </a:txBody>
                  <a:tcPr>
                    <a:solidFill>
                      <a:schemeClr val="accent5">
                        <a:lumMod val="60000"/>
                        <a:lumOff val="40000"/>
                      </a:schemeClr>
                    </a:solidFill>
                  </a:tcPr>
                </a:tc>
                <a:extLst>
                  <a:ext uri="{0D108BD9-81ED-4DB2-BD59-A6C34878D82A}">
                    <a16:rowId xmlns:a16="http://schemas.microsoft.com/office/drawing/2014/main" val="10000"/>
                  </a:ext>
                </a:extLst>
              </a:tr>
              <a:tr h="294640">
                <a:tc>
                  <a:txBody>
                    <a:bodyPr/>
                    <a:lstStyle/>
                    <a:p>
                      <a:r>
                        <a:rPr lang="de-DE" dirty="0"/>
                        <a:t>Österreich</a:t>
                      </a:r>
                      <a:endParaRPr lang="en-US" dirty="0"/>
                    </a:p>
                  </a:txBody>
                  <a:tcPr>
                    <a:solidFill>
                      <a:schemeClr val="accent5">
                        <a:lumMod val="60000"/>
                        <a:lumOff val="40000"/>
                      </a:schemeClr>
                    </a:solidFill>
                  </a:tcPr>
                </a:tc>
                <a:tc>
                  <a:txBody>
                    <a:bodyPr/>
                    <a:lstStyle/>
                    <a:p>
                      <a:r>
                        <a:rPr lang="de-DE" dirty="0"/>
                        <a:t>Griechenland</a:t>
                      </a:r>
                      <a:endParaRPr lang="en-US" dirty="0"/>
                    </a:p>
                  </a:txBody>
                  <a:tcPr>
                    <a:solidFill>
                      <a:schemeClr val="accent5">
                        <a:lumMod val="75000"/>
                      </a:schemeClr>
                    </a:solidFill>
                  </a:tcPr>
                </a:tc>
                <a:extLst>
                  <a:ext uri="{0D108BD9-81ED-4DB2-BD59-A6C34878D82A}">
                    <a16:rowId xmlns:a16="http://schemas.microsoft.com/office/drawing/2014/main" val="10001"/>
                  </a:ext>
                </a:extLst>
              </a:tr>
              <a:tr h="294640">
                <a:tc>
                  <a:txBody>
                    <a:bodyPr/>
                    <a:lstStyle/>
                    <a:p>
                      <a:r>
                        <a:rPr lang="de-DE" dirty="0"/>
                        <a:t>Der Kuss</a:t>
                      </a:r>
                      <a:endParaRPr lang="en-US" dirty="0"/>
                    </a:p>
                  </a:txBody>
                  <a:tcPr>
                    <a:solidFill>
                      <a:schemeClr val="accent5">
                        <a:lumMod val="75000"/>
                      </a:schemeClr>
                    </a:solidFill>
                  </a:tcPr>
                </a:tc>
                <a:tc>
                  <a:txBody>
                    <a:bodyPr/>
                    <a:lstStyle/>
                    <a:p>
                      <a:r>
                        <a:rPr lang="de-DE" dirty="0"/>
                        <a:t>Das Paar</a:t>
                      </a:r>
                      <a:endParaRPr lang="en-US" dirty="0"/>
                    </a:p>
                  </a:txBody>
                  <a:tcP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pic>
        <p:nvPicPr>
          <p:cNvPr id="7" name="Picture 6" descr="10+1 έργα τέχνης που αποθεώνουν τον έρωτα | clickatlif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323" y="1143000"/>
            <a:ext cx="3216275" cy="4030979"/>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90600"/>
            <a:ext cx="2438400" cy="5638800"/>
          </a:xfrm>
          <a:prstGeom prst="rect">
            <a:avLst/>
          </a:prstGeom>
          <a:noFill/>
          <a:ln>
            <a:noFill/>
          </a:ln>
        </p:spPr>
      </p:pic>
    </p:spTree>
    <p:extLst>
      <p:ext uri="{BB962C8B-B14F-4D97-AF65-F5344CB8AC3E}">
        <p14:creationId xmlns:p14="http://schemas.microsoft.com/office/powerpoint/2010/main" val="399510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92500"/>
          </a:bodyPr>
          <a:lstStyle/>
          <a:p>
            <a:pPr marL="0" indent="0">
              <a:buNone/>
            </a:pPr>
            <a:endParaRPr lang="el-GR" i="1" dirty="0">
              <a:solidFill>
                <a:schemeClr val="bg1"/>
              </a:solidFill>
            </a:endParaRPr>
          </a:p>
          <a:p>
            <a:pPr marL="0" indent="0">
              <a:buNone/>
            </a:pPr>
            <a:r>
              <a:rPr lang="de-DE" b="1" i="1" dirty="0">
                <a:solidFill>
                  <a:schemeClr val="tx1"/>
                </a:solidFill>
              </a:rPr>
              <a:t>Autonomie: </a:t>
            </a:r>
            <a:r>
              <a:rPr lang="de-DE" dirty="0"/>
              <a:t>Für die Lernenden ist es wichtig, bei Entscheidungen, die sie beeinflussen, einbezogen zu werden. Lerner brauchen bei Entscheidungen, die einen Einfluss auf sie haben, mitzumachen. Ihnen ist es wichtig, das </a:t>
            </a:r>
            <a:r>
              <a:rPr lang="de-DE" i="1" dirty="0"/>
              <a:t>Was</a:t>
            </a:r>
            <a:r>
              <a:rPr lang="de-DE" dirty="0"/>
              <a:t> und das </a:t>
            </a:r>
            <a:r>
              <a:rPr lang="de-DE" i="1" dirty="0"/>
              <a:t>Wie</a:t>
            </a:r>
            <a:r>
              <a:rPr lang="de-DE" dirty="0"/>
              <a:t> ihres Unterrichtsprozesses zu kontrollieren.</a:t>
            </a:r>
            <a:endParaRPr lang="el-GR" dirty="0"/>
          </a:p>
          <a:p>
            <a:pPr marL="0" indent="0">
              <a:buNone/>
            </a:pPr>
            <a:endParaRPr lang="en-US" dirty="0"/>
          </a:p>
          <a:p>
            <a:pPr marL="0" indent="0">
              <a:buNone/>
            </a:pPr>
            <a:r>
              <a:rPr lang="de-DE" b="1" i="1" dirty="0">
                <a:solidFill>
                  <a:schemeClr val="tx1"/>
                </a:solidFill>
              </a:rPr>
              <a:t>Zugehörigkeit: </a:t>
            </a:r>
            <a:r>
              <a:rPr lang="de-DE" dirty="0"/>
              <a:t>(Die) Lernenden haben den Wunsch, mit anderen Menschen zu kommunizieren, akzeptiert zu werden, nach bestimmten Kriterien zu Lerngruppen zu gehören, „wir” sein.</a:t>
            </a:r>
            <a:endParaRPr lang="el-GR" dirty="0"/>
          </a:p>
          <a:p>
            <a:pPr marL="0" indent="0">
              <a:buNone/>
            </a:pPr>
            <a:endParaRPr lang="en-US" dirty="0"/>
          </a:p>
          <a:p>
            <a:pPr marL="0" indent="0">
              <a:buNone/>
            </a:pPr>
            <a:r>
              <a:rPr lang="de-DE" b="1" i="1" dirty="0">
                <a:solidFill>
                  <a:schemeClr val="tx1"/>
                </a:solidFill>
              </a:rPr>
              <a:t>Zuständigkeit: </a:t>
            </a:r>
            <a:r>
              <a:rPr lang="de-DE" dirty="0"/>
              <a:t>Die Lernenden  möchten das Gefühl (die Bestätigung) haben, dass sie in bestimmten Bereichen, die für sie wichtig sind, Erfolg haben/erfolgreich sind.</a:t>
            </a:r>
            <a:endParaRPr lang="en-US" dirty="0"/>
          </a:p>
          <a:p>
            <a:pPr marL="0" indent="0">
              <a:buNone/>
            </a:pPr>
            <a:endParaRPr lang="en-US" dirty="0"/>
          </a:p>
        </p:txBody>
      </p:sp>
    </p:spTree>
    <p:extLst>
      <p:ext uri="{BB962C8B-B14F-4D97-AF65-F5344CB8AC3E}">
        <p14:creationId xmlns:p14="http://schemas.microsoft.com/office/powerpoint/2010/main" val="4187693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5 - Εικόνα" descr="https://encrypted-tbn2.gstatic.com/images?q=tbn:ANd9GcRPPmP6n1OU0dOgZDnni4Ph1xvwySd7vRFtSNhz6KxWSL1u_Mgu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762000" y="3200400"/>
            <a:ext cx="8153400" cy="2667000"/>
          </a:xfrm>
        </p:spPr>
        <p:txBody>
          <a:bodyPr/>
          <a:lstStyle/>
          <a:p>
            <a:pPr>
              <a:lnSpc>
                <a:spcPct val="100000"/>
              </a:lnSpc>
            </a:pPr>
            <a:br>
              <a:rPr lang="de-DE" sz="6600" b="1" dirty="0">
                <a:solidFill>
                  <a:schemeClr val="tx1"/>
                </a:solidFill>
              </a:rPr>
            </a:br>
            <a:br>
              <a:rPr lang="de-DE" sz="6600" b="1" dirty="0">
                <a:solidFill>
                  <a:schemeClr val="tx1"/>
                </a:solidFill>
              </a:rPr>
            </a:br>
            <a:br>
              <a:rPr lang="de-DE" sz="6600" b="1" dirty="0">
                <a:solidFill>
                  <a:schemeClr val="tx1"/>
                </a:solidFill>
              </a:rPr>
            </a:br>
            <a:r>
              <a:rPr lang="de-DE" b="1" dirty="0">
                <a:solidFill>
                  <a:schemeClr val="tx1"/>
                </a:solidFill>
              </a:rPr>
              <a:t>Danke </a:t>
            </a:r>
            <a:br>
              <a:rPr lang="el-GR" b="1" dirty="0">
                <a:solidFill>
                  <a:schemeClr val="tx1"/>
                </a:solidFill>
              </a:rPr>
            </a:br>
            <a:r>
              <a:rPr lang="el-GR" b="1" dirty="0">
                <a:solidFill>
                  <a:schemeClr val="tx1"/>
                </a:solidFill>
              </a:rPr>
              <a:t>ευχαριστώ</a:t>
            </a:r>
            <a:br>
              <a:rPr lang="el-GR" b="1" dirty="0">
                <a:solidFill>
                  <a:schemeClr val="tx1"/>
                </a:solidFill>
              </a:rPr>
            </a:br>
            <a:r>
              <a:rPr lang="az-Cyrl-AZ" b="1" dirty="0">
                <a:solidFill>
                  <a:schemeClr val="tx1"/>
                </a:solidFill>
                <a:effectLst/>
              </a:rPr>
              <a:t>Хвала</a:t>
            </a:r>
            <a:br>
              <a:rPr lang="en-US" b="1" dirty="0">
                <a:solidFill>
                  <a:schemeClr val="tx1"/>
                </a:solidFill>
                <a:effectLst/>
              </a:rPr>
            </a:br>
            <a:r>
              <a:rPr lang="en-US" b="1" dirty="0">
                <a:solidFill>
                  <a:schemeClr val="tx1"/>
                </a:solidFill>
              </a:rPr>
              <a:t>thank you</a:t>
            </a:r>
            <a:br>
              <a:rPr lang="en-US" b="1" dirty="0">
                <a:solidFill>
                  <a:schemeClr val="tx1"/>
                </a:solidFill>
              </a:rPr>
            </a:br>
            <a:r>
              <a:rPr lang="en-US" b="1" dirty="0">
                <a:solidFill>
                  <a:schemeClr val="tx1"/>
                </a:solidFill>
              </a:rPr>
              <a:t>merci</a:t>
            </a:r>
            <a:br>
              <a:rPr lang="en-US" b="1" dirty="0">
                <a:solidFill>
                  <a:schemeClr val="tx1"/>
                </a:solidFill>
              </a:rPr>
            </a:br>
            <a:r>
              <a:rPr lang="az-Cyrl-AZ" b="1" dirty="0">
                <a:solidFill>
                  <a:schemeClr val="tx1"/>
                </a:solidFill>
                <a:effectLst/>
              </a:rPr>
              <a:t>Благодаря</a:t>
            </a:r>
            <a:br>
              <a:rPr lang="en-US" b="1" dirty="0">
                <a:solidFill>
                  <a:schemeClr val="tx1"/>
                </a:solidFill>
              </a:rPr>
            </a:br>
            <a:endParaRPr lang="en-US" b="1" dirty="0">
              <a:solidFill>
                <a:schemeClr val="tx1"/>
              </a:solidFill>
            </a:endParaRPr>
          </a:p>
        </p:txBody>
      </p:sp>
    </p:spTree>
    <p:extLst>
      <p:ext uri="{BB962C8B-B14F-4D97-AF65-F5344CB8AC3E}">
        <p14:creationId xmlns:p14="http://schemas.microsoft.com/office/powerpoint/2010/main" val="249426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476250"/>
            <a:ext cx="8497888" cy="1162050"/>
          </a:xfrm>
        </p:spPr>
        <p:txBody>
          <a:bodyPr/>
          <a:lstStyle/>
          <a:p>
            <a:pPr eaLnBrk="1" hangingPunct="1">
              <a:defRPr/>
            </a:pPr>
            <a:r>
              <a:rPr lang="de-DE" altLang="en-US" sz="3200" b="1" dirty="0">
                <a:solidFill>
                  <a:schemeClr val="tx1"/>
                </a:solidFill>
              </a:rPr>
              <a:t>„So viele Sprachen Einer kann, so viele Mal ist er ein Mensch“</a:t>
            </a:r>
            <a:r>
              <a:rPr lang="el-GR" altLang="en-US" sz="3200" b="1" dirty="0">
                <a:solidFill>
                  <a:schemeClr val="tx1"/>
                </a:solidFill>
              </a:rPr>
              <a:t> </a:t>
            </a:r>
          </a:p>
        </p:txBody>
      </p:sp>
      <p:sp>
        <p:nvSpPr>
          <p:cNvPr id="3075" name="Rectangle 3"/>
          <p:cNvSpPr>
            <a:spLocks noGrp="1" noChangeArrowheads="1"/>
          </p:cNvSpPr>
          <p:nvPr>
            <p:ph type="subTitle" idx="1"/>
          </p:nvPr>
        </p:nvSpPr>
        <p:spPr>
          <a:xfrm>
            <a:off x="179388" y="2133601"/>
            <a:ext cx="8748712" cy="4319588"/>
          </a:xfrm>
        </p:spPr>
        <p:txBody>
          <a:bodyPr/>
          <a:lstStyle/>
          <a:p>
            <a:pPr eaLnBrk="1" hangingPunct="1">
              <a:defRPr/>
            </a:pPr>
            <a:r>
              <a:rPr lang="de-DE" altLang="en-US" sz="2400" b="1" dirty="0">
                <a:solidFill>
                  <a:schemeClr val="tx1"/>
                </a:solidFill>
              </a:rPr>
              <a:t>Können die Worte von Karl V. in unserer globalisierten Zeit noch aktuell sein? </a:t>
            </a:r>
          </a:p>
          <a:p>
            <a:pPr eaLnBrk="1" hangingPunct="1">
              <a:defRPr/>
            </a:pPr>
            <a:r>
              <a:rPr lang="de-DE" altLang="en-US" sz="2400" b="1" dirty="0">
                <a:solidFill>
                  <a:schemeClr val="tx1"/>
                </a:solidFill>
              </a:rPr>
              <a:t>Oder tendiert die heutige Welt nach einem interkulturellen Ansatz, der oft auf die Suche nach einem gemeinsamen Nenner reduziert wird, sodass Unterschiede auf der Strecke bleiben und zu befremdenden Kontrasten werden? </a:t>
            </a:r>
          </a:p>
          <a:p>
            <a:pPr eaLnBrk="1" hangingPunct="1">
              <a:defRPr/>
            </a:pPr>
            <a:r>
              <a:rPr lang="de-DE" altLang="en-US" sz="2400" b="1" dirty="0">
                <a:solidFill>
                  <a:schemeClr val="tx1"/>
                </a:solidFill>
              </a:rPr>
              <a:t>Wie kann man im Rahmen des Fremdsprachenunterrichts den Menschen hinter den Sprachen näher kommen, selbst noch einmal Mensch werden?</a:t>
            </a:r>
            <a:r>
              <a:rPr lang="el-GR" altLang="en-US" sz="2400" b="1" dirty="0">
                <a:solidFill>
                  <a:schemeClr val="tx1"/>
                </a:solidFill>
              </a:rPr>
              <a:t> </a:t>
            </a:r>
          </a:p>
        </p:txBody>
      </p:sp>
    </p:spTree>
    <p:custDataLst>
      <p:tags r:id="rId1"/>
    </p:custDataLst>
    <p:extLst>
      <p:ext uri="{BB962C8B-B14F-4D97-AF65-F5344CB8AC3E}">
        <p14:creationId xmlns:p14="http://schemas.microsoft.com/office/powerpoint/2010/main" val="1719086245"/>
      </p:ext>
    </p:extLst>
  </p:cSld>
  <p:clrMapOvr>
    <a:masterClrMapping/>
  </p:clrMapOvr>
  <p:transition advTm="328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116579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lnSpc>
                <a:spcPct val="150000"/>
              </a:lnSpc>
              <a:spcBef>
                <a:spcPct val="0"/>
              </a:spcBef>
              <a:spcAft>
                <a:spcPct val="0"/>
              </a:spcAft>
            </a:pPr>
            <a:r>
              <a:rPr lang="de-DE" altLang="en-US" sz="4000" b="1" dirty="0">
                <a:solidFill>
                  <a:srgbClr val="000000"/>
                </a:solidFill>
                <a:cs typeface="Arial" charset="0"/>
              </a:rPr>
              <a:t>MS fördern - MFS fördern</a:t>
            </a:r>
          </a:p>
          <a:p>
            <a:pPr algn="just" eaLnBrk="1" fontAlgn="base" hangingPunct="1">
              <a:lnSpc>
                <a:spcPct val="150000"/>
              </a:lnSpc>
              <a:spcBef>
                <a:spcPct val="0"/>
              </a:spcBef>
              <a:spcAft>
                <a:spcPct val="0"/>
              </a:spcAft>
            </a:pPr>
            <a:r>
              <a:rPr lang="el-GR" altLang="en-US" sz="3200" dirty="0">
                <a:solidFill>
                  <a:srgbClr val="000000"/>
                </a:solidFill>
                <a:cs typeface="Arial" charset="0"/>
              </a:rPr>
              <a:t>Den Lernenden muss</a:t>
            </a:r>
            <a:endParaRPr lang="en-US" altLang="en-US" sz="3200" dirty="0">
              <a:solidFill>
                <a:srgbClr val="000000"/>
              </a:solidFill>
              <a:cs typeface="Arial" charset="0"/>
            </a:endParaRPr>
          </a:p>
          <a:p>
            <a:pPr algn="just" eaLnBrk="1" fontAlgn="base" hangingPunct="1">
              <a:lnSpc>
                <a:spcPct val="150000"/>
              </a:lnSpc>
              <a:spcBef>
                <a:spcPct val="0"/>
              </a:spcBef>
              <a:spcAft>
                <a:spcPct val="0"/>
              </a:spcAft>
            </a:pPr>
            <a:r>
              <a:rPr lang="el-GR" altLang="en-US" sz="3200" dirty="0">
                <a:solidFill>
                  <a:srgbClr val="000000"/>
                </a:solidFill>
                <a:cs typeface="Arial" charset="0"/>
              </a:rPr>
              <a:t>die Gelegenheit geboten werden, </a:t>
            </a:r>
            <a:endParaRPr lang="en-US" altLang="en-US" sz="3200" dirty="0">
              <a:solidFill>
                <a:srgbClr val="000000"/>
              </a:solidFill>
              <a:cs typeface="Arial" charset="0"/>
            </a:endParaRPr>
          </a:p>
          <a:p>
            <a:pPr algn="just" eaLnBrk="1" fontAlgn="base" hangingPunct="1">
              <a:lnSpc>
                <a:spcPct val="150000"/>
              </a:lnSpc>
              <a:spcBef>
                <a:spcPct val="0"/>
              </a:spcBef>
              <a:spcAft>
                <a:spcPct val="0"/>
              </a:spcAft>
            </a:pPr>
            <a:r>
              <a:rPr lang="el-GR" altLang="en-US" sz="3200" dirty="0">
                <a:solidFill>
                  <a:srgbClr val="000000"/>
                </a:solidFill>
                <a:cs typeface="Arial" charset="0"/>
              </a:rPr>
              <a:t>eine mehrsprachige Kompetenz zu entwickeln. </a:t>
            </a:r>
            <a:endParaRPr lang="en-US" altLang="en-US" sz="3200" dirty="0">
              <a:solidFill>
                <a:srgbClr val="000000"/>
              </a:solidFill>
              <a:cs typeface="Arial" charset="0"/>
            </a:endParaRPr>
          </a:p>
          <a:p>
            <a:pPr algn="ctr" eaLnBrk="1" fontAlgn="base" hangingPunct="1">
              <a:lnSpc>
                <a:spcPct val="150000"/>
              </a:lnSpc>
              <a:spcBef>
                <a:spcPct val="0"/>
              </a:spcBef>
              <a:spcAft>
                <a:spcPct val="0"/>
              </a:spcAft>
            </a:pPr>
            <a:r>
              <a:rPr lang="de-DE" altLang="en-US" sz="3200" b="1" dirty="0">
                <a:solidFill>
                  <a:srgbClr val="000000"/>
                </a:solidFill>
                <a:cs typeface="Arial" charset="0"/>
              </a:rPr>
              <a:t>Motivation - Fähigkeiten - Selbstvertrauen ständig fördern</a:t>
            </a:r>
            <a:endParaRPr lang="el-GR" altLang="en-US" sz="3200" b="1" dirty="0">
              <a:solidFill>
                <a:srgbClr val="000000"/>
              </a:solidFill>
              <a:cs typeface="Arial" charset="0"/>
            </a:endParaRPr>
          </a:p>
        </p:txBody>
      </p:sp>
    </p:spTree>
    <p:extLst>
      <p:ext uri="{BB962C8B-B14F-4D97-AF65-F5344CB8AC3E}">
        <p14:creationId xmlns:p14="http://schemas.microsoft.com/office/powerpoint/2010/main" val="341102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609600" y="762000"/>
            <a:ext cx="8229600" cy="5607050"/>
          </a:xfrm>
        </p:spPr>
        <p:txBody>
          <a:bodyPr/>
          <a:lstStyle/>
          <a:p>
            <a:pPr algn="l" eaLnBrk="1" hangingPunct="1">
              <a:lnSpc>
                <a:spcPct val="115000"/>
              </a:lnSpc>
            </a:pPr>
            <a:r>
              <a:rPr lang="de-DE" altLang="en-US" sz="3200" b="1" dirty="0">
                <a:solidFill>
                  <a:schemeClr val="tx1"/>
                </a:solidFill>
              </a:rPr>
              <a:t>Hauptziel Förderung der Kommunikation gilt als Hauptziel des Unterrichtsprozesses</a:t>
            </a:r>
            <a:br>
              <a:rPr lang="de-DE" altLang="en-US" sz="3200" b="1" dirty="0">
                <a:solidFill>
                  <a:schemeClr val="tx1"/>
                </a:solidFill>
              </a:rPr>
            </a:br>
            <a:br>
              <a:rPr lang="de-DE" altLang="en-US" sz="3200" b="1" dirty="0">
                <a:solidFill>
                  <a:schemeClr val="tx1"/>
                </a:solidFill>
              </a:rPr>
            </a:br>
            <a:r>
              <a:rPr lang="de-DE" altLang="en-US" sz="3200" b="1" dirty="0">
                <a:solidFill>
                  <a:schemeClr val="tx1"/>
                </a:solidFill>
              </a:rPr>
              <a:t>die Lernenden werden selbst zu Hauptpersonen mit sozialer Aktion</a:t>
            </a:r>
            <a:br>
              <a:rPr lang="de-DE" altLang="en-US" sz="3200" b="1" dirty="0">
                <a:solidFill>
                  <a:schemeClr val="tx1"/>
                </a:solidFill>
              </a:rPr>
            </a:br>
            <a:br>
              <a:rPr lang="de-DE" altLang="en-US" sz="3200" b="1" dirty="0">
                <a:solidFill>
                  <a:schemeClr val="tx1"/>
                </a:solidFill>
              </a:rPr>
            </a:br>
            <a:r>
              <a:rPr lang="de-DE" altLang="en-US" sz="3200" b="1" dirty="0">
                <a:solidFill>
                  <a:schemeClr val="tx1"/>
                </a:solidFill>
              </a:rPr>
              <a:t>ähnlich wie jene Person während des Spracherwerbs im Lande der Zielsprache</a:t>
            </a:r>
            <a:br>
              <a:rPr lang="de-DE" altLang="en-US" sz="3200" b="1" dirty="0">
                <a:solidFill>
                  <a:schemeClr val="tx1"/>
                </a:solidFill>
              </a:rPr>
            </a:br>
            <a:r>
              <a:rPr lang="de-DE" altLang="en-US" sz="3200" b="1" dirty="0">
                <a:solidFill>
                  <a:schemeClr val="tx1"/>
                </a:solidFill>
              </a:rPr>
              <a:t>ähnlich wie unser alltägliches Leben, alltägliches Ziel</a:t>
            </a:r>
            <a:endParaRPr lang="el-GR" altLang="en-US" sz="3200" b="1" dirty="0">
              <a:solidFill>
                <a:schemeClr val="tx1"/>
              </a:solidFill>
            </a:endParaRPr>
          </a:p>
        </p:txBody>
      </p:sp>
    </p:spTree>
    <p:extLst>
      <p:ext uri="{BB962C8B-B14F-4D97-AF65-F5344CB8AC3E}">
        <p14:creationId xmlns:p14="http://schemas.microsoft.com/office/powerpoint/2010/main" val="263753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de-DE" sz="2400" dirty="0"/>
              <a:t>Moderater Konstruktivismus</a:t>
            </a:r>
            <a:endParaRPr lang="en-US" sz="2400"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endParaRPr lang="de-DE" dirty="0"/>
          </a:p>
          <a:p>
            <a:pPr marL="0" indent="0">
              <a:buNone/>
            </a:pPr>
            <a:r>
              <a:rPr lang="de-DE" dirty="0"/>
              <a:t>Seine Verfahren fördern das Lernen in einer komplexen und kontextualisierten Lernumgebung, …</a:t>
            </a:r>
          </a:p>
          <a:p>
            <a:pPr marL="0" indent="0">
              <a:buNone/>
            </a:pPr>
            <a:r>
              <a:rPr lang="de-DE" dirty="0"/>
              <a:t>Aufgaben werden im Unterricht vorbereitet, Hilfsmittel werden erklärt und zur Verfügung gestellt und die </a:t>
            </a:r>
            <a:r>
              <a:rPr lang="de-DE" b="1" dirty="0"/>
              <a:t>Lehrende</a:t>
            </a:r>
            <a:r>
              <a:rPr lang="de-DE" dirty="0"/>
              <a:t> begleiten das Lernen wie </a:t>
            </a:r>
            <a:r>
              <a:rPr lang="de-DE" b="1" dirty="0"/>
              <a:t>Trainer</a:t>
            </a:r>
            <a:r>
              <a:rPr lang="de-DE" dirty="0"/>
              <a:t>.</a:t>
            </a:r>
          </a:p>
          <a:p>
            <a:pPr marL="0" indent="0">
              <a:buNone/>
            </a:pPr>
            <a:r>
              <a:rPr lang="de-DE" b="1" dirty="0"/>
              <a:t>Lernende</a:t>
            </a:r>
            <a:r>
              <a:rPr lang="de-DE" dirty="0"/>
              <a:t> setzen das gemeinsam Erarbeitete um – erproben es selbstständig – experimentieren damit – entwickeln es weiter!</a:t>
            </a:r>
          </a:p>
          <a:p>
            <a:pPr marL="0" indent="0">
              <a:buNone/>
            </a:pPr>
            <a:r>
              <a:rPr lang="de-DE" b="1" dirty="0"/>
              <a:t>Szenariendidaktik macht diese Verfahren zunutze</a:t>
            </a:r>
            <a:r>
              <a:rPr lang="de-DE" dirty="0"/>
              <a:t>!</a:t>
            </a:r>
            <a:endParaRPr lang="en-US" dirty="0"/>
          </a:p>
        </p:txBody>
      </p:sp>
    </p:spTree>
    <p:extLst>
      <p:ext uri="{BB962C8B-B14F-4D97-AF65-F5344CB8AC3E}">
        <p14:creationId xmlns:p14="http://schemas.microsoft.com/office/powerpoint/2010/main" val="262882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Autofit/>
          </a:bodyPr>
          <a:lstStyle/>
          <a:p>
            <a:pPr>
              <a:lnSpc>
                <a:spcPct val="100000"/>
              </a:lnSpc>
            </a:pPr>
            <a:r>
              <a:rPr lang="de-DE" sz="2400" b="1" dirty="0"/>
              <a:t>Kritische Kompetenz</a:t>
            </a:r>
            <a:br>
              <a:rPr lang="de-DE" sz="2400" b="1" dirty="0"/>
            </a:br>
            <a:r>
              <a:rPr lang="de-DE" sz="2400" b="1" dirty="0"/>
              <a:t>handlungsorientierter FSU und Szenariendidaktik</a:t>
            </a:r>
            <a:endParaRPr lang="en-US" sz="2400" b="1" dirty="0"/>
          </a:p>
        </p:txBody>
      </p:sp>
      <p:sp>
        <p:nvSpPr>
          <p:cNvPr id="3" name="Content Placehold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dirty="0"/>
              <a:t>Kommunikativer Sprachunterricht – Fertigkeiten an authentischen Texten und Bilder zu vermitteln</a:t>
            </a:r>
          </a:p>
          <a:p>
            <a:pPr marL="0" indent="0">
              <a:buNone/>
            </a:pPr>
            <a:r>
              <a:rPr lang="de-DE" dirty="0"/>
              <a:t>Für die Bearbeitung von Aufgaben ist eine koordinierte (Bewertung der Bedeutung, Schwerpunktsetzung, Einbettung und handlungsstrategische Umsetzung) Kompetenz verlangt, die kritische Kompetenz.</a:t>
            </a:r>
            <a:endParaRPr lang="en-US" dirty="0"/>
          </a:p>
        </p:txBody>
      </p:sp>
    </p:spTree>
    <p:extLst>
      <p:ext uri="{BB962C8B-B14F-4D97-AF65-F5344CB8AC3E}">
        <p14:creationId xmlns:p14="http://schemas.microsoft.com/office/powerpoint/2010/main" val="54316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Autofit/>
          </a:bodyPr>
          <a:lstStyle/>
          <a:p>
            <a:pPr>
              <a:lnSpc>
                <a:spcPct val="100000"/>
              </a:lnSpc>
            </a:pPr>
            <a:r>
              <a:rPr lang="de-DE" sz="2400" b="1" dirty="0">
                <a:solidFill>
                  <a:prstClr val="black"/>
                </a:solidFill>
              </a:rPr>
              <a:t>Kritische Kompetenz</a:t>
            </a:r>
            <a:br>
              <a:rPr lang="de-DE" sz="2400" b="1" dirty="0">
                <a:solidFill>
                  <a:prstClr val="black"/>
                </a:solidFill>
              </a:rPr>
            </a:br>
            <a:r>
              <a:rPr lang="de-DE" sz="2400" b="1" dirty="0">
                <a:solidFill>
                  <a:prstClr val="black"/>
                </a:solidFill>
              </a:rPr>
              <a:t>handlungsorientierter FSU und Szenariendidaktik</a:t>
            </a:r>
            <a:endParaRPr lang="en-US" sz="2400" dirty="0"/>
          </a:p>
        </p:txBody>
      </p:sp>
      <p:sp>
        <p:nvSpPr>
          <p:cNvPr id="3" name="Content Placeholder 2"/>
          <p:cNvSpPr>
            <a:spLocks noGrp="1"/>
          </p:cNvSpPr>
          <p:nvPr>
            <p:ph idx="1"/>
          </p:nvPr>
        </p:nvSpPr>
        <p:spPr/>
        <p:txBody>
          <a:bodyPr>
            <a:normAutofit/>
          </a:bodyPr>
          <a:lstStyle/>
          <a:p>
            <a:pPr marL="0" indent="0">
              <a:buNone/>
            </a:pPr>
            <a:endParaRPr lang="de-DE" dirty="0"/>
          </a:p>
          <a:p>
            <a:pPr marL="0" indent="0">
              <a:buNone/>
            </a:pPr>
            <a:r>
              <a:rPr lang="de-DE" dirty="0"/>
              <a:t>Durch das Erfahren von dem kreativen Umgang mit Sprache wird das Interesse der Lernenden gefördert und die Verankerung der sprachlichen Handlungen im Gedächtnis gesteigert. Damit realisieren die Lernende komplexe Denkoperationen, die sie zu selbstständigen Lernenden befähigen. </a:t>
            </a:r>
          </a:p>
          <a:p>
            <a:pPr marL="0" indent="0">
              <a:buNone/>
            </a:pPr>
            <a:r>
              <a:rPr lang="de-DE" dirty="0"/>
              <a:t>Das ist die Grundlage des handlungsorientierten Fremdsprachenunterrichts und der Szenariendidaktik.</a:t>
            </a:r>
            <a:endParaRPr lang="en-US" dirty="0"/>
          </a:p>
        </p:txBody>
      </p:sp>
    </p:spTree>
    <p:extLst>
      <p:ext uri="{BB962C8B-B14F-4D97-AF65-F5344CB8AC3E}">
        <p14:creationId xmlns:p14="http://schemas.microsoft.com/office/powerpoint/2010/main" val="368018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buNone/>
            </a:pPr>
            <a:r>
              <a:rPr lang="de-DE" dirty="0"/>
              <a:t>Konstruktivismus </a:t>
            </a:r>
            <a:r>
              <a:rPr lang="de-DE" sz="1800" dirty="0"/>
              <a:t>(Überforderung vermeiden)</a:t>
            </a:r>
          </a:p>
          <a:p>
            <a:pPr marL="0" indent="0">
              <a:buNone/>
            </a:pPr>
            <a:r>
              <a:rPr lang="de-DE" dirty="0"/>
              <a:t>		</a:t>
            </a:r>
          </a:p>
          <a:p>
            <a:pPr marL="0" indent="0">
              <a:buNone/>
            </a:pPr>
            <a:r>
              <a:rPr lang="de-DE" dirty="0"/>
              <a:t>moderater Konstruktivismus </a:t>
            </a:r>
            <a:r>
              <a:rPr lang="de-DE" sz="1900" dirty="0"/>
              <a:t>(kommunikativer FSU)</a:t>
            </a:r>
          </a:p>
          <a:p>
            <a:pPr marL="0" indent="0">
              <a:buNone/>
            </a:pPr>
            <a:r>
              <a:rPr lang="de-DE" dirty="0"/>
              <a:t>		</a:t>
            </a:r>
          </a:p>
          <a:p>
            <a:pPr marL="0" indent="0">
              <a:buNone/>
            </a:pPr>
            <a:r>
              <a:rPr lang="de-DE" dirty="0"/>
              <a:t>		Kritische Kompetenz</a:t>
            </a:r>
          </a:p>
          <a:p>
            <a:pPr marL="0" indent="0">
              <a:buNone/>
            </a:pPr>
            <a:endParaRPr lang="de-DE" dirty="0"/>
          </a:p>
          <a:p>
            <a:pPr marL="0" indent="0">
              <a:buNone/>
            </a:pPr>
            <a:endParaRPr lang="de-DE" dirty="0"/>
          </a:p>
          <a:p>
            <a:pPr marL="0" indent="0">
              <a:buNone/>
            </a:pPr>
            <a:endParaRPr lang="de-DE" sz="2800" dirty="0"/>
          </a:p>
          <a:p>
            <a:pPr marL="0" indent="0">
              <a:buNone/>
            </a:pPr>
            <a:r>
              <a:rPr lang="de-DE" sz="2800" dirty="0"/>
              <a:t>Handlungsorientierter FSU - Szenariendidaktik</a:t>
            </a:r>
            <a:endParaRPr lang="en-US" sz="2800" dirty="0"/>
          </a:p>
        </p:txBody>
      </p:sp>
      <p:cxnSp>
        <p:nvCxnSpPr>
          <p:cNvPr id="5" name="Straight Arrow Connector 4"/>
          <p:cNvCxnSpPr/>
          <p:nvPr/>
        </p:nvCxnSpPr>
        <p:spPr>
          <a:xfrm>
            <a:off x="2875808" y="11430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4036997" y="2319152"/>
            <a:ext cx="457200" cy="762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a:off x="4061381" y="2971800"/>
            <a:ext cx="484632" cy="9875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6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TotalTime>
  <Words>1268</Words>
  <Application>Microsoft Office PowerPoint</Application>
  <PresentationFormat>On-screen Show (4:3)</PresentationFormat>
  <Paragraphs>183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Gothic</vt:lpstr>
      <vt:lpstr>Courier New</vt:lpstr>
      <vt:lpstr>Palatino Linotype</vt:lpstr>
      <vt:lpstr>Symbol</vt:lpstr>
      <vt:lpstr>Executive</vt:lpstr>
      <vt:lpstr>Sprachenlernen und Kunst Differenzierung durch Kunst im DaF Unterricht für Jugendliche und Erwachsene</vt:lpstr>
      <vt:lpstr>Vielsprachigkeit - Mehrsprachigkeit  </vt:lpstr>
      <vt:lpstr>„So viele Sprachen Einer kann, so viele Mal ist er ein Mensch“ </vt:lpstr>
      <vt:lpstr>PowerPoint Presentation</vt:lpstr>
      <vt:lpstr>Hauptziel Förderung der Kommunikation gilt als Hauptziel des Unterrichtsprozesses  die Lernenden werden selbst zu Hauptpersonen mit sozialer Aktion  ähnlich wie jene Person während des Spracherwerbs im Lande der Zielsprache ähnlich wie unser alltägliches Leben, alltägliches Ziel</vt:lpstr>
      <vt:lpstr>Moderater Konstruktivismus</vt:lpstr>
      <vt:lpstr>Kritische Kompetenz handlungsorientierter FSU und Szenariendidaktik</vt:lpstr>
      <vt:lpstr>Kritische Kompetenz handlungsorientierter FSU und Szenariendidaktik</vt:lpstr>
      <vt:lpstr>PowerPoint Presentation</vt:lpstr>
      <vt:lpstr>Modell DA - FSU</vt:lpstr>
      <vt:lpstr>Zum Unterricht</vt:lpstr>
      <vt:lpstr>PowerPoint Presentation</vt:lpstr>
      <vt:lpstr>Wichtige Annahmen der inneren Differenzierung</vt:lpstr>
      <vt:lpstr>Sprachenlernen und Kunst.  Differenzierung durch Kunst im DaF Unterricht für Jugendliche und Erwachsene</vt:lpstr>
      <vt:lpstr>PowerPoint Presentation</vt:lpstr>
      <vt:lpstr>1. Aktivität (Polyglott)</vt:lpstr>
      <vt:lpstr>Zum Unterricht</vt:lpstr>
      <vt:lpstr>Zum Unterricht</vt:lpstr>
      <vt:lpstr>Lehrende und Szenariendidaktik können die Entwicklung der interkulturellen, kommunikativen Kompetenz von Lernenden planen, fördern und evaluieren.  Ist Kunst das Instrument dazu?</vt:lpstr>
      <vt:lpstr>Noch ein Beispiel… Eine zweite Aktivität</vt:lpstr>
      <vt:lpstr>Noch ein Beispiel… Eine zweite Aktivität</vt:lpstr>
      <vt:lpstr>PowerPoint Presentation</vt:lpstr>
      <vt:lpstr>   Danke  ευχαριστώ Хвала thank you merci Благодаря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Sprachenlernen und Kunst. Differenzierung durch Kunst im DaF Unterricht für Jugendliche und Erwachsene</dc:title>
  <dc:creator>Dafni</dc:creator>
  <cp:lastModifiedBy>Dafni Wiedenmayer</cp:lastModifiedBy>
  <cp:revision>26</cp:revision>
  <dcterms:created xsi:type="dcterms:W3CDTF">2022-10-21T03:14:01Z</dcterms:created>
  <dcterms:modified xsi:type="dcterms:W3CDTF">2025-12-04T09:39:58Z</dcterms:modified>
</cp:coreProperties>
</file>