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8" r:id="rId2"/>
    <p:sldId id="341" r:id="rId3"/>
    <p:sldId id="376" r:id="rId4"/>
    <p:sldId id="375" r:id="rId5"/>
    <p:sldId id="377" r:id="rId6"/>
    <p:sldId id="345" r:id="rId7"/>
    <p:sldId id="366" r:id="rId8"/>
    <p:sldId id="368" r:id="rId9"/>
    <p:sldId id="370" r:id="rId10"/>
    <p:sldId id="371" r:id="rId11"/>
    <p:sldId id="374" r:id="rId12"/>
    <p:sldId id="361" r:id="rId13"/>
    <p:sldId id="381" r:id="rId14"/>
    <p:sldId id="346" r:id="rId15"/>
    <p:sldId id="353" r:id="rId16"/>
    <p:sldId id="355" r:id="rId17"/>
    <p:sldId id="299" r:id="rId18"/>
    <p:sldId id="267" r:id="rId19"/>
    <p:sldId id="278" r:id="rId20"/>
    <p:sldId id="284" r:id="rId21"/>
    <p:sldId id="297" r:id="rId22"/>
    <p:sldId id="308" r:id="rId23"/>
    <p:sldId id="309" r:id="rId24"/>
    <p:sldId id="310" r:id="rId25"/>
    <p:sldId id="311" r:id="rId26"/>
    <p:sldId id="312" r:id="rId27"/>
    <p:sldId id="313" r:id="rId28"/>
    <p:sldId id="296" r:id="rId29"/>
    <p:sldId id="318" r:id="rId30"/>
    <p:sldId id="327" r:id="rId31"/>
    <p:sldId id="319" r:id="rId32"/>
    <p:sldId id="322" r:id="rId33"/>
    <p:sldId id="325" r:id="rId34"/>
    <p:sldId id="326" r:id="rId35"/>
  </p:sldIdLst>
  <p:sldSz cx="12192000" cy="6858000"/>
  <p:notesSz cx="6858000" cy="9525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D117B-38CE-4E4D-97BD-6790D27EE6FC}" type="doc">
      <dgm:prSet loTypeId="urn:microsoft.com/office/officeart/2009/layout/CircleArrowProcess" loCatId="process" qsTypeId="urn:microsoft.com/office/officeart/2005/8/quickstyle/3d2" qsCatId="3D" csTypeId="urn:microsoft.com/office/officeart/2005/8/colors/colorful1" csCatId="colorful" phldr="1"/>
      <dgm:spPr/>
      <dgm:t>
        <a:bodyPr/>
        <a:lstStyle/>
        <a:p>
          <a:endParaRPr lang="en-US"/>
        </a:p>
      </dgm:t>
    </dgm:pt>
    <dgm:pt modelId="{F021576F-B1F4-4246-ACB8-ADDBFDABC49C}">
      <dgm:prSet phldrT="[Text]" custT="1"/>
      <dgm:spPr/>
      <dgm:t>
        <a:bodyPr/>
        <a:lstStyle/>
        <a:p>
          <a:pPr algn="ctr"/>
          <a:r>
            <a:rPr lang="de-DE" sz="1600" b="1" dirty="0"/>
            <a:t>Sprachlicher Input</a:t>
          </a:r>
          <a:endParaRPr lang="en-US" sz="1600" b="1" dirty="0"/>
        </a:p>
      </dgm:t>
    </dgm:pt>
    <dgm:pt modelId="{3DBDED12-B222-4BE7-B73B-03AF140A9ED1}" type="parTrans" cxnId="{7770A21E-49F9-4D41-AC3B-B4066B0F6EC7}">
      <dgm:prSet/>
      <dgm:spPr/>
      <dgm:t>
        <a:bodyPr/>
        <a:lstStyle/>
        <a:p>
          <a:pPr algn="ctr"/>
          <a:endParaRPr lang="en-US"/>
        </a:p>
      </dgm:t>
    </dgm:pt>
    <dgm:pt modelId="{F641D384-4FF3-4E17-A84C-6D255F6110D2}" type="sibTrans" cxnId="{7770A21E-49F9-4D41-AC3B-B4066B0F6EC7}">
      <dgm:prSet/>
      <dgm:spPr/>
      <dgm:t>
        <a:bodyPr/>
        <a:lstStyle/>
        <a:p>
          <a:pPr algn="ctr"/>
          <a:endParaRPr lang="en-US"/>
        </a:p>
      </dgm:t>
    </dgm:pt>
    <dgm:pt modelId="{97D06682-31C7-46F4-BC5A-8B660F9E5D15}">
      <dgm:prSet phldrT="[Text]"/>
      <dgm:spPr/>
      <dgm:t>
        <a:bodyPr/>
        <a:lstStyle/>
        <a:p>
          <a:pPr algn="ctr"/>
          <a:r>
            <a:rPr lang="de-DE" b="1" dirty="0"/>
            <a:t>Interne Verarbeitung</a:t>
          </a:r>
          <a:endParaRPr lang="en-US" b="1" dirty="0"/>
        </a:p>
      </dgm:t>
    </dgm:pt>
    <dgm:pt modelId="{13119174-B440-4A0A-964F-52AAA5FAC25B}" type="parTrans" cxnId="{1DCEA1AA-EE14-41A6-ACF8-C69C97A2D334}">
      <dgm:prSet/>
      <dgm:spPr/>
      <dgm:t>
        <a:bodyPr/>
        <a:lstStyle/>
        <a:p>
          <a:pPr algn="ctr"/>
          <a:endParaRPr lang="en-US"/>
        </a:p>
      </dgm:t>
    </dgm:pt>
    <dgm:pt modelId="{1293A1B4-5C00-410A-9459-C670331A9263}" type="sibTrans" cxnId="{1DCEA1AA-EE14-41A6-ACF8-C69C97A2D334}">
      <dgm:prSet/>
      <dgm:spPr/>
      <dgm:t>
        <a:bodyPr/>
        <a:lstStyle/>
        <a:p>
          <a:pPr algn="ctr"/>
          <a:endParaRPr lang="en-US"/>
        </a:p>
      </dgm:t>
    </dgm:pt>
    <dgm:pt modelId="{37040295-EB4E-442D-80DE-B2545BF9BE1A}">
      <dgm:prSet phldrT="[Text]" custT="1"/>
      <dgm:spPr/>
      <dgm:t>
        <a:bodyPr/>
        <a:lstStyle/>
        <a:p>
          <a:pPr algn="ctr"/>
          <a:r>
            <a:rPr lang="de-DE" sz="1800" b="1" dirty="0"/>
            <a:t>Intake</a:t>
          </a:r>
          <a:endParaRPr lang="en-US" sz="1800" b="1" dirty="0"/>
        </a:p>
      </dgm:t>
    </dgm:pt>
    <dgm:pt modelId="{962E4F94-AD8F-4882-BB44-235CCCEC3EB9}" type="parTrans" cxnId="{A4FF90B2-409B-49C8-A247-0D2D9760D10A}">
      <dgm:prSet/>
      <dgm:spPr/>
      <dgm:t>
        <a:bodyPr/>
        <a:lstStyle/>
        <a:p>
          <a:pPr algn="ctr"/>
          <a:endParaRPr lang="en-US"/>
        </a:p>
      </dgm:t>
    </dgm:pt>
    <dgm:pt modelId="{4D4F97EB-D31B-4369-990F-7AB609DC51E8}" type="sibTrans" cxnId="{A4FF90B2-409B-49C8-A247-0D2D9760D10A}">
      <dgm:prSet/>
      <dgm:spPr/>
      <dgm:t>
        <a:bodyPr/>
        <a:lstStyle/>
        <a:p>
          <a:pPr algn="ctr"/>
          <a:endParaRPr lang="en-US"/>
        </a:p>
      </dgm:t>
    </dgm:pt>
    <dgm:pt modelId="{A120345A-6A72-4324-814E-C1F510E3D378}" type="pres">
      <dgm:prSet presAssocID="{48AD117B-38CE-4E4D-97BD-6790D27EE6FC}" presName="Name0" presStyleCnt="0">
        <dgm:presLayoutVars>
          <dgm:chMax val="7"/>
          <dgm:chPref val="7"/>
          <dgm:dir/>
          <dgm:animLvl val="lvl"/>
        </dgm:presLayoutVars>
      </dgm:prSet>
      <dgm:spPr/>
    </dgm:pt>
    <dgm:pt modelId="{1C7A0344-FA55-44B6-8F1A-1B5DDF1A26BB}" type="pres">
      <dgm:prSet presAssocID="{F021576F-B1F4-4246-ACB8-ADDBFDABC49C}" presName="Accent1" presStyleCnt="0"/>
      <dgm:spPr/>
    </dgm:pt>
    <dgm:pt modelId="{06EBF6DF-4AB2-44D0-B5CB-BA44D1B4FBD4}" type="pres">
      <dgm:prSet presAssocID="{F021576F-B1F4-4246-ACB8-ADDBFDABC49C}" presName="Accent" presStyleLbl="node1" presStyleIdx="0" presStyleCnt="3"/>
      <dgm:spPr/>
    </dgm:pt>
    <dgm:pt modelId="{74D9A19F-9C01-40FB-8479-EDEE9A3E331E}" type="pres">
      <dgm:prSet presAssocID="{F021576F-B1F4-4246-ACB8-ADDBFDABC49C}" presName="Parent1" presStyleLbl="revTx" presStyleIdx="0" presStyleCnt="3">
        <dgm:presLayoutVars>
          <dgm:chMax val="1"/>
          <dgm:chPref val="1"/>
          <dgm:bulletEnabled val="1"/>
        </dgm:presLayoutVars>
      </dgm:prSet>
      <dgm:spPr/>
    </dgm:pt>
    <dgm:pt modelId="{DC6BFE7B-5112-4EBE-BD9A-3918FB5059E5}" type="pres">
      <dgm:prSet presAssocID="{97D06682-31C7-46F4-BC5A-8B660F9E5D15}" presName="Accent2" presStyleCnt="0"/>
      <dgm:spPr/>
    </dgm:pt>
    <dgm:pt modelId="{1E4CC0A4-D94B-4DE8-BCA5-86C60BB1BBF7}" type="pres">
      <dgm:prSet presAssocID="{97D06682-31C7-46F4-BC5A-8B660F9E5D15}" presName="Accent" presStyleLbl="node1" presStyleIdx="1" presStyleCnt="3"/>
      <dgm:spPr/>
    </dgm:pt>
    <dgm:pt modelId="{D7F33E47-C6E6-4638-BD56-CD9652574B41}" type="pres">
      <dgm:prSet presAssocID="{97D06682-31C7-46F4-BC5A-8B660F9E5D15}" presName="Parent2" presStyleLbl="revTx" presStyleIdx="1" presStyleCnt="3">
        <dgm:presLayoutVars>
          <dgm:chMax val="1"/>
          <dgm:chPref val="1"/>
          <dgm:bulletEnabled val="1"/>
        </dgm:presLayoutVars>
      </dgm:prSet>
      <dgm:spPr/>
    </dgm:pt>
    <dgm:pt modelId="{63EDC4B8-4D8B-4D22-968C-05CF00E9CB1A}" type="pres">
      <dgm:prSet presAssocID="{37040295-EB4E-442D-80DE-B2545BF9BE1A}" presName="Accent3" presStyleCnt="0"/>
      <dgm:spPr/>
    </dgm:pt>
    <dgm:pt modelId="{3664CD9B-4B61-4C2E-911A-E18FE8A52CFE}" type="pres">
      <dgm:prSet presAssocID="{37040295-EB4E-442D-80DE-B2545BF9BE1A}" presName="Accent" presStyleLbl="node1" presStyleIdx="2" presStyleCnt="3"/>
      <dgm:spPr/>
    </dgm:pt>
    <dgm:pt modelId="{10C64DDC-36DA-43F1-A15E-EEF14506DF8D}" type="pres">
      <dgm:prSet presAssocID="{37040295-EB4E-442D-80DE-B2545BF9BE1A}" presName="Parent3" presStyleLbl="revTx" presStyleIdx="2" presStyleCnt="3">
        <dgm:presLayoutVars>
          <dgm:chMax val="1"/>
          <dgm:chPref val="1"/>
          <dgm:bulletEnabled val="1"/>
        </dgm:presLayoutVars>
      </dgm:prSet>
      <dgm:spPr/>
    </dgm:pt>
  </dgm:ptLst>
  <dgm:cxnLst>
    <dgm:cxn modelId="{E339871C-7B3D-4F4F-AAC7-E4721C66FCA0}" type="presOf" srcId="{37040295-EB4E-442D-80DE-B2545BF9BE1A}" destId="{10C64DDC-36DA-43F1-A15E-EEF14506DF8D}" srcOrd="0" destOrd="0" presId="urn:microsoft.com/office/officeart/2009/layout/CircleArrowProcess"/>
    <dgm:cxn modelId="{7770A21E-49F9-4D41-AC3B-B4066B0F6EC7}" srcId="{48AD117B-38CE-4E4D-97BD-6790D27EE6FC}" destId="{F021576F-B1F4-4246-ACB8-ADDBFDABC49C}" srcOrd="0" destOrd="0" parTransId="{3DBDED12-B222-4BE7-B73B-03AF140A9ED1}" sibTransId="{F641D384-4FF3-4E17-A84C-6D255F6110D2}"/>
    <dgm:cxn modelId="{41CE6463-C878-4BE8-94BD-EBACF7E5CA21}" type="presOf" srcId="{48AD117B-38CE-4E4D-97BD-6790D27EE6FC}" destId="{A120345A-6A72-4324-814E-C1F510E3D378}" srcOrd="0" destOrd="0" presId="urn:microsoft.com/office/officeart/2009/layout/CircleArrowProcess"/>
    <dgm:cxn modelId="{6C5F4273-4FD6-4D31-8F52-8C66ABFCF954}" type="presOf" srcId="{F021576F-B1F4-4246-ACB8-ADDBFDABC49C}" destId="{74D9A19F-9C01-40FB-8479-EDEE9A3E331E}" srcOrd="0" destOrd="0" presId="urn:microsoft.com/office/officeart/2009/layout/CircleArrowProcess"/>
    <dgm:cxn modelId="{1DCEA1AA-EE14-41A6-ACF8-C69C97A2D334}" srcId="{48AD117B-38CE-4E4D-97BD-6790D27EE6FC}" destId="{97D06682-31C7-46F4-BC5A-8B660F9E5D15}" srcOrd="1" destOrd="0" parTransId="{13119174-B440-4A0A-964F-52AAA5FAC25B}" sibTransId="{1293A1B4-5C00-410A-9459-C670331A9263}"/>
    <dgm:cxn modelId="{A4FF90B2-409B-49C8-A247-0D2D9760D10A}" srcId="{48AD117B-38CE-4E4D-97BD-6790D27EE6FC}" destId="{37040295-EB4E-442D-80DE-B2545BF9BE1A}" srcOrd="2" destOrd="0" parTransId="{962E4F94-AD8F-4882-BB44-235CCCEC3EB9}" sibTransId="{4D4F97EB-D31B-4369-990F-7AB609DC51E8}"/>
    <dgm:cxn modelId="{CBECA6D4-48DC-4288-91B4-B9B9EDB0E9BF}" type="presOf" srcId="{97D06682-31C7-46F4-BC5A-8B660F9E5D15}" destId="{D7F33E47-C6E6-4638-BD56-CD9652574B41}" srcOrd="0" destOrd="0" presId="urn:microsoft.com/office/officeart/2009/layout/CircleArrowProcess"/>
    <dgm:cxn modelId="{5EA5794A-3F05-45F8-A78E-FFA9D0B2DD35}" type="presParOf" srcId="{A120345A-6A72-4324-814E-C1F510E3D378}" destId="{1C7A0344-FA55-44B6-8F1A-1B5DDF1A26BB}" srcOrd="0" destOrd="0" presId="urn:microsoft.com/office/officeart/2009/layout/CircleArrowProcess"/>
    <dgm:cxn modelId="{0F95C06A-FF47-44D5-AED0-E59A7CC37C2B}" type="presParOf" srcId="{1C7A0344-FA55-44B6-8F1A-1B5DDF1A26BB}" destId="{06EBF6DF-4AB2-44D0-B5CB-BA44D1B4FBD4}" srcOrd="0" destOrd="0" presId="urn:microsoft.com/office/officeart/2009/layout/CircleArrowProcess"/>
    <dgm:cxn modelId="{11C689F9-C291-49FC-91EB-EF014866C451}" type="presParOf" srcId="{A120345A-6A72-4324-814E-C1F510E3D378}" destId="{74D9A19F-9C01-40FB-8479-EDEE9A3E331E}" srcOrd="1" destOrd="0" presId="urn:microsoft.com/office/officeart/2009/layout/CircleArrowProcess"/>
    <dgm:cxn modelId="{204126C7-8BE2-40EA-B1A7-1E1F2E94C1AD}" type="presParOf" srcId="{A120345A-6A72-4324-814E-C1F510E3D378}" destId="{DC6BFE7B-5112-4EBE-BD9A-3918FB5059E5}" srcOrd="2" destOrd="0" presId="urn:microsoft.com/office/officeart/2009/layout/CircleArrowProcess"/>
    <dgm:cxn modelId="{C879EBA5-638C-4B2E-A01F-39D6B7B3D122}" type="presParOf" srcId="{DC6BFE7B-5112-4EBE-BD9A-3918FB5059E5}" destId="{1E4CC0A4-D94B-4DE8-BCA5-86C60BB1BBF7}" srcOrd="0" destOrd="0" presId="urn:microsoft.com/office/officeart/2009/layout/CircleArrowProcess"/>
    <dgm:cxn modelId="{A069CA7C-EB74-45BB-891A-01DCD4596BCB}" type="presParOf" srcId="{A120345A-6A72-4324-814E-C1F510E3D378}" destId="{D7F33E47-C6E6-4638-BD56-CD9652574B41}" srcOrd="3" destOrd="0" presId="urn:microsoft.com/office/officeart/2009/layout/CircleArrowProcess"/>
    <dgm:cxn modelId="{74CBD6F1-7CE3-452D-ABA4-19DAB488437B}" type="presParOf" srcId="{A120345A-6A72-4324-814E-C1F510E3D378}" destId="{63EDC4B8-4D8B-4D22-968C-05CF00E9CB1A}" srcOrd="4" destOrd="0" presId="urn:microsoft.com/office/officeart/2009/layout/CircleArrowProcess"/>
    <dgm:cxn modelId="{377C583A-04C1-4055-B6AF-054ADC42355E}" type="presParOf" srcId="{63EDC4B8-4D8B-4D22-968C-05CF00E9CB1A}" destId="{3664CD9B-4B61-4C2E-911A-E18FE8A52CFE}" srcOrd="0" destOrd="0" presId="urn:microsoft.com/office/officeart/2009/layout/CircleArrowProcess"/>
    <dgm:cxn modelId="{D73A5A7A-F50B-4672-AB32-3E56BA5CE667}" type="presParOf" srcId="{A120345A-6A72-4324-814E-C1F510E3D378}" destId="{10C64DDC-36DA-43F1-A15E-EEF14506DF8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0B2834-1D0B-4155-B068-953EE3BB467C}" type="doc">
      <dgm:prSet loTypeId="urn:microsoft.com/office/officeart/2005/8/layout/radial1" loCatId="cycle" qsTypeId="urn:microsoft.com/office/officeart/2005/8/quickstyle/simple1" qsCatId="simple" csTypeId="urn:microsoft.com/office/officeart/2005/8/colors/accent3_2" csCatId="accent3" phldr="1"/>
      <dgm:spPr/>
      <dgm:t>
        <a:bodyPr/>
        <a:lstStyle/>
        <a:p>
          <a:endParaRPr lang="el-GR"/>
        </a:p>
      </dgm:t>
    </dgm:pt>
    <dgm:pt modelId="{CC275571-E78C-41EC-8BAA-0CFCBCE2F8F8}">
      <dgm:prSet phldrT="[Κείμενο]" custT="1"/>
      <dgm:spPr/>
      <dgm:t>
        <a:bodyPr/>
        <a:lstStyle/>
        <a:p>
          <a:r>
            <a:rPr lang="de-DE" sz="2000" dirty="0">
              <a:solidFill>
                <a:schemeClr val="tx1"/>
              </a:solidFill>
            </a:rPr>
            <a:t>Entscheidungen</a:t>
          </a:r>
          <a:endParaRPr lang="el-GR" sz="2000" dirty="0">
            <a:solidFill>
              <a:schemeClr val="tx1"/>
            </a:solidFill>
          </a:endParaRPr>
        </a:p>
      </dgm:t>
    </dgm:pt>
    <dgm:pt modelId="{DDDA586F-96AC-48BE-95A6-2639D1800EC5}" type="parTrans" cxnId="{CA088C40-DCCD-4F06-B366-D60D4EDE2FE5}">
      <dgm:prSet/>
      <dgm:spPr/>
      <dgm:t>
        <a:bodyPr/>
        <a:lstStyle/>
        <a:p>
          <a:endParaRPr lang="el-GR"/>
        </a:p>
      </dgm:t>
    </dgm:pt>
    <dgm:pt modelId="{A200EABF-0601-4E8F-9F2A-185D8CBB39D9}" type="sibTrans" cxnId="{CA088C40-DCCD-4F06-B366-D60D4EDE2FE5}">
      <dgm:prSet/>
      <dgm:spPr/>
      <dgm:t>
        <a:bodyPr/>
        <a:lstStyle/>
        <a:p>
          <a:endParaRPr lang="el-GR"/>
        </a:p>
      </dgm:t>
    </dgm:pt>
    <dgm:pt modelId="{0E428AA0-06C4-4E5E-9A88-87D95D760071}">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71933F4F-BE4E-4A23-BED8-79470F873818}" type="parTrans" cxnId="{F71D6F5D-75BB-40AC-BA91-5F4A7CFC4A1B}">
      <dgm:prSet/>
      <dgm:spPr/>
      <dgm:t>
        <a:bodyPr/>
        <a:lstStyle/>
        <a:p>
          <a:endParaRPr lang="el-GR"/>
        </a:p>
      </dgm:t>
    </dgm:pt>
    <dgm:pt modelId="{1491BE28-5880-4F45-A8B8-F740A62135C0}" type="sibTrans" cxnId="{F71D6F5D-75BB-40AC-BA91-5F4A7CFC4A1B}">
      <dgm:prSet/>
      <dgm:spPr/>
      <dgm:t>
        <a:bodyPr/>
        <a:lstStyle/>
        <a:p>
          <a:endParaRPr lang="el-GR"/>
        </a:p>
      </dgm:t>
    </dgm:pt>
    <dgm:pt modelId="{6B1810FC-26F9-4DBC-81D7-720D02F60A0E}">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dirty="0">
            <a:solidFill>
              <a:schemeClr val="tx1"/>
            </a:solidFill>
            <a:latin typeface="Times New Roman" panose="02020603050405020304" pitchFamily="18" charset="0"/>
            <a:cs typeface="Times New Roman" panose="02020603050405020304" pitchFamily="18" charset="0"/>
          </a:endParaRPr>
        </a:p>
      </dgm:t>
    </dgm:pt>
    <dgm:pt modelId="{3C7F56E1-D21C-4238-83C4-3BCA4CDDA769}" type="parTrans" cxnId="{05EADC19-81B2-4D06-B70A-0F1EC9BA457D}">
      <dgm:prSet/>
      <dgm:spPr/>
      <dgm:t>
        <a:bodyPr/>
        <a:lstStyle/>
        <a:p>
          <a:endParaRPr lang="el-GR"/>
        </a:p>
      </dgm:t>
    </dgm:pt>
    <dgm:pt modelId="{FD034A96-9227-404C-B942-14CD7C665635}" type="sibTrans" cxnId="{05EADC19-81B2-4D06-B70A-0F1EC9BA457D}">
      <dgm:prSet/>
      <dgm:spPr/>
      <dgm:t>
        <a:bodyPr/>
        <a:lstStyle/>
        <a:p>
          <a:endParaRPr lang="el-GR"/>
        </a:p>
      </dgm:t>
    </dgm:pt>
    <dgm:pt modelId="{A2518B0D-626A-4387-BA6B-D05102B894D5}">
      <dgm:prSet phldrT="[Κείμενο]"/>
      <dgm:spPr/>
      <dgm:t>
        <a:bodyPr/>
        <a:lstStyle/>
        <a:p>
          <a:r>
            <a:rPr lang="de-DE" dirty="0">
              <a:solidFill>
                <a:schemeClr val="tx1"/>
              </a:solidFill>
              <a:latin typeface="Times New Roman" panose="02020603050405020304" pitchFamily="18" charset="0"/>
              <a:cs typeface="Times New Roman" panose="02020603050405020304" pitchFamily="18" charset="0"/>
            </a:rPr>
            <a:t>Gestaltung des Lernprozesses</a:t>
          </a:r>
          <a:endParaRPr lang="el-GR" dirty="0">
            <a:solidFill>
              <a:schemeClr val="tx1"/>
            </a:solidFill>
            <a:latin typeface="Times New Roman" panose="02020603050405020304" pitchFamily="18" charset="0"/>
            <a:cs typeface="Times New Roman" panose="02020603050405020304" pitchFamily="18" charset="0"/>
          </a:endParaRPr>
        </a:p>
      </dgm:t>
    </dgm:pt>
    <dgm:pt modelId="{027642AB-148D-463B-97AD-98D1997E4000}" type="parTrans" cxnId="{87609A2B-A222-4EF9-8E95-B7479159F92D}">
      <dgm:prSet/>
      <dgm:spPr/>
      <dgm:t>
        <a:bodyPr/>
        <a:lstStyle/>
        <a:p>
          <a:endParaRPr lang="el-GR"/>
        </a:p>
      </dgm:t>
    </dgm:pt>
    <dgm:pt modelId="{FF230543-BCC7-4184-AB81-823AE0CC077D}" type="sibTrans" cxnId="{87609A2B-A222-4EF9-8E95-B7479159F92D}">
      <dgm:prSet/>
      <dgm:spPr/>
      <dgm:t>
        <a:bodyPr/>
        <a:lstStyle/>
        <a:p>
          <a:endParaRPr lang="el-GR"/>
        </a:p>
      </dgm:t>
    </dgm:pt>
    <dgm:pt modelId="{5220D276-0286-46F2-AC4A-50FC489DBE19}">
      <dgm:prSet phldrT="[Κείμενο]" custT="1"/>
      <dgm:spPr/>
      <dgm:t>
        <a:bodyPr/>
        <a:lstStyle/>
        <a:p>
          <a:r>
            <a:rPr lang="de-DE" sz="16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dirty="0">
            <a:solidFill>
              <a:schemeClr val="tx1"/>
            </a:solidFill>
            <a:latin typeface="Times New Roman" panose="02020603050405020304" pitchFamily="18" charset="0"/>
            <a:cs typeface="Times New Roman" panose="02020603050405020304" pitchFamily="18" charset="0"/>
          </a:endParaRPr>
        </a:p>
      </dgm:t>
    </dgm:pt>
    <dgm:pt modelId="{FE23FD16-BA08-44A5-8BA8-B4119B230158}" type="parTrans" cxnId="{7ECE8FD4-8A6D-4EC2-9A06-027EACDA8C99}">
      <dgm:prSet/>
      <dgm:spPr/>
      <dgm:t>
        <a:bodyPr/>
        <a:lstStyle/>
        <a:p>
          <a:endParaRPr lang="el-GR"/>
        </a:p>
      </dgm:t>
    </dgm:pt>
    <dgm:pt modelId="{6C33AFEF-BE38-49E0-8AAC-C3C9CB7FBD17}" type="sibTrans" cxnId="{7ECE8FD4-8A6D-4EC2-9A06-027EACDA8C99}">
      <dgm:prSet/>
      <dgm:spPr/>
      <dgm:t>
        <a:bodyPr/>
        <a:lstStyle/>
        <a:p>
          <a:endParaRPr lang="el-GR"/>
        </a:p>
      </dgm:t>
    </dgm:pt>
    <dgm:pt modelId="{726DDFCE-ADAE-4F5A-9762-2E3116AAA899}" type="pres">
      <dgm:prSet presAssocID="{070B2834-1D0B-4155-B068-953EE3BB467C}" presName="cycle" presStyleCnt="0">
        <dgm:presLayoutVars>
          <dgm:chMax val="1"/>
          <dgm:dir/>
          <dgm:animLvl val="ctr"/>
          <dgm:resizeHandles val="exact"/>
        </dgm:presLayoutVars>
      </dgm:prSet>
      <dgm:spPr/>
    </dgm:pt>
    <dgm:pt modelId="{C18BA3D6-79D2-4A50-AF27-D7800136BBC6}" type="pres">
      <dgm:prSet presAssocID="{CC275571-E78C-41EC-8BAA-0CFCBCE2F8F8}" presName="centerShape" presStyleLbl="node0" presStyleIdx="0" presStyleCnt="1" custScaleX="323902" custScaleY="181586" custLinFactNeighborY="-601"/>
      <dgm:spPr/>
    </dgm:pt>
    <dgm:pt modelId="{FD341736-B764-4C82-AB71-0481414E9EC5}" type="pres">
      <dgm:prSet presAssocID="{71933F4F-BE4E-4A23-BED8-79470F873818}" presName="Name9" presStyleLbl="parChTrans1D2" presStyleIdx="0" presStyleCnt="4"/>
      <dgm:spPr/>
    </dgm:pt>
    <dgm:pt modelId="{3E684C34-100F-47D5-B622-361FC141B965}" type="pres">
      <dgm:prSet presAssocID="{71933F4F-BE4E-4A23-BED8-79470F873818}" presName="connTx" presStyleLbl="parChTrans1D2" presStyleIdx="0" presStyleCnt="4"/>
      <dgm:spPr/>
    </dgm:pt>
    <dgm:pt modelId="{0B430231-34D3-426E-933C-8C1845FBEC3A}" type="pres">
      <dgm:prSet presAssocID="{0E428AA0-06C4-4E5E-9A88-87D95D760071}" presName="node" presStyleLbl="node1" presStyleIdx="0" presStyleCnt="4" custScaleX="281769" custScaleY="153408" custRadScaleRad="296347" custRadScaleInc="-169700">
        <dgm:presLayoutVars>
          <dgm:bulletEnabled val="1"/>
        </dgm:presLayoutVars>
      </dgm:prSet>
      <dgm:spPr/>
    </dgm:pt>
    <dgm:pt modelId="{B5CA1BA5-6BED-4C89-AC1D-C76CB61E41C9}" type="pres">
      <dgm:prSet presAssocID="{3C7F56E1-D21C-4238-83C4-3BCA4CDDA769}" presName="Name9" presStyleLbl="parChTrans1D2" presStyleIdx="1" presStyleCnt="4"/>
      <dgm:spPr/>
    </dgm:pt>
    <dgm:pt modelId="{8E5C3810-66AB-4454-AF64-23751D1C64D5}" type="pres">
      <dgm:prSet presAssocID="{3C7F56E1-D21C-4238-83C4-3BCA4CDDA769}" presName="connTx" presStyleLbl="parChTrans1D2" presStyleIdx="1" presStyleCnt="4"/>
      <dgm:spPr/>
    </dgm:pt>
    <dgm:pt modelId="{861DB138-F819-4A2E-959C-61BE2AC60AC3}" type="pres">
      <dgm:prSet presAssocID="{6B1810FC-26F9-4DBC-81D7-720D02F60A0E}" presName="node" presStyleLbl="node1" presStyleIdx="1" presStyleCnt="4" custScaleX="273054" custScaleY="159666" custRadScaleRad="284079" custRadScaleInc="-26591">
        <dgm:presLayoutVars>
          <dgm:bulletEnabled val="1"/>
        </dgm:presLayoutVars>
      </dgm:prSet>
      <dgm:spPr/>
    </dgm:pt>
    <dgm:pt modelId="{6C903B60-9E8D-4998-9078-B97ACB0530FA}" type="pres">
      <dgm:prSet presAssocID="{027642AB-148D-463B-97AD-98D1997E4000}" presName="Name9" presStyleLbl="parChTrans1D2" presStyleIdx="2" presStyleCnt="4"/>
      <dgm:spPr/>
    </dgm:pt>
    <dgm:pt modelId="{6CEC9170-6D42-4C7E-AAED-CA2662295059}" type="pres">
      <dgm:prSet presAssocID="{027642AB-148D-463B-97AD-98D1997E4000}" presName="connTx" presStyleLbl="parChTrans1D2" presStyleIdx="2" presStyleCnt="4"/>
      <dgm:spPr/>
    </dgm:pt>
    <dgm:pt modelId="{40762BB5-ADE9-4093-86C8-54DF06D2A55A}" type="pres">
      <dgm:prSet presAssocID="{A2518B0D-626A-4387-BA6B-D05102B894D5}" presName="node" presStyleLbl="node1" presStyleIdx="2" presStyleCnt="4" custScaleX="211195" custScaleY="148541" custRadScaleRad="295258" custRadScaleInc="-170565">
        <dgm:presLayoutVars>
          <dgm:bulletEnabled val="1"/>
        </dgm:presLayoutVars>
      </dgm:prSet>
      <dgm:spPr/>
    </dgm:pt>
    <dgm:pt modelId="{B96C7D76-D638-4C87-9439-A8F9C839EF51}" type="pres">
      <dgm:prSet presAssocID="{FE23FD16-BA08-44A5-8BA8-B4119B230158}" presName="Name9" presStyleLbl="parChTrans1D2" presStyleIdx="3" presStyleCnt="4"/>
      <dgm:spPr/>
    </dgm:pt>
    <dgm:pt modelId="{71502520-B7ED-4991-AD5A-5A24663A67AC}" type="pres">
      <dgm:prSet presAssocID="{FE23FD16-BA08-44A5-8BA8-B4119B230158}" presName="connTx" presStyleLbl="parChTrans1D2" presStyleIdx="3" presStyleCnt="4"/>
      <dgm:spPr/>
    </dgm:pt>
    <dgm:pt modelId="{E00A7272-5C5F-4D6D-BFCC-62BDBEBC243B}" type="pres">
      <dgm:prSet presAssocID="{5220D276-0286-46F2-AC4A-50FC489DBE19}" presName="node" presStyleLbl="node1" presStyleIdx="3" presStyleCnt="4" custScaleX="246504" custScaleY="150278" custRadScaleRad="302640" custRadScaleInc="-27822">
        <dgm:presLayoutVars>
          <dgm:bulletEnabled val="1"/>
        </dgm:presLayoutVars>
      </dgm:prSet>
      <dgm:spPr/>
    </dgm:pt>
  </dgm:ptLst>
  <dgm:cxnLst>
    <dgm:cxn modelId="{03059C07-6F3F-4CC0-AB2C-645339193F9F}" type="presOf" srcId="{0E428AA0-06C4-4E5E-9A88-87D95D760071}" destId="{0B430231-34D3-426E-933C-8C1845FBEC3A}" srcOrd="0" destOrd="0" presId="urn:microsoft.com/office/officeart/2005/8/layout/radial1"/>
    <dgm:cxn modelId="{AC745015-E165-41EF-A6D9-9AC1161A3177}" type="presOf" srcId="{027642AB-148D-463B-97AD-98D1997E4000}" destId="{6C903B60-9E8D-4998-9078-B97ACB0530FA}" srcOrd="0" destOrd="0" presId="urn:microsoft.com/office/officeart/2005/8/layout/radial1"/>
    <dgm:cxn modelId="{C35BD416-65D5-4774-9BFD-A374B8F26480}" type="presOf" srcId="{3C7F56E1-D21C-4238-83C4-3BCA4CDDA769}" destId="{8E5C3810-66AB-4454-AF64-23751D1C64D5}" srcOrd="1" destOrd="0" presId="urn:microsoft.com/office/officeart/2005/8/layout/radial1"/>
    <dgm:cxn modelId="{05EADC19-81B2-4D06-B70A-0F1EC9BA457D}" srcId="{CC275571-E78C-41EC-8BAA-0CFCBCE2F8F8}" destId="{6B1810FC-26F9-4DBC-81D7-720D02F60A0E}" srcOrd="1" destOrd="0" parTransId="{3C7F56E1-D21C-4238-83C4-3BCA4CDDA769}" sibTransId="{FD034A96-9227-404C-B942-14CD7C665635}"/>
    <dgm:cxn modelId="{45625E22-8081-4962-ACE1-F6D51B92FBE3}" type="presOf" srcId="{FE23FD16-BA08-44A5-8BA8-B4119B230158}" destId="{71502520-B7ED-4991-AD5A-5A24663A67AC}" srcOrd="1" destOrd="0" presId="urn:microsoft.com/office/officeart/2005/8/layout/radial1"/>
    <dgm:cxn modelId="{EBD44A24-314C-480B-897B-1A48410054EA}" type="presOf" srcId="{3C7F56E1-D21C-4238-83C4-3BCA4CDDA769}" destId="{B5CA1BA5-6BED-4C89-AC1D-C76CB61E41C9}" srcOrd="0" destOrd="0" presId="urn:microsoft.com/office/officeart/2005/8/layout/radial1"/>
    <dgm:cxn modelId="{99C2C729-9A20-4617-8833-AE375D28F6DB}" type="presOf" srcId="{027642AB-148D-463B-97AD-98D1997E4000}" destId="{6CEC9170-6D42-4C7E-AAED-CA2662295059}" srcOrd="1" destOrd="0" presId="urn:microsoft.com/office/officeart/2005/8/layout/radial1"/>
    <dgm:cxn modelId="{87609A2B-A222-4EF9-8E95-B7479159F92D}" srcId="{CC275571-E78C-41EC-8BAA-0CFCBCE2F8F8}" destId="{A2518B0D-626A-4387-BA6B-D05102B894D5}" srcOrd="2" destOrd="0" parTransId="{027642AB-148D-463B-97AD-98D1997E4000}" sibTransId="{FF230543-BCC7-4184-AB81-823AE0CC077D}"/>
    <dgm:cxn modelId="{CA088C40-DCCD-4F06-B366-D60D4EDE2FE5}" srcId="{070B2834-1D0B-4155-B068-953EE3BB467C}" destId="{CC275571-E78C-41EC-8BAA-0CFCBCE2F8F8}" srcOrd="0" destOrd="0" parTransId="{DDDA586F-96AC-48BE-95A6-2639D1800EC5}" sibTransId="{A200EABF-0601-4E8F-9F2A-185D8CBB39D9}"/>
    <dgm:cxn modelId="{F71D6F5D-75BB-40AC-BA91-5F4A7CFC4A1B}" srcId="{CC275571-E78C-41EC-8BAA-0CFCBCE2F8F8}" destId="{0E428AA0-06C4-4E5E-9A88-87D95D760071}" srcOrd="0" destOrd="0" parTransId="{71933F4F-BE4E-4A23-BED8-79470F873818}" sibTransId="{1491BE28-5880-4F45-A8B8-F740A62135C0}"/>
    <dgm:cxn modelId="{34B3E248-59A4-44B1-84C4-421ABF04C671}" type="presOf" srcId="{71933F4F-BE4E-4A23-BED8-79470F873818}" destId="{FD341736-B764-4C82-AB71-0481414E9EC5}" srcOrd="0" destOrd="0" presId="urn:microsoft.com/office/officeart/2005/8/layout/radial1"/>
    <dgm:cxn modelId="{720FCA71-8E0B-4ACC-9FA0-208F6ECDF640}" type="presOf" srcId="{6B1810FC-26F9-4DBC-81D7-720D02F60A0E}" destId="{861DB138-F819-4A2E-959C-61BE2AC60AC3}" srcOrd="0" destOrd="0" presId="urn:microsoft.com/office/officeart/2005/8/layout/radial1"/>
    <dgm:cxn modelId="{24729276-872E-4A30-AA7D-24B439B07E5B}" type="presOf" srcId="{71933F4F-BE4E-4A23-BED8-79470F873818}" destId="{3E684C34-100F-47D5-B622-361FC141B965}" srcOrd="1" destOrd="0" presId="urn:microsoft.com/office/officeart/2005/8/layout/radial1"/>
    <dgm:cxn modelId="{76BA1198-AB97-416D-87DE-5D70D91918F3}" type="presOf" srcId="{5220D276-0286-46F2-AC4A-50FC489DBE19}" destId="{E00A7272-5C5F-4D6D-BFCC-62BDBEBC243B}" srcOrd="0" destOrd="0" presId="urn:microsoft.com/office/officeart/2005/8/layout/radial1"/>
    <dgm:cxn modelId="{F31D1499-07DB-4E48-886F-1186CDF6B2ED}" type="presOf" srcId="{CC275571-E78C-41EC-8BAA-0CFCBCE2F8F8}" destId="{C18BA3D6-79D2-4A50-AF27-D7800136BBC6}" srcOrd="0" destOrd="0" presId="urn:microsoft.com/office/officeart/2005/8/layout/radial1"/>
    <dgm:cxn modelId="{D7D69F9F-67BC-4FB0-949F-D5F08562B3E6}" type="presOf" srcId="{FE23FD16-BA08-44A5-8BA8-B4119B230158}" destId="{B96C7D76-D638-4C87-9439-A8F9C839EF51}" srcOrd="0" destOrd="0" presId="urn:microsoft.com/office/officeart/2005/8/layout/radial1"/>
    <dgm:cxn modelId="{298DEEAD-FF71-474F-B24B-EC62498467C2}" type="presOf" srcId="{070B2834-1D0B-4155-B068-953EE3BB467C}" destId="{726DDFCE-ADAE-4F5A-9762-2E3116AAA899}" srcOrd="0" destOrd="0" presId="urn:microsoft.com/office/officeart/2005/8/layout/radial1"/>
    <dgm:cxn modelId="{7ECE8FD4-8A6D-4EC2-9A06-027EACDA8C99}" srcId="{CC275571-E78C-41EC-8BAA-0CFCBCE2F8F8}" destId="{5220D276-0286-46F2-AC4A-50FC489DBE19}" srcOrd="3" destOrd="0" parTransId="{FE23FD16-BA08-44A5-8BA8-B4119B230158}" sibTransId="{6C33AFEF-BE38-49E0-8AAC-C3C9CB7FBD17}"/>
    <dgm:cxn modelId="{4003F3E3-1207-44BD-83F5-2DC9933C013B}" type="presOf" srcId="{A2518B0D-626A-4387-BA6B-D05102B894D5}" destId="{40762BB5-ADE9-4093-86C8-54DF06D2A55A}" srcOrd="0" destOrd="0" presId="urn:microsoft.com/office/officeart/2005/8/layout/radial1"/>
    <dgm:cxn modelId="{C7A5C29E-8D46-4FDC-8F81-8636E25150CC}" type="presParOf" srcId="{726DDFCE-ADAE-4F5A-9762-2E3116AAA899}" destId="{C18BA3D6-79D2-4A50-AF27-D7800136BBC6}" srcOrd="0" destOrd="0" presId="urn:microsoft.com/office/officeart/2005/8/layout/radial1"/>
    <dgm:cxn modelId="{A4E52122-2D92-4941-836F-A32B0A89F0B9}" type="presParOf" srcId="{726DDFCE-ADAE-4F5A-9762-2E3116AAA899}" destId="{FD341736-B764-4C82-AB71-0481414E9EC5}" srcOrd="1" destOrd="0" presId="urn:microsoft.com/office/officeart/2005/8/layout/radial1"/>
    <dgm:cxn modelId="{BC596C55-5822-41C2-8DE1-2B42DF5B6198}" type="presParOf" srcId="{FD341736-B764-4C82-AB71-0481414E9EC5}" destId="{3E684C34-100F-47D5-B622-361FC141B965}" srcOrd="0" destOrd="0" presId="urn:microsoft.com/office/officeart/2005/8/layout/radial1"/>
    <dgm:cxn modelId="{1B4F0454-283C-418D-89D0-39DC121B115A}" type="presParOf" srcId="{726DDFCE-ADAE-4F5A-9762-2E3116AAA899}" destId="{0B430231-34D3-426E-933C-8C1845FBEC3A}" srcOrd="2" destOrd="0" presId="urn:microsoft.com/office/officeart/2005/8/layout/radial1"/>
    <dgm:cxn modelId="{970E3C01-AD07-4883-BE0E-E37F8F086A10}" type="presParOf" srcId="{726DDFCE-ADAE-4F5A-9762-2E3116AAA899}" destId="{B5CA1BA5-6BED-4C89-AC1D-C76CB61E41C9}" srcOrd="3" destOrd="0" presId="urn:microsoft.com/office/officeart/2005/8/layout/radial1"/>
    <dgm:cxn modelId="{5D78FDDD-46CE-4FAE-99CF-A0CD60F15B59}" type="presParOf" srcId="{B5CA1BA5-6BED-4C89-AC1D-C76CB61E41C9}" destId="{8E5C3810-66AB-4454-AF64-23751D1C64D5}" srcOrd="0" destOrd="0" presId="urn:microsoft.com/office/officeart/2005/8/layout/radial1"/>
    <dgm:cxn modelId="{B922636F-DAC3-4CC7-9EBF-148D8980AE7E}" type="presParOf" srcId="{726DDFCE-ADAE-4F5A-9762-2E3116AAA899}" destId="{861DB138-F819-4A2E-959C-61BE2AC60AC3}" srcOrd="4" destOrd="0" presId="urn:microsoft.com/office/officeart/2005/8/layout/radial1"/>
    <dgm:cxn modelId="{B57B914A-E37E-402B-BD4A-6DDA2BB41C54}" type="presParOf" srcId="{726DDFCE-ADAE-4F5A-9762-2E3116AAA899}" destId="{6C903B60-9E8D-4998-9078-B97ACB0530FA}" srcOrd="5" destOrd="0" presId="urn:microsoft.com/office/officeart/2005/8/layout/radial1"/>
    <dgm:cxn modelId="{AAADF9C2-C7A0-4927-9156-5DB0B790CEF0}" type="presParOf" srcId="{6C903B60-9E8D-4998-9078-B97ACB0530FA}" destId="{6CEC9170-6D42-4C7E-AAED-CA2662295059}" srcOrd="0" destOrd="0" presId="urn:microsoft.com/office/officeart/2005/8/layout/radial1"/>
    <dgm:cxn modelId="{0E5CB2E9-BF91-4185-A0F7-A49157B5A8B0}" type="presParOf" srcId="{726DDFCE-ADAE-4F5A-9762-2E3116AAA899}" destId="{40762BB5-ADE9-4093-86C8-54DF06D2A55A}" srcOrd="6" destOrd="0" presId="urn:microsoft.com/office/officeart/2005/8/layout/radial1"/>
    <dgm:cxn modelId="{3EB3F368-1B6C-40C3-AADA-4900704506CF}" type="presParOf" srcId="{726DDFCE-ADAE-4F5A-9762-2E3116AAA899}" destId="{B96C7D76-D638-4C87-9439-A8F9C839EF51}" srcOrd="7" destOrd="0" presId="urn:microsoft.com/office/officeart/2005/8/layout/radial1"/>
    <dgm:cxn modelId="{4F7E082F-1236-40CE-AE1B-9722D5C4A164}" type="presParOf" srcId="{B96C7D76-D638-4C87-9439-A8F9C839EF51}" destId="{71502520-B7ED-4991-AD5A-5A24663A67AC}" srcOrd="0" destOrd="0" presId="urn:microsoft.com/office/officeart/2005/8/layout/radial1"/>
    <dgm:cxn modelId="{49858751-D722-412B-8A36-9F32256C0011}" type="presParOf" srcId="{726DDFCE-ADAE-4F5A-9762-2E3116AAA899}" destId="{E00A7272-5C5F-4D6D-BFCC-62BDBEBC243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BF6DF-4AB2-44D0-B5CB-BA44D1B4FBD4}">
      <dsp:nvSpPr>
        <dsp:cNvPr id="0" name=""/>
        <dsp:cNvSpPr/>
      </dsp:nvSpPr>
      <dsp:spPr>
        <a:xfrm>
          <a:off x="3411552" y="0"/>
          <a:ext cx="2183298" cy="218363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D9A19F-9C01-40FB-8479-EDEE9A3E331E}">
      <dsp:nvSpPr>
        <dsp:cNvPr id="0" name=""/>
        <dsp:cNvSpPr/>
      </dsp:nvSpPr>
      <dsp:spPr>
        <a:xfrm>
          <a:off x="3894133" y="788356"/>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1" kern="1200" dirty="0"/>
            <a:t>Sprachlicher Input</a:t>
          </a:r>
          <a:endParaRPr lang="en-US" sz="1600" b="1" kern="1200" dirty="0"/>
        </a:p>
      </dsp:txBody>
      <dsp:txXfrm>
        <a:off x="3894133" y="788356"/>
        <a:ext cx="1213216" cy="606463"/>
      </dsp:txXfrm>
    </dsp:sp>
    <dsp:sp modelId="{1E4CC0A4-D94B-4DE8-BCA5-86C60BB1BBF7}">
      <dsp:nvSpPr>
        <dsp:cNvPr id="0" name=""/>
        <dsp:cNvSpPr/>
      </dsp:nvSpPr>
      <dsp:spPr>
        <a:xfrm>
          <a:off x="2805149" y="1254657"/>
          <a:ext cx="2183298" cy="2183630"/>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F33E47-C6E6-4638-BD56-CD9652574B41}">
      <dsp:nvSpPr>
        <dsp:cNvPr id="0" name=""/>
        <dsp:cNvSpPr/>
      </dsp:nvSpPr>
      <dsp:spPr>
        <a:xfrm>
          <a:off x="3290189" y="2050272"/>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de-DE" sz="1700" b="1" kern="1200" dirty="0"/>
            <a:t>Interne Verarbeitung</a:t>
          </a:r>
          <a:endParaRPr lang="en-US" sz="1700" b="1" kern="1200" dirty="0"/>
        </a:p>
      </dsp:txBody>
      <dsp:txXfrm>
        <a:off x="3290189" y="2050272"/>
        <a:ext cx="1213216" cy="606463"/>
      </dsp:txXfrm>
    </dsp:sp>
    <dsp:sp modelId="{3664CD9B-4B61-4C2E-911A-E18FE8A52CFE}">
      <dsp:nvSpPr>
        <dsp:cNvPr id="0" name=""/>
        <dsp:cNvSpPr/>
      </dsp:nvSpPr>
      <dsp:spPr>
        <a:xfrm>
          <a:off x="3566946" y="2659456"/>
          <a:ext cx="1875791" cy="1876543"/>
        </a:xfrm>
        <a:prstGeom prst="blockArc">
          <a:avLst>
            <a:gd name="adj1" fmla="val 13500000"/>
            <a:gd name="adj2" fmla="val 10800000"/>
            <a:gd name="adj3" fmla="val 12740"/>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0C64DDC-36DA-43F1-A15E-EEF14506DF8D}">
      <dsp:nvSpPr>
        <dsp:cNvPr id="0" name=""/>
        <dsp:cNvSpPr/>
      </dsp:nvSpPr>
      <dsp:spPr>
        <a:xfrm>
          <a:off x="3897003" y="3314001"/>
          <a:ext cx="1213216" cy="606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b="1" kern="1200" dirty="0"/>
            <a:t>Intake</a:t>
          </a:r>
          <a:endParaRPr lang="en-US" sz="1800" b="1" kern="1200" dirty="0"/>
        </a:p>
      </dsp:txBody>
      <dsp:txXfrm>
        <a:off x="3897003" y="3314001"/>
        <a:ext cx="1213216" cy="60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BA3D6-79D2-4A50-AF27-D7800136BBC6}">
      <dsp:nvSpPr>
        <dsp:cNvPr id="0" name=""/>
        <dsp:cNvSpPr/>
      </dsp:nvSpPr>
      <dsp:spPr>
        <a:xfrm>
          <a:off x="3517684" y="853741"/>
          <a:ext cx="3059024" cy="17149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Entscheidungen</a:t>
          </a:r>
          <a:endParaRPr lang="el-GR" sz="2000" kern="1200" dirty="0">
            <a:solidFill>
              <a:schemeClr val="tx1"/>
            </a:solidFill>
          </a:endParaRPr>
        </a:p>
      </dsp:txBody>
      <dsp:txXfrm>
        <a:off x="3965668" y="1104890"/>
        <a:ext cx="2163056" cy="1212652"/>
      </dsp:txXfrm>
    </dsp:sp>
    <dsp:sp modelId="{FD341736-B764-4C82-AB71-0481414E9EC5}">
      <dsp:nvSpPr>
        <dsp:cNvPr id="0" name=""/>
        <dsp:cNvSpPr/>
      </dsp:nvSpPr>
      <dsp:spPr>
        <a:xfrm rot="11604536">
          <a:off x="2713417" y="1258463"/>
          <a:ext cx="939043" cy="16634"/>
        </a:xfrm>
        <a:custGeom>
          <a:avLst/>
          <a:gdLst/>
          <a:ahLst/>
          <a:cxnLst/>
          <a:rect l="0" t="0" r="0" b="0"/>
          <a:pathLst>
            <a:path>
              <a:moveTo>
                <a:pt x="0" y="8317"/>
              </a:moveTo>
              <a:lnTo>
                <a:pt x="939043"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159462" y="1243304"/>
        <a:ext cx="46952" cy="46952"/>
      </dsp:txXfrm>
    </dsp:sp>
    <dsp:sp modelId="{0B430231-34D3-426E-933C-8C1845FBEC3A}">
      <dsp:nvSpPr>
        <dsp:cNvPr id="0" name=""/>
        <dsp:cNvSpPr/>
      </dsp:nvSpPr>
      <dsp:spPr>
        <a:xfrm>
          <a:off x="176832" y="142917"/>
          <a:ext cx="2661108" cy="144882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Festlegung der Lernziele, der Inhalte und der Progression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66542" y="355093"/>
        <a:ext cx="1881688" cy="1024477"/>
      </dsp:txXfrm>
    </dsp:sp>
    <dsp:sp modelId="{B5CA1BA5-6BED-4C89-AC1D-C76CB61E41C9}">
      <dsp:nvSpPr>
        <dsp:cNvPr id="0" name=""/>
        <dsp:cNvSpPr/>
      </dsp:nvSpPr>
      <dsp:spPr>
        <a:xfrm rot="20896285">
          <a:off x="6473345" y="1325564"/>
          <a:ext cx="782740" cy="16634"/>
        </a:xfrm>
        <a:custGeom>
          <a:avLst/>
          <a:gdLst/>
          <a:ahLst/>
          <a:cxnLst/>
          <a:rect l="0" t="0" r="0" b="0"/>
          <a:pathLst>
            <a:path>
              <a:moveTo>
                <a:pt x="0" y="8317"/>
              </a:moveTo>
              <a:lnTo>
                <a:pt x="782740"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6845147" y="1314313"/>
        <a:ext cx="39137" cy="39137"/>
      </dsp:txXfrm>
    </dsp:sp>
    <dsp:sp modelId="{861DB138-F819-4A2E-959C-61BE2AC60AC3}">
      <dsp:nvSpPr>
        <dsp:cNvPr id="0" name=""/>
        <dsp:cNvSpPr/>
      </dsp:nvSpPr>
      <dsp:spPr>
        <a:xfrm>
          <a:off x="7173601" y="248094"/>
          <a:ext cx="2578801" cy="150793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Bewertung des Gelernten und des Lernprozesses</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7551258" y="468925"/>
        <a:ext cx="1823487" cy="1066269"/>
      </dsp:txXfrm>
    </dsp:sp>
    <dsp:sp modelId="{6C903B60-9E8D-4998-9078-B97ACB0530FA}">
      <dsp:nvSpPr>
        <dsp:cNvPr id="0" name=""/>
        <dsp:cNvSpPr/>
      </dsp:nvSpPr>
      <dsp:spPr>
        <a:xfrm rot="808355">
          <a:off x="6436944" y="2181443"/>
          <a:ext cx="1215477" cy="16634"/>
        </a:xfrm>
        <a:custGeom>
          <a:avLst/>
          <a:gdLst/>
          <a:ahLst/>
          <a:cxnLst/>
          <a:rect l="0" t="0" r="0" b="0"/>
          <a:pathLst>
            <a:path>
              <a:moveTo>
                <a:pt x="0" y="8317"/>
              </a:moveTo>
              <a:lnTo>
                <a:pt x="1215477"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7014296" y="2159373"/>
        <a:ext cx="60773" cy="60773"/>
      </dsp:txXfrm>
    </dsp:sp>
    <dsp:sp modelId="{40762BB5-ADE9-4093-86C8-54DF06D2A55A}">
      <dsp:nvSpPr>
        <dsp:cNvPr id="0" name=""/>
        <dsp:cNvSpPr/>
      </dsp:nvSpPr>
      <dsp:spPr>
        <a:xfrm>
          <a:off x="7582435" y="1856083"/>
          <a:ext cx="1994586" cy="140286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de-DE" sz="1800" kern="1200" dirty="0">
              <a:solidFill>
                <a:schemeClr val="tx1"/>
              </a:solidFill>
              <a:latin typeface="Times New Roman" panose="02020603050405020304" pitchFamily="18" charset="0"/>
              <a:cs typeface="Times New Roman" panose="02020603050405020304" pitchFamily="18" charset="0"/>
            </a:rPr>
            <a:t>Gestaltung des Lernprozesses</a:t>
          </a:r>
          <a:endParaRPr lang="el-GR" sz="1800" kern="1200" dirty="0">
            <a:solidFill>
              <a:schemeClr val="tx1"/>
            </a:solidFill>
            <a:latin typeface="Times New Roman" panose="02020603050405020304" pitchFamily="18" charset="0"/>
            <a:cs typeface="Times New Roman" panose="02020603050405020304" pitchFamily="18" charset="0"/>
          </a:endParaRPr>
        </a:p>
      </dsp:txBody>
      <dsp:txXfrm>
        <a:off x="7874535" y="2061528"/>
        <a:ext cx="1410386" cy="991974"/>
      </dsp:txXfrm>
    </dsp:sp>
    <dsp:sp modelId="{B96C7D76-D638-4C87-9439-A8F9C839EF51}">
      <dsp:nvSpPr>
        <dsp:cNvPr id="0" name=""/>
        <dsp:cNvSpPr/>
      </dsp:nvSpPr>
      <dsp:spPr>
        <a:xfrm rot="10035488">
          <a:off x="2493048" y="2150458"/>
          <a:ext cx="1149835" cy="16634"/>
        </a:xfrm>
        <a:custGeom>
          <a:avLst/>
          <a:gdLst/>
          <a:ahLst/>
          <a:cxnLst/>
          <a:rect l="0" t="0" r="0" b="0"/>
          <a:pathLst>
            <a:path>
              <a:moveTo>
                <a:pt x="0" y="8317"/>
              </a:moveTo>
              <a:lnTo>
                <a:pt x="1149835" y="83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rot="10800000">
        <a:off x="3039220" y="2130029"/>
        <a:ext cx="57491" cy="57491"/>
      </dsp:txXfrm>
    </dsp:sp>
    <dsp:sp modelId="{E00A7272-5C5F-4D6D-BFCC-62BDBEBC243B}">
      <dsp:nvSpPr>
        <dsp:cNvPr id="0" name=""/>
        <dsp:cNvSpPr/>
      </dsp:nvSpPr>
      <dsp:spPr>
        <a:xfrm>
          <a:off x="251809" y="1822733"/>
          <a:ext cx="2328055" cy="141926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latin typeface="Times New Roman" panose="02020603050405020304" pitchFamily="18" charset="0"/>
              <a:cs typeface="Times New Roman" panose="02020603050405020304" pitchFamily="18" charset="0"/>
            </a:rPr>
            <a:t>Auswahl der zu benutzenden Methoden und Arbeitstechniken</a:t>
          </a:r>
          <a:endParaRPr lang="el-GR" sz="1600" kern="1200" dirty="0">
            <a:solidFill>
              <a:schemeClr val="tx1"/>
            </a:solidFill>
            <a:latin typeface="Times New Roman" panose="02020603050405020304" pitchFamily="18" charset="0"/>
            <a:cs typeface="Times New Roman" panose="02020603050405020304" pitchFamily="18" charset="0"/>
          </a:endParaRPr>
        </a:p>
      </dsp:txBody>
      <dsp:txXfrm>
        <a:off x="592745" y="2030580"/>
        <a:ext cx="1646183" cy="100357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77904"/>
          </a:xfrm>
          <a:prstGeom prst="rect">
            <a:avLst/>
          </a:prstGeom>
        </p:spPr>
        <p:txBody>
          <a:bodyPr vert="horz" lIns="91440" tIns="45720" rIns="91440" bIns="45720" rtlCol="0"/>
          <a:lstStyle>
            <a:lvl1pPr algn="r">
              <a:defRPr sz="1200"/>
            </a:lvl1pPr>
          </a:lstStyle>
          <a:p>
            <a:fld id="{75942B58-824C-4469-8914-0A7A6FBFF42D}" type="datetimeFigureOut">
              <a:rPr lang="el-GR" smtClean="0"/>
              <a:t>15/5/2025</a:t>
            </a:fld>
            <a:endParaRPr lang="el-GR"/>
          </a:p>
        </p:txBody>
      </p:sp>
      <p:sp>
        <p:nvSpPr>
          <p:cNvPr id="4" name="Θέση εικόνας διαφάνειας 3"/>
          <p:cNvSpPr>
            <a:spLocks noGrp="1" noRot="1" noChangeAspect="1"/>
          </p:cNvSpPr>
          <p:nvPr>
            <p:ph type="sldImg" idx="2"/>
          </p:nvPr>
        </p:nvSpPr>
        <p:spPr>
          <a:xfrm>
            <a:off x="571500" y="1190625"/>
            <a:ext cx="5715000" cy="3214688"/>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583906"/>
            <a:ext cx="5486400" cy="3750469"/>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047097"/>
            <a:ext cx="2971800" cy="477903"/>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047097"/>
            <a:ext cx="2971800" cy="477903"/>
          </a:xfrm>
          <a:prstGeom prst="rect">
            <a:avLst/>
          </a:prstGeom>
        </p:spPr>
        <p:txBody>
          <a:bodyPr vert="horz" lIns="91440" tIns="45720" rIns="91440" bIns="45720" rtlCol="0" anchor="b"/>
          <a:lstStyle>
            <a:lvl1pPr algn="r">
              <a:defRPr sz="1200"/>
            </a:lvl1pPr>
          </a:lstStyle>
          <a:p>
            <a:fld id="{00E0F323-2563-4B81-BCCC-E46EEB62EBC9}" type="slidenum">
              <a:rPr lang="el-GR" smtClean="0"/>
              <a:t>‹#›</a:t>
            </a:fld>
            <a:endParaRPr lang="el-GR"/>
          </a:p>
        </p:txBody>
      </p:sp>
    </p:spTree>
    <p:extLst>
      <p:ext uri="{BB962C8B-B14F-4D97-AF65-F5344CB8AC3E}">
        <p14:creationId xmlns:p14="http://schemas.microsoft.com/office/powerpoint/2010/main" val="210139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974900A3-1991-4757-99EE-AF642C4135F6}" type="slidenum">
              <a:rPr lang="el-GR" smtClean="0"/>
              <a:t>29</a:t>
            </a:fld>
            <a:endParaRPr lang="el-GR"/>
          </a:p>
        </p:txBody>
      </p:sp>
    </p:spTree>
    <p:extLst>
      <p:ext uri="{BB962C8B-B14F-4D97-AF65-F5344CB8AC3E}">
        <p14:creationId xmlns:p14="http://schemas.microsoft.com/office/powerpoint/2010/main" val="44090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5E3ABB-F818-47A9-BAE0-182D92A4ED5C}" type="datetimeFigureOut">
              <a:rPr lang="el-GR" smtClean="0"/>
              <a:t>15/5/2025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E3ABB-F818-47A9-BAE0-182D92A4ED5C}" type="datetimeFigureOut">
              <a:rPr lang="el-GR" smtClean="0"/>
              <a:t>15/5/2025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3ABB-F818-47A9-BAE0-182D92A4ED5C}" type="datetimeFigureOut">
              <a:rPr lang="el-GR" smtClean="0"/>
              <a:t>15/5/2025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5E3ABB-F818-47A9-BAE0-182D92A4ED5C}" type="datetimeFigureOut">
              <a:rPr lang="el-GR" smtClean="0"/>
              <a:t>15/5/2025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E3ABB-F818-47A9-BAE0-182D92A4ED5C}" type="datetimeFigureOut">
              <a:rPr lang="el-GR" smtClean="0"/>
              <a:t>15/5/2025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E3ABB-F818-47A9-BAE0-182D92A4ED5C}" type="datetimeFigureOut">
              <a:rPr lang="el-GR" smtClean="0"/>
              <a:t>15/5/2025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E3ABB-F818-47A9-BAE0-182D92A4ED5C}" type="datetimeFigureOut">
              <a:rPr lang="el-GR" smtClean="0"/>
              <a:t>15/5/2025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90B29C3-DF85-4C2A-A9AF-F04282F58F32}"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5E3ABB-F818-47A9-BAE0-182D92A4ED5C}" type="datetimeFigureOut">
              <a:rPr lang="el-GR" smtClean="0"/>
              <a:t>15/5/2025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90B29C3-DF85-4C2A-A9AF-F04282F58F32}" type="slidenum">
              <a:rPr lang="el-GR" smtClean="0"/>
              <a:t>‹#›</a:t>
            </a:fld>
            <a:endParaRPr lang="el-GR"/>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75E3ABB-F818-47A9-BAE0-182D92A4ED5C}" type="datetimeFigureOut">
              <a:rPr lang="el-GR" smtClean="0"/>
              <a:t>15/5/2025</a:t>
            </a:fld>
            <a:endParaRPr lang="el-GR"/>
          </a:p>
        </p:txBody>
      </p:sp>
      <p:sp>
        <p:nvSpPr>
          <p:cNvPr id="9" name="Slide Number Placeholder 8"/>
          <p:cNvSpPr>
            <a:spLocks noGrp="1"/>
          </p:cNvSpPr>
          <p:nvPr>
            <p:ph type="sldNum" sz="quarter" idx="11"/>
          </p:nvPr>
        </p:nvSpPr>
        <p:spPr/>
        <p:txBody>
          <a:bodyPr/>
          <a:lstStyle/>
          <a:p>
            <a:fld id="{190B29C3-DF85-4C2A-A9AF-F04282F58F32}"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90B29C3-DF85-4C2A-A9AF-F04282F58F32}" type="slidenum">
              <a:rPr lang="el-GR" smtClean="0"/>
              <a:t>‹#›</a:t>
            </a:fld>
            <a:endParaRPr lang="el-G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F75E3ABB-F818-47A9-BAE0-182D92A4ED5C}" type="datetimeFigureOut">
              <a:rPr lang="el-GR" smtClean="0"/>
              <a:t>15/5/2025</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717176" y="1317813"/>
            <a:ext cx="11282082" cy="3306202"/>
          </a:xfrm>
        </p:spPr>
        <p:txBody>
          <a:bodyPr>
            <a:normAutofit fontScale="90000"/>
          </a:bodyPr>
          <a:lstStyle/>
          <a:p>
            <a:br>
              <a:rPr lang="en-US" sz="2000" dirty="0"/>
            </a:br>
            <a:br>
              <a:rPr lang="en-US" sz="2000" dirty="0"/>
            </a:br>
            <a:br>
              <a:rPr lang="en-US" sz="2400" dirty="0"/>
            </a:br>
            <a:br>
              <a:rPr lang="en-US" sz="2400" dirty="0"/>
            </a:br>
            <a:br>
              <a:rPr lang="en-US" sz="2400" dirty="0"/>
            </a:br>
            <a:r>
              <a:rPr lang="de-DE" sz="3600" b="1" dirty="0"/>
              <a:t>Interaktion als Spracherwerbstheorie</a:t>
            </a:r>
            <a:r>
              <a:rPr lang="el-GR" sz="3600" b="1" dirty="0"/>
              <a:t>		</a:t>
            </a:r>
            <a:br>
              <a:rPr lang="en-US" sz="3600" b="1" dirty="0"/>
            </a:br>
            <a:r>
              <a:rPr lang="de-DE" sz="3600" b="1" dirty="0"/>
              <a:t>Die Nützlichkeit für die Unterrichtspraxis </a:t>
            </a:r>
            <a:br>
              <a:rPr lang="de-DE" sz="3600" b="1" dirty="0"/>
            </a:br>
            <a:r>
              <a:rPr lang="de-DE" sz="3200" dirty="0"/>
              <a:t>Interaktionistische Ansätze und Anwendungsbeispiele im FSU, </a:t>
            </a:r>
            <a:br>
              <a:rPr lang="de-DE" sz="3200" dirty="0"/>
            </a:br>
            <a:r>
              <a:rPr lang="de-DE" sz="3200" dirty="0"/>
              <a:t>Entwicklung von Kompetenzen, Sprachaktivitäten (Aufgaben- Übungen).</a:t>
            </a:r>
            <a:br>
              <a:rPr lang="en-US" sz="3200" dirty="0"/>
            </a:br>
            <a:endParaRPr lang="el-GR" sz="3600" b="1" dirty="0"/>
          </a:p>
        </p:txBody>
      </p:sp>
      <p:sp>
        <p:nvSpPr>
          <p:cNvPr id="6" name="Υπότιτλος 2"/>
          <p:cNvSpPr>
            <a:spLocks noGrp="1"/>
          </p:cNvSpPr>
          <p:nvPr>
            <p:ph type="subTitle" idx="1"/>
          </p:nvPr>
        </p:nvSpPr>
        <p:spPr>
          <a:xfrm>
            <a:off x="717176" y="5522976"/>
            <a:ext cx="9144000" cy="658368"/>
          </a:xfrm>
        </p:spPr>
        <p:txBody>
          <a:bodyPr>
            <a:normAutofit fontScale="92500" lnSpcReduction="20000"/>
          </a:bodyPr>
          <a:lstStyle/>
          <a:p>
            <a:pPr algn="just"/>
            <a:r>
              <a:rPr lang="en-US" sz="2000" dirty="0" err="1"/>
              <a:t>Universität</a:t>
            </a:r>
            <a:r>
              <a:rPr lang="en-US" sz="2000" dirty="0"/>
              <a:t> Athen, </a:t>
            </a:r>
            <a:r>
              <a:rPr lang="en-US" sz="2000" dirty="0" err="1"/>
              <a:t>Fachbereich</a:t>
            </a:r>
            <a:r>
              <a:rPr lang="en-US" sz="2000" dirty="0"/>
              <a:t> </a:t>
            </a:r>
            <a:r>
              <a:rPr lang="en-US" sz="2000" dirty="0" err="1"/>
              <a:t>für</a:t>
            </a:r>
            <a:r>
              <a:rPr lang="en-US" sz="2000" dirty="0"/>
              <a:t> Deutsche </a:t>
            </a:r>
            <a:r>
              <a:rPr lang="en-US" sz="2000" dirty="0" err="1"/>
              <a:t>Sprache</a:t>
            </a:r>
            <a:r>
              <a:rPr lang="en-US" sz="2000" dirty="0"/>
              <a:t> und </a:t>
            </a:r>
            <a:r>
              <a:rPr lang="en-US" sz="2000" dirty="0" err="1"/>
              <a:t>Literatur</a:t>
            </a:r>
            <a:endParaRPr lang="en-US" sz="2000" dirty="0"/>
          </a:p>
          <a:p>
            <a:pPr algn="just"/>
            <a:r>
              <a:rPr lang="de-DE" sz="2000" dirty="0"/>
              <a:t>Prof. Dr. Dafni Wiedenmayer</a:t>
            </a:r>
            <a:r>
              <a:rPr lang="en-US" sz="2000" dirty="0"/>
              <a:t> </a:t>
            </a:r>
          </a:p>
        </p:txBody>
      </p:sp>
    </p:spTree>
    <p:extLst>
      <p:ext uri="{BB962C8B-B14F-4D97-AF65-F5344CB8AC3E}">
        <p14:creationId xmlns:p14="http://schemas.microsoft.com/office/powerpoint/2010/main" val="82009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sz="3200" b="1" u="sng" dirty="0"/>
              <a:t>Entwicklung</a:t>
            </a:r>
            <a:r>
              <a:rPr lang="en-US" sz="3200" b="1" u="sng" dirty="0"/>
              <a:t> </a:t>
            </a:r>
            <a:r>
              <a:rPr lang="el-GR" sz="3200" b="1" u="sng" dirty="0" err="1"/>
              <a:t>der</a:t>
            </a:r>
            <a:r>
              <a:rPr lang="el-GR" sz="3200" b="1" u="sng" dirty="0"/>
              <a:t> </a:t>
            </a:r>
            <a:r>
              <a:rPr lang="el-GR" sz="3200" b="1" u="sng" dirty="0" err="1"/>
              <a:t>Interaktionshypothese</a:t>
            </a:r>
            <a:endParaRPr lang="el-GR" sz="3200" b="1" u="sng" dirty="0"/>
          </a:p>
        </p:txBody>
      </p:sp>
      <p:sp>
        <p:nvSpPr>
          <p:cNvPr id="3" name="2 - Θέση περιεχομένου"/>
          <p:cNvSpPr>
            <a:spLocks noGrp="1"/>
          </p:cNvSpPr>
          <p:nvPr>
            <p:ph idx="1"/>
          </p:nvPr>
        </p:nvSpPr>
        <p:spPr/>
        <p:txBody>
          <a:bodyPr>
            <a:normAutofit lnSpcReduction="10000"/>
          </a:bodyPr>
          <a:lstStyle/>
          <a:p>
            <a:r>
              <a:rPr lang="de-DE" b="1" i="1" dirty="0" err="1"/>
              <a:t>Krashen</a:t>
            </a:r>
            <a:r>
              <a:rPr lang="de-DE" dirty="0"/>
              <a:t>: Der IH wird größtenteils zugeschrieben, dass er in Krashens 1980 veröffentlichtem Frühwerk eine Grundlage gefunden hat. In diesem Artikel brachte </a:t>
            </a:r>
            <a:r>
              <a:rPr lang="de-DE" dirty="0" err="1"/>
              <a:t>Krashen</a:t>
            </a:r>
            <a:r>
              <a:rPr lang="de-DE" dirty="0"/>
              <a:t> den Begriff des verständlichen Inputs zum Ausdruck - die Idee, dass das Verständnis des Inputs, auf den man stößt, für das Lernen von entscheidender Bedeutung ist.</a:t>
            </a:r>
            <a:endParaRPr lang="de-DE" b="1" dirty="0"/>
          </a:p>
          <a:p>
            <a:r>
              <a:rPr lang="de-DE" b="1" i="1" dirty="0"/>
              <a:t>Long</a:t>
            </a:r>
            <a:r>
              <a:rPr lang="de-DE" dirty="0"/>
              <a:t>: Longs Version der IH baut auf Krashens Idee eines nachvollziehbaren Inputs auf. In interaktiven Kontexten findet ein Informationsaustausch statt. Interaktionen können in unterschiedlichen Kontexten und Formaten auftreten. Durch verständliche Eingaben wird die Fähigkeit eines Einzelnen aufgebaut, Informationen über verschiedene Ausdrücke hinweg zu verstehen. Dies ist der Schlüssel für einen echten Spracherwerb.</a:t>
            </a:r>
          </a:p>
          <a:p>
            <a:r>
              <a:rPr lang="de-DE" b="1" i="1" dirty="0"/>
              <a:t>Pica:  </a:t>
            </a:r>
            <a:r>
              <a:rPr lang="de-DE" dirty="0"/>
              <a:t>Picas Verständnis der IH konzentriert sich auf die Idee der Leichtigkeit von Gesprächen. Unterschiede im sozialen Status führen zu durch Disparität ausgelösten sozialen Auswirkungen</a:t>
            </a:r>
            <a:endParaRPr lang="el-GR" dirty="0"/>
          </a:p>
          <a:p>
            <a:endParaRPr lang="el-GR" dirty="0"/>
          </a:p>
          <a:p>
            <a:endParaRPr lang="el-GR" dirty="0"/>
          </a:p>
        </p:txBody>
      </p:sp>
    </p:spTree>
    <p:extLst>
      <p:ext uri="{BB962C8B-B14F-4D97-AF65-F5344CB8AC3E}">
        <p14:creationId xmlns:p14="http://schemas.microsoft.com/office/powerpoint/2010/main" val="143055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de-DE" sz="2000" b="1" u="sng" dirty="0"/>
              <a:t>Ellis: eine kritische Überprüfung</a:t>
            </a:r>
            <a:endParaRPr lang="el-GR" sz="2000" b="1" u="sng" dirty="0"/>
          </a:p>
        </p:txBody>
      </p:sp>
      <p:sp>
        <p:nvSpPr>
          <p:cNvPr id="3" name="2 - Θέση περιεχομένου"/>
          <p:cNvSpPr>
            <a:spLocks noGrp="1"/>
          </p:cNvSpPr>
          <p:nvPr>
            <p:ph idx="1"/>
          </p:nvPr>
        </p:nvSpPr>
        <p:spPr/>
        <p:txBody>
          <a:bodyPr>
            <a:normAutofit/>
          </a:bodyPr>
          <a:lstStyle/>
          <a:p>
            <a:r>
              <a:rPr lang="de-DE" dirty="0"/>
              <a:t>Modifikationen des Inputs, insbesondere solche, die im Prozess der Aushandlung eines Kommunikationsproblems stattfinden, ermöglichen die Aneignung, vorausgesetzt, dass die Lernenden: </a:t>
            </a:r>
          </a:p>
          <a:p>
            <a:r>
              <a:rPr lang="de-DE" dirty="0"/>
              <a:t>(a) den Input verstehen und </a:t>
            </a:r>
          </a:p>
          <a:p>
            <a:r>
              <a:rPr lang="de-DE" dirty="0"/>
              <a:t>(b) neue Merkmale darin wahrnehmen und vergleichen, was in ihrem Output bemerkt wird.</a:t>
            </a:r>
          </a:p>
          <a:p>
            <a:r>
              <a:rPr lang="de-DE" dirty="0"/>
              <a:t>Eine Interaktion, die von den Lernenden erfordert, dass sie ihren anfänglichen Output modifizieren, erleichtert den Integrationsprozess.</a:t>
            </a:r>
          </a:p>
          <a:p>
            <a:endParaRPr lang="de-DE" dirty="0"/>
          </a:p>
        </p:txBody>
      </p:sp>
    </p:spTree>
    <p:extLst>
      <p:ext uri="{BB962C8B-B14F-4D97-AF65-F5344CB8AC3E}">
        <p14:creationId xmlns:p14="http://schemas.microsoft.com/office/powerpoint/2010/main" val="1570900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BD5EB-2C93-444A-84EA-F96EBCF4BF2A}"/>
              </a:ext>
            </a:extLst>
          </p:cNvPr>
          <p:cNvSpPr>
            <a:spLocks noGrp="1"/>
          </p:cNvSpPr>
          <p:nvPr>
            <p:ph type="title"/>
          </p:nvPr>
        </p:nvSpPr>
        <p:spPr>
          <a:xfrm>
            <a:off x="609600" y="274638"/>
            <a:ext cx="10160000" cy="810450"/>
          </a:xfrm>
        </p:spPr>
        <p:txBody>
          <a:bodyPr/>
          <a:lstStyle/>
          <a:p>
            <a:pPr algn="ctr"/>
            <a:r>
              <a:rPr lang="de-DE" sz="3200" b="1" dirty="0">
                <a:latin typeface="Arial" panose="020B0604020202020204" pitchFamily="34" charset="0"/>
                <a:cs typeface="Arial" panose="020B0604020202020204" pitchFamily="34" charset="0"/>
              </a:rPr>
              <a:t>Vygotski</a:t>
            </a:r>
            <a:endParaRPr lang="el-GR" sz="3200"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7A39B0CD-AF43-41D9-9661-D23F4FAEC1E9}"/>
              </a:ext>
            </a:extLst>
          </p:cNvPr>
          <p:cNvSpPr>
            <a:spLocks noGrp="1"/>
          </p:cNvSpPr>
          <p:nvPr>
            <p:ph idx="1"/>
          </p:nvPr>
        </p:nvSpPr>
        <p:spPr>
          <a:xfrm>
            <a:off x="609600" y="950976"/>
            <a:ext cx="10160000" cy="5449824"/>
          </a:xfrm>
        </p:spPr>
        <p:txBody>
          <a:bodyPr>
            <a:normAutofit/>
          </a:bodyPr>
          <a:lstStyle/>
          <a:p>
            <a:r>
              <a:rPr lang="de-DE" dirty="0">
                <a:solidFill>
                  <a:srgbClr val="202122"/>
                </a:solidFill>
                <a:latin typeface="Arial" panose="020B0604020202020204" pitchFamily="34" charset="0"/>
              </a:rPr>
              <a:t>Im Gegensatz zum individuellen </a:t>
            </a:r>
            <a:r>
              <a:rPr lang="de-DE" dirty="0">
                <a:solidFill>
                  <a:srgbClr val="0B0080"/>
                </a:solidFill>
                <a:latin typeface="Arial" panose="020B0604020202020204" pitchFamily="34" charset="0"/>
              </a:rPr>
              <a:t>Konstruktivismus</a:t>
            </a:r>
            <a:r>
              <a:rPr lang="de-DE" dirty="0">
                <a:solidFill>
                  <a:srgbClr val="202122"/>
                </a:solidFill>
                <a:latin typeface="Arial" panose="020B0604020202020204" pitchFamily="34" charset="0"/>
              </a:rPr>
              <a:t> spielt die </a:t>
            </a:r>
            <a:r>
              <a:rPr lang="de-DE" dirty="0">
                <a:solidFill>
                  <a:srgbClr val="FF0000"/>
                </a:solidFill>
                <a:latin typeface="Arial" panose="020B0604020202020204" pitchFamily="34" charset="0"/>
              </a:rPr>
              <a:t>soziale Interaktion </a:t>
            </a:r>
            <a:r>
              <a:rPr lang="de-DE" dirty="0">
                <a:solidFill>
                  <a:srgbClr val="202122"/>
                </a:solidFill>
                <a:latin typeface="Arial" panose="020B0604020202020204" pitchFamily="34" charset="0"/>
              </a:rPr>
              <a:t>zwischen Lernenden bzw. zwischen Lernenden und Lehrenden eine hervorgehobene Rolle, da das menschliche Wissen als letztlich </a:t>
            </a:r>
            <a:r>
              <a:rPr lang="de-DE" dirty="0">
                <a:solidFill>
                  <a:srgbClr val="FF0000"/>
                </a:solidFill>
                <a:latin typeface="Arial" panose="020B0604020202020204" pitchFamily="34" charset="0"/>
              </a:rPr>
              <a:t>sozial konstruiertes Wissen</a:t>
            </a:r>
            <a:r>
              <a:rPr lang="de-DE" dirty="0">
                <a:solidFill>
                  <a:srgbClr val="202122"/>
                </a:solidFill>
                <a:latin typeface="Arial" panose="020B0604020202020204" pitchFamily="34" charset="0"/>
              </a:rPr>
              <a:t> verstanden wird. </a:t>
            </a:r>
          </a:p>
          <a:p>
            <a:r>
              <a:rPr lang="de-DE" dirty="0">
                <a:solidFill>
                  <a:srgbClr val="000000"/>
                </a:solidFill>
                <a:latin typeface="Arial" panose="020B0604020202020204" pitchFamily="34" charset="0"/>
                <a:cs typeface="Arial" panose="020B0604020202020204" pitchFamily="34" charset="0"/>
              </a:rPr>
              <a:t>"Jede höhere geistige Funktion durchläuft notwendigerweise eine externe Phase in ihrer Entwicklung, weil sie ursprünglich eine </a:t>
            </a:r>
            <a:r>
              <a:rPr lang="de-DE" dirty="0">
                <a:solidFill>
                  <a:srgbClr val="C00000"/>
                </a:solidFill>
                <a:latin typeface="Arial" panose="020B0604020202020204" pitchFamily="34" charset="0"/>
                <a:cs typeface="Arial" panose="020B0604020202020204" pitchFamily="34" charset="0"/>
              </a:rPr>
              <a:t>soziale Funktion </a:t>
            </a:r>
            <a:r>
              <a:rPr lang="de-DE" dirty="0">
                <a:solidFill>
                  <a:srgbClr val="000000"/>
                </a:solidFill>
                <a:latin typeface="Arial" panose="020B0604020202020204" pitchFamily="34" charset="0"/>
                <a:cs typeface="Arial" panose="020B0604020202020204" pitchFamily="34" charset="0"/>
              </a:rPr>
              <a:t>ist "</a:t>
            </a:r>
            <a:endParaRPr lang="de-DE" dirty="0">
              <a:solidFill>
                <a:srgbClr val="202122"/>
              </a:solidFill>
              <a:latin typeface="Arial" panose="020B0604020202020204" pitchFamily="34" charset="0"/>
            </a:endParaRPr>
          </a:p>
          <a:p>
            <a:r>
              <a:rPr lang="de-DE" dirty="0"/>
              <a:t> Wygotski kam vielfach zu ähnlichen Ansichten wie Piaget, betont aber </a:t>
            </a:r>
            <a:r>
              <a:rPr lang="de-DE" dirty="0">
                <a:solidFill>
                  <a:srgbClr val="FF0000"/>
                </a:solidFill>
              </a:rPr>
              <a:t>stärker</a:t>
            </a:r>
            <a:r>
              <a:rPr lang="de-DE" dirty="0"/>
              <a:t> die kulturelle </a:t>
            </a:r>
            <a:r>
              <a:rPr lang="de-DE" dirty="0">
                <a:solidFill>
                  <a:srgbClr val="FF0000"/>
                </a:solidFill>
              </a:rPr>
              <a:t>Lernumwelt</a:t>
            </a:r>
            <a:r>
              <a:rPr lang="de-DE" dirty="0"/>
              <a:t>. </a:t>
            </a:r>
          </a:p>
          <a:p>
            <a:r>
              <a:rPr lang="de-DE" dirty="0"/>
              <a:t>Der Unterricht soll konstruktiv wirksam sein, dann wird er als eine Zone der weiteren Entwicklungsmöglichkeit gesehen. Dies bedeutet, dass aus der Lernumwelt Angebote unterbreitet werden müssen, die sie konstruktiv vorantreiben, aber nicht solche, die bloß einen bestehenden und zu reproduzierendem Wissensstand sichern. Eine überwiegende Nachahmung ist die Vernichtung eines konstruktiven und kreativen Lernens. </a:t>
            </a:r>
            <a:endParaRPr lang="el-GR" sz="20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81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Interaktionistishe</a:t>
            </a:r>
            <a:r>
              <a:rPr lang="de-DE" dirty="0"/>
              <a:t> </a:t>
            </a:r>
            <a:r>
              <a:rPr lang="de-DE" dirty="0" err="1"/>
              <a:t>Strategieentwiklung</a:t>
            </a:r>
            <a:br>
              <a:rPr lang="de-DE" dirty="0"/>
            </a:br>
            <a:r>
              <a:rPr lang="de-DE" dirty="0"/>
              <a:t>Prinzipien des Konstruktivismus</a:t>
            </a:r>
            <a:endParaRPr lang="en-US" dirty="0"/>
          </a:p>
        </p:txBody>
      </p:sp>
      <p:sp>
        <p:nvSpPr>
          <p:cNvPr id="3" name="Content Placeholder 2"/>
          <p:cNvSpPr>
            <a:spLocks noGrp="1"/>
          </p:cNvSpPr>
          <p:nvPr>
            <p:ph idx="1"/>
          </p:nvPr>
        </p:nvSpPr>
        <p:spPr/>
        <p:txBody>
          <a:bodyPr/>
          <a:lstStyle/>
          <a:p>
            <a:r>
              <a:rPr lang="de-DE" altLang="en-US" dirty="0"/>
              <a:t>situatives </a:t>
            </a:r>
            <a:r>
              <a:rPr lang="de-DE" altLang="en-US" b="1" dirty="0"/>
              <a:t>Handeln</a:t>
            </a:r>
            <a:r>
              <a:rPr lang="el-GR" altLang="en-US" dirty="0"/>
              <a:t> </a:t>
            </a:r>
            <a:r>
              <a:rPr lang="de-DE" altLang="en-US" dirty="0"/>
              <a:t>(Gehirn konstruiert das Neue anhand bereits bekannter Handlungsschemata)</a:t>
            </a:r>
          </a:p>
          <a:p>
            <a:r>
              <a:rPr lang="de-DE" dirty="0"/>
              <a:t>Autonomie (individueller Lern- und Denkprozess)</a:t>
            </a:r>
          </a:p>
          <a:p>
            <a:r>
              <a:rPr lang="de-DE" dirty="0"/>
              <a:t>Involvieren – Zugehören – beliebt sein</a:t>
            </a:r>
          </a:p>
          <a:p>
            <a:pPr marL="268288" indent="-268288" algn="just">
              <a:defRPr/>
            </a:pPr>
            <a:r>
              <a:rPr lang="de-DE" dirty="0">
                <a:solidFill>
                  <a:prstClr val="black"/>
                </a:solidFill>
              </a:rPr>
              <a:t>Lernsituationen:</a:t>
            </a:r>
          </a:p>
          <a:p>
            <a:pPr marL="714375" indent="-268288">
              <a:defRPr/>
            </a:pPr>
            <a:r>
              <a:rPr lang="de-DE" dirty="0">
                <a:solidFill>
                  <a:prstClr val="black"/>
                </a:solidFill>
              </a:rPr>
              <a:t>sollen komplexe, authentische sprachliche und nicht-sprachliche Erfahrungen ermöglichen</a:t>
            </a:r>
          </a:p>
          <a:p>
            <a:pPr marL="714375" indent="-268288">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a:defRPr/>
            </a:pPr>
            <a:r>
              <a:rPr lang="de-DE" dirty="0"/>
              <a:t>zu zweit oder in Kleingruppen</a:t>
            </a:r>
          </a:p>
          <a:p>
            <a:pPr marL="714375" indent="-268288">
              <a:defRPr/>
            </a:pPr>
            <a:r>
              <a:rPr lang="de-DE" dirty="0"/>
              <a:t>dichte Kommunikation ohne Hemmungen</a:t>
            </a:r>
          </a:p>
          <a:p>
            <a:endParaRPr lang="en-US" dirty="0"/>
          </a:p>
        </p:txBody>
      </p:sp>
    </p:spTree>
    <p:extLst>
      <p:ext uri="{BB962C8B-B14F-4D97-AF65-F5344CB8AC3E}">
        <p14:creationId xmlns:p14="http://schemas.microsoft.com/office/powerpoint/2010/main" val="40944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de-DE" altLang="en-US"/>
              <a:t>Konstruktivismus</a:t>
            </a:r>
            <a:endParaRPr lang="el-GR" altLang="en-US"/>
          </a:p>
        </p:txBody>
      </p:sp>
      <p:sp>
        <p:nvSpPr>
          <p:cNvPr id="3" name="2 - Θέση περιεχομένου"/>
          <p:cNvSpPr>
            <a:spLocks noGrp="1"/>
          </p:cNvSpPr>
          <p:nvPr>
            <p:ph idx="1"/>
          </p:nvPr>
        </p:nvSpPr>
        <p:spPr/>
        <p:txBody>
          <a:bodyPr rtlCol="0">
            <a:normAutofit lnSpcReduction="10000"/>
          </a:bodyPr>
          <a:lstStyle/>
          <a:p>
            <a:pPr marL="0" indent="0" fontAlgn="auto">
              <a:spcAft>
                <a:spcPts val="0"/>
              </a:spcAft>
              <a:buNone/>
              <a:defRPr/>
            </a:pPr>
            <a:r>
              <a:rPr lang="de-DE" dirty="0"/>
              <a:t>Der Konstruktivismus ist eine Lerntheorie, die seit Mitte des 20. Jahrhunderts eine große Rolle spielt. Dem Konstruktivismus zufolge ist der Erwerb von Wissen ein </a:t>
            </a:r>
            <a:r>
              <a:rPr lang="de-DE" b="1" dirty="0"/>
              <a:t>individueller </a:t>
            </a:r>
            <a:r>
              <a:rPr lang="de-DE" dirty="0"/>
              <a:t>Lernprozess und die Rolle des Lehrers wird als die des Moderators aufgefasst. Der Lerner sucht aktiv nach Informationen, interpretiert diese vor dem Hintergrund seines Vorwissens und leitet daraus neue Auffassungen und Konzepte von der Wirklichkeit ab.</a:t>
            </a:r>
          </a:p>
          <a:p>
            <a:pPr marL="0" indent="0">
              <a:buNone/>
              <a:defRPr/>
            </a:pPr>
            <a:r>
              <a:rPr lang="de-DE" altLang="en-US" dirty="0"/>
              <a:t>Konstruktivismus geht davon aus, dass Informationen nicht einfach aufgenommen, verarbeitet und gespeichert werden, sondern dass sie durch permanente Veränderung der kognitiven Struktur selbst erzeugt werden.</a:t>
            </a:r>
            <a:endParaRPr lang="en-US" altLang="en-US" dirty="0"/>
          </a:p>
          <a:p>
            <a:pPr>
              <a:buNone/>
              <a:defRPr/>
            </a:pPr>
            <a:r>
              <a:rPr lang="de-DE" dirty="0"/>
              <a:t>Das beste Lernmaterial im Sinne konstruktivistischer Theorien stellen Baumaterialien und Werkzeuge dar, die es dem Lerner ermöglichen, in seiner Lernumgebung eigene Wissenssysteme beliebig zu gestalten. </a:t>
            </a:r>
          </a:p>
          <a:p>
            <a:pPr>
              <a:buNone/>
              <a:defRPr/>
            </a:pPr>
            <a:r>
              <a:rPr lang="de-DE" dirty="0"/>
              <a:t>Lernen heißt, kognitive Konstruktionen neu aufzubauen und existierende ständig umgestalten.</a:t>
            </a:r>
            <a:endParaRPr lang="en-US" dirty="0"/>
          </a:p>
          <a:p>
            <a:pPr marL="0" indent="0" fontAlgn="auto">
              <a:spcAft>
                <a:spcPts val="0"/>
              </a:spcAft>
              <a:buNone/>
              <a:defRPr/>
            </a:pPr>
            <a:endParaRPr lang="el-GR" dirty="0"/>
          </a:p>
        </p:txBody>
      </p:sp>
    </p:spTree>
    <p:extLst>
      <p:ext uri="{BB962C8B-B14F-4D97-AF65-F5344CB8AC3E}">
        <p14:creationId xmlns:p14="http://schemas.microsoft.com/office/powerpoint/2010/main" val="1656327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de-DE" dirty="0"/>
              <a:t>Konstruktivismus – situatives Handeln</a:t>
            </a:r>
            <a:endParaRPr lang="en-US" dirty="0"/>
          </a:p>
        </p:txBody>
      </p:sp>
      <p:sp>
        <p:nvSpPr>
          <p:cNvPr id="9219" name="Content Placeholder 2"/>
          <p:cNvSpPr>
            <a:spLocks noGrp="1"/>
          </p:cNvSpPr>
          <p:nvPr>
            <p:ph idx="1"/>
          </p:nvPr>
        </p:nvSpPr>
        <p:spPr/>
        <p:txBody>
          <a:bodyPr/>
          <a:lstStyle/>
          <a:p>
            <a:pPr algn="just"/>
            <a:r>
              <a:rPr lang="de-DE" altLang="en-US" dirty="0"/>
              <a:t>Interaktion der Menschen mit ihrer Umwelt spielt eine große Rolle (≠ Kognitivismus)</a:t>
            </a:r>
          </a:p>
          <a:p>
            <a:pPr algn="just"/>
            <a:endParaRPr lang="de-DE" altLang="en-US" dirty="0"/>
          </a:p>
          <a:p>
            <a:pPr algn="just"/>
            <a:r>
              <a:rPr lang="de-DE" altLang="en-US" dirty="0"/>
              <a:t>situatives </a:t>
            </a:r>
            <a:r>
              <a:rPr lang="de-DE" altLang="en-US" b="1" dirty="0"/>
              <a:t>Handeln</a:t>
            </a:r>
            <a:r>
              <a:rPr lang="de-DE" altLang="en-US" dirty="0"/>
              <a:t>: Gehirn konstruiert neue fremdsprachliche Muster anhand bereits bekannter Handlungsschemata.</a:t>
            </a:r>
          </a:p>
          <a:p>
            <a:endParaRPr lang="de-DE" altLang="en-US" dirty="0"/>
          </a:p>
          <a:p>
            <a:endParaRPr lang="de-DE" altLang="en-US" dirty="0"/>
          </a:p>
          <a:p>
            <a:pPr marL="811213">
              <a:defRPr/>
            </a:pPr>
            <a:r>
              <a:rPr lang="de-DE" b="1" dirty="0"/>
              <a:t>Assimilation</a:t>
            </a:r>
            <a:r>
              <a:rPr lang="de-DE" dirty="0"/>
              <a:t>: Anpassung eines Menschen an die sprachlich fremde Umgebung.</a:t>
            </a:r>
          </a:p>
          <a:p>
            <a:pPr marL="811213">
              <a:defRPr/>
            </a:pPr>
            <a:r>
              <a:rPr lang="de-DE" b="1" dirty="0"/>
              <a:t>Akkommodation</a:t>
            </a:r>
            <a:r>
              <a:rPr lang="de-DE" dirty="0"/>
              <a:t>: Aufbauen eines kognitiven Handlungsmusters, um gewisse fremdsprachliche Situationen zu bewältigen.</a:t>
            </a:r>
          </a:p>
          <a:p>
            <a:endParaRPr lang="en-US" altLang="en-US" dirty="0"/>
          </a:p>
        </p:txBody>
      </p:sp>
      <p:sp>
        <p:nvSpPr>
          <p:cNvPr id="3" name="Rectangle 2"/>
          <p:cNvSpPr/>
          <p:nvPr/>
        </p:nvSpPr>
        <p:spPr>
          <a:xfrm>
            <a:off x="4778331" y="3244334"/>
            <a:ext cx="2635337" cy="369332"/>
          </a:xfrm>
          <a:prstGeom prst="rect">
            <a:avLst/>
          </a:prstGeom>
        </p:spPr>
        <p:txBody>
          <a:bodyPr wrap="none">
            <a:spAutoFit/>
          </a:bodyPr>
          <a:lstStyle/>
          <a:p>
            <a:r>
              <a:rPr lang="de-DE" altLang="en-US" b="1" dirty="0"/>
              <a:t>konstruktive Operationen</a:t>
            </a:r>
            <a:endParaRPr lang="en-US" dirty="0"/>
          </a:p>
        </p:txBody>
      </p:sp>
    </p:spTree>
    <p:extLst>
      <p:ext uri="{BB962C8B-B14F-4D97-AF65-F5344CB8AC3E}">
        <p14:creationId xmlns:p14="http://schemas.microsoft.com/office/powerpoint/2010/main" val="3824200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de-DE" altLang="en-US"/>
              <a:t>Konstruktive Operationen im FSU</a:t>
            </a:r>
            <a:endParaRPr lang="en-US" altLang="en-US"/>
          </a:p>
        </p:txBody>
      </p:sp>
      <p:sp>
        <p:nvSpPr>
          <p:cNvPr id="3" name="Content Placeholder 2"/>
          <p:cNvSpPr>
            <a:spLocks noGrp="1"/>
          </p:cNvSpPr>
          <p:nvPr>
            <p:ph idx="1"/>
          </p:nvPr>
        </p:nvSpPr>
        <p:spPr/>
        <p:txBody>
          <a:bodyPr rtlCol="0">
            <a:normAutofit lnSpcReduction="10000"/>
          </a:bodyPr>
          <a:lstStyle/>
          <a:p>
            <a:pPr marL="268288" indent="-268288" algn="just" fontAlgn="auto">
              <a:spcAft>
                <a:spcPts val="0"/>
              </a:spcAft>
              <a:buFont typeface="Arial" pitchFamily="34" charset="0"/>
              <a:buChar char="•"/>
              <a:defRPr/>
            </a:pPr>
            <a:r>
              <a:rPr lang="de-DE" dirty="0">
                <a:solidFill>
                  <a:prstClr val="black"/>
                </a:solidFill>
              </a:rPr>
              <a:t>Lerner erreicht ein bestimmtes Erwerbsstadium (</a:t>
            </a:r>
            <a:r>
              <a:rPr lang="de-DE" b="1" dirty="0">
                <a:solidFill>
                  <a:prstClr val="black"/>
                </a:solidFill>
              </a:rPr>
              <a:t>assimiliert</a:t>
            </a:r>
            <a:r>
              <a:rPr lang="de-DE" dirty="0">
                <a:solidFill>
                  <a:prstClr val="black"/>
                </a:solidFill>
              </a:rPr>
              <a:t> sich an das sprachliche Fremde), nur dann kann er den angebotenen Input  verarbeiten (</a:t>
            </a:r>
            <a:r>
              <a:rPr lang="de-DE" b="1" dirty="0">
                <a:solidFill>
                  <a:prstClr val="black"/>
                </a:solidFill>
              </a:rPr>
              <a:t>akkommodiert </a:t>
            </a:r>
            <a:r>
              <a:rPr lang="de-DE" dirty="0">
                <a:solidFill>
                  <a:prstClr val="black"/>
                </a:solidFill>
              </a:rPr>
              <a:t>sich)</a:t>
            </a:r>
          </a:p>
          <a:p>
            <a:pPr marL="268288" indent="-268288" algn="just" fontAlgn="auto">
              <a:spcAft>
                <a:spcPts val="0"/>
              </a:spcAft>
              <a:buFont typeface="Arial" pitchFamily="34" charset="0"/>
              <a:buChar char="•"/>
              <a:defRPr/>
            </a:pPr>
            <a:endParaRPr lang="de-DE" dirty="0">
              <a:solidFill>
                <a:prstClr val="black"/>
              </a:solidFill>
            </a:endParaRPr>
          </a:p>
          <a:p>
            <a:pPr marL="268288" indent="-268288" algn="just" fontAlgn="auto">
              <a:spcAft>
                <a:spcPts val="0"/>
              </a:spcAft>
              <a:buFont typeface="Arial" pitchFamily="34" charset="0"/>
              <a:buChar char="•"/>
              <a:defRPr/>
            </a:pPr>
            <a:r>
              <a:rPr lang="de-DE" dirty="0">
                <a:solidFill>
                  <a:prstClr val="black"/>
                </a:solidFill>
              </a:rPr>
              <a:t>Lernsituationen:</a:t>
            </a:r>
          </a:p>
          <a:p>
            <a:pPr marL="714375" indent="-268288" fontAlgn="auto">
              <a:spcAft>
                <a:spcPts val="0"/>
              </a:spcAft>
              <a:buFont typeface="Arial" pitchFamily="34" charset="0"/>
              <a:buChar char="•"/>
              <a:defRPr/>
            </a:pPr>
            <a:r>
              <a:rPr lang="de-DE" dirty="0">
                <a:solidFill>
                  <a:prstClr val="black"/>
                </a:solidFill>
              </a:rPr>
              <a:t>sollen komplexe, authentische sprachliche und nicht-sprachliche Erfahrungen ermöglichen</a:t>
            </a:r>
          </a:p>
          <a:p>
            <a:pPr marL="714375" indent="-268288" fontAlgn="auto">
              <a:spcAft>
                <a:spcPts val="0"/>
              </a:spcAft>
              <a:buFont typeface="Arial" pitchFamily="34" charset="0"/>
              <a:buChar char="•"/>
              <a:defRPr/>
            </a:pPr>
            <a:r>
              <a:rPr lang="de-DE" dirty="0">
                <a:solidFill>
                  <a:prstClr val="black"/>
                </a:solidFill>
              </a:rPr>
              <a:t>Lerner </a:t>
            </a:r>
            <a:r>
              <a:rPr lang="de-DE" b="1" dirty="0">
                <a:solidFill>
                  <a:prstClr val="black"/>
                </a:solidFill>
              </a:rPr>
              <a:t>handeln</a:t>
            </a:r>
            <a:r>
              <a:rPr lang="de-DE" dirty="0">
                <a:solidFill>
                  <a:prstClr val="black"/>
                </a:solidFill>
              </a:rPr>
              <a:t> problemlösend</a:t>
            </a:r>
            <a:endParaRPr lang="en-US" dirty="0">
              <a:solidFill>
                <a:prstClr val="black"/>
              </a:solidFill>
            </a:endParaRPr>
          </a:p>
          <a:p>
            <a:pPr marL="714375" indent="-268288" fontAlgn="auto">
              <a:spcAft>
                <a:spcPts val="0"/>
              </a:spcAft>
              <a:buFont typeface="Arial" pitchFamily="34" charset="0"/>
              <a:buChar char="•"/>
              <a:defRPr/>
            </a:pPr>
            <a:r>
              <a:rPr lang="de-DE" dirty="0"/>
              <a:t>zu zweit oder in Kleingruppen</a:t>
            </a:r>
          </a:p>
          <a:p>
            <a:pPr marL="714375" indent="-268288" fontAlgn="auto">
              <a:spcAft>
                <a:spcPts val="0"/>
              </a:spcAft>
              <a:buFont typeface="Arial" pitchFamily="34" charset="0"/>
              <a:buChar char="•"/>
              <a:defRPr/>
            </a:pPr>
            <a:r>
              <a:rPr lang="de-DE" dirty="0"/>
              <a:t>dichte Kommunikation ohne Hemmungen</a:t>
            </a:r>
          </a:p>
          <a:p>
            <a:pPr marL="714375"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Lernerautonomie wird gefördert</a:t>
            </a:r>
          </a:p>
          <a:p>
            <a:pPr marL="268288" indent="-268288" fontAlgn="auto">
              <a:spcAft>
                <a:spcPts val="0"/>
              </a:spcAft>
              <a:buFont typeface="Arial" pitchFamily="34" charset="0"/>
              <a:buChar char="•"/>
              <a:defRPr/>
            </a:pPr>
            <a:endParaRPr lang="de-DE" dirty="0"/>
          </a:p>
          <a:p>
            <a:pPr marL="268288" indent="-268288" fontAlgn="auto">
              <a:spcAft>
                <a:spcPts val="0"/>
              </a:spcAft>
              <a:buFont typeface="Arial" pitchFamily="34" charset="0"/>
              <a:buChar char="•"/>
              <a:defRPr/>
            </a:pPr>
            <a:r>
              <a:rPr lang="de-DE" dirty="0"/>
              <a:t>Projektunterricht ist geeignet</a:t>
            </a:r>
            <a:endParaRPr lang="en-US" dirty="0"/>
          </a:p>
        </p:txBody>
      </p:sp>
    </p:spTree>
    <p:extLst>
      <p:ext uri="{BB962C8B-B14F-4D97-AF65-F5344CB8AC3E}">
        <p14:creationId xmlns:p14="http://schemas.microsoft.com/office/powerpoint/2010/main" val="58425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51493" y="149105"/>
            <a:ext cx="10515600" cy="679614"/>
          </a:xfrm>
        </p:spPr>
        <p:txBody>
          <a:bodyPr>
            <a:normAutofit/>
          </a:bodyPr>
          <a:lstStyle/>
          <a:p>
            <a:r>
              <a:rPr lang="en-US" sz="3200" dirty="0" err="1"/>
              <a:t>Wiederholung</a:t>
            </a:r>
            <a:r>
              <a:rPr lang="de-DE" sz="3200" dirty="0"/>
              <a:t>: Konstruktivismus</a:t>
            </a:r>
            <a:endParaRPr lang="el-GR" sz="3200" dirty="0"/>
          </a:p>
        </p:txBody>
      </p:sp>
      <p:sp>
        <p:nvSpPr>
          <p:cNvPr id="3" name="Θέση περιεχομένου 2"/>
          <p:cNvSpPr>
            <a:spLocks noGrp="1"/>
          </p:cNvSpPr>
          <p:nvPr>
            <p:ph idx="1"/>
          </p:nvPr>
        </p:nvSpPr>
        <p:spPr>
          <a:xfrm>
            <a:off x="197221" y="1116106"/>
            <a:ext cx="11784109" cy="5643678"/>
          </a:xfrm>
        </p:spPr>
        <p:txBody>
          <a:bodyPr/>
          <a:lstStyle/>
          <a:p>
            <a:pPr marL="0" indent="0">
              <a:buNone/>
            </a:pPr>
            <a:r>
              <a:rPr lang="de-DE" dirty="0"/>
              <a:t>                                                </a:t>
            </a:r>
            <a:endParaRPr lang="el-GR" dirty="0"/>
          </a:p>
        </p:txBody>
      </p:sp>
      <p:sp>
        <p:nvSpPr>
          <p:cNvPr id="4" name="Έλλειψη 3"/>
          <p:cNvSpPr/>
          <p:nvPr/>
        </p:nvSpPr>
        <p:spPr>
          <a:xfrm>
            <a:off x="4858893" y="1322295"/>
            <a:ext cx="2743200" cy="200169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rPr>
              <a:t>Annahmen des Konstruktivismus und der konstruktivistischen Didaktik</a:t>
            </a:r>
            <a:endParaRPr lang="el-GR" sz="1600" b="1" dirty="0">
              <a:solidFill>
                <a:schemeClr val="tx1"/>
              </a:solidFill>
            </a:endParaRPr>
          </a:p>
        </p:txBody>
      </p:sp>
      <p:sp>
        <p:nvSpPr>
          <p:cNvPr id="5" name="Έλλειψη 4"/>
          <p:cNvSpPr/>
          <p:nvPr/>
        </p:nvSpPr>
        <p:spPr>
          <a:xfrm>
            <a:off x="8821270" y="3373258"/>
            <a:ext cx="3283211" cy="248501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Annahmen der konstruktivistischen Didaktik:</a:t>
            </a:r>
          </a:p>
          <a:p>
            <a:pPr algn="ctr"/>
            <a:r>
              <a:rPr lang="de-DE" dirty="0">
                <a:solidFill>
                  <a:schemeClr val="tx1"/>
                </a:solidFill>
              </a:rPr>
              <a:t>Beziehungsdidaktik, Praxisorientierung, Interdisziplinarität </a:t>
            </a:r>
          </a:p>
        </p:txBody>
      </p:sp>
      <p:sp>
        <p:nvSpPr>
          <p:cNvPr id="15" name="Έλλειψη 14"/>
          <p:cNvSpPr/>
          <p:nvPr/>
        </p:nvSpPr>
        <p:spPr>
          <a:xfrm>
            <a:off x="81023" y="2631613"/>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 des Lehrers: Moderator</a:t>
            </a:r>
            <a:endParaRPr lang="el-GR" dirty="0">
              <a:solidFill>
                <a:schemeClr val="tx1"/>
              </a:solidFill>
            </a:endParaRPr>
          </a:p>
        </p:txBody>
      </p:sp>
      <p:sp>
        <p:nvSpPr>
          <p:cNvPr id="9" name="Έλλειψη 8"/>
          <p:cNvSpPr/>
          <p:nvPr/>
        </p:nvSpPr>
        <p:spPr>
          <a:xfrm>
            <a:off x="81023" y="979584"/>
            <a:ext cx="3815673" cy="136613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Erwerb von Wissen: ein individueller Lernprozess</a:t>
            </a:r>
          </a:p>
        </p:txBody>
      </p:sp>
      <p:cxnSp>
        <p:nvCxnSpPr>
          <p:cNvPr id="11" name="Ευθύγραμμο βέλος σύνδεσης 10"/>
          <p:cNvCxnSpPr/>
          <p:nvPr/>
        </p:nvCxnSpPr>
        <p:spPr>
          <a:xfrm>
            <a:off x="7476565" y="2839297"/>
            <a:ext cx="1223880" cy="6908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Ευθύγραμμο βέλος σύνδεσης 13"/>
          <p:cNvCxnSpPr/>
          <p:nvPr/>
        </p:nvCxnSpPr>
        <p:spPr>
          <a:xfrm flipH="1" flipV="1">
            <a:off x="4012894" y="1944139"/>
            <a:ext cx="932827" cy="25501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8" name="Ευθύγραμμο βέλος σύνδεσης 17"/>
          <p:cNvCxnSpPr/>
          <p:nvPr/>
        </p:nvCxnSpPr>
        <p:spPr>
          <a:xfrm flipH="1">
            <a:off x="3506484" y="2839297"/>
            <a:ext cx="1563126" cy="2967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3" name="Έλλειψη 12"/>
          <p:cNvSpPr/>
          <p:nvPr/>
        </p:nvSpPr>
        <p:spPr>
          <a:xfrm>
            <a:off x="8552329" y="136981"/>
            <a:ext cx="3073362" cy="118531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Rollen der Lerner und Lehrer: Beobachter, Teilnehmer, Akteure</a:t>
            </a:r>
            <a:endParaRPr lang="el-GR" dirty="0">
              <a:solidFill>
                <a:schemeClr val="tx1"/>
              </a:solidFill>
            </a:endParaRPr>
          </a:p>
        </p:txBody>
      </p:sp>
      <p:cxnSp>
        <p:nvCxnSpPr>
          <p:cNvPr id="19" name="Ευθύγραμμο βέλος σύνδεσης 18"/>
          <p:cNvCxnSpPr/>
          <p:nvPr/>
        </p:nvCxnSpPr>
        <p:spPr>
          <a:xfrm flipV="1">
            <a:off x="7289486" y="1072619"/>
            <a:ext cx="1154085" cy="57744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Έλλειψη 19"/>
          <p:cNvSpPr/>
          <p:nvPr/>
        </p:nvSpPr>
        <p:spPr>
          <a:xfrm>
            <a:off x="3439480" y="3964131"/>
            <a:ext cx="5112849" cy="278679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dirty="0">
                <a:solidFill>
                  <a:schemeClr val="tx1"/>
                </a:solidFill>
              </a:rPr>
              <a:t>Einige wichtige konstruktivistische Ansätze: radikaler Konstruktivismus, </a:t>
            </a:r>
            <a:endParaRPr lang="el-GR" dirty="0">
              <a:solidFill>
                <a:schemeClr val="tx1"/>
              </a:solidFill>
            </a:endParaRPr>
          </a:p>
          <a:p>
            <a:pPr algn="ctr">
              <a:lnSpc>
                <a:spcPct val="150000"/>
              </a:lnSpc>
            </a:pPr>
            <a:r>
              <a:rPr lang="de-DE" dirty="0">
                <a:solidFill>
                  <a:schemeClr val="tx1"/>
                </a:solidFill>
              </a:rPr>
              <a:t>die sozial-kulturtheoretisch begründeten Konstruktivismen und </a:t>
            </a:r>
            <a:endParaRPr lang="el-GR" dirty="0">
              <a:solidFill>
                <a:schemeClr val="tx1"/>
              </a:solidFill>
            </a:endParaRPr>
          </a:p>
          <a:p>
            <a:pPr algn="ctr">
              <a:lnSpc>
                <a:spcPct val="150000"/>
              </a:lnSpc>
            </a:pPr>
            <a:r>
              <a:rPr lang="de-DE" dirty="0">
                <a:solidFill>
                  <a:schemeClr val="tx1"/>
                </a:solidFill>
              </a:rPr>
              <a:t>die konstruktiv-subjektive Psychologie. </a:t>
            </a:r>
            <a:endParaRPr lang="el-GR" dirty="0">
              <a:solidFill>
                <a:schemeClr val="tx1"/>
              </a:solidFill>
            </a:endParaRPr>
          </a:p>
        </p:txBody>
      </p:sp>
      <p:cxnSp>
        <p:nvCxnSpPr>
          <p:cNvPr id="30" name="Ευθύγραμμο βέλος σύνδεσης 29"/>
          <p:cNvCxnSpPr>
            <a:stCxn id="4" idx="4"/>
          </p:cNvCxnSpPr>
          <p:nvPr/>
        </p:nvCxnSpPr>
        <p:spPr>
          <a:xfrm flipH="1">
            <a:off x="5809129" y="3323988"/>
            <a:ext cx="421364" cy="53134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Έλλειψη 16"/>
          <p:cNvSpPr/>
          <p:nvPr/>
        </p:nvSpPr>
        <p:spPr>
          <a:xfrm>
            <a:off x="8564290" y="1650067"/>
            <a:ext cx="3242260" cy="12630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Konstruktives, </a:t>
            </a:r>
            <a:r>
              <a:rPr lang="de-DE" dirty="0" err="1">
                <a:solidFill>
                  <a:schemeClr val="tx1"/>
                </a:solidFill>
              </a:rPr>
              <a:t>rekonstruktives</a:t>
            </a:r>
            <a:r>
              <a:rPr lang="de-DE" dirty="0">
                <a:solidFill>
                  <a:schemeClr val="tx1"/>
                </a:solidFill>
              </a:rPr>
              <a:t> und dekonstruktives Lernen</a:t>
            </a:r>
            <a:endParaRPr lang="el-GR" dirty="0">
              <a:solidFill>
                <a:schemeClr val="tx1"/>
              </a:solidFill>
            </a:endParaRPr>
          </a:p>
        </p:txBody>
      </p:sp>
      <p:cxnSp>
        <p:nvCxnSpPr>
          <p:cNvPr id="7" name="Ευθύγραμμο βέλος σύνδεσης 6"/>
          <p:cNvCxnSpPr>
            <a:stCxn id="4" idx="6"/>
          </p:cNvCxnSpPr>
          <p:nvPr/>
        </p:nvCxnSpPr>
        <p:spPr>
          <a:xfrm flipV="1">
            <a:off x="7602093" y="2281599"/>
            <a:ext cx="841478" cy="4154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1" name="Έλλειψη 20"/>
          <p:cNvSpPr/>
          <p:nvPr/>
        </p:nvSpPr>
        <p:spPr>
          <a:xfrm>
            <a:off x="62750" y="4180570"/>
            <a:ext cx="3242260" cy="205886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Kreatives Lernen, Soziales Lernen, Situiertes Lernen,</a:t>
            </a:r>
          </a:p>
          <a:p>
            <a:pPr algn="ctr"/>
            <a:r>
              <a:rPr lang="de-DE" dirty="0">
                <a:solidFill>
                  <a:schemeClr val="tx1"/>
                </a:solidFill>
              </a:rPr>
              <a:t>Emotionales Lernen und individuelles Lernen</a:t>
            </a:r>
            <a:endParaRPr lang="el-GR" dirty="0">
              <a:solidFill>
                <a:schemeClr val="tx1"/>
              </a:solidFill>
            </a:endParaRPr>
          </a:p>
        </p:txBody>
      </p:sp>
      <p:cxnSp>
        <p:nvCxnSpPr>
          <p:cNvPr id="12" name="Ευθύγραμμο βέλος σύνδεσης 11"/>
          <p:cNvCxnSpPr>
            <a:stCxn id="4" idx="3"/>
          </p:cNvCxnSpPr>
          <p:nvPr/>
        </p:nvCxnSpPr>
        <p:spPr>
          <a:xfrm flipH="1">
            <a:off x="3039035" y="3030847"/>
            <a:ext cx="2221590" cy="131255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7819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76168"/>
          </a:xfrm>
        </p:spPr>
        <p:txBody>
          <a:bodyPr>
            <a:normAutofit/>
          </a:bodyPr>
          <a:lstStyle/>
          <a:p>
            <a:pPr algn="ctr"/>
            <a:r>
              <a:rPr lang="de-DE" sz="2400" dirty="0"/>
              <a:t>Konstruktivistische Didaktik</a:t>
            </a:r>
            <a:endParaRPr lang="el-GR" sz="2400" dirty="0"/>
          </a:p>
        </p:txBody>
      </p:sp>
      <p:pic>
        <p:nvPicPr>
          <p:cNvPr id="8" name="Θέση περιεχομένου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55264" y="1049338"/>
            <a:ext cx="6461760" cy="5540375"/>
          </a:xfrm>
        </p:spPr>
      </p:pic>
      <p:sp>
        <p:nvSpPr>
          <p:cNvPr id="4" name="Τίτλος 1"/>
          <p:cNvSpPr txBox="1">
            <a:spLocks/>
          </p:cNvSpPr>
          <p:nvPr/>
        </p:nvSpPr>
        <p:spPr>
          <a:xfrm>
            <a:off x="300318" y="1552950"/>
            <a:ext cx="2759874" cy="266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2000" dirty="0" err="1"/>
              <a:t>Reflektionstafel</a:t>
            </a:r>
            <a:r>
              <a:rPr lang="de-DE" sz="2000" dirty="0"/>
              <a:t> zur didaktischen Handlungsorientierung</a:t>
            </a:r>
            <a:endParaRPr lang="el-GR" sz="2000" dirty="0"/>
          </a:p>
        </p:txBody>
      </p:sp>
      <p:sp>
        <p:nvSpPr>
          <p:cNvPr id="5" name="Τίτλος 1"/>
          <p:cNvSpPr txBox="1">
            <a:spLocks/>
          </p:cNvSpPr>
          <p:nvPr/>
        </p:nvSpPr>
        <p:spPr>
          <a:xfrm>
            <a:off x="8641976" y="6013545"/>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a:t>
            </a:r>
            <a:endParaRPr lang="el-GR" sz="1800" dirty="0"/>
          </a:p>
        </p:txBody>
      </p:sp>
    </p:spTree>
    <p:extLst>
      <p:ext uri="{BB962C8B-B14F-4D97-AF65-F5344CB8AC3E}">
        <p14:creationId xmlns:p14="http://schemas.microsoft.com/office/powerpoint/2010/main" val="206703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457199" y="2965539"/>
            <a:ext cx="11416553" cy="3690755"/>
          </a:xfrm>
        </p:spPr>
        <p:txBody>
          <a:bodyPr>
            <a:noAutofit/>
          </a:bodyPr>
          <a:lstStyle/>
          <a:p>
            <a:pPr marL="0" indent="0" algn="just">
              <a:lnSpc>
                <a:spcPct val="100000"/>
              </a:lnSpc>
              <a:spcBef>
                <a:spcPts val="600"/>
              </a:spcBef>
              <a:buNone/>
            </a:pPr>
            <a:r>
              <a:rPr lang="en-US" sz="1800" b="1" dirty="0" err="1"/>
              <a:t>Erfinden</a:t>
            </a:r>
            <a:r>
              <a:rPr lang="de-DE" sz="1800" dirty="0"/>
              <a:t>: kreative Neuschöpfung, innovative Lösung, Produktion oder Modifikation von etwas Bestehendem mit neuen Anteilen, Ausprobieren.</a:t>
            </a:r>
          </a:p>
          <a:p>
            <a:pPr marL="0" indent="0" algn="just">
              <a:lnSpc>
                <a:spcPct val="100000"/>
              </a:lnSpc>
              <a:spcBef>
                <a:spcPts val="600"/>
              </a:spcBef>
              <a:buNone/>
            </a:pPr>
            <a:r>
              <a:rPr lang="de-DE" sz="1800" dirty="0"/>
              <a:t>Hohe Eigeninitiative/Engagement/Risikobereitschaft: wichtig für erfolgreiches und effektives Lernen</a:t>
            </a:r>
          </a:p>
          <a:p>
            <a:pPr marL="0" indent="0" algn="just">
              <a:lnSpc>
                <a:spcPct val="100000"/>
              </a:lnSpc>
              <a:spcBef>
                <a:spcPts val="600"/>
              </a:spcBef>
              <a:buNone/>
            </a:pPr>
            <a:r>
              <a:rPr lang="de-DE" sz="1800" b="1" dirty="0"/>
              <a:t>Begründen</a:t>
            </a:r>
            <a:r>
              <a:rPr lang="de-DE" sz="1800" dirty="0"/>
              <a:t>: betrifft die methodische Begründung von didaktischen Konstruktionen</a:t>
            </a:r>
          </a:p>
          <a:p>
            <a:pPr marL="0" indent="0" algn="just">
              <a:lnSpc>
                <a:spcPct val="100000"/>
              </a:lnSpc>
              <a:spcBef>
                <a:spcPts val="600"/>
              </a:spcBef>
              <a:buNone/>
            </a:pPr>
            <a:r>
              <a:rPr lang="de-DE" sz="1800" dirty="0"/>
              <a:t>Die konstruktivistische Didaktik kann und will nicht völlig neu sein, sondern bedient sich der Variation, der Kombination und des Transfers </a:t>
            </a:r>
            <a:r>
              <a:rPr lang="de-DE" sz="1800" u="sng" dirty="0"/>
              <a:t>alter Inhalte und Wege </a:t>
            </a:r>
            <a:r>
              <a:rPr lang="de-DE" sz="1800" dirty="0"/>
              <a:t>auf der Suche nach neuen Lösungen. </a:t>
            </a:r>
          </a:p>
          <a:p>
            <a:pPr marL="0" indent="0" algn="just">
              <a:lnSpc>
                <a:spcPct val="100000"/>
              </a:lnSpc>
              <a:spcBef>
                <a:spcPts val="600"/>
              </a:spcBef>
              <a:buNone/>
            </a:pPr>
            <a:r>
              <a:rPr lang="de-DE" sz="1800" dirty="0"/>
              <a:t>Wichtig für die konstruktivistische Didaktik: ihre eigene und neue Sicht auch in alten didaktischen Grundbegriffen zu reflektieren und diesen ein neues Profil zu verleihen</a:t>
            </a:r>
          </a:p>
          <a:p>
            <a:pPr marL="0" indent="0" algn="just">
              <a:lnSpc>
                <a:spcPct val="100000"/>
              </a:lnSpc>
              <a:spcBef>
                <a:spcPts val="600"/>
              </a:spcBef>
              <a:buNone/>
            </a:pPr>
            <a:r>
              <a:rPr lang="de-DE" sz="1800" b="1" dirty="0"/>
              <a:t>Gestalten</a:t>
            </a:r>
            <a:r>
              <a:rPr lang="de-DE" sz="1800" dirty="0"/>
              <a:t>: In konstruktiven Handlungen gestalten wir unsere Wirklichkeit</a:t>
            </a:r>
          </a:p>
          <a:p>
            <a:pPr marL="0" indent="0" algn="just">
              <a:lnSpc>
                <a:spcPct val="100000"/>
              </a:lnSpc>
              <a:spcBef>
                <a:spcPts val="600"/>
              </a:spcBef>
              <a:buNone/>
            </a:pPr>
            <a:r>
              <a:rPr lang="de-DE" sz="1800" dirty="0"/>
              <a:t>Fragen, die dabei wichtig sind: Passt diese Wirklichkeit zu mir? (Kulturelle </a:t>
            </a:r>
            <a:r>
              <a:rPr lang="de-DE" sz="1800" dirty="0" err="1"/>
              <a:t>Viabilität</a:t>
            </a:r>
            <a:r>
              <a:rPr lang="de-DE" sz="1800" dirty="0"/>
              <a:t>) </a:t>
            </a:r>
          </a:p>
          <a:p>
            <a:pPr marL="0" indent="0" algn="just">
              <a:lnSpc>
                <a:spcPct val="100000"/>
              </a:lnSpc>
              <a:spcBef>
                <a:spcPts val="600"/>
              </a:spcBef>
              <a:buNone/>
            </a:pPr>
            <a:r>
              <a:rPr lang="de-DE" sz="1800" dirty="0"/>
              <a:t>Bei der Gestaltung von etwas: Bringt es mir etwas? Habe ich etwas gelernt? Will ich es?</a:t>
            </a:r>
          </a:p>
          <a:p>
            <a:pPr marL="0" indent="0" algn="just">
              <a:lnSpc>
                <a:spcPct val="100000"/>
              </a:lnSpc>
              <a:spcBef>
                <a:spcPts val="600"/>
              </a:spcBef>
              <a:buNone/>
            </a:pPr>
            <a:endParaRPr lang="de-DE" sz="1800" dirty="0"/>
          </a:p>
          <a:p>
            <a:pPr marL="0" indent="0" algn="just">
              <a:lnSpc>
                <a:spcPct val="100000"/>
              </a:lnSpc>
              <a:spcBef>
                <a:spcPts val="600"/>
              </a:spcBef>
              <a:buNone/>
            </a:pPr>
            <a:r>
              <a:rPr lang="de-DE" sz="1800" dirty="0"/>
              <a:t>                                                       </a:t>
            </a:r>
          </a:p>
        </p:txBody>
      </p:sp>
      <p:pic>
        <p:nvPicPr>
          <p:cNvPr id="8" name="Θέση περιεχομένου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b="63179"/>
          <a:stretch/>
        </p:blipFill>
        <p:spPr>
          <a:xfrm>
            <a:off x="0" y="96190"/>
            <a:ext cx="6651625" cy="2868612"/>
          </a:xfrm>
        </p:spPr>
      </p:pic>
      <p:sp>
        <p:nvSpPr>
          <p:cNvPr id="11" name="Τίτλος 1"/>
          <p:cNvSpPr txBox="1">
            <a:spLocks/>
          </p:cNvSpPr>
          <p:nvPr/>
        </p:nvSpPr>
        <p:spPr>
          <a:xfrm>
            <a:off x="8950707" y="6281832"/>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386339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55FD7C-F351-40A9-925C-C131830FE5F3}"/>
              </a:ext>
            </a:extLst>
          </p:cNvPr>
          <p:cNvSpPr>
            <a:spLocks noGrp="1"/>
          </p:cNvSpPr>
          <p:nvPr>
            <p:ph type="title"/>
          </p:nvPr>
        </p:nvSpPr>
        <p:spPr/>
        <p:txBody>
          <a:bodyPr/>
          <a:lstStyle/>
          <a:p>
            <a:pPr algn="ctr"/>
            <a:r>
              <a:rPr lang="de-DE" b="1" dirty="0">
                <a:latin typeface="Arial" panose="020B0604020202020204" pitchFamily="34" charset="0"/>
                <a:cs typeface="Arial" panose="020B0604020202020204" pitchFamily="34" charset="0"/>
              </a:rPr>
              <a:t>Spracherwerb</a:t>
            </a:r>
            <a:endParaRPr lang="el-GR" b="1" dirty="0">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id="{2E5075B4-2B4D-4B6B-9A49-B3A213AC149A}"/>
              </a:ext>
            </a:extLst>
          </p:cNvPr>
          <p:cNvSpPr>
            <a:spLocks noGrp="1"/>
          </p:cNvSpPr>
          <p:nvPr>
            <p:ph idx="1"/>
          </p:nvPr>
        </p:nvSpPr>
        <p:spPr/>
        <p:txBody>
          <a:bodyPr>
            <a:normAutofit lnSpcReduction="10000"/>
          </a:bodyPr>
          <a:lstStyle/>
          <a:p>
            <a:r>
              <a:rPr lang="de-DE" dirty="0"/>
              <a:t>Spracherwerb als Teil der psychischen und sozialen Entwicklung des Menschen. </a:t>
            </a:r>
          </a:p>
          <a:p>
            <a:r>
              <a:rPr lang="de-DE" dirty="0"/>
              <a:t> Spracherwerb ist ein wesentliches Element der Sozialisation und die Sprache wird im Verlauf dieses Prozesses aktiv erworben.</a:t>
            </a:r>
          </a:p>
          <a:p>
            <a:r>
              <a:rPr lang="de-DE" dirty="0"/>
              <a:t> Sprachentwicklung ist zugleich ein Teil der affektiven, der kognitiven und der sozialen Entwicklung.</a:t>
            </a:r>
          </a:p>
          <a:p>
            <a:endParaRPr lang="de-DE" dirty="0"/>
          </a:p>
          <a:p>
            <a:pPr>
              <a:buNone/>
              <a:defRPr/>
            </a:pPr>
            <a:r>
              <a:rPr lang="de-DE" dirty="0" err="1"/>
              <a:t>no</a:t>
            </a:r>
            <a:r>
              <a:rPr lang="de-DE" dirty="0"/>
              <a:t> </a:t>
            </a:r>
            <a:r>
              <a:rPr lang="de-DE" dirty="0" err="1"/>
              <a:t>access</a:t>
            </a:r>
            <a:r>
              <a:rPr lang="de-DE" dirty="0"/>
              <a:t> </a:t>
            </a:r>
            <a:r>
              <a:rPr lang="de-DE" dirty="0" err="1"/>
              <a:t>hypothesis</a:t>
            </a:r>
            <a:r>
              <a:rPr lang="de-DE" dirty="0"/>
              <a:t> - </a:t>
            </a:r>
            <a:r>
              <a:rPr lang="de-DE" dirty="0" err="1"/>
              <a:t>full</a:t>
            </a:r>
            <a:r>
              <a:rPr lang="de-DE" dirty="0"/>
              <a:t> </a:t>
            </a:r>
            <a:r>
              <a:rPr lang="de-DE" dirty="0" err="1"/>
              <a:t>access</a:t>
            </a:r>
            <a:r>
              <a:rPr lang="de-DE" dirty="0"/>
              <a:t> </a:t>
            </a:r>
            <a:r>
              <a:rPr lang="de-DE" dirty="0" err="1"/>
              <a:t>hypothesis</a:t>
            </a:r>
            <a:endParaRPr lang="de-DE" dirty="0"/>
          </a:p>
          <a:p>
            <a:pPr>
              <a:buNone/>
              <a:defRPr/>
            </a:pPr>
            <a:r>
              <a:rPr lang="de-DE" dirty="0"/>
              <a:t>Partial </a:t>
            </a:r>
            <a:r>
              <a:rPr lang="de-DE" dirty="0" err="1"/>
              <a:t>access</a:t>
            </a:r>
            <a:r>
              <a:rPr lang="de-DE" dirty="0"/>
              <a:t> – </a:t>
            </a:r>
            <a:r>
              <a:rPr lang="de-DE" dirty="0" err="1"/>
              <a:t>indirect</a:t>
            </a:r>
            <a:r>
              <a:rPr lang="de-DE" dirty="0"/>
              <a:t> </a:t>
            </a:r>
            <a:r>
              <a:rPr lang="de-DE" dirty="0" err="1"/>
              <a:t>access</a:t>
            </a:r>
            <a:endParaRPr lang="de-DE" dirty="0"/>
          </a:p>
          <a:p>
            <a:pPr>
              <a:buNone/>
              <a:defRPr/>
            </a:pPr>
            <a:r>
              <a:rPr lang="de-DE" dirty="0"/>
              <a:t>Pinkers „Sprachinstinkt“</a:t>
            </a:r>
          </a:p>
          <a:p>
            <a:pPr>
              <a:buNone/>
              <a:defRPr/>
            </a:pPr>
            <a:r>
              <a:rPr lang="de-DE" dirty="0"/>
              <a:t>----------------------------------------------------------------</a:t>
            </a:r>
          </a:p>
          <a:p>
            <a:pPr>
              <a:buNone/>
              <a:defRPr/>
            </a:pPr>
            <a:r>
              <a:rPr lang="de-DE" dirty="0"/>
              <a:t>Lernen und Erwerben (2 Verfahren existieren)</a:t>
            </a:r>
          </a:p>
          <a:p>
            <a:pPr>
              <a:buNone/>
              <a:defRPr/>
            </a:pPr>
            <a:r>
              <a:rPr lang="de-DE" dirty="0"/>
              <a:t>Erlernte und erworbene Wissensbestände sind unterschiedlicher Natur und bilden nie eine Einheit. </a:t>
            </a:r>
            <a:endParaRPr lang="en-US" dirty="0"/>
          </a:p>
          <a:p>
            <a:endParaRPr lang="de-DE" dirty="0"/>
          </a:p>
        </p:txBody>
      </p:sp>
      <p:sp>
        <p:nvSpPr>
          <p:cNvPr id="4" name="Rectangle 3"/>
          <p:cNvSpPr/>
          <p:nvPr/>
        </p:nvSpPr>
        <p:spPr>
          <a:xfrm>
            <a:off x="4242816" y="3244334"/>
            <a:ext cx="4029421" cy="523220"/>
          </a:xfrm>
          <a:prstGeom prst="rect">
            <a:avLst/>
          </a:prstGeom>
        </p:spPr>
        <p:txBody>
          <a:bodyPr wrap="square">
            <a:spAutoFit/>
          </a:bodyPr>
          <a:lstStyle/>
          <a:p>
            <a:r>
              <a:rPr lang="de-DE" altLang="en-US" sz="2800" b="1" dirty="0"/>
              <a:t>Lernen vs. Erwerben</a:t>
            </a:r>
            <a:endParaRPr lang="en-US" sz="2800" b="1" dirty="0"/>
          </a:p>
        </p:txBody>
      </p:sp>
    </p:spTree>
    <p:extLst>
      <p:ext uri="{BB962C8B-B14F-4D97-AF65-F5344CB8AC3E}">
        <p14:creationId xmlns:p14="http://schemas.microsoft.com/office/powerpoint/2010/main" val="2047004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11306" y="3123028"/>
            <a:ext cx="10515600" cy="3202785"/>
          </a:xfrm>
        </p:spPr>
        <p:txBody>
          <a:bodyPr>
            <a:normAutofit fontScale="92500"/>
          </a:bodyPr>
          <a:lstStyle/>
          <a:p>
            <a:pPr marL="0" indent="0" algn="just">
              <a:buNone/>
            </a:pPr>
            <a:r>
              <a:rPr lang="de-DE" sz="2000" b="1" dirty="0"/>
              <a:t>Entdecken</a:t>
            </a:r>
            <a:r>
              <a:rPr lang="de-DE" sz="2000" dirty="0"/>
              <a:t>: Eigenständiges Konstruieren, wobei ein Transfer von schon Bekanntem, eine Anwendung bereits üblicher Verfahren, eine Übernahme erfolgreicher Lösungen, eine Wiederholung von Zweckmäßigem, eine Nachahmung von Vorbildern, eine Anpassung an Praktiken zu beobachten ist</a:t>
            </a:r>
          </a:p>
          <a:p>
            <a:pPr marL="0" indent="0" algn="just">
              <a:buNone/>
            </a:pPr>
            <a:r>
              <a:rPr lang="de-DE" sz="2000" b="1" dirty="0"/>
              <a:t>Verallgemeinern</a:t>
            </a:r>
            <a:r>
              <a:rPr lang="de-DE" sz="2000" dirty="0"/>
              <a:t>: Didaktisches Handeln unter der Perspektive der Rekonstruktion bedeutet methodisch immer die Verallgemeinerung eigener Geltungsansprüche und damit den Ausschluss von Geltungsansprüchen anderer.</a:t>
            </a:r>
          </a:p>
          <a:p>
            <a:pPr marL="0" indent="0" algn="just">
              <a:buNone/>
            </a:pPr>
            <a:r>
              <a:rPr lang="de-DE" sz="2000" dirty="0"/>
              <a:t>Ordnungen, Muster, Modelle beherrschen diesen Ort der Verallgemeinerungen und Ausschließungen, um Lösungen, die wir rekonstruieren, als wirksam, erfolgreich, nützlich erscheinen zu lassen</a:t>
            </a:r>
          </a:p>
          <a:p>
            <a:pPr marL="0" indent="0">
              <a:buNone/>
            </a:pPr>
            <a:r>
              <a:rPr lang="de-DE" sz="2000" b="1" dirty="0"/>
              <a:t>Erfahren</a:t>
            </a:r>
            <a:r>
              <a:rPr lang="de-DE" sz="2000" dirty="0"/>
              <a:t>: Fragestellungen in Bezug auf den Erfahrungsraum</a:t>
            </a:r>
          </a:p>
          <a:p>
            <a:pPr marL="0" indent="0">
              <a:buNone/>
            </a:pPr>
            <a:endParaRPr lang="de-DE" sz="18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t="36539" b="35030"/>
          <a:stretch/>
        </p:blipFill>
        <p:spPr>
          <a:xfrm>
            <a:off x="1681913" y="329602"/>
            <a:ext cx="7936605" cy="2642197"/>
          </a:xfrm>
          <a:prstGeom prst="rect">
            <a:avLst/>
          </a:prstGeom>
        </p:spPr>
      </p:pic>
      <p:sp>
        <p:nvSpPr>
          <p:cNvPr id="7" name="Τίτλος 1"/>
          <p:cNvSpPr txBox="1">
            <a:spLocks/>
          </p:cNvSpPr>
          <p:nvPr/>
        </p:nvSpPr>
        <p:spPr>
          <a:xfrm>
            <a:off x="8950707" y="603772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56373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idx="1"/>
          </p:nvPr>
        </p:nvSpPr>
        <p:spPr>
          <a:xfrm>
            <a:off x="838200" y="3254189"/>
            <a:ext cx="10515600" cy="2922774"/>
          </a:xfrm>
        </p:spPr>
        <p:txBody>
          <a:bodyPr>
            <a:normAutofit/>
          </a:bodyPr>
          <a:lstStyle/>
          <a:p>
            <a:pPr marL="0" indent="0">
              <a:buNone/>
            </a:pPr>
            <a:r>
              <a:rPr lang="de-DE" sz="2000" b="1" dirty="0"/>
              <a:t>Enttarnen</a:t>
            </a:r>
            <a:r>
              <a:rPr lang="de-DE" sz="2000" dirty="0"/>
              <a:t>: Alle Konstruktionen unterliegen einer möglichen und zugleich notwendigen Enttarnung, d.h. sie müssen sich kritischen Nachfragen stellen</a:t>
            </a:r>
          </a:p>
          <a:p>
            <a:pPr marL="0" indent="0" algn="just">
              <a:buNone/>
            </a:pPr>
            <a:r>
              <a:rPr lang="de-DE" sz="2000" dirty="0"/>
              <a:t>Erfinder und Entdecker benötigen immer eine Selbstkritik, die den Mangel, der in bisherigen Lösungen steckt, verdeutlicht, die Auslassungen zu thematisieren versucht, die ein konstruktives Handeln bedingen</a:t>
            </a:r>
          </a:p>
          <a:p>
            <a:pPr marL="0" indent="0">
              <a:buNone/>
            </a:pPr>
            <a:r>
              <a:rPr lang="de-DE" sz="2000" b="1" dirty="0"/>
              <a:t>Zweifeln</a:t>
            </a:r>
            <a:r>
              <a:rPr lang="de-DE" sz="2000" dirty="0"/>
              <a:t>: Auslassungen, Vereinfachungen, Ergänzungs- und Kritikmöglichkeiten spielen eine große Rolle bei der Dekonstruktion</a:t>
            </a:r>
          </a:p>
          <a:p>
            <a:pPr marL="0" indent="0">
              <a:buNone/>
            </a:pPr>
            <a:r>
              <a:rPr lang="de-DE" sz="2000" b="1" dirty="0"/>
              <a:t>Kritisieren</a:t>
            </a:r>
            <a:r>
              <a:rPr lang="de-DE" sz="2000" dirty="0"/>
              <a:t>: Fragestellungen in Bezug auf die praktische Kritik</a:t>
            </a:r>
          </a:p>
          <a:p>
            <a:pPr marL="0" indent="0">
              <a:buNone/>
            </a:pPr>
            <a:endParaRPr lang="el-GR" sz="2000" dirty="0"/>
          </a:p>
        </p:txBody>
      </p:sp>
      <p:pic>
        <p:nvPicPr>
          <p:cNvPr id="6" name="Θέση περιεχομένου 3"/>
          <p:cNvPicPr>
            <a:picLocks noChangeAspect="1"/>
          </p:cNvPicPr>
          <p:nvPr/>
        </p:nvPicPr>
        <p:blipFill rotWithShape="1">
          <a:blip r:embed="rId2" cstate="print">
            <a:extLst>
              <a:ext uri="{28A0092B-C50C-407E-A947-70E740481C1C}">
                <a14:useLocalDpi xmlns:a14="http://schemas.microsoft.com/office/drawing/2010/main" val="0"/>
              </a:ext>
            </a:extLst>
          </a:blip>
          <a:srcRect l="644" t="64970" r="2695"/>
          <a:stretch/>
        </p:blipFill>
        <p:spPr>
          <a:xfrm>
            <a:off x="2393577" y="121021"/>
            <a:ext cx="6992470" cy="2968638"/>
          </a:xfrm>
          <a:prstGeom prst="rect">
            <a:avLst/>
          </a:prstGeom>
        </p:spPr>
      </p:pic>
      <p:sp>
        <p:nvSpPr>
          <p:cNvPr id="7" name="Τίτλος 1"/>
          <p:cNvSpPr txBox="1">
            <a:spLocks/>
          </p:cNvSpPr>
          <p:nvPr/>
        </p:nvSpPr>
        <p:spPr>
          <a:xfrm>
            <a:off x="8824098" y="6053409"/>
            <a:ext cx="324129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1800" dirty="0"/>
              <a:t>(Reich 2008, 182-183)</a:t>
            </a:r>
            <a:endParaRPr lang="el-GR" sz="1800" dirty="0"/>
          </a:p>
        </p:txBody>
      </p:sp>
    </p:spTree>
    <p:extLst>
      <p:ext uri="{BB962C8B-B14F-4D97-AF65-F5344CB8AC3E}">
        <p14:creationId xmlns:p14="http://schemas.microsoft.com/office/powerpoint/2010/main" val="1371612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64428"/>
          </a:xfrm>
        </p:spPr>
        <p:txBody>
          <a:bodyPr>
            <a:normAutofit/>
          </a:bodyPr>
          <a:lstStyle/>
          <a:p>
            <a:pPr algn="ctr"/>
            <a:r>
              <a:rPr lang="de-DE" sz="3200" dirty="0"/>
              <a:t>Fünf Stufen des Lernens (John Dewey)</a:t>
            </a:r>
            <a:endParaRPr lang="el-GR" sz="3200" dirty="0"/>
          </a:p>
        </p:txBody>
      </p:sp>
      <p:sp>
        <p:nvSpPr>
          <p:cNvPr id="3" name="Θέση περιεχομένου 2"/>
          <p:cNvSpPr>
            <a:spLocks noGrp="1"/>
          </p:cNvSpPr>
          <p:nvPr>
            <p:ph idx="1"/>
          </p:nvPr>
        </p:nvSpPr>
        <p:spPr>
          <a:xfrm>
            <a:off x="838200" y="1314637"/>
            <a:ext cx="10515600" cy="3862481"/>
          </a:xfrm>
        </p:spPr>
        <p:txBody>
          <a:bodyPr/>
          <a:lstStyle/>
          <a:p>
            <a:pPr marL="514350" indent="-514350">
              <a:lnSpc>
                <a:spcPct val="150000"/>
              </a:lnSpc>
              <a:spcBef>
                <a:spcPts val="600"/>
              </a:spcBef>
              <a:buAutoNum type="arabicPeriod"/>
            </a:pPr>
            <a:r>
              <a:rPr lang="de-DE" dirty="0"/>
              <a:t>Emotionale Antwort</a:t>
            </a:r>
          </a:p>
          <a:p>
            <a:pPr marL="514350" indent="-514350">
              <a:lnSpc>
                <a:spcPct val="150000"/>
              </a:lnSpc>
              <a:spcBef>
                <a:spcPts val="600"/>
              </a:spcBef>
              <a:buAutoNum type="arabicPeriod"/>
            </a:pPr>
            <a:r>
              <a:rPr lang="de-DE" dirty="0"/>
              <a:t>Definition des Problems</a:t>
            </a:r>
          </a:p>
          <a:p>
            <a:pPr marL="514350" indent="-514350">
              <a:lnSpc>
                <a:spcPct val="150000"/>
              </a:lnSpc>
              <a:spcBef>
                <a:spcPts val="600"/>
              </a:spcBef>
              <a:buAutoNum type="arabicPeriod"/>
            </a:pPr>
            <a:r>
              <a:rPr lang="de-DE" dirty="0"/>
              <a:t>Hypothesenbildung</a:t>
            </a:r>
          </a:p>
          <a:p>
            <a:pPr marL="514350" indent="-514350">
              <a:lnSpc>
                <a:spcPct val="150000"/>
              </a:lnSpc>
              <a:spcBef>
                <a:spcPts val="600"/>
              </a:spcBef>
              <a:buAutoNum type="arabicPeriod"/>
            </a:pPr>
            <a:r>
              <a:rPr lang="de-DE" dirty="0"/>
              <a:t>Testen und Experimentieren</a:t>
            </a:r>
          </a:p>
          <a:p>
            <a:pPr marL="514350" indent="-514350">
              <a:lnSpc>
                <a:spcPct val="150000"/>
              </a:lnSpc>
              <a:spcBef>
                <a:spcPts val="600"/>
              </a:spcBef>
              <a:buAutoNum type="arabicPeriod"/>
            </a:pPr>
            <a:r>
              <a:rPr lang="de-DE" dirty="0"/>
              <a:t>Anwendung</a:t>
            </a:r>
            <a:endParaRPr lang="el-GR" dirty="0"/>
          </a:p>
        </p:txBody>
      </p:sp>
    </p:spTree>
    <p:extLst>
      <p:ext uri="{BB962C8B-B14F-4D97-AF65-F5344CB8AC3E}">
        <p14:creationId xmlns:p14="http://schemas.microsoft.com/office/powerpoint/2010/main" val="19222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76169"/>
          </a:xfrm>
        </p:spPr>
        <p:txBody>
          <a:bodyPr>
            <a:normAutofit fontScale="90000"/>
          </a:bodyPr>
          <a:lstStyle/>
          <a:p>
            <a:r>
              <a:rPr lang="de-DE" dirty="0"/>
              <a:t>Emotionale Antwort</a:t>
            </a:r>
            <a:endParaRPr lang="el-GR" dirty="0"/>
          </a:p>
        </p:txBody>
      </p:sp>
      <p:sp>
        <p:nvSpPr>
          <p:cNvPr id="3" name="Θέση περιεχομένου 2"/>
          <p:cNvSpPr>
            <a:spLocks noGrp="1"/>
          </p:cNvSpPr>
          <p:nvPr>
            <p:ph idx="1"/>
          </p:nvPr>
        </p:nvSpPr>
        <p:spPr>
          <a:xfrm>
            <a:off x="838200" y="1331259"/>
            <a:ext cx="10515600" cy="4845704"/>
          </a:xfrm>
        </p:spPr>
        <p:txBody>
          <a:bodyPr/>
          <a:lstStyle/>
          <a:p>
            <a:pPr algn="just"/>
            <a:r>
              <a:rPr lang="de-DE" dirty="0"/>
              <a:t>„Der Einstieg in ein neues Thema macht es erforderlich, dass die Lerner sich betroffen fühlen, um sich mit diesem Thema, Stoff, Wissen usw. auseinander zu setzen“ (Reich 2008, 241)</a:t>
            </a:r>
          </a:p>
          <a:p>
            <a:pPr algn="just"/>
            <a:r>
              <a:rPr lang="de-DE" dirty="0"/>
              <a:t>Dies ist leichter und effektiver, wenn zunächst eine emotionale Reaktion gezeigt wird.</a:t>
            </a:r>
          </a:p>
          <a:p>
            <a:pPr algn="just"/>
            <a:r>
              <a:rPr lang="de-DE" dirty="0"/>
              <a:t>„Eine emotionale Reaktion entsteht immer dann, wenn die Einführung in das Thema so gelingt, dass die Betroffenheit dazu führt, Interesse und Neugier zu wecken“ (ebd.)</a:t>
            </a:r>
            <a:endParaRPr lang="el-GR" dirty="0"/>
          </a:p>
        </p:txBody>
      </p:sp>
    </p:spTree>
    <p:extLst>
      <p:ext uri="{BB962C8B-B14F-4D97-AF65-F5344CB8AC3E}">
        <p14:creationId xmlns:p14="http://schemas.microsoft.com/office/powerpoint/2010/main" val="3086538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10640"/>
          </a:xfrm>
        </p:spPr>
        <p:txBody>
          <a:bodyPr>
            <a:normAutofit/>
          </a:bodyPr>
          <a:lstStyle/>
          <a:p>
            <a:r>
              <a:rPr lang="de-DE" sz="4000" dirty="0"/>
              <a:t>Definition des Problems</a:t>
            </a:r>
            <a:endParaRPr lang="el-GR" sz="4000" dirty="0"/>
          </a:p>
        </p:txBody>
      </p:sp>
      <p:sp>
        <p:nvSpPr>
          <p:cNvPr id="3" name="Θέση περιεχομένου 2"/>
          <p:cNvSpPr>
            <a:spLocks noGrp="1"/>
          </p:cNvSpPr>
          <p:nvPr>
            <p:ph idx="1"/>
          </p:nvPr>
        </p:nvSpPr>
        <p:spPr>
          <a:xfrm>
            <a:off x="838200" y="1183341"/>
            <a:ext cx="10515600" cy="4993622"/>
          </a:xfrm>
        </p:spPr>
        <p:txBody>
          <a:bodyPr/>
          <a:lstStyle/>
          <a:p>
            <a:r>
              <a:rPr lang="de-DE" dirty="0"/>
              <a:t>„Jeder Gegenstand, jeder Stoff, jedes Thema usw. bestehen für die Lerner aus bekannten und neuen Teilen“ (Reich 2008: 242)</a:t>
            </a:r>
          </a:p>
          <a:p>
            <a:r>
              <a:rPr lang="de-DE" dirty="0"/>
              <a:t>Bekannte Teile: vorhandenes Wissen, vorhandene Beobachtungen</a:t>
            </a:r>
          </a:p>
          <a:p>
            <a:pPr marL="0" indent="0">
              <a:buNone/>
            </a:pPr>
            <a:r>
              <a:rPr lang="de-DE" dirty="0"/>
              <a:t>                               (Assoziationen)</a:t>
            </a:r>
          </a:p>
          <a:p>
            <a:pPr marL="0" indent="0">
              <a:buNone/>
            </a:pPr>
            <a:r>
              <a:rPr lang="de-DE" dirty="0"/>
              <a:t>                               Bekanntes, Vertrautes, Gewohntes</a:t>
            </a:r>
          </a:p>
          <a:p>
            <a:r>
              <a:rPr lang="de-DE" dirty="0"/>
              <a:t>Neue Teile: Neues Wissen</a:t>
            </a:r>
          </a:p>
          <a:p>
            <a:pPr marL="0" indent="0">
              <a:buNone/>
            </a:pPr>
            <a:r>
              <a:rPr lang="de-DE" dirty="0"/>
              <a:t>                       Unbekanntes, Unvertrautes, Ungewohntes</a:t>
            </a:r>
          </a:p>
          <a:p>
            <a:pPr marL="0" indent="0" algn="just">
              <a:buNone/>
            </a:pPr>
            <a:r>
              <a:rPr lang="de-DE" dirty="0"/>
              <a:t>„Lehrende müssen unbedingt Raum für diese Verknüpfung geben, wenn sie wollen, dass die Lerner sich hinreichend auf die erste Reaktion und das gestellte Problem einlassen“ (ebd. 190)</a:t>
            </a:r>
            <a:endParaRPr lang="el-GR" dirty="0"/>
          </a:p>
        </p:txBody>
      </p:sp>
    </p:spTree>
    <p:extLst>
      <p:ext uri="{BB962C8B-B14F-4D97-AF65-F5344CB8AC3E}">
        <p14:creationId xmlns:p14="http://schemas.microsoft.com/office/powerpoint/2010/main" val="393030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fontScale="90000"/>
          </a:bodyPr>
          <a:lstStyle/>
          <a:p>
            <a:r>
              <a:rPr lang="de-DE" dirty="0"/>
              <a:t>Hypothesenbildung</a:t>
            </a:r>
            <a:endParaRPr lang="el-GR" dirty="0"/>
          </a:p>
        </p:txBody>
      </p:sp>
      <p:sp>
        <p:nvSpPr>
          <p:cNvPr id="3" name="Θέση περιεχομένου 2"/>
          <p:cNvSpPr>
            <a:spLocks noGrp="1"/>
          </p:cNvSpPr>
          <p:nvPr>
            <p:ph idx="1"/>
          </p:nvPr>
        </p:nvSpPr>
        <p:spPr>
          <a:xfrm>
            <a:off x="838200" y="1290918"/>
            <a:ext cx="10515600" cy="4886045"/>
          </a:xfrm>
        </p:spPr>
        <p:txBody>
          <a:bodyPr/>
          <a:lstStyle/>
          <a:p>
            <a:pPr marL="0" indent="0">
              <a:buNone/>
            </a:pPr>
            <a:endParaRPr lang="de-DE" dirty="0"/>
          </a:p>
          <a:p>
            <a:pPr marL="0" indent="0">
              <a:buNone/>
            </a:pPr>
            <a:r>
              <a:rPr lang="de-DE" dirty="0"/>
              <a:t>Bildung von Hypothesen                               Konstruktion</a:t>
            </a:r>
          </a:p>
          <a:p>
            <a:pPr marL="0" indent="0">
              <a:buNone/>
            </a:pPr>
            <a:endParaRPr lang="de-DE" dirty="0"/>
          </a:p>
          <a:p>
            <a:pPr>
              <a:buFontTx/>
              <a:buChar char="-"/>
            </a:pPr>
            <a:r>
              <a:rPr lang="de-DE" dirty="0"/>
              <a:t>Anwendung einer vertrauten Methode</a:t>
            </a:r>
          </a:p>
          <a:p>
            <a:pPr>
              <a:buFontTx/>
              <a:buChar char="-"/>
            </a:pPr>
            <a:r>
              <a:rPr lang="de-DE" dirty="0"/>
              <a:t>Bildung von Hypothesen darüber, was zu tun wäre</a:t>
            </a:r>
          </a:p>
        </p:txBody>
      </p:sp>
      <p:cxnSp>
        <p:nvCxnSpPr>
          <p:cNvPr id="5" name="Ευθύγραμμο βέλος σύνδεσης 4"/>
          <p:cNvCxnSpPr/>
          <p:nvPr/>
        </p:nvCxnSpPr>
        <p:spPr>
          <a:xfrm>
            <a:off x="4693023" y="2043953"/>
            <a:ext cx="1909483"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96362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495487"/>
          </a:xfrm>
        </p:spPr>
        <p:txBody>
          <a:bodyPr>
            <a:normAutofit fontScale="90000"/>
          </a:bodyPr>
          <a:lstStyle/>
          <a:p>
            <a:r>
              <a:rPr lang="de-DE" dirty="0"/>
              <a:t>Testen und Experimentieren</a:t>
            </a:r>
            <a:endParaRPr lang="el-GR" dirty="0"/>
          </a:p>
        </p:txBody>
      </p:sp>
      <p:sp>
        <p:nvSpPr>
          <p:cNvPr id="3" name="Θέση περιεχομένου 2"/>
          <p:cNvSpPr>
            <a:spLocks noGrp="1"/>
          </p:cNvSpPr>
          <p:nvPr>
            <p:ph idx="1"/>
          </p:nvPr>
        </p:nvSpPr>
        <p:spPr>
          <a:xfrm>
            <a:off x="838200" y="1317812"/>
            <a:ext cx="10515600" cy="4859151"/>
          </a:xfrm>
        </p:spPr>
        <p:txBody>
          <a:bodyPr/>
          <a:lstStyle/>
          <a:p>
            <a:r>
              <a:rPr lang="de-DE" dirty="0"/>
              <a:t>Ausprobieren von Hypothesen</a:t>
            </a:r>
          </a:p>
          <a:p>
            <a:r>
              <a:rPr lang="de-DE" dirty="0"/>
              <a:t>Handlungsbezogene Möglichkeiten</a:t>
            </a:r>
          </a:p>
          <a:p>
            <a:endParaRPr lang="de-DE" dirty="0"/>
          </a:p>
          <a:p>
            <a:pPr marL="0" indent="0" algn="just">
              <a:buNone/>
            </a:pPr>
            <a:r>
              <a:rPr lang="de-DE" dirty="0"/>
              <a:t>„Emotionale Reaktionen, Probleme, Ereignisse, die im Kontext von eigenen Erfahrungen zu Hypothesen führen, müssen dann auch gelöst werden, d.h. es muss ein </a:t>
            </a:r>
            <a:r>
              <a:rPr lang="de-DE" b="1" dirty="0"/>
              <a:t>verwendbares Lernprodukt </a:t>
            </a:r>
            <a:r>
              <a:rPr lang="de-DE" dirty="0"/>
              <a:t>entstehen, das in </a:t>
            </a:r>
            <a:r>
              <a:rPr lang="de-DE" b="1" dirty="0"/>
              <a:t>Handlungen</a:t>
            </a:r>
            <a:r>
              <a:rPr lang="de-DE" dirty="0"/>
              <a:t> benutzt und genutzt werden kann“ (ebd. 243)</a:t>
            </a:r>
            <a:endParaRPr lang="el-GR" dirty="0"/>
          </a:p>
        </p:txBody>
      </p:sp>
    </p:spTree>
    <p:extLst>
      <p:ext uri="{BB962C8B-B14F-4D97-AF65-F5344CB8AC3E}">
        <p14:creationId xmlns:p14="http://schemas.microsoft.com/office/powerpoint/2010/main" val="4602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35828"/>
          </a:xfrm>
        </p:spPr>
        <p:txBody>
          <a:bodyPr>
            <a:normAutofit fontScale="90000"/>
          </a:bodyPr>
          <a:lstStyle/>
          <a:p>
            <a:r>
              <a:rPr lang="de-DE" dirty="0"/>
              <a:t>Anwendung</a:t>
            </a:r>
            <a:endParaRPr lang="el-GR" dirty="0"/>
          </a:p>
        </p:txBody>
      </p:sp>
      <p:sp>
        <p:nvSpPr>
          <p:cNvPr id="3" name="Θέση περιεχομένου 2"/>
          <p:cNvSpPr>
            <a:spLocks noGrp="1"/>
          </p:cNvSpPr>
          <p:nvPr>
            <p:ph idx="1"/>
          </p:nvPr>
        </p:nvSpPr>
        <p:spPr>
          <a:xfrm>
            <a:off x="838200" y="1452282"/>
            <a:ext cx="10515600" cy="4724681"/>
          </a:xfrm>
        </p:spPr>
        <p:txBody>
          <a:bodyPr/>
          <a:lstStyle/>
          <a:p>
            <a:pPr marL="0" indent="0" algn="just">
              <a:buNone/>
            </a:pPr>
            <a:r>
              <a:rPr lang="de-DE" dirty="0"/>
              <a:t>Kontinuierliche Anwendung: Zeichen, was mit dem Lernergebnis erreicht werden kann</a:t>
            </a:r>
          </a:p>
          <a:p>
            <a:pPr marL="0" indent="0" algn="just">
              <a:buNone/>
            </a:pPr>
            <a:r>
              <a:rPr lang="de-DE" dirty="0"/>
              <a:t>„Anwendungen sind handlungsbezogene theoretische oder praktische Übertragungen der Lösungen oder der als Lösung auffassenden Operationen, Prozeduren, Regeln, Deutungen usw. auf unterschiedliche weitere Aufgaben oder Probleme“ (ebd. 244)</a:t>
            </a:r>
          </a:p>
          <a:p>
            <a:pPr marL="0" indent="0" algn="just">
              <a:buNone/>
            </a:pPr>
            <a:r>
              <a:rPr lang="de-DE" dirty="0"/>
              <a:t>Ergebnis: kognitive komplexe Verankerung von Lerngegenständen</a:t>
            </a:r>
          </a:p>
          <a:p>
            <a:pPr marL="0" indent="0" algn="just">
              <a:buNone/>
            </a:pPr>
            <a:r>
              <a:rPr lang="de-DE" dirty="0"/>
              <a:t>Übungen: notwendig für die Verankerung von bestimmten Lösungen</a:t>
            </a:r>
            <a:endParaRPr lang="el-GR" dirty="0"/>
          </a:p>
        </p:txBody>
      </p:sp>
    </p:spTree>
    <p:extLst>
      <p:ext uri="{BB962C8B-B14F-4D97-AF65-F5344CB8AC3E}">
        <p14:creationId xmlns:p14="http://schemas.microsoft.com/office/powerpoint/2010/main" val="1651106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9616"/>
          </a:xfrm>
        </p:spPr>
        <p:txBody>
          <a:bodyPr>
            <a:normAutofit/>
          </a:bodyPr>
          <a:lstStyle/>
          <a:p>
            <a:pPr algn="ctr"/>
            <a:r>
              <a:rPr lang="de-DE" sz="2800" dirty="0"/>
              <a:t>Die Lernumgebung in der konstruktivistischen Didaktik</a:t>
            </a:r>
            <a:endParaRPr lang="el-GR" sz="2800" dirty="0"/>
          </a:p>
        </p:txBody>
      </p:sp>
      <p:sp>
        <p:nvSpPr>
          <p:cNvPr id="3" name="Θέση περιεχομένου 2"/>
          <p:cNvSpPr>
            <a:spLocks noGrp="1"/>
          </p:cNvSpPr>
          <p:nvPr>
            <p:ph idx="1"/>
          </p:nvPr>
        </p:nvSpPr>
        <p:spPr>
          <a:xfrm>
            <a:off x="838200" y="954742"/>
            <a:ext cx="10515600" cy="5222221"/>
          </a:xfrm>
        </p:spPr>
        <p:txBody>
          <a:bodyPr/>
          <a:lstStyle/>
          <a:p>
            <a:pPr marL="0" indent="0">
              <a:buNone/>
            </a:pPr>
            <a:r>
              <a:rPr lang="de-DE" dirty="0"/>
              <a:t>Innere Faktoren</a:t>
            </a:r>
          </a:p>
          <a:p>
            <a:pPr marL="0" indent="0">
              <a:buNone/>
            </a:pPr>
            <a:endParaRPr lang="el-GR" dirty="0"/>
          </a:p>
        </p:txBody>
      </p:sp>
      <p:sp>
        <p:nvSpPr>
          <p:cNvPr id="5" name="Θέση υποσέλιδου 3"/>
          <p:cNvSpPr>
            <a:spLocks noGrp="1"/>
          </p:cNvSpPr>
          <p:nvPr>
            <p:ph type="ftr" sz="quarter" idx="11"/>
          </p:nvPr>
        </p:nvSpPr>
        <p:spPr>
          <a:xfrm>
            <a:off x="7884458" y="6401454"/>
            <a:ext cx="4114800" cy="365125"/>
          </a:xfrm>
        </p:spPr>
        <p:txBody>
          <a:bodyPr/>
          <a:lstStyle/>
          <a:p>
            <a:r>
              <a:rPr lang="de-DE" sz="1800" dirty="0">
                <a:solidFill>
                  <a:schemeClr val="tx1"/>
                </a:solidFill>
              </a:rPr>
              <a:t>           </a:t>
            </a:r>
            <a:r>
              <a:rPr lang="el-GR" sz="1800" dirty="0">
                <a:solidFill>
                  <a:schemeClr val="tx1"/>
                </a:solidFill>
              </a:rPr>
              <a:t>(</a:t>
            </a:r>
            <a:r>
              <a:rPr lang="de-DE" sz="1800" dirty="0">
                <a:solidFill>
                  <a:schemeClr val="tx1"/>
                </a:solidFill>
              </a:rPr>
              <a:t>Reich 2008, 236/237</a:t>
            </a:r>
            <a:r>
              <a:rPr lang="el-GR" sz="1800" dirty="0">
                <a:solidFill>
                  <a:schemeClr val="tx1"/>
                </a:solidFill>
              </a:rPr>
              <a:t>)</a:t>
            </a:r>
          </a:p>
        </p:txBody>
      </p:sp>
      <p:graphicFrame>
        <p:nvGraphicFramePr>
          <p:cNvPr id="4" name="Πίνακας 3"/>
          <p:cNvGraphicFramePr>
            <a:graphicFrameLocks noGrp="1"/>
          </p:cNvGraphicFramePr>
          <p:nvPr>
            <p:extLst>
              <p:ext uri="{D42A27DB-BD31-4B8C-83A1-F6EECF244321}">
                <p14:modId xmlns:p14="http://schemas.microsoft.com/office/powerpoint/2010/main" val="3396116541"/>
              </p:ext>
            </p:extLst>
          </p:nvPr>
        </p:nvGraphicFramePr>
        <p:xfrm>
          <a:off x="1050365" y="1660960"/>
          <a:ext cx="9465236" cy="4582160"/>
        </p:xfrm>
        <a:graphic>
          <a:graphicData uri="http://schemas.openxmlformats.org/drawingml/2006/table">
            <a:tbl>
              <a:tblPr firstRow="1" bandRow="1">
                <a:tableStyleId>{5C22544A-7EE6-4342-B048-85BDC9FD1C3A}</a:tableStyleId>
              </a:tblPr>
              <a:tblGrid>
                <a:gridCol w="4745317">
                  <a:extLst>
                    <a:ext uri="{9D8B030D-6E8A-4147-A177-3AD203B41FA5}">
                      <a16:colId xmlns:a16="http://schemas.microsoft.com/office/drawing/2014/main" val="20000"/>
                    </a:ext>
                  </a:extLst>
                </a:gridCol>
                <a:gridCol w="4719919">
                  <a:extLst>
                    <a:ext uri="{9D8B030D-6E8A-4147-A177-3AD203B41FA5}">
                      <a16:colId xmlns:a16="http://schemas.microsoft.com/office/drawing/2014/main" val="20001"/>
                    </a:ext>
                  </a:extLst>
                </a:gridCol>
              </a:tblGrid>
              <a:tr h="370840">
                <a:tc>
                  <a:txBody>
                    <a:bodyPr/>
                    <a:lstStyle/>
                    <a:p>
                      <a:r>
                        <a:rPr lang="de-DE" b="0" dirty="0">
                          <a:solidFill>
                            <a:schemeClr val="tx1"/>
                          </a:solidFill>
                        </a:rPr>
                        <a:t>1. Vielseitige Gestaltung von Handlungsebenen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9. Förderung des emotionalen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r>
                        <a:rPr lang="de-DE" b="0" dirty="0">
                          <a:solidFill>
                            <a:schemeClr val="tx1"/>
                          </a:solidFill>
                        </a:rPr>
                        <a:t>2. Gezielte Planung von Handlungsstufen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10. Förderung des individuellen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70840">
                <a:tc>
                  <a:txBody>
                    <a:bodyPr/>
                    <a:lstStyle/>
                    <a:p>
                      <a:r>
                        <a:rPr lang="de-DE" b="0" dirty="0">
                          <a:solidFill>
                            <a:schemeClr val="tx1"/>
                          </a:solidFill>
                        </a:rPr>
                        <a:t>3. Entfaltung von</a:t>
                      </a:r>
                      <a:r>
                        <a:rPr lang="de-DE" b="0" baseline="0" dirty="0">
                          <a:solidFill>
                            <a:schemeClr val="tx1"/>
                          </a:solidFill>
                        </a:rPr>
                        <a:t> konstruktivem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11. Einnehmen einer systemischen Perspektive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70840">
                <a:tc>
                  <a:txBody>
                    <a:bodyPr/>
                    <a:lstStyle/>
                    <a:p>
                      <a:r>
                        <a:rPr lang="de-DE" b="0" dirty="0">
                          <a:solidFill>
                            <a:schemeClr val="tx1"/>
                          </a:solidFill>
                        </a:rPr>
                        <a:t>4. Durchführung von </a:t>
                      </a:r>
                      <a:r>
                        <a:rPr lang="de-DE" b="0" dirty="0" err="1">
                          <a:solidFill>
                            <a:schemeClr val="tx1"/>
                          </a:solidFill>
                        </a:rPr>
                        <a:t>rekonstruktivem</a:t>
                      </a:r>
                      <a:r>
                        <a:rPr lang="de-DE" b="0" dirty="0">
                          <a:solidFill>
                            <a:schemeClr val="tx1"/>
                          </a:solidFill>
                        </a:rPr>
                        <a:t> Lernen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12. Multiperspektivisches und multimodales Lernen als ideal sehen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70840">
                <a:tc>
                  <a:txBody>
                    <a:bodyPr/>
                    <a:lstStyle/>
                    <a:p>
                      <a:r>
                        <a:rPr lang="de-DE" b="0" dirty="0">
                          <a:solidFill>
                            <a:schemeClr val="tx1"/>
                          </a:solidFill>
                        </a:rPr>
                        <a:t>5. Einsetzen</a:t>
                      </a:r>
                      <a:r>
                        <a:rPr lang="de-DE" b="0" baseline="0" dirty="0">
                          <a:solidFill>
                            <a:schemeClr val="tx1"/>
                          </a:solidFill>
                        </a:rPr>
                        <a:t> von dekonstruktivem Lernen nach Möglichkeit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13. Lernkontrollen sinnvoll</a:t>
                      </a:r>
                      <a:r>
                        <a:rPr lang="de-DE" b="0" baseline="0" dirty="0">
                          <a:solidFill>
                            <a:schemeClr val="tx1"/>
                          </a:solidFill>
                        </a:rPr>
                        <a:t> auf Handlungskontexte abstimmen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70840">
                <a:tc>
                  <a:txBody>
                    <a:bodyPr/>
                    <a:lstStyle/>
                    <a:p>
                      <a:r>
                        <a:rPr lang="de-DE" b="0" dirty="0">
                          <a:solidFill>
                            <a:schemeClr val="tx1"/>
                          </a:solidFill>
                        </a:rPr>
                        <a:t>6.</a:t>
                      </a:r>
                      <a:r>
                        <a:rPr lang="de-DE" b="0" baseline="0" dirty="0">
                          <a:solidFill>
                            <a:schemeClr val="tx1"/>
                          </a:solidFill>
                        </a:rPr>
                        <a:t> Förderung des kreativen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14. Evaluation von Wirkungen des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70840">
                <a:tc>
                  <a:txBody>
                    <a:bodyPr/>
                    <a:lstStyle/>
                    <a:p>
                      <a:r>
                        <a:rPr lang="de-DE" b="0" dirty="0">
                          <a:solidFill>
                            <a:schemeClr val="tx1"/>
                          </a:solidFill>
                        </a:rPr>
                        <a:t>7. Förderung des sozialen Lernens</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15. Verbesserung der inneren</a:t>
                      </a:r>
                      <a:r>
                        <a:rPr lang="de-DE" b="0" baseline="0" dirty="0">
                          <a:solidFill>
                            <a:schemeClr val="tx1"/>
                          </a:solidFill>
                        </a:rPr>
                        <a:t> </a:t>
                      </a:r>
                      <a:r>
                        <a:rPr lang="de-DE" b="0" dirty="0">
                          <a:solidFill>
                            <a:schemeClr val="tx1"/>
                          </a:solidFill>
                        </a:rPr>
                        <a:t>Lernbedingungen </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70840">
                <a:tc>
                  <a:txBody>
                    <a:bodyPr/>
                    <a:lstStyle/>
                    <a:p>
                      <a:r>
                        <a:rPr lang="de-DE" b="0" dirty="0">
                          <a:solidFill>
                            <a:schemeClr val="tx1"/>
                          </a:solidFill>
                        </a:rPr>
                        <a:t>8. Nutzung</a:t>
                      </a:r>
                      <a:r>
                        <a:rPr lang="de-DE" b="0" baseline="0" dirty="0">
                          <a:solidFill>
                            <a:schemeClr val="tx1"/>
                          </a:solidFill>
                        </a:rPr>
                        <a:t> des situierten Lernens als Rahmenkonzept</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de-DE" b="0" dirty="0">
                          <a:solidFill>
                            <a:schemeClr val="tx1"/>
                          </a:solidFill>
                        </a:rPr>
                        <a:t>16. Verbesserung von äußeren Lernbedingungen</a:t>
                      </a:r>
                      <a:endParaRPr lang="el-GR"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58073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374465"/>
          </a:xfrm>
        </p:spPr>
        <p:txBody>
          <a:bodyPr>
            <a:normAutofit fontScale="90000"/>
          </a:bodyPr>
          <a:lstStyle/>
          <a:p>
            <a:pPr algn="ctr"/>
            <a:r>
              <a:rPr lang="de-DE" sz="3600" dirty="0"/>
              <a:t>Konstruktivismus und Unterrichtspraxis</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847168"/>
            <a:ext cx="10968318" cy="5593974"/>
          </a:xfrm>
        </p:spPr>
        <p:txBody>
          <a:bodyPr>
            <a:normAutofit/>
          </a:bodyPr>
          <a:lstStyle/>
          <a:p>
            <a:pPr marL="0" indent="0">
              <a:buNone/>
            </a:pPr>
            <a:r>
              <a:rPr lang="de-DE" dirty="0">
                <a:latin typeface="Times New Roman" panose="02020603050405020304" pitchFamily="18" charset="0"/>
                <a:cs typeface="Times New Roman" panose="02020603050405020304" pitchFamily="18" charset="0"/>
              </a:rPr>
              <a:t>Förderung der </a:t>
            </a:r>
            <a:r>
              <a:rPr lang="de-DE" dirty="0" err="1">
                <a:latin typeface="Times New Roman" panose="02020603050405020304" pitchFamily="18" charset="0"/>
                <a:cs typeface="Times New Roman" panose="02020603050405020304" pitchFamily="18" charset="0"/>
              </a:rPr>
              <a:t>Lernerautonomie</a:t>
            </a:r>
            <a:endParaRPr lang="el-GR" dirty="0">
              <a:latin typeface="Times New Roman" panose="02020603050405020304" pitchFamily="18" charset="0"/>
              <a:cs typeface="Times New Roman" panose="02020603050405020304" pitchFamily="18" charset="0"/>
            </a:endParaRPr>
          </a:p>
          <a:p>
            <a:pPr marL="0" indent="0">
              <a:buNone/>
            </a:pPr>
            <a:endParaRPr lang="el-GR" dirty="0"/>
          </a:p>
          <a:p>
            <a:pPr marL="0" indent="0">
              <a:buNone/>
            </a:pPr>
            <a:r>
              <a:rPr lang="de-DE" sz="2000" dirty="0">
                <a:latin typeface="Times New Roman" panose="02020603050405020304" pitchFamily="18" charset="0"/>
                <a:cs typeface="Times New Roman" panose="02020603050405020304" pitchFamily="18" charset="0"/>
              </a:rPr>
              <a:t>Holec 1981</a:t>
            </a:r>
          </a:p>
          <a:p>
            <a:pPr marL="0" indent="0">
              <a:buNone/>
            </a:pPr>
            <a:r>
              <a:rPr lang="de-DE" sz="2000" dirty="0">
                <a:latin typeface="Times New Roman" panose="02020603050405020304" pitchFamily="18" charset="0"/>
                <a:cs typeface="Times New Roman" panose="02020603050405020304" pitchFamily="18" charset="0"/>
              </a:rPr>
              <a:t>selbständiger Lerner                                 kann sein Lernen eigenverantwortlich gestalten</a:t>
            </a:r>
          </a:p>
          <a:p>
            <a:pPr marL="0" indent="0">
              <a:buNone/>
            </a:pPr>
            <a:r>
              <a:rPr lang="de-DE" sz="2000" dirty="0">
                <a:latin typeface="Times New Roman" panose="02020603050405020304" pitchFamily="18" charset="0"/>
                <a:cs typeface="Times New Roman" panose="02020603050405020304" pitchFamily="18" charset="0"/>
              </a:rPr>
              <a:t>                                                                  kann </a:t>
            </a:r>
            <a:r>
              <a:rPr lang="de-DE" sz="2000" b="1" dirty="0">
                <a:latin typeface="Times New Roman" panose="02020603050405020304" pitchFamily="18" charset="0"/>
                <a:cs typeface="Times New Roman" panose="02020603050405020304" pitchFamily="18" charset="0"/>
              </a:rPr>
              <a:t>Entscheidungen</a:t>
            </a:r>
            <a:r>
              <a:rPr lang="de-DE" sz="2000" dirty="0">
                <a:latin typeface="Times New Roman" panose="02020603050405020304" pitchFamily="18" charset="0"/>
                <a:cs typeface="Times New Roman" panose="02020603050405020304" pitchFamily="18" charset="0"/>
              </a:rPr>
              <a:t> im Hinblick auf sein Lernen übernehmen</a:t>
            </a: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de-DE" sz="2000" dirty="0">
              <a:latin typeface="Times New Roman" panose="02020603050405020304" pitchFamily="18" charset="0"/>
              <a:cs typeface="Times New Roman" panose="02020603050405020304" pitchFamily="18" charset="0"/>
            </a:endParaRPr>
          </a:p>
          <a:p>
            <a:pPr marL="0" indent="0">
              <a:buNone/>
            </a:pPr>
            <a:endParaRPr lang="el-GR" sz="2000" dirty="0">
              <a:latin typeface="Times New Roman" panose="02020603050405020304" pitchFamily="18" charset="0"/>
              <a:cs typeface="Times New Roman" panose="02020603050405020304" pitchFamily="18" charset="0"/>
            </a:endParaRPr>
          </a:p>
        </p:txBody>
      </p:sp>
      <p:cxnSp>
        <p:nvCxnSpPr>
          <p:cNvPr id="5" name="Ευθύγραμμο βέλος σύνδεσης 4"/>
          <p:cNvCxnSpPr/>
          <p:nvPr/>
        </p:nvCxnSpPr>
        <p:spPr>
          <a:xfrm>
            <a:off x="3186953" y="2433919"/>
            <a:ext cx="16808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a:off x="3186953" y="2474260"/>
            <a:ext cx="1680882" cy="389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Διάγραμμα 17"/>
          <p:cNvGraphicFramePr/>
          <p:nvPr/>
        </p:nvGraphicFramePr>
        <p:xfrm>
          <a:off x="699246" y="2918012"/>
          <a:ext cx="10219766"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Τίτλος 1"/>
          <p:cNvSpPr txBox="1">
            <a:spLocks/>
          </p:cNvSpPr>
          <p:nvPr/>
        </p:nvSpPr>
        <p:spPr>
          <a:xfrm>
            <a:off x="8552328" y="6454588"/>
            <a:ext cx="3034553" cy="246530"/>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dirty="0">
                <a:latin typeface="Times New Roman" panose="02020603050405020304" pitchFamily="18" charset="0"/>
                <a:cs typeface="Times New Roman" panose="02020603050405020304" pitchFamily="18" charset="0"/>
              </a:rPr>
              <a:t>(W</a:t>
            </a:r>
            <a:r>
              <a:rPr lang="de-DE" sz="3600" dirty="0" err="1">
                <a:latin typeface="Times New Roman" panose="02020603050405020304" pitchFamily="18" charset="0"/>
                <a:cs typeface="Times New Roman" panose="02020603050405020304" pitchFamily="18" charset="0"/>
              </a:rPr>
              <a:t>olff</a:t>
            </a:r>
            <a:r>
              <a:rPr lang="de-DE" sz="3600" dirty="0">
                <a:latin typeface="Times New Roman" panose="02020603050405020304" pitchFamily="18" charset="0"/>
                <a:cs typeface="Times New Roman" panose="02020603050405020304" pitchFamily="18" charset="0"/>
              </a:rPr>
              <a:t> 2007: 321)</a:t>
            </a:r>
            <a:endParaRPr lang="el-G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5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de-DE" sz="4000" dirty="0"/>
              <a:t>Grundprozess des Spracherwerbs</a:t>
            </a:r>
            <a:endParaRPr lang="en-US" sz="4000" dirty="0"/>
          </a:p>
        </p:txBody>
      </p:sp>
      <p:graphicFrame>
        <p:nvGraphicFramePr>
          <p:cNvPr id="4" name="Diagram 3"/>
          <p:cNvGraphicFramePr/>
          <p:nvPr/>
        </p:nvGraphicFramePr>
        <p:xfrm>
          <a:off x="1295467" y="1412776"/>
          <a:ext cx="8400000" cy="453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7271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37534"/>
          </a:xfrm>
        </p:spPr>
        <p:txBody>
          <a:bodyPr>
            <a:noAutofit/>
          </a:bodyPr>
          <a:lstStyle/>
          <a:p>
            <a:pPr algn="ctr"/>
            <a:r>
              <a:rPr lang="de-DE" sz="3200" dirty="0" err="1"/>
              <a:t>Lernerautonomie</a:t>
            </a:r>
            <a:r>
              <a:rPr lang="de-DE" sz="3200" dirty="0"/>
              <a:t> im konstruktivistisch orientierten Fremdsprachenunterricht</a:t>
            </a:r>
            <a:endParaRPr lang="el-GR" sz="3200" dirty="0"/>
          </a:p>
        </p:txBody>
      </p:sp>
      <p:sp>
        <p:nvSpPr>
          <p:cNvPr id="3" name="Θέση περιεχομένου 2"/>
          <p:cNvSpPr>
            <a:spLocks noGrp="1"/>
          </p:cNvSpPr>
          <p:nvPr>
            <p:ph idx="1"/>
          </p:nvPr>
        </p:nvSpPr>
        <p:spPr>
          <a:xfrm>
            <a:off x="838200" y="1371600"/>
            <a:ext cx="10515600" cy="4805363"/>
          </a:xfrm>
        </p:spPr>
        <p:txBody>
          <a:bodyPr>
            <a:normAutofit/>
          </a:bodyPr>
          <a:lstStyle/>
          <a:p>
            <a:pPr marL="0" indent="0">
              <a:buNone/>
            </a:pPr>
            <a:r>
              <a:rPr lang="en-US" dirty="0" err="1"/>
              <a:t>Entwicklung</a:t>
            </a:r>
            <a:r>
              <a:rPr lang="en-US" dirty="0"/>
              <a:t> </a:t>
            </a:r>
            <a:r>
              <a:rPr lang="en-US" dirty="0" err="1"/>
              <a:t>bzw</a:t>
            </a:r>
            <a:r>
              <a:rPr lang="en-US" dirty="0"/>
              <a:t>. F</a:t>
            </a:r>
            <a:r>
              <a:rPr lang="de-DE" dirty="0" err="1"/>
              <a:t>örderung</a:t>
            </a:r>
            <a:r>
              <a:rPr lang="de-DE" dirty="0"/>
              <a:t> der </a:t>
            </a:r>
            <a:r>
              <a:rPr lang="de-DE" dirty="0" err="1"/>
              <a:t>Lernerautonomie</a:t>
            </a:r>
            <a:r>
              <a:rPr lang="de-DE" dirty="0"/>
              <a:t>: wichtiges Lernziel im konstruktivistisch orientierten Fremdsprachenunterricht</a:t>
            </a:r>
          </a:p>
          <a:p>
            <a:r>
              <a:rPr lang="de-DE" dirty="0"/>
              <a:t>Lehrerrolle: Moderator</a:t>
            </a:r>
          </a:p>
          <a:p>
            <a:r>
              <a:rPr lang="de-DE" dirty="0"/>
              <a:t>Rollen der Lehrenden und Lernenden: Beobachter, Teilnehmer, Akteure</a:t>
            </a:r>
          </a:p>
          <a:p>
            <a:r>
              <a:rPr lang="de-DE" dirty="0"/>
              <a:t>Kooperation zwischen Lehrer und Schüler</a:t>
            </a:r>
          </a:p>
          <a:p>
            <a:r>
              <a:rPr lang="de-DE" dirty="0"/>
              <a:t>Konstruktives, </a:t>
            </a:r>
            <a:r>
              <a:rPr lang="de-DE" dirty="0" err="1"/>
              <a:t>rekonstruktives</a:t>
            </a:r>
            <a:r>
              <a:rPr lang="de-DE" dirty="0"/>
              <a:t>, dekonstruktives Lernen</a:t>
            </a:r>
          </a:p>
          <a:p>
            <a:r>
              <a:rPr lang="de-DE" dirty="0"/>
              <a:t>Kreatives, soziales, situiertes, emotionales, individuelles Lernen</a:t>
            </a:r>
          </a:p>
          <a:p>
            <a:r>
              <a:rPr lang="de-DE" dirty="0"/>
              <a:t>Förderung des lebenslangen Lernens</a:t>
            </a:r>
          </a:p>
          <a:p>
            <a:endParaRPr lang="de-DE" dirty="0"/>
          </a:p>
          <a:p>
            <a:endParaRPr lang="el-GR" dirty="0"/>
          </a:p>
          <a:p>
            <a:pPr marL="0" indent="0">
              <a:buNone/>
            </a:pPr>
            <a:endParaRPr lang="de-DE" dirty="0"/>
          </a:p>
          <a:p>
            <a:endParaRPr lang="el-GR" dirty="0"/>
          </a:p>
        </p:txBody>
      </p:sp>
      <p:sp>
        <p:nvSpPr>
          <p:cNvPr id="4" name="Τίτλος 1"/>
          <p:cNvSpPr txBox="1">
            <a:spLocks/>
          </p:cNvSpPr>
          <p:nvPr/>
        </p:nvSpPr>
        <p:spPr>
          <a:xfrm>
            <a:off x="4437529" y="6225988"/>
            <a:ext cx="7153835" cy="456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1800"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s. Reich 2008, Reich 2004, Möller 2001, </a:t>
            </a:r>
            <a:r>
              <a:rPr lang="en-US" sz="1800" dirty="0" err="1">
                <a:latin typeface="Times New Roman" panose="02020603050405020304" pitchFamily="18" charset="0"/>
                <a:cs typeface="Times New Roman" panose="02020603050405020304" pitchFamily="18" charset="0"/>
              </a:rPr>
              <a:t>Neubert</a:t>
            </a:r>
            <a:r>
              <a:rPr lang="en-US" sz="1800" dirty="0">
                <a:latin typeface="Times New Roman" panose="02020603050405020304" pitchFamily="18" charset="0"/>
                <a:cs typeface="Times New Roman" panose="02020603050405020304" pitchFamily="18" charset="0"/>
              </a:rPr>
              <a:t>/Reich/</a:t>
            </a:r>
            <a:r>
              <a:rPr lang="en-US" sz="1800" dirty="0" err="1">
                <a:latin typeface="Times New Roman" panose="02020603050405020304" pitchFamily="18" charset="0"/>
                <a:cs typeface="Times New Roman" panose="02020603050405020304" pitchFamily="18" charset="0"/>
              </a:rPr>
              <a:t>Voß</a:t>
            </a:r>
            <a:r>
              <a:rPr lang="en-US" sz="1800" dirty="0">
                <a:latin typeface="Times New Roman" panose="02020603050405020304" pitchFamily="18" charset="0"/>
                <a:cs typeface="Times New Roman" panose="02020603050405020304" pitchFamily="18" charset="0"/>
              </a:rPr>
              <a:t> 2001 </a:t>
            </a:r>
            <a:r>
              <a:rPr lang="de-DE" sz="1800" dirty="0">
                <a:latin typeface="Times New Roman" panose="02020603050405020304" pitchFamily="18" charset="0"/>
                <a:cs typeface="Times New Roman" panose="02020603050405020304" pitchFamily="18" charset="0"/>
              </a:rPr>
              <a:t>)</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272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a:spLocks noGrp="1"/>
          </p:cNvSpPr>
          <p:nvPr>
            <p:ph idx="1"/>
          </p:nvPr>
        </p:nvSpPr>
        <p:spPr>
          <a:xfrm>
            <a:off x="838200" y="416859"/>
            <a:ext cx="10515600" cy="5760104"/>
          </a:xfrm>
        </p:spPr>
        <p:txBody>
          <a:bodyPr>
            <a:normAutofit/>
          </a:bodyPr>
          <a:lstStyle/>
          <a:p>
            <a:r>
              <a:rPr lang="en-US" dirty="0" err="1">
                <a:latin typeface="Times New Roman" panose="02020603050405020304" pitchFamily="18" charset="0"/>
                <a:cs typeface="Times New Roman" panose="02020603050405020304" pitchFamily="18" charset="0"/>
              </a:rPr>
              <a:t>Autonome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Lernende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entscheiden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selbst</a:t>
            </a:r>
            <a:r>
              <a:rPr lang="de-DE" dirty="0">
                <a:latin typeface="Times New Roman" panose="02020603050405020304" pitchFamily="18" charset="0"/>
                <a:cs typeface="Times New Roman" panose="02020603050405020304" pitchFamily="18" charset="0"/>
              </a:rPr>
              <a:t>:</a:t>
            </a:r>
          </a:p>
          <a:p>
            <a:pPr marL="0" indent="0">
              <a:buNone/>
            </a:pPr>
            <a:endParaRPr lang="de-DE" sz="1800" dirty="0">
              <a:latin typeface="Times New Roman" panose="02020603050405020304" pitchFamily="18" charset="0"/>
              <a:cs typeface="Times New Roman" panose="02020603050405020304" pitchFamily="18" charset="0"/>
            </a:endParaRPr>
          </a:p>
          <a:p>
            <a:pPr>
              <a:buFontTx/>
              <a:buChar char="-"/>
            </a:pPr>
            <a:r>
              <a:rPr lang="de-DE" dirty="0">
                <a:latin typeface="Times New Roman" panose="02020603050405020304" pitchFamily="18" charset="0"/>
                <a:cs typeface="Times New Roman" panose="02020603050405020304" pitchFamily="18" charset="0"/>
              </a:rPr>
              <a:t>dass sie lernen wollen</a:t>
            </a:r>
          </a:p>
          <a:p>
            <a:pPr>
              <a:buFontTx/>
              <a:buChar char="-"/>
            </a:pPr>
            <a:r>
              <a:rPr lang="de-DE" dirty="0">
                <a:latin typeface="Times New Roman" panose="02020603050405020304" pitchFamily="18" charset="0"/>
                <a:cs typeface="Times New Roman" panose="02020603050405020304" pitchFamily="18" charset="0"/>
              </a:rPr>
              <a:t>wie sie beim Lernen vorgehen</a:t>
            </a:r>
          </a:p>
          <a:p>
            <a:pPr>
              <a:buFontTx/>
              <a:buChar char="-"/>
            </a:pPr>
            <a:r>
              <a:rPr lang="de-DE" dirty="0">
                <a:latin typeface="Times New Roman" panose="02020603050405020304" pitchFamily="18" charset="0"/>
                <a:cs typeface="Times New Roman" panose="02020603050405020304" pitchFamily="18" charset="0"/>
              </a:rPr>
              <a:t>welche Materialien und welche Hilfsmittel sie zum Lernen verwenden</a:t>
            </a:r>
          </a:p>
          <a:p>
            <a:pPr>
              <a:buFontTx/>
              <a:buChar char="-"/>
            </a:pPr>
            <a:r>
              <a:rPr lang="de-DE" dirty="0">
                <a:latin typeface="Times New Roman" panose="02020603050405020304" pitchFamily="18" charset="0"/>
                <a:cs typeface="Times New Roman" panose="02020603050405020304" pitchFamily="18" charset="0"/>
              </a:rPr>
              <a:t>welche Lernstrategien sie einsetzen</a:t>
            </a:r>
          </a:p>
          <a:p>
            <a:pPr>
              <a:buFontTx/>
              <a:buChar char="-"/>
            </a:pPr>
            <a:r>
              <a:rPr lang="de-DE" dirty="0">
                <a:latin typeface="Times New Roman" panose="02020603050405020304" pitchFamily="18" charset="0"/>
                <a:cs typeface="Times New Roman" panose="02020603050405020304" pitchFamily="18" charset="0"/>
              </a:rPr>
              <a:t>ob sie allein oder mit anderen lernen</a:t>
            </a:r>
          </a:p>
          <a:p>
            <a:pPr>
              <a:buFontTx/>
              <a:buChar char="-"/>
            </a:pPr>
            <a:r>
              <a:rPr lang="de-DE" dirty="0">
                <a:latin typeface="Times New Roman" panose="02020603050405020304" pitchFamily="18" charset="0"/>
                <a:cs typeface="Times New Roman" panose="02020603050405020304" pitchFamily="18" charset="0"/>
              </a:rPr>
              <a:t>ob sie ihre Lernzeit einteilen</a:t>
            </a:r>
          </a:p>
          <a:p>
            <a:pPr>
              <a:buFontTx/>
              <a:buChar char="-"/>
            </a:pPr>
            <a:r>
              <a:rPr lang="de-DE" dirty="0">
                <a:latin typeface="Times New Roman" panose="02020603050405020304" pitchFamily="18" charset="0"/>
                <a:cs typeface="Times New Roman" panose="02020603050405020304" pitchFamily="18" charset="0"/>
              </a:rPr>
              <a:t>wie sie kontrollieren, ob sie erfolgreich gelernt haben</a:t>
            </a:r>
            <a:endParaRPr lang="en-US" dirty="0">
              <a:latin typeface="Times New Roman" panose="02020603050405020304" pitchFamily="18" charset="0"/>
              <a:cs typeface="Times New Roman" panose="02020603050405020304" pitchFamily="18" charset="0"/>
            </a:endParaRPr>
          </a:p>
          <a:p>
            <a:pPr marL="0" indent="0" algn="r">
              <a:buNone/>
            </a:pPr>
            <a:r>
              <a:rPr lang="de-DE" sz="1800" dirty="0">
                <a:latin typeface="Times New Roman" panose="02020603050405020304" pitchFamily="18" charset="0"/>
                <a:cs typeface="Times New Roman" panose="02020603050405020304" pitchFamily="18" charset="0"/>
              </a:rPr>
              <a:t>(Bimmel/</a:t>
            </a:r>
            <a:r>
              <a:rPr lang="de-DE" sz="1800"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2000: 33)</a:t>
            </a:r>
            <a:endParaRPr lang="el-G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171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58557"/>
          </a:xfrm>
        </p:spPr>
        <p:txBody>
          <a:bodyPr>
            <a:noAutofit/>
          </a:bodyPr>
          <a:lstStyle/>
          <a:p>
            <a:pPr algn="ctr"/>
            <a:r>
              <a:rPr lang="de-DE" sz="3200" dirty="0" err="1">
                <a:latin typeface="Times New Roman" panose="02020603050405020304" pitchFamily="18" charset="0"/>
                <a:cs typeface="Times New Roman" panose="02020603050405020304" pitchFamily="18" charset="0"/>
              </a:rPr>
              <a:t>Lernerautonomie</a:t>
            </a:r>
            <a:r>
              <a:rPr lang="de-DE" sz="3200" dirty="0">
                <a:latin typeface="Times New Roman" panose="02020603050405020304" pitchFamily="18" charset="0"/>
                <a:cs typeface="Times New Roman" panose="02020603050405020304" pitchFamily="18" charset="0"/>
              </a:rPr>
              <a:t> im Gemeinsamen Europäischen Referenzrahmen für Sprachen (2001)</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p:cNvSpPr>
            <a:spLocks noGrp="1"/>
          </p:cNvSpPr>
          <p:nvPr>
            <p:ph idx="1"/>
          </p:nvPr>
        </p:nvSpPr>
        <p:spPr>
          <a:xfrm>
            <a:off x="838200" y="1438835"/>
            <a:ext cx="10515600" cy="4738128"/>
          </a:xfrm>
        </p:spPr>
        <p:txBody>
          <a:bodyPr>
            <a:normAutofit/>
          </a:bodyPr>
          <a:lstStyle/>
          <a:p>
            <a:pPr marL="0" indent="0" algn="just">
              <a:buNone/>
            </a:pPr>
            <a:r>
              <a:rPr lang="de-DE" dirty="0"/>
              <a:t>In Bezug auf die </a:t>
            </a:r>
            <a:r>
              <a:rPr lang="de-DE" dirty="0" err="1"/>
              <a:t>Lernerautonomie</a:t>
            </a:r>
            <a:r>
              <a:rPr lang="de-DE" dirty="0"/>
              <a:t> dient der Gemeinsame Europäische Referenzrahmen für Sprachen „der Planung von selbst bestimmtem Lernen“ (Europarat 2001, 18). Diese Planung beinhaltet folgende Aspekte:</a:t>
            </a:r>
          </a:p>
          <a:p>
            <a:r>
              <a:rPr lang="de-DE" dirty="0"/>
              <a:t>Entwicklung des Bewusstseins der Lernenden für den erreichten Kenntnisstand</a:t>
            </a:r>
          </a:p>
          <a:p>
            <a:pPr algn="just"/>
            <a:r>
              <a:rPr lang="de-DE" dirty="0"/>
              <a:t>Selbst-Festlegung von erreichbaren und sinnvollen Lernzielen durch die Lernenden</a:t>
            </a:r>
          </a:p>
          <a:p>
            <a:r>
              <a:rPr lang="de-DE" dirty="0"/>
              <a:t>Auswahl von Lernmaterialien</a:t>
            </a:r>
          </a:p>
          <a:p>
            <a:r>
              <a:rPr lang="de-DE" dirty="0"/>
              <a:t>Anwendung von Instrumenten der Selbstbeurteilung</a:t>
            </a:r>
          </a:p>
          <a:p>
            <a:pPr marL="0" indent="0" algn="r">
              <a:buNone/>
            </a:pPr>
            <a:r>
              <a:rPr lang="de-DE" dirty="0"/>
              <a:t>(vgl. ebd.)</a:t>
            </a:r>
            <a:endParaRPr lang="el-GR" dirty="0"/>
          </a:p>
        </p:txBody>
      </p:sp>
    </p:spTree>
    <p:extLst>
      <p:ext uri="{BB962C8B-B14F-4D97-AF65-F5344CB8AC3E}">
        <p14:creationId xmlns:p14="http://schemas.microsoft.com/office/powerpoint/2010/main" val="3899678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320675"/>
          </a:xfrm>
        </p:spPr>
        <p:txBody>
          <a:bodyPr>
            <a:noAutofit/>
          </a:bodyPr>
          <a:lstStyle/>
          <a:p>
            <a:r>
              <a:rPr lang="de-DE" sz="3200" dirty="0" err="1"/>
              <a:t>Literautur</a:t>
            </a:r>
            <a:endParaRPr lang="el-GR" sz="3200" dirty="0"/>
          </a:p>
        </p:txBody>
      </p:sp>
      <p:sp>
        <p:nvSpPr>
          <p:cNvPr id="3" name="Θέση περιεχομένου 2"/>
          <p:cNvSpPr>
            <a:spLocks noGrp="1"/>
          </p:cNvSpPr>
          <p:nvPr>
            <p:ph idx="1"/>
          </p:nvPr>
        </p:nvSpPr>
        <p:spPr>
          <a:xfrm>
            <a:off x="838200" y="1102660"/>
            <a:ext cx="11143129" cy="5365376"/>
          </a:xfrm>
        </p:spPr>
        <p:txBody>
          <a:bodyPr>
            <a:noAutofit/>
          </a:bodyPr>
          <a:lstStyle/>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Bimmel</a:t>
            </a:r>
            <a:r>
              <a:rPr lang="de-DE" sz="1800" dirty="0">
                <a:latin typeface="Times New Roman" panose="02020603050405020304" pitchFamily="18" charset="0"/>
                <a:cs typeface="Times New Roman" panose="02020603050405020304" pitchFamily="18" charset="0"/>
              </a:rPr>
              <a:t>, Peter / </a:t>
            </a:r>
            <a:r>
              <a:rPr lang="de-DE" sz="1800" b="1" dirty="0" err="1">
                <a:latin typeface="Times New Roman" panose="02020603050405020304" pitchFamily="18" charset="0"/>
                <a:cs typeface="Times New Roman" panose="02020603050405020304" pitchFamily="18" charset="0"/>
              </a:rPr>
              <a:t>Rampillon</a:t>
            </a:r>
            <a:r>
              <a:rPr lang="de-DE" sz="1800" dirty="0">
                <a:latin typeface="Times New Roman" panose="02020603050405020304" pitchFamily="18" charset="0"/>
                <a:cs typeface="Times New Roman" panose="02020603050405020304" pitchFamily="18" charset="0"/>
              </a:rPr>
              <a:t>, Ute (2000):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Lernstrategien. Fernstudieneinheit 23. München: Langenscheidt</a:t>
            </a: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Europara</a:t>
            </a:r>
            <a:r>
              <a:rPr lang="en-US" sz="1800" dirty="0">
                <a:latin typeface="Times New Roman" panose="02020603050405020304" pitchFamily="18" charset="0"/>
                <a:cs typeface="Times New Roman" panose="02020603050405020304" pitchFamily="18" charset="0"/>
              </a:rPr>
              <a:t>t, </a:t>
            </a:r>
            <a:r>
              <a:rPr lang="de-DE" sz="1800" dirty="0">
                <a:latin typeface="Times New Roman" panose="02020603050405020304" pitchFamily="18" charset="0"/>
                <a:cs typeface="Times New Roman" panose="02020603050405020304" pitchFamily="18" charset="0"/>
              </a:rPr>
              <a:t>Rat für kulturelle Zusammenarbeit (2001): Gemeinsamer europäischer Referenzrahmen für Sprachen: lernen, lehren, beurteilen. Berlin, München, Wien, Zürich, New York: Langenscheidt </a:t>
            </a:r>
            <a:endParaRPr lang="en-US"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a:latin typeface="Times New Roman" panose="02020603050405020304" pitchFamily="18" charset="0"/>
                <a:cs typeface="Times New Roman" panose="02020603050405020304" pitchFamily="18" charset="0"/>
              </a:rPr>
              <a:t>Holec</a:t>
            </a:r>
            <a:r>
              <a:rPr lang="en-US" sz="1800" dirty="0">
                <a:latin typeface="Times New Roman" panose="02020603050405020304" pitchFamily="18" charset="0"/>
                <a:cs typeface="Times New Roman" panose="02020603050405020304" pitchFamily="18" charset="0"/>
              </a:rPr>
              <a:t>, Henri (1981): Autonomy in Foreign Language Learning. Oxford: </a:t>
            </a:r>
            <a:r>
              <a:rPr lang="en-US" sz="1800" dirty="0" err="1">
                <a:latin typeface="Times New Roman" panose="02020603050405020304" pitchFamily="18" charset="0"/>
                <a:cs typeface="Times New Roman" panose="02020603050405020304" pitchFamily="18" charset="0"/>
              </a:rPr>
              <a:t>Pergamon</a:t>
            </a:r>
            <a:r>
              <a:rPr lang="en-US" sz="1800" dirty="0">
                <a:latin typeface="Times New Roman" panose="02020603050405020304" pitchFamily="18" charset="0"/>
                <a:cs typeface="Times New Roman" panose="02020603050405020304" pitchFamily="18" charset="0"/>
              </a:rPr>
              <a:t>. In: Wolff</a:t>
            </a:r>
            <a:r>
              <a:rPr lang="de-DE" sz="1800" dirty="0">
                <a:latin typeface="Times New Roman" panose="02020603050405020304" pitchFamily="18" charset="0"/>
                <a:cs typeface="Times New Roman" panose="02020603050405020304" pitchFamily="18" charset="0"/>
              </a:rPr>
              <a:t>, Dieter (2007): </a:t>
            </a:r>
            <a:r>
              <a:rPr lang="de-DE" sz="1800" dirty="0" err="1">
                <a:latin typeface="Times New Roman" panose="02020603050405020304" pitchFamily="18" charset="0"/>
                <a:cs typeface="Times New Roman" panose="02020603050405020304" pitchFamily="18" charset="0"/>
              </a:rPr>
              <a:t>Lernerautonomie</a:t>
            </a:r>
            <a:r>
              <a:rPr lang="de-DE" sz="18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1800" dirty="0" err="1">
                <a:latin typeface="Times New Roman" panose="02020603050405020304" pitchFamily="18" charset="0"/>
                <a:cs typeface="Times New Roman" panose="02020603050405020304" pitchFamily="18" charset="0"/>
              </a:rPr>
              <a:t>Hg</a:t>
            </a:r>
            <a:r>
              <a:rPr lang="de-DE" sz="1800" dirty="0">
                <a:latin typeface="Times New Roman" panose="02020603050405020304" pitchFamily="18" charset="0"/>
                <a:cs typeface="Times New Roman" panose="02020603050405020304" pitchFamily="18" charset="0"/>
              </a:rPr>
              <a:t>.): Handbuch Fremdsprachenunterricht, 5. Aufl. Tübingen/Basel: Francke</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de-DE" sz="1800" b="1" dirty="0">
                <a:latin typeface="Times New Roman" panose="02020603050405020304" pitchFamily="18" charset="0"/>
                <a:cs typeface="Times New Roman" panose="02020603050405020304" pitchFamily="18" charset="0"/>
              </a:rPr>
              <a:t>Kontomitrou</a:t>
            </a:r>
            <a:r>
              <a:rPr lang="de-DE" sz="1800" dirty="0">
                <a:latin typeface="Times New Roman" panose="02020603050405020304" pitchFamily="18" charset="0"/>
                <a:cs typeface="Times New Roman" panose="02020603050405020304" pitchFamily="18" charset="0"/>
              </a:rPr>
              <a:t>, Athanasia (2014): Freies Sprechen als Lehr- und </a:t>
            </a:r>
            <a:r>
              <a:rPr lang="de-DE" sz="1800" dirty="0" err="1">
                <a:latin typeface="Times New Roman" panose="02020603050405020304" pitchFamily="18" charset="0"/>
                <a:cs typeface="Times New Roman" panose="02020603050405020304" pitchFamily="18" charset="0"/>
              </a:rPr>
              <a:t>Testziel</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Didaktisierung</a:t>
            </a:r>
            <a:r>
              <a:rPr lang="de-DE" sz="1800" dirty="0">
                <a:latin typeface="Times New Roman" panose="02020603050405020304" pitchFamily="18" charset="0"/>
                <a:cs typeface="Times New Roman" panose="02020603050405020304" pitchFamily="18" charset="0"/>
              </a:rPr>
              <a:t>, Testentwicklung und Testbeurteilung. </a:t>
            </a:r>
            <a:r>
              <a:rPr lang="el-GR" sz="1800" dirty="0">
                <a:latin typeface="Times New Roman" panose="02020603050405020304" pitchFamily="18" charset="0"/>
                <a:cs typeface="Times New Roman" panose="02020603050405020304" pitchFamily="18" charset="0"/>
              </a:rPr>
              <a:t>Διδακτορική Διατριβή. Τμήμα Γερμανικής Γλώσσας και Φιλολογίας ΕΚΠΑ</a:t>
            </a:r>
            <a:endParaRPr lang="en-US"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r>
              <a:rPr lang="en-US" sz="1800" b="1" dirty="0">
                <a:latin typeface="Times New Roman" panose="02020603050405020304" pitchFamily="18" charset="0"/>
                <a:cs typeface="Times New Roman" panose="02020603050405020304" pitchFamily="18" charset="0"/>
              </a:rPr>
              <a:t>Little</a:t>
            </a:r>
            <a:r>
              <a:rPr lang="en-US" sz="1800" dirty="0">
                <a:latin typeface="Times New Roman" panose="02020603050405020304" pitchFamily="18" charset="0"/>
                <a:cs typeface="Times New Roman" panose="02020603050405020304" pitchFamily="18" charset="0"/>
              </a:rPr>
              <a:t>, David (2009): The European Language Portfolio: where pedagogy and assessment meet. 8th International Seminar on the European Language Portfolio, Graz, 29 September–1 October 2009. Strasbourg: Council of Europe. </a:t>
            </a:r>
          </a:p>
          <a:p>
            <a:pPr marL="363538" indent="-363538" algn="just">
              <a:lnSpc>
                <a:spcPct val="100000"/>
              </a:lnSpc>
              <a:spcBef>
                <a:spcPts val="0"/>
              </a:spcBef>
              <a:buNone/>
            </a:pPr>
            <a:r>
              <a:rPr lang="en-US" sz="1800" b="1" dirty="0" err="1">
                <a:latin typeface="Times New Roman" panose="02020603050405020304" pitchFamily="18" charset="0"/>
                <a:cs typeface="Times New Roman" panose="02020603050405020304" pitchFamily="18" charset="0"/>
              </a:rPr>
              <a:t>Möller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Kornelia</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Konstruktivistische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Sichtweisen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das </a:t>
            </a:r>
            <a:r>
              <a:rPr lang="en-US" sz="1800" dirty="0" err="1">
                <a:latin typeface="Times New Roman" panose="02020603050405020304" pitchFamily="18" charset="0"/>
                <a:cs typeface="Times New Roman" panose="02020603050405020304" pitchFamily="18" charset="0"/>
              </a:rPr>
              <a:t>Lernen</a:t>
            </a:r>
            <a:r>
              <a:rPr lang="en-US" sz="1800" dirty="0">
                <a:latin typeface="Times New Roman" panose="02020603050405020304" pitchFamily="18" charset="0"/>
                <a:cs typeface="Times New Roman" panose="02020603050405020304" pitchFamily="18" charset="0"/>
              </a:rPr>
              <a:t> in der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In: </a:t>
            </a:r>
            <a:r>
              <a:rPr lang="en-US" sz="1800" dirty="0" err="1">
                <a:latin typeface="Times New Roman" panose="02020603050405020304" pitchFamily="18" charset="0"/>
                <a:cs typeface="Times New Roman" panose="02020603050405020304" pitchFamily="18" charset="0"/>
              </a:rPr>
              <a:t>Czerwenka</a:t>
            </a:r>
            <a:r>
              <a:rPr lang="en-US" sz="1800" dirty="0">
                <a:latin typeface="Times New Roman" panose="02020603050405020304" pitchFamily="18" charset="0"/>
                <a:cs typeface="Times New Roman" panose="02020603050405020304" pitchFamily="18" charset="0"/>
              </a:rPr>
              <a:t>, Kurt / </a:t>
            </a:r>
            <a:r>
              <a:rPr lang="en-US" sz="1800" dirty="0" err="1">
                <a:latin typeface="Times New Roman" panose="02020603050405020304" pitchFamily="18" charset="0"/>
                <a:cs typeface="Times New Roman" panose="02020603050405020304" pitchFamily="18" charset="0"/>
              </a:rPr>
              <a:t>Nölle</a:t>
            </a:r>
            <a:r>
              <a:rPr lang="en-US" sz="1800" dirty="0">
                <a:latin typeface="Times New Roman" panose="02020603050405020304" pitchFamily="18" charset="0"/>
                <a:cs typeface="Times New Roman" panose="02020603050405020304" pitchFamily="18" charset="0"/>
              </a:rPr>
              <a:t>, Karin / </a:t>
            </a:r>
            <a:r>
              <a:rPr lang="en-US" sz="1800" dirty="0" err="1">
                <a:latin typeface="Times New Roman" panose="02020603050405020304" pitchFamily="18" charset="0"/>
                <a:cs typeface="Times New Roman" panose="02020603050405020304" pitchFamily="18" charset="0"/>
              </a:rPr>
              <a:t>Roßbach</a:t>
            </a:r>
            <a:r>
              <a:rPr lang="en-US" sz="1800" dirty="0">
                <a:latin typeface="Times New Roman" panose="02020603050405020304" pitchFamily="18" charset="0"/>
                <a:cs typeface="Times New Roman" panose="02020603050405020304" pitchFamily="18" charset="0"/>
              </a:rPr>
              <a:t>, Hans-</a:t>
            </a:r>
            <a:r>
              <a:rPr lang="en-US" sz="1800" dirty="0" err="1">
                <a:latin typeface="Times New Roman" panose="02020603050405020304" pitchFamily="18" charset="0"/>
                <a:cs typeface="Times New Roman" panose="02020603050405020304" pitchFamily="18" charset="0"/>
              </a:rPr>
              <a:t>Günther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Hrsg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Forschungen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zu</a:t>
            </a:r>
            <a:r>
              <a:rPr lang="en-US" sz="1800" dirty="0">
                <a:latin typeface="Times New Roman" panose="02020603050405020304" pitchFamily="18" charset="0"/>
                <a:cs typeface="Times New Roman" panose="02020603050405020304" pitchFamily="18" charset="0"/>
              </a:rPr>
              <a:t> Lehr- und </a:t>
            </a:r>
            <a:r>
              <a:rPr lang="en-US" sz="1800" dirty="0" err="1">
                <a:latin typeface="Times New Roman" panose="02020603050405020304" pitchFamily="18" charset="0"/>
                <a:cs typeface="Times New Roman" panose="02020603050405020304" pitchFamily="18" charset="0"/>
              </a:rPr>
              <a:t>Lernkompetenzen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für</a:t>
            </a:r>
            <a:r>
              <a:rPr lang="en-US" sz="1800" dirty="0">
                <a:latin typeface="Times New Roman" panose="02020603050405020304" pitchFamily="18" charset="0"/>
                <a:cs typeface="Times New Roman" panose="02020603050405020304" pitchFamily="18" charset="0"/>
              </a:rPr>
              <a:t> die </a:t>
            </a:r>
            <a:r>
              <a:rPr lang="en-US" sz="1800" dirty="0" err="1">
                <a:latin typeface="Times New Roman" panose="02020603050405020304" pitchFamily="18" charset="0"/>
                <a:cs typeface="Times New Roman" panose="02020603050405020304" pitchFamily="18" charset="0"/>
              </a:rPr>
              <a:t>Grundschule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Opladen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Leske</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Budrich</a:t>
            </a:r>
            <a:r>
              <a:rPr lang="en-US" sz="1800" dirty="0">
                <a:latin typeface="Times New Roman" panose="02020603050405020304" pitchFamily="18" charset="0"/>
                <a:cs typeface="Times New Roman" panose="02020603050405020304" pitchFamily="18" charset="0"/>
              </a:rPr>
              <a:t> 2001 (=</a:t>
            </a:r>
            <a:r>
              <a:rPr lang="en-US" sz="1800" dirty="0" err="1">
                <a:latin typeface="Times New Roman" panose="02020603050405020304" pitchFamily="18" charset="0"/>
                <a:cs typeface="Times New Roman" panose="02020603050405020304" pitchFamily="18" charset="0"/>
              </a:rPr>
              <a:t>Jahrbuch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Grundschulforschung</a:t>
            </a:r>
            <a:r>
              <a:rPr lang="en-US" sz="1800" dirty="0">
                <a:latin typeface="Times New Roman" panose="02020603050405020304" pitchFamily="18" charset="0"/>
                <a:cs typeface="Times New Roman" panose="02020603050405020304" pitchFamily="18" charset="0"/>
              </a:rPr>
              <a:t>. Bd. 4), 16-31. </a:t>
            </a:r>
          </a:p>
          <a:p>
            <a:pPr marL="363538" indent="0">
              <a:lnSpc>
                <a:spcPct val="100000"/>
              </a:lnSpc>
              <a:spcBef>
                <a:spcPts val="0"/>
              </a:spcBef>
              <a:buNone/>
            </a:pPr>
            <a:r>
              <a:rPr lang="en-US" sz="1800" dirty="0">
                <a:latin typeface="Times New Roman" panose="02020603050405020304" pitchFamily="18" charset="0"/>
                <a:cs typeface="Times New Roman" panose="02020603050405020304" pitchFamily="18" charset="0"/>
              </a:rPr>
              <a:t>In: http://</a:t>
            </a:r>
            <a:r>
              <a:rPr lang="de-DE" sz="1800" dirty="0"/>
              <a:t>www.uni-muenster.de/imperia/md/content/didaktik_des_sachunterrichts/dokumente/literaturmoeller/konstruktivistischesichtweisen.pdf </a:t>
            </a:r>
            <a:endParaRPr lang="de-DE" sz="1800" b="1" dirty="0">
              <a:latin typeface="Times New Roman" panose="02020603050405020304" pitchFamily="18" charset="0"/>
              <a:cs typeface="Times New Roman" panose="02020603050405020304" pitchFamily="18" charset="0"/>
            </a:endParaRPr>
          </a:p>
          <a:p>
            <a:pPr marL="363538" indent="-363538" algn="just">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L="363538" indent="0" algn="just">
              <a:spcBef>
                <a:spcPts val="0"/>
              </a:spcBef>
              <a:spcAft>
                <a:spcPts val="600"/>
              </a:spcAft>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813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84411" y="147916"/>
            <a:ext cx="10515600" cy="6508377"/>
          </a:xfrm>
        </p:spPr>
        <p:txBody>
          <a:bodyPr>
            <a:noAutofit/>
          </a:bodyPr>
          <a:lstStyle/>
          <a:p>
            <a:pPr marL="363538" indent="-363538" algn="just">
              <a:spcBef>
                <a:spcPts val="0"/>
              </a:spcBef>
              <a:spcAft>
                <a:spcPts val="600"/>
              </a:spcAft>
              <a:buNone/>
            </a:pPr>
            <a:r>
              <a:rPr lang="de-DE" sz="2000" b="1" dirty="0">
                <a:latin typeface="Times New Roman" panose="02020603050405020304" pitchFamily="18" charset="0"/>
                <a:cs typeface="Times New Roman" panose="02020603050405020304" pitchFamily="18" charset="0"/>
              </a:rPr>
              <a:t>Neubert</a:t>
            </a:r>
            <a:r>
              <a:rPr lang="de-DE" sz="2000" dirty="0">
                <a:latin typeface="Times New Roman" panose="02020603050405020304" pitchFamily="18" charset="0"/>
                <a:cs typeface="Times New Roman" panose="02020603050405020304" pitchFamily="18" charset="0"/>
              </a:rPr>
              <a:t>, Stefan / </a:t>
            </a: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 </a:t>
            </a:r>
            <a:r>
              <a:rPr lang="de-DE" sz="2000" b="1" dirty="0">
                <a:latin typeface="Times New Roman" panose="02020603050405020304" pitchFamily="18" charset="0"/>
                <a:cs typeface="Times New Roman" panose="02020603050405020304" pitchFamily="18" charset="0"/>
              </a:rPr>
              <a:t>Voß</a:t>
            </a:r>
            <a:r>
              <a:rPr lang="de-DE" sz="2000" dirty="0">
                <a:latin typeface="Times New Roman" panose="02020603050405020304" pitchFamily="18" charset="0"/>
                <a:cs typeface="Times New Roman" panose="02020603050405020304" pitchFamily="18" charset="0"/>
              </a:rPr>
              <a:t>, Reinhard (2001): Lernen als konstruktiver Prozess. In: Hug, Theo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Die Wissenschaft und ihr Wissen, Bd. 1.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http://www.uni-koblenz.de/~didaktik/voss/prozess.pdf </a:t>
            </a:r>
            <a:endParaRPr lang="de-DE" sz="2000" b="1" dirty="0">
              <a:latin typeface="Times New Roman" panose="02020603050405020304" pitchFamily="18" charset="0"/>
              <a:cs typeface="Times New Roman" panose="02020603050405020304" pitchFamily="18" charset="0"/>
            </a:endParaRP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(2008): Konstruktivistische Didaktik. Das Lehr- und Studienbuch mit Online- Methodenpool. 5. Auflage. Weinheim und Basel: Beltz</a:t>
            </a:r>
          </a:p>
          <a:p>
            <a:pPr marL="363538" indent="-363538" algn="just">
              <a:lnSpc>
                <a:spcPct val="100000"/>
              </a:lnSpc>
              <a:spcBef>
                <a:spcPts val="0"/>
              </a:spcBef>
              <a:spcAft>
                <a:spcPts val="600"/>
              </a:spcAft>
              <a:buNone/>
            </a:pPr>
            <a:r>
              <a:rPr lang="de-DE" sz="2000" b="1" dirty="0">
                <a:latin typeface="Times New Roman" panose="02020603050405020304" pitchFamily="18" charset="0"/>
                <a:cs typeface="Times New Roman" panose="02020603050405020304" pitchFamily="18" charset="0"/>
              </a:rPr>
              <a:t>Reich</a:t>
            </a:r>
            <a:r>
              <a:rPr lang="de-DE" sz="2000" dirty="0">
                <a:latin typeface="Times New Roman" panose="02020603050405020304" pitchFamily="18" charset="0"/>
                <a:cs typeface="Times New Roman" panose="02020603050405020304" pitchFamily="18" charset="0"/>
              </a:rPr>
              <a:t>, Kersten (2004): Konstruktivistische Didaktik im Blick auf Aufgaben der Fachdidaktik Pädagogik. In: Beyer, Klaus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Planungshilfen für den Fachunterricht. Die Praxisbedeutung der wichtigsten allgemein-didaktischen Konzeptionen. </a:t>
            </a:r>
            <a:r>
              <a:rPr lang="de-DE" sz="2000" dirty="0" err="1">
                <a:latin typeface="Times New Roman" panose="02020603050405020304" pitchFamily="18" charset="0"/>
                <a:cs typeface="Times New Roman" panose="02020603050405020304" pitchFamily="18" charset="0"/>
              </a:rPr>
              <a:t>Baltmannsweiler</a:t>
            </a:r>
            <a:r>
              <a:rPr lang="de-DE" sz="2000" dirty="0">
                <a:latin typeface="Times New Roman" panose="02020603050405020304" pitchFamily="18" charset="0"/>
                <a:cs typeface="Times New Roman" panose="02020603050405020304" pitchFamily="18" charset="0"/>
              </a:rPr>
              <a:t>. Schneider Verlag </a:t>
            </a:r>
            <a:r>
              <a:rPr lang="de-DE" sz="2000" dirty="0" err="1">
                <a:latin typeface="Times New Roman" panose="02020603050405020304" pitchFamily="18" charset="0"/>
                <a:cs typeface="Times New Roman" panose="02020603050405020304" pitchFamily="18" charset="0"/>
              </a:rPr>
              <a:t>Hohengehren</a:t>
            </a:r>
            <a:r>
              <a:rPr lang="de-DE" sz="2000" dirty="0">
                <a:latin typeface="Times New Roman" panose="02020603050405020304" pitchFamily="18" charset="0"/>
                <a:cs typeface="Times New Roman" panose="02020603050405020304" pitchFamily="18" charset="0"/>
              </a:rPr>
              <a:t>. </a:t>
            </a:r>
          </a:p>
          <a:p>
            <a:pPr marL="363538" indent="0" algn="just">
              <a:lnSpc>
                <a:spcPct val="100000"/>
              </a:lnSpc>
              <a:spcBef>
                <a:spcPts val="0"/>
              </a:spcBef>
              <a:spcAft>
                <a:spcPts val="600"/>
              </a:spcAft>
              <a:buNone/>
            </a:pPr>
            <a:r>
              <a:rPr lang="en-US" sz="2000" dirty="0">
                <a:latin typeface="Times New Roman" panose="02020603050405020304" pitchFamily="18" charset="0"/>
                <a:cs typeface="Times New Roman" panose="02020603050405020304" pitchFamily="18" charset="0"/>
              </a:rPr>
              <a:t>In: http://www.uni-koeln.de/hf/konstrukt/reich_works/aufsatze/reich_42.pdf </a:t>
            </a:r>
          </a:p>
          <a:p>
            <a:pPr marL="363538" indent="-363538"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Staatsinstitut für Schulqualität und Bildungsforschung </a:t>
            </a:r>
            <a:r>
              <a:rPr lang="de-DE" sz="2000" dirty="0">
                <a:latin typeface="Times New Roman" panose="02020603050405020304" pitchFamily="18" charset="0"/>
                <a:cs typeface="Times New Roman" panose="02020603050405020304" pitchFamily="18" charset="0"/>
              </a:rPr>
              <a:t>(</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(2007): Theorien des Lernens. Folgerungen für das Lehren </a:t>
            </a:r>
          </a:p>
          <a:p>
            <a:pPr marL="363538" indent="0" algn="just">
              <a:lnSpc>
                <a:spcPct val="100000"/>
              </a:lnSpc>
              <a:spcBef>
                <a:spcPts val="0"/>
              </a:spcBef>
              <a:buNone/>
            </a:pPr>
            <a:r>
              <a:rPr lang="de-DE" sz="2000" dirty="0">
                <a:latin typeface="Times New Roman" panose="02020603050405020304" pitchFamily="18" charset="0"/>
                <a:cs typeface="Times New Roman" panose="02020603050405020304" pitchFamily="18" charset="0"/>
              </a:rPr>
              <a:t>In: https://www.isb.bayern.de/download/1542/flyer-lerntheorie-druckfassung.pdf</a:t>
            </a:r>
          </a:p>
          <a:p>
            <a:pPr marL="363538" indent="-363538" algn="just">
              <a:lnSpc>
                <a:spcPct val="100000"/>
              </a:lnSpc>
              <a:spcBef>
                <a:spcPts val="0"/>
              </a:spcBef>
              <a:buNone/>
            </a:pPr>
            <a:r>
              <a:rPr lang="de-DE" sz="2000" b="1" dirty="0">
                <a:latin typeface="Times New Roman" panose="02020603050405020304" pitchFamily="18" charset="0"/>
                <a:cs typeface="Times New Roman" panose="02020603050405020304" pitchFamily="18" charset="0"/>
              </a:rPr>
              <a:t>Wolff</a:t>
            </a:r>
            <a:r>
              <a:rPr lang="de-DE" sz="2000" dirty="0">
                <a:latin typeface="Times New Roman" panose="02020603050405020304" pitchFamily="18" charset="0"/>
                <a:cs typeface="Times New Roman" panose="02020603050405020304" pitchFamily="18" charset="0"/>
              </a:rPr>
              <a:t>, Dieter (2007): </a:t>
            </a:r>
            <a:r>
              <a:rPr lang="de-DE" sz="2000" dirty="0" err="1">
                <a:latin typeface="Times New Roman" panose="02020603050405020304" pitchFamily="18" charset="0"/>
                <a:cs typeface="Times New Roman" panose="02020603050405020304" pitchFamily="18" charset="0"/>
              </a:rPr>
              <a:t>Lernerautonomie</a:t>
            </a:r>
            <a:r>
              <a:rPr lang="de-DE" sz="2000" dirty="0">
                <a:latin typeface="Times New Roman" panose="02020603050405020304" pitchFamily="18" charset="0"/>
                <a:cs typeface="Times New Roman" panose="02020603050405020304" pitchFamily="18" charset="0"/>
              </a:rPr>
              <a:t> und selbst gesteuertes fremdsprachliches Lernen: Überblick. In: Bausch, Karl-Richard / Christ, Herbert / Krumm, Hans-Jürgen (</a:t>
            </a:r>
            <a:r>
              <a:rPr lang="de-DE" sz="2000" dirty="0" err="1">
                <a:latin typeface="Times New Roman" panose="02020603050405020304" pitchFamily="18" charset="0"/>
                <a:cs typeface="Times New Roman" panose="02020603050405020304" pitchFamily="18" charset="0"/>
              </a:rPr>
              <a:t>Hg</a:t>
            </a:r>
            <a:r>
              <a:rPr lang="de-DE" sz="2000" dirty="0">
                <a:latin typeface="Times New Roman" panose="02020603050405020304" pitchFamily="18" charset="0"/>
                <a:cs typeface="Times New Roman" panose="02020603050405020304" pitchFamily="18" charset="0"/>
              </a:rPr>
              <a:t>.): Handbuch Fremdsprachenunterricht, 5. Aufl. Tübingen/Basel: Francke, S. 321-326 </a:t>
            </a:r>
            <a:endParaRPr lang="el-GR" sz="20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el-GR" sz="20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l-GR" sz="2000" dirty="0"/>
          </a:p>
        </p:txBody>
      </p:sp>
    </p:spTree>
    <p:extLst>
      <p:ext uri="{BB962C8B-B14F-4D97-AF65-F5344CB8AC3E}">
        <p14:creationId xmlns:p14="http://schemas.microsoft.com/office/powerpoint/2010/main" val="231068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de-DE" sz="3600" dirty="0"/>
              <a:t>Die Wichtigkeit der Spracherwerbstheorien </a:t>
            </a:r>
            <a:br>
              <a:rPr lang="de-DE" sz="3600" dirty="0"/>
            </a:br>
            <a:r>
              <a:rPr lang="de-DE" sz="3600" dirty="0"/>
              <a:t>für die didaktische Praxis</a:t>
            </a:r>
            <a:endParaRPr lang="el-GR" sz="3600" dirty="0"/>
          </a:p>
        </p:txBody>
      </p:sp>
      <p:sp>
        <p:nvSpPr>
          <p:cNvPr id="3" name="Θέση περιεχομένου 2"/>
          <p:cNvSpPr>
            <a:spLocks noGrp="1"/>
          </p:cNvSpPr>
          <p:nvPr>
            <p:ph idx="1"/>
          </p:nvPr>
        </p:nvSpPr>
        <p:spPr/>
        <p:txBody>
          <a:bodyPr>
            <a:normAutofit/>
          </a:bodyPr>
          <a:lstStyle/>
          <a:p>
            <a:pPr algn="just"/>
            <a:r>
              <a:rPr lang="de-DE" dirty="0"/>
              <a:t>Die analysierten Theorien des Spracherwerbs sind für viele Aspekte der Didaktik von großer Bedeutung. Eine wichtige Dimension dieser Theorien ist ihre Wichtigkeit für die Entwicklung von didaktischen Modellen, mit deren Hilfe bessere Ergebnisse beim Unterrichten einer fremden Sprache erzielt werden können. </a:t>
            </a:r>
          </a:p>
          <a:p>
            <a:pPr algn="just"/>
            <a:r>
              <a:rPr lang="de-DE" dirty="0"/>
              <a:t>Die verschiedenen Theorien und ihre Annahmen sind ausschlaggebend für die Unterrichtspraxis, denn ausgehend von diesen Annahmen können verschiedene Modelle erstellt werden, die von den Lehrern einer fremden Sprache angewendet werden können, so dass den Unterrichtenden das Lernen der Fremdsprache leichter vorkommt und effektiver ist. </a:t>
            </a:r>
            <a:endParaRPr lang="el-GR" dirty="0"/>
          </a:p>
        </p:txBody>
      </p:sp>
      <p:sp>
        <p:nvSpPr>
          <p:cNvPr id="4" name="Θέση υποσέλιδου 3"/>
          <p:cNvSpPr>
            <a:spLocks noGrp="1"/>
          </p:cNvSpPr>
          <p:nvPr>
            <p:ph type="ftr" sz="quarter" idx="11"/>
          </p:nvPr>
        </p:nvSpPr>
        <p:spPr>
          <a:xfrm>
            <a:off x="7602070" y="5836678"/>
            <a:ext cx="4114800" cy="365125"/>
          </a:xfrm>
        </p:spPr>
        <p:txBody>
          <a:bodyPr/>
          <a:lstStyle/>
          <a:p>
            <a:r>
              <a:rPr lang="de-DE" sz="1800" dirty="0">
                <a:solidFill>
                  <a:schemeClr val="tx1"/>
                </a:solidFill>
              </a:rPr>
              <a:t>           </a:t>
            </a:r>
            <a:r>
              <a:rPr lang="el-GR" sz="1800" dirty="0">
                <a:solidFill>
                  <a:schemeClr val="tx1"/>
                </a:solidFill>
              </a:rPr>
              <a:t>(</a:t>
            </a:r>
            <a:r>
              <a:rPr lang="de-DE" sz="1800" dirty="0">
                <a:solidFill>
                  <a:schemeClr val="tx1"/>
                </a:solidFill>
              </a:rPr>
              <a:t>Kontomitrou 2014, 57</a:t>
            </a:r>
            <a:r>
              <a:rPr lang="el-GR" sz="1800" dirty="0">
                <a:solidFill>
                  <a:schemeClr val="tx1"/>
                </a:solidFill>
              </a:rPr>
              <a:t>)</a:t>
            </a:r>
          </a:p>
        </p:txBody>
      </p:sp>
    </p:spTree>
    <p:extLst>
      <p:ext uri="{BB962C8B-B14F-4D97-AF65-F5344CB8AC3E}">
        <p14:creationId xmlns:p14="http://schemas.microsoft.com/office/powerpoint/2010/main" val="338734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455145"/>
          </a:xfrm>
        </p:spPr>
        <p:txBody>
          <a:bodyPr>
            <a:normAutofit fontScale="90000"/>
          </a:bodyPr>
          <a:lstStyle/>
          <a:p>
            <a:pPr algn="ctr"/>
            <a:br>
              <a:rPr lang="de-DE" sz="3100" dirty="0"/>
            </a:br>
            <a:r>
              <a:rPr lang="de-DE" sz="3100" dirty="0"/>
              <a:t>Spracherwerbstheorien und didaktische Praxis</a:t>
            </a:r>
            <a:br>
              <a:rPr lang="de-DE" dirty="0"/>
            </a:br>
            <a:endParaRPr lang="el-GR" dirty="0"/>
          </a:p>
        </p:txBody>
      </p:sp>
      <p:sp>
        <p:nvSpPr>
          <p:cNvPr id="5" name="Θέση περιεχομένου 4"/>
          <p:cNvSpPr>
            <a:spLocks noGrp="1"/>
          </p:cNvSpPr>
          <p:nvPr>
            <p:ph idx="1"/>
          </p:nvPr>
        </p:nvSpPr>
        <p:spPr>
          <a:xfrm>
            <a:off x="838200" y="1260848"/>
            <a:ext cx="10515600" cy="4351338"/>
          </a:xfrm>
        </p:spPr>
        <p:txBody>
          <a:bodyPr/>
          <a:lstStyle/>
          <a:p>
            <a:pPr marL="0" indent="0">
              <a:buNone/>
            </a:pPr>
            <a:r>
              <a:rPr lang="de-DE" dirty="0"/>
              <a:t>Konsequenzen der Spracherwerbstheorien für die didaktische Praxis:</a:t>
            </a:r>
          </a:p>
          <a:p>
            <a:pPr marL="0" indent="0">
              <a:buNone/>
            </a:pPr>
            <a:endParaRPr lang="de-DE" dirty="0"/>
          </a:p>
          <a:p>
            <a:pPr marL="0" indent="0">
              <a:buNone/>
            </a:pPr>
            <a:r>
              <a:rPr lang="de-DE" dirty="0"/>
              <a:t>- Didaktische Modelle</a:t>
            </a:r>
          </a:p>
          <a:p>
            <a:pPr>
              <a:buFontTx/>
              <a:buChar char="-"/>
            </a:pPr>
            <a:r>
              <a:rPr lang="de-DE" dirty="0"/>
              <a:t>Zielsetzung im Unterricht</a:t>
            </a:r>
          </a:p>
          <a:p>
            <a:pPr>
              <a:buFontTx/>
              <a:buChar char="-"/>
            </a:pPr>
            <a:r>
              <a:rPr lang="de-DE" dirty="0"/>
              <a:t>Unterrichtsmethoden</a:t>
            </a:r>
          </a:p>
          <a:p>
            <a:pPr>
              <a:buFontTx/>
              <a:buChar char="-"/>
            </a:pPr>
            <a:r>
              <a:rPr lang="de-DE" dirty="0"/>
              <a:t>Lehrpläne</a:t>
            </a:r>
          </a:p>
          <a:p>
            <a:pPr>
              <a:buFontTx/>
              <a:buChar char="-"/>
            </a:pPr>
            <a:r>
              <a:rPr lang="de-DE" dirty="0"/>
              <a:t>Auswahl von Aufgaben</a:t>
            </a:r>
          </a:p>
          <a:p>
            <a:pPr>
              <a:buFontTx/>
              <a:buChar char="-"/>
            </a:pPr>
            <a:r>
              <a:rPr lang="de-DE" dirty="0"/>
              <a:t>Auswahl von Evaluationsmethoden</a:t>
            </a:r>
          </a:p>
        </p:txBody>
      </p:sp>
    </p:spTree>
    <p:extLst>
      <p:ext uri="{BB962C8B-B14F-4D97-AF65-F5344CB8AC3E}">
        <p14:creationId xmlns:p14="http://schemas.microsoft.com/office/powerpoint/2010/main" val="282925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de-DE" altLang="en-US"/>
              <a:t>Fremdspracherwerbstheorien</a:t>
            </a:r>
            <a:endParaRPr lang="en-US" altLang="en-US"/>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de-DE" dirty="0"/>
              <a:t>Kognitivistische – Interaktionistische Ansätze: </a:t>
            </a:r>
          </a:p>
          <a:p>
            <a:pPr fontAlgn="auto">
              <a:spcAft>
                <a:spcPts val="0"/>
              </a:spcAft>
              <a:buFont typeface="Arial" pitchFamily="34" charset="0"/>
              <a:buNone/>
              <a:defRPr/>
            </a:pPr>
            <a:r>
              <a:rPr lang="de-DE" dirty="0"/>
              <a:t>Sprache kann sinnvoll nicht untersucht werden, wenn sie von sozialen und politischen Elementen isoliert gesehen wird. Sprache - dynamisches Phänomen (Kultur), Wert von s. Vielfalt und Pluralismus - soziale Interaktion - Umwelt. </a:t>
            </a:r>
          </a:p>
          <a:p>
            <a:pPr fontAlgn="auto">
              <a:spcAft>
                <a:spcPts val="0"/>
              </a:spcAft>
              <a:buFont typeface="Arial" pitchFamily="34" charset="0"/>
              <a:buNone/>
              <a:defRPr/>
            </a:pPr>
            <a:r>
              <a:rPr lang="de-DE" dirty="0"/>
              <a:t>Processing Theory- ACT (Adaptive Control of Thought) – aktive Konstruktion von Problemlösungsstrategien (Wygotski, Piaget, Bachtin (Theorie der Polyphonie- Dialogik))</a:t>
            </a:r>
          </a:p>
          <a:p>
            <a:pPr fontAlgn="auto">
              <a:spcAft>
                <a:spcPts val="0"/>
              </a:spcAft>
              <a:buFont typeface="Arial" pitchFamily="34" charset="0"/>
              <a:buNone/>
              <a:defRPr/>
            </a:pPr>
            <a:endParaRPr lang="en-US" dirty="0"/>
          </a:p>
        </p:txBody>
      </p:sp>
    </p:spTree>
    <p:extLst>
      <p:ext uri="{BB962C8B-B14F-4D97-AF65-F5344CB8AC3E}">
        <p14:creationId xmlns:p14="http://schemas.microsoft.com/office/powerpoint/2010/main" val="75103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n-US" b="1" u="sng" dirty="0" err="1"/>
              <a:t>Interaktionshypothese</a:t>
            </a:r>
            <a:endParaRPr lang="el-GR" b="1" u="sng" dirty="0"/>
          </a:p>
        </p:txBody>
      </p:sp>
      <p:sp>
        <p:nvSpPr>
          <p:cNvPr id="3" name="2 - Θέση περιεχομένου"/>
          <p:cNvSpPr>
            <a:spLocks noGrp="1"/>
          </p:cNvSpPr>
          <p:nvPr>
            <p:ph idx="1"/>
          </p:nvPr>
        </p:nvSpPr>
        <p:spPr/>
        <p:txBody>
          <a:bodyPr>
            <a:normAutofit/>
          </a:bodyPr>
          <a:lstStyle/>
          <a:p>
            <a:pPr algn="ctr">
              <a:buNone/>
            </a:pPr>
            <a:r>
              <a:rPr lang="de-DE" dirty="0"/>
              <a:t>   </a:t>
            </a:r>
          </a:p>
          <a:p>
            <a:pPr algn="just">
              <a:buNone/>
            </a:pPr>
            <a:r>
              <a:rPr lang="de-DE" dirty="0"/>
              <a:t>Die Interaktionshypothese ist eine theoretische Darstellung des Zweitspracherwerbs, mit der versucht wird, die Rolle von Interaktionen im Sprachlernprozess zu erklären. Im Gegensatz zu intern gesteuerten Akquisitionsansätzen steht die IH im Einklang mit einem sozio-interaktionistischen  Ansatz, der den Einfluss des Umfelds betont, in dem sich ein Lernender engagiert.</a:t>
            </a:r>
          </a:p>
          <a:p>
            <a:pPr algn="just">
              <a:buNone/>
            </a:pPr>
            <a:endParaRPr lang="el-GR" dirty="0"/>
          </a:p>
        </p:txBody>
      </p:sp>
    </p:spTree>
    <p:extLst>
      <p:ext uri="{BB962C8B-B14F-4D97-AF65-F5344CB8AC3E}">
        <p14:creationId xmlns:p14="http://schemas.microsoft.com/office/powerpoint/2010/main" val="397564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160000" cy="847026"/>
          </a:xfrm>
        </p:spPr>
        <p:txBody>
          <a:bodyPr/>
          <a:lstStyle/>
          <a:p>
            <a:r>
              <a:rPr lang="de-DE" sz="2400" b="1" u="sng" dirty="0"/>
              <a:t>die vier Konstrukte der IH </a:t>
            </a:r>
            <a:endParaRPr lang="el-GR" sz="2400" b="1" u="sng" dirty="0"/>
          </a:p>
        </p:txBody>
      </p:sp>
      <p:sp>
        <p:nvSpPr>
          <p:cNvPr id="3" name="2 - Θέση περιεχομένου"/>
          <p:cNvSpPr>
            <a:spLocks noGrp="1"/>
          </p:cNvSpPr>
          <p:nvPr>
            <p:ph idx="1"/>
          </p:nvPr>
        </p:nvSpPr>
        <p:spPr>
          <a:xfrm>
            <a:off x="609600" y="1085088"/>
            <a:ext cx="10160000" cy="5315712"/>
          </a:xfrm>
        </p:spPr>
        <p:txBody>
          <a:bodyPr>
            <a:normAutofit/>
          </a:bodyPr>
          <a:lstStyle/>
          <a:p>
            <a:r>
              <a:rPr lang="de-DE" b="1" i="1" dirty="0"/>
              <a:t>Input</a:t>
            </a:r>
            <a:r>
              <a:rPr lang="de-DE" dirty="0"/>
              <a:t> bezieht sich auf eine der Sprachformen, die der Lernende erhalten hat. Einfach ausgedrückt kann das Input allgemein als Information definiert werden, die der Lernende von einer externen Quelle erhält</a:t>
            </a:r>
          </a:p>
          <a:p>
            <a:pPr>
              <a:buFont typeface="Arial" charset="0"/>
              <a:buNone/>
            </a:pPr>
            <a:r>
              <a:rPr lang="de-DE" altLang="en-US" dirty="0"/>
              <a:t>Kompetenz in der Sprache erlangt man nur durch das Verstehen und Verarbeiten des Sprachmaterials (</a:t>
            </a:r>
            <a:r>
              <a:rPr lang="de-DE" altLang="en-US" dirty="0" err="1"/>
              <a:t>Comprehensible</a:t>
            </a:r>
            <a:r>
              <a:rPr lang="de-DE" altLang="en-US" dirty="0"/>
              <a:t> </a:t>
            </a:r>
            <a:r>
              <a:rPr lang="de-DE" altLang="en-US" dirty="0" err="1"/>
              <a:t>input</a:t>
            </a:r>
            <a:r>
              <a:rPr lang="de-DE" altLang="en-US" dirty="0"/>
              <a:t> – „i</a:t>
            </a:r>
            <a:r>
              <a:rPr lang="en-US" altLang="en-US" dirty="0"/>
              <a:t>+1” ideal - </a:t>
            </a:r>
            <a:r>
              <a:rPr lang="de-DE" altLang="en-US" dirty="0"/>
              <a:t>Material!)</a:t>
            </a:r>
            <a:endParaRPr lang="en-US" altLang="en-US" dirty="0"/>
          </a:p>
          <a:p>
            <a:r>
              <a:rPr lang="de-DE" b="1" i="1" dirty="0"/>
              <a:t>Output</a:t>
            </a:r>
            <a:r>
              <a:rPr lang="de-DE" dirty="0"/>
              <a:t> bezieht sich andererseits auf die vom Lernenden erzeugten Sprachformen - im Wesentlichen intern generierte Antworten an die anderen Gesprächspartner in einem Austausch.</a:t>
            </a:r>
          </a:p>
          <a:p>
            <a:r>
              <a:rPr lang="de-DE" dirty="0"/>
              <a:t>Als </a:t>
            </a:r>
            <a:r>
              <a:rPr lang="de-DE" b="1" i="1" dirty="0"/>
              <a:t>Interaktion </a:t>
            </a:r>
            <a:r>
              <a:rPr lang="de-DE" dirty="0"/>
              <a:t>definiert die Funktion, die Input und Output erfüllen. Diese Austausche haben eine Interaktionsstruktur; Im Kontext der IH bezieht sich dies auf die Art und Weise, in der Informationen während einer Interaktion zwischen Teilen ausgetauscht werden. In dieser Struktur können Modifikationstechniken wie Klärung und Wiederholung ins Spiel kommen, um Sinnverhandlungen zu erleichtern</a:t>
            </a:r>
            <a:r>
              <a:rPr lang="de-DE" b="1" i="1" dirty="0"/>
              <a:t>.</a:t>
            </a:r>
          </a:p>
          <a:p>
            <a:endParaRPr lang="de-DE" dirty="0"/>
          </a:p>
        </p:txBody>
      </p:sp>
    </p:spTree>
    <p:extLst>
      <p:ext uri="{BB962C8B-B14F-4D97-AF65-F5344CB8AC3E}">
        <p14:creationId xmlns:p14="http://schemas.microsoft.com/office/powerpoint/2010/main" val="2754675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r>
              <a:rPr lang="de-DE" b="1" i="1" dirty="0"/>
              <a:t>Feedback</a:t>
            </a:r>
            <a:r>
              <a:rPr lang="de-DE" dirty="0"/>
              <a:t>: Das Konstrukt des Feedbacks ist dem Input recht ähnlich, mit dem entscheidenden Unterschied, dass Feedback als Reaktion auf den Output erhalten wird. Im Zusammenhang mit der IH können zwei Arten von Feedback identifiziert werden - explizites Feedback wie Korrekturen oder metalinguistische Erklärungen und implizites Feedback, einschließlich Verhandlungsstrategien wie Klärungswünsche oder Verständnis-/Bestätigungsprüfungen.</a:t>
            </a:r>
          </a:p>
          <a:p>
            <a:pPr marL="0" indent="0">
              <a:buNone/>
            </a:pPr>
            <a:r>
              <a:rPr lang="de-DE" dirty="0"/>
              <a:t>Das </a:t>
            </a:r>
            <a:r>
              <a:rPr lang="de-DE" dirty="0" err="1"/>
              <a:t>feedback</a:t>
            </a:r>
            <a:r>
              <a:rPr lang="de-DE" dirty="0"/>
              <a:t> bzw. der „Input“ allgemein spielt natürlich durchaus eine gewisse Rolle, zumal dann, wenn eben keine Hilfestellung, kein </a:t>
            </a:r>
            <a:r>
              <a:rPr lang="de-DE" dirty="0" err="1"/>
              <a:t>scaffolding</a:t>
            </a:r>
            <a:r>
              <a:rPr lang="de-DE" dirty="0"/>
              <a:t>, geleistet wird, oder nicht in der Form, die es dem Lernenden erlaubt, einen weiteren Entwicklungsschritt zu tun. </a:t>
            </a:r>
            <a:endParaRPr lang="en-US" dirty="0"/>
          </a:p>
          <a:p>
            <a:pPr marL="0" indent="0">
              <a:buNone/>
            </a:pPr>
            <a:r>
              <a:rPr lang="de-DE" dirty="0"/>
              <a:t>Mit diesem Phänomen beschäftigen sich die Untersuchungen zum so genannten „</a:t>
            </a:r>
            <a:r>
              <a:rPr lang="de-DE" dirty="0" err="1"/>
              <a:t>foreigner</a:t>
            </a:r>
            <a:r>
              <a:rPr lang="de-DE" dirty="0"/>
              <a:t> – </a:t>
            </a:r>
            <a:r>
              <a:rPr lang="de-DE" dirty="0" err="1"/>
              <a:t>talk</a:t>
            </a:r>
            <a:r>
              <a:rPr lang="de-DE" dirty="0"/>
              <a:t>“, also jenen reduzierten Sprachduktus, den Muttersprachler in der Kommunikation mit Nicht- Muttersprachlern häufig verwenden.</a:t>
            </a:r>
            <a:endParaRPr lang="en-US" dirty="0"/>
          </a:p>
          <a:p>
            <a:endParaRPr lang="el-GR" dirty="0"/>
          </a:p>
        </p:txBody>
      </p:sp>
    </p:spTree>
    <p:extLst>
      <p:ext uri="{BB962C8B-B14F-4D97-AF65-F5344CB8AC3E}">
        <p14:creationId xmlns:p14="http://schemas.microsoft.com/office/powerpoint/2010/main" val="22792454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236</TotalTime>
  <Words>3030</Words>
  <Application>Microsoft Office PowerPoint</Application>
  <PresentationFormat>Widescreen</PresentationFormat>
  <Paragraphs>257</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vt:lpstr>
      <vt:lpstr>Times New Roman</vt:lpstr>
      <vt:lpstr>Adjacency</vt:lpstr>
      <vt:lpstr>     Interaktion als Spracherwerbstheorie   Die Nützlichkeit für die Unterrichtspraxis  Interaktionistische Ansätze und Anwendungsbeispiele im FSU,  Entwicklung von Kompetenzen, Sprachaktivitäten (Aufgaben- Übungen). </vt:lpstr>
      <vt:lpstr>Spracherwerb</vt:lpstr>
      <vt:lpstr>Grundprozess des Spracherwerbs</vt:lpstr>
      <vt:lpstr>Die Wichtigkeit der Spracherwerbstheorien  für die didaktische Praxis</vt:lpstr>
      <vt:lpstr> Spracherwerbstheorien und didaktische Praxis </vt:lpstr>
      <vt:lpstr>Fremdspracherwerbstheorien</vt:lpstr>
      <vt:lpstr>Interaktionshypothese</vt:lpstr>
      <vt:lpstr>die vier Konstrukte der IH </vt:lpstr>
      <vt:lpstr>PowerPoint Presentation</vt:lpstr>
      <vt:lpstr>Entwicklung der Interaktionshypothese</vt:lpstr>
      <vt:lpstr>Ellis: eine kritische Überprüfung</vt:lpstr>
      <vt:lpstr>Vygotski</vt:lpstr>
      <vt:lpstr>Interaktionistishe Strategieentwiklung Prinzipien des Konstruktivismus</vt:lpstr>
      <vt:lpstr>Konstruktivismus</vt:lpstr>
      <vt:lpstr>Konstruktivismus – situatives Handeln</vt:lpstr>
      <vt:lpstr>Konstruktive Operationen im FSU</vt:lpstr>
      <vt:lpstr>Wiederholung: Konstruktivismus</vt:lpstr>
      <vt:lpstr>Konstruktivistische Didaktik</vt:lpstr>
      <vt:lpstr>PowerPoint Presentation</vt:lpstr>
      <vt:lpstr>PowerPoint Presentation</vt:lpstr>
      <vt:lpstr>PowerPoint Presentation</vt:lpstr>
      <vt:lpstr>Fünf Stufen des Lernens (John Dewey)</vt:lpstr>
      <vt:lpstr>Emotionale Antwort</vt:lpstr>
      <vt:lpstr>Definition des Problems</vt:lpstr>
      <vt:lpstr>Hypothesenbildung</vt:lpstr>
      <vt:lpstr>Testen und Experimentieren</vt:lpstr>
      <vt:lpstr>Anwendung</vt:lpstr>
      <vt:lpstr>Die Lernumgebung in der konstruktivistischen Didaktik</vt:lpstr>
      <vt:lpstr>Konstruktivismus und Unterrichtspraxis</vt:lpstr>
      <vt:lpstr>Lernerautonomie im konstruktivistisch orientierten Fremdsprachenunterricht</vt:lpstr>
      <vt:lpstr>PowerPoint Presentation</vt:lpstr>
      <vt:lpstr>Lernerautonomie im Gemeinsamen Europäischen Referenzrahmen für Sprachen (2001)</vt:lpstr>
      <vt:lpstr>Literautur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Vorlesungseinheit:   Konstruktivismus (Teil 2)</dc:title>
  <dc:creator>Dafni</dc:creator>
  <cp:lastModifiedBy>Dafni Wiedenmayer</cp:lastModifiedBy>
  <cp:revision>81</cp:revision>
  <cp:lastPrinted>2016-12-08T22:57:38Z</cp:lastPrinted>
  <dcterms:created xsi:type="dcterms:W3CDTF">2016-11-18T11:32:54Z</dcterms:created>
  <dcterms:modified xsi:type="dcterms:W3CDTF">2025-05-15T09:09:02Z</dcterms:modified>
</cp:coreProperties>
</file>