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87" r:id="rId4"/>
    <p:sldId id="288" r:id="rId5"/>
    <p:sldId id="289" r:id="rId6"/>
    <p:sldId id="290" r:id="rId7"/>
    <p:sldId id="300" r:id="rId8"/>
    <p:sldId id="301" r:id="rId9"/>
    <p:sldId id="302" r:id="rId10"/>
    <p:sldId id="291" r:id="rId11"/>
    <p:sldId id="292" r:id="rId12"/>
    <p:sldId id="293" r:id="rId13"/>
    <p:sldId id="299" r:id="rId14"/>
    <p:sldId id="258" r:id="rId15"/>
    <p:sldId id="298" r:id="rId16"/>
    <p:sldId id="265" r:id="rId17"/>
    <p:sldId id="303" r:id="rId18"/>
    <p:sldId id="304" r:id="rId19"/>
    <p:sldId id="305" r:id="rId20"/>
    <p:sldId id="306" r:id="rId21"/>
    <p:sldId id="307" r:id="rId22"/>
    <p:sldId id="308" r:id="rId23"/>
    <p:sldId id="309" r:id="rId24"/>
    <p:sldId id="310" r:id="rId25"/>
    <p:sldId id="311" r:id="rId26"/>
    <p:sldId id="312" r:id="rId27"/>
    <p:sldId id="313"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4A59571-477A-4AEA-8DF0-0390890D0B98}" type="datetimeFigureOut">
              <a:rPr lang="en-US" smtClean="0"/>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413AA-8302-4249-A7F4-CD4AA6496F2C}" type="slidenum">
              <a:rPr lang="en-US" smtClean="0"/>
              <a:t>‹#›</a:t>
            </a:fld>
            <a:endParaRPr lang="en-US"/>
          </a:p>
        </p:txBody>
      </p:sp>
    </p:spTree>
    <p:extLst>
      <p:ext uri="{BB962C8B-B14F-4D97-AF65-F5344CB8AC3E}">
        <p14:creationId xmlns:p14="http://schemas.microsoft.com/office/powerpoint/2010/main" val="1912168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A59571-477A-4AEA-8DF0-0390890D0B98}" type="datetimeFigureOut">
              <a:rPr lang="en-US" smtClean="0"/>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413AA-8302-4249-A7F4-CD4AA6496F2C}" type="slidenum">
              <a:rPr lang="en-US" smtClean="0"/>
              <a:t>‹#›</a:t>
            </a:fld>
            <a:endParaRPr lang="en-US"/>
          </a:p>
        </p:txBody>
      </p:sp>
    </p:spTree>
    <p:extLst>
      <p:ext uri="{BB962C8B-B14F-4D97-AF65-F5344CB8AC3E}">
        <p14:creationId xmlns:p14="http://schemas.microsoft.com/office/powerpoint/2010/main" val="2028849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A59571-477A-4AEA-8DF0-0390890D0B98}" type="datetimeFigureOut">
              <a:rPr lang="en-US" smtClean="0"/>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413AA-8302-4249-A7F4-CD4AA6496F2C}" type="slidenum">
              <a:rPr lang="en-US" smtClean="0"/>
              <a:t>‹#›</a:t>
            </a:fld>
            <a:endParaRPr lang="en-US"/>
          </a:p>
        </p:txBody>
      </p:sp>
    </p:spTree>
    <p:extLst>
      <p:ext uri="{BB962C8B-B14F-4D97-AF65-F5344CB8AC3E}">
        <p14:creationId xmlns:p14="http://schemas.microsoft.com/office/powerpoint/2010/main" val="40850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A59571-477A-4AEA-8DF0-0390890D0B98}" type="datetimeFigureOut">
              <a:rPr lang="en-US" smtClean="0"/>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413AA-8302-4249-A7F4-CD4AA6496F2C}" type="slidenum">
              <a:rPr lang="en-US" smtClean="0"/>
              <a:t>‹#›</a:t>
            </a:fld>
            <a:endParaRPr lang="en-US"/>
          </a:p>
        </p:txBody>
      </p:sp>
    </p:spTree>
    <p:extLst>
      <p:ext uri="{BB962C8B-B14F-4D97-AF65-F5344CB8AC3E}">
        <p14:creationId xmlns:p14="http://schemas.microsoft.com/office/powerpoint/2010/main" val="533763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A59571-477A-4AEA-8DF0-0390890D0B98}" type="datetimeFigureOut">
              <a:rPr lang="en-US" smtClean="0"/>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413AA-8302-4249-A7F4-CD4AA6496F2C}" type="slidenum">
              <a:rPr lang="en-US" smtClean="0"/>
              <a:t>‹#›</a:t>
            </a:fld>
            <a:endParaRPr lang="en-US"/>
          </a:p>
        </p:txBody>
      </p:sp>
    </p:spTree>
    <p:extLst>
      <p:ext uri="{BB962C8B-B14F-4D97-AF65-F5344CB8AC3E}">
        <p14:creationId xmlns:p14="http://schemas.microsoft.com/office/powerpoint/2010/main" val="2687232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4A59571-477A-4AEA-8DF0-0390890D0B98}" type="datetimeFigureOut">
              <a:rPr lang="en-US" smtClean="0"/>
              <a:t>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7413AA-8302-4249-A7F4-CD4AA6496F2C}" type="slidenum">
              <a:rPr lang="en-US" smtClean="0"/>
              <a:t>‹#›</a:t>
            </a:fld>
            <a:endParaRPr lang="en-US"/>
          </a:p>
        </p:txBody>
      </p:sp>
    </p:spTree>
    <p:extLst>
      <p:ext uri="{BB962C8B-B14F-4D97-AF65-F5344CB8AC3E}">
        <p14:creationId xmlns:p14="http://schemas.microsoft.com/office/powerpoint/2010/main" val="3297660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4A59571-477A-4AEA-8DF0-0390890D0B98}" type="datetimeFigureOut">
              <a:rPr lang="en-US" smtClean="0"/>
              <a:t>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7413AA-8302-4249-A7F4-CD4AA6496F2C}" type="slidenum">
              <a:rPr lang="en-US" smtClean="0"/>
              <a:t>‹#›</a:t>
            </a:fld>
            <a:endParaRPr lang="en-US"/>
          </a:p>
        </p:txBody>
      </p:sp>
    </p:spTree>
    <p:extLst>
      <p:ext uri="{BB962C8B-B14F-4D97-AF65-F5344CB8AC3E}">
        <p14:creationId xmlns:p14="http://schemas.microsoft.com/office/powerpoint/2010/main" val="1671688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4A59571-477A-4AEA-8DF0-0390890D0B98}" type="datetimeFigureOut">
              <a:rPr lang="en-US" smtClean="0"/>
              <a:t>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7413AA-8302-4249-A7F4-CD4AA6496F2C}" type="slidenum">
              <a:rPr lang="en-US" smtClean="0"/>
              <a:t>‹#›</a:t>
            </a:fld>
            <a:endParaRPr lang="en-US"/>
          </a:p>
        </p:txBody>
      </p:sp>
    </p:spTree>
    <p:extLst>
      <p:ext uri="{BB962C8B-B14F-4D97-AF65-F5344CB8AC3E}">
        <p14:creationId xmlns:p14="http://schemas.microsoft.com/office/powerpoint/2010/main" val="3868295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A59571-477A-4AEA-8DF0-0390890D0B98}" type="datetimeFigureOut">
              <a:rPr lang="en-US" smtClean="0"/>
              <a:t>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7413AA-8302-4249-A7F4-CD4AA6496F2C}" type="slidenum">
              <a:rPr lang="en-US" smtClean="0"/>
              <a:t>‹#›</a:t>
            </a:fld>
            <a:endParaRPr lang="en-US"/>
          </a:p>
        </p:txBody>
      </p:sp>
    </p:spTree>
    <p:extLst>
      <p:ext uri="{BB962C8B-B14F-4D97-AF65-F5344CB8AC3E}">
        <p14:creationId xmlns:p14="http://schemas.microsoft.com/office/powerpoint/2010/main" val="2255300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A59571-477A-4AEA-8DF0-0390890D0B98}" type="datetimeFigureOut">
              <a:rPr lang="en-US" smtClean="0"/>
              <a:t>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7413AA-8302-4249-A7F4-CD4AA6496F2C}" type="slidenum">
              <a:rPr lang="en-US" smtClean="0"/>
              <a:t>‹#›</a:t>
            </a:fld>
            <a:endParaRPr lang="en-US"/>
          </a:p>
        </p:txBody>
      </p:sp>
    </p:spTree>
    <p:extLst>
      <p:ext uri="{BB962C8B-B14F-4D97-AF65-F5344CB8AC3E}">
        <p14:creationId xmlns:p14="http://schemas.microsoft.com/office/powerpoint/2010/main" val="395447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A59571-477A-4AEA-8DF0-0390890D0B98}" type="datetimeFigureOut">
              <a:rPr lang="en-US" smtClean="0"/>
              <a:t>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7413AA-8302-4249-A7F4-CD4AA6496F2C}" type="slidenum">
              <a:rPr lang="en-US" smtClean="0"/>
              <a:t>‹#›</a:t>
            </a:fld>
            <a:endParaRPr lang="en-US"/>
          </a:p>
        </p:txBody>
      </p:sp>
    </p:spTree>
    <p:extLst>
      <p:ext uri="{BB962C8B-B14F-4D97-AF65-F5344CB8AC3E}">
        <p14:creationId xmlns:p14="http://schemas.microsoft.com/office/powerpoint/2010/main" val="2679203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75000"/>
            <a:alpha val="8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A59571-477A-4AEA-8DF0-0390890D0B98}" type="datetimeFigureOut">
              <a:rPr lang="en-US" smtClean="0"/>
              <a:t>1/8/2026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7413AA-8302-4249-A7F4-CD4AA6496F2C}" type="slidenum">
              <a:rPr lang="en-US" smtClean="0"/>
              <a:t>‹#›</a:t>
            </a:fld>
            <a:endParaRPr lang="en-US"/>
          </a:p>
        </p:txBody>
      </p:sp>
    </p:spTree>
    <p:extLst>
      <p:ext uri="{BB962C8B-B14F-4D97-AF65-F5344CB8AC3E}">
        <p14:creationId xmlns:p14="http://schemas.microsoft.com/office/powerpoint/2010/main" val="299072070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762000"/>
            <a:ext cx="7772400" cy="1470025"/>
          </a:xfrm>
        </p:spPr>
        <p:txBody>
          <a:bodyPr>
            <a:normAutofit/>
          </a:bodyPr>
          <a:lstStyle/>
          <a:p>
            <a:r>
              <a:rPr lang="de-DE" sz="3600" b="1" i="1" dirty="0"/>
              <a:t>Heterogenität im Fremdsprachenunterricht</a:t>
            </a:r>
            <a:endParaRPr lang="en-US" sz="3600" b="1" dirty="0"/>
          </a:p>
        </p:txBody>
      </p:sp>
      <p:sp>
        <p:nvSpPr>
          <p:cNvPr id="3" name="Subtitle 2"/>
          <p:cNvSpPr>
            <a:spLocks noGrp="1"/>
          </p:cNvSpPr>
          <p:nvPr>
            <p:ph type="subTitle" idx="1"/>
          </p:nvPr>
        </p:nvSpPr>
        <p:spPr>
          <a:xfrm>
            <a:off x="1447800" y="2362200"/>
            <a:ext cx="6400800" cy="3295650"/>
          </a:xfrm>
        </p:spPr>
        <p:txBody>
          <a:bodyPr>
            <a:normAutofit fontScale="92500" lnSpcReduction="20000"/>
          </a:bodyPr>
          <a:lstStyle/>
          <a:p>
            <a:r>
              <a:rPr lang="de-DE" sz="2200" b="1" dirty="0">
                <a:solidFill>
                  <a:schemeClr val="tx1"/>
                </a:solidFill>
              </a:rPr>
              <a:t>Dafni Wiedenmayer</a:t>
            </a:r>
          </a:p>
          <a:p>
            <a:endParaRPr lang="de-DE" sz="3400" b="1" dirty="0">
              <a:solidFill>
                <a:schemeClr val="tx1"/>
              </a:solidFill>
            </a:endParaRPr>
          </a:p>
          <a:p>
            <a:endParaRPr lang="de-DE" sz="3400" dirty="0">
              <a:solidFill>
                <a:schemeClr val="tx1"/>
              </a:solidFill>
              <a:effectLst/>
            </a:endParaRPr>
          </a:p>
          <a:p>
            <a:endParaRPr lang="en-US" sz="2000" dirty="0">
              <a:solidFill>
                <a:schemeClr val="tx1"/>
              </a:solidFill>
            </a:endParaRPr>
          </a:p>
          <a:p>
            <a:endParaRPr lang="en-US" sz="2000" dirty="0">
              <a:solidFill>
                <a:schemeClr val="tx1"/>
              </a:solidFill>
            </a:endParaRPr>
          </a:p>
          <a:p>
            <a:endParaRPr lang="en-US" sz="2000" b="1" dirty="0"/>
          </a:p>
          <a:p>
            <a:endParaRPr lang="en-US" sz="2000" b="1" dirty="0"/>
          </a:p>
          <a:p>
            <a:r>
              <a:rPr lang="en-US" sz="2000" b="1" dirty="0"/>
              <a:t>Athen,</a:t>
            </a:r>
          </a:p>
          <a:p>
            <a:r>
              <a:rPr lang="en-US" sz="2000" b="1" dirty="0"/>
              <a:t>09.12.2015 - 12.12.2015</a:t>
            </a:r>
            <a:endParaRPr lang="en-US" sz="2000"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2895600"/>
            <a:ext cx="3095625" cy="1562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92150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pPr lvl="0"/>
            <a:r>
              <a:rPr lang="de-DE" sz="3200" b="1" dirty="0"/>
              <a:t>Das Profil der Klasse/ Gruppe</a:t>
            </a:r>
            <a:br>
              <a:rPr lang="en-US" sz="3200" dirty="0"/>
            </a:br>
            <a:endParaRPr lang="en-US" sz="3200" dirty="0"/>
          </a:p>
        </p:txBody>
      </p:sp>
      <p:sp>
        <p:nvSpPr>
          <p:cNvPr id="3" name="Content Placeholder 2"/>
          <p:cNvSpPr>
            <a:spLocks noGrp="1"/>
          </p:cNvSpPr>
          <p:nvPr>
            <p:ph idx="1"/>
          </p:nvPr>
        </p:nvSpPr>
        <p:spPr>
          <a:xfrm>
            <a:off x="457200" y="914400"/>
            <a:ext cx="8229600" cy="5211763"/>
          </a:xfrm>
        </p:spPr>
        <p:txBody>
          <a:bodyPr>
            <a:normAutofit/>
          </a:bodyPr>
          <a:lstStyle/>
          <a:p>
            <a:pPr marL="0" indent="0">
              <a:buNone/>
            </a:pPr>
            <a:r>
              <a:rPr lang="de-DE" dirty="0"/>
              <a:t>„… das Geschehen im Klassenraum stellt lediglich einen Ausschnitt aus dem gesamten Spektrum an Interaktionen und Situationen dar, die Sprecher sprachlich bewältigen. (…) Das Interesse gilt nicht isoliert dem Lehrer oder dem einzelnen Schüler, sondern dem gesamten Interaktionsgefüge zwischen Lehrern und Schülern sowie zwischen den Schülern untereinander.“ (</a:t>
            </a:r>
            <a:r>
              <a:rPr lang="de-DE" dirty="0" err="1"/>
              <a:t>Hymes</a:t>
            </a:r>
            <a:r>
              <a:rPr lang="de-DE" dirty="0"/>
              <a:t> 1972)</a:t>
            </a:r>
            <a:endParaRPr lang="en-US" dirty="0"/>
          </a:p>
          <a:p>
            <a:pPr marL="0" indent="0">
              <a:buNone/>
            </a:pPr>
            <a:endParaRPr lang="en-US" dirty="0"/>
          </a:p>
        </p:txBody>
      </p:sp>
    </p:spTree>
    <p:extLst>
      <p:ext uri="{BB962C8B-B14F-4D97-AF65-F5344CB8AC3E}">
        <p14:creationId xmlns:p14="http://schemas.microsoft.com/office/powerpoint/2010/main" val="21814643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pPr lvl="0"/>
            <a:r>
              <a:rPr lang="de-DE" sz="3600" b="1" dirty="0"/>
              <a:t>Das Profil der Klasse/ Gruppe: Parameter</a:t>
            </a:r>
            <a:br>
              <a:rPr lang="en-US" dirty="0"/>
            </a:br>
            <a:endParaRPr lang="en-US" dirty="0"/>
          </a:p>
        </p:txBody>
      </p:sp>
      <p:sp>
        <p:nvSpPr>
          <p:cNvPr id="3" name="Content Placeholder 2"/>
          <p:cNvSpPr>
            <a:spLocks noGrp="1"/>
          </p:cNvSpPr>
          <p:nvPr>
            <p:ph idx="1"/>
          </p:nvPr>
        </p:nvSpPr>
        <p:spPr>
          <a:xfrm>
            <a:off x="457200" y="990600"/>
            <a:ext cx="8229600" cy="5135563"/>
          </a:xfrm>
        </p:spPr>
        <p:txBody>
          <a:bodyPr>
            <a:normAutofit fontScale="70000" lnSpcReduction="20000"/>
          </a:bodyPr>
          <a:lstStyle/>
          <a:p>
            <a:pPr marL="0" indent="0">
              <a:buNone/>
            </a:pPr>
            <a:r>
              <a:rPr lang="de-DE" dirty="0"/>
              <a:t>Woodward (2001) schlägt folgende Merkmale vor: </a:t>
            </a:r>
          </a:p>
          <a:p>
            <a:pPr marL="0" indent="0">
              <a:buNone/>
            </a:pPr>
            <a:endParaRPr lang="de-DE" dirty="0"/>
          </a:p>
          <a:p>
            <a:r>
              <a:rPr lang="de-DE" dirty="0"/>
              <a:t>Zahl der Lernenden</a:t>
            </a:r>
          </a:p>
          <a:p>
            <a:r>
              <a:rPr lang="de-DE" dirty="0"/>
              <a:t>männliche und weibliche Quote </a:t>
            </a:r>
          </a:p>
          <a:p>
            <a:r>
              <a:rPr lang="de-DE" dirty="0"/>
              <a:t>Altersdifferenzierungen</a:t>
            </a:r>
          </a:p>
          <a:p>
            <a:r>
              <a:rPr lang="de-DE" dirty="0"/>
              <a:t>Muttersprache</a:t>
            </a:r>
          </a:p>
          <a:p>
            <a:r>
              <a:rPr lang="de-DE" dirty="0"/>
              <a:t>Nationalität</a:t>
            </a:r>
          </a:p>
          <a:p>
            <a:r>
              <a:rPr lang="de-DE" dirty="0"/>
              <a:t>andere als die Ziel- Fremdsprachen</a:t>
            </a:r>
          </a:p>
          <a:p>
            <a:r>
              <a:rPr lang="de-DE" dirty="0"/>
              <a:t>Niveau der Zielsprache</a:t>
            </a:r>
          </a:p>
          <a:p>
            <a:r>
              <a:rPr lang="de-DE" dirty="0"/>
              <a:t>von den Lernern Selbsteinschätzung ihres Niveaus</a:t>
            </a:r>
          </a:p>
          <a:p>
            <a:r>
              <a:rPr lang="de-DE" dirty="0"/>
              <a:t>Beschäftigungen/ Interessen der Lerner</a:t>
            </a:r>
          </a:p>
          <a:p>
            <a:r>
              <a:rPr lang="de-DE" dirty="0"/>
              <a:t>Lehrwerke/ Lernmaterialien (frühere und gegenwärtige)</a:t>
            </a:r>
          </a:p>
          <a:p>
            <a:r>
              <a:rPr lang="de-DE" dirty="0"/>
              <a:t>Zielsetzungen der Lerner</a:t>
            </a:r>
          </a:p>
          <a:p>
            <a:r>
              <a:rPr lang="de-DE" dirty="0"/>
              <a:t>muttersprachliches Niveau</a:t>
            </a:r>
          </a:p>
          <a:p>
            <a:r>
              <a:rPr lang="de-DE" dirty="0"/>
              <a:t>Beschäftigungen/ Aktivitäten außerhalb der Klasse</a:t>
            </a:r>
            <a:endParaRPr lang="en-US" dirty="0"/>
          </a:p>
          <a:p>
            <a:pPr marL="0" indent="0">
              <a:buNone/>
            </a:pPr>
            <a:endParaRPr lang="en-US" dirty="0"/>
          </a:p>
        </p:txBody>
      </p:sp>
    </p:spTree>
    <p:extLst>
      <p:ext uri="{BB962C8B-B14F-4D97-AF65-F5344CB8AC3E}">
        <p14:creationId xmlns:p14="http://schemas.microsoft.com/office/powerpoint/2010/main" val="37090383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sz="3200" b="1" dirty="0"/>
              <a:t>Das Profil der Klasse/ Gruppe: Parameter</a:t>
            </a:r>
            <a:endParaRPr lang="en-US" sz="3200" dirty="0"/>
          </a:p>
        </p:txBody>
      </p:sp>
      <p:sp>
        <p:nvSpPr>
          <p:cNvPr id="3" name="Content Placeholder 2"/>
          <p:cNvSpPr>
            <a:spLocks noGrp="1"/>
          </p:cNvSpPr>
          <p:nvPr>
            <p:ph idx="1"/>
          </p:nvPr>
        </p:nvSpPr>
        <p:spPr/>
        <p:txBody>
          <a:bodyPr>
            <a:normAutofit lnSpcReduction="10000"/>
          </a:bodyPr>
          <a:lstStyle/>
          <a:p>
            <a:pPr marL="0" indent="0">
              <a:buNone/>
            </a:pPr>
            <a:r>
              <a:rPr lang="de-DE" dirty="0"/>
              <a:t>Es ist selbstverständlich, dass auch andere Merkmale, wie z.B. </a:t>
            </a:r>
          </a:p>
          <a:p>
            <a:pPr marL="0" indent="0">
              <a:buNone/>
            </a:pPr>
            <a:r>
              <a:rPr lang="de-DE" b="1" dirty="0"/>
              <a:t>die Dynamik der Gruppe</a:t>
            </a:r>
            <a:r>
              <a:rPr lang="de-DE" dirty="0"/>
              <a:t>, </a:t>
            </a:r>
          </a:p>
          <a:p>
            <a:pPr marL="0" indent="0">
              <a:buNone/>
            </a:pPr>
            <a:r>
              <a:rPr lang="de-DE" b="1" dirty="0"/>
              <a:t>die Lernstile der meisten Teilnehmer </a:t>
            </a:r>
          </a:p>
          <a:p>
            <a:pPr marL="0" indent="0">
              <a:buNone/>
            </a:pPr>
            <a:r>
              <a:rPr lang="de-DE" b="1" dirty="0"/>
              <a:t>die Erwartungen der Lerner</a:t>
            </a:r>
            <a:r>
              <a:rPr lang="de-DE" dirty="0"/>
              <a:t>, </a:t>
            </a:r>
          </a:p>
          <a:p>
            <a:pPr marL="0" indent="0">
              <a:buNone/>
            </a:pPr>
            <a:r>
              <a:rPr lang="de-DE" dirty="0"/>
              <a:t>von großer Bedeutung sind. Diese Merkmale aber kann der Lehrende nur während des Unterrichtprozesses und nach einer gewissen Zeit herausfinden.</a:t>
            </a:r>
            <a:endParaRPr lang="en-US" dirty="0"/>
          </a:p>
          <a:p>
            <a:endParaRPr lang="en-US" dirty="0"/>
          </a:p>
        </p:txBody>
      </p:sp>
    </p:spTree>
    <p:extLst>
      <p:ext uri="{BB962C8B-B14F-4D97-AF65-F5344CB8AC3E}">
        <p14:creationId xmlns:p14="http://schemas.microsoft.com/office/powerpoint/2010/main" val="18360486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dirty="0"/>
              <a:t>Lernerautonomie</a:t>
            </a:r>
          </a:p>
        </p:txBody>
      </p:sp>
      <p:sp>
        <p:nvSpPr>
          <p:cNvPr id="3" name="Content Placeholder 2"/>
          <p:cNvSpPr>
            <a:spLocks noGrp="1"/>
          </p:cNvSpPr>
          <p:nvPr>
            <p:ph idx="1"/>
          </p:nvPr>
        </p:nvSpPr>
        <p:spPr>
          <a:xfrm>
            <a:off x="457200" y="1219200"/>
            <a:ext cx="8229600" cy="5257800"/>
          </a:xfrm>
        </p:spPr>
        <p:txBody>
          <a:bodyPr>
            <a:normAutofit fontScale="62500" lnSpcReduction="20000"/>
          </a:bodyPr>
          <a:lstStyle/>
          <a:p>
            <a:pPr marL="0" indent="0">
              <a:buNone/>
            </a:pPr>
            <a:r>
              <a:rPr lang="de-DE" sz="3400" dirty="0"/>
              <a:t>Der Unterricht kann nur dann wirklich erfolgreich sein, </a:t>
            </a:r>
          </a:p>
          <a:p>
            <a:pPr marL="0" indent="0">
              <a:buNone/>
            </a:pPr>
            <a:r>
              <a:rPr lang="de-DE" sz="3400" dirty="0"/>
              <a:t>wenn man ihn individualisiert, </a:t>
            </a:r>
          </a:p>
          <a:p>
            <a:pPr marL="0" indent="0">
              <a:buNone/>
            </a:pPr>
            <a:r>
              <a:rPr lang="de-DE" sz="3400" dirty="0"/>
              <a:t>so dass alle Lerner ihren Lernvoraussetzungen entsprechende Lernumgebungen vorfinden </a:t>
            </a:r>
          </a:p>
          <a:p>
            <a:pPr marL="0" indent="0">
              <a:buNone/>
            </a:pPr>
            <a:r>
              <a:rPr lang="de-DE" sz="3400" dirty="0"/>
              <a:t>und ihre Lernprozesse optimal einsetzen können. Das bedeutet: </a:t>
            </a:r>
          </a:p>
          <a:p>
            <a:pPr marL="0" indent="0">
              <a:buNone/>
            </a:pPr>
            <a:r>
              <a:rPr lang="de-DE" sz="3400" b="1" dirty="0"/>
              <a:t>breit gefächerte Lernangebote</a:t>
            </a:r>
            <a:r>
              <a:rPr lang="de-DE" sz="3400" dirty="0"/>
              <a:t>, </a:t>
            </a:r>
          </a:p>
          <a:p>
            <a:pPr marL="0" indent="0">
              <a:buNone/>
            </a:pPr>
            <a:r>
              <a:rPr lang="de-DE" sz="3400" b="1" dirty="0"/>
              <a:t>Öffnung des Unterrichts </a:t>
            </a:r>
          </a:p>
          <a:p>
            <a:pPr marL="0" indent="0">
              <a:buNone/>
            </a:pPr>
            <a:r>
              <a:rPr lang="de-DE" sz="3400" b="1" dirty="0"/>
              <a:t>Unterstützung zur Selbstförderung</a:t>
            </a:r>
            <a:r>
              <a:rPr lang="de-DE" sz="3400" dirty="0"/>
              <a:t>, </a:t>
            </a:r>
          </a:p>
          <a:p>
            <a:pPr marL="0" indent="0">
              <a:buNone/>
            </a:pPr>
            <a:r>
              <a:rPr lang="de-DE" sz="3400" b="1" dirty="0"/>
              <a:t>Anbahnung von Lernerautonomie </a:t>
            </a:r>
          </a:p>
          <a:p>
            <a:pPr marL="0" indent="0">
              <a:buNone/>
            </a:pPr>
            <a:r>
              <a:rPr lang="de-DE" sz="3400" dirty="0"/>
              <a:t>sind erforderlich, um den Lernenden dabei zu helfen, ihr Lernen optimal zu gestalten. </a:t>
            </a:r>
          </a:p>
          <a:p>
            <a:pPr marL="0" indent="0">
              <a:buNone/>
            </a:pPr>
            <a:r>
              <a:rPr lang="de-DE" sz="3400" dirty="0"/>
              <a:t>Dann verschwindet der imaginäre Schüler und macht dem realen, individuellen Schüler Platz, </a:t>
            </a:r>
          </a:p>
          <a:p>
            <a:pPr marL="0" indent="0">
              <a:buNone/>
            </a:pPr>
            <a:r>
              <a:rPr lang="de-DE" sz="3400" dirty="0"/>
              <a:t>der, wenn seine Lernvoraussetzungen berücksichtigt werden, am besten lernen kann.</a:t>
            </a:r>
            <a:endParaRPr lang="en-US" sz="3400" dirty="0"/>
          </a:p>
          <a:p>
            <a:pPr marL="0" indent="0">
              <a:buNone/>
            </a:pPr>
            <a:r>
              <a:rPr lang="de-DE" dirty="0"/>
              <a:t> </a:t>
            </a:r>
            <a:endParaRPr lang="en-US" dirty="0"/>
          </a:p>
          <a:p>
            <a:endParaRPr lang="en-US" dirty="0"/>
          </a:p>
        </p:txBody>
      </p:sp>
    </p:spTree>
    <p:extLst>
      <p:ext uri="{BB962C8B-B14F-4D97-AF65-F5344CB8AC3E}">
        <p14:creationId xmlns:p14="http://schemas.microsoft.com/office/powerpoint/2010/main" val="6375351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609600" y="5257800"/>
            <a:ext cx="8153400" cy="914400"/>
          </a:xfrm>
        </p:spPr>
        <p:txBody>
          <a:bodyPr>
            <a:noAutofit/>
          </a:bodyPr>
          <a:lstStyle/>
          <a:p>
            <a:r>
              <a:rPr lang="de-DE" sz="2800" b="1" dirty="0">
                <a:solidFill>
                  <a:schemeClr val="bg1"/>
                </a:solidFill>
              </a:rPr>
              <a:t>Nicht alle sondern viele und verschiedene Wege führen nach Rom</a:t>
            </a:r>
            <a:endParaRPr lang="en-US" sz="2800" b="1" dirty="0">
              <a:solidFill>
                <a:schemeClr val="bg1"/>
              </a:solidFill>
            </a:endParaRPr>
          </a:p>
        </p:txBody>
      </p:sp>
      <p:pic>
        <p:nvPicPr>
          <p:cNvPr id="1026" name="Picture 2"/>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t="316" b="316"/>
          <a:stretch>
            <a:fillRect/>
          </a:stretch>
        </p:blipFill>
        <p:spPr bwMode="auto">
          <a:xfrm>
            <a:off x="4800600" y="215826"/>
            <a:ext cx="3962400" cy="4584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irc_mi" descr="http://peterlienhard.ch/blog/wp-content/uploads/2010/08/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215826"/>
            <a:ext cx="4032250" cy="4584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437485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sz="3200" b="1" dirty="0"/>
              <a:t>Differenzierung und Differenzierungsmöglichkeiten</a:t>
            </a:r>
            <a:endParaRPr lang="en-US" sz="3200" dirty="0"/>
          </a:p>
        </p:txBody>
      </p:sp>
      <p:sp>
        <p:nvSpPr>
          <p:cNvPr id="3" name="Content Placeholder 2"/>
          <p:cNvSpPr>
            <a:spLocks noGrp="1"/>
          </p:cNvSpPr>
          <p:nvPr>
            <p:ph idx="1"/>
          </p:nvPr>
        </p:nvSpPr>
        <p:spPr>
          <a:xfrm>
            <a:off x="457200" y="1600200"/>
            <a:ext cx="8229600" cy="4876800"/>
          </a:xfrm>
        </p:spPr>
        <p:txBody>
          <a:bodyPr>
            <a:normAutofit lnSpcReduction="10000"/>
          </a:bodyPr>
          <a:lstStyle/>
          <a:p>
            <a:pPr marL="0" indent="0">
              <a:buNone/>
            </a:pPr>
            <a:r>
              <a:rPr lang="de-DE" dirty="0"/>
              <a:t>Differenzierung ist ein pädagogisches Konzept, das sich bereits in der bildungspolitischen Diskussion der sechziger Jahre des vergangenen Jahrhunderts findet. </a:t>
            </a:r>
          </a:p>
          <a:p>
            <a:pPr marL="0" indent="0">
              <a:buNone/>
            </a:pPr>
            <a:r>
              <a:rPr lang="de-DE" dirty="0"/>
              <a:t>In der Fachdiskussion spricht man von </a:t>
            </a:r>
          </a:p>
          <a:p>
            <a:pPr marL="0" indent="0">
              <a:buNone/>
            </a:pPr>
            <a:r>
              <a:rPr lang="de-DE" b="1" dirty="0"/>
              <a:t>äußerer Differenzierung</a:t>
            </a:r>
            <a:r>
              <a:rPr lang="de-DE" dirty="0"/>
              <a:t>, </a:t>
            </a:r>
          </a:p>
          <a:p>
            <a:pPr marL="0" indent="0">
              <a:buNone/>
            </a:pPr>
            <a:r>
              <a:rPr lang="de-DE" dirty="0"/>
              <a:t>d.h. der organisatorischen Trennung bzw. Aufteilung von Klassen in „homogene“ Lerngruppen und </a:t>
            </a:r>
            <a:r>
              <a:rPr lang="de-DE" b="1" dirty="0"/>
              <a:t>innere</a:t>
            </a:r>
            <a:r>
              <a:rPr lang="de-DE" dirty="0"/>
              <a:t> oder </a:t>
            </a:r>
            <a:r>
              <a:rPr lang="de-DE" b="1" dirty="0"/>
              <a:t>Binnendifferenzierung</a:t>
            </a:r>
            <a:r>
              <a:rPr lang="de-DE" dirty="0"/>
              <a:t>. </a:t>
            </a:r>
            <a:endParaRPr lang="en-US" dirty="0"/>
          </a:p>
        </p:txBody>
      </p:sp>
    </p:spTree>
    <p:extLst>
      <p:ext uri="{BB962C8B-B14F-4D97-AF65-F5344CB8AC3E}">
        <p14:creationId xmlns:p14="http://schemas.microsoft.com/office/powerpoint/2010/main" val="35129419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sz="3200" b="1" dirty="0"/>
              <a:t>Wichtige Annahmen der inneren Differenzierung</a:t>
            </a:r>
            <a:endParaRPr lang="en-US" sz="3200" dirty="0"/>
          </a:p>
        </p:txBody>
      </p:sp>
      <p:sp>
        <p:nvSpPr>
          <p:cNvPr id="3" name="Content Placeholder 2"/>
          <p:cNvSpPr>
            <a:spLocks noGrp="1"/>
          </p:cNvSpPr>
          <p:nvPr>
            <p:ph idx="1"/>
          </p:nvPr>
        </p:nvSpPr>
        <p:spPr/>
        <p:txBody>
          <a:bodyPr>
            <a:normAutofit fontScale="92500"/>
          </a:bodyPr>
          <a:lstStyle/>
          <a:p>
            <a:pPr marL="0" indent="0">
              <a:buNone/>
            </a:pPr>
            <a:r>
              <a:rPr lang="de-DE" dirty="0">
                <a:solidFill>
                  <a:schemeClr val="bg1"/>
                </a:solidFill>
              </a:rPr>
              <a:t>• Jeder Lerner hat jedes Recht auf  Würde und Respekt.</a:t>
            </a:r>
            <a:endParaRPr lang="en-US" dirty="0">
              <a:solidFill>
                <a:schemeClr val="bg1"/>
              </a:solidFill>
            </a:endParaRPr>
          </a:p>
          <a:p>
            <a:pPr marL="0" indent="0">
              <a:buNone/>
            </a:pPr>
            <a:r>
              <a:rPr lang="de-DE" dirty="0">
                <a:solidFill>
                  <a:schemeClr val="bg1"/>
                </a:solidFill>
              </a:rPr>
              <a:t>• Vielfalt ist sowohl unvermeidlich als auch positiv.</a:t>
            </a:r>
            <a:endParaRPr lang="en-US" dirty="0">
              <a:solidFill>
                <a:schemeClr val="bg1"/>
              </a:solidFill>
            </a:endParaRPr>
          </a:p>
          <a:p>
            <a:pPr marL="0" indent="0">
              <a:buNone/>
            </a:pPr>
            <a:r>
              <a:rPr lang="de-DE" dirty="0">
                <a:solidFill>
                  <a:schemeClr val="bg1"/>
                </a:solidFill>
              </a:rPr>
              <a:t>• Das Klassenzimmer</a:t>
            </a:r>
            <a:r>
              <a:rPr lang="el-GR" dirty="0">
                <a:solidFill>
                  <a:schemeClr val="bg1"/>
                </a:solidFill>
              </a:rPr>
              <a:t> (</a:t>
            </a:r>
            <a:r>
              <a:rPr lang="de-DE" dirty="0">
                <a:solidFill>
                  <a:schemeClr val="bg1"/>
                </a:solidFill>
              </a:rPr>
              <a:t>Unterrichtsraum</a:t>
            </a:r>
            <a:r>
              <a:rPr lang="el-GR" dirty="0">
                <a:solidFill>
                  <a:schemeClr val="bg1"/>
                </a:solidFill>
              </a:rPr>
              <a:t>)</a:t>
            </a:r>
            <a:r>
              <a:rPr lang="de-DE" dirty="0">
                <a:solidFill>
                  <a:schemeClr val="bg1"/>
                </a:solidFill>
              </a:rPr>
              <a:t>,  sollte diese Gesellschaft, in der wir uns das Leben unserer Schüler vorstellen, wiederspiegeln.</a:t>
            </a:r>
            <a:endParaRPr lang="en-US" dirty="0">
              <a:solidFill>
                <a:schemeClr val="bg1"/>
              </a:solidFill>
            </a:endParaRPr>
          </a:p>
          <a:p>
            <a:pPr marL="0" indent="0">
              <a:buNone/>
            </a:pPr>
            <a:r>
              <a:rPr lang="de-DE" dirty="0">
                <a:solidFill>
                  <a:schemeClr val="bg1"/>
                </a:solidFill>
              </a:rPr>
              <a:t>• Die meisten Lernenden können aus jedem/jeglichen Lernbereich das Wichtigste lernen.</a:t>
            </a:r>
            <a:endParaRPr lang="en-US" dirty="0">
              <a:solidFill>
                <a:schemeClr val="bg1"/>
              </a:solidFill>
            </a:endParaRPr>
          </a:p>
          <a:p>
            <a:pPr marL="0" indent="0">
              <a:buNone/>
            </a:pPr>
            <a:endParaRPr lang="en-US" dirty="0">
              <a:solidFill>
                <a:schemeClr val="bg1"/>
              </a:solidFill>
            </a:endParaRPr>
          </a:p>
        </p:txBody>
      </p:sp>
    </p:spTree>
    <p:extLst>
      <p:ext uri="{BB962C8B-B14F-4D97-AF65-F5344CB8AC3E}">
        <p14:creationId xmlns:p14="http://schemas.microsoft.com/office/powerpoint/2010/main" val="27686159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77500" lnSpcReduction="20000"/>
          </a:bodyPr>
          <a:lstStyle/>
          <a:p>
            <a:pPr marL="0" indent="0">
              <a:buNone/>
            </a:pPr>
            <a:r>
              <a:rPr lang="de-DE" dirty="0"/>
              <a:t>In der </a:t>
            </a:r>
            <a:r>
              <a:rPr lang="de-DE" b="1" dirty="0"/>
              <a:t>inneren </a:t>
            </a:r>
            <a:r>
              <a:rPr lang="de-DE" dirty="0"/>
              <a:t>oder </a:t>
            </a:r>
            <a:r>
              <a:rPr lang="de-DE" b="1" dirty="0"/>
              <a:t>Binnendifferenzierung </a:t>
            </a:r>
            <a:r>
              <a:rPr lang="de-DE" dirty="0"/>
              <a:t>bleibt die Lerngruppe als Ganzes bestehen. Durch pädagogische oder didaktische Maßnahmen wird versucht, der Individualität der Lernenden gerecht zu werden.</a:t>
            </a:r>
          </a:p>
          <a:p>
            <a:pPr marL="0" indent="0">
              <a:buNone/>
            </a:pPr>
            <a:r>
              <a:rPr lang="de-DE" dirty="0"/>
              <a:t>Es wird zwischen vier verschiedenen Formen von Differenzierungsmaßnahmen unterschieden</a:t>
            </a:r>
            <a:r>
              <a:rPr lang="en-US" dirty="0"/>
              <a:t>: </a:t>
            </a:r>
          </a:p>
          <a:p>
            <a:pPr marL="0" indent="0">
              <a:buNone/>
            </a:pPr>
            <a:endParaRPr lang="en-US" dirty="0"/>
          </a:p>
          <a:p>
            <a:pPr marL="0" indent="0">
              <a:buNone/>
            </a:pPr>
            <a:r>
              <a:rPr lang="de-DE" b="1" i="1" dirty="0"/>
              <a:t>Quantitative Differenzierung, </a:t>
            </a:r>
          </a:p>
          <a:p>
            <a:pPr marL="0" indent="0">
              <a:buNone/>
            </a:pPr>
            <a:endParaRPr lang="de-DE" b="1" i="1" dirty="0"/>
          </a:p>
          <a:p>
            <a:pPr marL="0" indent="0">
              <a:buNone/>
            </a:pPr>
            <a:r>
              <a:rPr lang="de-DE" b="1" i="1" dirty="0"/>
              <a:t>Qualitative Differenzierung, </a:t>
            </a:r>
          </a:p>
          <a:p>
            <a:pPr marL="0" indent="0">
              <a:buNone/>
            </a:pPr>
            <a:endParaRPr lang="de-DE" b="1" i="1" dirty="0"/>
          </a:p>
          <a:p>
            <a:pPr marL="0" indent="0">
              <a:buNone/>
            </a:pPr>
            <a:r>
              <a:rPr lang="de-DE" b="1" i="1" dirty="0"/>
              <a:t>Differenzierung nach Unterrichtsformen, </a:t>
            </a:r>
          </a:p>
          <a:p>
            <a:pPr marL="0" indent="0">
              <a:buNone/>
            </a:pPr>
            <a:endParaRPr lang="de-DE" b="1" i="1" dirty="0"/>
          </a:p>
          <a:p>
            <a:pPr marL="0" indent="0">
              <a:buNone/>
            </a:pPr>
            <a:r>
              <a:rPr lang="de-DE" b="1" i="1" dirty="0"/>
              <a:t>Differenzierung durch variablen Einsatz von Medien und Arbeitsmitteln</a:t>
            </a:r>
            <a:endParaRPr lang="de-DE" dirty="0"/>
          </a:p>
          <a:p>
            <a:pPr marL="0" indent="0">
              <a:buNone/>
            </a:pPr>
            <a:r>
              <a:rPr lang="de-DE" dirty="0"/>
              <a:t> </a:t>
            </a:r>
            <a:endParaRPr lang="en-US" dirty="0"/>
          </a:p>
        </p:txBody>
      </p:sp>
    </p:spTree>
    <p:extLst>
      <p:ext uri="{BB962C8B-B14F-4D97-AF65-F5344CB8AC3E}">
        <p14:creationId xmlns:p14="http://schemas.microsoft.com/office/powerpoint/2010/main" val="1944950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sz="3200" dirty="0"/>
              <a:t>(1) </a:t>
            </a:r>
            <a:r>
              <a:rPr lang="de-DE" sz="3200" b="1" i="1" dirty="0"/>
              <a:t>Quantitative Differenzierung</a:t>
            </a:r>
            <a:br>
              <a:rPr lang="en-US" sz="3200" dirty="0"/>
            </a:br>
            <a:endParaRPr lang="en-US" sz="3200" dirty="0"/>
          </a:p>
        </p:txBody>
      </p:sp>
      <p:sp>
        <p:nvSpPr>
          <p:cNvPr id="3" name="Content Placeholder 2"/>
          <p:cNvSpPr>
            <a:spLocks noGrp="1"/>
          </p:cNvSpPr>
          <p:nvPr>
            <p:ph idx="1"/>
          </p:nvPr>
        </p:nvSpPr>
        <p:spPr>
          <a:xfrm>
            <a:off x="457200" y="1066800"/>
            <a:ext cx="8229600" cy="5059363"/>
          </a:xfrm>
        </p:spPr>
        <p:txBody>
          <a:bodyPr>
            <a:normAutofit fontScale="92500" lnSpcReduction="10000"/>
          </a:bodyPr>
          <a:lstStyle/>
          <a:p>
            <a:pPr marL="0" indent="0">
              <a:buNone/>
            </a:pPr>
            <a:r>
              <a:rPr lang="de-DE" dirty="0"/>
              <a:t>Die einzelnen Schülerinnen und Schüler von der Quantität (Arbeitsmenge, Stoffumfang) der gestellten Aufgaben her unterschiedlich einbinden.</a:t>
            </a:r>
            <a:endParaRPr lang="en-US" dirty="0"/>
          </a:p>
          <a:p>
            <a:pPr marL="0" indent="0">
              <a:buNone/>
            </a:pPr>
            <a:endParaRPr lang="de-DE" dirty="0"/>
          </a:p>
          <a:p>
            <a:pPr marL="0" indent="0">
              <a:buNone/>
            </a:pPr>
            <a:r>
              <a:rPr lang="de-DE" dirty="0"/>
              <a:t>So kann die Anzahl von Übungen für einzelne Teilgruppen oder Einzelschüler variiert werden;</a:t>
            </a:r>
            <a:endParaRPr lang="en-US" dirty="0"/>
          </a:p>
          <a:p>
            <a:pPr marL="0" indent="0">
              <a:buNone/>
            </a:pPr>
            <a:endParaRPr lang="de-DE" dirty="0"/>
          </a:p>
          <a:p>
            <a:pPr marL="0" indent="0">
              <a:buNone/>
            </a:pPr>
            <a:r>
              <a:rPr lang="de-DE" dirty="0"/>
              <a:t>Quantitative Differenzierungsmaßnahmen sind in der Praxis in hohem Maße lehrergesteuert, d.h. die Lehrkraft legt fest, welche Übungen oder Zusatzaufgaben von wem gemacht werden sollen.</a:t>
            </a:r>
            <a:endParaRPr lang="en-US" dirty="0"/>
          </a:p>
          <a:p>
            <a:pPr marL="0" indent="0">
              <a:buNone/>
            </a:pPr>
            <a:endParaRPr lang="en-US" dirty="0"/>
          </a:p>
        </p:txBody>
      </p:sp>
    </p:spTree>
    <p:extLst>
      <p:ext uri="{BB962C8B-B14F-4D97-AF65-F5344CB8AC3E}">
        <p14:creationId xmlns:p14="http://schemas.microsoft.com/office/powerpoint/2010/main" val="10347111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sz="3200" dirty="0"/>
              <a:t>(2) </a:t>
            </a:r>
            <a:r>
              <a:rPr lang="de-DE" sz="3200" b="1" i="1" dirty="0"/>
              <a:t>Qualitative Differenzierung</a:t>
            </a:r>
            <a:br>
              <a:rPr lang="en-US" sz="3200" dirty="0"/>
            </a:br>
            <a:endParaRPr lang="en-US" sz="3200" dirty="0"/>
          </a:p>
        </p:txBody>
      </p:sp>
      <p:sp>
        <p:nvSpPr>
          <p:cNvPr id="3" name="Content Placeholder 2"/>
          <p:cNvSpPr>
            <a:spLocks noGrp="1"/>
          </p:cNvSpPr>
          <p:nvPr>
            <p:ph idx="1"/>
          </p:nvPr>
        </p:nvSpPr>
        <p:spPr/>
        <p:txBody>
          <a:bodyPr>
            <a:normAutofit/>
          </a:bodyPr>
          <a:lstStyle/>
          <a:p>
            <a:pPr marL="0" indent="0">
              <a:buNone/>
            </a:pPr>
            <a:r>
              <a:rPr lang="de-DE" dirty="0"/>
              <a:t>Die Differenzierung in verschiedene Lerngruppen oder Einzellerner erfolgt nach unterschiedlichen Übungstypen, deren Niveau schwieriger oder leichter sein kann. </a:t>
            </a:r>
          </a:p>
          <a:p>
            <a:pPr marL="0" indent="0">
              <a:buNone/>
            </a:pPr>
            <a:r>
              <a:rPr lang="de-DE" dirty="0"/>
              <a:t>Die qualitative Differenzierung ist meist als ein lehrergesteuertes Verfahren verstanden; die Lernenden lassen sich aber durchaus einbinden. </a:t>
            </a:r>
            <a:endParaRPr lang="en-US" dirty="0"/>
          </a:p>
          <a:p>
            <a:endParaRPr lang="en-US" dirty="0"/>
          </a:p>
        </p:txBody>
      </p:sp>
    </p:spTree>
    <p:extLst>
      <p:ext uri="{BB962C8B-B14F-4D97-AF65-F5344CB8AC3E}">
        <p14:creationId xmlns:p14="http://schemas.microsoft.com/office/powerpoint/2010/main" val="2684955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505200"/>
            <a:ext cx="8610600" cy="3048000"/>
          </a:xfrm>
        </p:spPr>
        <p:txBody>
          <a:bodyPr>
            <a:noAutofit/>
          </a:bodyPr>
          <a:lstStyle/>
          <a:p>
            <a:pPr algn="l"/>
            <a:r>
              <a:rPr lang="de-DE" sz="2200" dirty="0"/>
              <a:t>Die Existenz eines durchschnittlich typischen Lernenden, und somit einer einheitlichen Unterrichtspraxis, die auf einen solchen Lernenden abzielt, stellt sich in der Theorie als problematisch und in der Praxis als uneffektiv heraus. Angesichts dieser Realität scheint der traditionelle Fremdsprachenunterricht und dabei auch das Bild einer Klasse, in der die Lernenden auf ihren Plätzen sitzen und auf demselben Niveau, mit den gleichen Materialien und derselben Hilfe arbeiten, während der/die Lehrende auf eine einzige Art und Weise neue Sachverhalte lehrt, unzeitgemäß zu sein und erweist sich als ungenügend die Bedürfnisse der Lernenden zu decken. </a:t>
            </a:r>
            <a:endParaRPr lang="en-US" sz="2200" dirty="0"/>
          </a:p>
        </p:txBody>
      </p:sp>
      <p:pic>
        <p:nvPicPr>
          <p:cNvPr id="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81000" y="152400"/>
            <a:ext cx="8229600" cy="3124200"/>
          </a:xfrm>
          <a:noFill/>
        </p:spPr>
      </p:pic>
    </p:spTree>
    <p:extLst>
      <p:ext uri="{BB962C8B-B14F-4D97-AF65-F5344CB8AC3E}">
        <p14:creationId xmlns:p14="http://schemas.microsoft.com/office/powerpoint/2010/main" val="13964165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DE" sz="3600" dirty="0"/>
              <a:t>(3) </a:t>
            </a:r>
            <a:r>
              <a:rPr lang="de-DE" sz="3600" b="1" i="1" dirty="0"/>
              <a:t>Differenzierung nach Unterrichtsformen</a:t>
            </a:r>
            <a:br>
              <a:rPr lang="en-US" dirty="0"/>
            </a:br>
            <a:endParaRPr lang="en-US" dirty="0"/>
          </a:p>
        </p:txBody>
      </p:sp>
      <p:sp>
        <p:nvSpPr>
          <p:cNvPr id="3" name="Content Placeholder 2"/>
          <p:cNvSpPr>
            <a:spLocks noGrp="1"/>
          </p:cNvSpPr>
          <p:nvPr>
            <p:ph idx="1"/>
          </p:nvPr>
        </p:nvSpPr>
        <p:spPr>
          <a:xfrm>
            <a:off x="457200" y="990600"/>
            <a:ext cx="8229600" cy="5334000"/>
          </a:xfrm>
        </p:spPr>
        <p:txBody>
          <a:bodyPr>
            <a:normAutofit fontScale="92500" lnSpcReduction="20000"/>
          </a:bodyPr>
          <a:lstStyle/>
          <a:p>
            <a:pPr marL="0" indent="0">
              <a:buNone/>
            </a:pPr>
            <a:r>
              <a:rPr lang="de-DE" dirty="0"/>
              <a:t>Diese Art der Differenzierung findet ihren Platz vor allem in modernen Unterrichtsansätzen,</a:t>
            </a:r>
            <a:endParaRPr lang="en-US" dirty="0"/>
          </a:p>
          <a:p>
            <a:pPr marL="0" indent="0">
              <a:buNone/>
            </a:pPr>
            <a:r>
              <a:rPr lang="de-DE" dirty="0"/>
              <a:t>in welchen die verschiedenen möglichen Sozialformen eine wichtige Rolle spielen. </a:t>
            </a:r>
          </a:p>
          <a:p>
            <a:pPr marL="0" indent="0">
              <a:buNone/>
            </a:pPr>
            <a:r>
              <a:rPr lang="de-DE" dirty="0"/>
              <a:t>Die Differenzierung bezieht sich auf die selbstständige Wahl der eigenen Arbeitsweisen, der Arbeitsmittel und der benötigten Arbeitszeit. </a:t>
            </a:r>
          </a:p>
          <a:p>
            <a:pPr marL="0" indent="0">
              <a:buNone/>
            </a:pPr>
            <a:r>
              <a:rPr lang="de-DE" dirty="0"/>
              <a:t>Differenzierung nach Unterrichtsformen kann nur dann wirkungsvoll sein, wenn verschiedene Sozialformen (Gruppenarbeit, Paararbeit, Projektarbeit) im Unterricht erprobt werden. </a:t>
            </a:r>
          </a:p>
          <a:p>
            <a:pPr marL="0" indent="0">
              <a:buNone/>
            </a:pPr>
            <a:r>
              <a:rPr lang="de-DE" dirty="0"/>
              <a:t>Alle Formen von handlungsorientiertem Unterricht lassen solche Differenzierungen zu.</a:t>
            </a:r>
            <a:endParaRPr lang="en-US" dirty="0"/>
          </a:p>
          <a:p>
            <a:endParaRPr lang="en-US" dirty="0"/>
          </a:p>
        </p:txBody>
      </p:sp>
    </p:spTree>
    <p:extLst>
      <p:ext uri="{BB962C8B-B14F-4D97-AF65-F5344CB8AC3E}">
        <p14:creationId xmlns:p14="http://schemas.microsoft.com/office/powerpoint/2010/main" val="12548969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sz="3200" dirty="0"/>
              <a:t>(4) </a:t>
            </a:r>
            <a:r>
              <a:rPr lang="de-DE" sz="3200" b="1" i="1" dirty="0"/>
              <a:t>Differenzierung durch variablen Einsatz von Medien und Arbeitsmitteln</a:t>
            </a:r>
            <a:endParaRPr lang="en-US" sz="3200" dirty="0"/>
          </a:p>
        </p:txBody>
      </p:sp>
      <p:sp>
        <p:nvSpPr>
          <p:cNvPr id="3" name="Content Placeholder 2"/>
          <p:cNvSpPr>
            <a:spLocks noGrp="1"/>
          </p:cNvSpPr>
          <p:nvPr>
            <p:ph idx="1"/>
          </p:nvPr>
        </p:nvSpPr>
        <p:spPr/>
        <p:txBody>
          <a:bodyPr>
            <a:normAutofit fontScale="92500"/>
          </a:bodyPr>
          <a:lstStyle/>
          <a:p>
            <a:pPr marL="0" indent="0">
              <a:buNone/>
            </a:pPr>
            <a:r>
              <a:rPr lang="de-DE" dirty="0"/>
              <a:t>Diese Form der Differenzierung bezieht sich auf die Gestaltung der Unterrichtsmaterialien. </a:t>
            </a:r>
          </a:p>
          <a:p>
            <a:pPr marL="0" indent="0">
              <a:buNone/>
            </a:pPr>
            <a:r>
              <a:rPr lang="de-DE" dirty="0"/>
              <a:t>Den Schülern werden Arbeitsmittel und Medien zur</a:t>
            </a:r>
            <a:endParaRPr lang="en-US" dirty="0"/>
          </a:p>
          <a:p>
            <a:pPr marL="0" indent="0">
              <a:buNone/>
            </a:pPr>
            <a:r>
              <a:rPr lang="de-DE" dirty="0"/>
              <a:t>Verfügung gestellt, die ihnen verschiedene Zugänge zu Unterrichtsstoffen ermöglichen. </a:t>
            </a:r>
          </a:p>
          <a:p>
            <a:pPr marL="0" indent="0">
              <a:buNone/>
            </a:pPr>
            <a:r>
              <a:rPr lang="de-DE" dirty="0"/>
              <a:t>Die Differenzierung wird meist vom Lehrmittel vorgegeben; sie kann aber auch durch den Lehrer gesteuert werden oder vom Schüler selbst vorgenommen werden.</a:t>
            </a:r>
            <a:endParaRPr lang="en-US" dirty="0"/>
          </a:p>
          <a:p>
            <a:endParaRPr lang="en-US" dirty="0"/>
          </a:p>
        </p:txBody>
      </p:sp>
    </p:spTree>
    <p:extLst>
      <p:ext uri="{BB962C8B-B14F-4D97-AF65-F5344CB8AC3E}">
        <p14:creationId xmlns:p14="http://schemas.microsoft.com/office/powerpoint/2010/main" val="29756880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DE" sz="3600" b="1" dirty="0"/>
              <a:t>Öffnung von Unterricht und Lernerautonomie</a:t>
            </a:r>
            <a:br>
              <a:rPr lang="en-US" dirty="0"/>
            </a:br>
            <a:endParaRPr lang="en-US" dirty="0"/>
          </a:p>
        </p:txBody>
      </p:sp>
      <p:sp>
        <p:nvSpPr>
          <p:cNvPr id="3" name="Content Placeholder 2"/>
          <p:cNvSpPr>
            <a:spLocks noGrp="1"/>
          </p:cNvSpPr>
          <p:nvPr>
            <p:ph idx="1"/>
          </p:nvPr>
        </p:nvSpPr>
        <p:spPr>
          <a:xfrm>
            <a:off x="457200" y="990600"/>
            <a:ext cx="8229600" cy="5135563"/>
          </a:xfrm>
        </p:spPr>
        <p:txBody>
          <a:bodyPr>
            <a:normAutofit fontScale="92500"/>
          </a:bodyPr>
          <a:lstStyle/>
          <a:p>
            <a:pPr marL="0" indent="0">
              <a:buNone/>
            </a:pPr>
            <a:r>
              <a:rPr lang="de-DE" dirty="0"/>
              <a:t>Nach Timm (1998:13) lässt sich Unterricht zumindest auf zwei Ebenen öffnen:</a:t>
            </a:r>
          </a:p>
          <a:p>
            <a:pPr marL="514350" indent="-514350">
              <a:buAutoNum type="alphaLcPeriod"/>
            </a:pPr>
            <a:r>
              <a:rPr lang="de-DE" b="1" dirty="0"/>
              <a:t>Inhaltliche und institutionelle Öffnung</a:t>
            </a:r>
          </a:p>
          <a:p>
            <a:pPr marL="0" indent="0">
              <a:buNone/>
            </a:pPr>
            <a:r>
              <a:rPr lang="de-DE" dirty="0"/>
              <a:t>Der Unterricht ermöglicht es den Schülern, auch ihre Schul- und Klassensituation als offene, nicht institutionell festgelegte Lebenswelt zu sehen.</a:t>
            </a:r>
          </a:p>
          <a:p>
            <a:pPr marL="0" indent="0">
              <a:buNone/>
            </a:pPr>
            <a:r>
              <a:rPr lang="de-DE" dirty="0"/>
              <a:t>b. </a:t>
            </a:r>
            <a:r>
              <a:rPr lang="de-DE" b="1" dirty="0"/>
              <a:t>Curriculare und methodische Öffnung</a:t>
            </a:r>
          </a:p>
          <a:p>
            <a:pPr marL="0" indent="0">
              <a:buNone/>
            </a:pPr>
            <a:r>
              <a:rPr lang="de-DE" dirty="0"/>
              <a:t>Der Unterricht fördert Schülerinitiativen und Eigenverantwortlichkeit für die Wahl zielorientierter Aktivitäten und die Arbeits- und Zeiteinteilung </a:t>
            </a:r>
            <a:endParaRPr lang="en-US" dirty="0"/>
          </a:p>
        </p:txBody>
      </p:sp>
    </p:spTree>
    <p:extLst>
      <p:ext uri="{BB962C8B-B14F-4D97-AF65-F5344CB8AC3E}">
        <p14:creationId xmlns:p14="http://schemas.microsoft.com/office/powerpoint/2010/main" val="7874369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sz="3200" b="1" i="1" dirty="0"/>
              <a:t>Öffnungsmöglichkeiten </a:t>
            </a:r>
            <a:r>
              <a:rPr lang="de-DE" sz="3200" dirty="0"/>
              <a:t>(</a:t>
            </a:r>
            <a:r>
              <a:rPr lang="de-DE" sz="3200" dirty="0" err="1"/>
              <a:t>Brügelmann</a:t>
            </a:r>
            <a:r>
              <a:rPr lang="de-DE" sz="3200" dirty="0"/>
              <a:t> 2008):</a:t>
            </a:r>
            <a:br>
              <a:rPr lang="en-US" sz="3200" dirty="0"/>
            </a:br>
            <a:endParaRPr lang="en-US" sz="3200" dirty="0"/>
          </a:p>
        </p:txBody>
      </p:sp>
      <p:sp>
        <p:nvSpPr>
          <p:cNvPr id="3" name="Content Placeholder 2"/>
          <p:cNvSpPr>
            <a:spLocks noGrp="1"/>
          </p:cNvSpPr>
          <p:nvPr>
            <p:ph idx="1"/>
          </p:nvPr>
        </p:nvSpPr>
        <p:spPr/>
        <p:txBody>
          <a:bodyPr>
            <a:normAutofit fontScale="70000" lnSpcReduction="20000"/>
          </a:bodyPr>
          <a:lstStyle/>
          <a:p>
            <a:pPr marL="0" indent="0">
              <a:buNone/>
            </a:pPr>
            <a:r>
              <a:rPr lang="de-DE" b="1" dirty="0"/>
              <a:t>(1) Methodisch-organisatorische Öffnung:</a:t>
            </a:r>
            <a:endParaRPr lang="en-US" b="1" dirty="0"/>
          </a:p>
          <a:p>
            <a:pPr marL="0" indent="0">
              <a:buNone/>
            </a:pPr>
            <a:r>
              <a:rPr lang="de-DE" dirty="0"/>
              <a:t> </a:t>
            </a:r>
            <a:endParaRPr lang="en-US" dirty="0"/>
          </a:p>
          <a:p>
            <a:pPr marL="0" indent="0">
              <a:buNone/>
            </a:pPr>
            <a:r>
              <a:rPr lang="de-DE" dirty="0"/>
              <a:t>Die Lernenden arbeiten zunehmend selbstständig und eigenverantwortlich z.B. durch:</a:t>
            </a:r>
            <a:endParaRPr lang="en-US" dirty="0"/>
          </a:p>
          <a:p>
            <a:pPr marL="0" indent="0">
              <a:buNone/>
            </a:pPr>
            <a:r>
              <a:rPr lang="de-DE" dirty="0"/>
              <a:t> </a:t>
            </a:r>
            <a:endParaRPr lang="en-US" dirty="0"/>
          </a:p>
          <a:p>
            <a:pPr marL="0" indent="0">
              <a:buNone/>
            </a:pPr>
            <a:r>
              <a:rPr lang="de-DE" dirty="0"/>
              <a:t>• die Wahl der für sie geeigneten Hilfen zur Bewältigung einer Aufgabe</a:t>
            </a:r>
            <a:endParaRPr lang="en-US" dirty="0"/>
          </a:p>
          <a:p>
            <a:pPr marL="0" indent="0">
              <a:buNone/>
            </a:pPr>
            <a:r>
              <a:rPr lang="de-DE" dirty="0"/>
              <a:t>• das Treffen eigener Entscheidungen bzgl. der Darstellungsform</a:t>
            </a:r>
            <a:endParaRPr lang="en-US" dirty="0"/>
          </a:p>
          <a:p>
            <a:pPr marL="0" indent="0">
              <a:buNone/>
            </a:pPr>
            <a:r>
              <a:rPr lang="de-DE" dirty="0"/>
              <a:t>• das Nutzen von unterschiedlichen Nachschlagemöglichkeiten</a:t>
            </a:r>
            <a:endParaRPr lang="en-US" dirty="0"/>
          </a:p>
          <a:p>
            <a:pPr marL="0" indent="0">
              <a:buNone/>
            </a:pPr>
            <a:r>
              <a:rPr lang="de-DE" dirty="0"/>
              <a:t>• die individuelle Wahl der Lernwege</a:t>
            </a:r>
            <a:endParaRPr lang="en-US" dirty="0"/>
          </a:p>
          <a:p>
            <a:pPr marL="0" indent="0">
              <a:buNone/>
            </a:pPr>
            <a:r>
              <a:rPr lang="de-DE" dirty="0"/>
              <a:t>• die Dokumentation der Lernwege und Ergebnisse</a:t>
            </a:r>
            <a:endParaRPr lang="en-US" dirty="0"/>
          </a:p>
          <a:p>
            <a:pPr marL="0" indent="0">
              <a:buNone/>
            </a:pPr>
            <a:endParaRPr lang="en-US" dirty="0"/>
          </a:p>
        </p:txBody>
      </p:sp>
    </p:spTree>
    <p:extLst>
      <p:ext uri="{BB962C8B-B14F-4D97-AF65-F5344CB8AC3E}">
        <p14:creationId xmlns:p14="http://schemas.microsoft.com/office/powerpoint/2010/main" val="7874660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0" indent="0">
              <a:buNone/>
            </a:pPr>
            <a:r>
              <a:rPr lang="de-DE" b="1" dirty="0"/>
              <a:t>(2) Inhaltliche/didaktische Öffnung:</a:t>
            </a:r>
            <a:endParaRPr lang="en-US" b="1" dirty="0"/>
          </a:p>
          <a:p>
            <a:pPr marL="0" indent="0">
              <a:buNone/>
            </a:pPr>
            <a:r>
              <a:rPr lang="de-DE" dirty="0"/>
              <a:t> </a:t>
            </a:r>
            <a:endParaRPr lang="en-US" dirty="0"/>
          </a:p>
          <a:p>
            <a:pPr marL="0" indent="0">
              <a:buNone/>
            </a:pPr>
            <a:r>
              <a:rPr lang="de-DE" dirty="0"/>
              <a:t>• Auswahl der sprachlichen Mittel durch die Lernenden nach Interesse und Neigung über das </a:t>
            </a:r>
            <a:r>
              <a:rPr lang="de-DE" dirty="0" err="1"/>
              <a:t>vorgegebe</a:t>
            </a:r>
            <a:r>
              <a:rPr lang="de-DE" dirty="0"/>
              <a:t> Sprachmaterial hinaus</a:t>
            </a:r>
            <a:endParaRPr lang="en-US" dirty="0"/>
          </a:p>
          <a:p>
            <a:pPr marL="0" indent="0">
              <a:buNone/>
            </a:pPr>
            <a:r>
              <a:rPr lang="de-DE" dirty="0"/>
              <a:t>• Auswahl der Medien, z.B. Nutzung authentischer Bücher zum eigenständigen Erschließen</a:t>
            </a:r>
            <a:endParaRPr lang="en-US" dirty="0"/>
          </a:p>
          <a:p>
            <a:pPr marL="0" indent="0">
              <a:buNone/>
            </a:pPr>
            <a:r>
              <a:rPr lang="de-DE" dirty="0"/>
              <a:t>• Auswahl der konkreten Kommunikationssituation innerhalb eines Themenkomplexes</a:t>
            </a:r>
            <a:endParaRPr lang="en-US" dirty="0"/>
          </a:p>
          <a:p>
            <a:endParaRPr lang="en-US" dirty="0"/>
          </a:p>
        </p:txBody>
      </p:sp>
    </p:spTree>
    <p:extLst>
      <p:ext uri="{BB962C8B-B14F-4D97-AF65-F5344CB8AC3E}">
        <p14:creationId xmlns:p14="http://schemas.microsoft.com/office/powerpoint/2010/main" val="20085041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609600"/>
            <a:ext cx="8229600" cy="5516563"/>
          </a:xfrm>
        </p:spPr>
        <p:txBody>
          <a:bodyPr>
            <a:normAutofit fontScale="92500" lnSpcReduction="10000"/>
          </a:bodyPr>
          <a:lstStyle/>
          <a:p>
            <a:pPr marL="0" indent="0">
              <a:buNone/>
            </a:pPr>
            <a:r>
              <a:rPr lang="de-DE" b="1" dirty="0"/>
              <a:t>(3) Pädagogische/politische Öffnung:</a:t>
            </a:r>
            <a:endParaRPr lang="en-US" b="1" dirty="0"/>
          </a:p>
          <a:p>
            <a:pPr marL="0" indent="0">
              <a:buNone/>
            </a:pPr>
            <a:r>
              <a:rPr lang="de-DE" dirty="0"/>
              <a:t> </a:t>
            </a:r>
            <a:endParaRPr lang="en-US" dirty="0"/>
          </a:p>
          <a:p>
            <a:pPr marL="0" indent="0">
              <a:buNone/>
            </a:pPr>
            <a:r>
              <a:rPr lang="de-DE" dirty="0"/>
              <a:t>• Mitbestimmung bei der Auswahl von Unterrichtsinhalten, Auswahl der Sozialform</a:t>
            </a:r>
            <a:endParaRPr lang="en-US" dirty="0"/>
          </a:p>
          <a:p>
            <a:pPr marL="0" indent="0">
              <a:buNone/>
            </a:pPr>
            <a:r>
              <a:rPr lang="de-DE" dirty="0"/>
              <a:t>• Selbstständigkeit, z.B. Selbstkontrolle, Partnerkontrolle, Portfolioarbeit</a:t>
            </a:r>
          </a:p>
          <a:p>
            <a:pPr marL="0" indent="0">
              <a:buNone/>
            </a:pPr>
            <a:endParaRPr lang="en-US" dirty="0"/>
          </a:p>
          <a:p>
            <a:pPr marL="0" indent="0">
              <a:buNone/>
            </a:pPr>
            <a:r>
              <a:rPr lang="de-DE" b="1" dirty="0"/>
              <a:t>(4) Öffnung nach außen:</a:t>
            </a:r>
            <a:endParaRPr lang="en-US" b="1" dirty="0"/>
          </a:p>
          <a:p>
            <a:pPr marL="0" indent="0">
              <a:buNone/>
            </a:pPr>
            <a:r>
              <a:rPr lang="de-DE" dirty="0"/>
              <a:t> </a:t>
            </a:r>
            <a:endParaRPr lang="en-US" dirty="0"/>
          </a:p>
          <a:p>
            <a:pPr marL="0" indent="0">
              <a:buNone/>
            </a:pPr>
            <a:r>
              <a:rPr lang="de-DE" dirty="0"/>
              <a:t>• Muttersprachler in den Unterricht einladen</a:t>
            </a:r>
            <a:endParaRPr lang="en-US" dirty="0"/>
          </a:p>
          <a:p>
            <a:pPr marL="0" indent="0">
              <a:buNone/>
            </a:pPr>
            <a:r>
              <a:rPr lang="de-DE" dirty="0"/>
              <a:t>• Partnerschaften über Mail- Kontakte</a:t>
            </a:r>
            <a:endParaRPr lang="en-US" dirty="0"/>
          </a:p>
          <a:p>
            <a:endParaRPr lang="en-US" dirty="0"/>
          </a:p>
        </p:txBody>
      </p:sp>
    </p:spTree>
    <p:extLst>
      <p:ext uri="{BB962C8B-B14F-4D97-AF65-F5344CB8AC3E}">
        <p14:creationId xmlns:p14="http://schemas.microsoft.com/office/powerpoint/2010/main" val="36512528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z="3200" dirty="0"/>
              <a:t>Offene Lernformen</a:t>
            </a:r>
            <a:endParaRPr lang="en-US" sz="3200" dirty="0"/>
          </a:p>
        </p:txBody>
      </p:sp>
      <p:sp>
        <p:nvSpPr>
          <p:cNvPr id="3" name="Content Placeholder 2"/>
          <p:cNvSpPr>
            <a:spLocks noGrp="1"/>
          </p:cNvSpPr>
          <p:nvPr>
            <p:ph idx="1"/>
          </p:nvPr>
        </p:nvSpPr>
        <p:spPr>
          <a:xfrm>
            <a:off x="457200" y="1447800"/>
            <a:ext cx="8229600" cy="4678363"/>
          </a:xfrm>
        </p:spPr>
        <p:txBody>
          <a:bodyPr>
            <a:normAutofit fontScale="55000" lnSpcReduction="20000"/>
          </a:bodyPr>
          <a:lstStyle/>
          <a:p>
            <a:pPr marL="0" indent="0">
              <a:buNone/>
            </a:pPr>
            <a:r>
              <a:rPr lang="de-DE" dirty="0"/>
              <a:t> </a:t>
            </a:r>
            <a:endParaRPr lang="en-US" dirty="0"/>
          </a:p>
          <a:p>
            <a:pPr marL="0" indent="0">
              <a:buNone/>
            </a:pPr>
            <a:r>
              <a:rPr lang="de-DE" dirty="0"/>
              <a:t>• </a:t>
            </a:r>
            <a:r>
              <a:rPr lang="de-DE" b="1" i="1" dirty="0"/>
              <a:t>Lernen an Statione</a:t>
            </a:r>
            <a:r>
              <a:rPr lang="de-DE" i="1" dirty="0"/>
              <a:t>n</a:t>
            </a:r>
            <a:r>
              <a:rPr lang="de-DE" b="1" i="1" dirty="0"/>
              <a:t>: </a:t>
            </a:r>
            <a:r>
              <a:rPr lang="de-DE" dirty="0"/>
              <a:t>Phase der zeitgleichen Bearbeitung von Aufgabenzusammenstellungen</a:t>
            </a:r>
          </a:p>
          <a:p>
            <a:pPr marL="0" indent="0">
              <a:buNone/>
            </a:pPr>
            <a:endParaRPr lang="en-US" dirty="0"/>
          </a:p>
          <a:p>
            <a:pPr marL="0" indent="0">
              <a:buNone/>
            </a:pPr>
            <a:r>
              <a:rPr lang="de-DE" dirty="0"/>
              <a:t>• </a:t>
            </a:r>
            <a:r>
              <a:rPr lang="de-DE" b="1" i="1" dirty="0"/>
              <a:t>Werkstattunterricht: </a:t>
            </a:r>
            <a:r>
              <a:rPr lang="de-DE" dirty="0"/>
              <a:t>Angebotsauswahl mit stark handlungsorientiertem Charakter. Experten- oder  Tutorenfunktion von Schülern für einzelne Aufgaben</a:t>
            </a:r>
          </a:p>
          <a:p>
            <a:pPr marL="0" indent="0">
              <a:buNone/>
            </a:pPr>
            <a:endParaRPr lang="en-US" dirty="0"/>
          </a:p>
          <a:p>
            <a:pPr marL="0" indent="0">
              <a:buNone/>
            </a:pPr>
            <a:r>
              <a:rPr lang="de-DE" dirty="0"/>
              <a:t>• </a:t>
            </a:r>
            <a:r>
              <a:rPr lang="de-DE" b="1" i="1" dirty="0"/>
              <a:t>Projektunterricht und Projektarbeit: </a:t>
            </a:r>
            <a:r>
              <a:rPr lang="de-DE" dirty="0"/>
              <a:t>Komplexe, </a:t>
            </a:r>
            <a:r>
              <a:rPr lang="de-DE" dirty="0" err="1"/>
              <a:t>vielschrittige</a:t>
            </a:r>
            <a:r>
              <a:rPr lang="de-DE" dirty="0"/>
              <a:t> Vorhaben oder Themenerarbeitungen mit handlungsorientiertem Charakter und vielfältigen, offenen Aufgaben</a:t>
            </a:r>
          </a:p>
          <a:p>
            <a:pPr marL="0" indent="0">
              <a:buNone/>
            </a:pPr>
            <a:endParaRPr lang="en-US" dirty="0"/>
          </a:p>
          <a:p>
            <a:pPr marL="0" indent="0">
              <a:buNone/>
            </a:pPr>
            <a:r>
              <a:rPr lang="de-DE" dirty="0"/>
              <a:t>• </a:t>
            </a:r>
            <a:r>
              <a:rPr lang="de-DE" b="1" i="1" dirty="0"/>
              <a:t>Wochenplanarbeit: </a:t>
            </a:r>
            <a:r>
              <a:rPr lang="de-DE" dirty="0"/>
              <a:t>Die Aufgaben einer Woche werden durch einen Arbeitsplan festgelegt. Die Schüler sind frei in der Reihenfolge der Bearbeitung.</a:t>
            </a:r>
          </a:p>
          <a:p>
            <a:pPr marL="0" indent="0">
              <a:buNone/>
            </a:pPr>
            <a:endParaRPr lang="de-DE" dirty="0"/>
          </a:p>
          <a:p>
            <a:pPr marL="0" indent="0">
              <a:buNone/>
            </a:pPr>
            <a:r>
              <a:rPr lang="de-DE" dirty="0"/>
              <a:t>• </a:t>
            </a:r>
            <a:r>
              <a:rPr lang="de-DE" b="1" i="1" dirty="0"/>
              <a:t>Freiarbeit: </a:t>
            </a:r>
            <a:r>
              <a:rPr lang="de-DE" dirty="0"/>
              <a:t>Den Lernenden wird ein abgesteckter Zeitrahmen eingeräumt, innerhalb dessen sie aus den durch die Lehrkraft aufbereiteten Materialien und Aufgabenstellungen auswählen können. Reihenform und Dauer der Bearbeitung, die Sozialform und die Lernwege können selbst bestimmt werden. </a:t>
            </a: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7605028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sz="3200" dirty="0"/>
              <a:t>Schluss</a:t>
            </a:r>
            <a:endParaRPr lang="en-US" sz="3200" dirty="0"/>
          </a:p>
        </p:txBody>
      </p:sp>
      <p:sp>
        <p:nvSpPr>
          <p:cNvPr id="3" name="Content Placeholder 2"/>
          <p:cNvSpPr>
            <a:spLocks noGrp="1"/>
          </p:cNvSpPr>
          <p:nvPr>
            <p:ph idx="1"/>
          </p:nvPr>
        </p:nvSpPr>
        <p:spPr/>
        <p:txBody>
          <a:bodyPr/>
          <a:lstStyle/>
          <a:p>
            <a:pPr marL="0" indent="0">
              <a:buNone/>
            </a:pPr>
            <a:r>
              <a:rPr lang="de-DE" dirty="0"/>
              <a:t>Es gibt nur heterogene Klassen</a:t>
            </a:r>
          </a:p>
          <a:p>
            <a:pPr marL="0" indent="0">
              <a:buNone/>
            </a:pPr>
            <a:r>
              <a:rPr lang="de-DE" dirty="0"/>
              <a:t>Jeder Lernende lernt unterschiedlich (Profil – Umwelt)</a:t>
            </a:r>
          </a:p>
          <a:p>
            <a:pPr marL="0" indent="0">
              <a:buNone/>
            </a:pPr>
            <a:r>
              <a:rPr lang="de-DE" dirty="0"/>
              <a:t>Individualität fördern</a:t>
            </a:r>
          </a:p>
          <a:p>
            <a:pPr marL="0" indent="0">
              <a:buNone/>
            </a:pPr>
            <a:r>
              <a:rPr lang="de-DE" dirty="0"/>
              <a:t>Differenzieren</a:t>
            </a:r>
          </a:p>
          <a:p>
            <a:pPr marL="0" indent="0">
              <a:buNone/>
            </a:pPr>
            <a:r>
              <a:rPr lang="de-DE" dirty="0"/>
              <a:t>Offene Unterrichtsformen ermöglichen natürliche Differenzierung</a:t>
            </a:r>
          </a:p>
          <a:p>
            <a:pPr marL="0" indent="0">
              <a:buNone/>
            </a:pPr>
            <a:r>
              <a:rPr lang="de-DE"/>
              <a:t>Lernerautonomie fördern</a:t>
            </a:r>
          </a:p>
          <a:p>
            <a:pPr marL="0" indent="0">
              <a:buNone/>
            </a:pPr>
            <a:endParaRPr lang="en-US" dirty="0"/>
          </a:p>
        </p:txBody>
      </p:sp>
    </p:spTree>
    <p:extLst>
      <p:ext uri="{BB962C8B-B14F-4D97-AF65-F5344CB8AC3E}">
        <p14:creationId xmlns:p14="http://schemas.microsoft.com/office/powerpoint/2010/main" val="2987827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br>
              <a:rPr lang="de-DE" sz="3600" b="1" dirty="0"/>
            </a:br>
            <a:r>
              <a:rPr lang="de-DE" sz="3600" b="1" dirty="0"/>
              <a:t>Das Profil jedes einzelnen Lerners (a): allgemeine Merkmale</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de-DE" dirty="0"/>
              <a:t>Jeder Lerner lernt nach seiner Art und Weise, unter unterschiedlichen Umständen, und jedem Lerner entsprechen unterschiedliche Kompetenzen, Fertigkeiten und Schwierigkeiten. Jeder Lerner ist aber auch ein aktives Mitglied des Lernprozesses. Damit wir die Lernaktivitäten sowohl planen als auch optimieren können, ist es notwendig die persönlichen Schwierigkeiten jedes Lerners zu kennen, sodass wir die Möglichkeit haben in Bezug auf seine Persönlichkeitsmerkmale differenzieren zu können. </a:t>
            </a:r>
            <a:endParaRPr lang="en-US" dirty="0"/>
          </a:p>
        </p:txBody>
      </p:sp>
    </p:spTree>
    <p:extLst>
      <p:ext uri="{BB962C8B-B14F-4D97-AF65-F5344CB8AC3E}">
        <p14:creationId xmlns:p14="http://schemas.microsoft.com/office/powerpoint/2010/main" val="1968809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027944252"/>
              </p:ext>
            </p:extLst>
          </p:nvPr>
        </p:nvGraphicFramePr>
        <p:xfrm>
          <a:off x="533400" y="380998"/>
          <a:ext cx="7772399" cy="6248401"/>
        </p:xfrm>
        <a:graphic>
          <a:graphicData uri="http://schemas.openxmlformats.org/drawingml/2006/table">
            <a:tbl>
              <a:tblPr firstRow="1" firstCol="1" bandRow="1">
                <a:tableStyleId>{5C22544A-7EE6-4342-B048-85BDC9FD1C3A}</a:tableStyleId>
              </a:tblPr>
              <a:tblGrid>
                <a:gridCol w="2663220">
                  <a:extLst>
                    <a:ext uri="{9D8B030D-6E8A-4147-A177-3AD203B41FA5}">
                      <a16:colId xmlns:a16="http://schemas.microsoft.com/office/drawing/2014/main" val="20000"/>
                    </a:ext>
                  </a:extLst>
                </a:gridCol>
                <a:gridCol w="2554089">
                  <a:extLst>
                    <a:ext uri="{9D8B030D-6E8A-4147-A177-3AD203B41FA5}">
                      <a16:colId xmlns:a16="http://schemas.microsoft.com/office/drawing/2014/main" val="20001"/>
                    </a:ext>
                  </a:extLst>
                </a:gridCol>
                <a:gridCol w="2555090">
                  <a:extLst>
                    <a:ext uri="{9D8B030D-6E8A-4147-A177-3AD203B41FA5}">
                      <a16:colId xmlns:a16="http://schemas.microsoft.com/office/drawing/2014/main" val="20002"/>
                    </a:ext>
                  </a:extLst>
                </a:gridCol>
              </a:tblGrid>
              <a:tr h="521263">
                <a:tc gridSpan="3">
                  <a:txBody>
                    <a:bodyPr/>
                    <a:lstStyle/>
                    <a:p>
                      <a:pPr marL="0" marR="0" algn="ctr">
                        <a:lnSpc>
                          <a:spcPct val="150000"/>
                        </a:lnSpc>
                        <a:spcBef>
                          <a:spcPts val="0"/>
                        </a:spcBef>
                        <a:spcAft>
                          <a:spcPts val="1000"/>
                        </a:spcAft>
                      </a:pPr>
                      <a:r>
                        <a:rPr lang="de-DE" sz="1800" dirty="0">
                          <a:effectLst/>
                        </a:rPr>
                        <a:t>Das Profil jedes einzelnen Lerners</a:t>
                      </a:r>
                      <a:endParaRPr lang="en-US" sz="1800" dirty="0">
                        <a:effectLst/>
                        <a:latin typeface="Calibri"/>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683865">
                <a:tc>
                  <a:txBody>
                    <a:bodyPr/>
                    <a:lstStyle/>
                    <a:p>
                      <a:pPr marL="0" marR="0">
                        <a:lnSpc>
                          <a:spcPct val="150000"/>
                        </a:lnSpc>
                        <a:spcBef>
                          <a:spcPts val="0"/>
                        </a:spcBef>
                        <a:spcAft>
                          <a:spcPts val="1000"/>
                        </a:spcAft>
                      </a:pPr>
                      <a:r>
                        <a:rPr lang="de-DE" sz="1800" dirty="0">
                          <a:effectLst/>
                        </a:rPr>
                        <a:t>biologische Eigenschaften und Persönlichkeitsstruktur</a:t>
                      </a:r>
                      <a:endParaRPr lang="en-US" sz="1800" dirty="0">
                        <a:effectLst/>
                        <a:latin typeface="Calibri"/>
                        <a:ea typeface="Calibri"/>
                        <a:cs typeface="Times New Roman"/>
                      </a:endParaRPr>
                    </a:p>
                  </a:txBody>
                  <a:tcPr marL="68580" marR="68580" marT="0" marB="0"/>
                </a:tc>
                <a:tc>
                  <a:txBody>
                    <a:bodyPr/>
                    <a:lstStyle/>
                    <a:p>
                      <a:pPr marL="0" marR="0">
                        <a:lnSpc>
                          <a:spcPct val="150000"/>
                        </a:lnSpc>
                        <a:spcBef>
                          <a:spcPts val="0"/>
                        </a:spcBef>
                        <a:spcAft>
                          <a:spcPts val="1000"/>
                        </a:spcAft>
                      </a:pPr>
                      <a:r>
                        <a:rPr lang="de-DE" sz="1800" dirty="0">
                          <a:effectLst/>
                        </a:rPr>
                        <a:t>affektive Faktoren</a:t>
                      </a:r>
                      <a:endParaRPr lang="en-US" sz="1800" dirty="0">
                        <a:effectLst/>
                        <a:latin typeface="Calibri"/>
                        <a:ea typeface="Calibri"/>
                        <a:cs typeface="Times New Roman"/>
                      </a:endParaRPr>
                    </a:p>
                  </a:txBody>
                  <a:tcPr marL="68580" marR="68580" marT="0" marB="0"/>
                </a:tc>
                <a:tc>
                  <a:txBody>
                    <a:bodyPr/>
                    <a:lstStyle/>
                    <a:p>
                      <a:pPr marL="0" marR="0">
                        <a:lnSpc>
                          <a:spcPct val="150000"/>
                        </a:lnSpc>
                        <a:spcBef>
                          <a:spcPts val="0"/>
                        </a:spcBef>
                        <a:spcAft>
                          <a:spcPts val="1000"/>
                        </a:spcAft>
                      </a:pPr>
                      <a:r>
                        <a:rPr lang="de-DE" sz="1800">
                          <a:effectLst/>
                        </a:rPr>
                        <a:t>Verhaltensweisen</a:t>
                      </a:r>
                      <a:endParaRPr lang="en-US" sz="1800">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1376920">
                <a:tc>
                  <a:txBody>
                    <a:bodyPr/>
                    <a:lstStyle/>
                    <a:p>
                      <a:pPr marL="0" marR="0">
                        <a:lnSpc>
                          <a:spcPct val="150000"/>
                        </a:lnSpc>
                        <a:spcBef>
                          <a:spcPts val="0"/>
                        </a:spcBef>
                        <a:spcAft>
                          <a:spcPts val="1000"/>
                        </a:spcAft>
                      </a:pPr>
                      <a:r>
                        <a:rPr lang="de-DE" sz="1800" dirty="0">
                          <a:effectLst/>
                        </a:rPr>
                        <a:t>wer sind die Lerner</a:t>
                      </a:r>
                      <a:endParaRPr lang="en-US" sz="1800" dirty="0">
                        <a:effectLst/>
                        <a:latin typeface="Calibri"/>
                        <a:ea typeface="Calibri"/>
                        <a:cs typeface="Times New Roman"/>
                      </a:endParaRPr>
                    </a:p>
                  </a:txBody>
                  <a:tcPr marL="68580" marR="68580" marT="0" marB="0"/>
                </a:tc>
                <a:tc>
                  <a:txBody>
                    <a:bodyPr/>
                    <a:lstStyle/>
                    <a:p>
                      <a:pPr marL="0" marR="0">
                        <a:lnSpc>
                          <a:spcPct val="150000"/>
                        </a:lnSpc>
                        <a:spcBef>
                          <a:spcPts val="0"/>
                        </a:spcBef>
                        <a:spcAft>
                          <a:spcPts val="1000"/>
                        </a:spcAft>
                      </a:pPr>
                      <a:r>
                        <a:rPr lang="de-DE" sz="1800" dirty="0">
                          <a:effectLst/>
                        </a:rPr>
                        <a:t>wie erfassen die Lerner eine Fremdsprache</a:t>
                      </a:r>
                      <a:endParaRPr lang="en-US" sz="1800" dirty="0">
                        <a:effectLst/>
                        <a:latin typeface="Calibri"/>
                        <a:ea typeface="Calibri"/>
                        <a:cs typeface="Times New Roman"/>
                      </a:endParaRPr>
                    </a:p>
                  </a:txBody>
                  <a:tcPr marL="68580" marR="68580" marT="0" marB="0"/>
                </a:tc>
                <a:tc>
                  <a:txBody>
                    <a:bodyPr/>
                    <a:lstStyle/>
                    <a:p>
                      <a:pPr marL="0" marR="0">
                        <a:lnSpc>
                          <a:spcPct val="150000"/>
                        </a:lnSpc>
                        <a:spcBef>
                          <a:spcPts val="0"/>
                        </a:spcBef>
                        <a:spcAft>
                          <a:spcPts val="1000"/>
                        </a:spcAft>
                      </a:pPr>
                      <a:r>
                        <a:rPr lang="de-DE" sz="1800">
                          <a:effectLst/>
                        </a:rPr>
                        <a:t>was verfolgen die Lerner</a:t>
                      </a:r>
                      <a:endParaRPr lang="en-US" sz="1800">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521263">
                <a:tc>
                  <a:txBody>
                    <a:bodyPr/>
                    <a:lstStyle/>
                    <a:p>
                      <a:pPr marL="0" marR="0">
                        <a:lnSpc>
                          <a:spcPct val="150000"/>
                        </a:lnSpc>
                        <a:spcBef>
                          <a:spcPts val="0"/>
                        </a:spcBef>
                        <a:spcAft>
                          <a:spcPts val="1000"/>
                        </a:spcAft>
                      </a:pPr>
                      <a:r>
                        <a:rPr lang="de-DE" sz="1800" dirty="0">
                          <a:effectLst/>
                        </a:rPr>
                        <a:t>1.Alter</a:t>
                      </a:r>
                      <a:endParaRPr lang="en-US" sz="1800" dirty="0">
                        <a:effectLst/>
                        <a:latin typeface="Calibri"/>
                        <a:ea typeface="Calibri"/>
                        <a:cs typeface="Times New Roman"/>
                      </a:endParaRPr>
                    </a:p>
                  </a:txBody>
                  <a:tcPr marL="68580" marR="68580" marT="0" marB="0"/>
                </a:tc>
                <a:tc>
                  <a:txBody>
                    <a:bodyPr/>
                    <a:lstStyle/>
                    <a:p>
                      <a:pPr marL="0" marR="0">
                        <a:lnSpc>
                          <a:spcPct val="150000"/>
                        </a:lnSpc>
                        <a:spcBef>
                          <a:spcPts val="0"/>
                        </a:spcBef>
                        <a:spcAft>
                          <a:spcPts val="1000"/>
                        </a:spcAft>
                      </a:pPr>
                      <a:r>
                        <a:rPr lang="de-DE" sz="1800" dirty="0">
                          <a:effectLst/>
                        </a:rPr>
                        <a:t>5.Motivation</a:t>
                      </a:r>
                      <a:endParaRPr lang="en-US" sz="1800" dirty="0">
                        <a:effectLst/>
                        <a:latin typeface="Calibri"/>
                        <a:ea typeface="Calibri"/>
                        <a:cs typeface="Times New Roman"/>
                      </a:endParaRPr>
                    </a:p>
                  </a:txBody>
                  <a:tcPr marL="68580" marR="68580" marT="0" marB="0"/>
                </a:tc>
                <a:tc>
                  <a:txBody>
                    <a:bodyPr/>
                    <a:lstStyle/>
                    <a:p>
                      <a:pPr marL="0" marR="0">
                        <a:lnSpc>
                          <a:spcPct val="150000"/>
                        </a:lnSpc>
                        <a:spcBef>
                          <a:spcPts val="0"/>
                        </a:spcBef>
                        <a:spcAft>
                          <a:spcPts val="1000"/>
                        </a:spcAft>
                      </a:pPr>
                      <a:r>
                        <a:rPr lang="de-DE" sz="1800" dirty="0">
                          <a:effectLst/>
                        </a:rPr>
                        <a:t>8.Lernstrategien</a:t>
                      </a:r>
                      <a:endParaRPr lang="en-US" sz="1800" dirty="0">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r h="521263">
                <a:tc>
                  <a:txBody>
                    <a:bodyPr/>
                    <a:lstStyle/>
                    <a:p>
                      <a:pPr marL="0" marR="0">
                        <a:lnSpc>
                          <a:spcPct val="150000"/>
                        </a:lnSpc>
                        <a:spcBef>
                          <a:spcPts val="0"/>
                        </a:spcBef>
                        <a:spcAft>
                          <a:spcPts val="1000"/>
                        </a:spcAft>
                      </a:pPr>
                      <a:r>
                        <a:rPr lang="de-DE" sz="1800">
                          <a:effectLst/>
                        </a:rPr>
                        <a:t>2.Lernstile</a:t>
                      </a:r>
                      <a:endParaRPr lang="en-US" sz="1800">
                        <a:effectLst/>
                        <a:latin typeface="Calibri"/>
                        <a:ea typeface="Calibri"/>
                        <a:cs typeface="Times New Roman"/>
                      </a:endParaRPr>
                    </a:p>
                  </a:txBody>
                  <a:tcPr marL="68580" marR="68580" marT="0" marB="0"/>
                </a:tc>
                <a:tc>
                  <a:txBody>
                    <a:bodyPr/>
                    <a:lstStyle/>
                    <a:p>
                      <a:pPr marL="0" marR="0">
                        <a:lnSpc>
                          <a:spcPct val="150000"/>
                        </a:lnSpc>
                        <a:spcBef>
                          <a:spcPts val="0"/>
                        </a:spcBef>
                        <a:spcAft>
                          <a:spcPts val="1000"/>
                        </a:spcAft>
                      </a:pPr>
                      <a:r>
                        <a:rPr lang="de-DE" sz="1800">
                          <a:effectLst/>
                        </a:rPr>
                        <a:t>6.Einstellungen</a:t>
                      </a:r>
                      <a:endParaRPr lang="en-US" sz="1800">
                        <a:effectLst/>
                        <a:latin typeface="Calibri"/>
                        <a:ea typeface="Calibri"/>
                        <a:cs typeface="Times New Roman"/>
                      </a:endParaRPr>
                    </a:p>
                  </a:txBody>
                  <a:tcPr marL="68580" marR="68580" marT="0" marB="0"/>
                </a:tc>
                <a:tc>
                  <a:txBody>
                    <a:bodyPr/>
                    <a:lstStyle/>
                    <a:p>
                      <a:pPr marL="0" marR="0">
                        <a:lnSpc>
                          <a:spcPct val="150000"/>
                        </a:lnSpc>
                        <a:spcBef>
                          <a:spcPts val="0"/>
                        </a:spcBef>
                        <a:spcAft>
                          <a:spcPts val="1000"/>
                        </a:spcAft>
                      </a:pPr>
                      <a:r>
                        <a:rPr lang="de-DE" sz="1800" dirty="0">
                          <a:effectLst/>
                        </a:rPr>
                        <a:t> </a:t>
                      </a:r>
                      <a:endParaRPr lang="en-US" sz="1800" dirty="0">
                        <a:effectLst/>
                        <a:latin typeface="Calibri"/>
                        <a:ea typeface="Calibri"/>
                        <a:cs typeface="Times New Roman"/>
                      </a:endParaRPr>
                    </a:p>
                  </a:txBody>
                  <a:tcPr marL="68580" marR="68580" marT="0" marB="0"/>
                </a:tc>
                <a:extLst>
                  <a:ext uri="{0D108BD9-81ED-4DB2-BD59-A6C34878D82A}">
                    <a16:rowId xmlns:a16="http://schemas.microsoft.com/office/drawing/2014/main" val="10004"/>
                  </a:ext>
                </a:extLst>
              </a:tr>
              <a:tr h="1102564">
                <a:tc>
                  <a:txBody>
                    <a:bodyPr/>
                    <a:lstStyle/>
                    <a:p>
                      <a:pPr marL="0" marR="0">
                        <a:lnSpc>
                          <a:spcPct val="150000"/>
                        </a:lnSpc>
                        <a:spcBef>
                          <a:spcPts val="0"/>
                        </a:spcBef>
                        <a:spcAft>
                          <a:spcPts val="1000"/>
                        </a:spcAft>
                      </a:pPr>
                      <a:r>
                        <a:rPr lang="de-DE" sz="1800">
                          <a:effectLst/>
                        </a:rPr>
                        <a:t>3.Sprachbegabung/ Sprachlerneignung</a:t>
                      </a:r>
                      <a:endParaRPr lang="en-US" sz="1800">
                        <a:effectLst/>
                        <a:latin typeface="Calibri"/>
                        <a:ea typeface="Calibri"/>
                        <a:cs typeface="Times New Roman"/>
                      </a:endParaRPr>
                    </a:p>
                  </a:txBody>
                  <a:tcPr marL="68580" marR="68580" marT="0" marB="0"/>
                </a:tc>
                <a:tc>
                  <a:txBody>
                    <a:bodyPr/>
                    <a:lstStyle/>
                    <a:p>
                      <a:pPr marL="0" marR="0">
                        <a:lnSpc>
                          <a:spcPct val="150000"/>
                        </a:lnSpc>
                        <a:spcBef>
                          <a:spcPts val="0"/>
                        </a:spcBef>
                        <a:spcAft>
                          <a:spcPts val="1000"/>
                        </a:spcAft>
                      </a:pPr>
                      <a:r>
                        <a:rPr lang="de-DE" sz="1800">
                          <a:effectLst/>
                        </a:rPr>
                        <a:t>7.Emotionale Zustände</a:t>
                      </a:r>
                      <a:endParaRPr lang="en-US" sz="1800">
                        <a:effectLst/>
                        <a:latin typeface="Calibri"/>
                        <a:ea typeface="Calibri"/>
                        <a:cs typeface="Times New Roman"/>
                      </a:endParaRPr>
                    </a:p>
                  </a:txBody>
                  <a:tcPr marL="68580" marR="68580" marT="0" marB="0"/>
                </a:tc>
                <a:tc>
                  <a:txBody>
                    <a:bodyPr/>
                    <a:lstStyle/>
                    <a:p>
                      <a:pPr marL="0" marR="0">
                        <a:lnSpc>
                          <a:spcPct val="150000"/>
                        </a:lnSpc>
                        <a:spcBef>
                          <a:spcPts val="0"/>
                        </a:spcBef>
                        <a:spcAft>
                          <a:spcPts val="1000"/>
                        </a:spcAft>
                      </a:pPr>
                      <a:r>
                        <a:rPr lang="de-DE" sz="1800" dirty="0">
                          <a:effectLst/>
                        </a:rPr>
                        <a:t> </a:t>
                      </a:r>
                      <a:endParaRPr lang="en-US" sz="1800" dirty="0">
                        <a:effectLst/>
                        <a:latin typeface="Calibri"/>
                        <a:ea typeface="Calibri"/>
                        <a:cs typeface="Times New Roman"/>
                      </a:endParaRPr>
                    </a:p>
                  </a:txBody>
                  <a:tcPr marL="68580" marR="68580" marT="0" marB="0"/>
                </a:tc>
                <a:extLst>
                  <a:ext uri="{0D108BD9-81ED-4DB2-BD59-A6C34878D82A}">
                    <a16:rowId xmlns:a16="http://schemas.microsoft.com/office/drawing/2014/main" val="10005"/>
                  </a:ext>
                </a:extLst>
              </a:tr>
              <a:tr h="521263">
                <a:tc>
                  <a:txBody>
                    <a:bodyPr/>
                    <a:lstStyle/>
                    <a:p>
                      <a:pPr marL="0" marR="0">
                        <a:lnSpc>
                          <a:spcPct val="150000"/>
                        </a:lnSpc>
                        <a:spcBef>
                          <a:spcPts val="0"/>
                        </a:spcBef>
                        <a:spcAft>
                          <a:spcPts val="1000"/>
                        </a:spcAft>
                      </a:pPr>
                      <a:r>
                        <a:rPr lang="de-DE" sz="1800">
                          <a:effectLst/>
                        </a:rPr>
                        <a:t>4.sprachliche Sozialisation</a:t>
                      </a:r>
                      <a:endParaRPr lang="en-US" sz="1800">
                        <a:effectLst/>
                        <a:latin typeface="Calibri"/>
                        <a:ea typeface="Calibri"/>
                        <a:cs typeface="Times New Roman"/>
                      </a:endParaRPr>
                    </a:p>
                  </a:txBody>
                  <a:tcPr marL="68580" marR="68580" marT="0" marB="0"/>
                </a:tc>
                <a:tc>
                  <a:txBody>
                    <a:bodyPr/>
                    <a:lstStyle/>
                    <a:p>
                      <a:pPr marL="0" marR="0">
                        <a:lnSpc>
                          <a:spcPct val="150000"/>
                        </a:lnSpc>
                        <a:spcBef>
                          <a:spcPts val="0"/>
                        </a:spcBef>
                        <a:spcAft>
                          <a:spcPts val="1000"/>
                        </a:spcAft>
                      </a:pPr>
                      <a:r>
                        <a:rPr lang="de-DE" sz="1800">
                          <a:effectLst/>
                        </a:rPr>
                        <a:t> </a:t>
                      </a:r>
                      <a:endParaRPr lang="en-US" sz="1800">
                        <a:effectLst/>
                        <a:latin typeface="Calibri"/>
                        <a:ea typeface="Calibri"/>
                        <a:cs typeface="Times New Roman"/>
                      </a:endParaRPr>
                    </a:p>
                  </a:txBody>
                  <a:tcPr marL="68580" marR="68580" marT="0" marB="0"/>
                </a:tc>
                <a:tc>
                  <a:txBody>
                    <a:bodyPr/>
                    <a:lstStyle/>
                    <a:p>
                      <a:pPr marL="0" marR="0">
                        <a:lnSpc>
                          <a:spcPct val="150000"/>
                        </a:lnSpc>
                        <a:spcBef>
                          <a:spcPts val="0"/>
                        </a:spcBef>
                        <a:spcAft>
                          <a:spcPts val="1000"/>
                        </a:spcAft>
                      </a:pPr>
                      <a:r>
                        <a:rPr lang="de-DE" sz="1800" dirty="0">
                          <a:effectLst/>
                        </a:rPr>
                        <a:t> </a:t>
                      </a:r>
                      <a:endParaRPr lang="en-US" sz="1800" dirty="0">
                        <a:effectLst/>
                        <a:latin typeface="Calibri"/>
                        <a:ea typeface="Calibri"/>
                        <a:cs typeface="Times New Roman"/>
                      </a:endParaRPr>
                    </a:p>
                  </a:txBody>
                  <a:tcPr marL="68580" marR="68580" marT="0" marB="0"/>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935929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sz="3200" b="1" dirty="0"/>
              <a:t>Das Profil jedes einzelnen Lerners (b): das sprachliche Niveau</a:t>
            </a:r>
            <a:endParaRPr lang="en-US" sz="3200" dirty="0"/>
          </a:p>
        </p:txBody>
      </p:sp>
      <p:sp>
        <p:nvSpPr>
          <p:cNvPr id="3" name="Content Placeholder 2"/>
          <p:cNvSpPr>
            <a:spLocks noGrp="1"/>
          </p:cNvSpPr>
          <p:nvPr>
            <p:ph idx="1"/>
          </p:nvPr>
        </p:nvSpPr>
        <p:spPr/>
        <p:txBody>
          <a:bodyPr>
            <a:normAutofit fontScale="92500" lnSpcReduction="10000"/>
          </a:bodyPr>
          <a:lstStyle/>
          <a:p>
            <a:pPr marL="0" indent="0">
              <a:buNone/>
            </a:pPr>
            <a:r>
              <a:rPr lang="de-DE" dirty="0"/>
              <a:t>Das Sprachniveau zu beschreiben und zu definieren heißt die Kompetenz und Performanz der Lerner in der Zielsprache, in einem bestimmten Zeitpunkt zu verstehen. Diese </a:t>
            </a:r>
            <a:r>
              <a:rPr lang="de-DE" dirty="0" err="1"/>
              <a:t>Niveausbeschreibung</a:t>
            </a:r>
            <a:r>
              <a:rPr lang="de-DE" dirty="0"/>
              <a:t> kann Lehrern </a:t>
            </a:r>
            <a:r>
              <a:rPr lang="en-US" dirty="0"/>
              <a:t>in </a:t>
            </a:r>
            <a:r>
              <a:rPr lang="de-DE" dirty="0"/>
              <a:t>verschiedenen Bereichen helfen</a:t>
            </a:r>
            <a:r>
              <a:rPr lang="en-US" dirty="0"/>
              <a:t>:</a:t>
            </a:r>
          </a:p>
          <a:p>
            <a:r>
              <a:rPr lang="de-DE" dirty="0"/>
              <a:t>Vorbereitung</a:t>
            </a:r>
            <a:r>
              <a:rPr lang="en-US" dirty="0"/>
              <a:t> auf </a:t>
            </a:r>
            <a:r>
              <a:rPr lang="de-DE" dirty="0"/>
              <a:t>Prüfungssysteme</a:t>
            </a:r>
            <a:endParaRPr lang="en-US" dirty="0"/>
          </a:p>
          <a:p>
            <a:r>
              <a:rPr lang="de-DE" dirty="0"/>
              <a:t>Vergleich</a:t>
            </a:r>
            <a:r>
              <a:rPr lang="en-US" dirty="0"/>
              <a:t> von </a:t>
            </a:r>
            <a:r>
              <a:rPr lang="de-DE" dirty="0"/>
              <a:t>Qualifikationssystemen</a:t>
            </a:r>
            <a:endParaRPr lang="en-US" dirty="0"/>
          </a:p>
          <a:p>
            <a:r>
              <a:rPr lang="de-DE" dirty="0"/>
              <a:t>Verstehen und Verständnis von den verschiedenen Entwicklungsstadien von unterschiedlichen Lernern in mehreren Bereichen</a:t>
            </a:r>
            <a:endParaRPr lang="en-US" dirty="0"/>
          </a:p>
          <a:p>
            <a:pPr marL="0" indent="0">
              <a:buNone/>
            </a:pPr>
            <a:endParaRPr lang="en-US" dirty="0"/>
          </a:p>
        </p:txBody>
      </p:sp>
    </p:spTree>
    <p:extLst>
      <p:ext uri="{BB962C8B-B14F-4D97-AF65-F5344CB8AC3E}">
        <p14:creationId xmlns:p14="http://schemas.microsoft.com/office/powerpoint/2010/main" val="3748270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fontScale="92500" lnSpcReduction="20000"/>
          </a:bodyPr>
          <a:lstStyle/>
          <a:p>
            <a:pPr marL="0" indent="0">
              <a:buNone/>
            </a:pPr>
            <a:r>
              <a:rPr lang="de-DE" dirty="0"/>
              <a:t>Im </a:t>
            </a:r>
            <a:r>
              <a:rPr lang="de-DE" dirty="0" err="1"/>
              <a:t>GERfS</a:t>
            </a:r>
            <a:r>
              <a:rPr lang="de-DE" dirty="0"/>
              <a:t> werden das Wissen, die Kenntnisse und die Fertigkeiten (</a:t>
            </a:r>
            <a:r>
              <a:rPr lang="de-DE" dirty="0" err="1"/>
              <a:t>Kannbeschreibungen</a:t>
            </a:r>
            <a:r>
              <a:rPr lang="de-DE" dirty="0"/>
              <a:t>) beschrieben, die auf jedem Niveau für die Lernenden notwendig sind, damit sie mittels Sprache aktiv im öffentlichen, beruflichen und privaten Bereich ihres Lebens handeln. </a:t>
            </a:r>
          </a:p>
          <a:p>
            <a:pPr marL="0" indent="0">
              <a:buNone/>
            </a:pPr>
            <a:r>
              <a:rPr lang="de-DE" dirty="0"/>
              <a:t>Das sprachliche Wissen und die kommunikative Kompetenz werden durch die kommunikativen sprachlichen Aktivitäten realisiert. </a:t>
            </a:r>
          </a:p>
          <a:p>
            <a:pPr marL="0" indent="0">
              <a:buNone/>
            </a:pPr>
            <a:r>
              <a:rPr lang="de-DE" dirty="0"/>
              <a:t>Durch diese sprachliche Realisierung der Kompetenzen zeigen die Lernenden, dass sie ein Sprachsystem erreicht haben; die Lernenden zeigen aber auch, dass sie in der Lage sind, dieses Sprachsystem für kommunikative Zwecke anzuwenden. </a:t>
            </a:r>
            <a:endParaRPr lang="en-US" dirty="0"/>
          </a:p>
        </p:txBody>
      </p:sp>
    </p:spTree>
    <p:extLst>
      <p:ext uri="{BB962C8B-B14F-4D97-AF65-F5344CB8AC3E}">
        <p14:creationId xmlns:p14="http://schemas.microsoft.com/office/powerpoint/2010/main" val="3870073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r>
              <a:rPr lang="de-DE" dirty="0"/>
              <a:t>Die Lernenden verwenden also eine sprachliche Form</a:t>
            </a:r>
          </a:p>
          <a:p>
            <a:pPr marL="0" indent="0">
              <a:buNone/>
            </a:pPr>
            <a:r>
              <a:rPr lang="de-DE" dirty="0"/>
              <a:t>(ihre linguistischen Kompetenzen), </a:t>
            </a:r>
          </a:p>
          <a:p>
            <a:pPr marL="0" indent="0">
              <a:buNone/>
            </a:pPr>
            <a:r>
              <a:rPr lang="de-DE" dirty="0"/>
              <a:t>die anhand des linguistischen Systems (Wortschatz, Grammatik, Semantik, Phonologie) jeder Sprache </a:t>
            </a:r>
          </a:p>
          <a:p>
            <a:pPr marL="0" indent="0">
              <a:buNone/>
            </a:pPr>
            <a:r>
              <a:rPr lang="de-DE" dirty="0"/>
              <a:t>und anhand der bestimmten sozialen Situation (soziale Beziehungen, Höflichkeitsformen, Register) </a:t>
            </a:r>
          </a:p>
          <a:p>
            <a:pPr marL="0" indent="0">
              <a:buNone/>
            </a:pPr>
            <a:r>
              <a:rPr lang="de-DE" dirty="0"/>
              <a:t>richtig ausgewählt ist. </a:t>
            </a:r>
          </a:p>
          <a:p>
            <a:endParaRPr lang="en-US" dirty="0"/>
          </a:p>
        </p:txBody>
      </p:sp>
    </p:spTree>
    <p:extLst>
      <p:ext uri="{BB962C8B-B14F-4D97-AF65-F5344CB8AC3E}">
        <p14:creationId xmlns:p14="http://schemas.microsoft.com/office/powerpoint/2010/main" val="3352871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buNone/>
            </a:pPr>
            <a:r>
              <a:rPr lang="de-DE" dirty="0"/>
              <a:t>Die Lernenden kommunizieren, </a:t>
            </a:r>
          </a:p>
          <a:p>
            <a:pPr marL="0" indent="0">
              <a:buNone/>
            </a:pPr>
            <a:r>
              <a:rPr lang="de-DE" dirty="0"/>
              <a:t>handeln aktiv und interaktiv </a:t>
            </a:r>
          </a:p>
          <a:p>
            <a:pPr marL="0" indent="0">
              <a:buNone/>
            </a:pPr>
            <a:r>
              <a:rPr lang="de-DE" dirty="0"/>
              <a:t>mit Hilfe der sprachlichen Formen </a:t>
            </a:r>
          </a:p>
          <a:p>
            <a:pPr marL="0" indent="0">
              <a:buNone/>
            </a:pPr>
            <a:r>
              <a:rPr lang="de-DE" dirty="0"/>
              <a:t>und des sprachlichen Systems; </a:t>
            </a:r>
          </a:p>
          <a:p>
            <a:pPr marL="0" indent="0">
              <a:buNone/>
            </a:pPr>
            <a:r>
              <a:rPr lang="de-DE" dirty="0"/>
              <a:t>dabei lernen sie die sozialen Institutionen (soziolinguistische Kompetenz) kennen </a:t>
            </a:r>
          </a:p>
          <a:p>
            <a:pPr marL="0" indent="0">
              <a:buNone/>
            </a:pPr>
            <a:r>
              <a:rPr lang="de-DE" dirty="0"/>
              <a:t>und nehmen an sozialen Zusammenhängen (pragmatische Kompetenz) teil. </a:t>
            </a:r>
          </a:p>
          <a:p>
            <a:endParaRPr lang="en-US" dirty="0"/>
          </a:p>
        </p:txBody>
      </p:sp>
    </p:spTree>
    <p:extLst>
      <p:ext uri="{BB962C8B-B14F-4D97-AF65-F5344CB8AC3E}">
        <p14:creationId xmlns:p14="http://schemas.microsoft.com/office/powerpoint/2010/main" val="1213116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lstStyle/>
          <a:p>
            <a:pPr marL="0" indent="0">
              <a:buNone/>
            </a:pPr>
            <a:r>
              <a:rPr lang="de-DE" dirty="0"/>
              <a:t>Die Realisierung der kommunikativen sprachlichen Aktivitäten setzt voraus, </a:t>
            </a:r>
          </a:p>
          <a:p>
            <a:pPr marL="0" indent="0">
              <a:buNone/>
            </a:pPr>
            <a:r>
              <a:rPr lang="de-DE" dirty="0"/>
              <a:t>dass die Lernenden eine Menge von Wissen („sprachliches Wissen“) </a:t>
            </a:r>
          </a:p>
          <a:p>
            <a:pPr marL="0" indent="0">
              <a:buNone/>
            </a:pPr>
            <a:r>
              <a:rPr lang="de-DE" dirty="0"/>
              <a:t>sowie die notwendigen Kompetenzen, </a:t>
            </a:r>
          </a:p>
          <a:p>
            <a:pPr marL="0" indent="0">
              <a:buNone/>
            </a:pPr>
            <a:r>
              <a:rPr lang="de-DE" dirty="0"/>
              <a:t>damit sie das erworbene Wissen </a:t>
            </a:r>
          </a:p>
          <a:p>
            <a:pPr marL="0" indent="0">
              <a:buNone/>
            </a:pPr>
            <a:r>
              <a:rPr lang="de-DE" dirty="0"/>
              <a:t>während der sprachlichen Kommunikation („kommunikative sprachliche Kompetenz“) verwenden, schon erworben haben. </a:t>
            </a:r>
            <a:endParaRPr lang="en-US" dirty="0"/>
          </a:p>
          <a:p>
            <a:endParaRPr lang="en-US" dirty="0"/>
          </a:p>
        </p:txBody>
      </p:sp>
    </p:spTree>
    <p:extLst>
      <p:ext uri="{BB962C8B-B14F-4D97-AF65-F5344CB8AC3E}">
        <p14:creationId xmlns:p14="http://schemas.microsoft.com/office/powerpoint/2010/main" val="18958509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1644</Words>
  <Application>Microsoft Office PowerPoint</Application>
  <PresentationFormat>On-screen Show (4:3)</PresentationFormat>
  <Paragraphs>183</Paragraphs>
  <Slides>27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Calibri</vt:lpstr>
      <vt:lpstr>Office Theme</vt:lpstr>
      <vt:lpstr>Heterogenität im Fremdsprachenunterricht</vt:lpstr>
      <vt:lpstr>Die Existenz eines durchschnittlich typischen Lernenden, und somit einer einheitlichen Unterrichtspraxis, die auf einen solchen Lernenden abzielt, stellt sich in der Theorie als problematisch und in der Praxis als uneffektiv heraus. Angesichts dieser Realität scheint der traditionelle Fremdsprachenunterricht und dabei auch das Bild einer Klasse, in der die Lernenden auf ihren Plätzen sitzen und auf demselben Niveau, mit den gleichen Materialien und derselben Hilfe arbeiten, während der/die Lehrende auf eine einzige Art und Weise neue Sachverhalte lehrt, unzeitgemäß zu sein und erweist sich als ungenügend die Bedürfnisse der Lernenden zu decken. </vt:lpstr>
      <vt:lpstr> Das Profil jedes einzelnen Lerners (a): allgemeine Merkmale </vt:lpstr>
      <vt:lpstr>PowerPoint Presentation</vt:lpstr>
      <vt:lpstr>Das Profil jedes einzelnen Lerners (b): das sprachliche Niveau</vt:lpstr>
      <vt:lpstr>PowerPoint Presentation</vt:lpstr>
      <vt:lpstr>PowerPoint Presentation</vt:lpstr>
      <vt:lpstr>PowerPoint Presentation</vt:lpstr>
      <vt:lpstr>PowerPoint Presentation</vt:lpstr>
      <vt:lpstr>Das Profil der Klasse/ Gruppe </vt:lpstr>
      <vt:lpstr>Das Profil der Klasse/ Gruppe: Parameter </vt:lpstr>
      <vt:lpstr>Das Profil der Klasse/ Gruppe: Parameter</vt:lpstr>
      <vt:lpstr>Lernerautonomie</vt:lpstr>
      <vt:lpstr>PowerPoint Presentation</vt:lpstr>
      <vt:lpstr>Differenzierung und Differenzierungsmöglichkeiten</vt:lpstr>
      <vt:lpstr>Wichtige Annahmen der inneren Differenzierung</vt:lpstr>
      <vt:lpstr>PowerPoint Presentation</vt:lpstr>
      <vt:lpstr>(1) Quantitative Differenzierung </vt:lpstr>
      <vt:lpstr>(2) Qualitative Differenzierung </vt:lpstr>
      <vt:lpstr>(3) Differenzierung nach Unterrichtsformen </vt:lpstr>
      <vt:lpstr>(4) Differenzierung durch variablen Einsatz von Medien und Arbeitsmitteln</vt:lpstr>
      <vt:lpstr>Öffnung von Unterricht und Lernerautonomie </vt:lpstr>
      <vt:lpstr>Öffnungsmöglichkeiten (Brügelmann 2008): </vt:lpstr>
      <vt:lpstr>PowerPoint Presentation</vt:lpstr>
      <vt:lpstr>PowerPoint Presentation</vt:lpstr>
      <vt:lpstr>Offene Lernformen</vt:lpstr>
      <vt:lpstr>Schluss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Dafni</dc:creator>
  <cp:lastModifiedBy>Dafni Wiedenmayer</cp:lastModifiedBy>
  <cp:revision>42</cp:revision>
  <dcterms:created xsi:type="dcterms:W3CDTF">2015-11-03T20:27:00Z</dcterms:created>
  <dcterms:modified xsi:type="dcterms:W3CDTF">2026-01-08T09:16:18Z</dcterms:modified>
</cp:coreProperties>
</file>