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72"/>
  </p:notesMasterIdLst>
  <p:sldIdLst>
    <p:sldId id="258" r:id="rId2"/>
    <p:sldId id="341" r:id="rId3"/>
    <p:sldId id="345" r:id="rId4"/>
    <p:sldId id="375" r:id="rId5"/>
    <p:sldId id="377" r:id="rId6"/>
    <p:sldId id="366" r:id="rId7"/>
    <p:sldId id="368" r:id="rId8"/>
    <p:sldId id="370" r:id="rId9"/>
    <p:sldId id="371" r:id="rId10"/>
    <p:sldId id="374" r:id="rId11"/>
    <p:sldId id="361" r:id="rId12"/>
    <p:sldId id="376" r:id="rId13"/>
    <p:sldId id="381" r:id="rId14"/>
    <p:sldId id="346" r:id="rId15"/>
    <p:sldId id="353" r:id="rId16"/>
    <p:sldId id="355" r:id="rId17"/>
    <p:sldId id="382" r:id="rId18"/>
    <p:sldId id="268" r:id="rId19"/>
    <p:sldId id="299" r:id="rId20"/>
    <p:sldId id="267" r:id="rId21"/>
    <p:sldId id="278" r:id="rId22"/>
    <p:sldId id="284" r:id="rId23"/>
    <p:sldId id="297" r:id="rId24"/>
    <p:sldId id="308" r:id="rId25"/>
    <p:sldId id="309" r:id="rId26"/>
    <p:sldId id="310" r:id="rId27"/>
    <p:sldId id="311" r:id="rId28"/>
    <p:sldId id="312" r:id="rId29"/>
    <p:sldId id="313" r:id="rId30"/>
    <p:sldId id="296" r:id="rId31"/>
    <p:sldId id="318" r:id="rId32"/>
    <p:sldId id="327" r:id="rId33"/>
    <p:sldId id="319" r:id="rId34"/>
    <p:sldId id="322" r:id="rId35"/>
    <p:sldId id="269" r:id="rId36"/>
    <p:sldId id="270" r:id="rId37"/>
    <p:sldId id="271" r:id="rId38"/>
    <p:sldId id="387" r:id="rId39"/>
    <p:sldId id="257" r:id="rId40"/>
    <p:sldId id="388" r:id="rId41"/>
    <p:sldId id="260" r:id="rId42"/>
    <p:sldId id="261" r:id="rId43"/>
    <p:sldId id="262" r:id="rId44"/>
    <p:sldId id="272" r:id="rId45"/>
    <p:sldId id="273" r:id="rId46"/>
    <p:sldId id="274" r:id="rId47"/>
    <p:sldId id="281" r:id="rId48"/>
    <p:sldId id="276" r:id="rId49"/>
    <p:sldId id="277" r:id="rId50"/>
    <p:sldId id="383" r:id="rId51"/>
    <p:sldId id="279" r:id="rId52"/>
    <p:sldId id="280" r:id="rId53"/>
    <p:sldId id="282" r:id="rId54"/>
    <p:sldId id="283" r:id="rId55"/>
    <p:sldId id="285" r:id="rId56"/>
    <p:sldId id="286" r:id="rId57"/>
    <p:sldId id="287" r:id="rId58"/>
    <p:sldId id="288" r:id="rId59"/>
    <p:sldId id="289" r:id="rId60"/>
    <p:sldId id="290" r:id="rId61"/>
    <p:sldId id="291" r:id="rId62"/>
    <p:sldId id="292" r:id="rId63"/>
    <p:sldId id="293" r:id="rId64"/>
    <p:sldId id="294" r:id="rId65"/>
    <p:sldId id="295" r:id="rId66"/>
    <p:sldId id="385" r:id="rId67"/>
    <p:sldId id="386" r:id="rId68"/>
    <p:sldId id="325" r:id="rId69"/>
    <p:sldId id="390" r:id="rId70"/>
    <p:sldId id="326"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117B-38CE-4E4D-97BD-6790D27EE6FC}"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en-US"/>
        </a:p>
      </dgm:t>
    </dgm:pt>
    <dgm:pt modelId="{F021576F-B1F4-4246-ACB8-ADDBFDABC49C}">
      <dgm:prSet phldrT="[Text]" custT="1"/>
      <dgm:spPr/>
      <dgm:t>
        <a:bodyPr/>
        <a:lstStyle/>
        <a:p>
          <a:pPr algn="ctr"/>
          <a:r>
            <a:rPr lang="de-DE" sz="1600" b="1" dirty="0"/>
            <a:t>Sprachlicher Input</a:t>
          </a:r>
          <a:endParaRPr lang="en-US" sz="1600" b="1" dirty="0"/>
        </a:p>
      </dgm:t>
    </dgm:pt>
    <dgm:pt modelId="{3DBDED12-B222-4BE7-B73B-03AF140A9ED1}" type="parTrans" cxnId="{7770A21E-49F9-4D41-AC3B-B4066B0F6EC7}">
      <dgm:prSet/>
      <dgm:spPr/>
      <dgm:t>
        <a:bodyPr/>
        <a:lstStyle/>
        <a:p>
          <a:pPr algn="ctr"/>
          <a:endParaRPr lang="en-US"/>
        </a:p>
      </dgm:t>
    </dgm:pt>
    <dgm:pt modelId="{F641D384-4FF3-4E17-A84C-6D255F6110D2}" type="sibTrans" cxnId="{7770A21E-49F9-4D41-AC3B-B4066B0F6EC7}">
      <dgm:prSet/>
      <dgm:spPr/>
      <dgm:t>
        <a:bodyPr/>
        <a:lstStyle/>
        <a:p>
          <a:pPr algn="ctr"/>
          <a:endParaRPr lang="en-US"/>
        </a:p>
      </dgm:t>
    </dgm:pt>
    <dgm:pt modelId="{97D06682-31C7-46F4-BC5A-8B660F9E5D15}">
      <dgm:prSet phldrT="[Text]"/>
      <dgm:spPr/>
      <dgm:t>
        <a:bodyPr/>
        <a:lstStyle/>
        <a:p>
          <a:pPr algn="ctr"/>
          <a:r>
            <a:rPr lang="de-DE" b="1" dirty="0"/>
            <a:t>Interne Verarbeitung</a:t>
          </a:r>
          <a:endParaRPr lang="en-US" b="1" dirty="0"/>
        </a:p>
      </dgm:t>
    </dgm:pt>
    <dgm:pt modelId="{13119174-B440-4A0A-964F-52AAA5FAC25B}" type="parTrans" cxnId="{1DCEA1AA-EE14-41A6-ACF8-C69C97A2D334}">
      <dgm:prSet/>
      <dgm:spPr/>
      <dgm:t>
        <a:bodyPr/>
        <a:lstStyle/>
        <a:p>
          <a:pPr algn="ctr"/>
          <a:endParaRPr lang="en-US"/>
        </a:p>
      </dgm:t>
    </dgm:pt>
    <dgm:pt modelId="{1293A1B4-5C00-410A-9459-C670331A9263}" type="sibTrans" cxnId="{1DCEA1AA-EE14-41A6-ACF8-C69C97A2D334}">
      <dgm:prSet/>
      <dgm:spPr/>
      <dgm:t>
        <a:bodyPr/>
        <a:lstStyle/>
        <a:p>
          <a:pPr algn="ctr"/>
          <a:endParaRPr lang="en-US"/>
        </a:p>
      </dgm:t>
    </dgm:pt>
    <dgm:pt modelId="{37040295-EB4E-442D-80DE-B2545BF9BE1A}">
      <dgm:prSet phldrT="[Text]" custT="1"/>
      <dgm:spPr/>
      <dgm:t>
        <a:bodyPr/>
        <a:lstStyle/>
        <a:p>
          <a:pPr algn="ctr"/>
          <a:r>
            <a:rPr lang="de-DE" sz="1800" b="1" dirty="0"/>
            <a:t>Intake</a:t>
          </a:r>
          <a:endParaRPr lang="en-US" sz="1800" b="1" dirty="0"/>
        </a:p>
      </dgm:t>
    </dgm:pt>
    <dgm:pt modelId="{962E4F94-AD8F-4882-BB44-235CCCEC3EB9}" type="parTrans" cxnId="{A4FF90B2-409B-49C8-A247-0D2D9760D10A}">
      <dgm:prSet/>
      <dgm:spPr/>
      <dgm:t>
        <a:bodyPr/>
        <a:lstStyle/>
        <a:p>
          <a:pPr algn="ctr"/>
          <a:endParaRPr lang="en-US"/>
        </a:p>
      </dgm:t>
    </dgm:pt>
    <dgm:pt modelId="{4D4F97EB-D31B-4369-990F-7AB609DC51E8}" type="sibTrans" cxnId="{A4FF90B2-409B-49C8-A247-0D2D9760D10A}">
      <dgm:prSet/>
      <dgm:spPr/>
      <dgm:t>
        <a:bodyPr/>
        <a:lstStyle/>
        <a:p>
          <a:pPr algn="ctr"/>
          <a:endParaRPr lang="en-US"/>
        </a:p>
      </dgm:t>
    </dgm:pt>
    <dgm:pt modelId="{A120345A-6A72-4324-814E-C1F510E3D378}" type="pres">
      <dgm:prSet presAssocID="{48AD117B-38CE-4E4D-97BD-6790D27EE6FC}" presName="Name0" presStyleCnt="0">
        <dgm:presLayoutVars>
          <dgm:chMax val="7"/>
          <dgm:chPref val="7"/>
          <dgm:dir/>
          <dgm:animLvl val="lvl"/>
        </dgm:presLayoutVars>
      </dgm:prSet>
      <dgm:spPr/>
    </dgm:pt>
    <dgm:pt modelId="{1C7A0344-FA55-44B6-8F1A-1B5DDF1A26BB}" type="pres">
      <dgm:prSet presAssocID="{F021576F-B1F4-4246-ACB8-ADDBFDABC49C}" presName="Accent1" presStyleCnt="0"/>
      <dgm:spPr/>
    </dgm:pt>
    <dgm:pt modelId="{06EBF6DF-4AB2-44D0-B5CB-BA44D1B4FBD4}" type="pres">
      <dgm:prSet presAssocID="{F021576F-B1F4-4246-ACB8-ADDBFDABC49C}" presName="Accent" presStyleLbl="node1" presStyleIdx="0" presStyleCnt="3"/>
      <dgm:spPr/>
    </dgm:pt>
    <dgm:pt modelId="{74D9A19F-9C01-40FB-8479-EDEE9A3E331E}" type="pres">
      <dgm:prSet presAssocID="{F021576F-B1F4-4246-ACB8-ADDBFDABC49C}" presName="Parent1" presStyleLbl="revTx" presStyleIdx="0" presStyleCnt="3">
        <dgm:presLayoutVars>
          <dgm:chMax val="1"/>
          <dgm:chPref val="1"/>
          <dgm:bulletEnabled val="1"/>
        </dgm:presLayoutVars>
      </dgm:prSet>
      <dgm:spPr/>
    </dgm:pt>
    <dgm:pt modelId="{DC6BFE7B-5112-4EBE-BD9A-3918FB5059E5}" type="pres">
      <dgm:prSet presAssocID="{97D06682-31C7-46F4-BC5A-8B660F9E5D15}" presName="Accent2" presStyleCnt="0"/>
      <dgm:spPr/>
    </dgm:pt>
    <dgm:pt modelId="{1E4CC0A4-D94B-4DE8-BCA5-86C60BB1BBF7}" type="pres">
      <dgm:prSet presAssocID="{97D06682-31C7-46F4-BC5A-8B660F9E5D15}" presName="Accent" presStyleLbl="node1" presStyleIdx="1" presStyleCnt="3"/>
      <dgm:spPr/>
    </dgm:pt>
    <dgm:pt modelId="{D7F33E47-C6E6-4638-BD56-CD9652574B41}" type="pres">
      <dgm:prSet presAssocID="{97D06682-31C7-46F4-BC5A-8B660F9E5D15}" presName="Parent2" presStyleLbl="revTx" presStyleIdx="1" presStyleCnt="3">
        <dgm:presLayoutVars>
          <dgm:chMax val="1"/>
          <dgm:chPref val="1"/>
          <dgm:bulletEnabled val="1"/>
        </dgm:presLayoutVars>
      </dgm:prSet>
      <dgm:spPr/>
    </dgm:pt>
    <dgm:pt modelId="{63EDC4B8-4D8B-4D22-968C-05CF00E9CB1A}" type="pres">
      <dgm:prSet presAssocID="{37040295-EB4E-442D-80DE-B2545BF9BE1A}" presName="Accent3" presStyleCnt="0"/>
      <dgm:spPr/>
    </dgm:pt>
    <dgm:pt modelId="{3664CD9B-4B61-4C2E-911A-E18FE8A52CFE}" type="pres">
      <dgm:prSet presAssocID="{37040295-EB4E-442D-80DE-B2545BF9BE1A}" presName="Accent" presStyleLbl="node1" presStyleIdx="2" presStyleCnt="3"/>
      <dgm:spPr/>
    </dgm:pt>
    <dgm:pt modelId="{10C64DDC-36DA-43F1-A15E-EEF14506DF8D}" type="pres">
      <dgm:prSet presAssocID="{37040295-EB4E-442D-80DE-B2545BF9BE1A}" presName="Parent3" presStyleLbl="revTx" presStyleIdx="2" presStyleCnt="3">
        <dgm:presLayoutVars>
          <dgm:chMax val="1"/>
          <dgm:chPref val="1"/>
          <dgm:bulletEnabled val="1"/>
        </dgm:presLayoutVars>
      </dgm:prSet>
      <dgm:spPr/>
    </dgm:pt>
  </dgm:ptLst>
  <dgm:cxnLst>
    <dgm:cxn modelId="{E339871C-7B3D-4F4F-AAC7-E4721C66FCA0}" type="presOf" srcId="{37040295-EB4E-442D-80DE-B2545BF9BE1A}" destId="{10C64DDC-36DA-43F1-A15E-EEF14506DF8D}" srcOrd="0" destOrd="0" presId="urn:microsoft.com/office/officeart/2009/layout/CircleArrowProcess"/>
    <dgm:cxn modelId="{7770A21E-49F9-4D41-AC3B-B4066B0F6EC7}" srcId="{48AD117B-38CE-4E4D-97BD-6790D27EE6FC}" destId="{F021576F-B1F4-4246-ACB8-ADDBFDABC49C}" srcOrd="0" destOrd="0" parTransId="{3DBDED12-B222-4BE7-B73B-03AF140A9ED1}" sibTransId="{F641D384-4FF3-4E17-A84C-6D255F6110D2}"/>
    <dgm:cxn modelId="{41CE6463-C878-4BE8-94BD-EBACF7E5CA21}" type="presOf" srcId="{48AD117B-38CE-4E4D-97BD-6790D27EE6FC}" destId="{A120345A-6A72-4324-814E-C1F510E3D378}" srcOrd="0" destOrd="0" presId="urn:microsoft.com/office/officeart/2009/layout/CircleArrowProcess"/>
    <dgm:cxn modelId="{6C5F4273-4FD6-4D31-8F52-8C66ABFCF954}" type="presOf" srcId="{F021576F-B1F4-4246-ACB8-ADDBFDABC49C}" destId="{74D9A19F-9C01-40FB-8479-EDEE9A3E331E}" srcOrd="0" destOrd="0" presId="urn:microsoft.com/office/officeart/2009/layout/CircleArrowProcess"/>
    <dgm:cxn modelId="{1DCEA1AA-EE14-41A6-ACF8-C69C97A2D334}" srcId="{48AD117B-38CE-4E4D-97BD-6790D27EE6FC}" destId="{97D06682-31C7-46F4-BC5A-8B660F9E5D15}" srcOrd="1" destOrd="0" parTransId="{13119174-B440-4A0A-964F-52AAA5FAC25B}" sibTransId="{1293A1B4-5C00-410A-9459-C670331A9263}"/>
    <dgm:cxn modelId="{A4FF90B2-409B-49C8-A247-0D2D9760D10A}" srcId="{48AD117B-38CE-4E4D-97BD-6790D27EE6FC}" destId="{37040295-EB4E-442D-80DE-B2545BF9BE1A}" srcOrd="2" destOrd="0" parTransId="{962E4F94-AD8F-4882-BB44-235CCCEC3EB9}" sibTransId="{4D4F97EB-D31B-4369-990F-7AB609DC51E8}"/>
    <dgm:cxn modelId="{CBECA6D4-48DC-4288-91B4-B9B9EDB0E9BF}" type="presOf" srcId="{97D06682-31C7-46F4-BC5A-8B660F9E5D15}" destId="{D7F33E47-C6E6-4638-BD56-CD9652574B41}" srcOrd="0" destOrd="0" presId="urn:microsoft.com/office/officeart/2009/layout/CircleArrowProcess"/>
    <dgm:cxn modelId="{5EA5794A-3F05-45F8-A78E-FFA9D0B2DD35}" type="presParOf" srcId="{A120345A-6A72-4324-814E-C1F510E3D378}" destId="{1C7A0344-FA55-44B6-8F1A-1B5DDF1A26BB}" srcOrd="0" destOrd="0" presId="urn:microsoft.com/office/officeart/2009/layout/CircleArrowProcess"/>
    <dgm:cxn modelId="{0F95C06A-FF47-44D5-AED0-E59A7CC37C2B}" type="presParOf" srcId="{1C7A0344-FA55-44B6-8F1A-1B5DDF1A26BB}" destId="{06EBF6DF-4AB2-44D0-B5CB-BA44D1B4FBD4}" srcOrd="0" destOrd="0" presId="urn:microsoft.com/office/officeart/2009/layout/CircleArrowProcess"/>
    <dgm:cxn modelId="{11C689F9-C291-49FC-91EB-EF014866C451}" type="presParOf" srcId="{A120345A-6A72-4324-814E-C1F510E3D378}" destId="{74D9A19F-9C01-40FB-8479-EDEE9A3E331E}" srcOrd="1" destOrd="0" presId="urn:microsoft.com/office/officeart/2009/layout/CircleArrowProcess"/>
    <dgm:cxn modelId="{204126C7-8BE2-40EA-B1A7-1E1F2E94C1AD}" type="presParOf" srcId="{A120345A-6A72-4324-814E-C1F510E3D378}" destId="{DC6BFE7B-5112-4EBE-BD9A-3918FB5059E5}" srcOrd="2" destOrd="0" presId="urn:microsoft.com/office/officeart/2009/layout/CircleArrowProcess"/>
    <dgm:cxn modelId="{C879EBA5-638C-4B2E-A01F-39D6B7B3D122}" type="presParOf" srcId="{DC6BFE7B-5112-4EBE-BD9A-3918FB5059E5}" destId="{1E4CC0A4-D94B-4DE8-BCA5-86C60BB1BBF7}" srcOrd="0" destOrd="0" presId="urn:microsoft.com/office/officeart/2009/layout/CircleArrowProcess"/>
    <dgm:cxn modelId="{A069CA7C-EB74-45BB-891A-01DCD4596BCB}" type="presParOf" srcId="{A120345A-6A72-4324-814E-C1F510E3D378}" destId="{D7F33E47-C6E6-4638-BD56-CD9652574B41}" srcOrd="3" destOrd="0" presId="urn:microsoft.com/office/officeart/2009/layout/CircleArrowProcess"/>
    <dgm:cxn modelId="{74CBD6F1-7CE3-452D-ABA4-19DAB488437B}" type="presParOf" srcId="{A120345A-6A72-4324-814E-C1F510E3D378}" destId="{63EDC4B8-4D8B-4D22-968C-05CF00E9CB1A}" srcOrd="4" destOrd="0" presId="urn:microsoft.com/office/officeart/2009/layout/CircleArrowProcess"/>
    <dgm:cxn modelId="{377C583A-04C1-4055-B6AF-054ADC42355E}" type="presParOf" srcId="{63EDC4B8-4D8B-4D22-968C-05CF00E9CB1A}" destId="{3664CD9B-4B61-4C2E-911A-E18FE8A52CFE}" srcOrd="0" destOrd="0" presId="urn:microsoft.com/office/officeart/2009/layout/CircleArrowProcess"/>
    <dgm:cxn modelId="{D73A5A7A-F50B-4672-AB32-3E56BA5CE667}" type="presParOf" srcId="{A120345A-6A72-4324-814E-C1F510E3D378}" destId="{10C64DDC-36DA-43F1-A15E-EEF14506DF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pt>
    <dgm:pt modelId="{C18BA3D6-79D2-4A50-AF27-D7800136BBC6}" type="pres">
      <dgm:prSet presAssocID="{CC275571-E78C-41EC-8BAA-0CFCBCE2F8F8}" presName="centerShape" presStyleLbl="node0" presStyleIdx="0" presStyleCnt="1" custScaleX="323902" custScaleY="181586" custLinFactNeighborY="-601"/>
      <dgm:spPr/>
    </dgm:pt>
    <dgm:pt modelId="{FD341736-B764-4C82-AB71-0481414E9EC5}" type="pres">
      <dgm:prSet presAssocID="{71933F4F-BE4E-4A23-BED8-79470F873818}" presName="Name9" presStyleLbl="parChTrans1D2" presStyleIdx="0" presStyleCnt="4"/>
      <dgm:spPr/>
    </dgm:pt>
    <dgm:pt modelId="{3E684C34-100F-47D5-B622-361FC141B965}" type="pres">
      <dgm:prSet presAssocID="{71933F4F-BE4E-4A23-BED8-79470F873818}" presName="connTx" presStyleLbl="parChTrans1D2" presStyleIdx="0" presStyleCnt="4"/>
      <dgm:spPr/>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pt>
    <dgm:pt modelId="{B5CA1BA5-6BED-4C89-AC1D-C76CB61E41C9}" type="pres">
      <dgm:prSet presAssocID="{3C7F56E1-D21C-4238-83C4-3BCA4CDDA769}" presName="Name9" presStyleLbl="parChTrans1D2" presStyleIdx="1" presStyleCnt="4"/>
      <dgm:spPr/>
    </dgm:pt>
    <dgm:pt modelId="{8E5C3810-66AB-4454-AF64-23751D1C64D5}" type="pres">
      <dgm:prSet presAssocID="{3C7F56E1-D21C-4238-83C4-3BCA4CDDA769}" presName="connTx" presStyleLbl="parChTrans1D2" presStyleIdx="1" presStyleCnt="4"/>
      <dgm:spPr/>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pt>
    <dgm:pt modelId="{6C903B60-9E8D-4998-9078-B97ACB0530FA}" type="pres">
      <dgm:prSet presAssocID="{027642AB-148D-463B-97AD-98D1997E4000}" presName="Name9" presStyleLbl="parChTrans1D2" presStyleIdx="2" presStyleCnt="4"/>
      <dgm:spPr/>
    </dgm:pt>
    <dgm:pt modelId="{6CEC9170-6D42-4C7E-AAED-CA2662295059}" type="pres">
      <dgm:prSet presAssocID="{027642AB-148D-463B-97AD-98D1997E4000}" presName="connTx" presStyleLbl="parChTrans1D2" presStyleIdx="2" presStyleCnt="4"/>
      <dgm:spPr/>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pt>
    <dgm:pt modelId="{B96C7D76-D638-4C87-9439-A8F9C839EF51}" type="pres">
      <dgm:prSet presAssocID="{FE23FD16-BA08-44A5-8BA8-B4119B230158}" presName="Name9" presStyleLbl="parChTrans1D2" presStyleIdx="3" presStyleCnt="4"/>
      <dgm:spPr/>
    </dgm:pt>
    <dgm:pt modelId="{71502520-B7ED-4991-AD5A-5A24663A67AC}" type="pres">
      <dgm:prSet presAssocID="{FE23FD16-BA08-44A5-8BA8-B4119B230158}" presName="connTx" presStyleLbl="parChTrans1D2" presStyleIdx="3" presStyleCnt="4"/>
      <dgm:spPr/>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pt>
  </dgm:ptLst>
  <dgm:cxnLst>
    <dgm:cxn modelId="{03059C07-6F3F-4CC0-AB2C-645339193F9F}" type="presOf" srcId="{0E428AA0-06C4-4E5E-9A88-87D95D760071}" destId="{0B430231-34D3-426E-933C-8C1845FBEC3A}"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45625E22-8081-4962-ACE1-F6D51B92FBE3}" type="presOf" srcId="{FE23FD16-BA08-44A5-8BA8-B4119B230158}" destId="{71502520-B7ED-4991-AD5A-5A24663A67AC}" srcOrd="1"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CA088C40-DCCD-4F06-B366-D60D4EDE2FE5}" srcId="{070B2834-1D0B-4155-B068-953EE3BB467C}" destId="{CC275571-E78C-41EC-8BAA-0CFCBCE2F8F8}" srcOrd="0" destOrd="0" parTransId="{DDDA586F-96AC-48BE-95A6-2639D1800EC5}" sibTransId="{A200EABF-0601-4E8F-9F2A-185D8CBB39D9}"/>
    <dgm:cxn modelId="{F71D6F5D-75BB-40AC-BA91-5F4A7CFC4A1B}" srcId="{CC275571-E78C-41EC-8BAA-0CFCBCE2F8F8}" destId="{0E428AA0-06C4-4E5E-9A88-87D95D760071}" srcOrd="0" destOrd="0" parTransId="{71933F4F-BE4E-4A23-BED8-79470F873818}" sibTransId="{1491BE28-5880-4F45-A8B8-F740A62135C0}"/>
    <dgm:cxn modelId="{34B3E248-59A4-44B1-84C4-421ABF04C671}" type="presOf" srcId="{71933F4F-BE4E-4A23-BED8-79470F873818}" destId="{FD341736-B764-4C82-AB71-0481414E9EC5}"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D7D69F9F-67BC-4FB0-949F-D5F08562B3E6}" type="presOf" srcId="{FE23FD16-BA08-44A5-8BA8-B4119B230158}" destId="{B96C7D76-D638-4C87-9439-A8F9C839EF51}"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4003F3E3-1207-44BD-83F5-2DC9933C013B}" type="presOf" srcId="{A2518B0D-626A-4387-BA6B-D05102B894D5}" destId="{40762BB5-ADE9-4093-86C8-54DF06D2A55A}" srcOrd="0"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F6DF-4AB2-44D0-B5CB-BA44D1B4FBD4}">
      <dsp:nvSpPr>
        <dsp:cNvPr id="0" name=""/>
        <dsp:cNvSpPr/>
      </dsp:nvSpPr>
      <dsp:spPr>
        <a:xfrm>
          <a:off x="3411552" y="0"/>
          <a:ext cx="2183298" cy="2183630"/>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D9A19F-9C01-40FB-8479-EDEE9A3E331E}">
      <dsp:nvSpPr>
        <dsp:cNvPr id="0" name=""/>
        <dsp:cNvSpPr/>
      </dsp:nvSpPr>
      <dsp:spPr>
        <a:xfrm>
          <a:off x="3894133" y="788356"/>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Sprachlicher Input</a:t>
          </a:r>
          <a:endParaRPr lang="en-US" sz="1600" b="1" kern="1200" dirty="0"/>
        </a:p>
      </dsp:txBody>
      <dsp:txXfrm>
        <a:off x="3894133" y="788356"/>
        <a:ext cx="1213216" cy="606463"/>
      </dsp:txXfrm>
    </dsp:sp>
    <dsp:sp modelId="{1E4CC0A4-D94B-4DE8-BCA5-86C60BB1BBF7}">
      <dsp:nvSpPr>
        <dsp:cNvPr id="0" name=""/>
        <dsp:cNvSpPr/>
      </dsp:nvSpPr>
      <dsp:spPr>
        <a:xfrm>
          <a:off x="2805149" y="1254657"/>
          <a:ext cx="2183298" cy="2183630"/>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33E47-C6E6-4638-BD56-CD9652574B41}">
      <dsp:nvSpPr>
        <dsp:cNvPr id="0" name=""/>
        <dsp:cNvSpPr/>
      </dsp:nvSpPr>
      <dsp:spPr>
        <a:xfrm>
          <a:off x="3290189" y="2050272"/>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b="1" kern="1200" dirty="0"/>
            <a:t>Interne Verarbeitung</a:t>
          </a:r>
          <a:endParaRPr lang="en-US" sz="1500" b="1" kern="1200" dirty="0"/>
        </a:p>
      </dsp:txBody>
      <dsp:txXfrm>
        <a:off x="3290189" y="2050272"/>
        <a:ext cx="1213216" cy="606463"/>
      </dsp:txXfrm>
    </dsp:sp>
    <dsp:sp modelId="{3664CD9B-4B61-4C2E-911A-E18FE8A52CFE}">
      <dsp:nvSpPr>
        <dsp:cNvPr id="0" name=""/>
        <dsp:cNvSpPr/>
      </dsp:nvSpPr>
      <dsp:spPr>
        <a:xfrm>
          <a:off x="3566946" y="2659456"/>
          <a:ext cx="1875791" cy="1876543"/>
        </a:xfrm>
        <a:prstGeom prst="blockArc">
          <a:avLst>
            <a:gd name="adj1" fmla="val 13500000"/>
            <a:gd name="adj2" fmla="val 10800000"/>
            <a:gd name="adj3" fmla="val 1274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4DDC-36DA-43F1-A15E-EEF14506DF8D}">
      <dsp:nvSpPr>
        <dsp:cNvPr id="0" name=""/>
        <dsp:cNvSpPr/>
      </dsp:nvSpPr>
      <dsp:spPr>
        <a:xfrm>
          <a:off x="3897003" y="3314001"/>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Intake</a:t>
          </a:r>
          <a:endParaRPr lang="en-US" sz="1800" b="1" kern="1200" dirty="0"/>
        </a:p>
      </dsp:txBody>
      <dsp:txXfrm>
        <a:off x="3897003" y="3314001"/>
        <a:ext cx="1213216" cy="6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A3D6-79D2-4A50-AF27-D7800136BBC6}">
      <dsp:nvSpPr>
        <dsp:cNvPr id="0" name=""/>
        <dsp:cNvSpPr/>
      </dsp:nvSpPr>
      <dsp:spPr>
        <a:xfrm>
          <a:off x="3517684" y="853741"/>
          <a:ext cx="3059024" cy="171495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Entscheidungen</a:t>
          </a:r>
          <a:endParaRPr lang="el-GR" sz="2000" kern="1200" dirty="0">
            <a:solidFill>
              <a:schemeClr val="tx1"/>
            </a:solidFill>
          </a:endParaRPr>
        </a:p>
      </dsp:txBody>
      <dsp:txXfrm>
        <a:off x="3965668" y="1104890"/>
        <a:ext cx="2163056" cy="1212652"/>
      </dsp:txXfrm>
    </dsp:sp>
    <dsp:sp modelId="{FD341736-B764-4C82-AB71-0481414E9EC5}">
      <dsp:nvSpPr>
        <dsp:cNvPr id="0" name=""/>
        <dsp:cNvSpPr/>
      </dsp:nvSpPr>
      <dsp:spPr>
        <a:xfrm rot="11604536">
          <a:off x="2713417" y="1258463"/>
          <a:ext cx="939043" cy="16634"/>
        </a:xfrm>
        <a:custGeom>
          <a:avLst/>
          <a:gdLst/>
          <a:ahLst/>
          <a:cxnLst/>
          <a:rect l="0" t="0" r="0" b="0"/>
          <a:pathLst>
            <a:path>
              <a:moveTo>
                <a:pt x="0" y="8317"/>
              </a:moveTo>
              <a:lnTo>
                <a:pt x="939043"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59462" y="1243304"/>
        <a:ext cx="46952" cy="46952"/>
      </dsp:txXfrm>
    </dsp:sp>
    <dsp:sp modelId="{0B430231-34D3-426E-933C-8C1845FBEC3A}">
      <dsp:nvSpPr>
        <dsp:cNvPr id="0" name=""/>
        <dsp:cNvSpPr/>
      </dsp:nvSpPr>
      <dsp:spPr>
        <a:xfrm>
          <a:off x="176832" y="142917"/>
          <a:ext cx="2661108" cy="144882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66542" y="355093"/>
        <a:ext cx="1881688" cy="1024477"/>
      </dsp:txXfrm>
    </dsp:sp>
    <dsp:sp modelId="{B5CA1BA5-6BED-4C89-AC1D-C76CB61E41C9}">
      <dsp:nvSpPr>
        <dsp:cNvPr id="0" name=""/>
        <dsp:cNvSpPr/>
      </dsp:nvSpPr>
      <dsp:spPr>
        <a:xfrm rot="20896285">
          <a:off x="6473345" y="1325564"/>
          <a:ext cx="782740" cy="16634"/>
        </a:xfrm>
        <a:custGeom>
          <a:avLst/>
          <a:gdLst/>
          <a:ahLst/>
          <a:cxnLst/>
          <a:rect l="0" t="0" r="0" b="0"/>
          <a:pathLst>
            <a:path>
              <a:moveTo>
                <a:pt x="0" y="8317"/>
              </a:moveTo>
              <a:lnTo>
                <a:pt x="782740"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845147" y="1314313"/>
        <a:ext cx="39137" cy="39137"/>
      </dsp:txXfrm>
    </dsp:sp>
    <dsp:sp modelId="{861DB138-F819-4A2E-959C-61BE2AC60AC3}">
      <dsp:nvSpPr>
        <dsp:cNvPr id="0" name=""/>
        <dsp:cNvSpPr/>
      </dsp:nvSpPr>
      <dsp:spPr>
        <a:xfrm>
          <a:off x="7173601" y="248094"/>
          <a:ext cx="2578801" cy="150793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7551258" y="468925"/>
        <a:ext cx="1823487" cy="1066269"/>
      </dsp:txXfrm>
    </dsp:sp>
    <dsp:sp modelId="{6C903B60-9E8D-4998-9078-B97ACB0530FA}">
      <dsp:nvSpPr>
        <dsp:cNvPr id="0" name=""/>
        <dsp:cNvSpPr/>
      </dsp:nvSpPr>
      <dsp:spPr>
        <a:xfrm rot="808355">
          <a:off x="6436944" y="2181443"/>
          <a:ext cx="1215477" cy="16634"/>
        </a:xfrm>
        <a:custGeom>
          <a:avLst/>
          <a:gdLst/>
          <a:ahLst/>
          <a:cxnLst/>
          <a:rect l="0" t="0" r="0" b="0"/>
          <a:pathLst>
            <a:path>
              <a:moveTo>
                <a:pt x="0" y="8317"/>
              </a:moveTo>
              <a:lnTo>
                <a:pt x="1215477"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14296" y="2159373"/>
        <a:ext cx="60773" cy="60773"/>
      </dsp:txXfrm>
    </dsp:sp>
    <dsp:sp modelId="{40762BB5-ADE9-4093-86C8-54DF06D2A55A}">
      <dsp:nvSpPr>
        <dsp:cNvPr id="0" name=""/>
        <dsp:cNvSpPr/>
      </dsp:nvSpPr>
      <dsp:spPr>
        <a:xfrm>
          <a:off x="7582435" y="1856083"/>
          <a:ext cx="1994586" cy="1402864"/>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latin typeface="Times New Roman" panose="02020603050405020304" pitchFamily="18" charset="0"/>
              <a:cs typeface="Times New Roman" panose="02020603050405020304" pitchFamily="18" charset="0"/>
            </a:rPr>
            <a:t>Gestaltung des Lernprozesses</a:t>
          </a:r>
          <a:endParaRPr lang="el-GR" sz="1800" kern="1200" dirty="0">
            <a:solidFill>
              <a:schemeClr val="tx1"/>
            </a:solidFill>
            <a:latin typeface="Times New Roman" panose="02020603050405020304" pitchFamily="18" charset="0"/>
            <a:cs typeface="Times New Roman" panose="02020603050405020304" pitchFamily="18" charset="0"/>
          </a:endParaRPr>
        </a:p>
      </dsp:txBody>
      <dsp:txXfrm>
        <a:off x="7874535" y="2061528"/>
        <a:ext cx="1410386" cy="991974"/>
      </dsp:txXfrm>
    </dsp:sp>
    <dsp:sp modelId="{B96C7D76-D638-4C87-9439-A8F9C839EF51}">
      <dsp:nvSpPr>
        <dsp:cNvPr id="0" name=""/>
        <dsp:cNvSpPr/>
      </dsp:nvSpPr>
      <dsp:spPr>
        <a:xfrm rot="10035488">
          <a:off x="2493048" y="2150458"/>
          <a:ext cx="1149835" cy="16634"/>
        </a:xfrm>
        <a:custGeom>
          <a:avLst/>
          <a:gdLst/>
          <a:ahLst/>
          <a:cxnLst/>
          <a:rect l="0" t="0" r="0" b="0"/>
          <a:pathLst>
            <a:path>
              <a:moveTo>
                <a:pt x="0" y="8317"/>
              </a:moveTo>
              <a:lnTo>
                <a:pt x="1149835" y="831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9220" y="2130029"/>
        <a:ext cx="57491" cy="57491"/>
      </dsp:txXfrm>
    </dsp:sp>
    <dsp:sp modelId="{E00A7272-5C5F-4D6D-BFCC-62BDBEBC243B}">
      <dsp:nvSpPr>
        <dsp:cNvPr id="0" name=""/>
        <dsp:cNvSpPr/>
      </dsp:nvSpPr>
      <dsp:spPr>
        <a:xfrm>
          <a:off x="251809" y="1822733"/>
          <a:ext cx="2328055" cy="141926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92745" y="2030580"/>
        <a:ext cx="1646183" cy="10035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DEC3-8B77-4A29-932B-0400ADFB63F5}"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683B7-87F0-4CB6-84B3-D1C9EF0FD514}" type="slidenum">
              <a:rPr lang="en-US" smtClean="0"/>
              <a:t>‹#›</a:t>
            </a:fld>
            <a:endParaRPr lang="en-US"/>
          </a:p>
        </p:txBody>
      </p:sp>
    </p:spTree>
    <p:extLst>
      <p:ext uri="{BB962C8B-B14F-4D97-AF65-F5344CB8AC3E}">
        <p14:creationId xmlns:p14="http://schemas.microsoft.com/office/powerpoint/2010/main" val="379676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31</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05603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917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068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5162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585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77380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7392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00925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64062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B25FA-3B5E-472A-A8DB-4DB2D1104DEF}"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230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B25FA-3B5E-472A-A8DB-4DB2D1104DE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11945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2B25FA-3B5E-472A-A8DB-4DB2D1104DEF}"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45039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2B25FA-3B5E-472A-A8DB-4DB2D1104DEF}"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6834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B25FA-3B5E-472A-A8DB-4DB2D1104DEF}"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326554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1726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B25FA-3B5E-472A-A8DB-4DB2D1104DEF}"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E69C-E7D1-411E-8605-E40B780753C0}" type="slidenum">
              <a:rPr lang="en-US" smtClean="0"/>
              <a:t>‹#›</a:t>
            </a:fld>
            <a:endParaRPr lang="en-US"/>
          </a:p>
        </p:txBody>
      </p:sp>
    </p:spTree>
    <p:extLst>
      <p:ext uri="{BB962C8B-B14F-4D97-AF65-F5344CB8AC3E}">
        <p14:creationId xmlns:p14="http://schemas.microsoft.com/office/powerpoint/2010/main" val="236527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B25FA-3B5E-472A-A8DB-4DB2D1104DEF}" type="datetimeFigureOut">
              <a:rPr lang="en-US" smtClean="0"/>
              <a:t>10/30/2025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3AE69C-E7D1-411E-8605-E40B780753C0}" type="slidenum">
              <a:rPr lang="en-US" smtClean="0"/>
              <a:t>‹#›</a:t>
            </a:fld>
            <a:endParaRPr lang="en-US"/>
          </a:p>
        </p:txBody>
      </p:sp>
    </p:spTree>
    <p:extLst>
      <p:ext uri="{BB962C8B-B14F-4D97-AF65-F5344CB8AC3E}">
        <p14:creationId xmlns:p14="http://schemas.microsoft.com/office/powerpoint/2010/main" val="21717094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ethe.de/resources/files/pdf65/Goethe_Kal_15_back_8.pdf" TargetMode="External"/><Relationship Id="rId2" Type="http://schemas.openxmlformats.org/officeDocument/2006/relationships/hyperlink" Target="https://www.goethe.de/resources/files/pdf72/Unterweg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rlz.fr/Fw5" TargetMode="External"/><Relationship Id="rId2" Type="http://schemas.openxmlformats.org/officeDocument/2006/relationships/hyperlink" Target="http://www.audio-lingua.eu/spip.php?page=recherche&amp;recherche=Reise+planen&amp;id_rubrique=3&amp;id_mot=28"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ethe.de/prj/dfd/de/index.cfm?fuseaction=learning.TutorialDetail&amp;tutorial=erste_wege_in_deutschland_-_folge_im_bu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www.goethe.de/bildderanderen"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ethe.de/ins/pt/lis/pro/bkd/msd/d_msd_B.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goethe.de/ins/pl/de/spr/ueb/pod.html"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uni-muenster.de/imperia/md/content/didaktik_des_sachunterrichts/dokumente/literaturmoeller/konstruktivistischesichtweis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gs.uoa.gr/fileadmin/gs.uoa.gr/uploads/synedria/Schnittstellen_Linguistik_und_Didaktik_200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717176" y="1317813"/>
            <a:ext cx="11282082" cy="3306202"/>
          </a:xfrm>
        </p:spPr>
        <p:txBody>
          <a:bodyPr>
            <a:normAutofit fontScale="90000"/>
          </a:bodyPr>
          <a:lstStyle/>
          <a:p>
            <a:pPr algn="ctr"/>
            <a:br>
              <a:rPr lang="en-US" sz="2000" dirty="0"/>
            </a:br>
            <a:br>
              <a:rPr lang="en-US" sz="2000" dirty="0"/>
            </a:br>
            <a:br>
              <a:rPr lang="en-US" sz="2400" dirty="0"/>
            </a:br>
            <a:br>
              <a:rPr lang="en-US" sz="2400" dirty="0"/>
            </a:br>
            <a:br>
              <a:rPr lang="en-US" sz="2400" dirty="0"/>
            </a:br>
            <a:r>
              <a:rPr lang="de-DE" sz="3600" b="1" dirty="0"/>
              <a:t>Interaktion als Spracherwerbstheorie</a:t>
            </a:r>
            <a:r>
              <a:rPr lang="el-GR" sz="3600" b="1" dirty="0"/>
              <a:t>		</a:t>
            </a:r>
            <a:br>
              <a:rPr lang="en-US" sz="3600" b="1" dirty="0"/>
            </a:br>
            <a:r>
              <a:rPr lang="de-DE" sz="3600" b="1" dirty="0"/>
              <a:t>Die Nützlichkeit für die Unterrichtspraxis </a:t>
            </a:r>
            <a:br>
              <a:rPr lang="de-DE" sz="3600" b="1" dirty="0"/>
            </a:br>
            <a:r>
              <a:rPr lang="de-DE" sz="3200" dirty="0"/>
              <a:t>Interaktionistische Ansätze und Anwendungsbeispiele im FSU </a:t>
            </a:r>
            <a:br>
              <a:rPr lang="de-DE" sz="3200" dirty="0"/>
            </a:br>
            <a:r>
              <a:rPr lang="de-DE" sz="3200" dirty="0"/>
              <a:t>Entwicklung von Kompetenzen und Sprachaktivitäten</a:t>
            </a:r>
            <a:br>
              <a:rPr lang="en-US" sz="3200" dirty="0"/>
            </a:br>
            <a:endParaRPr lang="el-GR" sz="1800" b="1" dirty="0">
              <a:latin typeface="+mn-lt"/>
            </a:endParaRPr>
          </a:p>
        </p:txBody>
      </p:sp>
      <p:sp>
        <p:nvSpPr>
          <p:cNvPr id="6" name="Υπότιτλος 2"/>
          <p:cNvSpPr>
            <a:spLocks noGrp="1"/>
          </p:cNvSpPr>
          <p:nvPr>
            <p:ph type="subTitle" idx="1"/>
          </p:nvPr>
        </p:nvSpPr>
        <p:spPr>
          <a:xfrm>
            <a:off x="717176" y="5522976"/>
            <a:ext cx="9144000" cy="658368"/>
          </a:xfrm>
        </p:spPr>
        <p:txBody>
          <a:bodyPr>
            <a:normAutofit fontScale="85000" lnSpcReduction="20000"/>
          </a:bodyPr>
          <a:lstStyle/>
          <a:p>
            <a:pPr algn="just"/>
            <a:r>
              <a:rPr lang="en-US" sz="2000" dirty="0"/>
              <a:t>Universität Athen, Fachbereich für Deutsche Sprache und Literatur</a:t>
            </a:r>
          </a:p>
          <a:p>
            <a:pPr algn="just"/>
            <a:r>
              <a:rPr lang="de-DE" sz="2000" dirty="0"/>
              <a:t>Prof. Dr. Dafni Wiedenmayer</a:t>
            </a:r>
            <a:r>
              <a:rPr lang="en-US" sz="2000" dirty="0"/>
              <a:t> </a:t>
            </a:r>
          </a:p>
        </p:txBody>
      </p:sp>
    </p:spTree>
    <p:extLst>
      <p:ext uri="{BB962C8B-B14F-4D97-AF65-F5344CB8AC3E}">
        <p14:creationId xmlns:p14="http://schemas.microsoft.com/office/powerpoint/2010/main" val="82009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556591"/>
          </a:xfrm>
        </p:spPr>
        <p:txBody>
          <a:bodyPr/>
          <a:lstStyle/>
          <a:p>
            <a:r>
              <a:rPr lang="de-DE" sz="2000" dirty="0"/>
              <a:t>Ellis: eine kritische Überprüfung</a:t>
            </a:r>
            <a:endParaRPr lang="el-GR" sz="2000" dirty="0"/>
          </a:p>
        </p:txBody>
      </p:sp>
      <p:sp>
        <p:nvSpPr>
          <p:cNvPr id="3" name="2 - Θέση περιεχομένου"/>
          <p:cNvSpPr>
            <a:spLocks noGrp="1"/>
          </p:cNvSpPr>
          <p:nvPr>
            <p:ph idx="1"/>
          </p:nvPr>
        </p:nvSpPr>
        <p:spPr>
          <a:xfrm>
            <a:off x="677334" y="1007165"/>
            <a:ext cx="8596668" cy="5034197"/>
          </a:xfrm>
        </p:spPr>
        <p:txBody>
          <a:bodyPr>
            <a:normAutofit/>
          </a:bodyPr>
          <a:lstStyle/>
          <a:p>
            <a:endParaRPr lang="de-DE" dirty="0"/>
          </a:p>
          <a:p>
            <a:endParaRPr lang="de-DE" dirty="0"/>
          </a:p>
          <a:p>
            <a:r>
              <a:rPr lang="de-DE" dirty="0"/>
              <a:t>Modifikationen des Inputs, insbesondere solche, die im Prozess der Aushandlung eines Kommunikationsproblems stattfinden, ermöglichen die Aneignung, vorausgesetzt, dass die Lernenden: </a:t>
            </a:r>
          </a:p>
          <a:p>
            <a:r>
              <a:rPr lang="de-DE" dirty="0"/>
              <a:t>(a) den Input verstehen und </a:t>
            </a:r>
          </a:p>
          <a:p>
            <a:r>
              <a:rPr lang="de-DE" dirty="0"/>
              <a:t>(b) neue Merkmale darin wahrnehmen und vergleichen, was in ihrem Output bemerkt wird.</a:t>
            </a:r>
          </a:p>
          <a:p>
            <a:r>
              <a:rPr lang="de-DE" dirty="0"/>
              <a:t>Eine Interaktion, die von den Lernenden erfordert, dass sie ihren anfänglichen Output modifizieren, erleichtert den Integrationsprozess.</a:t>
            </a:r>
          </a:p>
          <a:p>
            <a:endParaRPr lang="de-DE" dirty="0"/>
          </a:p>
        </p:txBody>
      </p:sp>
    </p:spTree>
    <p:extLst>
      <p:ext uri="{BB962C8B-B14F-4D97-AF65-F5344CB8AC3E}">
        <p14:creationId xmlns:p14="http://schemas.microsoft.com/office/powerpoint/2010/main" val="15709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D5EB-2C93-444A-84EA-F96EBCF4BF2A}"/>
              </a:ext>
            </a:extLst>
          </p:cNvPr>
          <p:cNvSpPr>
            <a:spLocks noGrp="1"/>
          </p:cNvSpPr>
          <p:nvPr>
            <p:ph type="title"/>
          </p:nvPr>
        </p:nvSpPr>
        <p:spPr>
          <a:xfrm>
            <a:off x="609600" y="274638"/>
            <a:ext cx="10160000" cy="676338"/>
          </a:xfrm>
        </p:spPr>
        <p:txBody>
          <a:bodyPr/>
          <a:lstStyle/>
          <a:p>
            <a:pPr algn="ctr"/>
            <a:r>
              <a:rPr lang="de-DE" sz="3200" dirty="0">
                <a:latin typeface="Arial" panose="020B0604020202020204" pitchFamily="34" charset="0"/>
                <a:cs typeface="Arial" panose="020B0604020202020204" pitchFamily="34" charset="0"/>
              </a:rPr>
              <a:t>Vygotski</a:t>
            </a:r>
            <a:endParaRPr lang="el-GR" sz="32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A39B0CD-AF43-41D9-9661-D23F4FAEC1E9}"/>
              </a:ext>
            </a:extLst>
          </p:cNvPr>
          <p:cNvSpPr>
            <a:spLocks noGrp="1"/>
          </p:cNvSpPr>
          <p:nvPr>
            <p:ph idx="1"/>
          </p:nvPr>
        </p:nvSpPr>
        <p:spPr>
          <a:xfrm>
            <a:off x="609600" y="950976"/>
            <a:ext cx="10160000" cy="5449824"/>
          </a:xfrm>
        </p:spPr>
        <p:txBody>
          <a:bodyPr>
            <a:normAutofit/>
          </a:bodyPr>
          <a:lstStyle/>
          <a:p>
            <a:endParaRPr lang="de-DE" dirty="0">
              <a:solidFill>
                <a:srgbClr val="202122"/>
              </a:solidFill>
              <a:latin typeface="Arial" panose="020B0604020202020204" pitchFamily="34" charset="0"/>
            </a:endParaRPr>
          </a:p>
          <a:p>
            <a:r>
              <a:rPr lang="de-DE" sz="2000" dirty="0">
                <a:solidFill>
                  <a:schemeClr val="tx1"/>
                </a:solidFill>
              </a:rPr>
              <a:t>Im Gegensatz zum individuellen Konstruktivismus spielt die soziale Interaktion zwischen Lernenden bzw. zwischen Lernenden und Lehrenden eine hervorgehobene Rolle, da das menschliche Wissen als letztlich sozial konstruiertes Wissen verstanden wird. </a:t>
            </a:r>
          </a:p>
          <a:p>
            <a:r>
              <a:rPr lang="de-DE" sz="2000" dirty="0">
                <a:solidFill>
                  <a:schemeClr val="tx1"/>
                </a:solidFill>
                <a:cs typeface="Arial" panose="020B0604020202020204" pitchFamily="34" charset="0"/>
              </a:rPr>
              <a:t>"Jede höhere geistige Funktion durchläuft notwendigerweise eine externe Phase in ihrer Entwicklung, weil sie ursprünglich eine soziale Funktion ist "</a:t>
            </a:r>
            <a:endParaRPr lang="de-DE" sz="2000" dirty="0">
              <a:solidFill>
                <a:schemeClr val="tx1"/>
              </a:solidFill>
            </a:endParaRPr>
          </a:p>
          <a:p>
            <a:r>
              <a:rPr lang="de-DE" sz="2000" dirty="0">
                <a:solidFill>
                  <a:schemeClr val="tx1"/>
                </a:solidFill>
              </a:rPr>
              <a:t> Wygotski kam vielfach zu ähnlichen Ansichten wie Piaget, betont aber stärker die kulturelle Lernumwelt. </a:t>
            </a:r>
          </a:p>
          <a:p>
            <a:r>
              <a:rPr lang="de-DE" sz="2000" dirty="0">
                <a:solidFill>
                  <a:schemeClr val="tx1"/>
                </a:solidFill>
              </a:rPr>
              <a:t>Der Unterricht soll konstruktiv wirksam sein, dann wird er als eine Zone der weiteren Entwicklungsmöglichkeit gesehen. Dies bedeutet, dass aus der Lernumwelt Angebote unterbreitet werden müssen, die sie konstruktiv vorantreiben, aber nicht solche, die bloß einen bestehenden und zu reproduzierendem Wissensstand sichern. Eine überwiegende Nachahmung ist die Vernichtung eines konstruktiven und kreativen Lernens. </a:t>
            </a:r>
            <a:endParaRPr lang="el-GR"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312681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e-DE" sz="4000" dirty="0"/>
              <a:t>Grundprozess des Spracherwerbs</a:t>
            </a:r>
            <a:endParaRPr lang="en-US" sz="4000" dirty="0"/>
          </a:p>
        </p:txBody>
      </p:sp>
      <p:graphicFrame>
        <p:nvGraphicFramePr>
          <p:cNvPr id="4" name="Diagram 3"/>
          <p:cNvGraphicFramePr/>
          <p:nvPr/>
        </p:nvGraphicFramePr>
        <p:xfrm>
          <a:off x="1295467" y="1412776"/>
          <a:ext cx="840000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37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80661"/>
          </a:xfrm>
        </p:spPr>
        <p:txBody>
          <a:bodyPr>
            <a:normAutofit/>
          </a:bodyPr>
          <a:lstStyle/>
          <a:p>
            <a:r>
              <a:rPr lang="de-DE" sz="2800" dirty="0"/>
              <a:t>Interaktionistishe Strategieentwiklung</a:t>
            </a:r>
            <a:br>
              <a:rPr lang="de-DE" sz="2800" dirty="0"/>
            </a:br>
            <a:r>
              <a:rPr lang="de-DE" sz="2800" dirty="0"/>
              <a:t>Prinzipien des Konstruktivismus</a:t>
            </a:r>
            <a:endParaRPr lang="en-US" sz="2800" dirty="0"/>
          </a:p>
        </p:txBody>
      </p:sp>
      <p:sp>
        <p:nvSpPr>
          <p:cNvPr id="3" name="Content Placeholder 2"/>
          <p:cNvSpPr>
            <a:spLocks noGrp="1"/>
          </p:cNvSpPr>
          <p:nvPr>
            <p:ph idx="1"/>
          </p:nvPr>
        </p:nvSpPr>
        <p:spPr>
          <a:xfrm>
            <a:off x="677334" y="1590261"/>
            <a:ext cx="8596668" cy="4451101"/>
          </a:xfrm>
        </p:spPr>
        <p:txBody>
          <a:bodyPr>
            <a:normAutofit/>
          </a:bodyPr>
          <a:lstStyle/>
          <a:p>
            <a:endParaRPr lang="de-DE" altLang="en-US" dirty="0"/>
          </a:p>
          <a:p>
            <a:r>
              <a:rPr lang="de-DE" altLang="en-US" dirty="0"/>
              <a:t>situatives </a:t>
            </a:r>
            <a:r>
              <a:rPr lang="de-DE" altLang="en-US" b="1" dirty="0"/>
              <a:t>Handeln</a:t>
            </a:r>
            <a:r>
              <a:rPr lang="el-GR" altLang="en-US" dirty="0"/>
              <a:t> </a:t>
            </a:r>
            <a:r>
              <a:rPr lang="de-DE" altLang="en-US" dirty="0"/>
              <a:t>(Gehirn konstruiert das Neue anhand bereits bekannter Handlungsschemata)</a:t>
            </a:r>
          </a:p>
          <a:p>
            <a:r>
              <a:rPr lang="de-DE" dirty="0"/>
              <a:t>Autonomie (individueller Lern- und Denkprozess)</a:t>
            </a:r>
          </a:p>
          <a:p>
            <a:r>
              <a:rPr lang="de-DE" dirty="0"/>
              <a:t>Involvieren – Zugehören – beliebt sein</a:t>
            </a:r>
          </a:p>
          <a:p>
            <a:pPr marL="268288" indent="-268288" algn="just">
              <a:defRPr/>
            </a:pPr>
            <a:r>
              <a:rPr lang="de-DE" dirty="0">
                <a:solidFill>
                  <a:prstClr val="black"/>
                </a:solidFill>
              </a:rPr>
              <a:t>Lernsituationen:</a:t>
            </a:r>
          </a:p>
          <a:p>
            <a:pPr marL="714375" indent="-268288">
              <a:defRPr/>
            </a:pPr>
            <a:r>
              <a:rPr lang="de-DE" dirty="0">
                <a:solidFill>
                  <a:prstClr val="black"/>
                </a:solidFill>
              </a:rPr>
              <a:t>sollen komplexe, authentische sprachliche und nicht-sprachliche Erfahrungen ermöglichen</a:t>
            </a:r>
          </a:p>
          <a:p>
            <a:pPr marL="714375" indent="-268288">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a:defRPr/>
            </a:pPr>
            <a:r>
              <a:rPr lang="de-DE" dirty="0"/>
              <a:t>zu zweit oder in Kleingruppen</a:t>
            </a:r>
          </a:p>
          <a:p>
            <a:pPr marL="714375" indent="-268288">
              <a:defRPr/>
            </a:pPr>
            <a:r>
              <a:rPr lang="de-DE" dirty="0"/>
              <a:t>dichte Kommunikation ohne Hemmungen</a:t>
            </a:r>
          </a:p>
          <a:p>
            <a:endParaRPr lang="en-US" dirty="0"/>
          </a:p>
        </p:txBody>
      </p:sp>
    </p:spTree>
    <p:extLst>
      <p:ext uri="{BB962C8B-B14F-4D97-AF65-F5344CB8AC3E}">
        <p14:creationId xmlns:p14="http://schemas.microsoft.com/office/powerpoint/2010/main" val="4094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677334" y="609600"/>
            <a:ext cx="8596668" cy="649357"/>
          </a:xfrm>
        </p:spPr>
        <p:txBody>
          <a:bodyPr>
            <a:normAutofit/>
          </a:bodyPr>
          <a:lstStyle/>
          <a:p>
            <a:r>
              <a:rPr lang="de-DE" altLang="en-US" sz="3200" dirty="0"/>
              <a:t>Konstruktivismus</a:t>
            </a:r>
            <a:endParaRPr lang="el-GR" altLang="en-US" sz="3200" dirty="0"/>
          </a:p>
        </p:txBody>
      </p:sp>
      <p:sp>
        <p:nvSpPr>
          <p:cNvPr id="3" name="2 - Θέση περιεχομένου"/>
          <p:cNvSpPr>
            <a:spLocks noGrp="1"/>
          </p:cNvSpPr>
          <p:nvPr>
            <p:ph idx="1"/>
          </p:nvPr>
        </p:nvSpPr>
        <p:spPr>
          <a:xfrm>
            <a:off x="677334" y="1099931"/>
            <a:ext cx="8596668" cy="4941432"/>
          </a:xfrm>
        </p:spPr>
        <p:txBody>
          <a:bodyPr rtlCol="0">
            <a:normAutofit/>
          </a:bodyPr>
          <a:lstStyle/>
          <a:p>
            <a:pPr marL="0" indent="0" fontAlgn="auto">
              <a:spcAft>
                <a:spcPts val="0"/>
              </a:spcAft>
              <a:buNone/>
              <a:defRPr/>
            </a:pPr>
            <a:endParaRPr lang="de-DE" dirty="0"/>
          </a:p>
          <a:p>
            <a:pPr marL="0" indent="0" fontAlgn="auto">
              <a:spcAft>
                <a:spcPts val="0"/>
              </a:spcAft>
              <a:buNone/>
              <a:defRPr/>
            </a:pPr>
            <a:r>
              <a:rPr lang="de-DE" dirty="0"/>
              <a:t>Der Konstruktivismus ist eine Lerntheorie, die seit Mitte des 20. Jahrhunderts eine große Rolle spielt. Dem Konstruktivismus zufolge ist der Erwerb von Wissen ein </a:t>
            </a:r>
            <a:r>
              <a:rPr lang="de-DE" b="1" dirty="0"/>
              <a:t>individueller </a:t>
            </a:r>
            <a:r>
              <a:rPr lang="de-DE" dirty="0"/>
              <a:t>Lernprozess und die Rolle des Lehrers wird als die des Moderators aufgefasst. Der Lerner sucht aktiv nach Informationen, interpretiert diese vor dem Hintergrund seines Vorwissens und leitet daraus neue Auffassungen und Konzepte von der Wirklichkeit ab.</a:t>
            </a:r>
          </a:p>
          <a:p>
            <a:pPr marL="0" indent="0">
              <a:buNone/>
              <a:defRPr/>
            </a:pPr>
            <a:r>
              <a:rPr lang="de-DE" altLang="en-US" dirty="0"/>
              <a:t>Konstruktivismus geht davon aus, dass Informationen nicht einfach aufgenommen, verarbeitet und gespeichert werden, sondern dass sie durch permanente Veränderung der kognitiven Struktur selbst erzeugt werden.</a:t>
            </a:r>
            <a:endParaRPr lang="en-US" altLang="en-US" dirty="0"/>
          </a:p>
          <a:p>
            <a:pPr>
              <a:buNone/>
              <a:defRPr/>
            </a:pPr>
            <a:r>
              <a:rPr lang="de-DE" dirty="0"/>
              <a:t>Das beste Lernmaterial im Sinne konstruktivistischer Theorien stellen Baumaterialien und Werkzeuge dar, die es dem Lerner ermöglichen, in seiner Lernumgebung eigene Wissenssysteme beliebig zu gestalten. </a:t>
            </a:r>
          </a:p>
          <a:p>
            <a:pPr>
              <a:buNone/>
              <a:defRPr/>
            </a:pPr>
            <a:r>
              <a:rPr lang="de-DE" dirty="0"/>
              <a:t>Lernen heißt, kognitive Konstruktionen neu aufzubauen und existierende ständig umgestalten.</a:t>
            </a:r>
            <a:endParaRPr lang="en-US" dirty="0"/>
          </a:p>
          <a:p>
            <a:pPr marL="0" indent="0" fontAlgn="auto">
              <a:spcAft>
                <a:spcPts val="0"/>
              </a:spcAft>
              <a:buNone/>
              <a:defRPr/>
            </a:pPr>
            <a:endParaRPr lang="el-GR" dirty="0"/>
          </a:p>
        </p:txBody>
      </p:sp>
    </p:spTree>
    <p:extLst>
      <p:ext uri="{BB962C8B-B14F-4D97-AF65-F5344CB8AC3E}">
        <p14:creationId xmlns:p14="http://schemas.microsoft.com/office/powerpoint/2010/main" val="16563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9843"/>
          </a:xfrm>
        </p:spPr>
        <p:txBody>
          <a:bodyPr rtlCol="0">
            <a:normAutofit fontScale="90000"/>
          </a:bodyPr>
          <a:lstStyle/>
          <a:p>
            <a:pPr fontAlgn="auto">
              <a:spcAft>
                <a:spcPts val="0"/>
              </a:spcAft>
              <a:defRPr/>
            </a:pPr>
            <a:r>
              <a:rPr lang="de-DE" sz="3200" dirty="0"/>
              <a:t>Konstruktivismus – situatives Handeln</a:t>
            </a:r>
            <a:endParaRPr lang="en-US" sz="3200" dirty="0"/>
          </a:p>
        </p:txBody>
      </p:sp>
      <p:sp>
        <p:nvSpPr>
          <p:cNvPr id="9219" name="Content Placeholder 2"/>
          <p:cNvSpPr>
            <a:spLocks noGrp="1"/>
          </p:cNvSpPr>
          <p:nvPr>
            <p:ph idx="1"/>
          </p:nvPr>
        </p:nvSpPr>
        <p:spPr>
          <a:xfrm>
            <a:off x="371061" y="1325217"/>
            <a:ext cx="9435547" cy="4716145"/>
          </a:xfrm>
        </p:spPr>
        <p:txBody>
          <a:bodyPr>
            <a:normAutofit/>
          </a:bodyPr>
          <a:lstStyle/>
          <a:p>
            <a:pPr algn="just"/>
            <a:endParaRPr lang="de-DE" altLang="en-US" dirty="0"/>
          </a:p>
          <a:p>
            <a:pPr algn="just"/>
            <a:r>
              <a:rPr lang="de-DE" altLang="en-US" dirty="0"/>
              <a:t>Interaktion der Menschen mit ihrer Umwelt spielt eine große Rolle (≠ Kognitivismus)</a:t>
            </a:r>
          </a:p>
          <a:p>
            <a:pPr algn="just"/>
            <a:r>
              <a:rPr lang="de-DE" altLang="en-US" dirty="0"/>
              <a:t>situatives </a:t>
            </a:r>
            <a:r>
              <a:rPr lang="de-DE" altLang="en-US" b="1" dirty="0"/>
              <a:t>Handeln</a:t>
            </a:r>
            <a:r>
              <a:rPr lang="de-DE" altLang="en-US" dirty="0"/>
              <a:t>: Gehirn konstruiert neue fremdsprachliche Muster anhand bereits bekannter Handlungsschemata.</a:t>
            </a:r>
          </a:p>
          <a:p>
            <a:endParaRPr lang="de-DE" altLang="en-US" dirty="0"/>
          </a:p>
          <a:p>
            <a:endParaRPr lang="de-DE" altLang="en-US" dirty="0"/>
          </a:p>
          <a:p>
            <a:pPr marL="468313" indent="0">
              <a:buNone/>
              <a:defRPr/>
            </a:pPr>
            <a:endParaRPr lang="de-DE" b="1" dirty="0"/>
          </a:p>
          <a:p>
            <a:pPr marL="811213">
              <a:defRPr/>
            </a:pPr>
            <a:r>
              <a:rPr lang="de-DE" b="1" dirty="0"/>
              <a:t>Assimilation</a:t>
            </a:r>
            <a:r>
              <a:rPr lang="de-DE" dirty="0"/>
              <a:t>: Anpassung eines Menschen an die sprachlich fremde Umgebung.</a:t>
            </a:r>
          </a:p>
          <a:p>
            <a:pPr marL="811213">
              <a:defRPr/>
            </a:pPr>
            <a:r>
              <a:rPr lang="de-DE" b="1" dirty="0"/>
              <a:t>Akkommodation</a:t>
            </a:r>
            <a:r>
              <a:rPr lang="de-DE" dirty="0"/>
              <a:t>: Aufbauen eines kognitiven Handlungsmusters, um gewisse fremdsprachliche Situationen zu bewältigen.</a:t>
            </a:r>
          </a:p>
          <a:p>
            <a:endParaRPr lang="en-US" altLang="en-US" dirty="0"/>
          </a:p>
        </p:txBody>
      </p:sp>
      <p:sp>
        <p:nvSpPr>
          <p:cNvPr id="3" name="Rectangle 2"/>
          <p:cNvSpPr/>
          <p:nvPr/>
        </p:nvSpPr>
        <p:spPr>
          <a:xfrm>
            <a:off x="829185" y="3244334"/>
            <a:ext cx="2635337" cy="369332"/>
          </a:xfrm>
          <a:prstGeom prst="rect">
            <a:avLst/>
          </a:prstGeom>
        </p:spPr>
        <p:txBody>
          <a:bodyPr wrap="none">
            <a:spAutoFit/>
          </a:bodyPr>
          <a:lstStyle/>
          <a:p>
            <a:r>
              <a:rPr lang="de-DE" altLang="en-US" b="1" dirty="0"/>
              <a:t>konstruktive Operationen</a:t>
            </a:r>
            <a:endParaRPr lang="en-US" dirty="0"/>
          </a:p>
        </p:txBody>
      </p:sp>
    </p:spTree>
    <p:extLst>
      <p:ext uri="{BB962C8B-B14F-4D97-AF65-F5344CB8AC3E}">
        <p14:creationId xmlns:p14="http://schemas.microsoft.com/office/powerpoint/2010/main" val="38242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7334" y="609600"/>
            <a:ext cx="8596668" cy="477078"/>
          </a:xfrm>
        </p:spPr>
        <p:txBody>
          <a:bodyPr>
            <a:normAutofit fontScale="90000"/>
          </a:bodyPr>
          <a:lstStyle/>
          <a:p>
            <a:r>
              <a:rPr lang="de-DE" altLang="en-US" sz="3200" dirty="0"/>
              <a:t>Konstruktive Operationen im FSU</a:t>
            </a:r>
            <a:endParaRPr lang="en-US" altLang="en-US" sz="3200" dirty="0"/>
          </a:p>
        </p:txBody>
      </p:sp>
      <p:sp>
        <p:nvSpPr>
          <p:cNvPr id="3" name="Content Placeholder 2"/>
          <p:cNvSpPr>
            <a:spLocks noGrp="1"/>
          </p:cNvSpPr>
          <p:nvPr>
            <p:ph idx="1"/>
          </p:nvPr>
        </p:nvSpPr>
        <p:spPr>
          <a:xfrm>
            <a:off x="384313" y="1219201"/>
            <a:ext cx="9793357" cy="4822162"/>
          </a:xfrm>
        </p:spPr>
        <p:txBody>
          <a:bodyPr rtlCol="0">
            <a:normAutofit fontScale="92500" lnSpcReduction="10000"/>
          </a:bodyPr>
          <a:lstStyle/>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p>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Lernsituationen:</a:t>
            </a:r>
          </a:p>
          <a:p>
            <a:pPr marL="714375" indent="-268288" fontAlgn="auto">
              <a:spcAft>
                <a:spcPts val="0"/>
              </a:spcAft>
              <a:buFont typeface="Arial" pitchFamily="34" charset="0"/>
              <a:buChar char="•"/>
              <a:defRPr/>
            </a:pPr>
            <a:r>
              <a:rPr lang="de-DE" dirty="0">
                <a:solidFill>
                  <a:prstClr val="black"/>
                </a:solidFill>
              </a:rPr>
              <a:t>sollen komplexe, authentische sprachliche und nicht-sprachliche Erfahrungen ermöglichen</a:t>
            </a:r>
          </a:p>
          <a:p>
            <a:pPr marL="714375" indent="-268288" fontAlgn="auto">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fontAlgn="auto">
              <a:spcAft>
                <a:spcPts val="0"/>
              </a:spcAft>
              <a:buFont typeface="Arial" pitchFamily="34" charset="0"/>
              <a:buChar char="•"/>
              <a:defRPr/>
            </a:pPr>
            <a:r>
              <a:rPr lang="de-DE" dirty="0"/>
              <a:t>zu zweit oder in Kleingruppen</a:t>
            </a:r>
          </a:p>
          <a:p>
            <a:pPr marL="714375" indent="-268288" fontAlgn="auto">
              <a:spcAft>
                <a:spcPts val="0"/>
              </a:spcAft>
              <a:buFont typeface="Arial" pitchFamily="34" charset="0"/>
              <a:buChar char="•"/>
              <a:defRPr/>
            </a:pPr>
            <a:r>
              <a:rPr lang="de-DE" dirty="0"/>
              <a:t>dichte Kommunikation ohne Hemmungen</a:t>
            </a:r>
          </a:p>
          <a:p>
            <a:pPr marL="714375"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Lernerautonomie wird gefördert</a:t>
            </a:r>
          </a:p>
          <a:p>
            <a:pPr marL="268288"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Projektunterricht ist geeignet</a:t>
            </a:r>
            <a:endParaRPr lang="en-US" dirty="0"/>
          </a:p>
        </p:txBody>
      </p:sp>
    </p:spTree>
    <p:extLst>
      <p:ext uri="{BB962C8B-B14F-4D97-AF65-F5344CB8AC3E}">
        <p14:creationId xmlns:p14="http://schemas.microsoft.com/office/powerpoint/2010/main" val="58425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Moderater Konstruktivismus</a:t>
            </a:r>
            <a:endParaRPr lang="en-US" dirty="0"/>
          </a:p>
        </p:txBody>
      </p:sp>
      <p:sp>
        <p:nvSpPr>
          <p:cNvPr id="3" name="Content Placeholder 2"/>
          <p:cNvSpPr>
            <a:spLocks noGrp="1"/>
          </p:cNvSpPr>
          <p:nvPr>
            <p:ph idx="1"/>
          </p:nvPr>
        </p:nvSpPr>
        <p:spPr>
          <a:xfrm>
            <a:off x="677334" y="1616765"/>
            <a:ext cx="8596668" cy="4424597"/>
          </a:xfrm>
        </p:spPr>
        <p:txBody>
          <a:bodyPr>
            <a:normAutofit/>
          </a:bodyPr>
          <a:lstStyle/>
          <a:p>
            <a:endParaRPr lang="de-DE" dirty="0"/>
          </a:p>
          <a:p>
            <a:endParaRPr lang="de-DE" dirty="0"/>
          </a:p>
          <a:p>
            <a:r>
              <a:rPr lang="de-DE" sz="2000" dirty="0"/>
              <a:t>„…. Um der Gefahr der Überforderung zu begegnen, haben sich in der Unterrichtspraxis eine Reihe von Mischformungen entwickelt, die die Stärken instruktionistischer und konstruktivistischer Verfahren gleichermaßen nutzen.</a:t>
            </a:r>
          </a:p>
          <a:p>
            <a:r>
              <a:rPr lang="de-DE" sz="2000" dirty="0"/>
              <a:t>Der moderate Konstruktivismus wird im Softwarebereich auch als </a:t>
            </a:r>
            <a:r>
              <a:rPr lang="de-DE" sz="2000" b="1" dirty="0"/>
              <a:t>instruktionales Design der zweiten Generation</a:t>
            </a:r>
            <a:r>
              <a:rPr lang="de-DE" sz="2000" dirty="0"/>
              <a:t> oder </a:t>
            </a:r>
            <a:r>
              <a:rPr lang="de-DE" sz="2000" b="1" dirty="0" err="1"/>
              <a:t>Anchored</a:t>
            </a:r>
            <a:r>
              <a:rPr lang="de-DE" sz="2000" b="1" dirty="0"/>
              <a:t> </a:t>
            </a:r>
            <a:r>
              <a:rPr lang="de-DE" sz="2000" b="1" dirty="0" err="1"/>
              <a:t>Instruction</a:t>
            </a:r>
            <a:r>
              <a:rPr lang="de-DE" sz="2000" dirty="0"/>
              <a:t> bezeichnet.“</a:t>
            </a:r>
          </a:p>
          <a:p>
            <a:pPr marL="0" indent="0" algn="r">
              <a:buNone/>
            </a:pPr>
            <a:endParaRPr lang="de-DE" sz="2000" dirty="0"/>
          </a:p>
          <a:p>
            <a:pPr marL="0" indent="0" algn="r">
              <a:buNone/>
            </a:pPr>
            <a:r>
              <a:rPr lang="de-DE" sz="1200" dirty="0"/>
              <a:t>Zitat Roche, 2008. Seite 23</a:t>
            </a:r>
          </a:p>
          <a:p>
            <a:endParaRPr lang="en-US" dirty="0"/>
          </a:p>
        </p:txBody>
      </p:sp>
    </p:spTree>
    <p:extLst>
      <p:ext uri="{BB962C8B-B14F-4D97-AF65-F5344CB8AC3E}">
        <p14:creationId xmlns:p14="http://schemas.microsoft.com/office/powerpoint/2010/main" val="318070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3401"/>
          </a:xfrm>
        </p:spPr>
        <p:txBody>
          <a:bodyPr>
            <a:normAutofit fontScale="90000"/>
          </a:bodyPr>
          <a:lstStyle/>
          <a:p>
            <a:r>
              <a:rPr lang="de-DE" sz="3200" dirty="0"/>
              <a:t>Moderater Konstruktivismus</a:t>
            </a:r>
            <a:endParaRPr lang="en-US" sz="3200" dirty="0"/>
          </a:p>
        </p:txBody>
      </p:sp>
      <p:sp>
        <p:nvSpPr>
          <p:cNvPr id="3" name="Content Placeholder 2"/>
          <p:cNvSpPr>
            <a:spLocks noGrp="1"/>
          </p:cNvSpPr>
          <p:nvPr>
            <p:ph idx="1"/>
          </p:nvPr>
        </p:nvSpPr>
        <p:spPr>
          <a:xfrm>
            <a:off x="357809" y="1143001"/>
            <a:ext cx="9852991" cy="4983163"/>
          </a:xfrm>
        </p:spPr>
        <p:txBody>
          <a:bodyPr>
            <a:normAutofit/>
          </a:bodyPr>
          <a:lstStyle/>
          <a:p>
            <a:pPr marL="0" indent="0">
              <a:buNone/>
            </a:pPr>
            <a:endParaRPr lang="de-DE" dirty="0"/>
          </a:p>
          <a:p>
            <a:pPr marL="0" indent="0">
              <a:buNone/>
            </a:pPr>
            <a:endParaRPr lang="de-DE" dirty="0"/>
          </a:p>
          <a:p>
            <a:pPr marL="0" indent="0">
              <a:buNone/>
            </a:pPr>
            <a:r>
              <a:rPr lang="de-DE" sz="2400" dirty="0"/>
              <a:t>Seine Verfahren fördern das Lernen in einer komplexen und kontextualisierten Lernumgebung, …</a:t>
            </a:r>
          </a:p>
          <a:p>
            <a:pPr marL="0" indent="0">
              <a:buNone/>
            </a:pPr>
            <a:r>
              <a:rPr lang="de-DE" sz="2400" dirty="0"/>
              <a:t>Aufgaben werden im Unterricht vorbereitet, Hilfsmittel werden erklärt und zur Verfügung gestellt und der </a:t>
            </a:r>
            <a:r>
              <a:rPr lang="de-DE" sz="2400" b="1" dirty="0"/>
              <a:t>Lehrer</a:t>
            </a:r>
            <a:r>
              <a:rPr lang="de-DE" sz="2400" dirty="0"/>
              <a:t> begleitet das Lernen wie ein </a:t>
            </a:r>
            <a:r>
              <a:rPr lang="de-DE" sz="2400" b="1" dirty="0"/>
              <a:t>Trainer</a:t>
            </a:r>
            <a:r>
              <a:rPr lang="de-DE" sz="2400" dirty="0"/>
              <a:t>.</a:t>
            </a:r>
          </a:p>
          <a:p>
            <a:pPr marL="0" indent="0">
              <a:buNone/>
            </a:pPr>
            <a:r>
              <a:rPr lang="de-DE" sz="2400" b="1" dirty="0"/>
              <a:t>Lerner</a:t>
            </a:r>
            <a:r>
              <a:rPr lang="de-DE" sz="2400" dirty="0"/>
              <a:t> setzen das gemeinsam Erarbeitete um – erproben es selbstständig – experimentieren damit – entwickeln es weiter!</a:t>
            </a:r>
          </a:p>
          <a:p>
            <a:pPr marL="0" indent="0">
              <a:buNone/>
            </a:pPr>
            <a:r>
              <a:rPr lang="de-DE" sz="2400" b="1" dirty="0"/>
              <a:t>Szenariendidaktik macht diese Verfahren zunutze</a:t>
            </a:r>
            <a:r>
              <a:rPr lang="de-DE" sz="2400" dirty="0"/>
              <a:t>!</a:t>
            </a:r>
            <a:endParaRPr lang="en-US" sz="2400" dirty="0"/>
          </a:p>
        </p:txBody>
      </p:sp>
    </p:spTree>
    <p:extLst>
      <p:ext uri="{BB962C8B-B14F-4D97-AF65-F5344CB8AC3E}">
        <p14:creationId xmlns:p14="http://schemas.microsoft.com/office/powerpoint/2010/main" val="121917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de-DE" sz="3200" dirty="0"/>
              <a:t>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Annahmen der konstruktivistischen Didaktik:</a:t>
            </a:r>
          </a:p>
          <a:p>
            <a:pPr algn="ctr"/>
            <a:r>
              <a:rPr lang="de-DE" dirty="0">
                <a:solidFill>
                  <a:schemeClr val="tx1"/>
                </a:solidFill>
              </a:rPr>
              <a:t>Beziehungsdidaktik, Praxisorientierung, Interdisziplinarität </a:t>
            </a: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 des 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Erwerb von Wissen: ein individueller Lernprozess</a:t>
            </a: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295306" y="149105"/>
            <a:ext cx="3511244"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840143"/>
            <a:ext cx="5112849" cy="291078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Einige wichtige konstruktivistische Ansätze: radikaler Konstruktivismus, </a:t>
            </a:r>
            <a:endParaRPr lang="el-GR" dirty="0">
              <a:solidFill>
                <a:schemeClr val="tx1"/>
              </a:solidFill>
            </a:endParaRPr>
          </a:p>
          <a:p>
            <a:pPr algn="ctr"/>
            <a:r>
              <a:rPr lang="de-DE" dirty="0">
                <a:solidFill>
                  <a:schemeClr val="tx1"/>
                </a:solidFill>
              </a:rPr>
              <a:t>die sozial-kulturtheoretisch begründeten Konstruktivismen und </a:t>
            </a:r>
            <a:endParaRPr lang="el-GR" dirty="0">
              <a:solidFill>
                <a:schemeClr val="tx1"/>
              </a:solidFill>
            </a:endParaRPr>
          </a:p>
          <a:p>
            <a:pPr algn="ct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Konstruktives, rekonstruktives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Kreatives Lernen, Soziales Lernen, Situiertes Lernen,</a:t>
            </a:r>
          </a:p>
          <a:p>
            <a:pPr algn="ctr"/>
            <a:r>
              <a:rPr lang="de-DE" dirty="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5FD7C-F351-40A9-925C-C131830FE5F3}"/>
              </a:ext>
            </a:extLst>
          </p:cNvPr>
          <p:cNvSpPr>
            <a:spLocks noGrp="1"/>
          </p:cNvSpPr>
          <p:nvPr>
            <p:ph type="title"/>
          </p:nvPr>
        </p:nvSpPr>
        <p:spPr>
          <a:xfrm>
            <a:off x="677334" y="132522"/>
            <a:ext cx="8596668" cy="684115"/>
          </a:xfrm>
        </p:spPr>
        <p:txBody>
          <a:bodyPr/>
          <a:lstStyle/>
          <a:p>
            <a:pPr algn="ctr"/>
            <a:r>
              <a:rPr lang="de-DE" b="1" dirty="0">
                <a:latin typeface="Arial" panose="020B0604020202020204" pitchFamily="34" charset="0"/>
                <a:cs typeface="Arial" panose="020B0604020202020204" pitchFamily="34" charset="0"/>
              </a:rPr>
              <a:t>Spracherwerb</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E5075B4-2B4D-4B6B-9A49-B3A213AC149A}"/>
              </a:ext>
            </a:extLst>
          </p:cNvPr>
          <p:cNvSpPr>
            <a:spLocks noGrp="1"/>
          </p:cNvSpPr>
          <p:nvPr>
            <p:ph idx="1"/>
          </p:nvPr>
        </p:nvSpPr>
        <p:spPr>
          <a:xfrm>
            <a:off x="677334" y="1245705"/>
            <a:ext cx="8596668" cy="4795658"/>
          </a:xfrm>
        </p:spPr>
        <p:txBody>
          <a:bodyPr>
            <a:normAutofit fontScale="92500" lnSpcReduction="20000"/>
          </a:bodyPr>
          <a:lstStyle/>
          <a:p>
            <a:r>
              <a:rPr lang="de-DE" dirty="0"/>
              <a:t>Spracherwerb ist Teil der psychischen und sozialen Entwicklung des Menschen. </a:t>
            </a:r>
          </a:p>
          <a:p>
            <a:r>
              <a:rPr lang="de-DE" dirty="0"/>
              <a:t> Spracherwerb ist ein wesentliches Element der Sozialisation und die Sprache wird im Verlauf dieses Prozesses aktiv erworben.</a:t>
            </a:r>
          </a:p>
          <a:p>
            <a:r>
              <a:rPr lang="de-DE" dirty="0"/>
              <a:t> Sprachentwicklung ist zugleich ein Teil der affektiven, der kognitiven und der sozialen Entwicklung.</a:t>
            </a:r>
          </a:p>
          <a:p>
            <a:endParaRPr lang="de-DE" dirty="0"/>
          </a:p>
          <a:p>
            <a:endParaRPr lang="de-DE" dirty="0"/>
          </a:p>
          <a:p>
            <a:pPr>
              <a:buNone/>
              <a:defRPr/>
            </a:pPr>
            <a:endParaRPr lang="de-DE" dirty="0"/>
          </a:p>
          <a:p>
            <a:pPr>
              <a:buNone/>
              <a:defRPr/>
            </a:pPr>
            <a:r>
              <a:rPr lang="de-DE" dirty="0" err="1"/>
              <a:t>no</a:t>
            </a:r>
            <a:r>
              <a:rPr lang="de-DE" dirty="0"/>
              <a:t> </a:t>
            </a:r>
            <a:r>
              <a:rPr lang="de-DE" dirty="0" err="1"/>
              <a:t>access</a:t>
            </a:r>
            <a:r>
              <a:rPr lang="de-DE" dirty="0"/>
              <a:t> </a:t>
            </a:r>
            <a:r>
              <a:rPr lang="de-DE" dirty="0" err="1"/>
              <a:t>hypothesis</a:t>
            </a:r>
            <a:r>
              <a:rPr lang="de-DE" dirty="0"/>
              <a:t> - </a:t>
            </a:r>
            <a:r>
              <a:rPr lang="de-DE" dirty="0" err="1"/>
              <a:t>full</a:t>
            </a:r>
            <a:r>
              <a:rPr lang="de-DE" dirty="0"/>
              <a:t> </a:t>
            </a:r>
            <a:r>
              <a:rPr lang="de-DE" dirty="0" err="1"/>
              <a:t>access</a:t>
            </a:r>
            <a:r>
              <a:rPr lang="de-DE" dirty="0"/>
              <a:t> </a:t>
            </a:r>
            <a:r>
              <a:rPr lang="de-DE" dirty="0" err="1"/>
              <a:t>hypothesis</a:t>
            </a:r>
            <a:endParaRPr lang="de-DE" dirty="0"/>
          </a:p>
          <a:p>
            <a:pPr>
              <a:buNone/>
              <a:defRPr/>
            </a:pPr>
            <a:r>
              <a:rPr lang="de-DE" dirty="0"/>
              <a:t>Partial </a:t>
            </a:r>
            <a:r>
              <a:rPr lang="de-DE" dirty="0" err="1"/>
              <a:t>access</a:t>
            </a:r>
            <a:r>
              <a:rPr lang="de-DE" dirty="0"/>
              <a:t> – </a:t>
            </a:r>
            <a:r>
              <a:rPr lang="de-DE" dirty="0" err="1"/>
              <a:t>indirect</a:t>
            </a:r>
            <a:r>
              <a:rPr lang="de-DE" dirty="0"/>
              <a:t> </a:t>
            </a:r>
            <a:r>
              <a:rPr lang="de-DE" dirty="0" err="1"/>
              <a:t>access</a:t>
            </a:r>
            <a:endParaRPr lang="de-DE" dirty="0"/>
          </a:p>
          <a:p>
            <a:pPr>
              <a:buNone/>
              <a:defRPr/>
            </a:pPr>
            <a:r>
              <a:rPr lang="de-DE" dirty="0"/>
              <a:t>Pinkers „Sprachinstinkt“</a:t>
            </a:r>
          </a:p>
          <a:p>
            <a:pPr>
              <a:buNone/>
              <a:defRPr/>
            </a:pPr>
            <a:r>
              <a:rPr lang="de-DE" dirty="0"/>
              <a:t>----------------------------------------------------------------</a:t>
            </a:r>
          </a:p>
          <a:p>
            <a:pPr>
              <a:buNone/>
              <a:defRPr/>
            </a:pPr>
            <a:r>
              <a:rPr lang="de-DE" dirty="0"/>
              <a:t>Lernen und Erwerben (2 Verfahren existieren)</a:t>
            </a:r>
          </a:p>
          <a:p>
            <a:pPr>
              <a:buNone/>
              <a:defRPr/>
            </a:pPr>
            <a:r>
              <a:rPr lang="de-DE" dirty="0"/>
              <a:t>Erlernte und erworbene Wissensbestände sind unterschiedlicher Natur und bilden nie eine Einheit. </a:t>
            </a:r>
            <a:endParaRPr lang="en-US" dirty="0"/>
          </a:p>
          <a:p>
            <a:endParaRPr lang="de-DE" dirty="0"/>
          </a:p>
        </p:txBody>
      </p:sp>
      <p:sp>
        <p:nvSpPr>
          <p:cNvPr id="4" name="Rectangle 3"/>
          <p:cNvSpPr/>
          <p:nvPr/>
        </p:nvSpPr>
        <p:spPr>
          <a:xfrm>
            <a:off x="3087758" y="3244334"/>
            <a:ext cx="5184480" cy="523220"/>
          </a:xfrm>
          <a:prstGeom prst="rect">
            <a:avLst/>
          </a:prstGeom>
        </p:spPr>
        <p:txBody>
          <a:bodyPr wrap="square">
            <a:spAutoFit/>
          </a:bodyPr>
          <a:lstStyle/>
          <a:p>
            <a:pPr algn="ctr"/>
            <a:r>
              <a:rPr lang="de-DE" altLang="en-US" sz="2800" b="1" dirty="0"/>
              <a:t>Lernen vs. Erwerben</a:t>
            </a:r>
            <a:endParaRPr lang="en-US" sz="2800" b="1" dirty="0"/>
          </a:p>
        </p:txBody>
      </p:sp>
    </p:spTree>
    <p:extLst>
      <p:ext uri="{BB962C8B-B14F-4D97-AF65-F5344CB8AC3E}">
        <p14:creationId xmlns:p14="http://schemas.microsoft.com/office/powerpoint/2010/main" val="204700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a:t>Konstruktivistische Didaktik</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202" y="941294"/>
            <a:ext cx="6103094" cy="5100731"/>
          </a:xfrm>
        </p:spPr>
      </p:pic>
      <p:sp>
        <p:nvSpPr>
          <p:cNvPr id="4" name="Τίτλος 1"/>
          <p:cNvSpPr txBox="1">
            <a:spLocks/>
          </p:cNvSpPr>
          <p:nvPr/>
        </p:nvSpPr>
        <p:spPr>
          <a:xfrm>
            <a:off x="300318" y="1552950"/>
            <a:ext cx="2759874"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dirty="0"/>
              <a:t>Reflektionstafel zur didaktischen Handlungsorientierung</a:t>
            </a:r>
            <a:endParaRPr lang="el-GR" sz="20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a:t>
            </a:r>
            <a:endParaRPr lang="el-GR" sz="1800" dirty="0"/>
          </a:p>
        </p:txBody>
      </p:sp>
    </p:spTree>
    <p:extLst>
      <p:ext uri="{BB962C8B-B14F-4D97-AF65-F5344CB8AC3E}">
        <p14:creationId xmlns:p14="http://schemas.microsoft.com/office/powerpoint/2010/main" val="206703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a:t>Erfinden</a:t>
            </a:r>
            <a:r>
              <a:rPr lang="de-DE" sz="1800" dirty="0"/>
              <a:t>: kreative Neuschöpfung, innovative Lösung, Produktion oder Modifikation von etwas Bestehendem mit neuen Anteilen, Ausprobieren.</a:t>
            </a:r>
          </a:p>
          <a:p>
            <a:pPr marL="0" indent="0" algn="just">
              <a:lnSpc>
                <a:spcPct val="100000"/>
              </a:lnSpc>
              <a:spcBef>
                <a:spcPts val="600"/>
              </a:spcBef>
              <a:buNone/>
            </a:pPr>
            <a:r>
              <a:rPr lang="de-DE" sz="1800" dirty="0"/>
              <a:t>Hohe Eigeninitiative/Engagement/Risikobereitschaft: wichtig für erfolgreiches und effektives Lernen</a:t>
            </a:r>
          </a:p>
          <a:p>
            <a:pPr marL="0" indent="0" algn="just">
              <a:lnSpc>
                <a:spcPct val="100000"/>
              </a:lnSpc>
              <a:spcBef>
                <a:spcPts val="600"/>
              </a:spcBef>
              <a:buNone/>
            </a:pPr>
            <a:r>
              <a:rPr lang="de-DE" sz="1800" b="1" dirty="0"/>
              <a:t>Begründen</a:t>
            </a:r>
            <a:r>
              <a:rPr lang="de-DE" sz="1800" dirty="0"/>
              <a:t>: betrifft die methodische Begründung von didaktischen Konstruktionen</a:t>
            </a:r>
          </a:p>
          <a:p>
            <a:pPr marL="0" indent="0" algn="just">
              <a:lnSpc>
                <a:spcPct val="100000"/>
              </a:lnSpc>
              <a:spcBef>
                <a:spcPts val="600"/>
              </a:spcBef>
              <a:buNone/>
            </a:pPr>
            <a:r>
              <a:rPr lang="de-DE" sz="1800" dirty="0"/>
              <a:t>Die konstruktivistische Didaktik kann und will nicht völlig neu sein, sondern bedient sich der Variation, der Kombination und des Transfers </a:t>
            </a:r>
            <a:r>
              <a:rPr lang="de-DE" sz="1800" u="sng" dirty="0"/>
              <a:t>alter Inhalte und Wege </a:t>
            </a:r>
            <a:r>
              <a:rPr lang="de-DE" sz="1800" dirty="0"/>
              <a:t>auf der Suche nach neuen Lösungen. </a:t>
            </a:r>
          </a:p>
          <a:p>
            <a:pPr marL="0" indent="0" algn="just">
              <a:lnSpc>
                <a:spcPct val="100000"/>
              </a:lnSpc>
              <a:spcBef>
                <a:spcPts val="600"/>
              </a:spcBef>
              <a:buNone/>
            </a:pPr>
            <a:r>
              <a:rPr lang="de-DE" sz="1800" dirty="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a:t>Gestalten</a:t>
            </a:r>
            <a:r>
              <a:rPr lang="de-DE" sz="1800" dirty="0"/>
              <a:t>: In konstruktiven Handlungen gestalten wir unsere Wirklichkeit</a:t>
            </a:r>
          </a:p>
          <a:p>
            <a:pPr marL="0" indent="0" algn="just">
              <a:lnSpc>
                <a:spcPct val="100000"/>
              </a:lnSpc>
              <a:spcBef>
                <a:spcPts val="600"/>
              </a:spcBef>
              <a:buNone/>
            </a:pPr>
            <a:r>
              <a:rPr lang="de-DE" sz="1800" dirty="0"/>
              <a:t>Fragen, die dabei wichtig sind: Passt diese Wirklichkeit zu mir? (Kulturelle Viabilität) </a:t>
            </a:r>
          </a:p>
          <a:p>
            <a:pPr marL="0" indent="0" algn="just">
              <a:lnSpc>
                <a:spcPct val="100000"/>
              </a:lnSpc>
              <a:spcBef>
                <a:spcPts val="600"/>
              </a:spcBef>
              <a:buNone/>
            </a:pPr>
            <a:r>
              <a:rPr lang="de-DE" sz="1800" dirty="0"/>
              <a:t>Bei der Gestaltung von etwas: Bringt es mir etwas? Habe ich etwas gelernt? Will ich es?</a:t>
            </a:r>
          </a:p>
          <a:p>
            <a:pPr marL="0" indent="0" algn="just">
              <a:lnSpc>
                <a:spcPct val="100000"/>
              </a:lnSpc>
              <a:spcBef>
                <a:spcPts val="600"/>
              </a:spcBef>
              <a:buNone/>
            </a:pPr>
            <a:endParaRPr lang="de-DE" sz="1800" dirty="0"/>
          </a:p>
          <a:p>
            <a:pPr marL="0" indent="0" algn="just">
              <a:lnSpc>
                <a:spcPct val="100000"/>
              </a:lnSpc>
              <a:spcBef>
                <a:spcPts val="600"/>
              </a:spcBef>
              <a:buNone/>
            </a:pPr>
            <a:r>
              <a:rPr lang="de-DE" sz="1800" dirty="0"/>
              <a:t>                                                       </a:t>
            </a:r>
          </a:p>
        </p:txBody>
      </p:sp>
      <p:pic>
        <p:nvPicPr>
          <p:cNvPr id="8"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63179"/>
          <a:stretch/>
        </p:blipFill>
        <p:spPr>
          <a:xfrm>
            <a:off x="0" y="96838"/>
            <a:ext cx="9793357" cy="2868612"/>
          </a:xfr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386339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fontScale="92500" lnSpcReduction="20000"/>
          </a:bodyPr>
          <a:lstStyle/>
          <a:p>
            <a:pPr marL="0" indent="0" algn="just">
              <a:buNone/>
            </a:pPr>
            <a:r>
              <a:rPr lang="de-DE" sz="2000" b="1" dirty="0"/>
              <a:t>Entdecken</a:t>
            </a:r>
            <a:r>
              <a:rPr lang="de-DE" sz="2000" dirty="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a:t>Verallgemeinern</a:t>
            </a:r>
            <a:r>
              <a:rPr lang="de-DE" sz="2000" dirty="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a:t>Ordnungen, Muster, Modelle beherrschen diesen Ort der Verallgemeinerungen und Ausschließungen, um Lösungen, die wir rekonstruieren, als wirksam, erfolgreich, nützlich erscheinen zu lassen</a:t>
            </a:r>
          </a:p>
          <a:p>
            <a:pPr marL="0" indent="0">
              <a:buNone/>
            </a:pPr>
            <a:r>
              <a:rPr lang="de-DE" sz="2000" b="1" dirty="0"/>
              <a:t>Erfahren</a:t>
            </a:r>
            <a:r>
              <a:rPr lang="de-DE" sz="2000" dirty="0"/>
              <a:t>: Fragestellungen in Bezug auf den Erfahrungsraum</a:t>
            </a:r>
          </a:p>
          <a:p>
            <a:pPr marL="0" indent="0">
              <a:buNone/>
            </a:pPr>
            <a:endParaRPr lang="de-DE" sz="18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811307" y="329602"/>
            <a:ext cx="8807212"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56373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a:t>Enttarnen</a:t>
            </a:r>
            <a:r>
              <a:rPr lang="de-DE" sz="2000" dirty="0"/>
              <a:t>: Alle Konstruktionen unterliegen einer möglichen und zugleich notwendigen Enttarnung, d.h. sie müssen sich kritischen Nachfragen stellen</a:t>
            </a:r>
          </a:p>
          <a:p>
            <a:pPr marL="0" indent="0" algn="just">
              <a:buNone/>
            </a:pPr>
            <a:r>
              <a:rPr lang="de-DE" sz="2000" dirty="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a:t>Zweifeln</a:t>
            </a:r>
            <a:r>
              <a:rPr lang="de-DE" sz="2000" dirty="0"/>
              <a:t>: Auslassungen, Vereinfachungen, Ergänzungs- und Kritikmöglichkeiten spielen eine große Rolle bei der Dekonstruktion</a:t>
            </a:r>
          </a:p>
          <a:p>
            <a:pPr marL="0" indent="0">
              <a:buNone/>
            </a:pPr>
            <a:r>
              <a:rPr lang="de-DE" sz="2000" b="1" dirty="0"/>
              <a:t>Kritisieren</a:t>
            </a:r>
            <a:r>
              <a:rPr lang="de-DE" sz="2000" dirty="0"/>
              <a:t>: Fragestellungen in Bezug auf die praktische Kritik</a:t>
            </a:r>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954157" y="121021"/>
            <a:ext cx="843189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37161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normAutofit/>
          </a:bodyPr>
          <a:lstStyle/>
          <a:p>
            <a:pPr marL="514350" indent="-514350">
              <a:lnSpc>
                <a:spcPct val="150000"/>
              </a:lnSpc>
              <a:spcBef>
                <a:spcPts val="600"/>
              </a:spcBef>
              <a:buAutoNum type="arabicPeriod"/>
            </a:pPr>
            <a:r>
              <a:rPr lang="de-DE" sz="2400" dirty="0"/>
              <a:t>Emotionale Antwort</a:t>
            </a:r>
          </a:p>
          <a:p>
            <a:pPr marL="514350" indent="-514350">
              <a:lnSpc>
                <a:spcPct val="150000"/>
              </a:lnSpc>
              <a:spcBef>
                <a:spcPts val="600"/>
              </a:spcBef>
              <a:buAutoNum type="arabicPeriod"/>
            </a:pPr>
            <a:r>
              <a:rPr lang="de-DE" sz="2400" dirty="0"/>
              <a:t>Definition des Problems</a:t>
            </a:r>
          </a:p>
          <a:p>
            <a:pPr marL="514350" indent="-514350">
              <a:lnSpc>
                <a:spcPct val="150000"/>
              </a:lnSpc>
              <a:spcBef>
                <a:spcPts val="600"/>
              </a:spcBef>
              <a:buAutoNum type="arabicPeriod"/>
            </a:pPr>
            <a:r>
              <a:rPr lang="de-DE" sz="2400" dirty="0"/>
              <a:t>Hypothesenbildung</a:t>
            </a:r>
          </a:p>
          <a:p>
            <a:pPr marL="514350" indent="-514350">
              <a:lnSpc>
                <a:spcPct val="150000"/>
              </a:lnSpc>
              <a:spcBef>
                <a:spcPts val="600"/>
              </a:spcBef>
              <a:buAutoNum type="arabicPeriod"/>
            </a:pPr>
            <a:r>
              <a:rPr lang="de-DE" sz="2400" dirty="0"/>
              <a:t>Testen und Experimentieren</a:t>
            </a:r>
          </a:p>
          <a:p>
            <a:pPr marL="514350" indent="-514350">
              <a:lnSpc>
                <a:spcPct val="150000"/>
              </a:lnSpc>
              <a:spcBef>
                <a:spcPts val="600"/>
              </a:spcBef>
              <a:buAutoNum type="arabicPeriod"/>
            </a:pPr>
            <a:r>
              <a:rPr lang="de-DE" sz="2400" dirty="0"/>
              <a:t>Anwendung</a:t>
            </a:r>
            <a:endParaRPr lang="el-GR" sz="2400" dirty="0"/>
          </a:p>
        </p:txBody>
      </p:sp>
    </p:spTree>
    <p:extLst>
      <p:ext uri="{BB962C8B-B14F-4D97-AF65-F5344CB8AC3E}">
        <p14:creationId xmlns:p14="http://schemas.microsoft.com/office/powerpoint/2010/main" val="19222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a:t>Emotionale Antwort</a:t>
            </a:r>
            <a:endParaRPr lang="el-GR" dirty="0"/>
          </a:p>
        </p:txBody>
      </p:sp>
      <p:sp>
        <p:nvSpPr>
          <p:cNvPr id="3" name="Θέση περιεχομένου 2"/>
          <p:cNvSpPr>
            <a:spLocks noGrp="1"/>
          </p:cNvSpPr>
          <p:nvPr>
            <p:ph idx="1"/>
          </p:nvPr>
        </p:nvSpPr>
        <p:spPr>
          <a:xfrm>
            <a:off x="318052" y="1331259"/>
            <a:ext cx="10813774" cy="4845704"/>
          </a:xfrm>
        </p:spPr>
        <p:txBody>
          <a:bodyPr>
            <a:normAutofit/>
          </a:bodyPr>
          <a:lstStyle/>
          <a:p>
            <a:pPr algn="just"/>
            <a:r>
              <a:rPr lang="de-DE" sz="2400" dirty="0"/>
              <a:t>„Der Einstieg in ein neues Thema macht es erforderlich, dass die Lerner sich betroffen fühlen, um sich mit diesem Thema, Stoff, Wissen usw. auseinander zu setzen“ (Reich 2008, 241)</a:t>
            </a:r>
          </a:p>
          <a:p>
            <a:pPr algn="just"/>
            <a:r>
              <a:rPr lang="de-DE" sz="2400" dirty="0"/>
              <a:t>Dies ist leichter und effektiver, wenn zunächst eine emotionale Reaktion gezeigt wird.</a:t>
            </a:r>
          </a:p>
          <a:p>
            <a:pPr algn="just"/>
            <a:r>
              <a:rPr lang="de-DE" sz="2400" dirty="0"/>
              <a:t>„Eine emotionale Reaktion entsteht immer dann, wenn die Einführung in das Thema so gelingt, dass die Betroffenheit dazu führt, Interesse und Neugier zu wecken“ (ebd.)</a:t>
            </a:r>
            <a:endParaRPr lang="el-GR" sz="2400" dirty="0"/>
          </a:p>
        </p:txBody>
      </p:sp>
    </p:spTree>
    <p:extLst>
      <p:ext uri="{BB962C8B-B14F-4D97-AF65-F5344CB8AC3E}">
        <p14:creationId xmlns:p14="http://schemas.microsoft.com/office/powerpoint/2010/main" val="308653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49274"/>
          </a:xfrm>
        </p:spPr>
        <p:txBody>
          <a:bodyPr>
            <a:normAutofit fontScale="90000"/>
          </a:bodyPr>
          <a:lstStyle/>
          <a:p>
            <a:r>
              <a:rPr lang="de-DE" sz="3200" dirty="0"/>
              <a:t>Definition des Problems</a:t>
            </a:r>
            <a:endParaRPr lang="el-GR" sz="3200" dirty="0"/>
          </a:p>
        </p:txBody>
      </p:sp>
      <p:sp>
        <p:nvSpPr>
          <p:cNvPr id="3" name="Θέση περιεχομένου 2"/>
          <p:cNvSpPr>
            <a:spLocks noGrp="1"/>
          </p:cNvSpPr>
          <p:nvPr>
            <p:ph idx="1"/>
          </p:nvPr>
        </p:nvSpPr>
        <p:spPr>
          <a:xfrm>
            <a:off x="357809" y="1183341"/>
            <a:ext cx="10995991" cy="4993622"/>
          </a:xfrm>
        </p:spPr>
        <p:txBody>
          <a:bodyPr/>
          <a:lstStyle/>
          <a:p>
            <a:endParaRPr lang="de-DE" dirty="0"/>
          </a:p>
          <a:p>
            <a:r>
              <a:rPr lang="de-DE" sz="2000" dirty="0"/>
              <a:t>„Jeder Gegenstand, jeder Stoff, jedes Thema usw. bestehen für die Lerner aus bekannten und neuen Teilen“ (Reich 2008: 242)</a:t>
            </a:r>
          </a:p>
          <a:p>
            <a:r>
              <a:rPr lang="de-DE" sz="2000" dirty="0"/>
              <a:t>Bekannte Teile: vorhandenes Wissen, vorhandene Beobachtungen</a:t>
            </a:r>
          </a:p>
          <a:p>
            <a:pPr marL="0" indent="0">
              <a:buNone/>
            </a:pPr>
            <a:r>
              <a:rPr lang="de-DE" sz="2000" dirty="0"/>
              <a:t>                               (Assoziationen)</a:t>
            </a:r>
          </a:p>
          <a:p>
            <a:pPr marL="0" indent="0">
              <a:buNone/>
            </a:pPr>
            <a:r>
              <a:rPr lang="de-DE" sz="2000" dirty="0"/>
              <a:t>                               Bekanntes, Vertrautes, Gewohntes</a:t>
            </a:r>
          </a:p>
          <a:p>
            <a:r>
              <a:rPr lang="de-DE" sz="2000" dirty="0"/>
              <a:t>Neue Teile: Neues Wissen</a:t>
            </a:r>
          </a:p>
          <a:p>
            <a:pPr marL="0" indent="0">
              <a:buNone/>
            </a:pPr>
            <a:r>
              <a:rPr lang="de-DE" sz="2000" dirty="0"/>
              <a:t>                       Unbekanntes, Unvertrautes, Ungewohntes</a:t>
            </a:r>
          </a:p>
          <a:p>
            <a:pPr marL="0" indent="0" algn="just">
              <a:buNone/>
            </a:pPr>
            <a:r>
              <a:rPr lang="de-DE" sz="2000" dirty="0"/>
              <a:t>„Lehrende müssen unbedingt Raum für diese Verknüpfung geben, wenn sie wollen, dass die Lerner sich hinreichend auf die erste Reaktion und das gestellte Problem einlassen“ (ebd. 190)</a:t>
            </a:r>
            <a:endParaRPr lang="el-GR" sz="2000" dirty="0"/>
          </a:p>
        </p:txBody>
      </p:sp>
    </p:spTree>
    <p:extLst>
      <p:ext uri="{BB962C8B-B14F-4D97-AF65-F5344CB8AC3E}">
        <p14:creationId xmlns:p14="http://schemas.microsoft.com/office/powerpoint/2010/main" val="393030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a:p>
          <a:p>
            <a:pPr marL="0" indent="0">
              <a:buNone/>
            </a:pPr>
            <a:endParaRPr lang="de-DE" sz="2400" dirty="0"/>
          </a:p>
          <a:p>
            <a:pPr marL="0" indent="0">
              <a:buNone/>
            </a:pPr>
            <a:r>
              <a:rPr lang="de-DE" sz="2400" dirty="0"/>
              <a:t>Bildung von Hypothesen                               Konstruktion</a:t>
            </a:r>
          </a:p>
          <a:p>
            <a:pPr marL="0" indent="0">
              <a:buNone/>
            </a:pPr>
            <a:endParaRPr lang="de-DE" sz="2400" dirty="0"/>
          </a:p>
          <a:p>
            <a:pPr>
              <a:buFontTx/>
              <a:buChar char="-"/>
            </a:pPr>
            <a:r>
              <a:rPr lang="de-DE" sz="2400" dirty="0"/>
              <a:t>Anwendung einer vertrauten Methode</a:t>
            </a:r>
          </a:p>
          <a:p>
            <a:pPr>
              <a:buFontTx/>
              <a:buChar char="-"/>
            </a:pPr>
            <a:r>
              <a:rPr lang="de-DE" sz="2400" dirty="0"/>
              <a:t>Bildung von Hypothesen darüber, was zu tun wäre</a:t>
            </a:r>
          </a:p>
        </p:txBody>
      </p:sp>
      <p:cxnSp>
        <p:nvCxnSpPr>
          <p:cNvPr id="5" name="Ευθύγραμμο βέλος σύνδεσης 4"/>
          <p:cNvCxnSpPr/>
          <p:nvPr/>
        </p:nvCxnSpPr>
        <p:spPr>
          <a:xfrm>
            <a:off x="4308711" y="2494526"/>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endParaRPr lang="de-DE" dirty="0"/>
          </a:p>
          <a:p>
            <a:r>
              <a:rPr lang="de-DE" sz="2400" dirty="0"/>
              <a:t>Ausprobieren von Hypothesen</a:t>
            </a:r>
          </a:p>
          <a:p>
            <a:r>
              <a:rPr lang="de-DE" sz="2400" dirty="0"/>
              <a:t>Handlungsbezogene Möglichkeiten</a:t>
            </a:r>
          </a:p>
          <a:p>
            <a:endParaRPr lang="de-DE" sz="2400" dirty="0"/>
          </a:p>
          <a:p>
            <a:pPr marL="0" indent="0" algn="just">
              <a:buNone/>
            </a:pPr>
            <a:r>
              <a:rPr lang="de-DE" sz="2400" dirty="0"/>
              <a:t>„Emotionale Reaktionen, Probleme, Ereignisse, die im Kontext von eigenen Erfahrungen zu Hypothesen führen, müssen dann auch gelöst werden, d.h. es muss ein </a:t>
            </a:r>
            <a:r>
              <a:rPr lang="de-DE" sz="2400" b="1" dirty="0"/>
              <a:t>verwendbares Lernprodukt </a:t>
            </a:r>
            <a:r>
              <a:rPr lang="de-DE" sz="2400" dirty="0"/>
              <a:t>entstehen, das in </a:t>
            </a:r>
            <a:r>
              <a:rPr lang="de-DE" sz="2400" b="1" dirty="0"/>
              <a:t>Handlungen</a:t>
            </a:r>
            <a:r>
              <a:rPr lang="de-DE" sz="2400" dirty="0"/>
              <a:t> benutzt und genutzt werden kann“ (ebd. 243)</a:t>
            </a:r>
            <a:endParaRPr lang="el-GR" sz="2400" dirty="0"/>
          </a:p>
        </p:txBody>
      </p:sp>
    </p:spTree>
    <p:extLst>
      <p:ext uri="{BB962C8B-B14F-4D97-AF65-F5344CB8AC3E}">
        <p14:creationId xmlns:p14="http://schemas.microsoft.com/office/powerpoint/2010/main" val="4602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a:t>Anwendung</a:t>
            </a:r>
            <a:endParaRPr lang="el-GR" dirty="0"/>
          </a:p>
        </p:txBody>
      </p:sp>
      <p:sp>
        <p:nvSpPr>
          <p:cNvPr id="3" name="Θέση περιεχομένου 2"/>
          <p:cNvSpPr>
            <a:spLocks noGrp="1"/>
          </p:cNvSpPr>
          <p:nvPr>
            <p:ph idx="1"/>
          </p:nvPr>
        </p:nvSpPr>
        <p:spPr>
          <a:xfrm>
            <a:off x="225287" y="993914"/>
            <a:ext cx="10760765" cy="5183050"/>
          </a:xfrm>
        </p:spPr>
        <p:txBody>
          <a:bodyPr/>
          <a:lstStyle/>
          <a:p>
            <a:pPr marL="0" indent="0" algn="just">
              <a:buNone/>
            </a:pPr>
            <a:endParaRPr lang="de-DE" dirty="0"/>
          </a:p>
          <a:p>
            <a:pPr marL="0" indent="0" algn="just">
              <a:buNone/>
            </a:pPr>
            <a:r>
              <a:rPr lang="de-DE" sz="2400" dirty="0"/>
              <a:t>Kontinuierliche Anwendung: Zeichen, was mit dem Lernergebnis erreicht werden kann</a:t>
            </a:r>
          </a:p>
          <a:p>
            <a:pPr marL="0" indent="0" algn="just">
              <a:buNone/>
            </a:pPr>
            <a:r>
              <a:rPr lang="de-DE" sz="2400" dirty="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sz="2400" dirty="0"/>
              <a:t>Ergebnis: kognitive komplexe Verankerung von Lerngegenständen</a:t>
            </a:r>
          </a:p>
          <a:p>
            <a:pPr marL="0" indent="0" algn="just">
              <a:buNone/>
            </a:pPr>
            <a:r>
              <a:rPr lang="de-DE" sz="2400" dirty="0"/>
              <a:t>Übungen: notwendig für die Verankerung von bestimmten Lösungen</a:t>
            </a:r>
            <a:endParaRPr lang="el-GR" sz="2400" dirty="0"/>
          </a:p>
        </p:txBody>
      </p:sp>
    </p:spTree>
    <p:extLst>
      <p:ext uri="{BB962C8B-B14F-4D97-AF65-F5344CB8AC3E}">
        <p14:creationId xmlns:p14="http://schemas.microsoft.com/office/powerpoint/2010/main" val="16511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ltLang="en-US"/>
              <a:t>Fremdspracherwerbstheorien</a:t>
            </a:r>
            <a:endParaRPr lang="en-US" altLang="en-US"/>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de-DE" dirty="0"/>
              <a:t>Kognitivistische – Interaktionistische Ansätze: </a:t>
            </a:r>
          </a:p>
          <a:p>
            <a:pPr fontAlgn="auto">
              <a:spcAft>
                <a:spcPts val="0"/>
              </a:spcAft>
              <a:buFont typeface="Arial" pitchFamily="34" charset="0"/>
              <a:buNone/>
              <a:defRPr/>
            </a:pPr>
            <a:r>
              <a:rPr lang="de-DE" dirty="0"/>
              <a:t>Sprache kann sinnvoll nicht untersucht werden, wenn sie von sozialen und politischen Elementen isoliert gesehen wird. Sprache - dynamisches Phänomen (Kultur), Wert von s. Vielfalt und Pluralismus - soziale Interaktion - Umwelt. </a:t>
            </a:r>
          </a:p>
          <a:p>
            <a:pPr fontAlgn="auto">
              <a:spcAft>
                <a:spcPts val="0"/>
              </a:spcAft>
              <a:buFont typeface="Arial" pitchFamily="34" charset="0"/>
              <a:buNone/>
              <a:defRPr/>
            </a:pPr>
            <a:r>
              <a:rPr lang="de-DE" dirty="0"/>
              <a:t>Processing Theory- ACT (Adaptive Control of Thought) – aktive Konstruktion von Problemlösungsstrategien (Vygotski, Piaget, Bachtin (Theorie der Polyphonie- Dialogik))</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5103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a:t>Die Lernumgebung in der konstruktivistischen Didaktik</a:t>
            </a:r>
            <a:endParaRPr lang="el-GR" sz="2800" dirty="0"/>
          </a:p>
        </p:txBody>
      </p:sp>
      <p:sp>
        <p:nvSpPr>
          <p:cNvPr id="3" name="Θέση περιεχομένου 2"/>
          <p:cNvSpPr>
            <a:spLocks noGrp="1"/>
          </p:cNvSpPr>
          <p:nvPr>
            <p:ph idx="1"/>
          </p:nvPr>
        </p:nvSpPr>
        <p:spPr>
          <a:xfrm>
            <a:off x="265043" y="954742"/>
            <a:ext cx="11088757" cy="5811837"/>
          </a:xfrm>
        </p:spPr>
        <p:txBody>
          <a:bodyPr/>
          <a:lstStyle/>
          <a:p>
            <a:pPr marL="0" indent="0">
              <a:buNone/>
            </a:pPr>
            <a:r>
              <a:rPr lang="de-DE" sz="2400" dirty="0"/>
              <a:t>Innere Faktoren</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636674849"/>
              </p:ext>
            </p:extLst>
          </p:nvPr>
        </p:nvGraphicFramePr>
        <p:xfrm>
          <a:off x="384313" y="1660959"/>
          <a:ext cx="10535478" cy="5004884"/>
        </p:xfrm>
        <a:graphic>
          <a:graphicData uri="http://schemas.openxmlformats.org/drawingml/2006/table">
            <a:tbl>
              <a:tblPr firstRow="1" bandRow="1">
                <a:tableStyleId>{5C22544A-7EE6-4342-B048-85BDC9FD1C3A}</a:tableStyleId>
              </a:tblPr>
              <a:tblGrid>
                <a:gridCol w="5281874">
                  <a:extLst>
                    <a:ext uri="{9D8B030D-6E8A-4147-A177-3AD203B41FA5}">
                      <a16:colId xmlns:a16="http://schemas.microsoft.com/office/drawing/2014/main" val="20000"/>
                    </a:ext>
                  </a:extLst>
                </a:gridCol>
                <a:gridCol w="5253604">
                  <a:extLst>
                    <a:ext uri="{9D8B030D-6E8A-4147-A177-3AD203B41FA5}">
                      <a16:colId xmlns:a16="http://schemas.microsoft.com/office/drawing/2014/main" val="20001"/>
                    </a:ext>
                  </a:extLst>
                </a:gridCol>
              </a:tblGrid>
              <a:tr h="699130">
                <a:tc>
                  <a:txBody>
                    <a:bodyPr/>
                    <a:lstStyle/>
                    <a:p>
                      <a:r>
                        <a:rPr lang="de-DE" b="0" dirty="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99130">
                <a:tc>
                  <a:txBody>
                    <a:bodyPr/>
                    <a:lstStyle/>
                    <a:p>
                      <a:r>
                        <a:rPr lang="de-DE" b="0" dirty="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9130">
                <a:tc>
                  <a:txBody>
                    <a:bodyPr/>
                    <a:lstStyle/>
                    <a:p>
                      <a:r>
                        <a:rPr lang="de-DE" b="0" dirty="0">
                          <a:solidFill>
                            <a:schemeClr val="tx1"/>
                          </a:solidFill>
                        </a:rPr>
                        <a:t>3. Entfaltung von</a:t>
                      </a:r>
                      <a:r>
                        <a:rPr lang="de-DE" b="0" baseline="0" dirty="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699130">
                <a:tc>
                  <a:txBody>
                    <a:bodyPr/>
                    <a:lstStyle/>
                    <a:p>
                      <a:r>
                        <a:rPr lang="de-DE" b="0" dirty="0">
                          <a:solidFill>
                            <a:schemeClr val="tx1"/>
                          </a:solidFill>
                        </a:rPr>
                        <a:t>4. Durchführung von rekonstruktivem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99130">
                <a:tc>
                  <a:txBody>
                    <a:bodyPr/>
                    <a:lstStyle/>
                    <a:p>
                      <a:r>
                        <a:rPr lang="de-DE" b="0" dirty="0">
                          <a:solidFill>
                            <a:schemeClr val="tx1"/>
                          </a:solidFill>
                        </a:rPr>
                        <a:t>5. Einsetzen</a:t>
                      </a:r>
                      <a:r>
                        <a:rPr lang="de-DE" b="0" baseline="0" dirty="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13. Lernkontrollen sinnvoll</a:t>
                      </a:r>
                      <a:r>
                        <a:rPr lang="de-DE" b="0" baseline="0" dirty="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05052">
                <a:tc>
                  <a:txBody>
                    <a:bodyPr/>
                    <a:lstStyle/>
                    <a:p>
                      <a:r>
                        <a:rPr lang="de-DE" b="0" dirty="0">
                          <a:solidFill>
                            <a:schemeClr val="tx1"/>
                          </a:solidFill>
                        </a:rPr>
                        <a:t>6.</a:t>
                      </a:r>
                      <a:r>
                        <a:rPr lang="de-DE" b="0" baseline="0" dirty="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5052">
                <a:tc>
                  <a:txBody>
                    <a:bodyPr/>
                    <a:lstStyle/>
                    <a:p>
                      <a:r>
                        <a:rPr lang="de-DE" b="0" dirty="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15. Verbesserung der inneren</a:t>
                      </a:r>
                      <a:r>
                        <a:rPr lang="de-DE" b="0" baseline="0" dirty="0">
                          <a:solidFill>
                            <a:schemeClr val="tx1"/>
                          </a:solidFill>
                        </a:rPr>
                        <a:t> </a:t>
                      </a:r>
                      <a:r>
                        <a:rPr lang="de-DE" b="0" dirty="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699130">
                <a:tc>
                  <a:txBody>
                    <a:bodyPr/>
                    <a:lstStyle/>
                    <a:p>
                      <a:r>
                        <a:rPr lang="de-DE" b="0" dirty="0">
                          <a:solidFill>
                            <a:schemeClr val="tx1"/>
                          </a:solidFill>
                        </a:rPr>
                        <a:t>8. Nutzung</a:t>
                      </a:r>
                      <a:r>
                        <a:rPr lang="de-DE" b="0" baseline="0" dirty="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807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82041"/>
          </a:xfrm>
        </p:spPr>
        <p:txBody>
          <a:bodyPr>
            <a:normAutofit fontScale="90000"/>
          </a:bodyPr>
          <a:lstStyle/>
          <a:p>
            <a:pPr algn="ctr"/>
            <a:r>
              <a:rPr lang="de-DE" sz="3600" dirty="0"/>
              <a:t>Konstruktivismus und 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0" y="847168"/>
            <a:ext cx="11806518" cy="5593974"/>
          </a:xfrm>
        </p:spPr>
        <p:txBody>
          <a:bodyPr>
            <a:normAutofit/>
          </a:bodyPr>
          <a:lstStyle/>
          <a:p>
            <a:pPr marL="0" indent="0">
              <a:buNone/>
            </a:pPr>
            <a:endParaRPr lang="de-DE" dirty="0">
              <a:latin typeface="Times New Roman" panose="02020603050405020304" pitchFamily="18" charset="0"/>
              <a:cs typeface="Times New Roman" panose="02020603050405020304" pitchFamily="18" charset="0"/>
            </a:endParaRPr>
          </a:p>
          <a:p>
            <a:pPr marL="0" indent="0">
              <a:buNone/>
            </a:pPr>
            <a:r>
              <a:rPr lang="de-DE" dirty="0">
                <a:cs typeface="Times New Roman" panose="02020603050405020304" pitchFamily="18" charset="0"/>
              </a:rPr>
              <a:t>Förderung der Lernerautonomie</a:t>
            </a:r>
            <a:endParaRPr lang="de-DE" sz="2000" dirty="0">
              <a:cs typeface="Times New Roman" panose="02020603050405020304" pitchFamily="18" charset="0"/>
            </a:endParaRPr>
          </a:p>
          <a:p>
            <a:pPr marL="0" indent="0">
              <a:buNone/>
            </a:pPr>
            <a:r>
              <a:rPr lang="de-DE" sz="2000" dirty="0">
                <a:cs typeface="Times New Roman" panose="02020603050405020304" pitchFamily="18" charset="0"/>
              </a:rPr>
              <a:t>selbständiger Lerner                         kann sein Lernen eigenverantwortlich gestalten</a:t>
            </a:r>
          </a:p>
          <a:p>
            <a:pPr marL="0" indent="0">
              <a:buNone/>
            </a:pPr>
            <a:r>
              <a:rPr lang="de-DE" sz="2000" dirty="0">
                <a:cs typeface="Times New Roman" panose="02020603050405020304" pitchFamily="18" charset="0"/>
              </a:rPr>
              <a:t>                                                        kann </a:t>
            </a:r>
            <a:r>
              <a:rPr lang="de-DE" sz="2000" b="1" dirty="0">
                <a:cs typeface="Times New Roman" panose="02020603050405020304" pitchFamily="18" charset="0"/>
              </a:rPr>
              <a:t>Entscheidungen</a:t>
            </a:r>
            <a:r>
              <a:rPr lang="de-DE" sz="2000" dirty="0">
                <a:cs typeface="Times New Roman" panose="02020603050405020304" pitchFamily="18" charset="0"/>
              </a:rPr>
              <a:t> im Hinblick auf sein Lernen übernehmen</a:t>
            </a:r>
            <a:endParaRPr lang="el-GR" sz="2000" dirty="0">
              <a:cs typeface="Times New Roman" panose="02020603050405020304" pitchFamily="18" charset="0"/>
            </a:endParaRPr>
          </a:p>
          <a:p>
            <a:pPr marL="0" indent="0">
              <a:buNone/>
            </a:pPr>
            <a:endParaRPr lang="el-GR" sz="2000" dirty="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2617110" y="1839135"/>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2617110" y="1839135"/>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53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2400" dirty="0"/>
              <a:t>Lernerautonomie im konstruktivistisch orientierten Fremdsprachenunterricht</a:t>
            </a:r>
            <a:endParaRPr lang="el-GR" sz="2400" dirty="0"/>
          </a:p>
        </p:txBody>
      </p:sp>
      <p:sp>
        <p:nvSpPr>
          <p:cNvPr id="3" name="Θέση περιεχομένου 2"/>
          <p:cNvSpPr>
            <a:spLocks noGrp="1"/>
          </p:cNvSpPr>
          <p:nvPr>
            <p:ph idx="1"/>
          </p:nvPr>
        </p:nvSpPr>
        <p:spPr>
          <a:xfrm>
            <a:off x="106017" y="1371600"/>
            <a:ext cx="11247783" cy="4805363"/>
          </a:xfrm>
        </p:spPr>
        <p:txBody>
          <a:bodyPr>
            <a:normAutofit/>
          </a:bodyPr>
          <a:lstStyle/>
          <a:p>
            <a:pPr marL="0" indent="0">
              <a:buNone/>
            </a:pPr>
            <a:endParaRPr lang="en-US" dirty="0"/>
          </a:p>
          <a:p>
            <a:pPr marL="0" indent="0">
              <a:buNone/>
            </a:pPr>
            <a:r>
              <a:rPr lang="en-US" sz="2400" dirty="0"/>
              <a:t>Entwicklung bzw. F</a:t>
            </a:r>
            <a:r>
              <a:rPr lang="de-DE" sz="2400" dirty="0"/>
              <a:t>örderung der Lernerautonomie: wichtiges Lernziel im konstruktivistisch orientierten Fremdsprachenunterricht</a:t>
            </a:r>
          </a:p>
          <a:p>
            <a:r>
              <a:rPr lang="de-DE" sz="2400" dirty="0"/>
              <a:t>Lehrerrolle: Moderator</a:t>
            </a:r>
          </a:p>
          <a:p>
            <a:r>
              <a:rPr lang="de-DE" sz="2400" dirty="0"/>
              <a:t>Rollen der Lehrenden und Lernenden: Beobachter, Teilnehmer, Akteure</a:t>
            </a:r>
          </a:p>
          <a:p>
            <a:r>
              <a:rPr lang="de-DE" sz="2400" dirty="0"/>
              <a:t>Kooperation zwischen Lehrer und Schüler</a:t>
            </a:r>
          </a:p>
          <a:p>
            <a:r>
              <a:rPr lang="de-DE" sz="2400" dirty="0"/>
              <a:t>Konstruktives, rekonstruktives, dekonstruktives Lernen</a:t>
            </a:r>
          </a:p>
          <a:p>
            <a:r>
              <a:rPr lang="de-DE" sz="2400" dirty="0"/>
              <a:t>Kreatives, soziales, situiertes, emotionales, individuelles Lernen</a:t>
            </a:r>
          </a:p>
          <a:p>
            <a:r>
              <a:rPr lang="de-DE" sz="2400" dirty="0"/>
              <a:t>Förderung des lebenslangen Lernens</a:t>
            </a:r>
          </a:p>
          <a:p>
            <a:endParaRPr lang="de-DE" sz="2400" dirty="0"/>
          </a:p>
          <a:p>
            <a:endParaRPr lang="el-GR" sz="2400" dirty="0"/>
          </a:p>
          <a:p>
            <a:pPr marL="0" indent="0">
              <a:buNone/>
            </a:pPr>
            <a:endParaRPr lang="de-DE" dirty="0"/>
          </a:p>
          <a:p>
            <a:endParaRPr lang="el-GR" dirty="0"/>
          </a:p>
        </p:txBody>
      </p:sp>
    </p:spTree>
    <p:extLst>
      <p:ext uri="{BB962C8B-B14F-4D97-AF65-F5344CB8AC3E}">
        <p14:creationId xmlns:p14="http://schemas.microsoft.com/office/powerpoint/2010/main" val="170827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132522" y="416859"/>
            <a:ext cx="11221278" cy="5760104"/>
          </a:xfrm>
        </p:spPr>
        <p:txBody>
          <a:bodyPr>
            <a:normAutofit/>
          </a:bodyPr>
          <a:lstStyle/>
          <a:p>
            <a:r>
              <a:rPr lang="en-US" sz="2400" dirty="0">
                <a:latin typeface="Times New Roman" panose="02020603050405020304" pitchFamily="18" charset="0"/>
                <a:cs typeface="Times New Roman" panose="02020603050405020304" pitchFamily="18" charset="0"/>
              </a:rPr>
              <a:t>Autonome Lernende entscheiden sich selbst</a:t>
            </a:r>
            <a:r>
              <a:rPr lang="de-DE" sz="2400" dirty="0">
                <a:latin typeface="Times New Roman" panose="02020603050405020304" pitchFamily="18" charset="0"/>
                <a:cs typeface="Times New Roman" panose="02020603050405020304" pitchFamily="18" charset="0"/>
              </a:rPr>
              <a:t>:</a:t>
            </a:r>
          </a:p>
          <a:p>
            <a:pPr marL="0" indent="0">
              <a:buNone/>
            </a:pPr>
            <a:endParaRPr lang="de-DE" sz="2400" dirty="0">
              <a:latin typeface="Times New Roman" panose="02020603050405020304" pitchFamily="18" charset="0"/>
              <a:cs typeface="Times New Roman" panose="02020603050405020304" pitchFamily="18" charset="0"/>
            </a:endParaRPr>
          </a:p>
          <a:p>
            <a:pPr>
              <a:buFontTx/>
              <a:buChar char="-"/>
            </a:pPr>
            <a:r>
              <a:rPr lang="de-DE" sz="2400" dirty="0">
                <a:latin typeface="Times New Roman" panose="02020603050405020304" pitchFamily="18" charset="0"/>
                <a:cs typeface="Times New Roman" panose="02020603050405020304" pitchFamily="18" charset="0"/>
              </a:rPr>
              <a:t>dass sie lernen wollen</a:t>
            </a:r>
          </a:p>
          <a:p>
            <a:pPr>
              <a:buFontTx/>
              <a:buChar char="-"/>
            </a:pPr>
            <a:r>
              <a:rPr lang="de-DE" sz="2400" dirty="0">
                <a:latin typeface="Times New Roman" panose="02020603050405020304" pitchFamily="18" charset="0"/>
                <a:cs typeface="Times New Roman" panose="02020603050405020304" pitchFamily="18" charset="0"/>
              </a:rPr>
              <a:t>wie sie beim Lernen vorgehen</a:t>
            </a:r>
          </a:p>
          <a:p>
            <a:pPr>
              <a:buFontTx/>
              <a:buChar char="-"/>
            </a:pPr>
            <a:r>
              <a:rPr lang="de-DE" sz="2400" dirty="0">
                <a:latin typeface="Times New Roman" panose="02020603050405020304" pitchFamily="18" charset="0"/>
                <a:cs typeface="Times New Roman" panose="02020603050405020304" pitchFamily="18" charset="0"/>
              </a:rPr>
              <a:t>welche Materialien und welche Hilfsmittel sie zum Lernen verwenden</a:t>
            </a:r>
          </a:p>
          <a:p>
            <a:pPr>
              <a:buFontTx/>
              <a:buChar char="-"/>
            </a:pPr>
            <a:r>
              <a:rPr lang="de-DE" sz="2400" dirty="0">
                <a:latin typeface="Times New Roman" panose="02020603050405020304" pitchFamily="18" charset="0"/>
                <a:cs typeface="Times New Roman" panose="02020603050405020304" pitchFamily="18" charset="0"/>
              </a:rPr>
              <a:t>welche Lernstrategien sie einsetzen</a:t>
            </a:r>
          </a:p>
          <a:p>
            <a:pPr>
              <a:buFontTx/>
              <a:buChar char="-"/>
            </a:pPr>
            <a:r>
              <a:rPr lang="de-DE" sz="2400" dirty="0">
                <a:latin typeface="Times New Roman" panose="02020603050405020304" pitchFamily="18" charset="0"/>
                <a:cs typeface="Times New Roman" panose="02020603050405020304" pitchFamily="18" charset="0"/>
              </a:rPr>
              <a:t>ob sie allein oder mit anderen lernen</a:t>
            </a:r>
          </a:p>
          <a:p>
            <a:pPr>
              <a:buFontTx/>
              <a:buChar char="-"/>
            </a:pPr>
            <a:r>
              <a:rPr lang="de-DE" sz="2400" dirty="0">
                <a:latin typeface="Times New Roman" panose="02020603050405020304" pitchFamily="18" charset="0"/>
                <a:cs typeface="Times New Roman" panose="02020603050405020304" pitchFamily="18" charset="0"/>
              </a:rPr>
              <a:t>ob sie ihre Lernzeit einteilen</a:t>
            </a:r>
          </a:p>
          <a:p>
            <a:pPr>
              <a:buFontTx/>
              <a:buChar char="-"/>
            </a:pPr>
            <a:r>
              <a:rPr lang="de-DE" sz="2400" dirty="0">
                <a:latin typeface="Times New Roman" panose="02020603050405020304" pitchFamily="18" charset="0"/>
                <a:cs typeface="Times New Roman" panose="02020603050405020304" pitchFamily="18" charset="0"/>
              </a:rPr>
              <a:t>wie sie kontrollieren, ob sie erfolgreich gelernt haben</a:t>
            </a:r>
            <a:endParaRPr lang="en-US" sz="2400" dirty="0">
              <a:latin typeface="Times New Roman" panose="02020603050405020304" pitchFamily="18" charset="0"/>
              <a:cs typeface="Times New Roman" panose="02020603050405020304" pitchFamily="18" charset="0"/>
            </a:endParaRPr>
          </a:p>
          <a:p>
            <a:pPr marL="0" indent="0" algn="r">
              <a:buNone/>
            </a:pPr>
            <a:r>
              <a:rPr lang="de-DE" sz="1800" dirty="0">
                <a:latin typeface="Times New Roman" panose="02020603050405020304" pitchFamily="18" charset="0"/>
                <a:cs typeface="Times New Roman" panose="02020603050405020304" pitchFamily="18" charset="0"/>
              </a:rPr>
              <a:t>(Bimmel/</a:t>
            </a:r>
            <a:r>
              <a:rPr lang="de-DE" sz="1800"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6835" y="365125"/>
            <a:ext cx="10836965" cy="858557"/>
          </a:xfrm>
        </p:spPr>
        <p:txBody>
          <a:bodyPr>
            <a:noAutofit/>
          </a:bodyPr>
          <a:lstStyle/>
          <a:p>
            <a:pPr algn="ctr"/>
            <a:r>
              <a:rPr lang="de-DE" sz="2800" dirty="0">
                <a:latin typeface="Times New Roman" panose="02020603050405020304" pitchFamily="18" charset="0"/>
                <a:cs typeface="Times New Roman" panose="02020603050405020304" pitchFamily="18" charset="0"/>
              </a:rPr>
              <a:t>Lernerautonomie im Gemeinsamen Europäischen Referenzrahmen für Sprachen (2001)</a:t>
            </a:r>
            <a:endParaRPr lang="el-GR" sz="28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31304" y="1438835"/>
            <a:ext cx="11022496" cy="4738128"/>
          </a:xfrm>
        </p:spPr>
        <p:txBody>
          <a:bodyPr>
            <a:normAutofit/>
          </a:bodyPr>
          <a:lstStyle/>
          <a:p>
            <a:pPr marL="0" indent="0" algn="just">
              <a:buNone/>
            </a:pPr>
            <a:endParaRPr lang="de-DE" dirty="0"/>
          </a:p>
          <a:p>
            <a:pPr marL="0" indent="0" algn="just">
              <a:buNone/>
            </a:pPr>
            <a:r>
              <a:rPr lang="de-DE" sz="2400" dirty="0"/>
              <a:t>In Bezug auf die Lernerautonomie dient der Gemeinsame Europäische Referenzrahmen für Sprachen „der Planung von selbst bestimmtem Lernen“ (Europarat 2001, 18). Diese Planung beinhaltet folgende Aspekte:</a:t>
            </a:r>
          </a:p>
          <a:p>
            <a:r>
              <a:rPr lang="de-DE" sz="2400" dirty="0"/>
              <a:t>Entwicklung des Bewusstseins der Lernenden für den erreichten Kenntnisstand</a:t>
            </a:r>
          </a:p>
          <a:p>
            <a:pPr algn="just"/>
            <a:r>
              <a:rPr lang="de-DE" sz="2400" dirty="0"/>
              <a:t>Selbst-Festlegung von erreichbaren und sinnvollen Lernzielen durch die Lernenden</a:t>
            </a:r>
          </a:p>
          <a:p>
            <a:r>
              <a:rPr lang="de-DE" sz="2400" dirty="0"/>
              <a:t>Auswahl von Lernmaterialien</a:t>
            </a:r>
          </a:p>
          <a:p>
            <a:r>
              <a:rPr lang="de-DE" sz="2400" dirty="0"/>
              <a:t>Anwendung von Instrumenten der Selbstbeurteilung</a:t>
            </a:r>
          </a:p>
          <a:p>
            <a:pPr marL="0" indent="0" algn="r">
              <a:buNone/>
            </a:pPr>
            <a:endParaRPr lang="el-GR" dirty="0"/>
          </a:p>
        </p:txBody>
      </p:sp>
    </p:spTree>
    <p:extLst>
      <p:ext uri="{BB962C8B-B14F-4D97-AF65-F5344CB8AC3E}">
        <p14:creationId xmlns:p14="http://schemas.microsoft.com/office/powerpoint/2010/main" val="389967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9600"/>
            <a:ext cx="10018644" cy="1320800"/>
          </a:xfrm>
        </p:spPr>
        <p:txBody>
          <a:bodyPr>
            <a:noAutofit/>
          </a:bodyPr>
          <a:lstStyle/>
          <a:p>
            <a:r>
              <a:rPr lang="de-DE" sz="2800" b="1" dirty="0"/>
              <a:t>Kritische Kompetenz</a:t>
            </a:r>
            <a:br>
              <a:rPr lang="de-DE" sz="2800" b="1" dirty="0"/>
            </a:br>
            <a:r>
              <a:rPr lang="de-DE" sz="2800" b="1" dirty="0"/>
              <a:t>handlungsorientierter FSUnterricht und Szenariendidaktik</a:t>
            </a:r>
            <a:endParaRPr lang="en-US" sz="2800" b="1" dirty="0"/>
          </a:p>
        </p:txBody>
      </p:sp>
      <p:sp>
        <p:nvSpPr>
          <p:cNvPr id="3" name="Content Placeholder 2"/>
          <p:cNvSpPr>
            <a:spLocks noGrp="1"/>
          </p:cNvSpPr>
          <p:nvPr>
            <p:ph idx="1"/>
          </p:nvPr>
        </p:nvSpPr>
        <p:spPr>
          <a:xfrm>
            <a:off x="106017" y="1470991"/>
            <a:ext cx="10270435" cy="4570371"/>
          </a:xfrm>
        </p:spPr>
        <p:txBody>
          <a:bodyPr/>
          <a:lstStyle/>
          <a:p>
            <a:pPr marL="0" indent="0">
              <a:buNone/>
            </a:pPr>
            <a:endParaRPr lang="de-DE" dirty="0"/>
          </a:p>
          <a:p>
            <a:pPr marL="0" indent="0">
              <a:buNone/>
            </a:pPr>
            <a:r>
              <a:rPr lang="de-DE" sz="2800" dirty="0"/>
              <a:t>Kommunikativer Sprachunterricht – Fertigkeiten an authentischen Texten und Aufgaben zu vermitteln</a:t>
            </a:r>
          </a:p>
          <a:p>
            <a:pPr marL="0" indent="0">
              <a:buNone/>
            </a:pPr>
            <a:r>
              <a:rPr lang="de-DE" sz="2800" dirty="0"/>
              <a:t>Für die Bearbeitung von Aufgaben ist eine koordinierte (Bewertung der Bedeutung, Schwerpunktsetzung, Einbettung und handlungsstrategische Umsetzung) Kompetenz verlangt, die kritische Kompetenz.</a:t>
            </a:r>
            <a:endParaRPr lang="en-US" sz="2800" dirty="0"/>
          </a:p>
        </p:txBody>
      </p:sp>
    </p:spTree>
    <p:extLst>
      <p:ext uri="{BB962C8B-B14F-4D97-AF65-F5344CB8AC3E}">
        <p14:creationId xmlns:p14="http://schemas.microsoft.com/office/powerpoint/2010/main" val="219760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497497"/>
            <a:ext cx="10031895" cy="4543866"/>
          </a:xfrm>
        </p:spPr>
        <p:txBody>
          <a:bodyPr>
            <a:normAutofit/>
          </a:bodyPr>
          <a:lstStyle/>
          <a:p>
            <a:pPr marL="0" indent="0">
              <a:buNone/>
            </a:pPr>
            <a:endParaRPr lang="de-DE" dirty="0"/>
          </a:p>
          <a:p>
            <a:pPr marL="0" indent="0">
              <a:buNone/>
            </a:pPr>
            <a:r>
              <a:rPr lang="de-DE" sz="2400" dirty="0"/>
              <a:t>Durch das Erfahren von und den kreativen Umgang mit Sprache wird das Interesse der Lerner gefördert und die Verankerung der sprachlichen Handlungen im Gedächtnis gesteigert. Damit realisiert der Lerner komplexe Denkoperationen, die ihn zu selbstständigem Lernen befähigen. </a:t>
            </a:r>
          </a:p>
          <a:p>
            <a:pPr marL="0" indent="0">
              <a:buNone/>
            </a:pPr>
            <a:r>
              <a:rPr lang="de-DE" sz="2400" dirty="0"/>
              <a:t>Das ist die Grundlage des handlungsorientierten Fremdsprachenunterrichts und der Szenariendidaktik.</a:t>
            </a:r>
            <a:endParaRPr lang="en-US" sz="2400" dirty="0"/>
          </a:p>
        </p:txBody>
      </p:sp>
      <p:sp>
        <p:nvSpPr>
          <p:cNvPr id="5" name="Title 4">
            <a:extLst>
              <a:ext uri="{FF2B5EF4-FFF2-40B4-BE49-F238E27FC236}">
                <a16:creationId xmlns:a16="http://schemas.microsoft.com/office/drawing/2014/main" id="{2943E234-562D-6A19-DEC6-1934A9BE60C6}"/>
              </a:ext>
            </a:extLst>
          </p:cNvPr>
          <p:cNvSpPr>
            <a:spLocks noGrp="1"/>
          </p:cNvSpPr>
          <p:nvPr>
            <p:ph type="title"/>
          </p:nvPr>
        </p:nvSpPr>
        <p:spPr>
          <a:xfrm>
            <a:off x="185530" y="609600"/>
            <a:ext cx="10031896" cy="887896"/>
          </a:xfrm>
        </p:spPr>
        <p:txBody>
          <a:bodyPr>
            <a:normAutofit/>
          </a:bodyPr>
          <a:lstStyle/>
          <a:p>
            <a:r>
              <a:rPr lang="de-DE" sz="2400" b="1" dirty="0"/>
              <a:t>Kritische Kompetenz</a:t>
            </a:r>
            <a:br>
              <a:rPr lang="de-DE" sz="2400" b="1" dirty="0"/>
            </a:br>
            <a:r>
              <a:rPr lang="de-DE" sz="2400" b="1" dirty="0"/>
              <a:t>handlungsorientierter FSUnterricht und Szenariendidaktik</a:t>
            </a:r>
            <a:endParaRPr lang="en-US" sz="2400" dirty="0"/>
          </a:p>
        </p:txBody>
      </p:sp>
    </p:spTree>
    <p:extLst>
      <p:ext uri="{BB962C8B-B14F-4D97-AF65-F5344CB8AC3E}">
        <p14:creationId xmlns:p14="http://schemas.microsoft.com/office/powerpoint/2010/main" val="299378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265043"/>
            <a:ext cx="10535479" cy="5861121"/>
          </a:xfrm>
        </p:spPr>
        <p:txBody>
          <a:bodyPr>
            <a:normAutofit/>
          </a:bodyPr>
          <a:lstStyle/>
          <a:p>
            <a:pPr marL="0" indent="0">
              <a:buNone/>
            </a:pPr>
            <a:endParaRPr lang="de-DE" dirty="0"/>
          </a:p>
          <a:p>
            <a:pPr marL="0" indent="0">
              <a:buNone/>
            </a:pPr>
            <a:r>
              <a:rPr lang="de-DE" sz="2800" dirty="0"/>
              <a:t>Konstruktivismus (Überforderung vermeiden)</a:t>
            </a:r>
          </a:p>
          <a:p>
            <a:pPr marL="0" indent="0">
              <a:buNone/>
            </a:pPr>
            <a:r>
              <a:rPr lang="de-DE" sz="2800" dirty="0"/>
              <a:t>		</a:t>
            </a:r>
          </a:p>
          <a:p>
            <a:pPr marL="0" indent="0">
              <a:buNone/>
            </a:pPr>
            <a:r>
              <a:rPr lang="de-DE" sz="2800" dirty="0"/>
              <a:t>moderater Konstruktivismus (kommunikativer FSUnterricht)</a:t>
            </a:r>
          </a:p>
          <a:p>
            <a:pPr marL="0" indent="0">
              <a:buNone/>
            </a:pPr>
            <a:r>
              <a:rPr lang="de-DE" sz="2800" dirty="0"/>
              <a:t>		</a:t>
            </a:r>
          </a:p>
          <a:p>
            <a:pPr marL="0" indent="0" algn="ctr">
              <a:buNone/>
            </a:pPr>
            <a:r>
              <a:rPr lang="de-DE" sz="2800" dirty="0"/>
              <a:t>		Kritische Kompetenz</a:t>
            </a:r>
          </a:p>
          <a:p>
            <a:pPr marL="0" indent="0">
              <a:buNone/>
            </a:pPr>
            <a:endParaRPr lang="de-DE" sz="2800" dirty="0"/>
          </a:p>
          <a:p>
            <a:pPr marL="0" indent="0">
              <a:buNone/>
            </a:pPr>
            <a:endParaRPr lang="de-DE" sz="2800" dirty="0"/>
          </a:p>
          <a:p>
            <a:pPr marL="0" indent="0">
              <a:buNone/>
            </a:pPr>
            <a:r>
              <a:rPr lang="de-DE" sz="2800" dirty="0"/>
              <a:t>Handlungsorientierter FSUnterricht - Szenariendidaktik</a:t>
            </a:r>
            <a:endParaRPr lang="en-US" sz="2800" dirty="0"/>
          </a:p>
        </p:txBody>
      </p:sp>
      <p:cxnSp>
        <p:nvCxnSpPr>
          <p:cNvPr id="5" name="Straight Arrow Connector 4"/>
          <p:cNvCxnSpPr/>
          <p:nvPr/>
        </p:nvCxnSpPr>
        <p:spPr>
          <a:xfrm>
            <a:off x="4555435" y="1212574"/>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5347505" y="2519569"/>
            <a:ext cx="457200" cy="76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a:off x="5524753" y="3482141"/>
            <a:ext cx="484632" cy="987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65" y="381001"/>
            <a:ext cx="10217426" cy="1470025"/>
          </a:xfrm>
        </p:spPr>
        <p:txBody>
          <a:bodyPr>
            <a:normAutofit/>
          </a:bodyPr>
          <a:lstStyle/>
          <a:p>
            <a:pPr algn="ctr"/>
            <a:r>
              <a:rPr lang="de-DE" sz="3200" b="1" dirty="0"/>
              <a:t>Digitale Unterrichtsszenarien auf der Basis des Fremdsprachencurriculums</a:t>
            </a:r>
            <a:endParaRPr lang="en-US" sz="3200" b="1" dirty="0"/>
          </a:p>
        </p:txBody>
      </p:sp>
      <p:sp>
        <p:nvSpPr>
          <p:cNvPr id="3" name="Subtitle 2"/>
          <p:cNvSpPr>
            <a:spLocks noGrp="1"/>
          </p:cNvSpPr>
          <p:nvPr>
            <p:ph type="subTitle" idx="1"/>
          </p:nvPr>
        </p:nvSpPr>
        <p:spPr>
          <a:xfrm>
            <a:off x="609600" y="2054087"/>
            <a:ext cx="9372600" cy="4253948"/>
          </a:xfrm>
        </p:spPr>
        <p:txBody>
          <a:bodyPr/>
          <a:lstStyle/>
          <a:p>
            <a:pPr algn="l"/>
            <a:r>
              <a:rPr lang="de-DE" b="1" dirty="0">
                <a:solidFill>
                  <a:schemeClr val="tx1"/>
                </a:solidFill>
              </a:rPr>
              <a:t>Dafni Wiedenmayer</a:t>
            </a:r>
          </a:p>
          <a:p>
            <a:endParaRPr lang="de-DE" dirty="0"/>
          </a:p>
          <a:p>
            <a:pPr algn="r"/>
            <a:endParaRPr lang="de-DE" b="1" dirty="0"/>
          </a:p>
          <a:p>
            <a:pPr algn="r"/>
            <a:endParaRPr lang="de-DE" b="1" dirty="0"/>
          </a:p>
          <a:p>
            <a:pPr algn="r"/>
            <a:endParaRPr lang="de-DE" b="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12" y="4081671"/>
            <a:ext cx="4293703" cy="135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897" y="2054087"/>
            <a:ext cx="4293704" cy="172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84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3" y="609600"/>
            <a:ext cx="10310191" cy="1320800"/>
          </a:xfrm>
        </p:spPr>
        <p:txBody>
          <a:bodyPr>
            <a:normAutofit/>
          </a:bodyPr>
          <a:lstStyle/>
          <a:p>
            <a:r>
              <a:rPr lang="de-DE" sz="3200" dirty="0"/>
              <a:t>Digitale Unterrichtsszenarien auf der Basis des Fremdsprachencurriculums</a:t>
            </a:r>
            <a:endParaRPr lang="en-US" sz="3200" dirty="0"/>
          </a:p>
        </p:txBody>
      </p:sp>
      <p:sp>
        <p:nvSpPr>
          <p:cNvPr id="3" name="Content Placeholder 2"/>
          <p:cNvSpPr>
            <a:spLocks noGrp="1"/>
          </p:cNvSpPr>
          <p:nvPr>
            <p:ph idx="1"/>
          </p:nvPr>
        </p:nvSpPr>
        <p:spPr>
          <a:xfrm>
            <a:off x="145773" y="1749287"/>
            <a:ext cx="10217427" cy="4376877"/>
          </a:xfrm>
        </p:spPr>
        <p:txBody>
          <a:bodyPr/>
          <a:lstStyle/>
          <a:p>
            <a:pPr marL="0" indent="0">
              <a:buNone/>
            </a:pPr>
            <a:endParaRPr lang="de-DE" b="1" dirty="0"/>
          </a:p>
          <a:p>
            <a:pPr marL="0" indent="0">
              <a:buNone/>
            </a:pPr>
            <a:r>
              <a:rPr lang="de-DE" sz="2400" b="1" dirty="0"/>
              <a:t>„Beispielszenarien für den Unterricht Deutsch </a:t>
            </a:r>
            <a:r>
              <a:rPr lang="en-US" sz="2400" b="1" dirty="0"/>
              <a:t>als Fremdsprache </a:t>
            </a:r>
            <a:r>
              <a:rPr lang="de-DE" sz="2400" dirty="0"/>
              <a:t>konform mit dem einheitlichen Rahmencurriculum für  Fremdsprachen – basiert auf Materialien </a:t>
            </a:r>
            <a:r>
              <a:rPr lang="en-US" sz="2400" dirty="0"/>
              <a:t>des Goethe Instituts”</a:t>
            </a:r>
          </a:p>
          <a:p>
            <a:pPr marL="0" indent="0">
              <a:buNone/>
            </a:pPr>
            <a:endParaRPr lang="de-DE" sz="2400" dirty="0"/>
          </a:p>
          <a:p>
            <a:r>
              <a:rPr lang="de-DE" sz="2400" dirty="0"/>
              <a:t>Wie sind wir auf diese Idee gekommen?</a:t>
            </a:r>
          </a:p>
          <a:p>
            <a:r>
              <a:rPr lang="de-DE" sz="2400" dirty="0"/>
              <a:t>Wie sind die </a:t>
            </a:r>
            <a:r>
              <a:rPr lang="de-DE" sz="2400" dirty="0" err="1"/>
              <a:t>dig</a:t>
            </a:r>
            <a:r>
              <a:rPr lang="de-DE" sz="2400" dirty="0"/>
              <a:t>. US entwickelt?</a:t>
            </a:r>
            <a:endParaRPr lang="en-US" sz="2400" dirty="0"/>
          </a:p>
        </p:txBody>
      </p:sp>
    </p:spTree>
    <p:extLst>
      <p:ext uri="{BB962C8B-B14F-4D97-AF65-F5344CB8AC3E}">
        <p14:creationId xmlns:p14="http://schemas.microsoft.com/office/powerpoint/2010/main" val="39401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de-DE" sz="3600" dirty="0"/>
              <a:t>Die Wichtigkeit der Spracherwerbstheorien </a:t>
            </a:r>
            <a:br>
              <a:rPr lang="de-DE" sz="3600" dirty="0"/>
            </a:br>
            <a:r>
              <a:rPr lang="de-DE" sz="3600" dirty="0"/>
              <a:t>für die didaktische Praxis</a:t>
            </a:r>
            <a:endParaRPr lang="el-GR" sz="3600" dirty="0"/>
          </a:p>
        </p:txBody>
      </p:sp>
      <p:sp>
        <p:nvSpPr>
          <p:cNvPr id="3" name="Θέση περιεχομένου 2"/>
          <p:cNvSpPr>
            <a:spLocks noGrp="1"/>
          </p:cNvSpPr>
          <p:nvPr>
            <p:ph idx="1"/>
          </p:nvPr>
        </p:nvSpPr>
        <p:spPr/>
        <p:txBody>
          <a:bodyPr>
            <a:normAutofit/>
          </a:bodyPr>
          <a:lstStyle/>
          <a:p>
            <a:pPr algn="just"/>
            <a:r>
              <a:rPr lang="de-DE" dirty="0"/>
              <a:t>Die analysierten Theorien des Spracherwerbs sind für viele Aspekte der Didaktik von großer Bedeutung. Eine wichtige Dimension dieser Theorien ist ihre Wichtigkeit für die Entwicklung von didaktischen Modellen, mit deren Hilfe bessere Ergebnisse beim Unterrichten einer fremden Sprache erzielt werden können. </a:t>
            </a:r>
          </a:p>
          <a:p>
            <a:pPr algn="just"/>
            <a:r>
              <a:rPr lang="de-DE" dirty="0"/>
              <a:t>Die verschiedenen Theorien und ihre Annahmen sind ausschlaggebend für die Unterrichtspraxis, 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Tree>
    <p:extLst>
      <p:ext uri="{BB962C8B-B14F-4D97-AF65-F5344CB8AC3E}">
        <p14:creationId xmlns:p14="http://schemas.microsoft.com/office/powerpoint/2010/main" val="338734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33400"/>
          </a:xfrm>
        </p:spPr>
        <p:txBody>
          <a:bodyPr>
            <a:normAutofit/>
          </a:bodyPr>
          <a:lstStyle/>
          <a:p>
            <a:r>
              <a:rPr lang="el-GR" sz="2400" b="1" dirty="0"/>
              <a:t>ΤΟ ΕΠΣ‐ΞΓ ΚΑΙ Η ΕΦΑΡΜΟΓΗ ΤΟΥ</a:t>
            </a:r>
            <a:endParaRPr lang="en-US" sz="2400" dirty="0"/>
          </a:p>
        </p:txBody>
      </p:sp>
      <p:sp>
        <p:nvSpPr>
          <p:cNvPr id="3" name="Content Placeholder 2"/>
          <p:cNvSpPr>
            <a:spLocks noGrp="1"/>
          </p:cNvSpPr>
          <p:nvPr>
            <p:ph idx="1"/>
          </p:nvPr>
        </p:nvSpPr>
        <p:spPr>
          <a:xfrm>
            <a:off x="159026" y="609600"/>
            <a:ext cx="10522226" cy="6096000"/>
          </a:xfrm>
        </p:spPr>
        <p:txBody>
          <a:bodyPr>
            <a:noAutofit/>
          </a:bodyPr>
          <a:lstStyle/>
          <a:p>
            <a:pPr marL="0" indent="0">
              <a:buNone/>
            </a:pPr>
            <a:r>
              <a:rPr lang="el-GR" sz="1800" dirty="0"/>
              <a:t>Το ΕΠΣ‐ΞΓ, σύντομη παρουσίαση του οποίου γίνεται στο παρόν κεφάλαιο,1 είναι</a:t>
            </a:r>
          </a:p>
          <a:p>
            <a:pPr marL="0" indent="0">
              <a:buNone/>
            </a:pPr>
            <a:r>
              <a:rPr lang="el-GR" sz="1800" dirty="0"/>
              <a:t>αναρτημένο ως ενιαίο κείμενο, σε μορφή </a:t>
            </a:r>
            <a:r>
              <a:rPr lang="el-GR" sz="1800" dirty="0" err="1"/>
              <a:t>pdf</a:t>
            </a:r>
            <a:r>
              <a:rPr lang="el-GR" sz="1800" dirty="0"/>
              <a:t>, στην </a:t>
            </a:r>
            <a:r>
              <a:rPr lang="el-GR" sz="1800" b="1" dirty="0"/>
              <a:t>ιστοσελίδα του ΥΠ</a:t>
            </a:r>
            <a:r>
              <a:rPr lang="de-DE" sz="1800" b="1" dirty="0"/>
              <a:t>AI</a:t>
            </a:r>
            <a:r>
              <a:rPr lang="el-GR" sz="1800" b="1" dirty="0"/>
              <a:t>Θ</a:t>
            </a:r>
            <a:r>
              <a:rPr lang="de-DE" sz="1800" b="1" dirty="0"/>
              <a:t>A</a:t>
            </a:r>
            <a:r>
              <a:rPr lang="el-GR" sz="1800" dirty="0"/>
              <a:t>, ενώ στην</a:t>
            </a:r>
            <a:r>
              <a:rPr lang="de-DE" sz="1800" dirty="0"/>
              <a:t> </a:t>
            </a:r>
            <a:r>
              <a:rPr lang="el-GR" sz="1800" dirty="0"/>
              <a:t>ακόλουθη διεύθυνση </a:t>
            </a:r>
            <a:r>
              <a:rPr lang="el-GR" sz="1800" b="1" dirty="0"/>
              <a:t>http://rcel.enl.uoa.gr/xenesglosses/ </a:t>
            </a:r>
            <a:r>
              <a:rPr lang="el-GR" sz="1800" dirty="0"/>
              <a:t>εμφανίζεται σε διαδικτυακή</a:t>
            </a:r>
            <a:r>
              <a:rPr lang="de-DE" sz="1800" dirty="0"/>
              <a:t> </a:t>
            </a:r>
            <a:r>
              <a:rPr lang="el-GR" sz="1800" dirty="0"/>
              <a:t>μορφή και περιλαμβάνει, μεταξύ άλλων, πεδία σχετικά με την εθνική πολιτική για την</a:t>
            </a:r>
            <a:r>
              <a:rPr lang="de-DE" sz="1800" dirty="0"/>
              <a:t> </a:t>
            </a:r>
            <a:r>
              <a:rPr lang="el-GR" sz="1800" dirty="0"/>
              <a:t>ξενόγλωσση εκπαίδευση στο σχολείο, τις κοινωνικοοικονομικές διαστάσεις της</a:t>
            </a:r>
            <a:r>
              <a:rPr lang="de-DE" sz="1800" dirty="0"/>
              <a:t> </a:t>
            </a:r>
            <a:r>
              <a:rPr lang="el-GR" sz="1800" dirty="0"/>
              <a:t>ξενόγλωσσης εκπαίδευσης, μια εισαγωγή για το νέο αυτό πρόγραμμα και το επιστημονικό</a:t>
            </a:r>
            <a:r>
              <a:rPr lang="de-DE" sz="1800" dirty="0"/>
              <a:t> </a:t>
            </a:r>
            <a:r>
              <a:rPr lang="el-GR" sz="1800" dirty="0"/>
              <a:t>του υπόβαθρο, αναφορά στις καινοτομίες του και σύγκριση του ΕΠΣ‐ΞΓ με τα Αναλυτικά</a:t>
            </a:r>
            <a:r>
              <a:rPr lang="de-DE" sz="1800" dirty="0"/>
              <a:t> </a:t>
            </a:r>
            <a:r>
              <a:rPr lang="el-GR" sz="1800" dirty="0"/>
              <a:t>Προγράμματα Σπουδών (ΑΠΣ) για την ξένη γλώσσα. Φυσικά, περιλαμβάνει και το ΕΠΣ‐ΞΓ</a:t>
            </a:r>
            <a:r>
              <a:rPr lang="de-DE" sz="1800" dirty="0"/>
              <a:t> </a:t>
            </a:r>
            <a:r>
              <a:rPr lang="el-GR" sz="1800" dirty="0"/>
              <a:t>καθαυτό, αφού πρώτα εξηγεί τις αρχές στις οποίες στηρίζεται και τη θεώρηση της γλώσσας</a:t>
            </a:r>
            <a:r>
              <a:rPr lang="de-DE" sz="1800" dirty="0"/>
              <a:t> </a:t>
            </a:r>
            <a:r>
              <a:rPr lang="el-GR" sz="1800" dirty="0"/>
              <a:t>και του γραμματισμού που υιοθετεί, καθώς και το τι απαιτείται για την εφαρμογή του στο</a:t>
            </a:r>
            <a:r>
              <a:rPr lang="de-DE" sz="1800" dirty="0"/>
              <a:t> </a:t>
            </a:r>
            <a:r>
              <a:rPr lang="el-GR" sz="1800" dirty="0"/>
              <a:t>σχολείο.</a:t>
            </a:r>
            <a:endParaRPr lang="de-DE" sz="1800" dirty="0"/>
          </a:p>
          <a:p>
            <a:pPr marL="0" indent="0">
              <a:buNone/>
            </a:pPr>
            <a:r>
              <a:rPr lang="de-DE" sz="1800" dirty="0"/>
              <a:t>… </a:t>
            </a:r>
            <a:r>
              <a:rPr lang="el-GR" sz="1800" dirty="0"/>
              <a:t>Δηλαδή, το ΕΠΣ‐ΞΓ, το οποίο συνιστά ένα </a:t>
            </a:r>
            <a:r>
              <a:rPr lang="el-GR" sz="1800" b="1" dirty="0" err="1"/>
              <a:t>curriculum</a:t>
            </a:r>
            <a:r>
              <a:rPr lang="el-GR" sz="1800" dirty="0"/>
              <a:t> κοινό για όλες τις ξένες γλώσσες του</a:t>
            </a:r>
            <a:r>
              <a:rPr lang="de-DE" sz="1800" dirty="0"/>
              <a:t> </a:t>
            </a:r>
            <a:r>
              <a:rPr lang="el-GR" sz="1800" dirty="0"/>
              <a:t>σχολείου και ενιαίο για όλες τις βαθμίδες της εκπαίδευσης, προσδιορίζει γενικούς και επιμέρους δείκτες επικοινωνιακής επάρκειας, βάσει των οποίων μπορεί να κρίνει κάποιος σε</a:t>
            </a:r>
            <a:r>
              <a:rPr lang="de-DE" sz="1800" dirty="0"/>
              <a:t> </a:t>
            </a:r>
            <a:r>
              <a:rPr lang="el-GR" sz="1800" dirty="0"/>
              <a:t>ποιο από τα έξι επίπεδα γλωσσομάθειας –σύμφωνα με την 6βαθμη κλίμακα του Συμβουλίου της Ευρώπης (</a:t>
            </a:r>
            <a:r>
              <a:rPr lang="el-GR" sz="1800" dirty="0" err="1"/>
              <a:t>ΣτΕ</a:t>
            </a:r>
            <a:r>
              <a:rPr lang="el-GR" sz="1800" dirty="0"/>
              <a:t>)– βρίσκεται ο μαθητής…</a:t>
            </a:r>
            <a:endParaRPr lang="de-DE" sz="1800" dirty="0"/>
          </a:p>
          <a:p>
            <a:pPr marL="0" indent="0">
              <a:buNone/>
            </a:pPr>
            <a:r>
              <a:rPr lang="el-GR" sz="1600" b="1" dirty="0"/>
              <a:t>Το ΕΠΣ‐ΞΓ ως εργαλείο για τον εκπαιδευτικό</a:t>
            </a:r>
            <a:r>
              <a:rPr lang="de-DE" sz="1600" b="1" dirty="0"/>
              <a:t> (</a:t>
            </a:r>
            <a:r>
              <a:rPr lang="el-GR" sz="1400" dirty="0"/>
              <a:t>Αφού επιλεγούν οι θεματικές και οι συνακόλουθοι στόχοι, προστρέχει ο εκπαιδευτικός στα</a:t>
            </a:r>
            <a:r>
              <a:rPr lang="de-DE" sz="1400" dirty="0"/>
              <a:t> </a:t>
            </a:r>
            <a:r>
              <a:rPr lang="el-GR" sz="1400" dirty="0"/>
              <a:t>διαθέσιμα εγχειρίδια, τα οποία μπορούν να αξιοποιηθούν (ως «τράπεζα ιδεών») αντί να</a:t>
            </a:r>
            <a:r>
              <a:rPr lang="de-DE" sz="1400" dirty="0"/>
              <a:t> </a:t>
            </a:r>
            <a:r>
              <a:rPr lang="el-GR" sz="1400" dirty="0"/>
              <a:t>χρησιμοποιηθούν για να καθορίσουν αυτά αποκλειστικά την εκπαιδευτική διαδικασία</a:t>
            </a:r>
            <a:r>
              <a:rPr lang="de-DE" sz="1400" dirty="0"/>
              <a:t>)</a:t>
            </a:r>
            <a:endParaRPr lang="de-DE" sz="1400" b="1" dirty="0"/>
          </a:p>
          <a:p>
            <a:pPr marL="0" indent="0">
              <a:buNone/>
            </a:pPr>
            <a:r>
              <a:rPr lang="el-GR" sz="1600" b="1" dirty="0"/>
              <a:t>ΤΟ ΠΛΑΙΣΙΟ ΤΟΥ ΕΠΣ‐ΞΓ ΚΑΙ ΟΙ ΠΑΙΔΑΓΩΓΙΚΕΣ ΤΟΥ ΑΡΧΕΣ</a:t>
            </a:r>
            <a:endParaRPr lang="de-DE" sz="1600" dirty="0"/>
          </a:p>
          <a:p>
            <a:pPr marL="0" indent="0">
              <a:buNone/>
            </a:pPr>
            <a:endParaRPr lang="en-US" sz="1800" dirty="0"/>
          </a:p>
        </p:txBody>
      </p:sp>
    </p:spTree>
    <p:extLst>
      <p:ext uri="{BB962C8B-B14F-4D97-AF65-F5344CB8AC3E}">
        <p14:creationId xmlns:p14="http://schemas.microsoft.com/office/powerpoint/2010/main" val="4637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de-DE" dirty="0"/>
              <a:t>„Fünf-Schritte-Schema“, Meyer 2009</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87388"/>
              </p:ext>
            </p:extLst>
          </p:nvPr>
        </p:nvGraphicFramePr>
        <p:xfrm>
          <a:off x="3856384" y="1341439"/>
          <a:ext cx="3390556" cy="371475"/>
        </p:xfrm>
        <a:graphic>
          <a:graphicData uri="http://schemas.openxmlformats.org/drawingml/2006/table">
            <a:tbl>
              <a:tblPr firstRow="1" bandRow="1">
                <a:tableStyleId>{5C22544A-7EE6-4342-B048-85BDC9FD1C3A}</a:tableStyleId>
              </a:tblPr>
              <a:tblGrid>
                <a:gridCol w="3390556">
                  <a:extLst>
                    <a:ext uri="{9D8B030D-6E8A-4147-A177-3AD203B41FA5}">
                      <a16:colId xmlns:a16="http://schemas.microsoft.com/office/drawing/2014/main" val="20000"/>
                    </a:ext>
                  </a:extLst>
                </a:gridCol>
              </a:tblGrid>
              <a:tr h="371475">
                <a:tc>
                  <a:txBody>
                    <a:bodyPr/>
                    <a:lstStyle/>
                    <a:p>
                      <a:r>
                        <a:rPr lang="de-DE" sz="1800" dirty="0"/>
                        <a:t>Analyse der Ausgangslage</a:t>
                      </a:r>
                      <a:endParaRPr lang="el-GR" sz="1800" dirty="0"/>
                    </a:p>
                  </a:txBody>
                  <a:tcPr marL="91421" marR="91421" marT="45798" marB="45798"/>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6743700" y="2276476"/>
          <a:ext cx="2592388" cy="371475"/>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tblGrid>
              <a:tr h="371475">
                <a:tc>
                  <a:txBody>
                    <a:bodyPr/>
                    <a:lstStyle/>
                    <a:p>
                      <a:r>
                        <a:rPr lang="de-DE" sz="1800" dirty="0"/>
                        <a:t>Planung der Lernziele</a:t>
                      </a:r>
                      <a:endParaRPr lang="el-GR" sz="1800" dirty="0"/>
                    </a:p>
                  </a:txBody>
                  <a:tcPr marL="91444" marR="91444" marT="45798" marB="45798"/>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319964" y="3860801"/>
          <a:ext cx="2447925" cy="371475"/>
        </p:xfrm>
        <a:graphic>
          <a:graphicData uri="http://schemas.openxmlformats.org/drawingml/2006/table">
            <a:tbl>
              <a:tblPr firstRow="1" bandRow="1">
                <a:tableStyleId>{5C22544A-7EE6-4342-B048-85BDC9FD1C3A}</a:tableStyleId>
              </a:tblPr>
              <a:tblGrid>
                <a:gridCol w="2447925">
                  <a:extLst>
                    <a:ext uri="{9D8B030D-6E8A-4147-A177-3AD203B41FA5}">
                      <a16:colId xmlns:a16="http://schemas.microsoft.com/office/drawing/2014/main" val="20000"/>
                    </a:ext>
                  </a:extLst>
                </a:gridCol>
              </a:tblGrid>
              <a:tr h="371475">
                <a:tc>
                  <a:txBody>
                    <a:bodyPr/>
                    <a:lstStyle/>
                    <a:p>
                      <a:r>
                        <a:rPr lang="de-DE" sz="1800" dirty="0"/>
                        <a:t>Unterrichtsplanung</a:t>
                      </a:r>
                      <a:endParaRPr lang="el-GR" sz="1800" dirty="0"/>
                    </a:p>
                  </a:txBody>
                  <a:tcPr marL="91427" marR="91427" marT="45798" marB="45798"/>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4991839"/>
              </p:ext>
            </p:extLst>
          </p:nvPr>
        </p:nvGraphicFramePr>
        <p:xfrm>
          <a:off x="2756453" y="4292601"/>
          <a:ext cx="3266524" cy="371475"/>
        </p:xfrm>
        <a:graphic>
          <a:graphicData uri="http://schemas.openxmlformats.org/drawingml/2006/table">
            <a:tbl>
              <a:tblPr firstRow="1" bandRow="1">
                <a:tableStyleId>{5C22544A-7EE6-4342-B048-85BDC9FD1C3A}</a:tableStyleId>
              </a:tblPr>
              <a:tblGrid>
                <a:gridCol w="3266524">
                  <a:extLst>
                    <a:ext uri="{9D8B030D-6E8A-4147-A177-3AD203B41FA5}">
                      <a16:colId xmlns:a16="http://schemas.microsoft.com/office/drawing/2014/main" val="20000"/>
                    </a:ext>
                  </a:extLst>
                </a:gridCol>
              </a:tblGrid>
              <a:tr h="371475">
                <a:tc>
                  <a:txBody>
                    <a:bodyPr/>
                    <a:lstStyle/>
                    <a:p>
                      <a:r>
                        <a:rPr lang="de-DE" sz="1800" dirty="0"/>
                        <a:t>Unterrichtsdurchführung</a:t>
                      </a:r>
                      <a:endParaRPr lang="el-GR" sz="1800" dirty="0"/>
                    </a:p>
                  </a:txBody>
                  <a:tcPr marL="91424" marR="91424" marT="45798" marB="45798"/>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351089" y="2852739"/>
          <a:ext cx="3024187" cy="371475"/>
        </p:xfrm>
        <a:graphic>
          <a:graphicData uri="http://schemas.openxmlformats.org/drawingml/2006/table">
            <a:tbl>
              <a:tblPr firstRow="1" bandRow="1">
                <a:tableStyleId>{5C22544A-7EE6-4342-B048-85BDC9FD1C3A}</a:tableStyleId>
              </a:tblPr>
              <a:tblGrid>
                <a:gridCol w="3024187">
                  <a:extLst>
                    <a:ext uri="{9D8B030D-6E8A-4147-A177-3AD203B41FA5}">
                      <a16:colId xmlns:a16="http://schemas.microsoft.com/office/drawing/2014/main" val="20000"/>
                    </a:ext>
                  </a:extLst>
                </a:gridCol>
              </a:tblGrid>
              <a:tr h="371475">
                <a:tc>
                  <a:txBody>
                    <a:bodyPr/>
                    <a:lstStyle/>
                    <a:p>
                      <a:r>
                        <a:rPr lang="de-DE" sz="1800" dirty="0"/>
                        <a:t>Unterrichtsevaluation</a:t>
                      </a:r>
                      <a:endParaRPr lang="el-GR" sz="1800" dirty="0"/>
                    </a:p>
                  </a:txBody>
                  <a:tcPr marL="91435" marR="91435" marT="45798" marB="45798"/>
                </a:tc>
                <a:extLst>
                  <a:ext uri="{0D108BD9-81ED-4DB2-BD59-A6C34878D82A}">
                    <a16:rowId xmlns:a16="http://schemas.microsoft.com/office/drawing/2014/main" val="10000"/>
                  </a:ext>
                </a:extLst>
              </a:tr>
            </a:tbl>
          </a:graphicData>
        </a:graphic>
      </p:graphicFrame>
      <p:cxnSp>
        <p:nvCxnSpPr>
          <p:cNvPr id="34" name="Straight Arrow Connector 33"/>
          <p:cNvCxnSpPr/>
          <p:nvPr/>
        </p:nvCxnSpPr>
        <p:spPr>
          <a:xfrm>
            <a:off x="7319963" y="1557339"/>
            <a:ext cx="86360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240463" y="4292600"/>
            <a:ext cx="1439862"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151314" y="3429000"/>
            <a:ext cx="649287"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079875" y="1844675"/>
            <a:ext cx="863600"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83564" y="2708276"/>
            <a:ext cx="5048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l-GR" sz="2800" b="1" dirty="0"/>
              <a:t>ΕΚΠΑΙΔΕΥΤΙΚΕΣ ΠΡΟΣΕΓΓΙΣΕΙΣ ΤΟΥ ΕΠΣ‐ΞΓ</a:t>
            </a:r>
            <a:endParaRPr lang="en-US" sz="2800" dirty="0"/>
          </a:p>
        </p:txBody>
      </p:sp>
      <p:sp>
        <p:nvSpPr>
          <p:cNvPr id="3" name="Content Placeholder 2"/>
          <p:cNvSpPr>
            <a:spLocks noGrp="1"/>
          </p:cNvSpPr>
          <p:nvPr>
            <p:ph idx="1"/>
          </p:nvPr>
        </p:nvSpPr>
        <p:spPr>
          <a:xfrm>
            <a:off x="0" y="990601"/>
            <a:ext cx="10548730" cy="5135563"/>
          </a:xfrm>
        </p:spPr>
        <p:txBody>
          <a:bodyPr>
            <a:normAutofit lnSpcReduction="10000"/>
          </a:bodyPr>
          <a:lstStyle/>
          <a:p>
            <a:pPr marL="0" indent="0">
              <a:buNone/>
            </a:pPr>
            <a:r>
              <a:rPr lang="el-GR" b="1" dirty="0"/>
              <a:t>Διαφοροποιημένη διδασκαλία και μάθηση</a:t>
            </a:r>
            <a:endParaRPr lang="de-DE" b="1" dirty="0"/>
          </a:p>
          <a:p>
            <a:pPr marL="0" indent="0">
              <a:buNone/>
            </a:pPr>
            <a:r>
              <a:rPr lang="el-GR" b="1" dirty="0"/>
              <a:t>Νέα Μάθηση και Μάθηση μέσω Σχεδιασμού</a:t>
            </a:r>
            <a:endParaRPr lang="de-DE" b="1" dirty="0"/>
          </a:p>
          <a:p>
            <a:pPr marL="0" indent="0">
              <a:buNone/>
            </a:pPr>
            <a:r>
              <a:rPr lang="de-DE" sz="2300" dirty="0"/>
              <a:t>… </a:t>
            </a:r>
            <a:r>
              <a:rPr lang="el-GR" sz="2300" dirty="0"/>
              <a:t>Πριν παρουσιαστεί η θεωρία περί «νέας μάθησης, η λογική και η δομή της προσέγγισης</a:t>
            </a:r>
            <a:r>
              <a:rPr lang="de-DE" sz="2300" dirty="0"/>
              <a:t> </a:t>
            </a:r>
            <a:r>
              <a:rPr lang="el-GR" sz="2300" dirty="0"/>
              <a:t>«Μάθησης Μέσω Σχεδιασμού», που στην ουσία αναπτύσσεται μέσα από την πλατφόρμα</a:t>
            </a:r>
            <a:r>
              <a:rPr lang="de-DE" sz="2300" dirty="0"/>
              <a:t> </a:t>
            </a:r>
            <a:r>
              <a:rPr lang="el-GR" sz="2300" dirty="0"/>
              <a:t>του </a:t>
            </a:r>
            <a:r>
              <a:rPr lang="el-GR" sz="2300" dirty="0" err="1"/>
              <a:t>Learning‐by‐Design</a:t>
            </a:r>
            <a:r>
              <a:rPr lang="el-GR" sz="2300" dirty="0"/>
              <a:t>, να εξηγηθεί πως πρόκειται για μια καινοτόμα μεθοδολογία</a:t>
            </a:r>
            <a:r>
              <a:rPr lang="de-DE" sz="2300" dirty="0"/>
              <a:t> </a:t>
            </a:r>
            <a:r>
              <a:rPr lang="el-GR" sz="2300" dirty="0"/>
              <a:t>σχεδιασμού της εκπαιδευτικής διαδικασίας και παράλληλα ένα ψηφιακό εργαλείο για τους</a:t>
            </a:r>
            <a:r>
              <a:rPr lang="de-DE" sz="2300" dirty="0"/>
              <a:t> </a:t>
            </a:r>
            <a:r>
              <a:rPr lang="el-GR" sz="2300" dirty="0"/>
              <a:t>εκπαιδευτικούς, το οποίο διαμορφώνει εκ νέου τον παραδοσιακό σχεδιασμό</a:t>
            </a:r>
            <a:r>
              <a:rPr lang="de-DE" sz="2300" dirty="0"/>
              <a:t> </a:t>
            </a:r>
            <a:r>
              <a:rPr lang="el-GR" sz="2300" dirty="0"/>
              <a:t>προγραμμάτων σπουδών και στρέφει την προσοχή των εκπαιδευτικών από τη διδασκαλία</a:t>
            </a:r>
            <a:r>
              <a:rPr lang="de-DE" sz="2300" dirty="0"/>
              <a:t> </a:t>
            </a:r>
            <a:r>
              <a:rPr lang="el-GR" sz="2300" dirty="0"/>
              <a:t>και από το «Τι θα διδάξω» στη μάθηση και στο «τι και πως θα μάθουν οι μαθητές μου»…</a:t>
            </a:r>
            <a:r>
              <a:rPr lang="de-DE" sz="2300" dirty="0"/>
              <a:t> </a:t>
            </a:r>
            <a:r>
              <a:rPr lang="el-GR" sz="2400" dirty="0"/>
              <a:t>Το πρόγραμμα </a:t>
            </a:r>
            <a:r>
              <a:rPr lang="el-GR" sz="2400" dirty="0" err="1"/>
              <a:t>Learning</a:t>
            </a:r>
            <a:r>
              <a:rPr lang="el-GR" sz="2400" dirty="0"/>
              <a:t> </a:t>
            </a:r>
            <a:r>
              <a:rPr lang="el-GR" sz="2400" dirty="0" err="1"/>
              <a:t>by</a:t>
            </a:r>
            <a:r>
              <a:rPr lang="el-GR" sz="2400" dirty="0"/>
              <a:t> </a:t>
            </a:r>
            <a:r>
              <a:rPr lang="el-GR" sz="2400" dirty="0" err="1"/>
              <a:t>Design</a:t>
            </a:r>
            <a:r>
              <a:rPr lang="el-GR" sz="2400" dirty="0"/>
              <a:t> (</a:t>
            </a:r>
            <a:r>
              <a:rPr lang="el-GR" sz="2400" dirty="0" err="1"/>
              <a:t>L‐by‐D</a:t>
            </a:r>
            <a:r>
              <a:rPr lang="el-GR" sz="2400" dirty="0"/>
              <a:t>), είναι ένα σχεδιαστικό μοντέλο για</a:t>
            </a:r>
            <a:r>
              <a:rPr lang="de-DE" sz="2400" dirty="0"/>
              <a:t> </a:t>
            </a:r>
            <a:r>
              <a:rPr lang="el-GR" sz="2400" dirty="0"/>
              <a:t>εκπαιδευτικούς όλων των βαθμίδων και αντικειμένων και μάλιστα για εκείνους τους</a:t>
            </a:r>
            <a:r>
              <a:rPr lang="de-DE" sz="2400" dirty="0"/>
              <a:t> </a:t>
            </a:r>
            <a:r>
              <a:rPr lang="el-GR" sz="2400" dirty="0"/>
              <a:t>εκπαιδευτικούς που γνωρίζουν Αγγλικά και Ελληνικά (αφού η ιστοσελίδα του</a:t>
            </a:r>
            <a:r>
              <a:rPr lang="de-DE" sz="2400" dirty="0"/>
              <a:t> </a:t>
            </a:r>
            <a:r>
              <a:rPr lang="el-GR" sz="2400" dirty="0"/>
              <a:t>προγράμματος είναι γραμμένη σε αυτές τις δύο γλώσσες και προσφέρεται δωρεάν</a:t>
            </a:r>
            <a:r>
              <a:rPr lang="de-DE" sz="2400" dirty="0"/>
              <a:t>.</a:t>
            </a:r>
            <a:endParaRPr lang="en-US" sz="2300" dirty="0"/>
          </a:p>
        </p:txBody>
      </p:sp>
    </p:spTree>
    <p:extLst>
      <p:ext uri="{BB962C8B-B14F-4D97-AF65-F5344CB8AC3E}">
        <p14:creationId xmlns:p14="http://schemas.microsoft.com/office/powerpoint/2010/main" val="284940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29" y="381001"/>
            <a:ext cx="10522227" cy="5170646"/>
          </a:xfrm>
          <a:prstGeom prst="rect">
            <a:avLst/>
          </a:prstGeom>
        </p:spPr>
        <p:txBody>
          <a:bodyPr wrap="square">
            <a:spAutoFit/>
          </a:bodyPr>
          <a:lstStyle/>
          <a:p>
            <a:r>
              <a:rPr lang="el-GR" dirty="0"/>
              <a:t>Το συγκεκριμένο καθοδηγούμενο</a:t>
            </a:r>
            <a:r>
              <a:rPr lang="de-DE" dirty="0"/>
              <a:t> </a:t>
            </a:r>
            <a:r>
              <a:rPr lang="el-GR" dirty="0"/>
              <a:t>διαδικτυακό περιβάλλον ακολουθεί μια παιδαγωγική προσέγγιση που στηρίζεται στην</a:t>
            </a:r>
            <a:r>
              <a:rPr lang="de-DE" dirty="0"/>
              <a:t> </a:t>
            </a:r>
            <a:r>
              <a:rPr lang="el-GR" dirty="0"/>
              <a:t>ενεργό συμμετοχή των μαθητών, ώστε να αναπτύσσονται δυναμικά περιβάλλοντα μάθησης</a:t>
            </a:r>
          </a:p>
          <a:p>
            <a:r>
              <a:rPr lang="el-GR" dirty="0"/>
              <a:t>σε συνάρτηση με τις μεταβολές που συμβαίνουν στην εποχή μας. Η προσέγγιση αυτή δεν</a:t>
            </a:r>
            <a:r>
              <a:rPr lang="de-DE" dirty="0"/>
              <a:t> </a:t>
            </a:r>
            <a:r>
              <a:rPr lang="el-GR" dirty="0"/>
              <a:t>επιχειρεί να προτείνει ένα αυστηρά καθορισμένο παιδαγωγικό πλαίσιο και μέθοδο</a:t>
            </a:r>
            <a:r>
              <a:rPr lang="de-DE" dirty="0"/>
              <a:t> </a:t>
            </a:r>
            <a:r>
              <a:rPr lang="el-GR" dirty="0"/>
              <a:t>τεκμηρίωσης της μάθησης. Αντίθετα, στόχος της είναι να αποσαφηνίσει το σχήμα και τη</a:t>
            </a:r>
            <a:r>
              <a:rPr lang="de-DE" dirty="0"/>
              <a:t> </a:t>
            </a:r>
            <a:r>
              <a:rPr lang="el-GR" dirty="0"/>
              <a:t>μορφή της παιδαγωγικής, καθώς και της μετακίνησης από τη μια γνωστική διαδικασία στην</a:t>
            </a:r>
            <a:r>
              <a:rPr lang="de-DE" dirty="0"/>
              <a:t> </a:t>
            </a:r>
            <a:r>
              <a:rPr lang="el-GR" dirty="0"/>
              <a:t>άλλη. Στο σχεδιαστικό αυτό μοντέλο ο εκπαιδευτικός σχεδιάζει μαθησιακές ενότητες</a:t>
            </a:r>
          </a:p>
          <a:p>
            <a:r>
              <a:rPr lang="el-GR" dirty="0"/>
              <a:t>(</a:t>
            </a:r>
            <a:r>
              <a:rPr lang="el-GR" dirty="0" err="1"/>
              <a:t>Learning</a:t>
            </a:r>
            <a:r>
              <a:rPr lang="el-GR" dirty="0"/>
              <a:t> </a:t>
            </a:r>
            <a:r>
              <a:rPr lang="el-GR" dirty="0" err="1"/>
              <a:t>elements</a:t>
            </a:r>
            <a:r>
              <a:rPr lang="el-GR" dirty="0"/>
              <a:t>). Μία μαθησιακή ενότητα δεν έχει «χρονικούς» περιορισμούς‐ δηλαδή</a:t>
            </a:r>
            <a:r>
              <a:rPr lang="de-DE" dirty="0"/>
              <a:t> </a:t>
            </a:r>
            <a:r>
              <a:rPr lang="el-GR" dirty="0"/>
              <a:t>μπορεί να σχεδιαστεί για μία διδακτική ώρα, για μία σειρά μαθημάτων ή ακόμα για ένα</a:t>
            </a:r>
            <a:r>
              <a:rPr lang="de-DE" dirty="0"/>
              <a:t> </a:t>
            </a:r>
            <a:r>
              <a:rPr lang="el-GR" dirty="0"/>
              <a:t>ολόκληρο τρίμηνο. Μία μαθησιακή ενότητα ορίζεται ως «Μία συνεκτική δέσμη</a:t>
            </a:r>
            <a:r>
              <a:rPr lang="de-DE" dirty="0"/>
              <a:t> </a:t>
            </a:r>
            <a:r>
              <a:rPr lang="el-GR" dirty="0"/>
              <a:t>μαθησιακών εμπειριών, μαθησιακών εργασιών ή δραστηριοτήτων, όπως ένα μάθημα ή μια</a:t>
            </a:r>
          </a:p>
          <a:p>
            <a:r>
              <a:rPr lang="el-GR" dirty="0"/>
              <a:t>σειρά μαθημάτων» (</a:t>
            </a:r>
            <a:r>
              <a:rPr lang="en-US" dirty="0" err="1"/>
              <a:t>Kalantzis</a:t>
            </a:r>
            <a:r>
              <a:rPr lang="en-US" dirty="0"/>
              <a:t> 2011:45)</a:t>
            </a:r>
          </a:p>
          <a:p>
            <a:endParaRPr lang="de-DE" dirty="0"/>
          </a:p>
          <a:p>
            <a:endParaRPr lang="de-DE" dirty="0"/>
          </a:p>
          <a:p>
            <a:endParaRPr lang="de-DE" dirty="0"/>
          </a:p>
          <a:p>
            <a:r>
              <a:rPr lang="de-DE" sz="2400" b="1" dirty="0"/>
              <a:t>Moderater Konstruktivismus  -  Szenariendidaktik</a:t>
            </a:r>
          </a:p>
          <a:p>
            <a:r>
              <a:rPr lang="de-DE" dirty="0"/>
              <a:t>(Roche, 2008)</a:t>
            </a:r>
            <a:endParaRPr lang="en-US" dirty="0"/>
          </a:p>
        </p:txBody>
      </p:sp>
    </p:spTree>
    <p:extLst>
      <p:ext uri="{BB962C8B-B14F-4D97-AF65-F5344CB8AC3E}">
        <p14:creationId xmlns:p14="http://schemas.microsoft.com/office/powerpoint/2010/main" val="894500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2000" b="1" dirty="0"/>
              <a:t>„Beispielszenarien für den Unterricht Deutsch</a:t>
            </a:r>
            <a:br>
              <a:rPr lang="de-DE" sz="2000" b="1" dirty="0"/>
            </a:br>
            <a:r>
              <a:rPr lang="en-US" sz="2000" b="1" dirty="0"/>
              <a:t>als Fremdsprache </a:t>
            </a:r>
            <a:r>
              <a:rPr lang="de-DE" sz="2000" dirty="0"/>
              <a:t>konform mit dem einheitlichen Rahmencurriculum für  Fremdsprachen – basiert auf Materialien </a:t>
            </a:r>
            <a:r>
              <a:rPr lang="en-US" sz="2000" dirty="0"/>
              <a:t>des Goethe Instituts”</a:t>
            </a:r>
            <a:br>
              <a:rPr lang="en-US" sz="2000" dirty="0"/>
            </a:b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3960682838"/>
              </p:ext>
            </p:extLst>
          </p:nvPr>
        </p:nvGraphicFramePr>
        <p:xfrm>
          <a:off x="4648201" y="1600200"/>
          <a:ext cx="2871787" cy="4064000"/>
        </p:xfrm>
        <a:graphic>
          <a:graphicData uri="http://schemas.openxmlformats.org/presentationml/2006/ole">
            <mc:AlternateContent xmlns:mc="http://schemas.openxmlformats.org/markup-compatibility/2006">
              <mc:Choice xmlns:v="urn:schemas-microsoft-com:vml" Requires="v">
                <p:oleObj name="Acrobat Document" r:id="rId2" imgW="5667480" imgH="8020080" progId="Acrobat.Document.DC">
                  <p:embed/>
                </p:oleObj>
              </mc:Choice>
              <mc:Fallback>
                <p:oleObj name="Acrobat Document" r:id="rId2" imgW="5667480" imgH="8020080" progId="Acrobat.Document.DC">
                  <p:embed/>
                  <p:pic>
                    <p:nvPicPr>
                      <p:cNvPr id="5" name="Object 4"/>
                      <p:cNvPicPr/>
                      <p:nvPr/>
                    </p:nvPicPr>
                    <p:blipFill>
                      <a:blip r:embed="rId3"/>
                      <a:stretch>
                        <a:fillRect/>
                      </a:stretch>
                    </p:blipFill>
                    <p:spPr>
                      <a:xfrm>
                        <a:off x="4648201" y="1600200"/>
                        <a:ext cx="2871787" cy="4064000"/>
                      </a:xfrm>
                      <a:prstGeom prst="rect">
                        <a:avLst/>
                      </a:prstGeom>
                    </p:spPr>
                  </p:pic>
                </p:oleObj>
              </mc:Fallback>
            </mc:AlternateContent>
          </a:graphicData>
        </a:graphic>
      </p:graphicFrame>
    </p:spTree>
    <p:extLst>
      <p:ext uri="{BB962C8B-B14F-4D97-AF65-F5344CB8AC3E}">
        <p14:creationId xmlns:p14="http://schemas.microsoft.com/office/powerpoint/2010/main" val="41906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2600" y="1524000"/>
          <a:ext cx="8266112" cy="5153200"/>
        </p:xfrm>
        <a:graphic>
          <a:graphicData uri="http://schemas.openxmlformats.org/drawingml/2006/table">
            <a:tbl>
              <a:tblPr firstRow="1" firstCol="1" bandRow="1">
                <a:tableStyleId>{5C22544A-7EE6-4342-B048-85BDC9FD1C3A}</a:tableStyleId>
              </a:tblPr>
              <a:tblGrid>
                <a:gridCol w="8266112">
                  <a:extLst>
                    <a:ext uri="{9D8B030D-6E8A-4147-A177-3AD203B41FA5}">
                      <a16:colId xmlns:a16="http://schemas.microsoft.com/office/drawing/2014/main" val="20000"/>
                    </a:ext>
                  </a:extLst>
                </a:gridCol>
              </a:tblGrid>
              <a:tr h="868372">
                <a:tc>
                  <a:txBody>
                    <a:bodyPr/>
                    <a:lstStyle/>
                    <a:p>
                      <a:pPr marL="342900" marR="0" lvl="0" indent="-342900" algn="ctr">
                        <a:lnSpc>
                          <a:spcPct val="150000"/>
                        </a:lnSpc>
                        <a:spcBef>
                          <a:spcPts val="0"/>
                        </a:spcBef>
                        <a:spcAft>
                          <a:spcPts val="1000"/>
                        </a:spcAft>
                        <a:buSzPts val="1400"/>
                        <a:buFont typeface="Arial"/>
                        <a:buAutoNum type="arabicParenR"/>
                      </a:pPr>
                      <a:r>
                        <a:rPr lang="el-GR" sz="1400" dirty="0">
                          <a:effectLst/>
                        </a:rPr>
                        <a:t>ΤΑΥΤΟΤΗΤΑ ΣΕΝΑΡΙΟΥ - ΣΧΕΔΙΟΥ ΔΙΔΑΣΚΑΛΙΑΣ</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853170">
                <a:tc>
                  <a:txBody>
                    <a:bodyPr/>
                    <a:lstStyle/>
                    <a:p>
                      <a:pPr marL="0" marR="0" algn="ctr">
                        <a:lnSpc>
                          <a:spcPct val="115000"/>
                        </a:lnSpc>
                        <a:spcBef>
                          <a:spcPts val="0"/>
                        </a:spcBef>
                        <a:spcAft>
                          <a:spcPts val="1000"/>
                        </a:spcAft>
                      </a:pPr>
                      <a:r>
                        <a:rPr lang="el-GR" sz="1100" u="sng" dirty="0">
                          <a:effectLst/>
                        </a:rPr>
                        <a:t>1.1 Τίτλος (Θέμα) σεναρίου- σχεδίου διδασκαλίας)</a:t>
                      </a:r>
                      <a:endParaRPr lang="en-US" sz="1100" dirty="0">
                        <a:effectLst/>
                      </a:endParaRPr>
                    </a:p>
                    <a:p>
                      <a:pPr marL="0" marR="0">
                        <a:lnSpc>
                          <a:spcPct val="150000"/>
                        </a:lnSpc>
                        <a:spcBef>
                          <a:spcPts val="0"/>
                        </a:spcBef>
                        <a:spcAft>
                          <a:spcPts val="1000"/>
                        </a:spcAft>
                      </a:pPr>
                      <a:r>
                        <a:rPr lang="el-GR" sz="1100" dirty="0">
                          <a:effectLst/>
                        </a:rPr>
                        <a:t>…………………………………………………………………………………………………</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431658">
                <a:tc>
                  <a:txBody>
                    <a:bodyPr/>
                    <a:lstStyle/>
                    <a:p>
                      <a:pPr marL="0" marR="0" algn="ctr">
                        <a:lnSpc>
                          <a:spcPct val="115000"/>
                        </a:lnSpc>
                        <a:spcBef>
                          <a:spcPts val="0"/>
                        </a:spcBef>
                        <a:spcAft>
                          <a:spcPts val="1000"/>
                        </a:spcAft>
                      </a:pPr>
                      <a:r>
                        <a:rPr lang="el-GR" sz="1100" u="sng" dirty="0">
                          <a:effectLst/>
                        </a:rPr>
                        <a:t>1.2 Εμπλεκόμενες γνωστικές περιοχές</a:t>
                      </a:r>
                      <a:endParaRPr lang="en-US" sz="1100" dirty="0">
                        <a:effectLst/>
                      </a:endParaRPr>
                    </a:p>
                    <a:p>
                      <a:pPr marL="0" marR="0" algn="just">
                        <a:lnSpc>
                          <a:spcPct val="150000"/>
                        </a:lnSpc>
                        <a:spcBef>
                          <a:spcPts val="0"/>
                        </a:spcBef>
                        <a:spcAft>
                          <a:spcPts val="1000"/>
                        </a:spcAft>
                      </a:pPr>
                      <a:r>
                        <a:rPr lang="el-GR" sz="1100" dirty="0">
                          <a:effectLst/>
                        </a:rPr>
                        <a:t>Γνωστικό/-ά αντικείμενο/-α του </a:t>
                      </a:r>
                      <a:r>
                        <a:rPr lang="el-GR" sz="1100" u="sng" dirty="0">
                          <a:effectLst/>
                        </a:rPr>
                        <a:t>σεναρίου- σχεδίου διδασκαλίας)</a:t>
                      </a:r>
                      <a:r>
                        <a:rPr lang="el-GR" sz="1100" dirty="0">
                          <a:effectLst/>
                        </a:rPr>
                        <a:t>:  ………………………………………………………………………………….</a:t>
                      </a:r>
                      <a:endParaRPr lang="en-US" sz="1100" dirty="0">
                        <a:effectLst/>
                      </a:endParaRPr>
                    </a:p>
                    <a:p>
                      <a:pPr marL="0" marR="0" algn="just">
                        <a:lnSpc>
                          <a:spcPct val="115000"/>
                        </a:lnSpc>
                        <a:spcBef>
                          <a:spcPts val="0"/>
                        </a:spcBef>
                        <a:spcAft>
                          <a:spcPts val="1000"/>
                        </a:spcAft>
                      </a:pPr>
                      <a:r>
                        <a:rPr lang="el-GR" sz="1100" dirty="0">
                          <a:effectLst/>
                        </a:rPr>
                        <a:t>Ιδιαίτερη Περιοχή του γνωστικού αντικειμένου </a:t>
                      </a:r>
                      <a:endParaRPr lang="en-US" sz="1100" dirty="0">
                        <a:effectLst/>
                      </a:endParaRPr>
                    </a:p>
                    <a:p>
                      <a:pPr marL="0" marR="0" algn="just">
                        <a:lnSpc>
                          <a:spcPct val="115000"/>
                        </a:lnSpc>
                        <a:spcBef>
                          <a:spcPts val="0"/>
                        </a:spcBef>
                        <a:spcAft>
                          <a:spcPts val="1000"/>
                        </a:spcAft>
                      </a:pPr>
                      <a:r>
                        <a:rPr lang="el-GR" sz="1100" dirty="0">
                          <a:effectLst/>
                        </a:rPr>
                        <a:t>………………………………………………………………………………………………..</a:t>
                      </a:r>
                      <a:endParaRPr lang="en-US" sz="1100" dirty="0">
                        <a:effectLst/>
                      </a:endParaRPr>
                    </a:p>
                    <a:p>
                      <a:pPr marL="0" marR="0" algn="just">
                        <a:lnSpc>
                          <a:spcPct val="150000"/>
                        </a:lnSpc>
                        <a:spcBef>
                          <a:spcPts val="0"/>
                        </a:spcBef>
                        <a:spcAft>
                          <a:spcPts val="1000"/>
                        </a:spcAft>
                      </a:pPr>
                      <a:r>
                        <a:rPr lang="el-GR" sz="1100" dirty="0">
                          <a:effectLst/>
                        </a:rPr>
                        <a:t>Συμβατότητα με το ΑΠΣ &amp; το ΔΕΠΠΣ</a:t>
                      </a:r>
                      <a:endParaRPr lang="en-US" sz="1100" dirty="0">
                        <a:effectLst/>
                      </a:endParaRPr>
                    </a:p>
                    <a:p>
                      <a:pPr marL="0" marR="0" algn="just">
                        <a:lnSpc>
                          <a:spcPct val="150000"/>
                        </a:lnSpc>
                        <a:spcBef>
                          <a:spcPts val="0"/>
                        </a:spcBef>
                        <a:spcAft>
                          <a:spcPts val="1000"/>
                        </a:spcAft>
                      </a:pPr>
                      <a:r>
                        <a:rPr lang="el-GR"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752600" y="243391"/>
            <a:ext cx="76962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pic>
        <p:nvPicPr>
          <p:cNvPr id="2050" name="Picture 4" descr="My-EPEDBM 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37950"/>
            <a:ext cx="236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524000" y="895909"/>
          <a:ext cx="8229600" cy="50025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1000"/>
                        </a:spcAft>
                      </a:pPr>
                      <a:r>
                        <a:rPr lang="el-GR" sz="1100" dirty="0">
                          <a:effectLst/>
                        </a:rPr>
                        <a:t>ΕΣΠΑ 2007-13\Ε.Π. Ε&amp;ΔΒΜ\Α.Π. 1-2-3</a:t>
                      </a:r>
                      <a:endParaRPr lang="en-US" sz="1100" dirty="0">
                        <a:effectLst/>
                      </a:endParaRPr>
                    </a:p>
                    <a:p>
                      <a:pPr marL="0" marR="0" algn="ctr">
                        <a:lnSpc>
                          <a:spcPct val="115000"/>
                        </a:lnSpc>
                        <a:spcBef>
                          <a:spcPts val="0"/>
                        </a:spcBef>
                        <a:spcAft>
                          <a:spcPts val="1000"/>
                        </a:spcAft>
                      </a:pPr>
                      <a:r>
                        <a:rPr lang="el-GR" sz="1100" dirty="0">
                          <a:effectLst/>
                        </a:rPr>
                        <a:t>«Μείζον Πρόγραμμα Επιμόρφωσης Εκπαιδευτικών στις 8 Π.Σ., 3 </a:t>
                      </a:r>
                      <a:r>
                        <a:rPr lang="el-GR" sz="1100" dirty="0" err="1">
                          <a:effectLst/>
                        </a:rPr>
                        <a:t>Π.Σ.Εξ</a:t>
                      </a:r>
                      <a:r>
                        <a:rPr lang="el-GR" sz="1100" dirty="0">
                          <a:effectLst/>
                        </a:rPr>
                        <a:t>., 2 </a:t>
                      </a:r>
                      <a:r>
                        <a:rPr lang="el-GR" sz="1100" dirty="0" err="1">
                          <a:effectLst/>
                        </a:rPr>
                        <a:t>Π.Σ.Εισ</a:t>
                      </a:r>
                      <a:r>
                        <a:rPr lang="el-GR" sz="1100" dirty="0">
                          <a:effectLst/>
                        </a:rPr>
                        <a:t>.»</a:t>
                      </a: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935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7401" y="457200"/>
          <a:ext cx="8153399" cy="5715000"/>
        </p:xfrm>
        <a:graphic>
          <a:graphicData uri="http://schemas.openxmlformats.org/drawingml/2006/table">
            <a:tbl>
              <a:tblPr firstRow="1" firstCol="1" bandRow="1">
                <a:tableStyleId>{5C22544A-7EE6-4342-B048-85BDC9FD1C3A}</a:tableStyleId>
              </a:tblPr>
              <a:tblGrid>
                <a:gridCol w="8153399">
                  <a:extLst>
                    <a:ext uri="{9D8B030D-6E8A-4147-A177-3AD203B41FA5}">
                      <a16:colId xmlns:a16="http://schemas.microsoft.com/office/drawing/2014/main" val="20000"/>
                    </a:ext>
                  </a:extLst>
                </a:gridCol>
              </a:tblGrid>
              <a:tr h="4600271">
                <a:tc>
                  <a:txBody>
                    <a:bodyPr/>
                    <a:lstStyle/>
                    <a:p>
                      <a:pPr marL="0" marR="0" algn="ctr">
                        <a:lnSpc>
                          <a:spcPct val="115000"/>
                        </a:lnSpc>
                        <a:spcBef>
                          <a:spcPts val="0"/>
                        </a:spcBef>
                        <a:spcAft>
                          <a:spcPts val="1000"/>
                        </a:spcAft>
                      </a:pPr>
                      <a:r>
                        <a:rPr lang="el-GR" sz="1100" u="sng">
                          <a:effectLst/>
                        </a:rPr>
                        <a:t>1.3 Σκοπός &amp; Στόχοι του σεναρίου- σχεδίου διδασκαλίας)</a:t>
                      </a:r>
                      <a:endParaRPr lang="en-US" sz="1100">
                        <a:effectLst/>
                      </a:endParaRPr>
                    </a:p>
                    <a:p>
                      <a:pPr marL="0" marR="111125" algn="just">
                        <a:lnSpc>
                          <a:spcPct val="115000"/>
                        </a:lnSpc>
                        <a:spcBef>
                          <a:spcPts val="0"/>
                        </a:spcBef>
                        <a:spcAft>
                          <a:spcPts val="1000"/>
                        </a:spcAft>
                      </a:pPr>
                      <a:r>
                        <a:rPr lang="el-GR" sz="1100">
                          <a:effectLst/>
                        </a:rPr>
                        <a:t>Γενικός Σκοπός…………………………………………………………………………….</a:t>
                      </a:r>
                      <a:endParaRPr lang="en-US" sz="1100">
                        <a:effectLst/>
                      </a:endParaRPr>
                    </a:p>
                    <a:p>
                      <a:pPr marL="0" marR="0" algn="just">
                        <a:lnSpc>
                          <a:spcPct val="115000"/>
                        </a:lnSpc>
                        <a:spcBef>
                          <a:spcPts val="0"/>
                        </a:spcBef>
                        <a:spcAft>
                          <a:spcPts val="1000"/>
                        </a:spcAft>
                      </a:pPr>
                      <a:r>
                        <a:rPr lang="el-GR" sz="1100">
                          <a:effectLst/>
                        </a:rPr>
                        <a:t>…………………………………………………………………………………………………</a:t>
                      </a:r>
                      <a:endParaRPr lang="en-US" sz="1100">
                        <a:effectLst/>
                      </a:endParaRPr>
                    </a:p>
                    <a:p>
                      <a:pPr marL="0" marR="0" algn="just">
                        <a:lnSpc>
                          <a:spcPct val="150000"/>
                        </a:lnSpc>
                        <a:spcBef>
                          <a:spcPts val="0"/>
                        </a:spcBef>
                        <a:spcAft>
                          <a:spcPts val="1000"/>
                        </a:spcAft>
                      </a:pPr>
                      <a:r>
                        <a:rPr lang="el-GR" sz="1100">
                          <a:effectLst/>
                        </a:rPr>
                        <a:t>Επιμέρους Στόχοι ως προς το γνωστικό αντικείμενο και ως προς τη μαθησιακή διαδικασία</a:t>
                      </a:r>
                      <a:endParaRPr lang="en-US" sz="1100">
                        <a:effectLst/>
                      </a:endParaRP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a:t>
                      </a:r>
                      <a:r>
                        <a:rPr lang="en-US" sz="1100">
                          <a:effectLst/>
                        </a:rPr>
                        <a:t>…..</a:t>
                      </a:r>
                    </a:p>
                    <a:p>
                      <a:pPr marL="0" marR="0" algn="just">
                        <a:lnSpc>
                          <a:spcPct val="115000"/>
                        </a:lnSpc>
                        <a:spcBef>
                          <a:spcPts val="0"/>
                        </a:spcBef>
                        <a:spcAft>
                          <a:spcPts val="1000"/>
                        </a:spcAft>
                      </a:pPr>
                      <a:r>
                        <a:rPr lang="el-GR" sz="1100">
                          <a:effectLst/>
                        </a:rPr>
                        <a:t>Σημειώστε αν  αξιοποιούνται εκπαιδευτικά λογισμικά και υπηρεσίες των Τεχνολογιών της Πληροφορίας και Επικοινωνίας (ΤΠΕ) …………………………………………………………………………………………………</a:t>
                      </a:r>
                      <a:endParaRPr lang="en-US" sz="1100">
                        <a:effectLst/>
                      </a:endParaRPr>
                    </a:p>
                    <a:p>
                      <a:pPr marL="0" marR="0" algn="just">
                        <a:lnSpc>
                          <a:spcPct val="115000"/>
                        </a:lnSpc>
                        <a:spcBef>
                          <a:spcPts val="0"/>
                        </a:spcBef>
                        <a:spcAft>
                          <a:spcPts val="1000"/>
                        </a:spcAft>
                      </a:pPr>
                      <a:r>
                        <a:rPr lang="el-GR" sz="1100">
                          <a:effectLst/>
                        </a:rPr>
                        <a:t>…………………………………………………………………………………………………</a:t>
                      </a:r>
                      <a:endParaRPr lang="en-US"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114729">
                <a:tc>
                  <a:txBody>
                    <a:bodyPr/>
                    <a:lstStyle/>
                    <a:p>
                      <a:pPr marL="0" marR="0" algn="ctr">
                        <a:lnSpc>
                          <a:spcPct val="115000"/>
                        </a:lnSpc>
                        <a:spcBef>
                          <a:spcPts val="0"/>
                        </a:spcBef>
                        <a:spcAft>
                          <a:spcPts val="0"/>
                        </a:spcAft>
                      </a:pPr>
                      <a:r>
                        <a:rPr lang="el-GR" sz="1100" u="sng" dirty="0">
                          <a:effectLst/>
                        </a:rPr>
                        <a:t>1.4  Προτεινόμενη Εκπαιδευτική μέθοδος</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endParaRPr>
                    </a:p>
                    <a:p>
                      <a:pPr marL="0" marR="0">
                        <a:lnSpc>
                          <a:spcPct val="115000"/>
                        </a:lnSpc>
                        <a:spcBef>
                          <a:spcPts val="0"/>
                        </a:spcBef>
                        <a:spcAft>
                          <a:spcPts val="1000"/>
                        </a:spcAft>
                      </a:pPr>
                      <a:r>
                        <a:rPr lang="en-US" sz="1100" u="none" strike="noStrike"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5859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609600"/>
            <a:ext cx="9952383" cy="1113183"/>
          </a:xfrm>
        </p:spPr>
        <p:txBody>
          <a:bodyPr rtlCol="0">
            <a:normAutofit/>
          </a:bodyPr>
          <a:lstStyle/>
          <a:p>
            <a:pPr>
              <a:defRPr/>
            </a:pPr>
            <a:r>
              <a:rPr lang="de-DE" sz="3200" b="1" dirty="0"/>
              <a:t>Wir lernen etwas Neues, wenn es an etwas bereits Bekanntes anknüpft</a:t>
            </a:r>
            <a:endParaRPr lang="el-GR" sz="3200" b="1" dirty="0"/>
          </a:p>
        </p:txBody>
      </p:sp>
      <p:sp>
        <p:nvSpPr>
          <p:cNvPr id="11267" name="Content Placeholder 2"/>
          <p:cNvSpPr>
            <a:spLocks noGrp="1"/>
          </p:cNvSpPr>
          <p:nvPr>
            <p:ph idx="1"/>
          </p:nvPr>
        </p:nvSpPr>
        <p:spPr>
          <a:xfrm>
            <a:off x="251791" y="2160589"/>
            <a:ext cx="9952383" cy="3880773"/>
          </a:xfrm>
        </p:spPr>
        <p:txBody>
          <a:bodyPr>
            <a:normAutofit/>
          </a:bodyPr>
          <a:lstStyle/>
          <a:p>
            <a:pPr eaLnBrk="1" hangingPunct="1">
              <a:buFont typeface="Arial" charset="0"/>
              <a:buNone/>
            </a:pPr>
            <a:endParaRPr lang="de-DE" altLang="en-US" sz="2400" dirty="0"/>
          </a:p>
          <a:p>
            <a:pPr eaLnBrk="1" hangingPunct="1"/>
            <a:r>
              <a:rPr lang="de-DE" altLang="en-US" sz="2400" dirty="0"/>
              <a:t>Was kann der Lernende? Was weiß er? Was bringt er schon mit? </a:t>
            </a:r>
          </a:p>
          <a:p>
            <a:pPr eaLnBrk="1" hangingPunct="1"/>
            <a:r>
              <a:rPr lang="de-DE" altLang="en-US" sz="2400" dirty="0"/>
              <a:t>Was soll der Lernende am Ende des Unterrichts können und wissen?</a:t>
            </a:r>
          </a:p>
          <a:p>
            <a:pPr eaLnBrk="1" hangingPunct="1"/>
            <a:r>
              <a:rPr lang="de-DE" altLang="en-US" sz="2400" dirty="0"/>
              <a:t>Was ist das Lernziel?</a:t>
            </a:r>
            <a:endParaRPr lang="el-GR" altLang="en-US" sz="2400" dirty="0"/>
          </a:p>
        </p:txBody>
      </p:sp>
    </p:spTree>
    <p:extLst>
      <p:ext uri="{BB962C8B-B14F-4D97-AF65-F5344CB8AC3E}">
        <p14:creationId xmlns:p14="http://schemas.microsoft.com/office/powerpoint/2010/main" val="2745199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609600"/>
            <a:ext cx="8849932" cy="954157"/>
          </a:xfrm>
        </p:spPr>
        <p:txBody>
          <a:bodyPr rtlCol="0">
            <a:normAutofit/>
          </a:bodyPr>
          <a:lstStyle/>
          <a:p>
            <a:pPr>
              <a:defRPr/>
            </a:pPr>
            <a:r>
              <a:rPr lang="de-DE" sz="3200" dirty="0"/>
              <a:t>Lernziele – was sollen die Lernenden lernen?</a:t>
            </a:r>
            <a:endParaRPr lang="el-GR" sz="3200" dirty="0"/>
          </a:p>
        </p:txBody>
      </p:sp>
      <p:sp>
        <p:nvSpPr>
          <p:cNvPr id="6147" name="Content Placeholder 2"/>
          <p:cNvSpPr>
            <a:spLocks noGrp="1"/>
          </p:cNvSpPr>
          <p:nvPr>
            <p:ph idx="1"/>
          </p:nvPr>
        </p:nvSpPr>
        <p:spPr>
          <a:xfrm>
            <a:off x="225287" y="1669775"/>
            <a:ext cx="9048715" cy="4371588"/>
          </a:xfrm>
        </p:spPr>
        <p:txBody>
          <a:bodyPr/>
          <a:lstStyle/>
          <a:p>
            <a:pPr eaLnBrk="1" hangingPunct="1"/>
            <a:endParaRPr lang="de-DE" altLang="en-US" dirty="0"/>
          </a:p>
          <a:p>
            <a:pPr eaLnBrk="1" hangingPunct="1"/>
            <a:r>
              <a:rPr lang="de-DE" altLang="en-US" sz="2400" dirty="0"/>
              <a:t>Ziel jedes Unterrichts ist es, dafür zu sorgen, dass der Lernende am Ende der Stunde „weiter“ ist als zu Beginn der Stunde.</a:t>
            </a:r>
          </a:p>
          <a:p>
            <a:pPr eaLnBrk="1" hangingPunct="1"/>
            <a:endParaRPr lang="de-DE" altLang="en-US" sz="2400" dirty="0"/>
          </a:p>
          <a:p>
            <a:pPr eaLnBrk="1" hangingPunct="1"/>
            <a:r>
              <a:rPr lang="de-DE" altLang="en-US" sz="2400" dirty="0"/>
              <a:t>Für die angestrebte Veränderung im Lernenden benutzen wir den Begriff </a:t>
            </a:r>
            <a:r>
              <a:rPr lang="de-DE" altLang="en-US" sz="2400" b="1" i="1" dirty="0"/>
              <a:t>Lernziel</a:t>
            </a:r>
          </a:p>
          <a:p>
            <a:pPr eaLnBrk="1" hangingPunct="1">
              <a:buFont typeface="Arial" charset="0"/>
              <a:buNone/>
            </a:pPr>
            <a:r>
              <a:rPr lang="de-DE" altLang="en-US" sz="2400" dirty="0"/>
              <a:t>(Kann- Beschreibung/ Kompetenz)</a:t>
            </a:r>
            <a:endParaRPr lang="el-GR" altLang="en-US" sz="2400" dirty="0"/>
          </a:p>
        </p:txBody>
      </p:sp>
    </p:spTree>
    <p:extLst>
      <p:ext uri="{BB962C8B-B14F-4D97-AF65-F5344CB8AC3E}">
        <p14:creationId xmlns:p14="http://schemas.microsoft.com/office/powerpoint/2010/main" val="1933363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7334" y="609600"/>
            <a:ext cx="8596668" cy="834887"/>
          </a:xfrm>
        </p:spPr>
        <p:txBody>
          <a:bodyPr>
            <a:normAutofit/>
          </a:bodyPr>
          <a:lstStyle/>
          <a:p>
            <a:pPr eaLnBrk="1" hangingPunct="1"/>
            <a:r>
              <a:rPr lang="de-DE" altLang="en-US" sz="3200" dirty="0"/>
              <a:t>Taxonomie von Lernzielen</a:t>
            </a:r>
            <a:endParaRPr lang="el-GR" altLang="en-US" sz="3200" dirty="0"/>
          </a:p>
        </p:txBody>
      </p:sp>
      <p:sp>
        <p:nvSpPr>
          <p:cNvPr id="3" name="Content Placeholder 2"/>
          <p:cNvSpPr>
            <a:spLocks noGrp="1"/>
          </p:cNvSpPr>
          <p:nvPr>
            <p:ph idx="1"/>
          </p:nvPr>
        </p:nvSpPr>
        <p:spPr>
          <a:xfrm>
            <a:off x="198783" y="1351723"/>
            <a:ext cx="9806608" cy="4689640"/>
          </a:xfrm>
        </p:spPr>
        <p:txBody>
          <a:bodyPr rtlCol="0">
            <a:normAutofit/>
          </a:bodyPr>
          <a:lstStyle/>
          <a:p>
            <a:pPr>
              <a:defRPr/>
            </a:pPr>
            <a:endParaRPr lang="de-DE" dirty="0"/>
          </a:p>
          <a:p>
            <a:pPr>
              <a:defRPr/>
            </a:pPr>
            <a:r>
              <a:rPr lang="de-DE" sz="2400" dirty="0"/>
              <a:t>Zum </a:t>
            </a:r>
            <a:r>
              <a:rPr lang="de-DE" sz="2400" b="1" dirty="0"/>
              <a:t>kognitiven</a:t>
            </a:r>
            <a:r>
              <a:rPr lang="de-DE" sz="2400" dirty="0"/>
              <a:t> Bereich: Lernziele, bei denen es um Reproduktion von Wissen – um die Entwicklung intellektueller Fähigkeiten und Fertigkeiten geht </a:t>
            </a:r>
          </a:p>
          <a:p>
            <a:pPr>
              <a:defRPr/>
            </a:pPr>
            <a:endParaRPr lang="de-DE" sz="2400" dirty="0"/>
          </a:p>
          <a:p>
            <a:pPr>
              <a:buNone/>
              <a:defRPr/>
            </a:pPr>
            <a:r>
              <a:rPr lang="de-DE" sz="2400" dirty="0"/>
              <a:t>   (Kenntnisse, methodisches und abstraktes Wissen, verschiedene Formen des Verständnisses, Anwendung von Wissen, Analyse- und Synthesefähigkeit)</a:t>
            </a:r>
            <a:endParaRPr lang="el-GR" sz="2400" dirty="0"/>
          </a:p>
        </p:txBody>
      </p:sp>
    </p:spTree>
    <p:extLst>
      <p:ext uri="{BB962C8B-B14F-4D97-AF65-F5344CB8AC3E}">
        <p14:creationId xmlns:p14="http://schemas.microsoft.com/office/powerpoint/2010/main" val="55031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r>
              <a:rPr lang="de-DE" sz="3100" dirty="0"/>
              <a:t>Spracherwerbstheorien und didaktische Praxis</a:t>
            </a:r>
            <a:br>
              <a:rPr lang="de-DE" sz="3100" dirty="0"/>
            </a:b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a:t>Konsequenzen der Spracherwerbstheorien für die didaktische Praxis:</a:t>
            </a:r>
          </a:p>
          <a:p>
            <a:pPr marL="0" indent="0">
              <a:buNone/>
            </a:pPr>
            <a:endParaRPr lang="de-DE" dirty="0"/>
          </a:p>
          <a:p>
            <a:pPr marL="0" indent="0">
              <a:buNone/>
            </a:pPr>
            <a:r>
              <a:rPr lang="de-DE" dirty="0"/>
              <a:t>- Didaktische Modelle</a:t>
            </a:r>
          </a:p>
          <a:p>
            <a:pPr>
              <a:buFontTx/>
              <a:buChar char="-"/>
            </a:pPr>
            <a:r>
              <a:rPr lang="de-DE" dirty="0"/>
              <a:t>Zielsetzung im Unterricht</a:t>
            </a:r>
          </a:p>
          <a:p>
            <a:pPr>
              <a:buFontTx/>
              <a:buChar char="-"/>
            </a:pPr>
            <a:r>
              <a:rPr lang="de-DE" dirty="0"/>
              <a:t>Unterrichtsmethoden</a:t>
            </a:r>
          </a:p>
          <a:p>
            <a:pPr>
              <a:buFontTx/>
              <a:buChar char="-"/>
            </a:pPr>
            <a:r>
              <a:rPr lang="de-DE" dirty="0"/>
              <a:t>Lehrpläne</a:t>
            </a:r>
          </a:p>
          <a:p>
            <a:pPr>
              <a:buFontTx/>
              <a:buChar char="-"/>
            </a:pPr>
            <a:r>
              <a:rPr lang="de-DE" dirty="0"/>
              <a:t>Auswahl von Aufgaben</a:t>
            </a:r>
          </a:p>
          <a:p>
            <a:pPr>
              <a:buFontTx/>
              <a:buChar char="-"/>
            </a:pPr>
            <a:r>
              <a:rPr lang="de-DE" dirty="0"/>
              <a:t>Auswahl von Evaluationsmethoden</a:t>
            </a:r>
          </a:p>
        </p:txBody>
      </p:sp>
    </p:spTree>
    <p:extLst>
      <p:ext uri="{BB962C8B-B14F-4D97-AF65-F5344CB8AC3E}">
        <p14:creationId xmlns:p14="http://schemas.microsoft.com/office/powerpoint/2010/main" val="2829255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334" y="609600"/>
            <a:ext cx="8596668" cy="715617"/>
          </a:xfrm>
        </p:spPr>
        <p:txBody>
          <a:bodyPr>
            <a:normAutofit/>
          </a:bodyPr>
          <a:lstStyle/>
          <a:p>
            <a:pPr eaLnBrk="1" hangingPunct="1"/>
            <a:r>
              <a:rPr lang="de-DE" altLang="en-US" sz="3200" dirty="0"/>
              <a:t>Taxonomie von Lernzielen</a:t>
            </a:r>
            <a:endParaRPr lang="el-GR" altLang="en-US" sz="3200" dirty="0"/>
          </a:p>
        </p:txBody>
      </p:sp>
      <p:sp>
        <p:nvSpPr>
          <p:cNvPr id="8195" name="Content Placeholder 2"/>
          <p:cNvSpPr>
            <a:spLocks noGrp="1"/>
          </p:cNvSpPr>
          <p:nvPr>
            <p:ph idx="1"/>
          </p:nvPr>
        </p:nvSpPr>
        <p:spPr>
          <a:xfrm>
            <a:off x="92765" y="1431235"/>
            <a:ext cx="9181237" cy="4610127"/>
          </a:xfrm>
        </p:spPr>
        <p:txBody>
          <a:bodyPr/>
          <a:lstStyle/>
          <a:p>
            <a:pPr eaLnBrk="1" hangingPunct="1"/>
            <a:endParaRPr lang="de-DE" altLang="en-US" dirty="0"/>
          </a:p>
          <a:p>
            <a:pPr eaLnBrk="1" hangingPunct="1"/>
            <a:r>
              <a:rPr lang="de-DE" altLang="en-US" sz="2400" dirty="0"/>
              <a:t>Zum </a:t>
            </a:r>
            <a:r>
              <a:rPr lang="de-DE" altLang="en-US" sz="2400" b="1" dirty="0"/>
              <a:t>affektiven Bereich</a:t>
            </a:r>
            <a:r>
              <a:rPr lang="de-DE" altLang="en-US" sz="2400" dirty="0"/>
              <a:t>: es geht um Interessen, Haltungen, Einstellungen, Stellungnahmen</a:t>
            </a:r>
          </a:p>
          <a:p>
            <a:pPr eaLnBrk="1" hangingPunct="1"/>
            <a:endParaRPr lang="de-DE" altLang="en-US" sz="2400" dirty="0"/>
          </a:p>
          <a:p>
            <a:pPr eaLnBrk="1" hangingPunct="1"/>
            <a:r>
              <a:rPr lang="de-DE" altLang="en-US" sz="2400" dirty="0"/>
              <a:t>Aspekte der Internalisierung (Verinnerlichung)</a:t>
            </a:r>
          </a:p>
          <a:p>
            <a:pPr eaLnBrk="1" hangingPunct="1"/>
            <a:r>
              <a:rPr lang="de-DE" altLang="en-US" sz="2400" dirty="0"/>
              <a:t>Resultate (wenn überhaupt) zeigen … später Auswirkungen</a:t>
            </a:r>
            <a:endParaRPr lang="el-GR" altLang="en-US" sz="2400" dirty="0"/>
          </a:p>
        </p:txBody>
      </p:sp>
    </p:spTree>
    <p:extLst>
      <p:ext uri="{BB962C8B-B14F-4D97-AF65-F5344CB8AC3E}">
        <p14:creationId xmlns:p14="http://schemas.microsoft.com/office/powerpoint/2010/main" val="1513154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de-DE" altLang="en-US" sz="3200" dirty="0"/>
              <a:t>Taxonomie von Lernzielen</a:t>
            </a:r>
            <a:endParaRPr lang="el-GR" altLang="en-US" sz="3200" dirty="0"/>
          </a:p>
        </p:txBody>
      </p:sp>
      <p:sp>
        <p:nvSpPr>
          <p:cNvPr id="9219" name="Content Placeholder 2"/>
          <p:cNvSpPr>
            <a:spLocks noGrp="1"/>
          </p:cNvSpPr>
          <p:nvPr>
            <p:ph idx="1"/>
          </p:nvPr>
        </p:nvSpPr>
        <p:spPr>
          <a:xfrm>
            <a:off x="278296" y="1775791"/>
            <a:ext cx="9766852" cy="4265571"/>
          </a:xfrm>
        </p:spPr>
        <p:txBody>
          <a:bodyPr/>
          <a:lstStyle/>
          <a:p>
            <a:pPr eaLnBrk="1" hangingPunct="1"/>
            <a:endParaRPr lang="de-DE" altLang="en-US" dirty="0"/>
          </a:p>
          <a:p>
            <a:pPr eaLnBrk="1" hangingPunct="1"/>
            <a:r>
              <a:rPr lang="de-DE" altLang="en-US" sz="2400" dirty="0"/>
              <a:t>Zum </a:t>
            </a:r>
            <a:r>
              <a:rPr lang="de-DE" altLang="en-US" sz="2400" b="1" dirty="0"/>
              <a:t>psychomotorischen</a:t>
            </a:r>
            <a:r>
              <a:rPr lang="de-DE" altLang="en-US" sz="2400" dirty="0"/>
              <a:t> Bereich: es geht um Aspekte des FSUs, bei denen es immer einen Bezug zu Bewegungsabläufen gibt.</a:t>
            </a:r>
          </a:p>
          <a:p>
            <a:pPr eaLnBrk="1" hangingPunct="1"/>
            <a:endParaRPr lang="de-DE" altLang="en-US" sz="2400" dirty="0"/>
          </a:p>
          <a:p>
            <a:pPr eaLnBrk="1" hangingPunct="1"/>
            <a:r>
              <a:rPr lang="de-DE" altLang="en-US" sz="2400" dirty="0"/>
              <a:t>Nachahmen, Rollenspiele, Stationenlernen, rhythmisches Sprechen</a:t>
            </a:r>
            <a:endParaRPr lang="el-GR" altLang="en-US" sz="2400" dirty="0"/>
          </a:p>
        </p:txBody>
      </p:sp>
    </p:spTree>
    <p:extLst>
      <p:ext uri="{BB962C8B-B14F-4D97-AF65-F5344CB8AC3E}">
        <p14:creationId xmlns:p14="http://schemas.microsoft.com/office/powerpoint/2010/main" val="2549545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2278" y="609600"/>
            <a:ext cx="10038522" cy="1320800"/>
          </a:xfrm>
        </p:spPr>
        <p:txBody>
          <a:bodyPr rtlCol="0">
            <a:normAutofit/>
          </a:bodyPr>
          <a:lstStyle/>
          <a:p>
            <a:pPr>
              <a:defRPr/>
            </a:pPr>
            <a:r>
              <a:rPr lang="de-DE" sz="3200" dirty="0"/>
              <a:t>Aufgabe – welche der folgenden Sätze beschreibt ein Lernziel? Warum (nicht)?</a:t>
            </a:r>
            <a:endParaRPr lang="el-GR" sz="3200" dirty="0"/>
          </a:p>
        </p:txBody>
      </p:sp>
      <p:sp>
        <p:nvSpPr>
          <p:cNvPr id="10243" name="Content Placeholder 2"/>
          <p:cNvSpPr>
            <a:spLocks noGrp="1"/>
          </p:cNvSpPr>
          <p:nvPr>
            <p:ph idx="1"/>
          </p:nvPr>
        </p:nvSpPr>
        <p:spPr>
          <a:xfrm>
            <a:off x="0" y="1930400"/>
            <a:ext cx="10482470" cy="4195763"/>
          </a:xfrm>
        </p:spPr>
        <p:txBody>
          <a:bodyPr/>
          <a:lstStyle/>
          <a:p>
            <a:pPr marL="514350" indent="-514350">
              <a:buFont typeface="Calibri" pitchFamily="34" charset="0"/>
              <a:buAutoNum type="alphaLcPeriod"/>
            </a:pPr>
            <a:endParaRPr lang="de-DE" altLang="en-US" dirty="0"/>
          </a:p>
          <a:p>
            <a:pPr marL="514350" indent="-514350">
              <a:buFont typeface="Calibri" pitchFamily="34" charset="0"/>
              <a:buAutoNum type="alphaLcPeriod"/>
            </a:pPr>
            <a:r>
              <a:rPr lang="de-DE" altLang="en-US" sz="2400" dirty="0"/>
              <a:t>Am Ende der Stunde habe ich die Wechselpräpositionen behandelt</a:t>
            </a:r>
          </a:p>
          <a:p>
            <a:pPr marL="514350" indent="-514350">
              <a:buFont typeface="Calibri" pitchFamily="34" charset="0"/>
              <a:buAutoNum type="alphaLcPeriod"/>
            </a:pPr>
            <a:endParaRPr lang="de-DE" altLang="en-US" sz="2400" dirty="0"/>
          </a:p>
          <a:p>
            <a:pPr marL="514350" indent="-514350">
              <a:buFont typeface="Calibri" pitchFamily="34" charset="0"/>
              <a:buAutoNum type="alphaLcPeriod"/>
            </a:pPr>
            <a:r>
              <a:rPr lang="de-DE" altLang="en-US" sz="2400" dirty="0"/>
              <a:t>Am Ende der Stunde können die Schüler nach dem Weg fragen und Antworten auf ihre Frage(n) verstehen</a:t>
            </a:r>
            <a:endParaRPr lang="el-GR" altLang="en-US" sz="2400" dirty="0"/>
          </a:p>
        </p:txBody>
      </p:sp>
    </p:spTree>
    <p:extLst>
      <p:ext uri="{BB962C8B-B14F-4D97-AF65-F5344CB8AC3E}">
        <p14:creationId xmlns:p14="http://schemas.microsoft.com/office/powerpoint/2010/main" val="3798116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rtlCol="0">
            <a:normAutofit/>
          </a:bodyPr>
          <a:lstStyle/>
          <a:p>
            <a:pPr>
              <a:defRPr/>
            </a:pPr>
            <a:r>
              <a:rPr lang="de-DE" sz="1800" b="1" dirty="0"/>
              <a:t>Wie formuliert man Lernziele- Lernzielbereiche (Aufgabe)</a:t>
            </a:r>
            <a:endParaRPr lang="el-GR"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423016"/>
              </p:ext>
            </p:extLst>
          </p:nvPr>
        </p:nvGraphicFramePr>
        <p:xfrm>
          <a:off x="159026" y="762000"/>
          <a:ext cx="10654746" cy="5532783"/>
        </p:xfrm>
        <a:graphic>
          <a:graphicData uri="http://schemas.openxmlformats.org/drawingml/2006/table">
            <a:tbl>
              <a:tblPr firstRow="1" bandRow="1">
                <a:tableStyleId>{5C22544A-7EE6-4342-B048-85BDC9FD1C3A}</a:tableStyleId>
              </a:tblPr>
              <a:tblGrid>
                <a:gridCol w="3551582">
                  <a:extLst>
                    <a:ext uri="{9D8B030D-6E8A-4147-A177-3AD203B41FA5}">
                      <a16:colId xmlns:a16="http://schemas.microsoft.com/office/drawing/2014/main" val="20000"/>
                    </a:ext>
                  </a:extLst>
                </a:gridCol>
                <a:gridCol w="3803375">
                  <a:extLst>
                    <a:ext uri="{9D8B030D-6E8A-4147-A177-3AD203B41FA5}">
                      <a16:colId xmlns:a16="http://schemas.microsoft.com/office/drawing/2014/main" val="20001"/>
                    </a:ext>
                  </a:extLst>
                </a:gridCol>
                <a:gridCol w="3299789">
                  <a:extLst>
                    <a:ext uri="{9D8B030D-6E8A-4147-A177-3AD203B41FA5}">
                      <a16:colId xmlns:a16="http://schemas.microsoft.com/office/drawing/2014/main" val="20002"/>
                    </a:ext>
                  </a:extLst>
                </a:gridCol>
              </a:tblGrid>
              <a:tr h="659566">
                <a:tc>
                  <a:txBody>
                    <a:bodyPr/>
                    <a:lstStyle/>
                    <a:p>
                      <a:r>
                        <a:rPr lang="de-DE" sz="1800" dirty="0"/>
                        <a:t>Lernziele</a:t>
                      </a:r>
                      <a:endParaRPr lang="el-GR" sz="1800" dirty="0"/>
                    </a:p>
                  </a:txBody>
                  <a:tcPr marT="45717" marB="45717"/>
                </a:tc>
                <a:tc>
                  <a:txBody>
                    <a:bodyPr/>
                    <a:lstStyle/>
                    <a:p>
                      <a:endParaRPr lang="el-GR" sz="1800" dirty="0"/>
                    </a:p>
                  </a:txBody>
                  <a:tcPr marT="45717" marB="45717"/>
                </a:tc>
                <a:tc>
                  <a:txBody>
                    <a:bodyPr/>
                    <a:lstStyle/>
                    <a:p>
                      <a:r>
                        <a:rPr lang="de-DE" sz="1800" dirty="0"/>
                        <a:t>Lernzielbereiche</a:t>
                      </a:r>
                      <a:endParaRPr lang="el-GR" sz="1800" dirty="0"/>
                    </a:p>
                  </a:txBody>
                  <a:tcPr marT="45717" marB="45717"/>
                </a:tc>
                <a:extLst>
                  <a:ext uri="{0D108BD9-81ED-4DB2-BD59-A6C34878D82A}">
                    <a16:rowId xmlns:a16="http://schemas.microsoft.com/office/drawing/2014/main" val="10000"/>
                  </a:ext>
                </a:extLst>
              </a:tr>
              <a:tr h="1488878">
                <a:tc>
                  <a:txBody>
                    <a:bodyPr/>
                    <a:lstStyle/>
                    <a:p>
                      <a:r>
                        <a:rPr lang="de-DE" sz="1800" dirty="0"/>
                        <a:t>1. Die Lernenden können in einem Restaurant etwas zu trinken und zu essen bestellen.</a:t>
                      </a:r>
                      <a:endParaRPr lang="el-GR" sz="1800" dirty="0"/>
                    </a:p>
                  </a:txBody>
                  <a:tcPr marT="45717" marB="45717"/>
                </a:tc>
                <a:tc>
                  <a:txBody>
                    <a:bodyPr/>
                    <a:lstStyle/>
                    <a:p>
                      <a:endParaRPr lang="el-GR" sz="1800" dirty="0"/>
                    </a:p>
                  </a:txBody>
                  <a:tcPr marT="45717" marB="45717"/>
                </a:tc>
                <a:tc>
                  <a:txBody>
                    <a:bodyPr/>
                    <a:lstStyle/>
                    <a:p>
                      <a:r>
                        <a:rPr lang="de-DE" sz="1800" b="1" dirty="0"/>
                        <a:t>A Kenntnisse</a:t>
                      </a:r>
                    </a:p>
                    <a:p>
                      <a:endParaRPr lang="de-DE" sz="1800" b="1" dirty="0"/>
                    </a:p>
                  </a:txBody>
                  <a:tcPr marT="45717" marB="45717"/>
                </a:tc>
                <a:extLst>
                  <a:ext uri="{0D108BD9-81ED-4DB2-BD59-A6C34878D82A}">
                    <a16:rowId xmlns:a16="http://schemas.microsoft.com/office/drawing/2014/main" val="10001"/>
                  </a:ext>
                </a:extLst>
              </a:tr>
              <a:tr h="1972182">
                <a:tc>
                  <a:txBody>
                    <a:bodyPr/>
                    <a:lstStyle/>
                    <a:p>
                      <a:r>
                        <a:rPr lang="de-DE" sz="1800" dirty="0"/>
                        <a:t>2. Die Lernenden zeigen die Bereitschaft, die eigene Vorstellungs-  und Erfahrungswelt durch die Beschäftigung mit einer anderen Kultur zu ändern.</a:t>
                      </a:r>
                      <a:endParaRPr lang="el-GR" sz="1800" dirty="0"/>
                    </a:p>
                  </a:txBody>
                  <a:tcPr marT="45717" marB="45717"/>
                </a:tc>
                <a:tc>
                  <a:txBody>
                    <a:bodyPr/>
                    <a:lstStyle/>
                    <a:p>
                      <a:endParaRPr lang="el-GR" sz="1800" dirty="0"/>
                    </a:p>
                  </a:txBody>
                  <a:tcPr marT="45717" marB="45717"/>
                </a:tc>
                <a:tc>
                  <a:txBody>
                    <a:bodyPr/>
                    <a:lstStyle/>
                    <a:p>
                      <a:r>
                        <a:rPr lang="de-DE" sz="1800" b="1" dirty="0"/>
                        <a:t>B Fertigkeiten</a:t>
                      </a:r>
                    </a:p>
                    <a:p>
                      <a:endParaRPr lang="de-DE" sz="1800" b="1" dirty="0"/>
                    </a:p>
                  </a:txBody>
                  <a:tcPr marT="45717" marB="45717"/>
                </a:tc>
                <a:extLst>
                  <a:ext uri="{0D108BD9-81ED-4DB2-BD59-A6C34878D82A}">
                    <a16:rowId xmlns:a16="http://schemas.microsoft.com/office/drawing/2014/main" val="10002"/>
                  </a:ext>
                </a:extLst>
              </a:tr>
              <a:tr h="1412157">
                <a:tc>
                  <a:txBody>
                    <a:bodyPr/>
                    <a:lstStyle/>
                    <a:p>
                      <a:r>
                        <a:rPr lang="de-DE" sz="1800" dirty="0"/>
                        <a:t>3. Die Lernenden wissen, wann bei den Wechselpräpositionen „</a:t>
                      </a:r>
                      <a:r>
                        <a:rPr lang="de-DE" sz="1800" i="1" dirty="0"/>
                        <a:t>auf“</a:t>
                      </a:r>
                      <a:r>
                        <a:rPr lang="de-DE" sz="1800" dirty="0"/>
                        <a:t> und „</a:t>
                      </a:r>
                      <a:r>
                        <a:rPr lang="de-DE" sz="1800" i="1" dirty="0"/>
                        <a:t>in“</a:t>
                      </a:r>
                      <a:r>
                        <a:rPr lang="de-DE" sz="1800" dirty="0"/>
                        <a:t> der Dativ</a:t>
                      </a:r>
                      <a:r>
                        <a:rPr lang="de-DE" sz="1800" baseline="0" dirty="0"/>
                        <a:t> bzw. der Akkusativ verwendet wird.</a:t>
                      </a:r>
                      <a:endParaRPr lang="el-GR" sz="1800" dirty="0"/>
                    </a:p>
                  </a:txBody>
                  <a:tcPr marT="45717" marB="45717"/>
                </a:tc>
                <a:tc>
                  <a:txBody>
                    <a:bodyPr/>
                    <a:lstStyle/>
                    <a:p>
                      <a:endParaRPr lang="el-GR" sz="1800" dirty="0"/>
                    </a:p>
                  </a:txBody>
                  <a:tcPr marT="45717" marB="45717"/>
                </a:tc>
                <a:tc>
                  <a:txBody>
                    <a:bodyPr/>
                    <a:lstStyle/>
                    <a:p>
                      <a:r>
                        <a:rPr lang="de-DE" sz="1800" b="1" dirty="0"/>
                        <a:t>C Haltungen</a:t>
                      </a:r>
                    </a:p>
                    <a:p>
                      <a:endParaRPr lang="de-DE" sz="1800" b="1" dirty="0"/>
                    </a:p>
                  </a:txBody>
                  <a:tcPr marT="45717" marB="45717"/>
                </a:tc>
                <a:extLst>
                  <a:ext uri="{0D108BD9-81ED-4DB2-BD59-A6C34878D82A}">
                    <a16:rowId xmlns:a16="http://schemas.microsoft.com/office/drawing/2014/main" val="10003"/>
                  </a:ext>
                </a:extLst>
              </a:tr>
            </a:tbl>
          </a:graphicData>
        </a:graphic>
      </p:graphicFrame>
      <p:cxnSp>
        <p:nvCxnSpPr>
          <p:cNvPr id="6" name="Straight Arrow Connector 5"/>
          <p:cNvCxnSpPr/>
          <p:nvPr/>
        </p:nvCxnSpPr>
        <p:spPr>
          <a:xfrm>
            <a:off x="4583113" y="2636838"/>
            <a:ext cx="338455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83113" y="3716338"/>
            <a:ext cx="3600450" cy="165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5775" y="2349501"/>
            <a:ext cx="3671888" cy="3167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557788838"/>
              </p:ext>
            </p:extLst>
          </p:nvPr>
        </p:nvGraphicFramePr>
        <p:xfrm>
          <a:off x="4342779" y="1520924"/>
          <a:ext cx="2686912" cy="1079501"/>
        </p:xfrm>
        <a:graphic>
          <a:graphicData uri="http://schemas.openxmlformats.org/drawingml/2006/table">
            <a:tbl>
              <a:tblPr firstRow="1" bandRow="1">
                <a:tableStyleId>{5C22544A-7EE6-4342-B048-85BDC9FD1C3A}</a:tableStyleId>
              </a:tblPr>
              <a:tblGrid>
                <a:gridCol w="2686912">
                  <a:extLst>
                    <a:ext uri="{9D8B030D-6E8A-4147-A177-3AD203B41FA5}">
                      <a16:colId xmlns:a16="http://schemas.microsoft.com/office/drawing/2014/main" val="20000"/>
                    </a:ext>
                  </a:extLst>
                </a:gridCol>
              </a:tblGrid>
              <a:tr h="1079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wissen, was sie vorher nicht wussten</a:t>
                      </a:r>
                      <a:endParaRPr lang="el-GR" sz="1800" dirty="0"/>
                    </a:p>
                  </a:txBody>
                  <a:tcPr marL="91441" marR="91441" marT="45703" marB="45703"/>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26053766"/>
              </p:ext>
            </p:extLst>
          </p:nvPr>
        </p:nvGraphicFramePr>
        <p:xfrm>
          <a:off x="4221403" y="3080893"/>
          <a:ext cx="2491892" cy="1219200"/>
        </p:xfrm>
        <a:graphic>
          <a:graphicData uri="http://schemas.openxmlformats.org/drawingml/2006/table">
            <a:tbl>
              <a:tblPr firstRow="1" bandRow="1">
                <a:tableStyleId>{5C22544A-7EE6-4342-B048-85BDC9FD1C3A}</a:tableStyleId>
              </a:tblPr>
              <a:tblGrid>
                <a:gridCol w="2491892">
                  <a:extLst>
                    <a:ext uri="{9D8B030D-6E8A-4147-A177-3AD203B41FA5}">
                      <a16:colId xmlns:a16="http://schemas.microsoft.com/office/drawing/2014/main" val="20000"/>
                    </a:ext>
                  </a:extLst>
                </a:gridCol>
              </a:tblGrid>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a:t>
                      </a:r>
                      <a:r>
                        <a:rPr lang="de-DE" sz="1800" b="0" baseline="0" dirty="0"/>
                        <a:t> können, was sie vorher nicht konnten</a:t>
                      </a:r>
                      <a:endParaRPr lang="el-GR" sz="1800" b="0" dirty="0"/>
                    </a:p>
                    <a:p>
                      <a:endParaRPr lang="el-GR" sz="1800" dirty="0"/>
                    </a:p>
                  </a:txBody>
                  <a:tcPr marL="91431" marR="91431" marT="45703" marB="45703"/>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53489522"/>
              </p:ext>
            </p:extLst>
          </p:nvPr>
        </p:nvGraphicFramePr>
        <p:xfrm>
          <a:off x="4221402" y="5093843"/>
          <a:ext cx="2808289" cy="914400"/>
        </p:xfrm>
        <a:graphic>
          <a:graphicData uri="http://schemas.openxmlformats.org/drawingml/2006/table">
            <a:tbl>
              <a:tblPr firstRow="1" bandRow="1">
                <a:tableStyleId>{5C22544A-7EE6-4342-B048-85BDC9FD1C3A}</a:tableStyleId>
              </a:tblPr>
              <a:tblGrid>
                <a:gridCol w="2808289">
                  <a:extLst>
                    <a:ext uri="{9D8B030D-6E8A-4147-A177-3AD203B41FA5}">
                      <a16:colId xmlns:a16="http://schemas.microsoft.com/office/drawing/2014/main" val="20000"/>
                    </a:ext>
                  </a:extLst>
                </a:gridCol>
              </a:tblGrid>
              <a:tr h="90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a:t>Etwas fühlen, empfinden, wollen, was sie vorher noch nicht …</a:t>
                      </a:r>
                      <a:endParaRPr lang="el-GR" sz="1800" dirty="0"/>
                    </a:p>
                  </a:txBody>
                  <a:tcPr marL="91436" marR="91436"/>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678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2277" y="609600"/>
            <a:ext cx="9101725" cy="362989"/>
          </a:xfrm>
        </p:spPr>
        <p:txBody>
          <a:bodyPr>
            <a:normAutofit fontScale="90000"/>
          </a:bodyPr>
          <a:lstStyle/>
          <a:p>
            <a:pPr eaLnBrk="1" hangingPunct="1"/>
            <a:r>
              <a:rPr lang="de-DE" altLang="en-US" sz="2400" dirty="0"/>
              <a:t>Aufgabe </a:t>
            </a:r>
            <a:endParaRPr lang="el-GR" altLang="en-US" sz="2400" dirty="0"/>
          </a:p>
        </p:txBody>
      </p:sp>
      <p:sp>
        <p:nvSpPr>
          <p:cNvPr id="14339" name="Content Placeholder 2"/>
          <p:cNvSpPr>
            <a:spLocks noGrp="1"/>
          </p:cNvSpPr>
          <p:nvPr>
            <p:ph idx="1"/>
          </p:nvPr>
        </p:nvSpPr>
        <p:spPr>
          <a:xfrm>
            <a:off x="172277" y="1152939"/>
            <a:ext cx="10230679" cy="4888423"/>
          </a:xfrm>
        </p:spPr>
        <p:txBody>
          <a:bodyPr/>
          <a:lstStyle/>
          <a:p>
            <a:pPr eaLnBrk="1" hangingPunct="1"/>
            <a:r>
              <a:rPr lang="de-DE" altLang="en-US" dirty="0"/>
              <a:t>Welche Verben eignen sich zum Formulieren von Lernzielen?</a:t>
            </a:r>
          </a:p>
          <a:p>
            <a:pPr eaLnBrk="1" hangingPunct="1"/>
            <a:r>
              <a:rPr lang="de-DE" altLang="en-US" dirty="0"/>
              <a:t>Beispiel: </a:t>
            </a:r>
            <a:endParaRPr lang="el-GR" altLang="en-US" dirty="0"/>
          </a:p>
        </p:txBody>
      </p:sp>
      <p:graphicFrame>
        <p:nvGraphicFramePr>
          <p:cNvPr id="4" name="Table 3"/>
          <p:cNvGraphicFramePr>
            <a:graphicFrameLocks noGrp="1"/>
          </p:cNvGraphicFramePr>
          <p:nvPr>
            <p:extLst>
              <p:ext uri="{D42A27DB-BD31-4B8C-83A1-F6EECF244321}">
                <p14:modId xmlns:p14="http://schemas.microsoft.com/office/powerpoint/2010/main" val="1099548067"/>
              </p:ext>
            </p:extLst>
          </p:nvPr>
        </p:nvGraphicFramePr>
        <p:xfrm>
          <a:off x="1288292" y="2139363"/>
          <a:ext cx="6096000" cy="188929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76785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75004">
                <a:tc>
                  <a:txBody>
                    <a:bodyPr/>
                    <a:lstStyle/>
                    <a:p>
                      <a:r>
                        <a:rPr lang="de-DE" sz="1800" dirty="0"/>
                        <a:t>Verb</a:t>
                      </a:r>
                      <a:endParaRPr lang="el-GR" sz="1800" dirty="0"/>
                    </a:p>
                  </a:txBody>
                  <a:tcPr marT="45727" marB="45727"/>
                </a:tc>
                <a:tc>
                  <a:txBody>
                    <a:bodyPr/>
                    <a:lstStyle/>
                    <a:p>
                      <a:r>
                        <a:rPr lang="de-DE" sz="1800" dirty="0"/>
                        <a:t>Lernzielformulierung</a:t>
                      </a:r>
                      <a:endParaRPr lang="el-GR" sz="1800" dirty="0"/>
                    </a:p>
                  </a:txBody>
                  <a:tcPr marT="45727" marB="45727"/>
                </a:tc>
                <a:tc>
                  <a:txBody>
                    <a:bodyPr/>
                    <a:lstStyle/>
                    <a:p>
                      <a:r>
                        <a:rPr lang="de-DE" sz="1800" dirty="0"/>
                        <a:t>beobachtbar</a:t>
                      </a:r>
                      <a:endParaRPr lang="el-GR" sz="1800" dirty="0"/>
                    </a:p>
                  </a:txBody>
                  <a:tcPr marT="45727" marB="45727"/>
                </a:tc>
                <a:extLst>
                  <a:ext uri="{0D108BD9-81ED-4DB2-BD59-A6C34878D82A}">
                    <a16:rowId xmlns:a16="http://schemas.microsoft.com/office/drawing/2014/main" val="10000"/>
                  </a:ext>
                </a:extLst>
              </a:tr>
              <a:tr h="1314294">
                <a:tc>
                  <a:txBody>
                    <a:bodyPr/>
                    <a:lstStyle/>
                    <a:p>
                      <a:r>
                        <a:rPr lang="de-DE" sz="1800" dirty="0"/>
                        <a:t>schreiben</a:t>
                      </a:r>
                      <a:endParaRPr lang="el-GR" sz="1800" dirty="0"/>
                    </a:p>
                  </a:txBody>
                  <a:tcPr marT="45727" marB="45727"/>
                </a:tc>
                <a:tc>
                  <a:txBody>
                    <a:bodyPr/>
                    <a:lstStyle/>
                    <a:p>
                      <a:r>
                        <a:rPr lang="de-DE" sz="1800" dirty="0"/>
                        <a:t>Der Schüler kann einen kurzen persönlichen Brief schreiben</a:t>
                      </a:r>
                      <a:endParaRPr lang="el-GR" sz="1800" dirty="0"/>
                    </a:p>
                  </a:txBody>
                  <a:tcPr marT="45727" marB="45727"/>
                </a:tc>
                <a:tc>
                  <a:txBody>
                    <a:bodyPr/>
                    <a:lstStyle/>
                    <a:p>
                      <a:r>
                        <a:rPr lang="de-DE" sz="1800" dirty="0"/>
                        <a:t>ja</a:t>
                      </a:r>
                      <a:endParaRPr lang="el-GR" sz="1800" dirty="0"/>
                    </a:p>
                  </a:txBody>
                  <a:tcPr marT="45727" marB="45727"/>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5204658"/>
              </p:ext>
            </p:extLst>
          </p:nvPr>
        </p:nvGraphicFramePr>
        <p:xfrm>
          <a:off x="1288292" y="4028661"/>
          <a:ext cx="6096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14400">
                <a:tc>
                  <a:txBody>
                    <a:bodyPr/>
                    <a:lstStyle/>
                    <a:p>
                      <a:r>
                        <a:rPr lang="de-DE" sz="1800" dirty="0"/>
                        <a:t>denken</a:t>
                      </a:r>
                      <a:endParaRPr lang="el-GR" sz="1800" dirty="0"/>
                    </a:p>
                  </a:txBody>
                  <a:tcPr/>
                </a:tc>
                <a:tc>
                  <a:txBody>
                    <a:bodyPr/>
                    <a:lstStyle/>
                    <a:p>
                      <a:r>
                        <a:rPr lang="de-DE" sz="1800" dirty="0"/>
                        <a:t>der Schüler denkt</a:t>
                      </a:r>
                      <a:endParaRPr lang="el-GR" sz="1800" dirty="0"/>
                    </a:p>
                  </a:txBody>
                  <a:tcPr/>
                </a:tc>
                <a:tc>
                  <a:txBody>
                    <a:bodyPr/>
                    <a:lstStyle/>
                    <a:p>
                      <a:r>
                        <a:rPr lang="de-DE" sz="1800" dirty="0"/>
                        <a:t>nein</a:t>
                      </a:r>
                      <a:endParaRPr lang="el-GR" sz="1800" dirty="0"/>
                    </a:p>
                  </a:txBody>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45659644-90FA-13A5-3743-4D8F94D83C88}"/>
              </a:ext>
            </a:extLst>
          </p:cNvPr>
          <p:cNvSpPr txBox="1">
            <a:spLocks/>
          </p:cNvSpPr>
          <p:nvPr/>
        </p:nvSpPr>
        <p:spPr>
          <a:xfrm>
            <a:off x="306273" y="5054889"/>
            <a:ext cx="8596668" cy="4373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ltLang="en-US" sz="2000" dirty="0"/>
              <a:t>Verben zu Aufgabe </a:t>
            </a:r>
            <a:endParaRPr lang="el-GR" altLang="en-US" sz="2000" dirty="0"/>
          </a:p>
        </p:txBody>
      </p:sp>
      <p:sp>
        <p:nvSpPr>
          <p:cNvPr id="3" name="Content Placeholder 2">
            <a:extLst>
              <a:ext uri="{FF2B5EF4-FFF2-40B4-BE49-F238E27FC236}">
                <a16:creationId xmlns:a16="http://schemas.microsoft.com/office/drawing/2014/main" id="{404173F8-CC96-A600-0235-6F074124EBCE}"/>
              </a:ext>
            </a:extLst>
          </p:cNvPr>
          <p:cNvSpPr txBox="1">
            <a:spLocks/>
          </p:cNvSpPr>
          <p:nvPr/>
        </p:nvSpPr>
        <p:spPr>
          <a:xfrm>
            <a:off x="306273" y="5492211"/>
            <a:ext cx="9924405"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charset="0"/>
              <a:buNone/>
            </a:pPr>
            <a:r>
              <a:rPr lang="de-DE" altLang="en-US"/>
              <a:t>    Kennen, beantworten, lösen, konstruieren, beherrschen, zeichnen, auswählen, erklären, Spaß haben, differenzieren, die Fähigkeit entwickeln, autonome Entscheidungen treffen, festlegen, vortragen, ordnen, verstehen, sich erinnern, neugierig machen</a:t>
            </a:r>
            <a:endParaRPr lang="el-GR" altLang="en-US" dirty="0"/>
          </a:p>
        </p:txBody>
      </p:sp>
    </p:spTree>
    <p:extLst>
      <p:ext uri="{BB962C8B-B14F-4D97-AF65-F5344CB8AC3E}">
        <p14:creationId xmlns:p14="http://schemas.microsoft.com/office/powerpoint/2010/main" val="419839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1"/>
            <a:ext cx="10230678" cy="3693319"/>
          </a:xfrm>
          <a:prstGeom prst="rect">
            <a:avLst/>
          </a:prstGeom>
        </p:spPr>
        <p:txBody>
          <a:bodyPr wrap="square">
            <a:spAutoFit/>
          </a:bodyPr>
          <a:lstStyle/>
          <a:p>
            <a:r>
              <a:rPr lang="el-GR" b="1" u="sng" dirty="0"/>
              <a:t>1.7 Εκτιμώμενη διάρκεια</a:t>
            </a:r>
            <a:endParaRPr lang="en-US" dirty="0"/>
          </a:p>
          <a:p>
            <a:r>
              <a:rPr lang="el-GR" dirty="0"/>
              <a:t>Υπολογίζεται ο χρόνος που θα διαρκέσει η Διδακτική Πρακτική σε σχέση με τις εκπαιδευτικές ανάγκες των μαθητών, των εκπαιδευτικών, το ΑΠΣ και το συνολικό πρόγραμμα του σχολείου.</a:t>
            </a:r>
            <a:endParaRPr lang="en-US" dirty="0"/>
          </a:p>
          <a:p>
            <a:r>
              <a:rPr lang="el-GR" dirty="0"/>
              <a:t>     Συνήθως περιλαμβάνει τις παρακάτω πληροφορίες:</a:t>
            </a:r>
            <a:endParaRPr lang="en-US" dirty="0"/>
          </a:p>
          <a:p>
            <a:pPr lvl="0"/>
            <a:r>
              <a:rPr lang="el-GR" b="1" i="1" dirty="0"/>
              <a:t>Ώρα έναρξης</a:t>
            </a:r>
            <a:r>
              <a:rPr lang="el-GR" dirty="0"/>
              <a:t>: η έναρξη της Διδακτικής Πρακτικής μπορεί να συσχετίζεται με άλλες δραστηριότητες της τάξης, που μπορεί να θεωρούνται προαπαιτούμενες της εφαρμογής της.</a:t>
            </a:r>
            <a:endParaRPr lang="en-US" dirty="0"/>
          </a:p>
          <a:p>
            <a:r>
              <a:rPr lang="el-GR" dirty="0"/>
              <a:t>…………………………………………………………………………………………</a:t>
            </a:r>
            <a:endParaRPr lang="en-US" dirty="0"/>
          </a:p>
          <a:p>
            <a:pPr lvl="0"/>
            <a:r>
              <a:rPr lang="el-GR" b="1" i="1" dirty="0"/>
              <a:t>Διάρκεια</a:t>
            </a:r>
            <a:r>
              <a:rPr lang="el-GR" dirty="0"/>
              <a:t>: η Διδακτική Πρακτική μπορεί να διαρκέσει από μια διδακτική ώρα με τη διενέργεια μιας ή δύο δραστηριοτήτων (</a:t>
            </a:r>
            <a:r>
              <a:rPr lang="el-GR" i="1" dirty="0"/>
              <a:t>Σχέδιο Μαθήματος) έως </a:t>
            </a:r>
            <a:r>
              <a:rPr lang="el-GR" dirty="0"/>
              <a:t>μια εβδομάδα, ένα μήνα ή και ολόκληρο το σχολικό έτος (</a:t>
            </a:r>
            <a:r>
              <a:rPr lang="el-GR" i="1" dirty="0"/>
              <a:t>Εκπαιδευτικό Σενάριο</a:t>
            </a:r>
            <a:r>
              <a:rPr lang="el-GR" dirty="0"/>
              <a:t>).</a:t>
            </a:r>
            <a:endParaRPr lang="en-US" dirty="0"/>
          </a:p>
          <a:p>
            <a:r>
              <a:rPr lang="el-GR" dirty="0"/>
              <a:t>…………………………………………………………………………………………</a:t>
            </a:r>
            <a:endParaRPr lang="en-US" dirty="0"/>
          </a:p>
          <a:p>
            <a:pPr lvl="0"/>
            <a:r>
              <a:rPr lang="el-GR" b="1" i="1" dirty="0"/>
              <a:t>Συχνότητα</a:t>
            </a:r>
            <a:r>
              <a:rPr lang="el-GR" dirty="0"/>
              <a:t>: εξαρτάται από το θέμα της Διδακτικής Πρακτικής. Μπορεί να διενεργηθεί σε συνεχόμενη σχολική περίοδο ή σε χωριστές σχολικές περιόδους, κατά τη διάρκεια του χρόνου.</a:t>
            </a:r>
            <a:endParaRPr lang="en-US" dirty="0"/>
          </a:p>
        </p:txBody>
      </p:sp>
      <p:sp>
        <p:nvSpPr>
          <p:cNvPr id="3" name="Rectangle 1"/>
          <p:cNvSpPr>
            <a:spLocks noChangeArrowheads="1"/>
          </p:cNvSpPr>
          <p:nvPr/>
        </p:nvSpPr>
        <p:spPr bwMode="auto">
          <a:xfrm>
            <a:off x="1752600" y="243391"/>
            <a:ext cx="6858000" cy="8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n-US" sz="1600" b="1" dirty="0"/>
              <a:t>ΣΕΝΑΡΙΟ – ΣΧΕΔΙΟ ΔΙΔΑΣΚΑΛΙΑΣ</a:t>
            </a:r>
            <a:endParaRPr lang="de-DE" altLang="en-US" sz="1600" b="1" dirty="0"/>
          </a:p>
          <a:p>
            <a:endParaRPr lang="de-DE" altLang="en-US" sz="1600" b="1" dirty="0"/>
          </a:p>
          <a:p>
            <a:endParaRPr lang="en-GB" altLang="en-US" dirty="0"/>
          </a:p>
        </p:txBody>
      </p:sp>
    </p:spTree>
    <p:extLst>
      <p:ext uri="{BB962C8B-B14F-4D97-AF65-F5344CB8AC3E}">
        <p14:creationId xmlns:p14="http://schemas.microsoft.com/office/powerpoint/2010/main" val="3034099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9957886"/>
              </p:ext>
            </p:extLst>
          </p:nvPr>
        </p:nvGraphicFramePr>
        <p:xfrm>
          <a:off x="397565" y="228602"/>
          <a:ext cx="9889435" cy="6870195"/>
        </p:xfrm>
        <a:graphic>
          <a:graphicData uri="http://schemas.openxmlformats.org/drawingml/2006/table">
            <a:tbl>
              <a:tblPr firstRow="1" firstCol="1" bandRow="1">
                <a:tableStyleId>{5C22544A-7EE6-4342-B048-85BDC9FD1C3A}</a:tableStyleId>
              </a:tblPr>
              <a:tblGrid>
                <a:gridCol w="9889435">
                  <a:extLst>
                    <a:ext uri="{9D8B030D-6E8A-4147-A177-3AD203B41FA5}">
                      <a16:colId xmlns:a16="http://schemas.microsoft.com/office/drawing/2014/main" val="20000"/>
                    </a:ext>
                  </a:extLst>
                </a:gridCol>
              </a:tblGrid>
              <a:tr h="434660">
                <a:tc>
                  <a:txBody>
                    <a:bodyPr/>
                    <a:lstStyle/>
                    <a:p>
                      <a:pPr marL="342900" marR="0" lvl="0" indent="-342900" algn="ctr">
                        <a:lnSpc>
                          <a:spcPct val="115000"/>
                        </a:lnSpc>
                        <a:spcBef>
                          <a:spcPts val="0"/>
                        </a:spcBef>
                        <a:spcAft>
                          <a:spcPts val="1000"/>
                        </a:spcAft>
                        <a:buSzPts val="1400"/>
                        <a:buFont typeface="Arial"/>
                        <a:buAutoNum type="arabicParenR"/>
                      </a:pPr>
                      <a:r>
                        <a:rPr lang="el-GR" sz="1800" dirty="0">
                          <a:effectLst/>
                        </a:rPr>
                        <a:t>ΑΝΑΠΤΥΞΗ ΣΕΝΑΡΙΟΥ- ΣΧΕΔΙΟΥ ΔΙΔΑΣΚΑΛΙΑΣ</a:t>
                      </a:r>
                      <a:endParaRPr lang="en-US" sz="1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0"/>
                  </a:ext>
                </a:extLst>
              </a:tr>
              <a:tr h="5889939">
                <a:tc>
                  <a:txBody>
                    <a:bodyPr/>
                    <a:lstStyle/>
                    <a:p>
                      <a:pPr marL="457200" marR="0" algn="ctr">
                        <a:lnSpc>
                          <a:spcPct val="115000"/>
                        </a:lnSpc>
                        <a:spcBef>
                          <a:spcPts val="0"/>
                        </a:spcBef>
                        <a:spcAft>
                          <a:spcPts val="1000"/>
                        </a:spcAft>
                      </a:pPr>
                      <a:r>
                        <a:rPr lang="el-GR" sz="800" u="none" strike="noStrike" dirty="0">
                          <a:effectLst/>
                        </a:rPr>
                        <a:t> </a:t>
                      </a:r>
                      <a:endParaRPr lang="en-US" sz="800" dirty="0">
                        <a:effectLst/>
                      </a:endParaRPr>
                    </a:p>
                    <a:p>
                      <a:pPr marL="457200" marR="0" algn="ctr">
                        <a:lnSpc>
                          <a:spcPct val="115000"/>
                        </a:lnSpc>
                        <a:spcBef>
                          <a:spcPts val="0"/>
                        </a:spcBef>
                        <a:spcAft>
                          <a:spcPts val="1000"/>
                        </a:spcAft>
                      </a:pPr>
                      <a:r>
                        <a:rPr lang="el-GR" sz="1600" u="sng" dirty="0">
                          <a:effectLst/>
                        </a:rPr>
                        <a:t>2.1 Γενική Περιγραφή </a:t>
                      </a:r>
                      <a:endParaRPr lang="en-US" sz="1600" dirty="0">
                        <a:effectLst/>
                      </a:endParaRPr>
                    </a:p>
                    <a:p>
                      <a:pPr marL="0" marR="0" algn="just">
                        <a:lnSpc>
                          <a:spcPct val="115000"/>
                        </a:lnSpc>
                        <a:spcBef>
                          <a:spcPts val="0"/>
                        </a:spcBef>
                        <a:spcAft>
                          <a:spcPts val="1000"/>
                        </a:spcAft>
                        <a:tabLst>
                          <a:tab pos="5490845" algn="l"/>
                        </a:tabLst>
                      </a:pPr>
                      <a:r>
                        <a:rPr lang="en-US" sz="1600" dirty="0">
                          <a:effectLst/>
                        </a:rPr>
                        <a:t> </a:t>
                      </a:r>
                    </a:p>
                    <a:p>
                      <a:pPr marL="0" marR="0" algn="just">
                        <a:lnSpc>
                          <a:spcPct val="115000"/>
                        </a:lnSpc>
                        <a:spcBef>
                          <a:spcPts val="0"/>
                        </a:spcBef>
                        <a:spcAft>
                          <a:spcPts val="0"/>
                        </a:spcAft>
                      </a:pPr>
                      <a:r>
                        <a:rPr lang="el-GR" sz="1600" dirty="0">
                          <a:effectLst/>
                        </a:rPr>
                        <a:t>Περιγράφεται το θεωρητικό, παιδαγωγικό και μεθοδολογικό πλαίσιο.</a:t>
                      </a:r>
                      <a:endParaRPr lang="en-US" sz="1600" dirty="0">
                        <a:effectLst/>
                      </a:endParaRPr>
                    </a:p>
                    <a:p>
                      <a:pPr marL="0" marR="0" algn="just">
                        <a:lnSpc>
                          <a:spcPct val="115000"/>
                        </a:lnSpc>
                        <a:spcBef>
                          <a:spcPts val="0"/>
                        </a:spcBef>
                        <a:spcAft>
                          <a:spcPts val="0"/>
                        </a:spcAft>
                      </a:pPr>
                      <a:r>
                        <a:rPr lang="el-GR" sz="1600" dirty="0">
                          <a:effectLst/>
                        </a:rPr>
                        <a:t>- Γίνεται αναλυτική περιγραφή της κάθε δραστηριότητας της Διδακτικής Πρακτικής. </a:t>
                      </a:r>
                      <a:endParaRPr lang="en-US" sz="1600" dirty="0">
                        <a:effectLst/>
                      </a:endParaRPr>
                    </a:p>
                    <a:p>
                      <a:pPr marL="90170" marR="0" indent="-90170" algn="just">
                        <a:lnSpc>
                          <a:spcPct val="115000"/>
                        </a:lnSpc>
                        <a:spcBef>
                          <a:spcPts val="0"/>
                        </a:spcBef>
                        <a:spcAft>
                          <a:spcPts val="0"/>
                        </a:spcAft>
                      </a:pPr>
                      <a:r>
                        <a:rPr lang="el-GR" sz="1600" dirty="0">
                          <a:effectLst/>
                        </a:rPr>
                        <a:t>- Κάθε δραστηριότητα μπορεί να περιγράφεται ανά φάσεις εργασίας, εάν πρόκειται για την ανάπτυξη π.χ. ενός </a:t>
                      </a:r>
                      <a:r>
                        <a:rPr lang="el-GR" sz="1600" dirty="0" err="1">
                          <a:effectLst/>
                        </a:rPr>
                        <a:t>project</a:t>
                      </a:r>
                      <a:r>
                        <a:rPr lang="el-GR" sz="1600" dirty="0">
                          <a:effectLst/>
                        </a:rPr>
                        <a:t> (A’ Φάση: διαμόρφωση πρότερων εμπειριών και γνώσεων, Β’ Φάση: Αναζήτηση και συγκέντρωση υλικού από πηγές κτλ.) ή ανά διδακτική ώρα (1ο δίωρο: παρακολούθηση ταινίας της Εκπαιδευτικής Τηλεόρασης  και διερεύνηση των εμπειριών των παιδιών για το εξεταζόμενο θέμα κτλ.).</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ctr">
                        <a:lnSpc>
                          <a:spcPct val="115000"/>
                        </a:lnSpc>
                        <a:spcBef>
                          <a:spcPts val="0"/>
                        </a:spcBef>
                        <a:spcAft>
                          <a:spcPts val="1000"/>
                        </a:spcAft>
                      </a:pPr>
                      <a:r>
                        <a:rPr lang="el-GR" sz="1600" u="sng" dirty="0">
                          <a:effectLst/>
                        </a:rPr>
                        <a:t>2.2 Φύλλα Εργασίας</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Οι Διδακτικές Πρακτικές είναι καλό να συνοδεύονται από φύλλα εργασίας, σε ψηφιακή/ έντυπη μορφή, τα οποία δόθηκαν στους μαθητές ως ένας οδηγός πραγματοποίησης των προαναφερθέντων δραστηριοτήτων.</a:t>
                      </a:r>
                      <a:endParaRPr lang="en-US" sz="1600" dirty="0">
                        <a:effectLst/>
                      </a:endParaRPr>
                    </a:p>
                    <a:p>
                      <a:pPr marL="0" marR="0" algn="just">
                        <a:lnSpc>
                          <a:spcPct val="115000"/>
                        </a:lnSpc>
                        <a:spcBef>
                          <a:spcPts val="0"/>
                        </a:spcBef>
                        <a:spcAft>
                          <a:spcPts val="1000"/>
                        </a:spcAft>
                        <a:tabLst>
                          <a:tab pos="5490845" algn="l"/>
                        </a:tabLst>
                      </a:pPr>
                      <a:r>
                        <a:rPr lang="el-GR" sz="1600" dirty="0">
                          <a:effectLst/>
                        </a:rPr>
                        <a:t> </a:t>
                      </a:r>
                      <a:endParaRPr lang="en-US" sz="16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endParaRPr>
                    </a:p>
                    <a:p>
                      <a:pPr marL="0" marR="0" algn="just">
                        <a:lnSpc>
                          <a:spcPct val="115000"/>
                        </a:lnSpc>
                        <a:spcBef>
                          <a:spcPts val="0"/>
                        </a:spcBef>
                        <a:spcAft>
                          <a:spcPts val="1000"/>
                        </a:spcAft>
                        <a:tabLst>
                          <a:tab pos="5490845" algn="l"/>
                        </a:tabLst>
                      </a:pPr>
                      <a:r>
                        <a:rPr lang="el-GR" sz="800" dirty="0">
                          <a:effectLst/>
                        </a:rPr>
                        <a:t> </a:t>
                      </a:r>
                      <a:endParaRPr lang="en-US" sz="800" dirty="0">
                        <a:effectLst/>
                        <a:latin typeface="Calibri"/>
                        <a:ea typeface="Times New Roman"/>
                        <a:cs typeface="Times New Roman"/>
                      </a:endParaRPr>
                    </a:p>
                  </a:txBody>
                  <a:tcPr marL="51914" marR="51914"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749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1910928"/>
              </p:ext>
            </p:extLst>
          </p:nvPr>
        </p:nvGraphicFramePr>
        <p:xfrm>
          <a:off x="357809" y="838201"/>
          <a:ext cx="9700591" cy="3911759"/>
        </p:xfrm>
        <a:graphic>
          <a:graphicData uri="http://schemas.openxmlformats.org/drawingml/2006/table">
            <a:tbl>
              <a:tblPr firstRow="1" firstCol="1" bandRow="1">
                <a:tableStyleId>{5C22544A-7EE6-4342-B048-85BDC9FD1C3A}</a:tableStyleId>
              </a:tblPr>
              <a:tblGrid>
                <a:gridCol w="9327841">
                  <a:extLst>
                    <a:ext uri="{9D8B030D-6E8A-4147-A177-3AD203B41FA5}">
                      <a16:colId xmlns:a16="http://schemas.microsoft.com/office/drawing/2014/main" val="20000"/>
                    </a:ext>
                  </a:extLst>
                </a:gridCol>
                <a:gridCol w="372750">
                  <a:extLst>
                    <a:ext uri="{9D8B030D-6E8A-4147-A177-3AD203B41FA5}">
                      <a16:colId xmlns:a16="http://schemas.microsoft.com/office/drawing/2014/main" val="20001"/>
                    </a:ext>
                  </a:extLst>
                </a:gridCol>
              </a:tblGrid>
              <a:tr h="558259">
                <a:tc gridSpan="2">
                  <a:txBody>
                    <a:bodyPr/>
                    <a:lstStyle/>
                    <a:p>
                      <a:pPr marL="0" marR="0" lvl="0" indent="0" algn="ctr">
                        <a:lnSpc>
                          <a:spcPct val="150000"/>
                        </a:lnSpc>
                        <a:spcBef>
                          <a:spcPts val="0"/>
                        </a:spcBef>
                        <a:spcAft>
                          <a:spcPts val="1000"/>
                        </a:spcAft>
                        <a:buSzPts val="1400"/>
                        <a:buFont typeface="Arial"/>
                        <a:buNone/>
                      </a:pPr>
                      <a:r>
                        <a:rPr lang="el-GR" sz="1400" dirty="0">
                          <a:effectLst/>
                        </a:rPr>
                        <a:t>ΑΞΙΟΛΟΓΗΣΗ </a:t>
                      </a:r>
                      <a:endParaRPr lang="en-US" sz="1100" dirty="0">
                        <a:effectLst/>
                        <a:latin typeface="Calibri"/>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353500">
                <a:tc>
                  <a:txBody>
                    <a:bodyPr/>
                    <a:lstStyle/>
                    <a:p>
                      <a:pPr marL="0" marR="0" algn="just">
                        <a:lnSpc>
                          <a:spcPct val="115000"/>
                        </a:lnSpc>
                        <a:spcBef>
                          <a:spcPts val="0"/>
                        </a:spcBef>
                        <a:spcAft>
                          <a:spcPts val="0"/>
                        </a:spcAft>
                      </a:pPr>
                      <a:r>
                        <a:rPr lang="el-GR" sz="1100" dirty="0">
                          <a:effectLst/>
                        </a:rPr>
                        <a:t> </a:t>
                      </a:r>
                      <a:endParaRPr lang="en-US" sz="1100" dirty="0">
                        <a:effectLst/>
                      </a:endParaRPr>
                    </a:p>
                    <a:p>
                      <a:pPr marL="0" marR="0" algn="just">
                        <a:lnSpc>
                          <a:spcPct val="115000"/>
                        </a:lnSpc>
                        <a:spcBef>
                          <a:spcPts val="0"/>
                        </a:spcBef>
                        <a:spcAft>
                          <a:spcPts val="0"/>
                        </a:spcAft>
                      </a:pPr>
                      <a:r>
                        <a:rPr lang="el-GR" sz="1800" dirty="0">
                          <a:effectLst/>
                        </a:rPr>
                        <a:t>Κατά την εφαρμογή της Διδακτικής Πρακτικής ή μετά την πραγματοποίησή της, ο εκπαιδευτικός και οι μαθητές του ενδέχεται να έχουν πραγματοποιήσει την αξιολόγησή της, μέσα από μια </a:t>
                      </a:r>
                      <a:r>
                        <a:rPr lang="el-GR" sz="1800" dirty="0" err="1">
                          <a:effectLst/>
                        </a:rPr>
                        <a:t>αναστοχαστική</a:t>
                      </a:r>
                      <a:r>
                        <a:rPr lang="el-GR" sz="1800" dirty="0">
                          <a:effectLst/>
                        </a:rPr>
                        <a:t> διεργασία. Αυτή μπορεί να έχει πραγματοποιηθεί:</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κατά τη διάρκεια εφαρμογής των δραστηριοτήτων (διαμορφωτική αξιολόγηση) με σκοπό την </a:t>
                      </a:r>
                      <a:r>
                        <a:rPr lang="el-GR" sz="1800" dirty="0" err="1">
                          <a:effectLst/>
                        </a:rPr>
                        <a:t>αναδιαμόρφωσή</a:t>
                      </a:r>
                      <a:r>
                        <a:rPr lang="el-GR" sz="1800" dirty="0">
                          <a:effectLst/>
                        </a:rPr>
                        <a:t> τους,</a:t>
                      </a:r>
                      <a:endParaRPr lang="en-US" sz="1800" dirty="0">
                        <a:effectLst/>
                      </a:endParaRPr>
                    </a:p>
                    <a:p>
                      <a:pPr marL="342900" marR="0" lvl="0" indent="-342900" algn="just">
                        <a:lnSpc>
                          <a:spcPct val="115000"/>
                        </a:lnSpc>
                        <a:spcBef>
                          <a:spcPts val="0"/>
                        </a:spcBef>
                        <a:spcAft>
                          <a:spcPts val="0"/>
                        </a:spcAft>
                        <a:buFont typeface="Arial"/>
                        <a:buChar char="•"/>
                        <a:tabLst>
                          <a:tab pos="457200" algn="l"/>
                        </a:tabLst>
                      </a:pPr>
                      <a:r>
                        <a:rPr lang="el-GR" sz="1800" dirty="0">
                          <a:effectLst/>
                        </a:rPr>
                        <a:t>στο τέλος της εφαρμογής της Διδακτικής Πρακτικής (τελική αξιολόγηση) για να ακολουθήσει μια εποικοδομητική συζήτηση που θα οδηγήσει σε αναπροσαρμογές, επεκτάσεις κτλ.</a:t>
                      </a:r>
                      <a:endParaRPr lang="en-US" sz="1800" dirty="0">
                        <a:effectLst/>
                        <a:latin typeface="Calibri"/>
                        <a:ea typeface="Times New Roman"/>
                        <a:cs typeface="Times New Roman"/>
                      </a:endParaRPr>
                    </a:p>
                  </a:txBody>
                  <a:tcPr marL="68580" marR="68580" marT="0" marB="0"/>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487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92462" y="1224280"/>
          <a:ext cx="2743200" cy="64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70840">
                <a:tc>
                  <a:txBody>
                    <a:bodyPr/>
                    <a:lstStyle/>
                    <a:p>
                      <a:r>
                        <a:rPr lang="de-DE" dirty="0"/>
                        <a:t>Merkmale der Lernende</a:t>
                      </a:r>
                      <a:endParaRPr lang="en-US"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5029200" y="2514600"/>
          <a:ext cx="3048000" cy="64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33400">
                <a:tc>
                  <a:txBody>
                    <a:bodyPr/>
                    <a:lstStyle/>
                    <a:p>
                      <a:r>
                        <a:rPr lang="de-DE" dirty="0"/>
                        <a:t>Ziele der didaktischen Einheit</a:t>
                      </a:r>
                      <a:endParaRPr lang="en-US" dirty="0"/>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895600" y="4114800"/>
          <a:ext cx="3429000" cy="6400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370840">
                <a:tc>
                  <a:txBody>
                    <a:bodyPr/>
                    <a:lstStyle/>
                    <a:p>
                      <a:r>
                        <a:rPr lang="de-DE" dirty="0"/>
                        <a:t>Techniken – Methoden - Medien</a:t>
                      </a:r>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848600" y="4191000"/>
          <a:ext cx="1371600" cy="370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370840">
                <a:tc>
                  <a:txBody>
                    <a:bodyPr/>
                    <a:lstStyle/>
                    <a:p>
                      <a:r>
                        <a:rPr lang="de-DE" dirty="0"/>
                        <a:t>Evaluation</a:t>
                      </a:r>
                      <a:endParaRPr lang="en-US" dirty="0"/>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828800" y="1219200"/>
          <a:ext cx="4343400" cy="6400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370840">
                <a:tc>
                  <a:txBody>
                    <a:bodyPr/>
                    <a:lstStyle/>
                    <a:p>
                      <a:r>
                        <a:rPr lang="de-DE" dirty="0"/>
                        <a:t>Thema und Inhalt der didaktischen Einheit</a:t>
                      </a:r>
                      <a:endParaRPr lang="en-US" dirty="0"/>
                    </a:p>
                  </a:txBody>
                  <a:tcPr/>
                </a:tc>
                <a:extLst>
                  <a:ext uri="{0D108BD9-81ED-4DB2-BD59-A6C34878D82A}">
                    <a16:rowId xmlns:a16="http://schemas.microsoft.com/office/drawing/2014/main" val="10000"/>
                  </a:ext>
                </a:extLst>
              </a:tr>
            </a:tbl>
          </a:graphicData>
        </a:graphic>
      </p:graphicFrame>
      <p:cxnSp>
        <p:nvCxnSpPr>
          <p:cNvPr id="18" name="Straight Connector 17"/>
          <p:cNvCxnSpPr/>
          <p:nvPr/>
        </p:nvCxnSpPr>
        <p:spPr>
          <a:xfrm>
            <a:off x="4572000" y="1600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76800" y="3124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3124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772400" y="1676400"/>
            <a:ext cx="838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07015" y="1447800"/>
            <a:ext cx="586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70430" y="4314092"/>
            <a:ext cx="1019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57600" y="19050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44000" y="1905000"/>
            <a:ext cx="0" cy="190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16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de-DE" sz="1600" dirty="0"/>
              <a:t>Arbeitsblätter</a:t>
            </a:r>
            <a:br>
              <a:rPr lang="de-DE" sz="1600" dirty="0"/>
            </a:br>
            <a:r>
              <a:rPr lang="de-DE" sz="1600" b="1" dirty="0"/>
              <a:t>6. SZENARIO – THEMA: REISEN UND VERKEHRSMITTEL</a:t>
            </a:r>
            <a:endParaRPr lang="en-US" sz="1600" dirty="0"/>
          </a:p>
        </p:txBody>
      </p:sp>
      <p:sp>
        <p:nvSpPr>
          <p:cNvPr id="3" name="Content Placeholder 2"/>
          <p:cNvSpPr>
            <a:spLocks noGrp="1"/>
          </p:cNvSpPr>
          <p:nvPr>
            <p:ph idx="1"/>
          </p:nvPr>
        </p:nvSpPr>
        <p:spPr>
          <a:xfrm>
            <a:off x="172278" y="762000"/>
            <a:ext cx="10190922" cy="5943600"/>
          </a:xfrm>
        </p:spPr>
        <p:txBody>
          <a:bodyPr>
            <a:noAutofit/>
          </a:bodyPr>
          <a:lstStyle/>
          <a:p>
            <a:pPr marL="0" indent="0">
              <a:buNone/>
            </a:pPr>
            <a:r>
              <a:rPr lang="de-DE" sz="1600" b="1" dirty="0"/>
              <a:t>6. Schritt: aus dem Unterrichtsentwurf auf der Internetseite</a:t>
            </a:r>
          </a:p>
          <a:p>
            <a:pPr marL="0" indent="0">
              <a:buNone/>
            </a:pPr>
            <a:r>
              <a:rPr lang="de-DE" sz="1600" dirty="0">
                <a:hlinkClick r:id="rId2"/>
              </a:rPr>
              <a:t>https://www.goethe.de/resources/files/pdf72/Unterwegs.pdf</a:t>
            </a:r>
            <a:endParaRPr lang="de-DE" sz="1600" dirty="0"/>
          </a:p>
          <a:p>
            <a:pPr marL="0" indent="0">
              <a:buNone/>
            </a:pPr>
            <a:r>
              <a:rPr lang="de-DE" sz="1600" dirty="0"/>
              <a:t> können folgende Aufgaben bearbeitet werden.</a:t>
            </a:r>
          </a:p>
          <a:p>
            <a:pPr marL="0" indent="0">
              <a:buNone/>
            </a:pPr>
            <a:r>
              <a:rPr lang="de-DE" sz="1600" dirty="0"/>
              <a:t>(Die entsprechenden Statistiken und Texte sind unter der folgenden Internetseite abrufbar):</a:t>
            </a:r>
          </a:p>
          <a:p>
            <a:pPr marL="0" indent="0">
              <a:buNone/>
            </a:pPr>
            <a:r>
              <a:rPr lang="en-US" sz="1600" dirty="0">
                <a:hlinkClick r:id="rId3"/>
              </a:rPr>
              <a:t>https://www.goethe.de/resources/files/pdf65/Goethe_Kal_15_back_8.pdf</a:t>
            </a:r>
            <a:endParaRPr lang="en-US" sz="1600" dirty="0"/>
          </a:p>
          <a:p>
            <a:pPr marL="0" indent="0">
              <a:buNone/>
            </a:pPr>
            <a:r>
              <a:rPr lang="de-DE" sz="1600" dirty="0"/>
              <a:t>Texte verstehen (Arbeitsblatt Unterwegs 2/3- Aufgaben 3-5/ Texte 4-6)</a:t>
            </a:r>
          </a:p>
          <a:p>
            <a:pPr marL="0" indent="0">
              <a:buNone/>
            </a:pPr>
            <a:r>
              <a:rPr lang="de-DE" sz="1600" dirty="0"/>
              <a:t>a. Statistiken auswerten: (Arbeitsblatt Unterwegs 1/3- Aufgabe 2) hier:</a:t>
            </a:r>
          </a:p>
          <a:p>
            <a:pPr marL="0" indent="0">
              <a:buNone/>
            </a:pPr>
            <a:r>
              <a:rPr lang="en-US" sz="1600" dirty="0">
                <a:hlinkClick r:id="rId2"/>
              </a:rPr>
              <a:t>https://www.goethe.de/resources/files/pdf72/Unterwegs.pdf</a:t>
            </a:r>
            <a:endParaRPr lang="en-US" sz="1600" dirty="0"/>
          </a:p>
          <a:p>
            <a:pPr marL="0" indent="0">
              <a:buNone/>
            </a:pPr>
            <a:endParaRPr lang="en-US" sz="1600" dirty="0"/>
          </a:p>
          <a:p>
            <a:pPr marL="0" indent="0">
              <a:buNone/>
            </a:pPr>
            <a:r>
              <a:rPr lang="en-US" sz="1600" dirty="0" err="1"/>
              <a:t>Statistiken</a:t>
            </a:r>
            <a:r>
              <a:rPr lang="en-US" sz="1600" dirty="0"/>
              <a:t> , </a:t>
            </a:r>
            <a:r>
              <a:rPr lang="en-US" sz="1600" dirty="0" err="1"/>
              <a:t>Texte</a:t>
            </a:r>
            <a:r>
              <a:rPr lang="en-US" sz="1600" dirty="0"/>
              <a:t> 1-3, </a:t>
            </a:r>
            <a:r>
              <a:rPr lang="en-US" sz="1600" dirty="0" err="1"/>
              <a:t>hier</a:t>
            </a:r>
            <a:r>
              <a:rPr lang="en-US" sz="1600" dirty="0"/>
              <a:t>: </a:t>
            </a:r>
            <a:r>
              <a:rPr lang="en-US" sz="1600" dirty="0">
                <a:hlinkClick r:id="rId3"/>
              </a:rPr>
              <a:t>https://www.goethe.de/resources/files/pdf65/Goethe_Kal_15_back_8.pdf</a:t>
            </a:r>
            <a:endParaRPr lang="en-US" sz="1600" dirty="0"/>
          </a:p>
          <a:p>
            <a:pPr marL="0" indent="0">
              <a:buNone/>
            </a:pPr>
            <a:r>
              <a:rPr lang="de-DE" sz="1600" dirty="0"/>
              <a:t>Der/die Lehrende teilt die Lernenden in Dreiergruppen ein. Jede/r Lernende bearbeitet eine Statistik und stellt dann den beiden anderen die Ergebnisse der Aufgabe 2, a-c des Aufgabenblattes Unterwegs 1/3 mithilfe von </a:t>
            </a:r>
            <a:r>
              <a:rPr lang="en-US" sz="1600" dirty="0" err="1"/>
              <a:t>Redemitteln</a:t>
            </a:r>
            <a:r>
              <a:rPr lang="en-US" sz="1600" dirty="0"/>
              <a:t> </a:t>
            </a:r>
            <a:r>
              <a:rPr lang="en-US" sz="1600" dirty="0" err="1"/>
              <a:t>vor</a:t>
            </a:r>
            <a:r>
              <a:rPr lang="en-US" sz="1600" dirty="0"/>
              <a:t>.</a:t>
            </a:r>
          </a:p>
          <a:p>
            <a:pPr marL="0" indent="0">
              <a:buNone/>
            </a:pPr>
            <a:r>
              <a:rPr lang="de-DE" sz="1600" dirty="0"/>
              <a:t>b. Texte verstehen: (Arbeitsblatt Unterwegs 2/3-Aufgaben 3-5) hier:</a:t>
            </a:r>
          </a:p>
          <a:p>
            <a:pPr marL="0" indent="0">
              <a:buNone/>
            </a:pPr>
            <a:r>
              <a:rPr lang="en-US" sz="1600" dirty="0">
                <a:hlinkClick r:id="rId2"/>
              </a:rPr>
              <a:t>https://www.goethe.de/resources/files/pdf72/Unterwegs.pdf</a:t>
            </a:r>
            <a:endParaRPr lang="en-US" sz="1600" dirty="0"/>
          </a:p>
          <a:p>
            <a:pPr marL="0" indent="0">
              <a:buNone/>
            </a:pPr>
            <a:r>
              <a:rPr lang="de-DE" sz="1600" dirty="0"/>
              <a:t>Der/die Lehrende teilt den Lernenden das Arbeitsblatt aus und erklärt die Aufgaben. Die Aufgaben zum Text können in Einzelarbeit, in Kleingruppen oder im Plenum bearbeitet werden.</a:t>
            </a:r>
            <a:endParaRPr lang="en-US" sz="1600" dirty="0"/>
          </a:p>
        </p:txBody>
      </p:sp>
    </p:spTree>
    <p:extLst>
      <p:ext uri="{BB962C8B-B14F-4D97-AF65-F5344CB8AC3E}">
        <p14:creationId xmlns:p14="http://schemas.microsoft.com/office/powerpoint/2010/main" val="250761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a:t>Interaktionshypothese</a:t>
            </a:r>
            <a:endParaRPr lang="el-GR" dirty="0"/>
          </a:p>
        </p:txBody>
      </p:sp>
      <p:sp>
        <p:nvSpPr>
          <p:cNvPr id="3" name="2 - Θέση περιεχομένου"/>
          <p:cNvSpPr>
            <a:spLocks noGrp="1"/>
          </p:cNvSpPr>
          <p:nvPr>
            <p:ph idx="1"/>
          </p:nvPr>
        </p:nvSpPr>
        <p:spPr>
          <a:xfrm>
            <a:off x="677334" y="1524001"/>
            <a:ext cx="9222040" cy="4517362"/>
          </a:xfrm>
        </p:spPr>
        <p:txBody>
          <a:bodyPr>
            <a:normAutofit/>
          </a:bodyPr>
          <a:lstStyle/>
          <a:p>
            <a:pPr algn="ctr">
              <a:buNone/>
            </a:pPr>
            <a:r>
              <a:rPr lang="de-DE" dirty="0"/>
              <a:t>   </a:t>
            </a:r>
          </a:p>
          <a:p>
            <a:pPr algn="just">
              <a:buNone/>
            </a:pPr>
            <a:r>
              <a:rPr lang="de-DE" dirty="0"/>
              <a:t>     </a:t>
            </a:r>
            <a:r>
              <a:rPr lang="de-DE" sz="2400" dirty="0"/>
              <a:t>Die Interaktionshypothese ist eine theoretische Darstellung des Zweitspracherwerbs, mit der versucht wird, die Rolle von Interaktionen im Sprachlernprozess zu erklären. Im Gegensatz zu intern gesteuerten Akquisitionsansätzen steht die IH im Einklang mit einem sozio-interaktionistischen Ansatz, der den Einfluss des Umfelds betont, in dem sich ein Lernender engagiert.</a:t>
            </a:r>
          </a:p>
          <a:p>
            <a:pPr algn="just">
              <a:buNone/>
            </a:pPr>
            <a:endParaRPr lang="el-GR" dirty="0"/>
          </a:p>
        </p:txBody>
      </p:sp>
    </p:spTree>
    <p:extLst>
      <p:ext uri="{BB962C8B-B14F-4D97-AF65-F5344CB8AC3E}">
        <p14:creationId xmlns:p14="http://schemas.microsoft.com/office/powerpoint/2010/main" val="3975642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5"/>
            <a:ext cx="10058400" cy="3139321"/>
          </a:xfrm>
          <a:prstGeom prst="rect">
            <a:avLst/>
          </a:prstGeom>
        </p:spPr>
        <p:txBody>
          <a:bodyPr wrap="square">
            <a:spAutoFit/>
          </a:bodyPr>
          <a:lstStyle/>
          <a:p>
            <a:r>
              <a:rPr lang="de-DE" b="1" dirty="0"/>
              <a:t>8. Schritt: Hörverstehen - landeskundlicher Aspekt</a:t>
            </a:r>
          </a:p>
          <a:p>
            <a:r>
              <a:rPr lang="de-DE" dirty="0"/>
              <a:t>Aufgabe: Interessiert? Dann hör zu, was Dominik von seiner Europa-Reise mit </a:t>
            </a:r>
            <a:r>
              <a:rPr lang="de-DE" dirty="0" err="1"/>
              <a:t>InterRail</a:t>
            </a:r>
            <a:r>
              <a:rPr lang="de-DE" dirty="0"/>
              <a:t> erzählt:</a:t>
            </a:r>
          </a:p>
          <a:p>
            <a:r>
              <a:rPr lang="en-US" dirty="0">
                <a:hlinkClick r:id="rId2"/>
              </a:rPr>
              <a:t>http://www.audio-lingua.eu/spip.php?page=recherche&amp;recherche=Reise+planen&amp;id_rubrique=3&amp;id_mot=28</a:t>
            </a:r>
            <a:endParaRPr lang="en-US" dirty="0"/>
          </a:p>
          <a:p>
            <a:endParaRPr lang="en-US" dirty="0"/>
          </a:p>
          <a:p>
            <a:r>
              <a:rPr lang="en-US" dirty="0"/>
              <a:t>(Dominik: </a:t>
            </a:r>
            <a:r>
              <a:rPr lang="en-US" dirty="0" err="1"/>
              <a:t>Meine</a:t>
            </a:r>
            <a:r>
              <a:rPr lang="en-US" dirty="0"/>
              <a:t> </a:t>
            </a:r>
            <a:r>
              <a:rPr lang="en-US" dirty="0" err="1"/>
              <a:t>Europareise</a:t>
            </a:r>
            <a:r>
              <a:rPr lang="en-US" dirty="0"/>
              <a:t>)</a:t>
            </a:r>
          </a:p>
          <a:p>
            <a:r>
              <a:rPr lang="de-DE" dirty="0" err="1"/>
              <a:t>Kurzlink</a:t>
            </a:r>
            <a:r>
              <a:rPr lang="de-DE" dirty="0"/>
              <a:t> </a:t>
            </a:r>
            <a:r>
              <a:rPr lang="de-DE" dirty="0">
                <a:hlinkClick r:id="rId3"/>
              </a:rPr>
              <a:t>http://urlz.fr/Fw5</a:t>
            </a:r>
            <a:endParaRPr lang="de-DE" dirty="0"/>
          </a:p>
          <a:p>
            <a:r>
              <a:rPr lang="de-DE" dirty="0"/>
              <a:t>Notiere die Stationen der Reise und zeige sie auf der Europakarte.</a:t>
            </a:r>
          </a:p>
          <a:p>
            <a:r>
              <a:rPr lang="de-DE" dirty="0"/>
              <a:t>Die Lernenden stehen um die Karte und hören (so oft wie nötig) den Hörtext. Der Lehrende sollte nach den einzelnen Reisezielen die Pause-Taste drücken. Die Lernenden zeigen dann auf der Karte die entsprechenden </a:t>
            </a:r>
            <a:r>
              <a:rPr lang="en-US" dirty="0"/>
              <a:t>Länder, bzw. </a:t>
            </a:r>
            <a:r>
              <a:rPr lang="en-US" dirty="0" err="1"/>
              <a:t>Städte</a:t>
            </a:r>
            <a:r>
              <a:rPr lang="en-US" dirty="0"/>
              <a:t>.</a:t>
            </a:r>
          </a:p>
        </p:txBody>
      </p:sp>
    </p:spTree>
    <p:extLst>
      <p:ext uri="{BB962C8B-B14F-4D97-AF65-F5344CB8AC3E}">
        <p14:creationId xmlns:p14="http://schemas.microsoft.com/office/powerpoint/2010/main" val="4235252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787270" cy="6001643"/>
          </a:xfrm>
          <a:prstGeom prst="rect">
            <a:avLst/>
          </a:prstGeom>
        </p:spPr>
        <p:txBody>
          <a:bodyPr wrap="square">
            <a:spAutoFit/>
          </a:bodyPr>
          <a:lstStyle/>
          <a:p>
            <a:r>
              <a:rPr lang="de-DE" sz="1600" b="1" dirty="0"/>
              <a:t>9. Schritt: zur Festigung/Wiederholung: weiterführendes Material (Stationenlernen einsetzen)</a:t>
            </a:r>
          </a:p>
          <a:p>
            <a:r>
              <a:rPr lang="en-US" sz="1600" dirty="0">
                <a:hlinkClick r:id="rId2"/>
              </a:rPr>
              <a:t>https://www.goethe.de/prj/dfd/de/index.cfm?fuseaction=learning.TutorialDetail&amp;tutorial=erste_wege_in_deutschland_-_folge_im_bus</a:t>
            </a:r>
            <a:endParaRPr lang="en-US" sz="1600" dirty="0"/>
          </a:p>
          <a:p>
            <a:endParaRPr lang="en-US" sz="1600" dirty="0"/>
          </a:p>
          <a:p>
            <a:r>
              <a:rPr lang="en-US" sz="1600" dirty="0"/>
              <a:t>http://www.goethe.de/lhr/prj/ede/erf/mob/deindex.htm</a:t>
            </a:r>
          </a:p>
          <a:p>
            <a:r>
              <a:rPr lang="de-DE" sz="1600" dirty="0"/>
              <a:t>https://www.goethe.de/de/spr/ueb/dlb/aut.html (Ab dem Niveau A2+ - B1) </a:t>
            </a:r>
            <a:r>
              <a:rPr lang="de-DE" sz="1600" dirty="0" err="1"/>
              <a:t>Carsharing</a:t>
            </a:r>
            <a:endParaRPr lang="de-DE" sz="1600" dirty="0"/>
          </a:p>
          <a:p>
            <a:r>
              <a:rPr lang="de-DE" sz="1600" dirty="0"/>
              <a:t>http://www.goethe.de/lrn/prj/tnb/fol/f12/deindex.htm (Ticket nach Berlin - Folge 12- Köln-</a:t>
            </a:r>
          </a:p>
          <a:p>
            <a:r>
              <a:rPr lang="en-US" sz="1600" dirty="0" err="1"/>
              <a:t>Fortbewegungsmittel</a:t>
            </a:r>
            <a:r>
              <a:rPr lang="en-US" sz="1600" dirty="0"/>
              <a:t>..)</a:t>
            </a:r>
          </a:p>
          <a:p>
            <a:r>
              <a:rPr lang="sv-SE" sz="1600" dirty="0"/>
              <a:t>Koffer packen (Perfekt) http://www.goethe.de/pro/relaunch/ins/pl/spiele/spiel_05/de/bags.html</a:t>
            </a:r>
          </a:p>
          <a:p>
            <a:r>
              <a:rPr lang="en-US" sz="1600" dirty="0" err="1"/>
              <a:t>Kofferchaos</a:t>
            </a:r>
            <a:r>
              <a:rPr lang="en-US" sz="1600" dirty="0"/>
              <a:t> am </a:t>
            </a:r>
            <a:r>
              <a:rPr lang="en-US" sz="1600" dirty="0" err="1"/>
              <a:t>Bahnhof</a:t>
            </a:r>
            <a:r>
              <a:rPr lang="en-US" sz="1600" dirty="0"/>
              <a:t> (B1)</a:t>
            </a:r>
          </a:p>
          <a:p>
            <a:r>
              <a:rPr lang="de-DE" sz="1600" dirty="0"/>
              <a:t>http://www.goethe.de/pro/relaunch/ins/pl/spiele/spiel_11/autospiel.html (das Auto fertig stellen,</a:t>
            </a:r>
          </a:p>
          <a:p>
            <a:r>
              <a:rPr lang="en-US" sz="1600" dirty="0" err="1"/>
              <a:t>einem</a:t>
            </a:r>
            <a:r>
              <a:rPr lang="en-US" sz="1600" dirty="0"/>
              <a:t> </a:t>
            </a:r>
            <a:r>
              <a:rPr lang="en-US" sz="1600" dirty="0" err="1"/>
              <a:t>Automechaniker</a:t>
            </a:r>
            <a:r>
              <a:rPr lang="en-US" sz="1600" dirty="0"/>
              <a:t> </a:t>
            </a:r>
            <a:r>
              <a:rPr lang="en-US" sz="1600" dirty="0" err="1"/>
              <a:t>helfen</a:t>
            </a:r>
            <a:r>
              <a:rPr lang="en-US" sz="1600" dirty="0"/>
              <a:t>/ </a:t>
            </a:r>
            <a:r>
              <a:rPr lang="en-US" sz="1600" dirty="0" err="1"/>
              <a:t>Imperativ</a:t>
            </a:r>
            <a:r>
              <a:rPr lang="en-US" sz="1600" dirty="0"/>
              <a:t>)</a:t>
            </a:r>
          </a:p>
          <a:p>
            <a:r>
              <a:rPr lang="en-US" sz="1600" dirty="0"/>
              <a:t>https://www.goethe.de/lhr/pro/lkd/dpo/Heft.pdf</a:t>
            </a:r>
          </a:p>
          <a:p>
            <a:r>
              <a:rPr lang="de-DE" sz="1600" dirty="0"/>
              <a:t>(S. 18, 19, 20, 27, 38 (Bingo-Karten zum Ausschneiden)</a:t>
            </a:r>
          </a:p>
          <a:p>
            <a:r>
              <a:rPr lang="en-US" sz="1600" dirty="0"/>
              <a:t>http://photodentro.edu.gr/lor/r/123456789/234/simple-search?newQuery=yes#q1=4,/q2=/q3=/q4=/q5=/sb=1/</a:t>
            </a:r>
          </a:p>
          <a:p>
            <a:r>
              <a:rPr lang="en-US" sz="1600" dirty="0" err="1"/>
              <a:t>rd</a:t>
            </a:r>
            <a:r>
              <a:rPr lang="en-US" sz="1600" dirty="0"/>
              <a:t>=DESC/</a:t>
            </a:r>
            <a:r>
              <a:rPr lang="en-US" sz="1600" dirty="0" err="1"/>
              <a:t>rp</a:t>
            </a:r>
            <a:r>
              <a:rPr lang="en-US" sz="1600" dirty="0"/>
              <a:t>=10/</a:t>
            </a:r>
            <a:r>
              <a:rPr lang="en-US" sz="1600" dirty="0" err="1"/>
              <a:t>st</a:t>
            </a:r>
            <a:r>
              <a:rPr lang="en-US" sz="1600" dirty="0"/>
              <a:t>=pageLink_2/</a:t>
            </a:r>
            <a:r>
              <a:rPr lang="en-US" sz="1600" dirty="0" err="1"/>
              <a:t>rq</a:t>
            </a:r>
            <a:r>
              <a:rPr lang="en-US" sz="1600" dirty="0"/>
              <a:t>=/</a:t>
            </a:r>
            <a:r>
              <a:rPr lang="en-US" sz="1600" dirty="0" err="1"/>
              <a:t>rqc</a:t>
            </a:r>
            <a:r>
              <a:rPr lang="en-US" sz="1600" dirty="0"/>
              <a:t>=/q6=/q7=/q8=/q11=/q9=/q10=/</a:t>
            </a:r>
            <a:r>
              <a:rPr lang="en-US" sz="1600" dirty="0" err="1"/>
              <a:t>qcc</a:t>
            </a:r>
            <a:r>
              <a:rPr lang="en-US" sz="1600" dirty="0"/>
              <a:t>=1,2,3,4/q12=</a:t>
            </a:r>
          </a:p>
          <a:p>
            <a:r>
              <a:rPr lang="en-US" sz="1600" dirty="0"/>
              <a:t>http://www.goethe.de/pro/filmab/werbefilme/Smart_OPNV_Arbeitsblaetter.pdf (</a:t>
            </a:r>
            <a:r>
              <a:rPr lang="en-US" sz="1600" dirty="0" err="1"/>
              <a:t>Materialien</a:t>
            </a:r>
            <a:r>
              <a:rPr lang="en-US" sz="1600" dirty="0"/>
              <a:t> </a:t>
            </a:r>
            <a:r>
              <a:rPr lang="en-US" sz="1600" dirty="0" err="1"/>
              <a:t>zum</a:t>
            </a:r>
            <a:r>
              <a:rPr lang="en-US" sz="1600" dirty="0"/>
              <a:t> </a:t>
            </a:r>
            <a:r>
              <a:rPr lang="en-US" sz="1600" dirty="0" err="1"/>
              <a:t>Werbespot</a:t>
            </a:r>
            <a:r>
              <a:rPr lang="en-US" sz="1600" dirty="0"/>
              <a:t>: ÖPNV (smart) </a:t>
            </a:r>
            <a:r>
              <a:rPr lang="en-US" sz="1600" dirty="0" err="1"/>
              <a:t>Werbespot</a:t>
            </a:r>
            <a:r>
              <a:rPr lang="en-US" sz="1600" dirty="0"/>
              <a:t>: ÖPNV (smart)</a:t>
            </a:r>
          </a:p>
          <a:p>
            <a:r>
              <a:rPr lang="en-US" sz="1600" dirty="0"/>
              <a:t>http://www.goethe.de/lrn/prj/gad/uur/deindex.htm</a:t>
            </a:r>
          </a:p>
          <a:p>
            <a:r>
              <a:rPr lang="en-US" sz="1600" dirty="0"/>
              <a:t>(podcast) </a:t>
            </a:r>
            <a:r>
              <a:rPr lang="en-US" sz="1600" dirty="0" err="1"/>
              <a:t>Kurze</a:t>
            </a:r>
            <a:r>
              <a:rPr lang="en-US" sz="1600" dirty="0"/>
              <a:t> </a:t>
            </a:r>
            <a:r>
              <a:rPr lang="en-US" sz="1600" dirty="0" err="1"/>
              <a:t>Videosequenzen</a:t>
            </a:r>
            <a:endParaRPr lang="en-US" sz="1600" dirty="0"/>
          </a:p>
          <a:p>
            <a:r>
              <a:rPr lang="en-US" sz="1600" dirty="0"/>
              <a:t>Als Apps </a:t>
            </a:r>
            <a:r>
              <a:rPr lang="en-US" sz="1600" dirty="0" err="1"/>
              <a:t>herunterladen</a:t>
            </a:r>
            <a:r>
              <a:rPr lang="en-US" sz="1600" dirty="0"/>
              <a:t>/ </a:t>
            </a:r>
            <a:r>
              <a:rPr lang="en-US" sz="1600" dirty="0" err="1"/>
              <a:t>mobiler</a:t>
            </a:r>
            <a:r>
              <a:rPr lang="en-US" sz="1600" dirty="0"/>
              <a:t> </a:t>
            </a:r>
            <a:r>
              <a:rPr lang="en-US" sz="1600" dirty="0" err="1"/>
              <a:t>Vokabeltrainer</a:t>
            </a:r>
            <a:endParaRPr lang="en-US" sz="1600" dirty="0"/>
          </a:p>
          <a:p>
            <a:r>
              <a:rPr lang="en-US" sz="1600" dirty="0"/>
              <a:t>https://www.goethe.de/de/spr/ueb/dt1.html</a:t>
            </a:r>
          </a:p>
          <a:p>
            <a:r>
              <a:rPr lang="en-US" sz="1600" dirty="0"/>
              <a:t>https://www.goethe.de/de/spr/ueb/him.html</a:t>
            </a:r>
          </a:p>
          <a:p>
            <a:r>
              <a:rPr lang="en-US" sz="1600" dirty="0"/>
              <a:t>https://www.goethe.de/de/spr/ueb/vok.html</a:t>
            </a:r>
          </a:p>
        </p:txBody>
      </p:sp>
    </p:spTree>
    <p:extLst>
      <p:ext uri="{BB962C8B-B14F-4D97-AF65-F5344CB8AC3E}">
        <p14:creationId xmlns:p14="http://schemas.microsoft.com/office/powerpoint/2010/main" val="3756760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197346"/>
            <a:ext cx="10015330" cy="4678204"/>
          </a:xfrm>
          <a:prstGeom prst="rect">
            <a:avLst/>
          </a:prstGeom>
        </p:spPr>
        <p:txBody>
          <a:bodyPr wrap="square">
            <a:spAutoFit/>
          </a:bodyPr>
          <a:lstStyle/>
          <a:p>
            <a:r>
              <a:rPr lang="de-DE" sz="2000" b="1" dirty="0"/>
              <a:t>10. Schritt: :Das Bild der Anderen – ein E-Mail-Projekt für jugendliche </a:t>
            </a:r>
            <a:r>
              <a:rPr lang="de-DE" sz="2000" b="1" dirty="0" err="1"/>
              <a:t>DeutschanfängerInnen</a:t>
            </a:r>
            <a:r>
              <a:rPr lang="de-DE" sz="2000" b="1" dirty="0"/>
              <a:t> ©</a:t>
            </a:r>
            <a:r>
              <a:rPr lang="en-US" sz="2000" b="1" dirty="0"/>
              <a:t>Goethe-</a:t>
            </a:r>
            <a:r>
              <a:rPr lang="en-US" sz="2000" b="1" dirty="0" err="1"/>
              <a:t>Institut</a:t>
            </a:r>
            <a:endParaRPr lang="en-US" sz="2000" b="1" dirty="0"/>
          </a:p>
          <a:p>
            <a:r>
              <a:rPr lang="de-DE" sz="2000" dirty="0"/>
              <a:t>Die Lernenden können ihrer Partnerklasse (Freunden,…) eine E-Postkarte per Mail versenden und kurz über ihre </a:t>
            </a:r>
            <a:r>
              <a:rPr lang="en-US" sz="2000" dirty="0" err="1"/>
              <a:t>letzten</a:t>
            </a:r>
            <a:r>
              <a:rPr lang="en-US" sz="2000" dirty="0"/>
              <a:t> </a:t>
            </a:r>
            <a:r>
              <a:rPr lang="en-US" sz="2000" dirty="0" err="1"/>
              <a:t>Sommerferien</a:t>
            </a:r>
            <a:r>
              <a:rPr lang="en-US" sz="2000" dirty="0"/>
              <a:t> </a:t>
            </a:r>
            <a:r>
              <a:rPr lang="en-US" sz="2000" dirty="0" err="1"/>
              <a:t>schreiben</a:t>
            </a:r>
            <a:endParaRPr lang="en-US" sz="2000" dirty="0"/>
          </a:p>
          <a:p>
            <a:endParaRPr lang="en-US" sz="2000" dirty="0"/>
          </a:p>
          <a:p>
            <a:r>
              <a:rPr lang="de-DE" sz="2000" dirty="0"/>
              <a:t>Dieses internationale Projekt richtet sich an Jugendliche, die Deutsch als Fremdsprache lernen. Ziel des Projektes ist es, dass die Deutsch-Lernenden bereits nach wenigen Stunden Deutschunterricht, Briefe an gleichaltrige</a:t>
            </a:r>
          </a:p>
          <a:p>
            <a:r>
              <a:rPr lang="de-DE" sz="2000" dirty="0"/>
              <a:t>Lernende schreiben können. Durch den Briefkontakt lernen die Jugendlichen einander und ihre unterschiedlichen kulturellen Hintergründe kennen, natürlich alles auf Deutsch. </a:t>
            </a:r>
          </a:p>
          <a:p>
            <a:r>
              <a:rPr lang="de-DE" sz="2000" dirty="0"/>
              <a:t>Eine ausländische Partnerklasse lässt sich leicht direkt über die Partnervermittlung der Homepage finden.</a:t>
            </a:r>
          </a:p>
          <a:p>
            <a:r>
              <a:rPr lang="en-US" sz="2000" dirty="0">
                <a:hlinkClick r:id="rId2"/>
              </a:rPr>
              <a:t>www.goethe.de/bildderanderen</a:t>
            </a:r>
            <a:endParaRPr lang="en-US" sz="2000" dirty="0"/>
          </a:p>
          <a:p>
            <a:endParaRPr lang="en-US" dirty="0"/>
          </a:p>
        </p:txBody>
      </p:sp>
    </p:spTree>
    <p:extLst>
      <p:ext uri="{BB962C8B-B14F-4D97-AF65-F5344CB8AC3E}">
        <p14:creationId xmlns:p14="http://schemas.microsoft.com/office/powerpoint/2010/main" val="1025859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10058400" cy="5909310"/>
          </a:xfrm>
          <a:prstGeom prst="rect">
            <a:avLst/>
          </a:prstGeom>
        </p:spPr>
        <p:txBody>
          <a:bodyPr wrap="square">
            <a:spAutoFit/>
          </a:bodyPr>
          <a:lstStyle/>
          <a:p>
            <a:r>
              <a:rPr lang="en-US" b="1" dirty="0"/>
              <a:t>SZENARIO – THEMA: SPRACHE</a:t>
            </a:r>
          </a:p>
          <a:p>
            <a:r>
              <a:rPr lang="en-US" b="1" dirty="0" err="1"/>
              <a:t>Niveau</a:t>
            </a:r>
            <a:r>
              <a:rPr lang="en-US" b="1" dirty="0"/>
              <a:t> </a:t>
            </a:r>
            <a:r>
              <a:rPr lang="el-GR" b="1" dirty="0"/>
              <a:t>Α2</a:t>
            </a:r>
          </a:p>
          <a:p>
            <a:r>
              <a:rPr lang="el-GR" b="1" dirty="0"/>
              <a:t>Συμβατότητα με το ΕΠΣ-ΞΓ:</a:t>
            </a:r>
          </a:p>
          <a:p>
            <a:r>
              <a:rPr lang="el-GR" dirty="0"/>
              <a:t>Γλώσσες, νέοι, πολυγλωσσία</a:t>
            </a:r>
          </a:p>
          <a:p>
            <a:r>
              <a:rPr lang="en-US" b="1" dirty="0" err="1"/>
              <a:t>Haupt</a:t>
            </a:r>
            <a:r>
              <a:rPr lang="en-US" b="1" dirty="0"/>
              <a:t>- und </a:t>
            </a:r>
            <a:r>
              <a:rPr lang="en-US" b="1" dirty="0" err="1"/>
              <a:t>Nebenziele</a:t>
            </a:r>
            <a:endParaRPr lang="en-US" b="1" dirty="0"/>
          </a:p>
          <a:p>
            <a:r>
              <a:rPr lang="en-US" b="1" dirty="0" err="1"/>
              <a:t>Hauptziel</a:t>
            </a:r>
            <a:endParaRPr lang="en-US" b="1" dirty="0"/>
          </a:p>
          <a:p>
            <a:r>
              <a:rPr lang="de-DE" dirty="0"/>
              <a:t>Die Lernenden können Informationen in Bezug auf das Themenfeld „Sprache“ rezipieren und produzieren.</a:t>
            </a:r>
          </a:p>
          <a:p>
            <a:r>
              <a:rPr lang="en-US" b="1" dirty="0" err="1"/>
              <a:t>Nebenziele</a:t>
            </a:r>
            <a:endParaRPr lang="en-US" b="1" dirty="0"/>
          </a:p>
          <a:p>
            <a:r>
              <a:rPr lang="en-US" b="1" dirty="0" err="1"/>
              <a:t>Allgemeine</a:t>
            </a:r>
            <a:r>
              <a:rPr lang="en-US" b="1" dirty="0"/>
              <a:t> </a:t>
            </a:r>
            <a:r>
              <a:rPr lang="en-US" b="1" dirty="0" err="1"/>
              <a:t>Kompetenzen</a:t>
            </a:r>
            <a:r>
              <a:rPr lang="en-US" b="1" dirty="0"/>
              <a:t> und </a:t>
            </a:r>
            <a:r>
              <a:rPr lang="en-US" b="1" dirty="0" err="1"/>
              <a:t>Wissen</a:t>
            </a:r>
            <a:endParaRPr lang="en-US" b="1" dirty="0"/>
          </a:p>
          <a:p>
            <a:r>
              <a:rPr lang="en-US" dirty="0"/>
              <a:t>Die </a:t>
            </a:r>
            <a:r>
              <a:rPr lang="en-US" dirty="0" err="1"/>
              <a:t>Lernenden</a:t>
            </a:r>
            <a:r>
              <a:rPr lang="en-US" dirty="0"/>
              <a:t> </a:t>
            </a:r>
            <a:r>
              <a:rPr lang="en-US" dirty="0" err="1"/>
              <a:t>können</a:t>
            </a:r>
            <a:endParaRPr lang="en-US" dirty="0"/>
          </a:p>
          <a:p>
            <a:r>
              <a:rPr lang="de-DE" dirty="0"/>
              <a:t>• ihre eigene Sprachfähigkeit und die Sprachfähigkeiten in ihrem Land reflektieren</a:t>
            </a:r>
          </a:p>
          <a:p>
            <a:r>
              <a:rPr lang="de-DE" dirty="0"/>
              <a:t>• global und selektiv geschriebene und gesprochene Texte verstehen</a:t>
            </a:r>
          </a:p>
          <a:p>
            <a:r>
              <a:rPr lang="en-US" dirty="0"/>
              <a:t>• </a:t>
            </a:r>
            <a:r>
              <a:rPr lang="en-US" dirty="0" err="1"/>
              <a:t>themenrelevant</a:t>
            </a:r>
            <a:r>
              <a:rPr lang="en-US" dirty="0"/>
              <a:t> </a:t>
            </a:r>
            <a:r>
              <a:rPr lang="en-US" dirty="0" err="1"/>
              <a:t>schreiben</a:t>
            </a:r>
            <a:endParaRPr lang="en-US" dirty="0"/>
          </a:p>
          <a:p>
            <a:r>
              <a:rPr lang="en-US" dirty="0"/>
              <a:t>• SMS-</a:t>
            </a:r>
            <a:r>
              <a:rPr lang="en-US" dirty="0" err="1"/>
              <a:t>Texte</a:t>
            </a:r>
            <a:r>
              <a:rPr lang="en-US" dirty="0"/>
              <a:t> </a:t>
            </a:r>
            <a:r>
              <a:rPr lang="en-US" dirty="0" err="1"/>
              <a:t>rezipieren</a:t>
            </a:r>
            <a:r>
              <a:rPr lang="en-US" dirty="0"/>
              <a:t> und </a:t>
            </a:r>
            <a:r>
              <a:rPr lang="en-US" dirty="0" err="1"/>
              <a:t>produzieren</a:t>
            </a:r>
            <a:endParaRPr lang="en-US" dirty="0"/>
          </a:p>
          <a:p>
            <a:r>
              <a:rPr lang="de-DE" dirty="0"/>
              <a:t>• Wortschatz im Themenfeld, Sprachen und Sprachenlernen festigen und erweitern</a:t>
            </a:r>
          </a:p>
          <a:p>
            <a:r>
              <a:rPr lang="en-US" b="1" dirty="0" err="1"/>
              <a:t>Unterrichtsmethoden</a:t>
            </a:r>
            <a:r>
              <a:rPr lang="en-US" b="1" dirty="0"/>
              <a:t> und -</a:t>
            </a:r>
            <a:r>
              <a:rPr lang="en-US" b="1" dirty="0" err="1"/>
              <a:t>techniken</a:t>
            </a:r>
            <a:r>
              <a:rPr lang="en-US" b="1" dirty="0"/>
              <a:t> - </a:t>
            </a:r>
            <a:r>
              <a:rPr lang="en-US" b="1" dirty="0" err="1"/>
              <a:t>Sozialformen</a:t>
            </a:r>
            <a:endParaRPr lang="en-US" b="1" dirty="0"/>
          </a:p>
          <a:p>
            <a:r>
              <a:rPr lang="en-US" dirty="0"/>
              <a:t>• Methodenmix</a:t>
            </a:r>
          </a:p>
          <a:p>
            <a:r>
              <a:rPr lang="en-US" dirty="0"/>
              <a:t>• </a:t>
            </a:r>
            <a:r>
              <a:rPr lang="en-US" dirty="0" err="1"/>
              <a:t>Partnerarbeit</a:t>
            </a:r>
            <a:endParaRPr lang="en-US" dirty="0"/>
          </a:p>
          <a:p>
            <a:r>
              <a:rPr lang="en-US" dirty="0"/>
              <a:t>• </a:t>
            </a:r>
            <a:r>
              <a:rPr lang="en-US" dirty="0" err="1"/>
              <a:t>Gruppenarbeit</a:t>
            </a:r>
            <a:endParaRPr lang="en-US" dirty="0"/>
          </a:p>
          <a:p>
            <a:r>
              <a:rPr lang="en-US" dirty="0"/>
              <a:t>• </a:t>
            </a:r>
            <a:r>
              <a:rPr lang="en-US" dirty="0" err="1"/>
              <a:t>Lernen</a:t>
            </a:r>
            <a:r>
              <a:rPr lang="en-US" dirty="0"/>
              <a:t> an </a:t>
            </a:r>
            <a:r>
              <a:rPr lang="en-US" dirty="0" err="1"/>
              <a:t>Stationen</a:t>
            </a:r>
            <a:endParaRPr lang="en-US" dirty="0"/>
          </a:p>
        </p:txBody>
      </p:sp>
    </p:spTree>
    <p:extLst>
      <p:ext uri="{BB962C8B-B14F-4D97-AF65-F5344CB8AC3E}">
        <p14:creationId xmlns:p14="http://schemas.microsoft.com/office/powerpoint/2010/main" val="2531022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87" y="609601"/>
            <a:ext cx="10230678" cy="4247317"/>
          </a:xfrm>
          <a:prstGeom prst="rect">
            <a:avLst/>
          </a:prstGeom>
        </p:spPr>
        <p:txBody>
          <a:bodyPr wrap="square">
            <a:spAutoFit/>
          </a:bodyPr>
          <a:lstStyle/>
          <a:p>
            <a:r>
              <a:rPr lang="de-DE" b="1" dirty="0">
                <a:solidFill>
                  <a:srgbClr val="000000"/>
                </a:solidFill>
                <a:latin typeface="GoetheFFClan-Bold"/>
              </a:rPr>
              <a:t>Schritt: 2: Plenum – Bekanntmachung mit den Stationen</a:t>
            </a:r>
          </a:p>
          <a:p>
            <a:r>
              <a:rPr lang="en-US" dirty="0">
                <a:solidFill>
                  <a:srgbClr val="000000"/>
                </a:solidFill>
                <a:latin typeface="GoetheFFClan"/>
              </a:rPr>
              <a:t>Der / die </a:t>
            </a:r>
            <a:r>
              <a:rPr lang="en-US" dirty="0" err="1">
                <a:solidFill>
                  <a:srgbClr val="000000"/>
                </a:solidFill>
                <a:latin typeface="GoetheFFClan"/>
              </a:rPr>
              <a:t>Lehrende</a:t>
            </a:r>
            <a:r>
              <a:rPr lang="en-US" dirty="0">
                <a:solidFill>
                  <a:srgbClr val="000000"/>
                </a:solidFill>
                <a:latin typeface="GoetheFFClan"/>
              </a:rPr>
              <a:t> </a:t>
            </a:r>
            <a:r>
              <a:rPr lang="de-DE" dirty="0">
                <a:solidFill>
                  <a:srgbClr val="000000"/>
                </a:solidFill>
                <a:latin typeface="GoetheFFClan"/>
              </a:rPr>
              <a:t>verteilt den Überblick über die Lernstationen („</a:t>
            </a:r>
            <a:r>
              <a:rPr lang="de-DE" dirty="0" err="1">
                <a:solidFill>
                  <a:srgbClr val="000000"/>
                </a:solidFill>
                <a:latin typeface="GoetheFFClan"/>
              </a:rPr>
              <a:t>Mehrsprachigkeit_Aufgabenblatt</a:t>
            </a:r>
            <a:r>
              <a:rPr lang="de-DE" dirty="0">
                <a:solidFill>
                  <a:srgbClr val="000000"/>
                </a:solidFill>
                <a:latin typeface="GoetheFFClan"/>
              </a:rPr>
              <a:t>“) und bittet die Lernenden,</a:t>
            </a:r>
          </a:p>
          <a:p>
            <a:r>
              <a:rPr lang="de-DE" dirty="0">
                <a:solidFill>
                  <a:srgbClr val="000000"/>
                </a:solidFill>
                <a:latin typeface="GoetheFFClan"/>
              </a:rPr>
              <a:t>sich über die verschiedenen Stationen und ihre Aktivitäten an ihnen zu orientieren.</a:t>
            </a:r>
          </a:p>
          <a:p>
            <a:r>
              <a:rPr lang="de-DE" dirty="0">
                <a:solidFill>
                  <a:srgbClr val="000000"/>
                </a:solidFill>
                <a:latin typeface="GoetheFFClan"/>
              </a:rPr>
              <a:t>• informiert die Lernenden, wie viel Zeit sie für die Stationenarbeit zur Verfügung haben und ggf. welche Stationen</a:t>
            </a:r>
          </a:p>
          <a:p>
            <a:r>
              <a:rPr lang="en-US" dirty="0" err="1">
                <a:solidFill>
                  <a:srgbClr val="000000"/>
                </a:solidFill>
                <a:latin typeface="GoetheFFClan"/>
              </a:rPr>
              <a:t>sie</a:t>
            </a:r>
            <a:r>
              <a:rPr lang="en-US" dirty="0">
                <a:solidFill>
                  <a:srgbClr val="000000"/>
                </a:solidFill>
                <a:latin typeface="GoetheFFClan"/>
              </a:rPr>
              <a:t> </a:t>
            </a:r>
            <a:r>
              <a:rPr lang="en-US" dirty="0" err="1">
                <a:solidFill>
                  <a:srgbClr val="000000"/>
                </a:solidFill>
                <a:latin typeface="GoetheFFClan"/>
              </a:rPr>
              <a:t>mindestens</a:t>
            </a:r>
            <a:r>
              <a:rPr lang="en-US" dirty="0">
                <a:solidFill>
                  <a:srgbClr val="000000"/>
                </a:solidFill>
                <a:latin typeface="GoetheFFClan"/>
              </a:rPr>
              <a:t> </a:t>
            </a:r>
            <a:r>
              <a:rPr lang="en-US" dirty="0" err="1">
                <a:solidFill>
                  <a:srgbClr val="000000"/>
                </a:solidFill>
                <a:latin typeface="GoetheFFClan"/>
              </a:rPr>
              <a:t>bearbeiten</a:t>
            </a:r>
            <a:r>
              <a:rPr lang="en-US" dirty="0">
                <a:solidFill>
                  <a:srgbClr val="000000"/>
                </a:solidFill>
                <a:latin typeface="GoetheFFClan"/>
              </a:rPr>
              <a:t> </a:t>
            </a:r>
            <a:r>
              <a:rPr lang="en-US" dirty="0" err="1">
                <a:solidFill>
                  <a:srgbClr val="000000"/>
                </a:solidFill>
                <a:latin typeface="GoetheFFClan"/>
              </a:rPr>
              <a:t>sollen</a:t>
            </a:r>
            <a:r>
              <a:rPr lang="en-US" dirty="0">
                <a:solidFill>
                  <a:srgbClr val="000000"/>
                </a:solidFill>
                <a:latin typeface="GoetheFFClan"/>
              </a:rPr>
              <a:t>.</a:t>
            </a:r>
          </a:p>
          <a:p>
            <a:r>
              <a:rPr lang="de-DE" dirty="0">
                <a:solidFill>
                  <a:srgbClr val="000000"/>
                </a:solidFill>
                <a:latin typeface="GoetheFFClan"/>
              </a:rPr>
              <a:t>• Die Station „Sprachenquiz“ kann als Pufferstation benutzt werden, an der die Lernenden unter</a:t>
            </a:r>
          </a:p>
          <a:p>
            <a:r>
              <a:rPr lang="en-US" dirty="0">
                <a:solidFill>
                  <a:srgbClr val="2F3193"/>
                </a:solidFill>
                <a:latin typeface="GoetheFFClan"/>
              </a:rPr>
              <a:t>http://edl.ecml.at/LanguageFun/LanguageQuiz/tabid/1873/AreaID/1/language/de-DE/Default.aspx </a:t>
            </a:r>
            <a:r>
              <a:rPr lang="en-US" dirty="0" err="1">
                <a:solidFill>
                  <a:srgbClr val="000000"/>
                </a:solidFill>
                <a:latin typeface="GoetheFFClan"/>
              </a:rPr>
              <a:t>ein</a:t>
            </a:r>
            <a:r>
              <a:rPr lang="en-US" dirty="0">
                <a:solidFill>
                  <a:srgbClr val="000000"/>
                </a:solidFill>
                <a:latin typeface="GoetheFFClan"/>
              </a:rPr>
              <a:t> </a:t>
            </a:r>
            <a:r>
              <a:rPr lang="en-US" dirty="0" err="1">
                <a:solidFill>
                  <a:srgbClr val="000000"/>
                </a:solidFill>
                <a:latin typeface="GoetheFFClan"/>
              </a:rPr>
              <a:t>Themenfeld</a:t>
            </a:r>
            <a:endParaRPr lang="en-US" dirty="0">
              <a:solidFill>
                <a:srgbClr val="000000"/>
              </a:solidFill>
              <a:latin typeface="GoetheFFClan"/>
            </a:endParaRPr>
          </a:p>
          <a:p>
            <a:r>
              <a:rPr lang="de-DE" dirty="0">
                <a:solidFill>
                  <a:srgbClr val="000000"/>
                </a:solidFill>
                <a:latin typeface="GoetheFFClan"/>
              </a:rPr>
              <a:t>auswählen und lösen können, wenn keine neue Station frei ist.</a:t>
            </a:r>
          </a:p>
          <a:p>
            <a:r>
              <a:rPr lang="de-DE" dirty="0">
                <a:solidFill>
                  <a:srgbClr val="000000"/>
                </a:solidFill>
                <a:latin typeface="GoetheFFClan"/>
              </a:rPr>
              <a:t>• bittet die Lernenden für jede Station auf dem Aufgabenblatt zu notieren, was ihnen dort gefallen hat bzw. was</a:t>
            </a:r>
          </a:p>
          <a:p>
            <a:r>
              <a:rPr lang="de-DE" dirty="0">
                <a:solidFill>
                  <a:srgbClr val="000000"/>
                </a:solidFill>
                <a:latin typeface="GoetheFFClan"/>
              </a:rPr>
              <a:t>sie dort Neues gelernt haben.</a:t>
            </a:r>
          </a:p>
          <a:p>
            <a:r>
              <a:rPr lang="de-DE" dirty="0">
                <a:solidFill>
                  <a:srgbClr val="000000"/>
                </a:solidFill>
                <a:latin typeface="GoetheFFClan"/>
              </a:rPr>
              <a:t>• zeigt, dass die einzelnen Stationen mit einem Symbol und einem Namen gekennzeichnet sind.</a:t>
            </a:r>
            <a:endParaRPr lang="en-US" dirty="0"/>
          </a:p>
        </p:txBody>
      </p:sp>
    </p:spTree>
    <p:extLst>
      <p:ext uri="{BB962C8B-B14F-4D97-AF65-F5344CB8AC3E}">
        <p14:creationId xmlns:p14="http://schemas.microsoft.com/office/powerpoint/2010/main" val="1277225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52400"/>
            <a:ext cx="138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86579167"/>
              </p:ext>
            </p:extLst>
          </p:nvPr>
        </p:nvGraphicFramePr>
        <p:xfrm>
          <a:off x="92765" y="1397000"/>
          <a:ext cx="9051235" cy="5003800"/>
        </p:xfrm>
        <a:graphic>
          <a:graphicData uri="http://schemas.openxmlformats.org/drawingml/2006/table">
            <a:tbl>
              <a:tblPr firstRow="1" bandRow="1">
                <a:tableStyleId>{5C22544A-7EE6-4342-B048-85BDC9FD1C3A}</a:tableStyleId>
              </a:tblPr>
              <a:tblGrid>
                <a:gridCol w="9051235">
                  <a:extLst>
                    <a:ext uri="{9D8B030D-6E8A-4147-A177-3AD203B41FA5}">
                      <a16:colId xmlns:a16="http://schemas.microsoft.com/office/drawing/2014/main" val="20000"/>
                    </a:ext>
                  </a:extLst>
                </a:gridCol>
              </a:tblGrid>
              <a:tr h="5003800">
                <a:tc>
                  <a:txBody>
                    <a:bodyPr/>
                    <a:lstStyle/>
                    <a:p>
                      <a:r>
                        <a:rPr lang="en-US" sz="1800" b="0" i="0" u="none" strike="noStrike" kern="1200" baseline="0" dirty="0" err="1">
                          <a:solidFill>
                            <a:schemeClr val="lt1"/>
                          </a:solidFill>
                          <a:latin typeface="+mn-lt"/>
                          <a:ea typeface="+mn-ea"/>
                          <a:cs typeface="+mn-cs"/>
                        </a:rPr>
                        <a:t>Mehrsprachigkeit</a:t>
                      </a:r>
                      <a:r>
                        <a:rPr lang="en-US" sz="1800" b="0" i="0" u="none" strike="noStrike" kern="1200" baseline="0" dirty="0">
                          <a:solidFill>
                            <a:schemeClr val="lt1"/>
                          </a:solidFill>
                          <a:latin typeface="+mn-lt"/>
                          <a:ea typeface="+mn-ea"/>
                          <a:cs typeface="+mn-cs"/>
                        </a:rPr>
                        <a:t> S. 79</a:t>
                      </a:r>
                    </a:p>
                    <a:p>
                      <a:r>
                        <a:rPr lang="de-DE" sz="1800" b="0" i="0" u="none" strike="noStrike" kern="1200" baseline="0" dirty="0">
                          <a:solidFill>
                            <a:schemeClr val="lt1"/>
                          </a:solidFill>
                          <a:latin typeface="+mn-lt"/>
                          <a:ea typeface="+mn-ea"/>
                          <a:cs typeface="+mn-cs"/>
                        </a:rPr>
                        <a:t>Stationen im Überblick, Lösungen, Schilder für den Klassenraum</a:t>
                      </a:r>
                    </a:p>
                    <a:p>
                      <a:r>
                        <a:rPr lang="en-US" sz="1800" b="1" i="0" u="none" strike="noStrike" kern="1200" baseline="0" dirty="0" err="1">
                          <a:solidFill>
                            <a:schemeClr val="lt1"/>
                          </a:solidFill>
                          <a:latin typeface="+mn-lt"/>
                          <a:ea typeface="+mn-ea"/>
                          <a:cs typeface="+mn-cs"/>
                        </a:rPr>
                        <a:t>Stationen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im</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Überblick</a:t>
                      </a:r>
                      <a:endParaRPr lang="en-US" sz="1800" b="1" i="0" u="none" strike="noStrike" kern="1200" baseline="0" dirty="0">
                        <a:solidFill>
                          <a:schemeClr val="lt1"/>
                        </a:solidFill>
                        <a:latin typeface="+mn-lt"/>
                        <a:ea typeface="+mn-ea"/>
                        <a:cs typeface="+mn-cs"/>
                      </a:endParaRPr>
                    </a:p>
                    <a:p>
                      <a:r>
                        <a:rPr lang="de-DE" sz="1800" b="1" i="0" u="none" strike="noStrike" kern="1200" baseline="0" dirty="0">
                          <a:solidFill>
                            <a:schemeClr val="lt1"/>
                          </a:solidFill>
                          <a:latin typeface="+mn-lt"/>
                          <a:ea typeface="+mn-ea"/>
                          <a:cs typeface="+mn-cs"/>
                        </a:rPr>
                        <a:t>Stationen Was machst du an der Station?</a:t>
                      </a:r>
                    </a:p>
                    <a:p>
                      <a:r>
                        <a:rPr lang="de-DE" sz="1800" b="1" i="0" u="none" strike="noStrike" kern="1200" baseline="0" dirty="0">
                          <a:solidFill>
                            <a:schemeClr val="lt1"/>
                          </a:solidFill>
                          <a:latin typeface="+mn-lt"/>
                          <a:ea typeface="+mn-ea"/>
                          <a:cs typeface="+mn-cs"/>
                        </a:rPr>
                        <a:t>Was ist für dich interessant,</a:t>
                      </a:r>
                    </a:p>
                    <a:p>
                      <a:r>
                        <a:rPr lang="en-US" sz="1800" b="1" i="0" u="none" strike="noStrike" kern="1200" baseline="0" dirty="0" err="1">
                          <a:solidFill>
                            <a:schemeClr val="lt1"/>
                          </a:solidFill>
                          <a:latin typeface="+mn-lt"/>
                          <a:ea typeface="+mn-ea"/>
                          <a:cs typeface="+mn-cs"/>
                        </a:rPr>
                        <a:t>schön</a:t>
                      </a:r>
                      <a:r>
                        <a:rPr lang="en-US" sz="1800" b="1" i="0" u="none" strike="noStrike" kern="1200" baseline="0" dirty="0">
                          <a:solidFill>
                            <a:schemeClr val="lt1"/>
                          </a:solidFill>
                          <a:latin typeface="+mn-lt"/>
                          <a:ea typeface="+mn-ea"/>
                          <a:cs typeface="+mn-cs"/>
                        </a:rPr>
                        <a:t>, </a:t>
                      </a:r>
                      <a:r>
                        <a:rPr lang="en-US" sz="1800" b="1" i="0" u="none" strike="noStrike" kern="1200" baseline="0" dirty="0" err="1">
                          <a:solidFill>
                            <a:schemeClr val="lt1"/>
                          </a:solidFill>
                          <a:latin typeface="+mn-lt"/>
                          <a:ea typeface="+mn-ea"/>
                          <a:cs typeface="+mn-cs"/>
                        </a:rPr>
                        <a:t>neu</a:t>
                      </a:r>
                      <a:r>
                        <a:rPr lang="en-US" sz="1800" b="1"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„Die </a:t>
                      </a:r>
                      <a:r>
                        <a:rPr lang="en-US" sz="1800" b="0" i="0" u="none" strike="noStrike" kern="1200" baseline="0" dirty="0" err="1">
                          <a:solidFill>
                            <a:schemeClr val="lt1"/>
                          </a:solidFill>
                          <a:latin typeface="+mn-lt"/>
                          <a:ea typeface="+mn-ea"/>
                          <a:cs typeface="+mn-cs"/>
                        </a:rPr>
                        <a:t>Sprachen</a:t>
                      </a:r>
                      <a:r>
                        <a:rPr lang="en-US" sz="1800" b="0" i="0" u="none" strike="noStrike" kern="1200" baseline="0" dirty="0">
                          <a:solidFill>
                            <a:schemeClr val="lt1"/>
                          </a:solidFill>
                          <a:latin typeface="+mn-lt"/>
                          <a:ea typeface="+mn-ea"/>
                          <a:cs typeface="+mn-cs"/>
                        </a:rPr>
                        <a:t> in </a:t>
                      </a:r>
                      <a:r>
                        <a:rPr lang="en-US" sz="1800" b="0" i="0" u="none" strike="noStrike" kern="1200" baseline="0" dirty="0" err="1">
                          <a:solidFill>
                            <a:schemeClr val="lt1"/>
                          </a:solidFill>
                          <a:latin typeface="+mn-lt"/>
                          <a:ea typeface="+mn-ea"/>
                          <a:cs typeface="+mn-cs"/>
                        </a:rPr>
                        <a:t>mir</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lesen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zeichnen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erklären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de-DE" sz="1800" b="0" i="0" u="none" strike="noStrike" kern="1200" baseline="0" dirty="0">
                          <a:solidFill>
                            <a:schemeClr val="lt1"/>
                          </a:solidFill>
                          <a:latin typeface="+mn-lt"/>
                          <a:ea typeface="+mn-ea"/>
                          <a:cs typeface="+mn-cs"/>
                        </a:rPr>
                        <a:t> „Sprachen in Deutschland“ lesen, hören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Sprachenvielfalt</a:t>
                      </a:r>
                      <a:r>
                        <a:rPr lang="en-US" sz="1800" b="0" i="0" u="none" strike="noStrike" kern="1200" baseline="0" dirty="0">
                          <a:solidFill>
                            <a:schemeClr val="lt1"/>
                          </a:solidFill>
                          <a:latin typeface="+mn-lt"/>
                          <a:ea typeface="+mn-ea"/>
                          <a:cs typeface="+mn-cs"/>
                        </a:rPr>
                        <a:t>“</a:t>
                      </a:r>
                    </a:p>
                    <a:p>
                      <a:r>
                        <a:rPr lang="en-US" sz="1800" b="0" i="0" u="none" strike="noStrike" kern="1200" baseline="0" dirty="0" err="1">
                          <a:solidFill>
                            <a:schemeClr val="lt1"/>
                          </a:solidFill>
                          <a:latin typeface="+mn-lt"/>
                          <a:ea typeface="+mn-ea"/>
                          <a:cs typeface="+mn-cs"/>
                        </a:rPr>
                        <a:t>sehen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hören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vergleichen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schreiben</a:t>
                      </a:r>
                      <a:r>
                        <a:rPr lang="en-US" sz="1800" b="0" i="0" u="none" strike="noStrike" kern="1200" baseline="0" dirty="0">
                          <a:solidFill>
                            <a:schemeClr val="lt1"/>
                          </a:solidFill>
                          <a:latin typeface="+mn-lt"/>
                          <a:ea typeface="+mn-ea"/>
                          <a:cs typeface="+mn-cs"/>
                        </a:rPr>
                        <a:t>)</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Europäer</a:t>
                      </a:r>
                      <a:r>
                        <a:rPr lang="en-US" sz="1800" b="0" i="0" u="none" strike="noStrike" kern="1200" baseline="0" dirty="0">
                          <a:solidFill>
                            <a:schemeClr val="lt1"/>
                          </a:solidFill>
                          <a:latin typeface="+mn-lt"/>
                          <a:ea typeface="+mn-ea"/>
                          <a:cs typeface="+mn-cs"/>
                        </a:rPr>
                        <a:t> und </a:t>
                      </a:r>
                      <a:r>
                        <a:rPr lang="en-US" sz="1800" b="0" i="0" u="none" strike="noStrike" kern="1200" baseline="0" dirty="0" err="1">
                          <a:solidFill>
                            <a:schemeClr val="lt1"/>
                          </a:solidFill>
                          <a:latin typeface="+mn-lt"/>
                          <a:ea typeface="+mn-ea"/>
                          <a:cs typeface="+mn-cs"/>
                        </a:rPr>
                        <a:t>Fremdsprachen</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„Sprachen lernen“ lesen, eigene Meinung sagen</a:t>
                      </a:r>
                    </a:p>
                    <a:p>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Muttersprache</a:t>
                      </a:r>
                      <a:r>
                        <a:rPr lang="en-US" sz="1800" b="0" i="0" u="none" strike="noStrike" kern="1200" baseline="0" dirty="0">
                          <a:solidFill>
                            <a:schemeClr val="lt1"/>
                          </a:solidFill>
                          <a:latin typeface="+mn-lt"/>
                          <a:ea typeface="+mn-ea"/>
                          <a:cs typeface="+mn-cs"/>
                        </a:rPr>
                        <a:t>“ </a:t>
                      </a:r>
                      <a:r>
                        <a:rPr lang="en-US" sz="1800" b="0" i="0" u="none" strike="noStrike" kern="1200" baseline="0" dirty="0" err="1">
                          <a:solidFill>
                            <a:schemeClr val="lt1"/>
                          </a:solidFill>
                          <a:latin typeface="+mn-lt"/>
                          <a:ea typeface="+mn-ea"/>
                          <a:cs typeface="+mn-cs"/>
                        </a:rPr>
                        <a:t>lesen</a:t>
                      </a:r>
                      <a:endParaRPr lang="en-US" sz="1800" b="0" i="0" u="none" strike="noStrike" kern="1200" baseline="0" dirty="0">
                        <a:solidFill>
                          <a:schemeClr val="lt1"/>
                        </a:solidFill>
                        <a:latin typeface="+mn-lt"/>
                        <a:ea typeface="+mn-ea"/>
                        <a:cs typeface="+mn-cs"/>
                      </a:endParaRPr>
                    </a:p>
                    <a:p>
                      <a:r>
                        <a:rPr lang="de-DE" sz="1800" b="0" i="0" u="none" strike="noStrike" kern="1200" baseline="0" dirty="0">
                          <a:solidFill>
                            <a:schemeClr val="lt1"/>
                          </a:solidFill>
                          <a:latin typeface="+mn-lt"/>
                          <a:ea typeface="+mn-ea"/>
                          <a:cs typeface="+mn-cs"/>
                        </a:rPr>
                        <a:t> „Tag der Sprachen“ Vorschläge machen (schreiben)</a:t>
                      </a:r>
                    </a:p>
                    <a:p>
                      <a:r>
                        <a:rPr lang="en-US" sz="1800" b="0" i="0" u="none" strike="noStrike" kern="1200" baseline="0" dirty="0">
                          <a:solidFill>
                            <a:schemeClr val="lt1"/>
                          </a:solidFill>
                          <a:latin typeface="+mn-lt"/>
                          <a:ea typeface="+mn-ea"/>
                          <a:cs typeface="+mn-cs"/>
                        </a:rPr>
                        <a:t>„</a:t>
                      </a:r>
                      <a:r>
                        <a:rPr lang="en-US" sz="1800" b="0" i="0" u="none" strike="noStrike" kern="1200" baseline="0" dirty="0" err="1">
                          <a:solidFill>
                            <a:schemeClr val="lt1"/>
                          </a:solidFill>
                          <a:latin typeface="+mn-lt"/>
                          <a:ea typeface="+mn-ea"/>
                          <a:cs typeface="+mn-cs"/>
                        </a:rPr>
                        <a:t>Sprachenquiz</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6123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7" y="228601"/>
            <a:ext cx="10111409" cy="2308324"/>
          </a:xfrm>
          <a:prstGeom prst="rect">
            <a:avLst/>
          </a:prstGeom>
        </p:spPr>
        <p:txBody>
          <a:bodyPr wrap="square">
            <a:spAutoFit/>
          </a:bodyPr>
          <a:lstStyle/>
          <a:p>
            <a:r>
              <a:rPr lang="en-US" b="1" dirty="0"/>
              <a:t>ARBEITSBLATT 9 S. 106</a:t>
            </a:r>
          </a:p>
          <a:p>
            <a:r>
              <a:rPr lang="en-US" b="1" dirty="0"/>
              <a:t>SMS-</a:t>
            </a:r>
            <a:r>
              <a:rPr lang="en-US" b="1" dirty="0" err="1"/>
              <a:t>Abkürzungen</a:t>
            </a:r>
            <a:r>
              <a:rPr lang="en-US" b="1" dirty="0"/>
              <a:t> (</a:t>
            </a:r>
            <a:r>
              <a:rPr lang="en-US" b="1" dirty="0" err="1"/>
              <a:t>Akronyme</a:t>
            </a:r>
            <a:r>
              <a:rPr lang="en-US" b="1" dirty="0"/>
              <a:t>)</a:t>
            </a:r>
          </a:p>
          <a:p>
            <a:r>
              <a:rPr lang="de-DE" dirty="0"/>
              <a:t>Mehr als 160 Zeichen passen nicht in eine SMS. Zum Glück gibt es Abkürzungen, die es erlauben, viele Informationen mit wenigen Zeichen zu senden.</a:t>
            </a:r>
          </a:p>
          <a:p>
            <a:r>
              <a:rPr lang="de-DE" dirty="0"/>
              <a:t>Findet für jede Abkürzung die richtige Bedeutung. Schneidet das Blatt aus und legt die Abkürzung </a:t>
            </a:r>
            <a:r>
              <a:rPr lang="en-US" dirty="0" err="1"/>
              <a:t>neben</a:t>
            </a:r>
            <a:r>
              <a:rPr lang="en-US" dirty="0"/>
              <a:t> die </a:t>
            </a:r>
            <a:r>
              <a:rPr lang="en-US" dirty="0" err="1"/>
              <a:t>richtige</a:t>
            </a:r>
            <a:r>
              <a:rPr lang="en-US" dirty="0"/>
              <a:t> </a:t>
            </a:r>
            <a:r>
              <a:rPr lang="en-US" dirty="0" err="1"/>
              <a:t>Bedeutung</a:t>
            </a:r>
            <a:r>
              <a:rPr lang="en-US" dirty="0"/>
              <a:t>.</a:t>
            </a:r>
          </a:p>
          <a:p>
            <a:r>
              <a:rPr lang="en-US" dirty="0">
                <a:hlinkClick r:id="rId2"/>
              </a:rPr>
              <a:t>http://www.goethe.de/ins/pt/lis/pro/bkd/msd/d_msd_B.pdf</a:t>
            </a:r>
            <a:endParaRPr lang="en-US" dirty="0"/>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1" y="2536924"/>
            <a:ext cx="9231668" cy="38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91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105836"/>
            <a:ext cx="6553200" cy="646331"/>
          </a:xfrm>
          <a:prstGeom prst="rect">
            <a:avLst/>
          </a:prstGeom>
        </p:spPr>
        <p:txBody>
          <a:bodyPr wrap="square">
            <a:spAutoFit/>
          </a:bodyPr>
          <a:lstStyle/>
          <a:p>
            <a:pPr algn="r"/>
            <a:r>
              <a:rPr lang="en-US" dirty="0">
                <a:hlinkClick r:id="rId2"/>
              </a:rPr>
              <a:t>https://www.goethe.de/ins/pl/de/spr/ueb/pod.html</a:t>
            </a:r>
            <a:endParaRPr lang="en-US" dirty="0"/>
          </a:p>
          <a:p>
            <a:pPr algn="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70541404"/>
              </p:ext>
            </p:extLst>
          </p:nvPr>
        </p:nvGraphicFramePr>
        <p:xfrm>
          <a:off x="410818" y="198120"/>
          <a:ext cx="8415130" cy="914400"/>
        </p:xfrm>
        <a:graphic>
          <a:graphicData uri="http://schemas.openxmlformats.org/drawingml/2006/table">
            <a:tbl>
              <a:tblPr firstRow="1" bandRow="1">
                <a:tableStyleId>{5C22544A-7EE6-4342-B048-85BDC9FD1C3A}</a:tableStyleId>
              </a:tblPr>
              <a:tblGrid>
                <a:gridCol w="8415130">
                  <a:extLst>
                    <a:ext uri="{9D8B030D-6E8A-4147-A177-3AD203B41FA5}">
                      <a16:colId xmlns:a16="http://schemas.microsoft.com/office/drawing/2014/main" val="20000"/>
                    </a:ext>
                  </a:extLst>
                </a:gridCol>
              </a:tblGrid>
              <a:tr h="370840">
                <a:tc>
                  <a:txBody>
                    <a:bodyPr/>
                    <a:lstStyle/>
                    <a:p>
                      <a:r>
                        <a:rPr lang="de-DE" dirty="0"/>
                        <a:t>Wieviel , wie wertvoll? </a:t>
                      </a:r>
                    </a:p>
                    <a:p>
                      <a:r>
                        <a:rPr lang="de-DE" dirty="0"/>
                        <a:t>Nützlich und anpassend?</a:t>
                      </a:r>
                    </a:p>
                    <a:p>
                      <a:r>
                        <a:rPr lang="de-DE" dirty="0"/>
                        <a:t>Bsp. Szenario Schule aber nicht nur!</a:t>
                      </a:r>
                      <a:endParaRPr lang="en-US" dirty="0"/>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22698496"/>
              </p:ext>
            </p:extLst>
          </p:nvPr>
        </p:nvGraphicFramePr>
        <p:xfrm>
          <a:off x="3061252" y="4648200"/>
          <a:ext cx="6811618" cy="2011680"/>
        </p:xfrm>
        <a:graphic>
          <a:graphicData uri="http://schemas.openxmlformats.org/drawingml/2006/table">
            <a:tbl>
              <a:tblPr firstRow="1" bandRow="1">
                <a:tableStyleId>{5C22544A-7EE6-4342-B048-85BDC9FD1C3A}</a:tableStyleId>
              </a:tblPr>
              <a:tblGrid>
                <a:gridCol w="6811618">
                  <a:extLst>
                    <a:ext uri="{9D8B030D-6E8A-4147-A177-3AD203B41FA5}">
                      <a16:colId xmlns:a16="http://schemas.microsoft.com/office/drawing/2014/main" val="20000"/>
                    </a:ext>
                  </a:extLst>
                </a:gridCol>
              </a:tblGrid>
              <a:tr h="370840">
                <a:tc>
                  <a:txBody>
                    <a:bodyPr/>
                    <a:lstStyle/>
                    <a:p>
                      <a:pPr algn="r"/>
                      <a:r>
                        <a:rPr lang="en-US" sz="1800" b="1" i="0" u="none" strike="noStrike" kern="1200" baseline="0" dirty="0" err="1">
                          <a:solidFill>
                            <a:schemeClr val="lt1"/>
                          </a:solidFill>
                          <a:latin typeface="+mn-lt"/>
                          <a:ea typeface="+mn-ea"/>
                          <a:cs typeface="+mn-cs"/>
                        </a:rPr>
                        <a:t>Projektarbeit</a:t>
                      </a:r>
                      <a:r>
                        <a:rPr lang="en-US" sz="1800" b="1" i="0" u="none" strike="noStrike" kern="1200" baseline="0" dirty="0">
                          <a:solidFill>
                            <a:schemeClr val="lt1"/>
                          </a:solidFill>
                          <a:latin typeface="+mn-lt"/>
                          <a:ea typeface="+mn-ea"/>
                          <a:cs typeface="+mn-cs"/>
                        </a:rPr>
                        <a:t> der </a:t>
                      </a:r>
                      <a:r>
                        <a:rPr lang="en-US" sz="1800" b="1" i="0" u="none" strike="noStrike" kern="1200" baseline="0" dirty="0" err="1">
                          <a:solidFill>
                            <a:schemeClr val="lt1"/>
                          </a:solidFill>
                          <a:latin typeface="+mn-lt"/>
                          <a:ea typeface="+mn-ea"/>
                          <a:cs typeface="+mn-cs"/>
                        </a:rPr>
                        <a:t>Arbeitsgruppe</a:t>
                      </a:r>
                      <a:r>
                        <a:rPr lang="en-US" sz="1800" b="1" i="0" u="none" strike="noStrike" kern="1200" baseline="0" dirty="0">
                          <a:solidFill>
                            <a:schemeClr val="lt1"/>
                          </a:solidFill>
                          <a:latin typeface="+mn-lt"/>
                          <a:ea typeface="+mn-ea"/>
                          <a:cs typeface="+mn-cs"/>
                        </a:rPr>
                        <a:t>:</a:t>
                      </a:r>
                    </a:p>
                    <a:p>
                      <a:pPr algn="r"/>
                      <a:r>
                        <a:rPr lang="en-US" sz="1800" b="0" i="0" u="none" strike="noStrike" kern="1200" baseline="0" dirty="0">
                          <a:solidFill>
                            <a:schemeClr val="lt1"/>
                          </a:solidFill>
                          <a:latin typeface="+mn-lt"/>
                          <a:ea typeface="+mn-ea"/>
                          <a:cs typeface="+mn-cs"/>
                        </a:rPr>
                        <a:t>Kikidou Iliana</a:t>
                      </a:r>
                    </a:p>
                    <a:p>
                      <a:pPr algn="r"/>
                      <a:r>
                        <a:rPr lang="en-US" sz="1800" b="0" i="0" u="none" strike="noStrike" kern="1200" baseline="0" dirty="0">
                          <a:solidFill>
                            <a:schemeClr val="lt1"/>
                          </a:solidFill>
                          <a:latin typeface="+mn-lt"/>
                          <a:ea typeface="+mn-ea"/>
                          <a:cs typeface="+mn-cs"/>
                        </a:rPr>
                        <a:t>Kouki Eleni</a:t>
                      </a:r>
                    </a:p>
                    <a:p>
                      <a:pPr algn="r"/>
                      <a:r>
                        <a:rPr lang="en-US" sz="1800" b="0" i="0" u="none" strike="noStrike" kern="1200" baseline="0" dirty="0">
                          <a:solidFill>
                            <a:schemeClr val="lt1"/>
                          </a:solidFill>
                          <a:latin typeface="+mn-lt"/>
                          <a:ea typeface="+mn-ea"/>
                          <a:cs typeface="+mn-cs"/>
                        </a:rPr>
                        <a:t>Orfanou Chrysovalanto</a:t>
                      </a:r>
                    </a:p>
                    <a:p>
                      <a:pPr algn="r"/>
                      <a:r>
                        <a:rPr lang="en-US" sz="1800" b="0" i="0" u="none" strike="noStrike" kern="1200" baseline="0" dirty="0">
                          <a:solidFill>
                            <a:schemeClr val="lt1"/>
                          </a:solidFill>
                          <a:latin typeface="+mn-lt"/>
                          <a:ea typeface="+mn-ea"/>
                          <a:cs typeface="+mn-cs"/>
                        </a:rPr>
                        <a:t>Theodoridou </a:t>
                      </a:r>
                      <a:r>
                        <a:rPr lang="en-US" sz="1800" b="0" i="0" u="none" strike="noStrike" kern="1200" baseline="0" dirty="0" err="1">
                          <a:solidFill>
                            <a:schemeClr val="lt1"/>
                          </a:solidFill>
                          <a:latin typeface="+mn-lt"/>
                          <a:ea typeface="+mn-ea"/>
                          <a:cs typeface="+mn-cs"/>
                        </a:rPr>
                        <a:t>Chrysoula</a:t>
                      </a:r>
                      <a:endParaRPr lang="en-US" sz="1800" b="0" i="0" u="none" strike="noStrike" kern="1200" baseline="0" dirty="0">
                        <a:solidFill>
                          <a:schemeClr val="lt1"/>
                        </a:solidFill>
                        <a:latin typeface="+mn-lt"/>
                        <a:ea typeface="+mn-ea"/>
                        <a:cs typeface="+mn-cs"/>
                      </a:endParaRPr>
                    </a:p>
                    <a:p>
                      <a:pPr algn="r"/>
                      <a:r>
                        <a:rPr lang="en-US" sz="1800" b="0" i="0" u="none" strike="noStrike" kern="1200" baseline="0" dirty="0">
                          <a:solidFill>
                            <a:schemeClr val="lt1"/>
                          </a:solidFill>
                          <a:latin typeface="+mn-lt"/>
                          <a:ea typeface="+mn-ea"/>
                          <a:cs typeface="+mn-cs"/>
                        </a:rPr>
                        <a:t>Tsiarea Johanna</a:t>
                      </a:r>
                    </a:p>
                    <a:p>
                      <a:pPr algn="r"/>
                      <a:r>
                        <a:rPr lang="en-US" sz="1800" b="0" i="0" u="none" strike="noStrike" kern="1200" baseline="0" dirty="0">
                          <a:solidFill>
                            <a:schemeClr val="lt1"/>
                          </a:solidFill>
                          <a:latin typeface="+mn-lt"/>
                          <a:ea typeface="+mn-ea"/>
                          <a:cs typeface="+mn-cs"/>
                        </a:rPr>
                        <a:t>Wiedenmayer Dafni</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6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671" y="365125"/>
            <a:ext cx="11143129" cy="320675"/>
          </a:xfrm>
        </p:spPr>
        <p:txBody>
          <a:bodyPr>
            <a:noAutofit/>
          </a:bodyPr>
          <a:lstStyle/>
          <a:p>
            <a:r>
              <a:rPr lang="de-DE" sz="2000" b="1" dirty="0"/>
              <a:t>Literatur</a:t>
            </a:r>
            <a:endParaRPr lang="el-GR" sz="2000" b="1" dirty="0"/>
          </a:p>
        </p:txBody>
      </p:sp>
      <p:sp>
        <p:nvSpPr>
          <p:cNvPr id="3" name="Θέση περιεχομένου 2"/>
          <p:cNvSpPr>
            <a:spLocks noGrp="1"/>
          </p:cNvSpPr>
          <p:nvPr>
            <p:ph idx="1"/>
          </p:nvPr>
        </p:nvSpPr>
        <p:spPr>
          <a:xfrm>
            <a:off x="334617" y="685801"/>
            <a:ext cx="11143129" cy="5900530"/>
          </a:xfrm>
        </p:spPr>
        <p:txBody>
          <a:bodyPr>
            <a:noAutofit/>
          </a:bodyPr>
          <a:lstStyle/>
          <a:p>
            <a:pPr marL="0" indent="-268288" algn="just">
              <a:lnSpc>
                <a:spcPct val="100000"/>
              </a:lnSpc>
              <a:spcBef>
                <a:spcPts val="0"/>
              </a:spcBef>
              <a:buNone/>
            </a:pPr>
            <a:r>
              <a:rPr lang="el-GR" sz="1600" b="1" dirty="0"/>
              <a:t>Βηδενμάιερ</a:t>
            </a:r>
            <a:r>
              <a:rPr lang="el-GR" sz="1600" dirty="0"/>
              <a:t>, Δάφνη (2004): Ανάπτυξη ικανοτήτων με στόχο την γλωσσική επικοινωνία. Οι ικανότητες των χρηστών γλώσσας σύμφωνα με το «Κοινό Ευρωπαϊκό Πλαίσιο γλωσσικής Αναφοράς: μάθηση, διδασκαλία, αξιολόγηση». Αθήνα: Εθνικό και Καποδιστριακό Πανεπιστήμιο Αθηνών, Διδασκαλείο ξένων γλωσσών </a:t>
            </a:r>
            <a:endParaRPr lang="de-DE" sz="1600" dirty="0"/>
          </a:p>
          <a:p>
            <a:pPr marL="0" indent="-268288" algn="just">
              <a:lnSpc>
                <a:spcPct val="100000"/>
              </a:lnSpc>
              <a:spcBef>
                <a:spcPts val="0"/>
              </a:spcBef>
              <a:buNone/>
            </a:pPr>
            <a:r>
              <a:rPr lang="el-GR" sz="1600" b="1" dirty="0"/>
              <a:t>Βηδενμάιερ</a:t>
            </a:r>
            <a:r>
              <a:rPr lang="el-GR" sz="1600" dirty="0"/>
              <a:t>, Δάφνη (2011): Σενάριο-Σχέδιο Διδασκαλίας. In: Μείζον Πρόγραμμα Επιμόρφωσης: Βασικό επιμορφωτικό υλικό. Τόμος Β: Ειδικό μέρος ΠΕ 07 Γερμανικών. Αρχική έκδοση: Μάιος 2011. ΕΣΠΑ 2007-13\Δ.Π. Δ&amp;ΓΒΜ\Α.Π. 1-2-3. Παιδαγωγικό Ινστιτούτο. S. </a:t>
            </a:r>
            <a:r>
              <a:rPr lang="de-DE" sz="1600" dirty="0"/>
              <a:t>56</a:t>
            </a:r>
            <a:r>
              <a:rPr lang="el-GR" sz="1600" dirty="0"/>
              <a:t>-</a:t>
            </a:r>
            <a:r>
              <a:rPr lang="de-DE" sz="1600" dirty="0"/>
              <a:t>62. In: http://www.epimorfosi.edu.gr/images/stories/ebook-epimorfotes/germanika/8.%20 GERMANIKA.pdf</a:t>
            </a:r>
          </a:p>
          <a:p>
            <a:pPr marL="0" indent="-363538" algn="just">
              <a:lnSpc>
                <a:spcPct val="100000"/>
              </a:lnSpc>
              <a:spcBef>
                <a:spcPts val="0"/>
              </a:spcBef>
              <a:buNone/>
            </a:pPr>
            <a:r>
              <a:rPr lang="de-DE" sz="1600" b="1" dirty="0">
                <a:cs typeface="Times New Roman" panose="02020603050405020304" pitchFamily="18" charset="0"/>
              </a:rPr>
              <a:t>Bimmel</a:t>
            </a:r>
            <a:r>
              <a:rPr lang="de-DE" sz="1600" dirty="0">
                <a:cs typeface="Times New Roman" panose="02020603050405020304" pitchFamily="18" charset="0"/>
              </a:rPr>
              <a:t>, Peter / </a:t>
            </a:r>
            <a:r>
              <a:rPr lang="de-DE" sz="1600" b="1" dirty="0" err="1">
                <a:cs typeface="Times New Roman" panose="02020603050405020304" pitchFamily="18" charset="0"/>
              </a:rPr>
              <a:t>Rampillon</a:t>
            </a:r>
            <a:r>
              <a:rPr lang="de-DE" sz="1600" dirty="0">
                <a:cs typeface="Times New Roman" panose="02020603050405020304" pitchFamily="18" charset="0"/>
              </a:rPr>
              <a:t>, Ute (2000): Lernerautonomie und Lernstrategien. Fernstudieneinheit 23. München: Langenscheidt</a:t>
            </a:r>
          </a:p>
          <a:p>
            <a:pPr marL="0" indent="-363538" algn="just">
              <a:lnSpc>
                <a:spcPct val="100000"/>
              </a:lnSpc>
              <a:spcBef>
                <a:spcPts val="0"/>
              </a:spcBef>
              <a:buNone/>
            </a:pPr>
            <a:r>
              <a:rPr lang="de-DE" sz="1600" b="1" dirty="0"/>
              <a:t>Chrissou</a:t>
            </a:r>
            <a:r>
              <a:rPr lang="de-DE" sz="1600" dirty="0"/>
              <a:t>, Marios (2011): </a:t>
            </a:r>
            <a:r>
              <a:rPr lang="de-DE" sz="1600" dirty="0" err="1"/>
              <a:t>Konkordanzsoftware</a:t>
            </a:r>
            <a:r>
              <a:rPr lang="de-DE" sz="1600" dirty="0"/>
              <a:t> im konstruktivistisch orientierten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58-71</a:t>
            </a:r>
            <a:r>
              <a:rPr lang="de-DE" sz="1600" dirty="0"/>
              <a:t>. </a:t>
            </a:r>
            <a:r>
              <a:rPr lang="de-DE" sz="1600" dirty="0" err="1"/>
              <a:t>In:http</a:t>
            </a:r>
            <a:r>
              <a:rPr lang="de-DE" sz="1600" dirty="0"/>
              <a:t>://www.gs.uoa.gr/fileadmin/gs.uoa.gr/uploads/synedria/Schnittstellen_Linguistik_und_Didaktik_2009.pdf  </a:t>
            </a:r>
          </a:p>
          <a:p>
            <a:pPr marL="0" indent="0" algn="just">
              <a:lnSpc>
                <a:spcPct val="100000"/>
              </a:lnSpc>
              <a:spcBef>
                <a:spcPts val="0"/>
              </a:spcBef>
              <a:buNone/>
            </a:pPr>
            <a:r>
              <a:rPr lang="el-GR" sz="1600" b="1" dirty="0"/>
              <a:t>Ενιαίο Πρόγραμμα Σπουδών για τις ξένες γλώσσες</a:t>
            </a:r>
            <a:r>
              <a:rPr lang="el-GR" sz="1600" dirty="0"/>
              <a:t>. Οδηγός εκπαιδευτικού: </a:t>
            </a:r>
          </a:p>
          <a:p>
            <a:pPr marL="0" indent="0" algn="just">
              <a:lnSpc>
                <a:spcPct val="100000"/>
              </a:lnSpc>
              <a:spcBef>
                <a:spcPts val="0"/>
              </a:spcBef>
              <a:buNone/>
            </a:pPr>
            <a:r>
              <a:rPr lang="el-GR" sz="1600" dirty="0"/>
              <a:t>Στο: </a:t>
            </a:r>
            <a:r>
              <a:rPr lang="de-DE" sz="1600" dirty="0"/>
              <a:t>http://rcel.enl.uoa.gr/xenesglosses/docs/</a:t>
            </a:r>
            <a:r>
              <a:rPr lang="el-GR" sz="1600" dirty="0"/>
              <a:t>ΟΔΗΓΟΣ %20ΕΚΠΑΙΔΕΥΤΙΚΟΥ.</a:t>
            </a:r>
            <a:r>
              <a:rPr lang="de-DE" sz="1600" dirty="0" err="1"/>
              <a:t>pdf</a:t>
            </a:r>
            <a:r>
              <a:rPr lang="de-DE" sz="1600" dirty="0"/>
              <a:t> </a:t>
            </a:r>
          </a:p>
          <a:p>
            <a:pPr marL="0" indent="-363538" algn="just">
              <a:lnSpc>
                <a:spcPct val="100000"/>
              </a:lnSpc>
              <a:spcBef>
                <a:spcPts val="0"/>
              </a:spcBef>
              <a:buNone/>
            </a:pPr>
            <a:r>
              <a:rPr lang="de-DE" sz="1600" b="1" dirty="0" err="1">
                <a:cs typeface="Times New Roman" panose="02020603050405020304" pitchFamily="18" charset="0"/>
              </a:rPr>
              <a:t>Europara</a:t>
            </a:r>
            <a:r>
              <a:rPr lang="en-US" sz="1600" dirty="0">
                <a:cs typeface="Times New Roman" panose="02020603050405020304" pitchFamily="18" charset="0"/>
              </a:rPr>
              <a:t>t, </a:t>
            </a:r>
            <a:r>
              <a:rPr lang="de-DE" sz="1600" dirty="0">
                <a:cs typeface="Times New Roman" panose="02020603050405020304" pitchFamily="18" charset="0"/>
              </a:rPr>
              <a:t>Rat für kulturelle Zusammenarbeit (2001): Gemeinsamer europäischer Referenzrahmen für Sprachen: lernen, lehren, beurteilen. Berlin, München, Wien, Zürich, New York: Langenscheidt </a:t>
            </a:r>
          </a:p>
          <a:p>
            <a:pPr marL="0" indent="-363538" algn="just">
              <a:lnSpc>
                <a:spcPct val="100000"/>
              </a:lnSpc>
              <a:spcBef>
                <a:spcPts val="0"/>
              </a:spcBef>
              <a:buNone/>
            </a:pPr>
            <a:r>
              <a:rPr lang="de-DE" sz="1600" b="1" dirty="0" err="1">
                <a:cs typeface="Times New Roman" panose="02020603050405020304" pitchFamily="18" charset="0"/>
              </a:rPr>
              <a:t>Grotjahn</a:t>
            </a:r>
            <a:r>
              <a:rPr lang="de-DE" sz="1600" dirty="0">
                <a:cs typeface="Times New Roman" panose="02020603050405020304" pitchFamily="18" charset="0"/>
              </a:rPr>
              <a:t>, Rüdiger/</a:t>
            </a:r>
            <a:r>
              <a:rPr lang="de-DE" sz="1600" b="1" dirty="0" err="1">
                <a:cs typeface="Times New Roman" panose="02020603050405020304" pitchFamily="18" charset="0"/>
              </a:rPr>
              <a:t>Kleppin</a:t>
            </a:r>
            <a:r>
              <a:rPr lang="de-DE" sz="1600" dirty="0">
                <a:cs typeface="Times New Roman" panose="02020603050405020304" pitchFamily="18" charset="0"/>
              </a:rPr>
              <a:t>, Karin (2015): Prüfen, Testen, Evaluieren. Deutsch Lehren Lernen. Band 7. München: Klett-Langenscheidt</a:t>
            </a:r>
            <a:endParaRPr lang="de-DE" sz="1600" dirty="0"/>
          </a:p>
          <a:p>
            <a:pPr marL="0" indent="-363538" algn="just">
              <a:lnSpc>
                <a:spcPct val="100000"/>
              </a:lnSpc>
              <a:spcBef>
                <a:spcPts val="0"/>
              </a:spcBef>
              <a:buNone/>
            </a:pPr>
            <a:r>
              <a:rPr lang="en-US" sz="1600" b="1" dirty="0" err="1">
                <a:cs typeface="Times New Roman" panose="02020603050405020304" pitchFamily="18" charset="0"/>
              </a:rPr>
              <a:t>Holec</a:t>
            </a:r>
            <a:r>
              <a:rPr lang="en-US" sz="1600" dirty="0">
                <a:cs typeface="Times New Roman" panose="02020603050405020304" pitchFamily="18" charset="0"/>
              </a:rPr>
              <a:t>, Henri (1981): Autonomy in Foreign Language Learning. Oxford: </a:t>
            </a:r>
            <a:r>
              <a:rPr lang="en-US" sz="1600" dirty="0" err="1">
                <a:cs typeface="Times New Roman" panose="02020603050405020304" pitchFamily="18" charset="0"/>
              </a:rPr>
              <a:t>Pergamon</a:t>
            </a:r>
            <a:r>
              <a:rPr lang="en-US" sz="1600" dirty="0">
                <a:cs typeface="Times New Roman" panose="02020603050405020304" pitchFamily="18" charset="0"/>
              </a:rPr>
              <a:t>. In: 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a:t>
            </a:r>
          </a:p>
          <a:p>
            <a:pPr marL="0" indent="-363538" algn="just">
              <a:lnSpc>
                <a:spcPct val="100000"/>
              </a:lnSpc>
              <a:spcBef>
                <a:spcPts val="0"/>
              </a:spcBef>
              <a:buNone/>
            </a:pPr>
            <a:r>
              <a:rPr lang="de-DE" sz="1600" b="1" dirty="0"/>
              <a:t>Huneke</a:t>
            </a:r>
            <a:r>
              <a:rPr lang="de-DE" sz="1600" dirty="0"/>
              <a:t>, Hans-Werner / </a:t>
            </a:r>
            <a:r>
              <a:rPr lang="de-DE" sz="1600" b="1" dirty="0"/>
              <a:t>Steinig</a:t>
            </a:r>
            <a:r>
              <a:rPr lang="de-DE" sz="1600" dirty="0"/>
              <a:t>, Wolfgang (2005): Deutsch als Fremdsprache. Eine Einführung. 4., aktualisierte und ergänzte Auflage. Berlin: Erich Schmidt Verlag </a:t>
            </a: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622A8-DEFD-B8C1-071B-9C184691D172}"/>
              </a:ext>
            </a:extLst>
          </p:cNvPr>
          <p:cNvSpPr>
            <a:spLocks noGrp="1"/>
          </p:cNvSpPr>
          <p:nvPr>
            <p:ph idx="1"/>
          </p:nvPr>
        </p:nvSpPr>
        <p:spPr>
          <a:xfrm>
            <a:off x="838200" y="530087"/>
            <a:ext cx="10515600" cy="5646876"/>
          </a:xfrm>
        </p:spPr>
        <p:txBody>
          <a:bodyPr>
            <a:normAutofit fontScale="25000" lnSpcReduction="20000"/>
          </a:bodyPr>
          <a:lstStyle/>
          <a:p>
            <a:pPr marL="0" indent="-363538" algn="just">
              <a:lnSpc>
                <a:spcPct val="120000"/>
              </a:lnSpc>
              <a:spcBef>
                <a:spcPts val="0"/>
              </a:spcBef>
              <a:buNone/>
            </a:pPr>
            <a:r>
              <a:rPr lang="el-GR" sz="6400" b="1" dirty="0"/>
              <a:t>Καγκά</a:t>
            </a:r>
            <a:r>
              <a:rPr lang="el-GR" sz="6400" dirty="0"/>
              <a:t>, Ευαγγελία (2012): Το Ευρωπαϊκό </a:t>
            </a:r>
            <a:r>
              <a:rPr lang="el-GR" sz="6400" dirty="0" err="1"/>
              <a:t>Portfolio</a:t>
            </a:r>
            <a:r>
              <a:rPr lang="el-GR" sz="6400" dirty="0"/>
              <a:t> Γλωσσών για το δημοτικό σχολείο: Ένα εργαλείο ποιοτικής αυτοαξιολόγησης και ανάπτυξης επικοινωνιακών και διαπολιτισμικών δεξιοτήτων. In: Επιμόρφωση στην εισαγωγή του ευρωπαϊκού </a:t>
            </a:r>
            <a:r>
              <a:rPr lang="el-GR" sz="6400" dirty="0" err="1"/>
              <a:t>Portfolio</a:t>
            </a:r>
            <a:r>
              <a:rPr lang="el-GR" sz="6400" dirty="0"/>
              <a:t> Γλωσσών στην πρωτοβάθμια εκπαίδευση: επιμορφωτικό υλικό Περιφερειακών Επιμορφωτικών Ημερίδων και Σεμιναρίων στο πλαίσιο των Πράξεων «Εφαρμογή Ξενόγλωσσων Προγραμμάτων Σπουδών στην Πρωτοβάθμια Εκπαίδευση» των ΑΠ 1, 2 και 3 του ΕΠ «Εκπαίδευση και Δια Βίου Μάθηση», ΕΣΠΑ 2007-2013, σελ. 19-35 </a:t>
            </a:r>
            <a:endParaRPr lang="de-DE" sz="6400" dirty="0"/>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Athanasia (2014): Freies Sprechen als Lehr- und </a:t>
            </a:r>
            <a:r>
              <a:rPr lang="de-DE" sz="6400" dirty="0" err="1">
                <a:cs typeface="Times New Roman" panose="02020603050405020304" pitchFamily="18" charset="0"/>
              </a:rPr>
              <a:t>Testziel</a:t>
            </a:r>
            <a:r>
              <a:rPr lang="de-DE" sz="6400" dirty="0">
                <a:cs typeface="Times New Roman" panose="02020603050405020304" pitchFamily="18" charset="0"/>
              </a:rPr>
              <a:t>. Didaktisierung, Testentwicklung und Testbeurteilung. </a:t>
            </a:r>
            <a:r>
              <a:rPr lang="el-GR" sz="6400" dirty="0">
                <a:cs typeface="Times New Roman" panose="02020603050405020304" pitchFamily="18" charset="0"/>
              </a:rPr>
              <a:t>Διδακτορική Διατριβή. Τμήμα Γερμανικής Γλώσσας και Φιλολογίας ΕΚΠΑ</a:t>
            </a:r>
            <a:endParaRPr lang="de-DE" sz="6400" dirty="0">
              <a:cs typeface="Times New Roman" panose="02020603050405020304" pitchFamily="18" charset="0"/>
            </a:endParaRPr>
          </a:p>
          <a:p>
            <a:pPr marL="0" indent="-363538" algn="just">
              <a:lnSpc>
                <a:spcPct val="120000"/>
              </a:lnSpc>
              <a:spcBef>
                <a:spcPts val="0"/>
              </a:spcBef>
              <a:buNone/>
            </a:pPr>
            <a:r>
              <a:rPr lang="de-DE" sz="6400" b="1" dirty="0" err="1">
                <a:cs typeface="Times New Roman" panose="02020603050405020304" pitchFamily="18" charset="0"/>
              </a:rPr>
              <a:t>Kontomitrou</a:t>
            </a:r>
            <a:r>
              <a:rPr lang="de-DE" sz="6400" dirty="0">
                <a:cs typeface="Times New Roman" panose="02020603050405020304" pitchFamily="18" charset="0"/>
              </a:rPr>
              <a:t>, Nancy (2015): Förderung der Lernerautonomie als Ziel von Evaluationsmethoden im Fremdsprachenunterricht. Vortrag in der 4. Didaktik-Tagung der Abteilung für Deutsche Sprache und Philologie der Aristoteles Universität Thessaloniki in Kooperation mit dem Goethe-Institut Thessaloniki. Juni 2015</a:t>
            </a:r>
          </a:p>
          <a:p>
            <a:pPr marL="0" indent="-363538" algn="just">
              <a:lnSpc>
                <a:spcPct val="120000"/>
              </a:lnSpc>
              <a:spcBef>
                <a:spcPts val="0"/>
              </a:spcBef>
              <a:buNone/>
            </a:pPr>
            <a:r>
              <a:rPr lang="en-US" sz="6400" b="1" dirty="0">
                <a:cs typeface="Times New Roman" panose="02020603050405020304" pitchFamily="18" charset="0"/>
              </a:rPr>
              <a:t>Little</a:t>
            </a:r>
            <a:r>
              <a:rPr lang="en-US" sz="6400" dirty="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p>
          <a:p>
            <a:pPr marL="0" indent="-363538">
              <a:lnSpc>
                <a:spcPct val="120000"/>
              </a:lnSpc>
              <a:spcBef>
                <a:spcPts val="0"/>
              </a:spcBef>
              <a:buNone/>
            </a:pPr>
            <a:r>
              <a:rPr lang="en-US" sz="6400" b="1" dirty="0" err="1">
                <a:cs typeface="Times New Roman" panose="02020603050405020304" pitchFamily="18" charset="0"/>
              </a:rPr>
              <a:t>Möller</a:t>
            </a:r>
            <a:r>
              <a:rPr lang="en-US" sz="6400" dirty="0">
                <a:cs typeface="Times New Roman" panose="02020603050405020304" pitchFamily="18" charset="0"/>
              </a:rPr>
              <a:t>, </a:t>
            </a:r>
            <a:r>
              <a:rPr lang="en-US" sz="6400" dirty="0" err="1">
                <a:cs typeface="Times New Roman" panose="02020603050405020304" pitchFamily="18" charset="0"/>
              </a:rPr>
              <a:t>Kornelia</a:t>
            </a:r>
            <a:r>
              <a:rPr lang="en-US" sz="6400" dirty="0">
                <a:cs typeface="Times New Roman" panose="02020603050405020304" pitchFamily="18" charset="0"/>
              </a:rPr>
              <a:t> (2001): </a:t>
            </a:r>
            <a:r>
              <a:rPr lang="en-US" sz="6400" dirty="0" err="1">
                <a:cs typeface="Times New Roman" panose="02020603050405020304" pitchFamily="18" charset="0"/>
              </a:rPr>
              <a:t>Konstruktivistische</a:t>
            </a:r>
            <a:r>
              <a:rPr lang="en-US" sz="6400" dirty="0">
                <a:cs typeface="Times New Roman" panose="02020603050405020304" pitchFamily="18" charset="0"/>
              </a:rPr>
              <a:t> </a:t>
            </a:r>
            <a:r>
              <a:rPr lang="en-US" sz="6400" dirty="0" err="1">
                <a:cs typeface="Times New Roman" panose="02020603050405020304" pitchFamily="18" charset="0"/>
              </a:rPr>
              <a:t>Sichtweisen</a:t>
            </a:r>
            <a:r>
              <a:rPr lang="en-US" sz="6400" dirty="0">
                <a:cs typeface="Times New Roman" panose="02020603050405020304" pitchFamily="18" charset="0"/>
              </a:rPr>
              <a:t> für das </a:t>
            </a:r>
            <a:r>
              <a:rPr lang="en-US" sz="6400" dirty="0" err="1">
                <a:cs typeface="Times New Roman" panose="02020603050405020304" pitchFamily="18" charset="0"/>
              </a:rPr>
              <a:t>Lernen</a:t>
            </a:r>
            <a:r>
              <a:rPr lang="en-US" sz="6400" dirty="0">
                <a:cs typeface="Times New Roman" panose="02020603050405020304" pitchFamily="18" charset="0"/>
              </a:rPr>
              <a:t> in der </a:t>
            </a:r>
            <a:r>
              <a:rPr lang="en-US" sz="6400" dirty="0" err="1">
                <a:cs typeface="Times New Roman" panose="02020603050405020304" pitchFamily="18" charset="0"/>
              </a:rPr>
              <a:t>Grundschule</a:t>
            </a:r>
            <a:r>
              <a:rPr lang="en-US" sz="6400" dirty="0">
                <a:cs typeface="Times New Roman" panose="02020603050405020304" pitchFamily="18" charset="0"/>
              </a:rPr>
              <a:t>? In: </a:t>
            </a:r>
            <a:r>
              <a:rPr lang="en-US" sz="6400" dirty="0" err="1">
                <a:cs typeface="Times New Roman" panose="02020603050405020304" pitchFamily="18" charset="0"/>
              </a:rPr>
              <a:t>Czerwenka</a:t>
            </a:r>
            <a:r>
              <a:rPr lang="en-US" sz="6400" dirty="0">
                <a:cs typeface="Times New Roman" panose="02020603050405020304" pitchFamily="18" charset="0"/>
              </a:rPr>
              <a:t>, Kurt/</a:t>
            </a:r>
            <a:r>
              <a:rPr lang="en-US" sz="6400" dirty="0" err="1">
                <a:cs typeface="Times New Roman" panose="02020603050405020304" pitchFamily="18" charset="0"/>
              </a:rPr>
              <a:t>Nölle</a:t>
            </a:r>
            <a:r>
              <a:rPr lang="en-US" sz="6400" dirty="0">
                <a:cs typeface="Times New Roman" panose="02020603050405020304" pitchFamily="18" charset="0"/>
              </a:rPr>
              <a:t>, Karin/</a:t>
            </a:r>
            <a:r>
              <a:rPr lang="en-US" sz="6400" dirty="0" err="1">
                <a:cs typeface="Times New Roman" panose="02020603050405020304" pitchFamily="18" charset="0"/>
              </a:rPr>
              <a:t>Roßbach</a:t>
            </a:r>
            <a:r>
              <a:rPr lang="en-US" sz="6400" dirty="0">
                <a:cs typeface="Times New Roman" panose="02020603050405020304" pitchFamily="18" charset="0"/>
              </a:rPr>
              <a:t>, Hans-Günther (</a:t>
            </a:r>
            <a:r>
              <a:rPr lang="en-US" sz="6400" dirty="0" err="1">
                <a:cs typeface="Times New Roman" panose="02020603050405020304" pitchFamily="18" charset="0"/>
              </a:rPr>
              <a:t>Hrsg</a:t>
            </a:r>
            <a:r>
              <a:rPr lang="en-US" sz="6400" dirty="0">
                <a:cs typeface="Times New Roman" panose="02020603050405020304" pitchFamily="18" charset="0"/>
              </a:rPr>
              <a:t>.): </a:t>
            </a:r>
            <a:r>
              <a:rPr lang="en-US" sz="6400" dirty="0" err="1">
                <a:cs typeface="Times New Roman" panose="02020603050405020304" pitchFamily="18" charset="0"/>
              </a:rPr>
              <a:t>Forschungen</a:t>
            </a:r>
            <a:r>
              <a:rPr lang="en-US" sz="6400" dirty="0">
                <a:cs typeface="Times New Roman" panose="02020603050405020304" pitchFamily="18" charset="0"/>
              </a:rPr>
              <a:t> </a:t>
            </a:r>
            <a:r>
              <a:rPr lang="en-US" sz="6400" dirty="0" err="1">
                <a:cs typeface="Times New Roman" panose="02020603050405020304" pitchFamily="18" charset="0"/>
              </a:rPr>
              <a:t>zu</a:t>
            </a:r>
            <a:r>
              <a:rPr lang="en-US" sz="6400" dirty="0">
                <a:cs typeface="Times New Roman" panose="02020603050405020304" pitchFamily="18" charset="0"/>
              </a:rPr>
              <a:t> Lehr- und </a:t>
            </a:r>
            <a:r>
              <a:rPr lang="en-US" sz="6400" dirty="0" err="1">
                <a:cs typeface="Times New Roman" panose="02020603050405020304" pitchFamily="18" charset="0"/>
              </a:rPr>
              <a:t>Lernkompetenzen</a:t>
            </a:r>
            <a:r>
              <a:rPr lang="en-US" sz="6400" dirty="0">
                <a:cs typeface="Times New Roman" panose="02020603050405020304" pitchFamily="18" charset="0"/>
              </a:rPr>
              <a:t> für die </a:t>
            </a:r>
            <a:r>
              <a:rPr lang="en-US" sz="6400" dirty="0" err="1">
                <a:cs typeface="Times New Roman" panose="02020603050405020304" pitchFamily="18" charset="0"/>
              </a:rPr>
              <a:t>Grundschule</a:t>
            </a:r>
            <a:r>
              <a:rPr lang="en-US" sz="6400" dirty="0">
                <a:cs typeface="Times New Roman" panose="02020603050405020304" pitchFamily="18" charset="0"/>
              </a:rPr>
              <a:t>. </a:t>
            </a:r>
            <a:r>
              <a:rPr lang="en-US" sz="6400" dirty="0" err="1">
                <a:cs typeface="Times New Roman" panose="02020603050405020304" pitchFamily="18" charset="0"/>
              </a:rPr>
              <a:t>Opladen</a:t>
            </a:r>
            <a:r>
              <a:rPr lang="en-US" sz="6400" dirty="0">
                <a:cs typeface="Times New Roman" panose="02020603050405020304" pitchFamily="18" charset="0"/>
              </a:rPr>
              <a:t>: </a:t>
            </a:r>
            <a:r>
              <a:rPr lang="en-US" sz="6400" dirty="0" err="1">
                <a:cs typeface="Times New Roman" panose="02020603050405020304" pitchFamily="18" charset="0"/>
              </a:rPr>
              <a:t>Leske</a:t>
            </a:r>
            <a:r>
              <a:rPr lang="en-US" sz="6400" dirty="0">
                <a:cs typeface="Times New Roman" panose="02020603050405020304" pitchFamily="18" charset="0"/>
              </a:rPr>
              <a:t> + </a:t>
            </a:r>
            <a:r>
              <a:rPr lang="en-US" sz="6400" dirty="0" err="1">
                <a:cs typeface="Times New Roman" panose="02020603050405020304" pitchFamily="18" charset="0"/>
              </a:rPr>
              <a:t>Budrich</a:t>
            </a:r>
            <a:r>
              <a:rPr lang="en-US" sz="6400" dirty="0">
                <a:cs typeface="Times New Roman" panose="02020603050405020304" pitchFamily="18" charset="0"/>
              </a:rPr>
              <a:t> 2001 (</a:t>
            </a:r>
            <a:r>
              <a:rPr lang="en-US" sz="6400" dirty="0" err="1">
                <a:cs typeface="Times New Roman" panose="02020603050405020304" pitchFamily="18" charset="0"/>
              </a:rPr>
              <a:t>Jahrbuch</a:t>
            </a:r>
            <a:r>
              <a:rPr lang="en-US" sz="6400" dirty="0">
                <a:cs typeface="Times New Roman" panose="02020603050405020304" pitchFamily="18" charset="0"/>
              </a:rPr>
              <a:t> </a:t>
            </a:r>
            <a:r>
              <a:rPr lang="en-US" sz="6400" dirty="0" err="1">
                <a:cs typeface="Times New Roman" panose="02020603050405020304" pitchFamily="18" charset="0"/>
              </a:rPr>
              <a:t>Grundschulforschung</a:t>
            </a:r>
            <a:r>
              <a:rPr lang="en-US" sz="6400" dirty="0">
                <a:cs typeface="Times New Roman" panose="02020603050405020304" pitchFamily="18" charset="0"/>
              </a:rPr>
              <a:t> Bd. 4), 16-31. In: </a:t>
            </a:r>
            <a:r>
              <a:rPr lang="en-US" sz="6400" dirty="0">
                <a:cs typeface="Times New Roman" panose="02020603050405020304" pitchFamily="18" charset="0"/>
                <a:hlinkClick r:id="rId2"/>
              </a:rPr>
              <a:t>http://</a:t>
            </a:r>
            <a:r>
              <a:rPr lang="de-DE" sz="6400" dirty="0">
                <a:hlinkClick r:id="rId2"/>
              </a:rPr>
              <a:t>www.uni-muenster.de/imperia/md/content/didaktik_des_sachunterrichts/dokumente/literaturmoeller/konstruktivistischesichtweisen.pdf</a:t>
            </a:r>
            <a:endParaRPr lang="de-DE" sz="6400" dirty="0"/>
          </a:p>
          <a:p>
            <a:pPr marL="0" indent="0" algn="just">
              <a:lnSpc>
                <a:spcPct val="120000"/>
              </a:lnSpc>
              <a:spcBef>
                <a:spcPts val="0"/>
              </a:spcBef>
              <a:buNone/>
            </a:pPr>
            <a:r>
              <a:rPr lang="el-GR" sz="6400" b="1" dirty="0"/>
              <a:t>Παιδαγωγικό Ινστιτούτο (2011): </a:t>
            </a:r>
            <a:r>
              <a:rPr lang="el-GR" sz="6400" dirty="0"/>
              <a:t>Βασικό επιμορφωτικό υλικό. Τόμος Β: Ειδικό Μέρος ΠΕ 07 Γερμανικών. Αρχική Έκδοση Μάιος 2011. Επιχειρησιακό Πρόγραμμα: «Εκπαίδευση και Δια Βίου Μάθηση», Πράξη «Μείζον Πρόγραμμα Επιμόρφωσης Εκπαιδευτικών- Α΄ Φάση, Άξονες Προτεραιότητας 1,2,3 Στο:</a:t>
            </a:r>
            <a:r>
              <a:rPr lang="de-DE" sz="6400" dirty="0"/>
              <a:t>http://www.epimorfosi.edu.gr/images/stories/ebook-epimorfotes/germanika /8.%20GERMANIKA.pdf </a:t>
            </a:r>
            <a:endParaRPr lang="de-DE" sz="6400" dirty="0">
              <a:cs typeface="Times New Roman" panose="02020603050405020304" pitchFamily="18" charset="0"/>
            </a:endParaRPr>
          </a:p>
          <a:p>
            <a:pPr marL="0" indent="0" algn="just">
              <a:lnSpc>
                <a:spcPct val="120000"/>
              </a:lnSpc>
              <a:spcBef>
                <a:spcPts val="0"/>
              </a:spcBef>
              <a:buNone/>
            </a:pPr>
            <a:r>
              <a:rPr lang="de-DE" sz="6400" b="1" dirty="0">
                <a:cs typeface="Times New Roman" panose="02020603050405020304" pitchFamily="18" charset="0"/>
              </a:rPr>
              <a:t>Neubert</a:t>
            </a:r>
            <a:r>
              <a:rPr lang="de-DE" sz="6400" dirty="0">
                <a:cs typeface="Times New Roman" panose="02020603050405020304" pitchFamily="18" charset="0"/>
              </a:rPr>
              <a:t>, Stefan / </a:t>
            </a:r>
            <a:r>
              <a:rPr lang="de-DE" sz="6400" b="1" dirty="0">
                <a:cs typeface="Times New Roman" panose="02020603050405020304" pitchFamily="18" charset="0"/>
              </a:rPr>
              <a:t>Reich</a:t>
            </a:r>
            <a:r>
              <a:rPr lang="de-DE" sz="6400" dirty="0">
                <a:cs typeface="Times New Roman" panose="02020603050405020304" pitchFamily="18" charset="0"/>
              </a:rPr>
              <a:t>, Kersten / </a:t>
            </a:r>
            <a:r>
              <a:rPr lang="de-DE" sz="6400" b="1" dirty="0">
                <a:cs typeface="Times New Roman" panose="02020603050405020304" pitchFamily="18" charset="0"/>
              </a:rPr>
              <a:t>Voß</a:t>
            </a:r>
            <a:r>
              <a:rPr lang="de-DE" sz="6400" dirty="0">
                <a:cs typeface="Times New Roman" panose="02020603050405020304" pitchFamily="18" charset="0"/>
              </a:rPr>
              <a:t>, Reinhard (2001): Lernen als konstruktiver Prozess. In: Hug, Theo (</a:t>
            </a:r>
            <a:r>
              <a:rPr lang="de-DE" sz="6400" dirty="0" err="1">
                <a:cs typeface="Times New Roman" panose="02020603050405020304" pitchFamily="18" charset="0"/>
              </a:rPr>
              <a:t>Hg</a:t>
            </a:r>
            <a:r>
              <a:rPr lang="de-DE" sz="6400" dirty="0">
                <a:cs typeface="Times New Roman" panose="02020603050405020304" pitchFamily="18" charset="0"/>
              </a:rPr>
              <a:t>.): Die Wissenschaft und ihr Wissen, Bd. 1. Baltmannsweiler. Schneider Verlag Hohengehren. </a:t>
            </a:r>
            <a:r>
              <a:rPr lang="en-US" sz="6400" dirty="0">
                <a:cs typeface="Times New Roman" panose="02020603050405020304" pitchFamily="18" charset="0"/>
              </a:rPr>
              <a:t>In: http://www.uni-koblenz.de/~didaktik/voss/prozess.pdf </a:t>
            </a:r>
            <a:endParaRPr lang="de-DE" sz="6400" b="1" dirty="0">
              <a:cs typeface="Times New Roman" panose="02020603050405020304" pitchFamily="18" charset="0"/>
            </a:endParaRPr>
          </a:p>
          <a:p>
            <a:pPr marL="0" indent="0" algn="just">
              <a:lnSpc>
                <a:spcPct val="120000"/>
              </a:lnSpc>
              <a:spcBef>
                <a:spcPts val="0"/>
              </a:spcBef>
              <a:buNone/>
            </a:pPr>
            <a:endParaRPr lang="de-DE" sz="6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163957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847026"/>
          </a:xfrm>
        </p:spPr>
        <p:txBody>
          <a:bodyPr/>
          <a:lstStyle/>
          <a:p>
            <a:r>
              <a:rPr lang="de-DE" sz="2400" dirty="0"/>
              <a:t>die vier Konstrukte der IH </a:t>
            </a:r>
            <a:endParaRPr lang="el-GR" sz="2400" dirty="0"/>
          </a:p>
        </p:txBody>
      </p:sp>
      <p:sp>
        <p:nvSpPr>
          <p:cNvPr id="3" name="2 - Θέση περιεχομένου"/>
          <p:cNvSpPr>
            <a:spLocks noGrp="1"/>
          </p:cNvSpPr>
          <p:nvPr>
            <p:ph idx="1"/>
          </p:nvPr>
        </p:nvSpPr>
        <p:spPr>
          <a:xfrm>
            <a:off x="609600" y="1085088"/>
            <a:ext cx="10160000" cy="5315712"/>
          </a:xfrm>
        </p:spPr>
        <p:txBody>
          <a:bodyPr>
            <a:normAutofit/>
          </a:bodyPr>
          <a:lstStyle/>
          <a:p>
            <a:r>
              <a:rPr lang="de-DE" b="1" i="1" dirty="0"/>
              <a:t>Input</a:t>
            </a:r>
            <a:r>
              <a:rPr lang="de-DE" dirty="0"/>
              <a:t> bezieht sich auf eine der Sprachformen, die der Lernende erhalten hat. Einfach ausgedrückt kann das Input allgemein als Information definiert werden, die der Lernende von einer externen Quelle erhält</a:t>
            </a:r>
          </a:p>
          <a:p>
            <a:pPr>
              <a:buFont typeface="Arial" charset="0"/>
              <a:buNone/>
            </a:pPr>
            <a:r>
              <a:rPr lang="de-DE" altLang="en-US" dirty="0"/>
              <a:t>Kompetenz in der Sprache erlangt man nur durch das Verstehen und Verarbeiten des Sprachmaterials (</a:t>
            </a:r>
            <a:r>
              <a:rPr lang="de-DE" altLang="en-US" dirty="0" err="1"/>
              <a:t>Comprehensible</a:t>
            </a:r>
            <a:r>
              <a:rPr lang="de-DE" altLang="en-US" dirty="0"/>
              <a:t> </a:t>
            </a:r>
            <a:r>
              <a:rPr lang="de-DE" altLang="en-US" dirty="0" err="1"/>
              <a:t>input</a:t>
            </a:r>
            <a:r>
              <a:rPr lang="de-DE" altLang="en-US" dirty="0"/>
              <a:t> – „i</a:t>
            </a:r>
            <a:r>
              <a:rPr lang="en-US" altLang="en-US" dirty="0"/>
              <a:t>+1” ideal - </a:t>
            </a:r>
            <a:r>
              <a:rPr lang="de-DE" altLang="en-US" dirty="0"/>
              <a:t>Material!)</a:t>
            </a:r>
            <a:endParaRPr lang="en-US" altLang="en-US" dirty="0"/>
          </a:p>
          <a:p>
            <a:r>
              <a:rPr lang="de-DE" b="1" i="1" dirty="0"/>
              <a:t>Output</a:t>
            </a:r>
            <a:r>
              <a:rPr lang="de-DE" dirty="0"/>
              <a:t> bezieht sich andererseits auf die vom Lernenden erzeugten Sprachformen - im Wesentlichen intern generierte Antworten an die anderen Gesprächspartner in einem Austausch.</a:t>
            </a:r>
          </a:p>
          <a:p>
            <a:r>
              <a:rPr lang="de-DE" dirty="0"/>
              <a:t>Als </a:t>
            </a:r>
            <a:r>
              <a:rPr lang="de-DE" b="1" i="1" dirty="0"/>
              <a:t>Interaktion </a:t>
            </a:r>
            <a:r>
              <a:rPr lang="de-DE" dirty="0"/>
              <a:t>definiert die Funktion, die Input und Output erfüllen. Diese Austausche haben eine Interaktionsstruktur; Im Kontext der IH bezieht sich dies auf die Art und Weise, in der Informationen während einer Interaktion zwischen Teilen ausgetauscht werden. In dieser Struktur können Modifikationstechniken wie Klärung und Wiederholung ins Spiel kommen, um Sinnverhandlungen zu erleichtern</a:t>
            </a:r>
            <a:r>
              <a:rPr lang="de-DE" b="1" i="1" dirty="0"/>
              <a:t>.</a:t>
            </a:r>
          </a:p>
          <a:p>
            <a:endParaRPr lang="de-DE" dirty="0"/>
          </a:p>
        </p:txBody>
      </p:sp>
    </p:spTree>
    <p:extLst>
      <p:ext uri="{BB962C8B-B14F-4D97-AF65-F5344CB8AC3E}">
        <p14:creationId xmlns:p14="http://schemas.microsoft.com/office/powerpoint/2010/main" val="2754675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7565" y="147916"/>
            <a:ext cx="10902446" cy="6508377"/>
          </a:xfrm>
        </p:spPr>
        <p:txBody>
          <a:bodyPr>
            <a:noAutofit/>
          </a:bodyPr>
          <a:lstStyle/>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(2008): Konstruktivistische Didaktik. Das Lehr- und Studienbuch mit Online- Methodenpool. 5. Auflage. Weinheim und Basel: Beltz</a:t>
            </a:r>
          </a:p>
          <a:p>
            <a:pPr marL="0" indent="-363538" algn="just">
              <a:lnSpc>
                <a:spcPct val="100000"/>
              </a:lnSpc>
              <a:spcBef>
                <a:spcPts val="0"/>
              </a:spcBef>
              <a:buNone/>
            </a:pPr>
            <a:r>
              <a:rPr lang="de-DE" sz="1600" b="1" dirty="0">
                <a:cs typeface="Times New Roman" panose="02020603050405020304" pitchFamily="18" charset="0"/>
              </a:rPr>
              <a:t>Reich</a:t>
            </a:r>
            <a:r>
              <a:rPr lang="de-DE" sz="1600" dirty="0">
                <a:cs typeface="Times New Roman" panose="02020603050405020304" pitchFamily="18" charset="0"/>
              </a:rPr>
              <a:t>, Kersten (2004): Konstruktivistische Didaktik im Blick auf Aufgaben der Fachdidaktik Pädagogik. In: Beyer, Klaus (</a:t>
            </a:r>
            <a:r>
              <a:rPr lang="de-DE" sz="1600" dirty="0" err="1">
                <a:cs typeface="Times New Roman" panose="02020603050405020304" pitchFamily="18" charset="0"/>
              </a:rPr>
              <a:t>Hg</a:t>
            </a:r>
            <a:r>
              <a:rPr lang="de-DE" sz="1600" dirty="0">
                <a:cs typeface="Times New Roman" panose="02020603050405020304" pitchFamily="18" charset="0"/>
              </a:rPr>
              <a:t>.): Planungshilfen für den Fachunterricht. Die Praxisbedeutung der wichtigsten allgemein-didaktischen Konzeptionen. Baltmannsweiler. Schneider Verlag Hohengehren. </a:t>
            </a:r>
          </a:p>
          <a:p>
            <a:pPr marL="0" indent="0" algn="just">
              <a:lnSpc>
                <a:spcPct val="100000"/>
              </a:lnSpc>
              <a:spcBef>
                <a:spcPts val="0"/>
              </a:spcBef>
              <a:buNone/>
            </a:pPr>
            <a:r>
              <a:rPr lang="en-US" sz="1600" dirty="0">
                <a:cs typeface="Times New Roman" panose="02020603050405020304" pitchFamily="18" charset="0"/>
              </a:rPr>
              <a:t>In: http://www.uni-koeln.de/hf/konstrukt/reich_works/aufsatze/reich_42.pdf </a:t>
            </a:r>
          </a:p>
          <a:p>
            <a:pPr marL="0" indent="0" algn="just">
              <a:lnSpc>
                <a:spcPct val="100000"/>
              </a:lnSpc>
              <a:spcBef>
                <a:spcPts val="0"/>
              </a:spcBef>
              <a:buNone/>
            </a:pPr>
            <a:r>
              <a:rPr lang="en-US" sz="1600" b="1" dirty="0"/>
              <a:t>Schütz</a:t>
            </a:r>
            <a:r>
              <a:rPr lang="en-US" sz="1600" dirty="0"/>
              <a:t>, Ricardo (2007): Stephen Krashen's Theory of Second Language Acquisition. </a:t>
            </a:r>
          </a:p>
          <a:p>
            <a:pPr marL="0" indent="0" algn="just">
              <a:lnSpc>
                <a:spcPct val="100000"/>
              </a:lnSpc>
              <a:spcBef>
                <a:spcPts val="0"/>
              </a:spcBef>
              <a:buNone/>
            </a:pPr>
            <a:r>
              <a:rPr lang="de-DE" sz="1600" dirty="0"/>
              <a:t>In: http://www.sk.com.br/sk-krash.html</a:t>
            </a:r>
            <a:endParaRPr lang="en-US" sz="1600" dirty="0">
              <a:cs typeface="Times New Roman" panose="02020603050405020304" pitchFamily="18" charset="0"/>
            </a:endParaRPr>
          </a:p>
          <a:p>
            <a:pPr marL="0" indent="-363538" algn="just">
              <a:lnSpc>
                <a:spcPct val="100000"/>
              </a:lnSpc>
              <a:spcBef>
                <a:spcPts val="0"/>
              </a:spcBef>
              <a:buNone/>
            </a:pPr>
            <a:r>
              <a:rPr lang="de-DE" sz="1600" b="1" dirty="0">
                <a:cs typeface="Times New Roman" panose="02020603050405020304" pitchFamily="18" charset="0"/>
              </a:rPr>
              <a:t>Staatsinstitut für Schulqualität und Bildungsforschung </a:t>
            </a:r>
            <a:r>
              <a:rPr lang="de-DE" sz="1600" dirty="0">
                <a:cs typeface="Times New Roman" panose="02020603050405020304" pitchFamily="18" charset="0"/>
              </a:rPr>
              <a:t>(</a:t>
            </a:r>
            <a:r>
              <a:rPr lang="de-DE" sz="1600" dirty="0" err="1">
                <a:cs typeface="Times New Roman" panose="02020603050405020304" pitchFamily="18" charset="0"/>
              </a:rPr>
              <a:t>Hg</a:t>
            </a:r>
            <a:r>
              <a:rPr lang="de-DE" sz="1600" dirty="0">
                <a:cs typeface="Times New Roman" panose="02020603050405020304" pitchFamily="18" charset="0"/>
              </a:rPr>
              <a:t>.) (2007): Theorien des Lernens. Folgerungen für das Lehren </a:t>
            </a:r>
          </a:p>
          <a:p>
            <a:pPr marL="0" indent="0" algn="just">
              <a:lnSpc>
                <a:spcPct val="100000"/>
              </a:lnSpc>
              <a:spcBef>
                <a:spcPts val="0"/>
              </a:spcBef>
              <a:buNone/>
            </a:pPr>
            <a:r>
              <a:rPr lang="de-DE" sz="1600" dirty="0">
                <a:cs typeface="Times New Roman" panose="02020603050405020304" pitchFamily="18" charset="0"/>
              </a:rPr>
              <a:t>In: https://www.isb.bayern.de/download/1542/flyer-lerntheorie-druckfassung.pdf</a:t>
            </a:r>
          </a:p>
          <a:p>
            <a:pPr marL="0" indent="-363538" algn="just">
              <a:lnSpc>
                <a:spcPct val="100000"/>
              </a:lnSpc>
              <a:spcBef>
                <a:spcPts val="0"/>
              </a:spcBef>
              <a:buNone/>
            </a:pPr>
            <a:r>
              <a:rPr lang="de-DE" sz="1600" b="1" dirty="0">
                <a:cs typeface="Times New Roman" panose="02020603050405020304" pitchFamily="18" charset="0"/>
              </a:rPr>
              <a:t>Wolff</a:t>
            </a:r>
            <a:r>
              <a:rPr lang="de-DE" sz="1600" dirty="0">
                <a:cs typeface="Times New Roman" panose="02020603050405020304" pitchFamily="18" charset="0"/>
              </a:rPr>
              <a:t>, Dieter (2007): </a:t>
            </a:r>
            <a:r>
              <a:rPr lang="de-DE" sz="1600" dirty="0" err="1">
                <a:cs typeface="Times New Roman" panose="02020603050405020304" pitchFamily="18" charset="0"/>
              </a:rPr>
              <a:t>Lernerautonomie</a:t>
            </a:r>
            <a:r>
              <a:rPr lang="de-DE" sz="1600" dirty="0">
                <a:cs typeface="Times New Roman" panose="02020603050405020304" pitchFamily="18" charset="0"/>
              </a:rPr>
              <a:t> und selbst gesteuertes fremdsprachliches Lernen: Überblick. In: Bausch, Karl-Richard / Christ, Herbert / Krumm, Hans-Jürgen (</a:t>
            </a:r>
            <a:r>
              <a:rPr lang="de-DE" sz="1600" dirty="0" err="1">
                <a:cs typeface="Times New Roman" panose="02020603050405020304" pitchFamily="18" charset="0"/>
              </a:rPr>
              <a:t>Hg</a:t>
            </a:r>
            <a:r>
              <a:rPr lang="de-DE" sz="1600" dirty="0">
                <a:cs typeface="Times New Roman" panose="02020603050405020304" pitchFamily="18" charset="0"/>
              </a:rPr>
              <a:t>.): Handbuch Fremdsprachenunterricht, 5. Aufl. Tübingen/Basel: Francke, S. 321-326 </a:t>
            </a:r>
          </a:p>
          <a:p>
            <a:pPr marL="0" indent="0" algn="just">
              <a:lnSpc>
                <a:spcPct val="100000"/>
              </a:lnSpc>
              <a:spcBef>
                <a:spcPts val="0"/>
              </a:spcBef>
              <a:buNone/>
            </a:pPr>
            <a:r>
              <a:rPr lang="de-DE" sz="1600" b="1" dirty="0"/>
              <a:t>Wiedenmayer</a:t>
            </a:r>
            <a:r>
              <a:rPr lang="de-DE" sz="1600" dirty="0"/>
              <a:t>, Dafni (2006): DaF-Testen. Testentwicklung und Testbeurteilung. Athen: DaF extra Verlag </a:t>
            </a:r>
          </a:p>
          <a:p>
            <a:pPr marL="0" indent="0">
              <a:lnSpc>
                <a:spcPct val="100000"/>
              </a:lnSpc>
              <a:spcBef>
                <a:spcPts val="0"/>
              </a:spcBef>
              <a:buNone/>
            </a:pPr>
            <a:r>
              <a:rPr lang="de-DE" sz="1600" b="1" dirty="0"/>
              <a:t>Wiedenmayer</a:t>
            </a:r>
            <a:r>
              <a:rPr lang="de-DE" sz="1600" dirty="0"/>
              <a:t>, Dafni (2011): Die wesentliche Rolle der Kompetenzen der Sprachlernenden für den Fremdsprachenunterricht. In: </a:t>
            </a:r>
            <a:r>
              <a:rPr lang="el-GR" sz="1600" dirty="0" err="1"/>
              <a:t>Μπατσαλιά</a:t>
            </a:r>
            <a:r>
              <a:rPr lang="el-GR" sz="1600" dirty="0"/>
              <a:t>, Φ., κ.ά. (</a:t>
            </a:r>
            <a:r>
              <a:rPr lang="el-GR" sz="1600" dirty="0" err="1"/>
              <a:t>επιμ</a:t>
            </a:r>
            <a:r>
              <a:rPr lang="el-GR" sz="1600" dirty="0"/>
              <a:t>.): Πρακτικά διημερίδας «</a:t>
            </a:r>
            <a:r>
              <a:rPr lang="de-DE" sz="1600" dirty="0"/>
              <a:t>Schnittstellen von Linguistik &amp; Sprachdidaktik in der Auslandsgermanistik», </a:t>
            </a:r>
            <a:r>
              <a:rPr lang="el-GR" sz="1600" dirty="0"/>
              <a:t>Τμήμα Γερμανικής Γλώσσας και Φιλολογίας του Εθνικού και Καποδιστριακού Πανεπιστημίου Αθηνών (Αθήνα, 9-10 Απριλίου 2009), σελ. 226-234</a:t>
            </a:r>
            <a:r>
              <a:rPr lang="de-DE" sz="1600" dirty="0"/>
              <a:t>. In: </a:t>
            </a:r>
            <a:r>
              <a:rPr lang="de-DE" sz="1600" dirty="0">
                <a:hlinkClick r:id="rId2"/>
              </a:rPr>
              <a:t>http://www.gs.uoa.gr/fileadmin/gs.uoa.gr/uploads/synedria/Schnittstellen_Linguistik_und_Didaktik_2009.pdf</a:t>
            </a:r>
            <a:r>
              <a:rPr lang="de-DE" sz="1600" dirty="0"/>
              <a:t>   </a:t>
            </a:r>
            <a:endParaRPr lang="el-GR" sz="1600" dirty="0"/>
          </a:p>
          <a:p>
            <a:pPr marL="0" indent="-363538" algn="just">
              <a:lnSpc>
                <a:spcPct val="100000"/>
              </a:lnSpc>
              <a:spcBef>
                <a:spcPts val="0"/>
              </a:spcBef>
              <a:buNone/>
            </a:pPr>
            <a:endParaRPr lang="de-DE" sz="1600" dirty="0">
              <a:cs typeface="Times New Roman" panose="02020603050405020304" pitchFamily="18" charset="0"/>
            </a:endParaRPr>
          </a:p>
          <a:p>
            <a:pPr marL="363538" indent="-363538"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77334" y="649357"/>
            <a:ext cx="9261796" cy="5392005"/>
          </a:xfrm>
        </p:spPr>
        <p:txBody>
          <a:bodyPr>
            <a:normAutofit/>
          </a:bodyPr>
          <a:lstStyle/>
          <a:p>
            <a:r>
              <a:rPr lang="de-DE" b="1" i="1" dirty="0"/>
              <a:t>Feedback</a:t>
            </a:r>
            <a:r>
              <a:rPr lang="de-DE" dirty="0"/>
              <a:t>: Das Konstrukt des Feedbacks ist dem Input recht ähnlich, mit dem entscheidenden Unterschied, dass Feedback als Reaktion auf den Output erhalten wird. Im Zusammenhang mit der IH können zwei Arten von Feedback identifiziert werden - explizites Feedback wie Korrekturen oder metalinguistische Erklärungen und implizites Feedback, einschließlich Verhandlungsstrategien wie Klärungswünsche oder Verständnis-/Bestätigungsprüfungen.</a:t>
            </a:r>
          </a:p>
          <a:p>
            <a:pPr marL="0" indent="0">
              <a:buNone/>
            </a:pPr>
            <a:r>
              <a:rPr lang="de-DE" dirty="0"/>
              <a:t>Das </a:t>
            </a:r>
            <a:r>
              <a:rPr lang="de-DE" dirty="0" err="1"/>
              <a:t>feedback</a:t>
            </a:r>
            <a:r>
              <a:rPr lang="de-DE" dirty="0"/>
              <a:t> bzw. der „Input“ allgemein spielt natürlich durchaus eine gewisse Rolle, zumal dann, wenn eben keine Hilfestellung, kein </a:t>
            </a:r>
            <a:r>
              <a:rPr lang="de-DE" dirty="0" err="1"/>
              <a:t>scaffolding</a:t>
            </a:r>
            <a:r>
              <a:rPr lang="de-DE" dirty="0"/>
              <a:t>, geleistet wird, oder nicht in der Form, die es dem Lernenden erlaubt, einen weiteren Entwicklungsschritt zu tun. </a:t>
            </a:r>
            <a:endParaRPr lang="en-US" dirty="0"/>
          </a:p>
          <a:p>
            <a:pPr marL="0" indent="0">
              <a:buNone/>
            </a:pPr>
            <a:r>
              <a:rPr lang="de-DE" dirty="0"/>
              <a:t>Mit diesem Phänomen beschäftigen sich die Untersuchungen zum so genannten „</a:t>
            </a:r>
            <a:r>
              <a:rPr lang="de-DE" dirty="0" err="1"/>
              <a:t>foreigner</a:t>
            </a:r>
            <a:r>
              <a:rPr lang="de-DE" dirty="0"/>
              <a:t> – </a:t>
            </a:r>
            <a:r>
              <a:rPr lang="de-DE" dirty="0" err="1"/>
              <a:t>talk</a:t>
            </a:r>
            <a:r>
              <a:rPr lang="de-DE" dirty="0"/>
              <a:t>“, also jenen reduzierten Sprachduktus, den Muttersprachler in der Kommunikation mit Nicht- Muttersprachlern häufig verwenden.</a:t>
            </a:r>
            <a:endParaRPr lang="en-US" dirty="0"/>
          </a:p>
          <a:p>
            <a:endParaRPr lang="el-GR" dirty="0"/>
          </a:p>
        </p:txBody>
      </p:sp>
    </p:spTree>
    <p:extLst>
      <p:ext uri="{BB962C8B-B14F-4D97-AF65-F5344CB8AC3E}">
        <p14:creationId xmlns:p14="http://schemas.microsoft.com/office/powerpoint/2010/main" val="227924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8596668" cy="662609"/>
          </a:xfrm>
        </p:spPr>
        <p:txBody>
          <a:bodyPr/>
          <a:lstStyle/>
          <a:p>
            <a:r>
              <a:rPr lang="de-DE" sz="3200" dirty="0"/>
              <a:t>Entwicklung</a:t>
            </a:r>
            <a:r>
              <a:rPr lang="en-US" sz="3200" dirty="0"/>
              <a:t> </a:t>
            </a:r>
            <a:r>
              <a:rPr lang="el-GR" sz="3200" dirty="0"/>
              <a:t>der Interaktionshypothese</a:t>
            </a:r>
          </a:p>
        </p:txBody>
      </p:sp>
      <p:sp>
        <p:nvSpPr>
          <p:cNvPr id="3" name="2 - Θέση περιεχομένου"/>
          <p:cNvSpPr>
            <a:spLocks noGrp="1"/>
          </p:cNvSpPr>
          <p:nvPr>
            <p:ph idx="1"/>
          </p:nvPr>
        </p:nvSpPr>
        <p:spPr>
          <a:xfrm>
            <a:off x="677333" y="1272209"/>
            <a:ext cx="9328057" cy="4769153"/>
          </a:xfrm>
        </p:spPr>
        <p:txBody>
          <a:bodyPr>
            <a:normAutofit/>
          </a:bodyPr>
          <a:lstStyle/>
          <a:p>
            <a:r>
              <a:rPr lang="de-DE" b="1" i="1" dirty="0"/>
              <a:t>Krashen</a:t>
            </a:r>
            <a:r>
              <a:rPr lang="de-DE" dirty="0"/>
              <a:t>: Der IH wird größtenteils zugeschrieben, dass er in </a:t>
            </a:r>
            <a:r>
              <a:rPr lang="de-DE" dirty="0" err="1"/>
              <a:t>Krashens</a:t>
            </a:r>
            <a:r>
              <a:rPr lang="de-DE" dirty="0"/>
              <a:t> 1980 veröffentlichtem Frühwerk eine Grundlage gefunden hat. In diesem Artikel brachte </a:t>
            </a:r>
            <a:r>
              <a:rPr lang="de-DE" dirty="0" err="1"/>
              <a:t>Krashen</a:t>
            </a:r>
            <a:r>
              <a:rPr lang="de-DE" dirty="0"/>
              <a:t> den Begriff des verständlichen Inputs zum Ausdruck - die Idee, dass das Verständnis des Inputs, auf den man stößt, für das Lernen von entscheidender Bedeutung ist.</a:t>
            </a:r>
            <a:endParaRPr lang="de-DE" b="1" dirty="0"/>
          </a:p>
          <a:p>
            <a:r>
              <a:rPr lang="de-DE" b="1" i="1" dirty="0"/>
              <a:t>Long</a:t>
            </a:r>
            <a:r>
              <a:rPr lang="de-DE" dirty="0"/>
              <a:t>: Longs Version der IH baut auf </a:t>
            </a:r>
            <a:r>
              <a:rPr lang="de-DE" dirty="0" err="1"/>
              <a:t>Krashens</a:t>
            </a:r>
            <a:r>
              <a:rPr lang="de-DE" dirty="0"/>
              <a:t> Idee eines nachvollziehbaren Inputs auf. In interaktiven Kontexten findet ein Informationsaustausch statt. Interaktionen können in unterschiedlichen Kontexten und Formaten auftreten. Durch verständliche Eingaben wird die Fähigkeit eines Einzelnen aufgebaut, Informationen über verschiedene Ausdrücke hinweg zu verstehen. Dies ist der Schlüssel für einen echten Spracherwerb.</a:t>
            </a:r>
          </a:p>
          <a:p>
            <a:r>
              <a:rPr lang="de-DE" b="1" i="1" dirty="0"/>
              <a:t>Pica:  </a:t>
            </a:r>
            <a:r>
              <a:rPr lang="de-DE" dirty="0" err="1"/>
              <a:t>Picas</a:t>
            </a:r>
            <a:r>
              <a:rPr lang="de-DE" dirty="0"/>
              <a:t> Verständnis der IH konzentriert sich auf die Idee der Leichtigkeit von Gesprächen. Unterschiede im sozialen Status führen zu durch Disparität ausgelösten sozialen Auswirkungen</a:t>
            </a:r>
            <a:endParaRPr lang="el-GR" dirty="0"/>
          </a:p>
          <a:p>
            <a:endParaRPr lang="el-GR" dirty="0"/>
          </a:p>
          <a:p>
            <a:endParaRPr lang="el-GR" dirty="0"/>
          </a:p>
        </p:txBody>
      </p:sp>
    </p:spTree>
    <p:extLst>
      <p:ext uri="{BB962C8B-B14F-4D97-AF65-F5344CB8AC3E}">
        <p14:creationId xmlns:p14="http://schemas.microsoft.com/office/powerpoint/2010/main" val="14305599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4315</TotalTime>
  <Words>6993</Words>
  <Application>Microsoft Office PowerPoint</Application>
  <PresentationFormat>Widescreen</PresentationFormat>
  <Paragraphs>579</Paragraphs>
  <Slides>70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GoetheFFClan</vt:lpstr>
      <vt:lpstr>GoetheFFClan-Bold</vt:lpstr>
      <vt:lpstr>Times New Roman</vt:lpstr>
      <vt:lpstr>Trebuchet MS</vt:lpstr>
      <vt:lpstr>Wingdings 3</vt:lpstr>
      <vt:lpstr>Facet</vt:lpstr>
      <vt:lpstr>Acrobat Document</vt:lpstr>
      <vt:lpstr>     Interaktion als Spracherwerbstheorie   Die Nützlichkeit für die Unterrichtspraxis  Interaktionistische Ansätze und Anwendungsbeispiele im FSU  Entwicklung von Kompetenzen und Sprachaktivitäten </vt:lpstr>
      <vt:lpstr>Spracherwerb</vt:lpstr>
      <vt:lpstr>Fremdspracherwerbstheorien</vt:lpstr>
      <vt:lpstr>Die Wichtigkeit der Spracherwerbstheorien  für die didaktische Praxis</vt:lpstr>
      <vt:lpstr>Spracherwerbstheorien und didaktische Praxis  </vt:lpstr>
      <vt:lpstr>Interaktionshypothese</vt:lpstr>
      <vt:lpstr>die vier Konstrukte der IH </vt:lpstr>
      <vt:lpstr>PowerPoint Presentation</vt:lpstr>
      <vt:lpstr>Entwicklung der Interaktionshypothese</vt:lpstr>
      <vt:lpstr>Ellis: eine kritische Überprüfung</vt:lpstr>
      <vt:lpstr>Vygotski</vt:lpstr>
      <vt:lpstr>Grundprozess des Spracherwerbs</vt:lpstr>
      <vt:lpstr>Interaktionistishe Strategieentwiklung Prinzipien des Konstruktivismus</vt:lpstr>
      <vt:lpstr>Konstruktivismus</vt:lpstr>
      <vt:lpstr>Konstruktivismus – situatives Handeln</vt:lpstr>
      <vt:lpstr>Konstruktive Operationen im FSU</vt:lpstr>
      <vt:lpstr>Moderater Konstruktivismus</vt:lpstr>
      <vt:lpstr>Moderater Konstruktivismus</vt:lpstr>
      <vt:lpstr>Konstruktivismus</vt:lpstr>
      <vt:lpstr>Konstruktivistische Didaktik</vt:lpstr>
      <vt:lpstr>PowerPoint Presentation</vt:lpstr>
      <vt:lpstr>PowerPoint Presentation</vt:lpstr>
      <vt:lpstr>PowerPoint Presentation</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Konstruktivismus und Unterrichtspraxis</vt:lpstr>
      <vt:lpstr>Lernerautonomie im konstruktivistisch orientierten Fremdsprachenunterricht</vt:lpstr>
      <vt:lpstr>PowerPoint Presentation</vt:lpstr>
      <vt:lpstr>Lernerautonomie im Gemeinsamen Europäischen Referenzrahmen für Sprachen (2001)</vt:lpstr>
      <vt:lpstr>Kritische Kompetenz handlungsorientierter FSUnterricht und Szenariendidaktik</vt:lpstr>
      <vt:lpstr>Kritische Kompetenz handlungsorientierter FSUnterricht und Szenariendidaktik</vt:lpstr>
      <vt:lpstr>PowerPoint Presentation</vt:lpstr>
      <vt:lpstr>Digitale Unterrichtsszenarien auf der Basis des Fremdsprachencurriculums</vt:lpstr>
      <vt:lpstr>Digitale Unterrichtsszenarien auf der Basis des Fremdsprachencurriculums</vt:lpstr>
      <vt:lpstr>ΤΟ ΕΠΣ‐ΞΓ ΚΑΙ Η ΕΦΑΡΜΟΓΗ ΤΟΥ</vt:lpstr>
      <vt:lpstr>„Fünf-Schritte-Schema“, Meyer 2009</vt:lpstr>
      <vt:lpstr>ΕΚΠΑΙΔΕΥΤΙΚΕΣ ΠΡΟΣΕΓΓΙΣΕΙΣ ΤΟΥ ΕΠΣ‐ΞΓ</vt:lpstr>
      <vt:lpstr>PowerPoint Presentation</vt:lpstr>
      <vt:lpstr>„Beispielszenarien für den Unterricht Deutsch als Fremdsprache konform mit dem einheitlichen Rahmencurriculum für  Fremdsprachen – basiert auf Materialien des Goethe Instituts” </vt:lpstr>
      <vt:lpstr>PowerPoint Presentation</vt:lpstr>
      <vt:lpstr>PowerPoint Presentation</vt:lpstr>
      <vt:lpstr>Wir lernen etwas Neues, wenn es an etwas bereits Bekanntes anknüpft</vt:lpstr>
      <vt:lpstr>Lernziele – was sollen die Lernenden lernen?</vt:lpstr>
      <vt:lpstr>Taxonomie von Lernzielen</vt:lpstr>
      <vt:lpstr>Taxonomie von Lernzielen</vt:lpstr>
      <vt:lpstr>Taxonomie von Lernzielen</vt:lpstr>
      <vt:lpstr>Aufgabe – welche der folgenden Sätze beschreibt ein Lernziel? Warum (nicht)?</vt:lpstr>
      <vt:lpstr>Wie formuliert man Lernziele- Lernzielbereiche (Aufgabe)</vt:lpstr>
      <vt:lpstr>Aufgabe </vt:lpstr>
      <vt:lpstr>PowerPoint Presentation</vt:lpstr>
      <vt:lpstr>PowerPoint Presentation</vt:lpstr>
      <vt:lpstr>PowerPoint Presentation</vt:lpstr>
      <vt:lpstr>PowerPoint Presentation</vt:lpstr>
      <vt:lpstr>Arbeitsblätter 6. SZENARIO – THEMA: REISEN UND VERKEHRSMITTEL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dwieden@o365.uoa.gr</dc:creator>
  <cp:lastModifiedBy>Dafni Wiedenmayer</cp:lastModifiedBy>
  <cp:revision>7</cp:revision>
  <dcterms:created xsi:type="dcterms:W3CDTF">2023-12-15T07:00:08Z</dcterms:created>
  <dcterms:modified xsi:type="dcterms:W3CDTF">2025-10-30T07:51:51Z</dcterms:modified>
</cp:coreProperties>
</file>