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1" r:id="rId2"/>
    <p:sldId id="300" r:id="rId3"/>
    <p:sldId id="274" r:id="rId4"/>
    <p:sldId id="278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60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90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2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36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24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73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25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56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4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5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0EBA0-A97D-451A-8DBF-3E6DFC6047CD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A423B-4B75-4B0D-9B6E-A51C5FD34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5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524000" y="0"/>
            <a:ext cx="9143998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524000" y="-4"/>
            <a:ext cx="9144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4041" y="-1133192"/>
            <a:ext cx="6858001" cy="9124385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5073" y="0"/>
            <a:ext cx="4572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523998" y="-3"/>
            <a:ext cx="9137153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64784" y="4049"/>
            <a:ext cx="7662432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1201" y="1030406"/>
            <a:ext cx="8153399" cy="1941394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de-DE" sz="4200" b="1" kern="0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 022 – Linguistik: Theoretische und Didaktische Ansätze</a:t>
            </a:r>
            <a:endParaRPr lang="en-US" sz="4200" kern="100" dirty="0">
              <a:solidFill>
                <a:srgbClr val="FFFFFF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276601"/>
            <a:ext cx="8527589" cy="275511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de-DE" sz="2700" b="1" kern="0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4. Grammatik im FSU - Grammatikwerkstatt</a:t>
            </a:r>
            <a:endParaRPr lang="en-US" sz="2700" kern="100" dirty="0">
              <a:solidFill>
                <a:srgbClr val="FFFFFF"/>
              </a:solidFill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463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157ED3-A158-1504-C963-F8AD0BF02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de-DE" sz="4000" b="1" kern="0" dirty="0">
                <a:solidFill>
                  <a:srgbClr val="FFFF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Grammatik im FSU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C1D46-272F-686B-B337-766E394F3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de-DE" sz="2000" b="1" kern="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Ziel:</a:t>
            </a:r>
            <a:r>
              <a:rPr lang="de-DE" sz="2000" kern="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Übertragung linguistischer Erkenntnisse in Unterricht und praktische Anwendungen</a:t>
            </a:r>
            <a:endParaRPr lang="en-US" sz="2000" kern="100">
              <a:latin typeface="+mj-lt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000" b="1" ker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Beispiele</a:t>
            </a:r>
            <a:r>
              <a:rPr lang="en-US" sz="2000" b="1" kern="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ker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im</a:t>
            </a:r>
            <a:r>
              <a:rPr lang="en-US" sz="2000" b="1" kern="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ker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Fremdsprachenunterricht</a:t>
            </a:r>
            <a:r>
              <a:rPr lang="en-US" sz="2000" b="1" kern="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000" kern="100">
              <a:latin typeface="+mj-lt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lvl="1" indent="0"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de-DE" sz="2000" b="1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Generative Grammatik → Fokus auf Form</a:t>
            </a:r>
            <a:r>
              <a:rPr lang="de-DE" sz="2000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000" kern="0" dirty="0">
                <a:latin typeface="+mj-lt"/>
                <a:ea typeface="Times New Roman" panose="02020603050405020304" pitchFamily="18" charset="0"/>
                <a:cs typeface="Segoe UI Emoji" panose="020B0502040204020203" pitchFamily="34" charset="0"/>
              </a:rPr>
              <a:t>✍️</a:t>
            </a:r>
            <a:endParaRPr lang="en-US" sz="2000" kern="10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en-US" sz="2000" b="1" ker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Funktionalismus</a:t>
            </a:r>
            <a:r>
              <a:rPr lang="en-US" sz="2000" b="1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sz="2000" b="1" ker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kommunikative</a:t>
            </a:r>
            <a:r>
              <a:rPr lang="en-US" sz="2000" b="1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Ansätze</a:t>
            </a:r>
            <a:r>
              <a:rPr lang="en-US" sz="2000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kern="0" dirty="0">
                <a:latin typeface="+mj-lt"/>
                <a:ea typeface="Times New Roman" panose="02020603050405020304" pitchFamily="18" charset="0"/>
                <a:cs typeface="Segoe UI Emoji" panose="020B0502040204020203" pitchFamily="34" charset="0"/>
              </a:rPr>
              <a:t>🗣️</a:t>
            </a:r>
            <a:endParaRPr lang="en-US" sz="2000" kern="10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000" b="1" ker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Didaktische</a:t>
            </a:r>
            <a:r>
              <a:rPr lang="en-US" sz="2000" b="1" kern="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b="1" kern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Implikation</a:t>
            </a:r>
            <a:r>
              <a:rPr lang="en-US" sz="2000" b="1" kern="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sz="2000" kern="100">
              <a:latin typeface="+mj-lt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lvl="1" indent="0"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de-DE" sz="2000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Kombination theoretischer Modelle zur Förderung von Sprachkompetenz</a:t>
            </a:r>
            <a:endParaRPr lang="en-US" sz="2000" kern="10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spcAft>
                <a:spcPts val="800"/>
              </a:spcAft>
              <a:buSzPts val="1000"/>
              <a:buNone/>
              <a:tabLst>
                <a:tab pos="914400" algn="l"/>
              </a:tabLst>
            </a:pPr>
            <a:r>
              <a:rPr lang="de-DE" sz="2000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Einsatz von authentischen Materialien, Übungen und Textanalysen</a:t>
            </a:r>
            <a:br>
              <a:rPr lang="de-DE" sz="2000" kern="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kern="100"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8937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sz="quarter" idx="1"/>
          </p:nvPr>
        </p:nvSpPr>
        <p:spPr>
          <a:xfrm>
            <a:off x="1828800" y="1196975"/>
            <a:ext cx="8686800" cy="4883150"/>
          </a:xfrm>
          <a:solidFill>
            <a:srgbClr val="0070C0"/>
          </a:solidFill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0" indent="0" algn="ctr">
              <a:spcBef>
                <a:spcPts val="580"/>
              </a:spcBef>
              <a:buNone/>
              <a:defRPr/>
            </a:pPr>
            <a:r>
              <a:rPr lang="de-DE" b="1" dirty="0">
                <a:latin typeface="Calibri" panose="020F0502020204030204" pitchFamily="34" charset="0"/>
              </a:rPr>
              <a:t>Ziel des grammatischen Übens</a:t>
            </a:r>
            <a:br>
              <a:rPr lang="el-GR" b="1" dirty="0"/>
            </a:br>
            <a:endParaRPr lang="el-GR" dirty="0"/>
          </a:p>
          <a:p>
            <a:pPr marL="0" indent="0" algn="just">
              <a:spcBef>
                <a:spcPts val="580"/>
              </a:spcBef>
              <a:buNone/>
              <a:defRPr/>
            </a:pPr>
            <a:r>
              <a:rPr lang="de-DE" b="1" dirty="0">
                <a:latin typeface="Calibri" panose="020F0502020204030204" pitchFamily="34" charset="0"/>
              </a:rPr>
              <a:t>Grammatikübungen sollen zur sicheren und automatisierten Verwendung der zielsprachigen Grammatik im kommunikativen Sprachgebrauch führen. Bei aller Formbezogenheit sollten sie daher inhaltsbezogen, mitteilungsbezogen und in situativ- kommunikative Zusammenhänge eingebettet sein.</a:t>
            </a:r>
            <a:endParaRPr lang="el-GR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el-GR" dirty="0"/>
          </a:p>
        </p:txBody>
      </p:sp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de-DE" b="1" u="sng" dirty="0">
                <a:latin typeface="Calibri" panose="020F0502020204030204" pitchFamily="34" charset="0"/>
              </a:rPr>
            </a:br>
            <a:r>
              <a:rPr lang="de-DE" sz="2700" b="1" u="sng" dirty="0">
                <a:latin typeface="Calibri" panose="020F0502020204030204" pitchFamily="34" charset="0"/>
              </a:rPr>
              <a:t>Übungen, Aufgaben und grammatisches Üben</a:t>
            </a:r>
            <a:br>
              <a:rPr lang="el-GR" sz="2700" b="1" u="sng" dirty="0"/>
            </a:br>
            <a:endParaRPr lang="el-GR" sz="2700" b="1" dirty="0"/>
          </a:p>
        </p:txBody>
      </p:sp>
    </p:spTree>
    <p:extLst>
      <p:ext uri="{BB962C8B-B14F-4D97-AF65-F5344CB8AC3E}">
        <p14:creationId xmlns:p14="http://schemas.microsoft.com/office/powerpoint/2010/main" val="2010690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Die Grammatik-Werkstatt (</a:t>
            </a:r>
            <a:r>
              <a:rPr lang="de-DE" sz="3200" b="1" dirty="0" err="1"/>
              <a:t>Baumer</a:t>
            </a:r>
            <a:r>
              <a:rPr lang="de-DE" sz="3200" b="1" dirty="0"/>
              <a:t>/Bachmann)</a:t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1"/>
            <a:ext cx="8229600" cy="4906963"/>
          </a:xfrm>
        </p:spPr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de-DE" b="1" u="sng" dirty="0"/>
              <a:t>Was ist eine Grammatik-Werkstatt?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de-DE" dirty="0"/>
              <a:t>Eine Konzeption grammatischer Arbeit nach Eisenberg und Menzel </a:t>
            </a:r>
            <a:r>
              <a:rPr lang="de-DE" dirty="0">
                <a:sym typeface="Wingdings"/>
              </a:rPr>
              <a:t></a:t>
            </a:r>
            <a:r>
              <a:rPr lang="de-DE" dirty="0"/>
              <a:t> Ideen zur Modellierung des Grammatikunterrichts</a:t>
            </a:r>
            <a:endParaRPr lang="en-US" dirty="0"/>
          </a:p>
          <a:p>
            <a:pPr lvl="0"/>
            <a:r>
              <a:rPr lang="de-DE" dirty="0"/>
              <a:t>Lehr- und Lernmethode bei der die </a:t>
            </a:r>
            <a:r>
              <a:rPr lang="de-DE" dirty="0" err="1"/>
              <a:t>SuS</a:t>
            </a:r>
            <a:r>
              <a:rPr lang="de-DE" dirty="0"/>
              <a:t> durch geeignete Aufgabenstellungen und Reflexionsphasen innerhalb vorher genau vorbereiteter Materialien selbstständig bestimmte Lernziele und –erfolge erreichen. </a:t>
            </a:r>
            <a:endParaRPr lang="en-US" dirty="0"/>
          </a:p>
          <a:p>
            <a:pPr lvl="0"/>
            <a:r>
              <a:rPr lang="de-DE" dirty="0"/>
              <a:t>4 Perspektiven sind für die Werkstatt entscheidend:</a:t>
            </a:r>
            <a:endParaRPr lang="en-US" dirty="0"/>
          </a:p>
          <a:p>
            <a:pPr lvl="0"/>
            <a:r>
              <a:rPr lang="de-DE" dirty="0"/>
              <a:t>GU </a:t>
            </a:r>
            <a:r>
              <a:rPr lang="de-DE" u="sng" dirty="0"/>
              <a:t>muss</a:t>
            </a:r>
            <a:r>
              <a:rPr lang="de-DE" dirty="0"/>
              <a:t> systematisch sein -&gt; muss Einsichten in den Bau der Sprache vermitteln</a:t>
            </a:r>
            <a:endParaRPr lang="en-US" dirty="0"/>
          </a:p>
          <a:p>
            <a:pPr lvl="0"/>
            <a:r>
              <a:rPr lang="de-DE" dirty="0"/>
              <a:t>GU </a:t>
            </a:r>
            <a:r>
              <a:rPr lang="de-DE" u="sng" dirty="0"/>
              <a:t>muss</a:t>
            </a:r>
            <a:r>
              <a:rPr lang="de-DE" dirty="0"/>
              <a:t> induktiv vorgehen -&gt; erfahrbar machen, wie man zu den Kategorien gelangt</a:t>
            </a:r>
            <a:endParaRPr lang="en-US" dirty="0"/>
          </a:p>
          <a:p>
            <a:pPr lvl="0"/>
            <a:r>
              <a:rPr lang="de-DE" dirty="0"/>
              <a:t>GU </a:t>
            </a:r>
            <a:r>
              <a:rPr lang="de-DE" u="sng" dirty="0"/>
              <a:t>muss</a:t>
            </a:r>
            <a:r>
              <a:rPr lang="de-DE" dirty="0"/>
              <a:t> funktional sein -&gt; zeigen, welche semantischen, textuellen und kommunikativen Funktionen sie haben können</a:t>
            </a:r>
            <a:endParaRPr lang="en-US" dirty="0"/>
          </a:p>
          <a:p>
            <a:pPr lvl="0"/>
            <a:r>
              <a:rPr lang="de-DE" dirty="0"/>
              <a:t>GU </a:t>
            </a:r>
            <a:r>
              <a:rPr lang="de-DE" u="sng" dirty="0"/>
              <a:t>muss</a:t>
            </a:r>
            <a:r>
              <a:rPr lang="de-DE" dirty="0"/>
              <a:t> integrativ verfahren -&gt; Arbeit an Strukturen und Arbeit an Inhalten oder Sprachsituationen verbinden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988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u="sng" dirty="0"/>
              <a:t>Arbeitsweise in der Grammatik-Werkstatt: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de-DE" dirty="0"/>
              <a:t>Werkstattunterricht = eine der offensten Unterrichtsformen </a:t>
            </a:r>
            <a:r>
              <a:rPr lang="de-DE" dirty="0">
                <a:sym typeface="Wingdings"/>
              </a:rPr>
              <a:t></a:t>
            </a:r>
            <a:r>
              <a:rPr lang="de-DE" dirty="0"/>
              <a:t> individuelle Freiräume</a:t>
            </a:r>
            <a:endParaRPr lang="en-US" dirty="0"/>
          </a:p>
          <a:p>
            <a:pPr lvl="0"/>
            <a:r>
              <a:rPr lang="de-DE" dirty="0" err="1"/>
              <a:t>SuS</a:t>
            </a:r>
            <a:r>
              <a:rPr lang="de-DE" dirty="0"/>
              <a:t> erproben selbst wie man zu einer Grammatik gelangt </a:t>
            </a:r>
            <a:r>
              <a:rPr lang="de-DE" dirty="0">
                <a:sym typeface="Wingdings"/>
              </a:rPr>
              <a:t></a:t>
            </a:r>
            <a:r>
              <a:rPr lang="de-DE" dirty="0"/>
              <a:t> arbeiten selbst mit Methoden</a:t>
            </a:r>
            <a:endParaRPr lang="en-US" dirty="0"/>
          </a:p>
          <a:p>
            <a:pPr lvl="0"/>
            <a:r>
              <a:rPr lang="de-DE" dirty="0" err="1"/>
              <a:t>SuS</a:t>
            </a:r>
            <a:r>
              <a:rPr lang="de-DE" dirty="0"/>
              <a:t> experimentieren, bekommen eine Einsicht in den Bau und der Funktion der Sprache </a:t>
            </a:r>
            <a:r>
              <a:rPr lang="de-DE" dirty="0">
                <a:sym typeface="Wingdings"/>
              </a:rPr>
              <a:t></a:t>
            </a:r>
            <a:r>
              <a:rPr lang="de-DE" dirty="0"/>
              <a:t> tun etwas mit dem Material</a:t>
            </a:r>
            <a:endParaRPr lang="en-US" dirty="0"/>
          </a:p>
          <a:p>
            <a:pPr lvl="0"/>
            <a:r>
              <a:rPr lang="de-DE" dirty="0"/>
              <a:t>=&gt; denken nicht nur über Sprache nach, sondern experimentieren auch mit Sprache</a:t>
            </a:r>
            <a:endParaRPr lang="en-US" dirty="0"/>
          </a:p>
          <a:p>
            <a:pPr lvl="0"/>
            <a:r>
              <a:rPr lang="de-DE" dirty="0"/>
              <a:t>Hilfe dabei sind die </a:t>
            </a:r>
            <a:r>
              <a:rPr lang="de-DE" dirty="0" err="1"/>
              <a:t>Glinz’schen</a:t>
            </a:r>
            <a:r>
              <a:rPr lang="de-DE" dirty="0"/>
              <a:t> Proben (sprachliche Operationen) = Schlüssel, mit dem man zu den Kategorien gelangt (Handwerkszeug)</a:t>
            </a:r>
            <a:endParaRPr lang="en-US" dirty="0"/>
          </a:p>
          <a:p>
            <a:pPr lvl="0"/>
            <a:r>
              <a:rPr lang="de-DE" dirty="0"/>
              <a:t>Ausgangsmaterial: Beispielsätze und Texte, in welche Wörter eingesetzt, umgeformt, fortgesetzt usw. werden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338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de-DE" sz="3200" b="1" u="sng" dirty="0"/>
              <a:t>Ziele der Grammatik-Werkstatt: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66801"/>
            <a:ext cx="8229600" cy="5059363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de-DE" dirty="0"/>
              <a:t>Grundziel: Das Suchen und Finden eigener Lösungsansätze und Lösungswege zu bestimmten Problemstellungen</a:t>
            </a:r>
            <a:endParaRPr lang="en-US" dirty="0"/>
          </a:p>
          <a:p>
            <a:pPr lvl="0"/>
            <a:r>
              <a:rPr lang="de-DE" dirty="0"/>
              <a:t>Herstellen von Kategorien einer Grammatik</a:t>
            </a:r>
            <a:endParaRPr lang="en-US" dirty="0"/>
          </a:p>
          <a:p>
            <a:pPr lvl="0"/>
            <a:r>
              <a:rPr lang="de-DE" dirty="0"/>
              <a:t>Einsicht in den grammatischen Aufbau der Sprache und Verbesserung des Umgangs (Sprache = Mittel und Gegenstand)</a:t>
            </a:r>
            <a:endParaRPr lang="en-US" dirty="0"/>
          </a:p>
          <a:p>
            <a:pPr lvl="0"/>
            <a:r>
              <a:rPr lang="de-DE" dirty="0"/>
              <a:t>Eigenständiges Erarbeiten und Erforschen der Sprache </a:t>
            </a:r>
            <a:r>
              <a:rPr lang="de-DE" dirty="0">
                <a:sym typeface="Wingdings"/>
              </a:rPr>
              <a:t></a:t>
            </a:r>
            <a:r>
              <a:rPr lang="de-DE" dirty="0"/>
              <a:t> verbessertes Verständnis für Grammatik und Sprache</a:t>
            </a:r>
            <a:endParaRPr lang="en-US" dirty="0"/>
          </a:p>
          <a:p>
            <a:pPr lvl="0"/>
            <a:r>
              <a:rPr lang="de-DE" b="1" dirty="0"/>
              <a:t>Lernpsychologischer Grund: </a:t>
            </a:r>
            <a:r>
              <a:rPr lang="de-DE" dirty="0"/>
              <a:t>selbst erarbeitetes Wissen bleibt länger im Gedächtnis</a:t>
            </a:r>
            <a:endParaRPr lang="en-US" dirty="0"/>
          </a:p>
          <a:p>
            <a:pPr lvl="0"/>
            <a:r>
              <a:rPr lang="de-DE" b="1" dirty="0"/>
              <a:t>Pädagogischer Grund:</a:t>
            </a:r>
            <a:r>
              <a:rPr lang="de-DE" dirty="0"/>
              <a:t> </a:t>
            </a:r>
            <a:r>
              <a:rPr lang="de-DE" dirty="0" err="1"/>
              <a:t>SuS</a:t>
            </a:r>
            <a:r>
              <a:rPr lang="de-DE" dirty="0"/>
              <a:t> arbeiten selbstständig, lernen aus Fehlern, erlernen Eigenverantwortung</a:t>
            </a:r>
            <a:endParaRPr lang="en-US" dirty="0"/>
          </a:p>
          <a:p>
            <a:pPr lvl="0"/>
            <a:r>
              <a:rPr lang="de-DE" b="1" dirty="0"/>
              <a:t>Erkenntnistheoretischer Grund:</a:t>
            </a:r>
            <a:r>
              <a:rPr lang="de-DE" dirty="0"/>
              <a:t> </a:t>
            </a:r>
            <a:r>
              <a:rPr lang="de-DE" dirty="0" err="1"/>
              <a:t>SuS</a:t>
            </a:r>
            <a:r>
              <a:rPr lang="de-DE" dirty="0"/>
              <a:t> arbeiten in Ansätzen wissenschaftspropädeutisch als „kleine Sprachforscher“ -&gt; entdecken Sprache und Grammatik selbst</a:t>
            </a:r>
            <a:endParaRPr lang="en-US" dirty="0"/>
          </a:p>
          <a:p>
            <a:pPr lvl="0"/>
            <a:r>
              <a:rPr lang="de-DE" b="1" dirty="0"/>
              <a:t>Anspruch der Grammatik-Werkstatt:</a:t>
            </a:r>
            <a:r>
              <a:rPr lang="de-DE" dirty="0"/>
              <a:t> handlungsorientiertes, erfahrungsorientiertes, selbständiges, schülerorientiertes und anwendungsorientiertes Lernen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055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sz="3600" b="1" u="sng" dirty="0"/>
              <a:t>Kritik an der Grammatikwerkstatt: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de-DE" dirty="0"/>
              <a:t>Es lässt sich stets nur eine Grammatik entwickeln, steht bereits vorher fest</a:t>
            </a:r>
            <a:endParaRPr lang="en-US" dirty="0"/>
          </a:p>
          <a:p>
            <a:pPr lvl="0"/>
            <a:r>
              <a:rPr lang="de-DE" dirty="0"/>
              <a:t>Einsatz ist problematisch, wenn die Grammatik nur punktuell eine Rolle spielt</a:t>
            </a:r>
            <a:endParaRPr lang="en-US" dirty="0"/>
          </a:p>
          <a:p>
            <a:pPr lvl="0"/>
            <a:r>
              <a:rPr lang="de-DE" dirty="0"/>
              <a:t>Sprachliche Phänomene werden isoliert voneinander behandelt und von der eigenen Sprachproduktion getrennt</a:t>
            </a:r>
            <a:endParaRPr lang="en-US" dirty="0"/>
          </a:p>
          <a:p>
            <a:pPr lvl="0"/>
            <a:r>
              <a:rPr lang="de-DE" dirty="0"/>
              <a:t>Hoher Zeitaufwand (intensive Vorbereitung, Nachbereitung etc.)</a:t>
            </a:r>
            <a:endParaRPr lang="en-US" dirty="0"/>
          </a:p>
          <a:p>
            <a:pPr lvl="0"/>
            <a:r>
              <a:rPr lang="de-DE" dirty="0"/>
              <a:t>Starke Schwankungen im Arbeitstempo (da durch </a:t>
            </a:r>
            <a:r>
              <a:rPr lang="de-DE" dirty="0" err="1"/>
              <a:t>SuS</a:t>
            </a:r>
            <a:r>
              <a:rPr lang="de-DE" dirty="0"/>
              <a:t> vorgegeben, evtl. Zeitverlust)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481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792162"/>
          </a:xfrm>
        </p:spPr>
        <p:txBody>
          <a:bodyPr>
            <a:normAutofit/>
          </a:bodyPr>
          <a:lstStyle/>
          <a:p>
            <a:r>
              <a:rPr lang="de-DE" sz="3200" dirty="0"/>
              <a:t>Lernwerkstatt/Lerntheke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43000"/>
            <a:ext cx="8229600" cy="5334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dirty="0"/>
              <a:t>Mit dem Begriff der Lernwerkstatt, von dem die Grammatikwerkstatt nur eine bestimmte, wenngleich inhaltlich völlig neu definierte Unterform darstellt, ist stets Folgendes gemeint (</a:t>
            </a:r>
            <a:r>
              <a:rPr lang="de-DE" dirty="0" err="1"/>
              <a:t>Minimaldef</a:t>
            </a:r>
            <a:r>
              <a:rPr lang="de-DE" dirty="0"/>
              <a:t>.):</a:t>
            </a:r>
            <a:endParaRPr lang="en-US" dirty="0"/>
          </a:p>
          <a:p>
            <a:pPr marL="0" indent="0">
              <a:buNone/>
            </a:pPr>
            <a:r>
              <a:rPr lang="de-DE" dirty="0"/>
              <a:t>1.) Individualität: Die Lerngegenstände werden stets durch die Schüler selbst angeeignet. Sie bestimmen in der Regel Tempo und Art und Weise der Erarbeitung (siehe dazu Freiarbeit)</a:t>
            </a:r>
            <a:endParaRPr lang="en-US" dirty="0"/>
          </a:p>
          <a:p>
            <a:pPr marL="0" indent="0">
              <a:buNone/>
            </a:pPr>
            <a:r>
              <a:rPr lang="de-DE" dirty="0"/>
              <a:t>2.) Strategievermittlung: Dadurch lernen die Schüler auch, wie sie am besten bei best. Gegenständen vorgehen.</a:t>
            </a:r>
            <a:endParaRPr lang="en-US" dirty="0"/>
          </a:p>
          <a:p>
            <a:pPr marL="0" indent="0">
              <a:buNone/>
            </a:pPr>
            <a:r>
              <a:rPr lang="de-DE" dirty="0"/>
              <a:t>3.) Selektivität und Freiheit: Die Werkstatt bietet zur Erschließung der Lerngegenstände lediglich geeignetes Material, aus dem die Schüler mehr oder weniger frei auswählen können/dürfen. Das Material muss nicht in einer gewissen Sequenz und auch nicht vollständig abgearbeitet werden.</a:t>
            </a:r>
            <a:endParaRPr lang="en-US" dirty="0"/>
          </a:p>
          <a:p>
            <a:pPr marL="0" indent="0">
              <a:buNone/>
            </a:pPr>
            <a:r>
              <a:rPr lang="de-DE" dirty="0"/>
              <a:t>4.) </a:t>
            </a:r>
            <a:r>
              <a:rPr lang="de-DE" dirty="0" err="1"/>
              <a:t>Multikodalität</a:t>
            </a:r>
            <a:r>
              <a:rPr lang="de-DE" dirty="0"/>
              <a:t>: Die Werkstatt sollte alle oder viele Lernkanäle bedienen: Hand (motorisch), hören, sprechen, lesen, schreiben; und sie sollte sich vieler Medienträger bedienen (Papier, Folie usw.</a:t>
            </a:r>
            <a:endParaRPr lang="en-US" dirty="0"/>
          </a:p>
          <a:p>
            <a:pPr marL="0" indent="0">
              <a:buNone/>
            </a:pPr>
            <a:r>
              <a:rPr lang="de-DE" dirty="0"/>
              <a:t>5.) Modularität </a:t>
            </a:r>
            <a:r>
              <a:rPr lang="de-DE" dirty="0">
                <a:sym typeface="Wingdings"/>
              </a:rPr>
              <a:t></a:t>
            </a:r>
            <a:r>
              <a:rPr lang="de-DE" dirty="0"/>
              <a:t> Systematik: Oft sind Lernwerkstätten modular aufgebaut, d.h. es werden bestimmte Bereiche der Lerngegenstands zusammengefasst. Dadurch soll klar werden, dass sie auch systematisch zusammengehören (Zusammenhang).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65468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708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Aptos</vt:lpstr>
      <vt:lpstr>Arial</vt:lpstr>
      <vt:lpstr>Calibri</vt:lpstr>
      <vt:lpstr>Times New Roman</vt:lpstr>
      <vt:lpstr>Wingdings</vt:lpstr>
      <vt:lpstr>Wingdings 2</vt:lpstr>
      <vt:lpstr>1_Office Theme</vt:lpstr>
      <vt:lpstr>G 022 – Linguistik: Theoretische und Didaktische Ansätze</vt:lpstr>
      <vt:lpstr>Grammatik im FSU</vt:lpstr>
      <vt:lpstr> Übungen, Aufgaben und grammatisches Üben </vt:lpstr>
      <vt:lpstr>Die Grammatik-Werkstatt (Baumer/Bachmann) </vt:lpstr>
      <vt:lpstr>Arbeitsweise in der Grammatik-Werkstatt:</vt:lpstr>
      <vt:lpstr>Ziele der Grammatik-Werkstatt: </vt:lpstr>
      <vt:lpstr>Kritik an der Grammatikwerkstatt: </vt:lpstr>
      <vt:lpstr>Lernwerkstatt/Lerntheke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Dafni Wiedenmayer</dc:creator>
  <cp:lastModifiedBy>Dafni Wiedenmayer</cp:lastModifiedBy>
  <cp:revision>2</cp:revision>
  <dcterms:created xsi:type="dcterms:W3CDTF">2025-10-23T08:13:37Z</dcterms:created>
  <dcterms:modified xsi:type="dcterms:W3CDTF">2025-10-30T07:46:40Z</dcterms:modified>
</cp:coreProperties>
</file>