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1" r:id="rId2"/>
    <p:sldId id="300" r:id="rId3"/>
    <p:sldId id="257" r:id="rId4"/>
    <p:sldId id="262"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6" d="100"/>
          <a:sy n="76" d="100"/>
        </p:scale>
        <p:origin x="62" y="10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CE7CA3-3828-410F-A954-55DDE702C105}" type="doc">
      <dgm:prSet loTypeId="urn:microsoft.com/office/officeart/2008/layout/LinedList" loCatId="list" qsTypeId="urn:microsoft.com/office/officeart/2005/8/quickstyle/simple4" qsCatId="simple" csTypeId="urn:microsoft.com/office/officeart/2005/8/colors/accent0_3" csCatId="mainScheme"/>
      <dgm:spPr/>
      <dgm:t>
        <a:bodyPr/>
        <a:lstStyle/>
        <a:p>
          <a:endParaRPr lang="en-US"/>
        </a:p>
      </dgm:t>
    </dgm:pt>
    <dgm:pt modelId="{9C8921D4-2F02-43A3-97C0-BE6EF9C39248}">
      <dgm:prSet/>
      <dgm:spPr/>
      <dgm:t>
        <a:bodyPr/>
        <a:lstStyle/>
        <a:p>
          <a:r>
            <a:rPr lang="de-DE"/>
            <a:t>Wissen – savoir – knowing that</a:t>
          </a:r>
          <a:endParaRPr lang="en-US"/>
        </a:p>
      </dgm:t>
    </dgm:pt>
    <dgm:pt modelId="{2BE1DF7E-ACCF-4614-AD46-9BFF4F9CAC98}" type="parTrans" cxnId="{4799B1DA-F8D1-4C01-8F56-B66DEED0248D}">
      <dgm:prSet/>
      <dgm:spPr/>
      <dgm:t>
        <a:bodyPr/>
        <a:lstStyle/>
        <a:p>
          <a:endParaRPr lang="en-US"/>
        </a:p>
      </dgm:t>
    </dgm:pt>
    <dgm:pt modelId="{D2F79711-9170-43AA-9A1E-549BDA0BB876}" type="sibTrans" cxnId="{4799B1DA-F8D1-4C01-8F56-B66DEED0248D}">
      <dgm:prSet/>
      <dgm:spPr/>
      <dgm:t>
        <a:bodyPr/>
        <a:lstStyle/>
        <a:p>
          <a:endParaRPr lang="en-US"/>
        </a:p>
      </dgm:t>
    </dgm:pt>
    <dgm:pt modelId="{83B246E0-C9DA-4F59-8AED-DC5743B3A4E1}">
      <dgm:prSet/>
      <dgm:spPr/>
      <dgm:t>
        <a:bodyPr/>
        <a:lstStyle/>
        <a:p>
          <a:r>
            <a:rPr lang="de-DE"/>
            <a:t>Können – savoir faire – knowing how</a:t>
          </a:r>
          <a:endParaRPr lang="en-US"/>
        </a:p>
      </dgm:t>
    </dgm:pt>
    <dgm:pt modelId="{816E92C3-9B37-405A-A3AE-832D471169D4}" type="parTrans" cxnId="{D9C4463C-0291-436F-8DF7-9C536FAC32F2}">
      <dgm:prSet/>
      <dgm:spPr/>
      <dgm:t>
        <a:bodyPr/>
        <a:lstStyle/>
        <a:p>
          <a:endParaRPr lang="en-US"/>
        </a:p>
      </dgm:t>
    </dgm:pt>
    <dgm:pt modelId="{9CAA9667-2F0F-4FBE-86CD-D1FE8F32441B}" type="sibTrans" cxnId="{D9C4463C-0291-436F-8DF7-9C536FAC32F2}">
      <dgm:prSet/>
      <dgm:spPr/>
      <dgm:t>
        <a:bodyPr/>
        <a:lstStyle/>
        <a:p>
          <a:endParaRPr lang="en-US"/>
        </a:p>
      </dgm:t>
    </dgm:pt>
    <dgm:pt modelId="{5E55EBDD-6411-4301-B7FE-6AB2FB37EE81}">
      <dgm:prSet/>
      <dgm:spPr/>
      <dgm:t>
        <a:bodyPr/>
        <a:lstStyle/>
        <a:p>
          <a:r>
            <a:rPr lang="de-DE"/>
            <a:t>Können</a:t>
          </a:r>
          <a:r>
            <a:rPr lang="el-GR"/>
            <a:t>= </a:t>
          </a:r>
          <a:r>
            <a:rPr lang="en-US"/>
            <a:t>Gebrauchswissen</a:t>
          </a:r>
        </a:p>
      </dgm:t>
    </dgm:pt>
    <dgm:pt modelId="{827A1951-7C62-43A7-9022-261983918013}" type="parTrans" cxnId="{DAF2773F-E6E1-4DB8-94A4-B4261CABC3ED}">
      <dgm:prSet/>
      <dgm:spPr/>
      <dgm:t>
        <a:bodyPr/>
        <a:lstStyle/>
        <a:p>
          <a:endParaRPr lang="en-US"/>
        </a:p>
      </dgm:t>
    </dgm:pt>
    <dgm:pt modelId="{ADDB69FC-751C-4FEB-95B6-605B9062DFC7}" type="sibTrans" cxnId="{DAF2773F-E6E1-4DB8-94A4-B4261CABC3ED}">
      <dgm:prSet/>
      <dgm:spPr/>
      <dgm:t>
        <a:bodyPr/>
        <a:lstStyle/>
        <a:p>
          <a:endParaRPr lang="en-US"/>
        </a:p>
      </dgm:t>
    </dgm:pt>
    <dgm:pt modelId="{E3A24E76-EE17-4756-8F4C-66CB943081AF}">
      <dgm:prSet/>
      <dgm:spPr/>
      <dgm:t>
        <a:bodyPr/>
        <a:lstStyle/>
        <a:p>
          <a:r>
            <a:rPr lang="en-US"/>
            <a:t>Wissen= </a:t>
          </a:r>
          <a:r>
            <a:rPr lang="de-DE"/>
            <a:t>W über oder von etwas</a:t>
          </a:r>
          <a:endParaRPr lang="en-US"/>
        </a:p>
      </dgm:t>
    </dgm:pt>
    <dgm:pt modelId="{167ECDFC-D98A-409B-AD86-29EE0EFEE82D}" type="parTrans" cxnId="{19CA3756-2E0B-40B3-B02F-0838810720F1}">
      <dgm:prSet/>
      <dgm:spPr/>
      <dgm:t>
        <a:bodyPr/>
        <a:lstStyle/>
        <a:p>
          <a:endParaRPr lang="en-US"/>
        </a:p>
      </dgm:t>
    </dgm:pt>
    <dgm:pt modelId="{A7297EE5-2778-42C1-A98E-C3B5B4FB4376}" type="sibTrans" cxnId="{19CA3756-2E0B-40B3-B02F-0838810720F1}">
      <dgm:prSet/>
      <dgm:spPr/>
      <dgm:t>
        <a:bodyPr/>
        <a:lstStyle/>
        <a:p>
          <a:endParaRPr lang="en-US"/>
        </a:p>
      </dgm:t>
    </dgm:pt>
    <dgm:pt modelId="{E2191072-D29A-423F-AAC0-48948B213111}">
      <dgm:prSet/>
      <dgm:spPr/>
      <dgm:t>
        <a:bodyPr/>
        <a:lstStyle/>
        <a:p>
          <a:r>
            <a:rPr lang="de-DE"/>
            <a:t>W ist die Struktur, K ist der Gebrauch, W ist die Analyse</a:t>
          </a:r>
          <a:endParaRPr lang="en-US"/>
        </a:p>
      </dgm:t>
    </dgm:pt>
    <dgm:pt modelId="{50FC2B10-6CF3-494E-A6AB-9AA8FB9E306F}" type="parTrans" cxnId="{77A3DAA1-1EB2-4F4B-9972-847F8CC30126}">
      <dgm:prSet/>
      <dgm:spPr/>
      <dgm:t>
        <a:bodyPr/>
        <a:lstStyle/>
        <a:p>
          <a:endParaRPr lang="en-US"/>
        </a:p>
      </dgm:t>
    </dgm:pt>
    <dgm:pt modelId="{1D7BB173-0B89-4503-A280-49850E94DA7A}" type="sibTrans" cxnId="{77A3DAA1-1EB2-4F4B-9972-847F8CC30126}">
      <dgm:prSet/>
      <dgm:spPr/>
      <dgm:t>
        <a:bodyPr/>
        <a:lstStyle/>
        <a:p>
          <a:endParaRPr lang="en-US"/>
        </a:p>
      </dgm:t>
    </dgm:pt>
    <dgm:pt modelId="{A9623AFF-28D9-44C8-B4E8-3668F1E745B1}" type="pres">
      <dgm:prSet presAssocID="{3CCE7CA3-3828-410F-A954-55DDE702C105}" presName="vert0" presStyleCnt="0">
        <dgm:presLayoutVars>
          <dgm:dir/>
          <dgm:animOne val="branch"/>
          <dgm:animLvl val="lvl"/>
        </dgm:presLayoutVars>
      </dgm:prSet>
      <dgm:spPr/>
    </dgm:pt>
    <dgm:pt modelId="{C270B448-AAED-4F23-B679-FBA069254156}" type="pres">
      <dgm:prSet presAssocID="{9C8921D4-2F02-43A3-97C0-BE6EF9C39248}" presName="thickLine" presStyleLbl="alignNode1" presStyleIdx="0" presStyleCnt="5"/>
      <dgm:spPr/>
    </dgm:pt>
    <dgm:pt modelId="{3BB7946D-7158-4543-9746-5A43CEFECA3F}" type="pres">
      <dgm:prSet presAssocID="{9C8921D4-2F02-43A3-97C0-BE6EF9C39248}" presName="horz1" presStyleCnt="0"/>
      <dgm:spPr/>
    </dgm:pt>
    <dgm:pt modelId="{23A3290E-5746-45F0-9FE4-4D5D3A62C3CF}" type="pres">
      <dgm:prSet presAssocID="{9C8921D4-2F02-43A3-97C0-BE6EF9C39248}" presName="tx1" presStyleLbl="revTx" presStyleIdx="0" presStyleCnt="5"/>
      <dgm:spPr/>
    </dgm:pt>
    <dgm:pt modelId="{627773D9-C2A0-4568-A668-795713CE41C0}" type="pres">
      <dgm:prSet presAssocID="{9C8921D4-2F02-43A3-97C0-BE6EF9C39248}" presName="vert1" presStyleCnt="0"/>
      <dgm:spPr/>
    </dgm:pt>
    <dgm:pt modelId="{F0D7F676-0738-4E0F-9469-F499EF1C728B}" type="pres">
      <dgm:prSet presAssocID="{83B246E0-C9DA-4F59-8AED-DC5743B3A4E1}" presName="thickLine" presStyleLbl="alignNode1" presStyleIdx="1" presStyleCnt="5"/>
      <dgm:spPr/>
    </dgm:pt>
    <dgm:pt modelId="{7B1CBAF6-ED69-4224-98BF-000B9939B6F5}" type="pres">
      <dgm:prSet presAssocID="{83B246E0-C9DA-4F59-8AED-DC5743B3A4E1}" presName="horz1" presStyleCnt="0"/>
      <dgm:spPr/>
    </dgm:pt>
    <dgm:pt modelId="{843BE6AD-9656-461C-8CE7-C51DCE797F07}" type="pres">
      <dgm:prSet presAssocID="{83B246E0-C9DA-4F59-8AED-DC5743B3A4E1}" presName="tx1" presStyleLbl="revTx" presStyleIdx="1" presStyleCnt="5"/>
      <dgm:spPr/>
    </dgm:pt>
    <dgm:pt modelId="{834B0310-43AB-4213-9700-C3A143974261}" type="pres">
      <dgm:prSet presAssocID="{83B246E0-C9DA-4F59-8AED-DC5743B3A4E1}" presName="vert1" presStyleCnt="0"/>
      <dgm:spPr/>
    </dgm:pt>
    <dgm:pt modelId="{01F2600F-34E6-4D0E-830D-EB8E7D5B53A8}" type="pres">
      <dgm:prSet presAssocID="{5E55EBDD-6411-4301-B7FE-6AB2FB37EE81}" presName="thickLine" presStyleLbl="alignNode1" presStyleIdx="2" presStyleCnt="5"/>
      <dgm:spPr/>
    </dgm:pt>
    <dgm:pt modelId="{5D96CD65-1575-45DD-9439-F5919D42577C}" type="pres">
      <dgm:prSet presAssocID="{5E55EBDD-6411-4301-B7FE-6AB2FB37EE81}" presName="horz1" presStyleCnt="0"/>
      <dgm:spPr/>
    </dgm:pt>
    <dgm:pt modelId="{520D1506-908C-4AC0-AB66-A8335E45CA77}" type="pres">
      <dgm:prSet presAssocID="{5E55EBDD-6411-4301-B7FE-6AB2FB37EE81}" presName="tx1" presStyleLbl="revTx" presStyleIdx="2" presStyleCnt="5"/>
      <dgm:spPr/>
    </dgm:pt>
    <dgm:pt modelId="{DC099B37-C411-48F3-911F-3C27DF3DE6B1}" type="pres">
      <dgm:prSet presAssocID="{5E55EBDD-6411-4301-B7FE-6AB2FB37EE81}" presName="vert1" presStyleCnt="0"/>
      <dgm:spPr/>
    </dgm:pt>
    <dgm:pt modelId="{FE90F033-CF31-4BDC-95D1-26372A3B51F5}" type="pres">
      <dgm:prSet presAssocID="{E3A24E76-EE17-4756-8F4C-66CB943081AF}" presName="thickLine" presStyleLbl="alignNode1" presStyleIdx="3" presStyleCnt="5"/>
      <dgm:spPr/>
    </dgm:pt>
    <dgm:pt modelId="{A19338DF-73D3-4EBE-8778-83AB5FD21CF2}" type="pres">
      <dgm:prSet presAssocID="{E3A24E76-EE17-4756-8F4C-66CB943081AF}" presName="horz1" presStyleCnt="0"/>
      <dgm:spPr/>
    </dgm:pt>
    <dgm:pt modelId="{64BD997E-BC74-4DA0-AD05-4B5C969518AF}" type="pres">
      <dgm:prSet presAssocID="{E3A24E76-EE17-4756-8F4C-66CB943081AF}" presName="tx1" presStyleLbl="revTx" presStyleIdx="3" presStyleCnt="5"/>
      <dgm:spPr/>
    </dgm:pt>
    <dgm:pt modelId="{76E2B65B-6B89-4F26-B17F-D29788681E3B}" type="pres">
      <dgm:prSet presAssocID="{E3A24E76-EE17-4756-8F4C-66CB943081AF}" presName="vert1" presStyleCnt="0"/>
      <dgm:spPr/>
    </dgm:pt>
    <dgm:pt modelId="{58A7D5AA-365B-4E0A-AE3F-D1C90AAE6C0E}" type="pres">
      <dgm:prSet presAssocID="{E2191072-D29A-423F-AAC0-48948B213111}" presName="thickLine" presStyleLbl="alignNode1" presStyleIdx="4" presStyleCnt="5"/>
      <dgm:spPr/>
    </dgm:pt>
    <dgm:pt modelId="{5137CFE6-A13A-410A-B672-7D77B6373ABC}" type="pres">
      <dgm:prSet presAssocID="{E2191072-D29A-423F-AAC0-48948B213111}" presName="horz1" presStyleCnt="0"/>
      <dgm:spPr/>
    </dgm:pt>
    <dgm:pt modelId="{4E5122E1-9E2E-4AB4-AB98-151EF4D38887}" type="pres">
      <dgm:prSet presAssocID="{E2191072-D29A-423F-AAC0-48948B213111}" presName="tx1" presStyleLbl="revTx" presStyleIdx="4" presStyleCnt="5"/>
      <dgm:spPr/>
    </dgm:pt>
    <dgm:pt modelId="{0D56F8B7-29A9-4724-957F-EAB81DB49144}" type="pres">
      <dgm:prSet presAssocID="{E2191072-D29A-423F-AAC0-48948B213111}" presName="vert1" presStyleCnt="0"/>
      <dgm:spPr/>
    </dgm:pt>
  </dgm:ptLst>
  <dgm:cxnLst>
    <dgm:cxn modelId="{63DB8D08-571A-4739-BEDA-802C65E65C4B}" type="presOf" srcId="{9C8921D4-2F02-43A3-97C0-BE6EF9C39248}" destId="{23A3290E-5746-45F0-9FE4-4D5D3A62C3CF}" srcOrd="0" destOrd="0" presId="urn:microsoft.com/office/officeart/2008/layout/LinedList"/>
    <dgm:cxn modelId="{D9C4463C-0291-436F-8DF7-9C536FAC32F2}" srcId="{3CCE7CA3-3828-410F-A954-55DDE702C105}" destId="{83B246E0-C9DA-4F59-8AED-DC5743B3A4E1}" srcOrd="1" destOrd="0" parTransId="{816E92C3-9B37-405A-A3AE-832D471169D4}" sibTransId="{9CAA9667-2F0F-4FBE-86CD-D1FE8F32441B}"/>
    <dgm:cxn modelId="{DAF2773F-E6E1-4DB8-94A4-B4261CABC3ED}" srcId="{3CCE7CA3-3828-410F-A954-55DDE702C105}" destId="{5E55EBDD-6411-4301-B7FE-6AB2FB37EE81}" srcOrd="2" destOrd="0" parTransId="{827A1951-7C62-43A7-9022-261983918013}" sibTransId="{ADDB69FC-751C-4FEB-95B6-605B9062DFC7}"/>
    <dgm:cxn modelId="{FAB1E864-395C-4434-AC92-EC130185FF23}" type="presOf" srcId="{83B246E0-C9DA-4F59-8AED-DC5743B3A4E1}" destId="{843BE6AD-9656-461C-8CE7-C51DCE797F07}" srcOrd="0" destOrd="0" presId="urn:microsoft.com/office/officeart/2008/layout/LinedList"/>
    <dgm:cxn modelId="{19CA3756-2E0B-40B3-B02F-0838810720F1}" srcId="{3CCE7CA3-3828-410F-A954-55DDE702C105}" destId="{E3A24E76-EE17-4756-8F4C-66CB943081AF}" srcOrd="3" destOrd="0" parTransId="{167ECDFC-D98A-409B-AD86-29EE0EFEE82D}" sibTransId="{A7297EE5-2778-42C1-A98E-C3B5B4FB4376}"/>
    <dgm:cxn modelId="{050F1C87-D5C0-4F8D-9AB7-B9CCC26125CA}" type="presOf" srcId="{E3A24E76-EE17-4756-8F4C-66CB943081AF}" destId="{64BD997E-BC74-4DA0-AD05-4B5C969518AF}" srcOrd="0" destOrd="0" presId="urn:microsoft.com/office/officeart/2008/layout/LinedList"/>
    <dgm:cxn modelId="{4F505C8C-9731-4D68-AC13-79B01F97AAA4}" type="presOf" srcId="{5E55EBDD-6411-4301-B7FE-6AB2FB37EE81}" destId="{520D1506-908C-4AC0-AB66-A8335E45CA77}" srcOrd="0" destOrd="0" presId="urn:microsoft.com/office/officeart/2008/layout/LinedList"/>
    <dgm:cxn modelId="{77A3DAA1-1EB2-4F4B-9972-847F8CC30126}" srcId="{3CCE7CA3-3828-410F-A954-55DDE702C105}" destId="{E2191072-D29A-423F-AAC0-48948B213111}" srcOrd="4" destOrd="0" parTransId="{50FC2B10-6CF3-494E-A6AB-9AA8FB9E306F}" sibTransId="{1D7BB173-0B89-4503-A280-49850E94DA7A}"/>
    <dgm:cxn modelId="{3EBCA8BA-F5CE-4582-B8FD-55E341B59609}" type="presOf" srcId="{3CCE7CA3-3828-410F-A954-55DDE702C105}" destId="{A9623AFF-28D9-44C8-B4E8-3668F1E745B1}" srcOrd="0" destOrd="0" presId="urn:microsoft.com/office/officeart/2008/layout/LinedList"/>
    <dgm:cxn modelId="{4799B1DA-F8D1-4C01-8F56-B66DEED0248D}" srcId="{3CCE7CA3-3828-410F-A954-55DDE702C105}" destId="{9C8921D4-2F02-43A3-97C0-BE6EF9C39248}" srcOrd="0" destOrd="0" parTransId="{2BE1DF7E-ACCF-4614-AD46-9BFF4F9CAC98}" sibTransId="{D2F79711-9170-43AA-9A1E-549BDA0BB876}"/>
    <dgm:cxn modelId="{C763CFFD-DFBE-46C2-A887-EAB11D50713D}" type="presOf" srcId="{E2191072-D29A-423F-AAC0-48948B213111}" destId="{4E5122E1-9E2E-4AB4-AB98-151EF4D38887}" srcOrd="0" destOrd="0" presId="urn:microsoft.com/office/officeart/2008/layout/LinedList"/>
    <dgm:cxn modelId="{A465CC32-3AA2-48F4-BA50-93693844248F}" type="presParOf" srcId="{A9623AFF-28D9-44C8-B4E8-3668F1E745B1}" destId="{C270B448-AAED-4F23-B679-FBA069254156}" srcOrd="0" destOrd="0" presId="urn:microsoft.com/office/officeart/2008/layout/LinedList"/>
    <dgm:cxn modelId="{310ADF9C-C0A4-45E3-B9C3-3B01FA618AAF}" type="presParOf" srcId="{A9623AFF-28D9-44C8-B4E8-3668F1E745B1}" destId="{3BB7946D-7158-4543-9746-5A43CEFECA3F}" srcOrd="1" destOrd="0" presId="urn:microsoft.com/office/officeart/2008/layout/LinedList"/>
    <dgm:cxn modelId="{DD9E4578-E6E8-45B4-BD07-B4CE202EF23B}" type="presParOf" srcId="{3BB7946D-7158-4543-9746-5A43CEFECA3F}" destId="{23A3290E-5746-45F0-9FE4-4D5D3A62C3CF}" srcOrd="0" destOrd="0" presId="urn:microsoft.com/office/officeart/2008/layout/LinedList"/>
    <dgm:cxn modelId="{E2857926-D2D7-474A-ABDC-67DC18AE9096}" type="presParOf" srcId="{3BB7946D-7158-4543-9746-5A43CEFECA3F}" destId="{627773D9-C2A0-4568-A668-795713CE41C0}" srcOrd="1" destOrd="0" presId="urn:microsoft.com/office/officeart/2008/layout/LinedList"/>
    <dgm:cxn modelId="{16E56D91-E267-4F03-BAE0-1739A9D16A11}" type="presParOf" srcId="{A9623AFF-28D9-44C8-B4E8-3668F1E745B1}" destId="{F0D7F676-0738-4E0F-9469-F499EF1C728B}" srcOrd="2" destOrd="0" presId="urn:microsoft.com/office/officeart/2008/layout/LinedList"/>
    <dgm:cxn modelId="{C4A112BE-6C92-4767-8C84-05A7C249273F}" type="presParOf" srcId="{A9623AFF-28D9-44C8-B4E8-3668F1E745B1}" destId="{7B1CBAF6-ED69-4224-98BF-000B9939B6F5}" srcOrd="3" destOrd="0" presId="urn:microsoft.com/office/officeart/2008/layout/LinedList"/>
    <dgm:cxn modelId="{4E8A7CBB-3E7F-4A16-B7DF-1E325645AB8A}" type="presParOf" srcId="{7B1CBAF6-ED69-4224-98BF-000B9939B6F5}" destId="{843BE6AD-9656-461C-8CE7-C51DCE797F07}" srcOrd="0" destOrd="0" presId="urn:microsoft.com/office/officeart/2008/layout/LinedList"/>
    <dgm:cxn modelId="{F6038005-9813-4D36-867B-0679851DB006}" type="presParOf" srcId="{7B1CBAF6-ED69-4224-98BF-000B9939B6F5}" destId="{834B0310-43AB-4213-9700-C3A143974261}" srcOrd="1" destOrd="0" presId="urn:microsoft.com/office/officeart/2008/layout/LinedList"/>
    <dgm:cxn modelId="{9DE31C15-455E-46AE-B6C9-64D36263757C}" type="presParOf" srcId="{A9623AFF-28D9-44C8-B4E8-3668F1E745B1}" destId="{01F2600F-34E6-4D0E-830D-EB8E7D5B53A8}" srcOrd="4" destOrd="0" presId="urn:microsoft.com/office/officeart/2008/layout/LinedList"/>
    <dgm:cxn modelId="{1A9C6857-EC1A-4BBC-B294-FCBC5F19FFC2}" type="presParOf" srcId="{A9623AFF-28D9-44C8-B4E8-3668F1E745B1}" destId="{5D96CD65-1575-45DD-9439-F5919D42577C}" srcOrd="5" destOrd="0" presId="urn:microsoft.com/office/officeart/2008/layout/LinedList"/>
    <dgm:cxn modelId="{0C7F71C5-1453-4DE1-96A8-EE1A90A60D6E}" type="presParOf" srcId="{5D96CD65-1575-45DD-9439-F5919D42577C}" destId="{520D1506-908C-4AC0-AB66-A8335E45CA77}" srcOrd="0" destOrd="0" presId="urn:microsoft.com/office/officeart/2008/layout/LinedList"/>
    <dgm:cxn modelId="{694CD18D-37DF-48FD-B1E8-B7BEEA6DA7C5}" type="presParOf" srcId="{5D96CD65-1575-45DD-9439-F5919D42577C}" destId="{DC099B37-C411-48F3-911F-3C27DF3DE6B1}" srcOrd="1" destOrd="0" presId="urn:microsoft.com/office/officeart/2008/layout/LinedList"/>
    <dgm:cxn modelId="{D82B859A-B622-4797-ADA6-61CC04D16ED1}" type="presParOf" srcId="{A9623AFF-28D9-44C8-B4E8-3668F1E745B1}" destId="{FE90F033-CF31-4BDC-95D1-26372A3B51F5}" srcOrd="6" destOrd="0" presId="urn:microsoft.com/office/officeart/2008/layout/LinedList"/>
    <dgm:cxn modelId="{3DCAA90D-DD56-46BB-A666-2923AA0F7A0C}" type="presParOf" srcId="{A9623AFF-28D9-44C8-B4E8-3668F1E745B1}" destId="{A19338DF-73D3-4EBE-8778-83AB5FD21CF2}" srcOrd="7" destOrd="0" presId="urn:microsoft.com/office/officeart/2008/layout/LinedList"/>
    <dgm:cxn modelId="{82D1F838-C2B3-4E90-8060-DA2942478610}" type="presParOf" srcId="{A19338DF-73D3-4EBE-8778-83AB5FD21CF2}" destId="{64BD997E-BC74-4DA0-AD05-4B5C969518AF}" srcOrd="0" destOrd="0" presId="urn:microsoft.com/office/officeart/2008/layout/LinedList"/>
    <dgm:cxn modelId="{B9CA476A-5679-4A60-8AA0-8D3A65FAAE7D}" type="presParOf" srcId="{A19338DF-73D3-4EBE-8778-83AB5FD21CF2}" destId="{76E2B65B-6B89-4F26-B17F-D29788681E3B}" srcOrd="1" destOrd="0" presId="urn:microsoft.com/office/officeart/2008/layout/LinedList"/>
    <dgm:cxn modelId="{2EEBFA8A-CD01-4B08-B0FE-8999DAF4C88A}" type="presParOf" srcId="{A9623AFF-28D9-44C8-B4E8-3668F1E745B1}" destId="{58A7D5AA-365B-4E0A-AE3F-D1C90AAE6C0E}" srcOrd="8" destOrd="0" presId="urn:microsoft.com/office/officeart/2008/layout/LinedList"/>
    <dgm:cxn modelId="{9AB2861F-941C-4258-8536-CDF0B761EE3D}" type="presParOf" srcId="{A9623AFF-28D9-44C8-B4E8-3668F1E745B1}" destId="{5137CFE6-A13A-410A-B672-7D77B6373ABC}" srcOrd="9" destOrd="0" presId="urn:microsoft.com/office/officeart/2008/layout/LinedList"/>
    <dgm:cxn modelId="{BBE1828C-EA5E-4E9A-ABF6-DFF743A3A011}" type="presParOf" srcId="{5137CFE6-A13A-410A-B672-7D77B6373ABC}" destId="{4E5122E1-9E2E-4AB4-AB98-151EF4D38887}" srcOrd="0" destOrd="0" presId="urn:microsoft.com/office/officeart/2008/layout/LinedList"/>
    <dgm:cxn modelId="{2231A6B5-CF67-47B2-93AA-B60B53D79644}" type="presParOf" srcId="{5137CFE6-A13A-410A-B672-7D77B6373ABC}" destId="{0D56F8B7-29A9-4724-957F-EAB81DB4914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BB8452-F0CF-46CB-95EF-689C9189AF42}" type="doc">
      <dgm:prSet loTypeId="urn:microsoft.com/office/officeart/2008/layout/LinedList" loCatId="list" qsTypeId="urn:microsoft.com/office/officeart/2005/8/quickstyle/simple4" qsCatId="simple" csTypeId="urn:microsoft.com/office/officeart/2005/8/colors/accent0_3" csCatId="mainScheme"/>
      <dgm:spPr/>
      <dgm:t>
        <a:bodyPr/>
        <a:lstStyle/>
        <a:p>
          <a:endParaRPr lang="en-US"/>
        </a:p>
      </dgm:t>
    </dgm:pt>
    <dgm:pt modelId="{04455FF1-C04F-4D8A-A9AB-C8B629195E7B}">
      <dgm:prSet/>
      <dgm:spPr/>
      <dgm:t>
        <a:bodyPr/>
        <a:lstStyle/>
        <a:p>
          <a:r>
            <a:rPr lang="de-DE"/>
            <a:t>Die Abschreiberei von Regeln</a:t>
          </a:r>
          <a:endParaRPr lang="en-US"/>
        </a:p>
      </dgm:t>
    </dgm:pt>
    <dgm:pt modelId="{32D8B673-07E4-4C6D-A65A-DA58FC2B4A7E}" type="parTrans" cxnId="{17BF0249-EDD0-4203-8993-327C0C2EE7BA}">
      <dgm:prSet/>
      <dgm:spPr/>
      <dgm:t>
        <a:bodyPr/>
        <a:lstStyle/>
        <a:p>
          <a:endParaRPr lang="en-US"/>
        </a:p>
      </dgm:t>
    </dgm:pt>
    <dgm:pt modelId="{32E1DFC8-5CF3-4C2C-A79C-BAB3BB0368FE}" type="sibTrans" cxnId="{17BF0249-EDD0-4203-8993-327C0C2EE7BA}">
      <dgm:prSet/>
      <dgm:spPr/>
      <dgm:t>
        <a:bodyPr/>
        <a:lstStyle/>
        <a:p>
          <a:endParaRPr lang="en-US"/>
        </a:p>
      </dgm:t>
    </dgm:pt>
    <dgm:pt modelId="{68CE9FC0-E3DB-438F-87A8-94D6377369E0}">
      <dgm:prSet/>
      <dgm:spPr/>
      <dgm:t>
        <a:bodyPr/>
        <a:lstStyle/>
        <a:p>
          <a:r>
            <a:rPr lang="de-DE"/>
            <a:t>Konstruktionen müssen mündlich eingeübt werden</a:t>
          </a:r>
          <a:endParaRPr lang="en-US"/>
        </a:p>
      </dgm:t>
    </dgm:pt>
    <dgm:pt modelId="{D34A9047-D5AE-4D4C-8B79-239041F690AB}" type="parTrans" cxnId="{F188E1A6-DD8C-4BF8-9023-AF132F307AA4}">
      <dgm:prSet/>
      <dgm:spPr/>
      <dgm:t>
        <a:bodyPr/>
        <a:lstStyle/>
        <a:p>
          <a:endParaRPr lang="en-US"/>
        </a:p>
      </dgm:t>
    </dgm:pt>
    <dgm:pt modelId="{013E7F93-7302-4212-A9B1-E88E1500E57F}" type="sibTrans" cxnId="{F188E1A6-DD8C-4BF8-9023-AF132F307AA4}">
      <dgm:prSet/>
      <dgm:spPr/>
      <dgm:t>
        <a:bodyPr/>
        <a:lstStyle/>
        <a:p>
          <a:endParaRPr lang="en-US"/>
        </a:p>
      </dgm:t>
    </dgm:pt>
    <dgm:pt modelId="{8D5E2882-A6C4-441C-9BEA-8A57F3614213}">
      <dgm:prSet/>
      <dgm:spPr/>
      <dgm:t>
        <a:bodyPr/>
        <a:lstStyle/>
        <a:p>
          <a:r>
            <a:rPr lang="de-DE"/>
            <a:t>Nicht diese einsprachigen Übungen, bei denen die Schüler aus durcheinandergemischten Wörtern und Wortgruppen die richtigen Sätze bilden sollen</a:t>
          </a:r>
          <a:endParaRPr lang="en-US"/>
        </a:p>
      </dgm:t>
    </dgm:pt>
    <dgm:pt modelId="{B0B6BE7A-6CD8-43F4-BD30-B5546BB3CE68}" type="parTrans" cxnId="{41E520B0-A6BE-43B7-A656-AF725AC1D442}">
      <dgm:prSet/>
      <dgm:spPr/>
      <dgm:t>
        <a:bodyPr/>
        <a:lstStyle/>
        <a:p>
          <a:endParaRPr lang="en-US"/>
        </a:p>
      </dgm:t>
    </dgm:pt>
    <dgm:pt modelId="{7B16E3EB-23E8-4AB7-8292-59C2E43DA085}" type="sibTrans" cxnId="{41E520B0-A6BE-43B7-A656-AF725AC1D442}">
      <dgm:prSet/>
      <dgm:spPr/>
      <dgm:t>
        <a:bodyPr/>
        <a:lstStyle/>
        <a:p>
          <a:endParaRPr lang="en-US"/>
        </a:p>
      </dgm:t>
    </dgm:pt>
    <dgm:pt modelId="{6AFE3F13-660E-434F-9E4F-A713895AC7C9}">
      <dgm:prSet/>
      <dgm:spPr/>
      <dgm:t>
        <a:bodyPr/>
        <a:lstStyle/>
        <a:p>
          <a:r>
            <a:rPr lang="de-DE"/>
            <a:t>Übungen, wie sie sein sollen nicht wie sie zur Not auch sein können</a:t>
          </a:r>
          <a:endParaRPr lang="en-US"/>
        </a:p>
      </dgm:t>
    </dgm:pt>
    <dgm:pt modelId="{7A73DF73-BA9B-49E5-BB62-5D2F04A168B5}" type="parTrans" cxnId="{15843D29-36C9-4878-8F2A-9D79FE007B76}">
      <dgm:prSet/>
      <dgm:spPr/>
      <dgm:t>
        <a:bodyPr/>
        <a:lstStyle/>
        <a:p>
          <a:endParaRPr lang="en-US"/>
        </a:p>
      </dgm:t>
    </dgm:pt>
    <dgm:pt modelId="{47B18D76-BF8B-476F-AC67-6D4F704423EF}" type="sibTrans" cxnId="{15843D29-36C9-4878-8F2A-9D79FE007B76}">
      <dgm:prSet/>
      <dgm:spPr/>
      <dgm:t>
        <a:bodyPr/>
        <a:lstStyle/>
        <a:p>
          <a:endParaRPr lang="en-US"/>
        </a:p>
      </dgm:t>
    </dgm:pt>
    <dgm:pt modelId="{59C624D3-A32A-4E1E-8CFF-3517190266FF}">
      <dgm:prSet/>
      <dgm:spPr/>
      <dgm:t>
        <a:bodyPr/>
        <a:lstStyle/>
        <a:p>
          <a:r>
            <a:rPr lang="de-DE"/>
            <a:t>Keine Übungen zur Beschäftigungstherapie </a:t>
          </a:r>
          <a:endParaRPr lang="en-US"/>
        </a:p>
      </dgm:t>
    </dgm:pt>
    <dgm:pt modelId="{B5EDCE2D-3C6F-41F0-9F36-E915C7D232EB}" type="parTrans" cxnId="{7AFA4F86-9D0B-4065-B8D7-A2CAC5060494}">
      <dgm:prSet/>
      <dgm:spPr/>
      <dgm:t>
        <a:bodyPr/>
        <a:lstStyle/>
        <a:p>
          <a:endParaRPr lang="en-US"/>
        </a:p>
      </dgm:t>
    </dgm:pt>
    <dgm:pt modelId="{AB8381AB-FEFF-41E0-9069-6AA12C864D49}" type="sibTrans" cxnId="{7AFA4F86-9D0B-4065-B8D7-A2CAC5060494}">
      <dgm:prSet/>
      <dgm:spPr/>
      <dgm:t>
        <a:bodyPr/>
        <a:lstStyle/>
        <a:p>
          <a:endParaRPr lang="en-US"/>
        </a:p>
      </dgm:t>
    </dgm:pt>
    <dgm:pt modelId="{D9930F84-27D2-477D-AC1B-FDB528D33EEC}" type="pres">
      <dgm:prSet presAssocID="{95BB8452-F0CF-46CB-95EF-689C9189AF42}" presName="vert0" presStyleCnt="0">
        <dgm:presLayoutVars>
          <dgm:dir/>
          <dgm:animOne val="branch"/>
          <dgm:animLvl val="lvl"/>
        </dgm:presLayoutVars>
      </dgm:prSet>
      <dgm:spPr/>
    </dgm:pt>
    <dgm:pt modelId="{3603CE51-6910-44D7-A28E-3221CB6E25D5}" type="pres">
      <dgm:prSet presAssocID="{04455FF1-C04F-4D8A-A9AB-C8B629195E7B}" presName="thickLine" presStyleLbl="alignNode1" presStyleIdx="0" presStyleCnt="5"/>
      <dgm:spPr/>
    </dgm:pt>
    <dgm:pt modelId="{EB400044-D147-47F9-93A0-6A2852C7412E}" type="pres">
      <dgm:prSet presAssocID="{04455FF1-C04F-4D8A-A9AB-C8B629195E7B}" presName="horz1" presStyleCnt="0"/>
      <dgm:spPr/>
    </dgm:pt>
    <dgm:pt modelId="{ECD2B418-C69E-45A8-B172-A72B323C6020}" type="pres">
      <dgm:prSet presAssocID="{04455FF1-C04F-4D8A-A9AB-C8B629195E7B}" presName="tx1" presStyleLbl="revTx" presStyleIdx="0" presStyleCnt="5"/>
      <dgm:spPr/>
    </dgm:pt>
    <dgm:pt modelId="{92F30C64-360B-4B27-BB97-DE4B4DB54F50}" type="pres">
      <dgm:prSet presAssocID="{04455FF1-C04F-4D8A-A9AB-C8B629195E7B}" presName="vert1" presStyleCnt="0"/>
      <dgm:spPr/>
    </dgm:pt>
    <dgm:pt modelId="{92D73A8B-F85F-4B57-81A4-4BE3FECCC77E}" type="pres">
      <dgm:prSet presAssocID="{68CE9FC0-E3DB-438F-87A8-94D6377369E0}" presName="thickLine" presStyleLbl="alignNode1" presStyleIdx="1" presStyleCnt="5"/>
      <dgm:spPr/>
    </dgm:pt>
    <dgm:pt modelId="{4DB0B7BB-4CD2-48F0-8966-65DF04CC9284}" type="pres">
      <dgm:prSet presAssocID="{68CE9FC0-E3DB-438F-87A8-94D6377369E0}" presName="horz1" presStyleCnt="0"/>
      <dgm:spPr/>
    </dgm:pt>
    <dgm:pt modelId="{631D53ED-97D1-41B3-88B7-63B83BB6B0F0}" type="pres">
      <dgm:prSet presAssocID="{68CE9FC0-E3DB-438F-87A8-94D6377369E0}" presName="tx1" presStyleLbl="revTx" presStyleIdx="1" presStyleCnt="5"/>
      <dgm:spPr/>
    </dgm:pt>
    <dgm:pt modelId="{2FD45E06-91B5-4BB7-9C84-0156C5F61A1F}" type="pres">
      <dgm:prSet presAssocID="{68CE9FC0-E3DB-438F-87A8-94D6377369E0}" presName="vert1" presStyleCnt="0"/>
      <dgm:spPr/>
    </dgm:pt>
    <dgm:pt modelId="{769FD7F4-FFC9-4CFE-A264-44F47AD349F0}" type="pres">
      <dgm:prSet presAssocID="{8D5E2882-A6C4-441C-9BEA-8A57F3614213}" presName="thickLine" presStyleLbl="alignNode1" presStyleIdx="2" presStyleCnt="5"/>
      <dgm:spPr/>
    </dgm:pt>
    <dgm:pt modelId="{9B339444-5176-4385-8CE3-D171C2A3CBBF}" type="pres">
      <dgm:prSet presAssocID="{8D5E2882-A6C4-441C-9BEA-8A57F3614213}" presName="horz1" presStyleCnt="0"/>
      <dgm:spPr/>
    </dgm:pt>
    <dgm:pt modelId="{36DD9FEF-39D3-4475-8D69-7FF8000E27C6}" type="pres">
      <dgm:prSet presAssocID="{8D5E2882-A6C4-441C-9BEA-8A57F3614213}" presName="tx1" presStyleLbl="revTx" presStyleIdx="2" presStyleCnt="5"/>
      <dgm:spPr/>
    </dgm:pt>
    <dgm:pt modelId="{E1919A4C-9127-4B1B-A09E-4865F16A2A9A}" type="pres">
      <dgm:prSet presAssocID="{8D5E2882-A6C4-441C-9BEA-8A57F3614213}" presName="vert1" presStyleCnt="0"/>
      <dgm:spPr/>
    </dgm:pt>
    <dgm:pt modelId="{FBDEF99B-400E-4B14-A03A-9147C9EDE474}" type="pres">
      <dgm:prSet presAssocID="{6AFE3F13-660E-434F-9E4F-A713895AC7C9}" presName="thickLine" presStyleLbl="alignNode1" presStyleIdx="3" presStyleCnt="5"/>
      <dgm:spPr/>
    </dgm:pt>
    <dgm:pt modelId="{537162B5-45E0-47C9-BFA9-49EC6AC7506B}" type="pres">
      <dgm:prSet presAssocID="{6AFE3F13-660E-434F-9E4F-A713895AC7C9}" presName="horz1" presStyleCnt="0"/>
      <dgm:spPr/>
    </dgm:pt>
    <dgm:pt modelId="{F9F9CC13-FBB7-46A0-9EDD-4CF3D7373616}" type="pres">
      <dgm:prSet presAssocID="{6AFE3F13-660E-434F-9E4F-A713895AC7C9}" presName="tx1" presStyleLbl="revTx" presStyleIdx="3" presStyleCnt="5"/>
      <dgm:spPr/>
    </dgm:pt>
    <dgm:pt modelId="{1879CBD4-34C6-4931-972A-D46985EEB9C8}" type="pres">
      <dgm:prSet presAssocID="{6AFE3F13-660E-434F-9E4F-A713895AC7C9}" presName="vert1" presStyleCnt="0"/>
      <dgm:spPr/>
    </dgm:pt>
    <dgm:pt modelId="{85770B17-FD61-433C-9248-06B7E10CEE16}" type="pres">
      <dgm:prSet presAssocID="{59C624D3-A32A-4E1E-8CFF-3517190266FF}" presName="thickLine" presStyleLbl="alignNode1" presStyleIdx="4" presStyleCnt="5"/>
      <dgm:spPr/>
    </dgm:pt>
    <dgm:pt modelId="{70F753B0-703B-4F8D-835A-03AFBD081C3A}" type="pres">
      <dgm:prSet presAssocID="{59C624D3-A32A-4E1E-8CFF-3517190266FF}" presName="horz1" presStyleCnt="0"/>
      <dgm:spPr/>
    </dgm:pt>
    <dgm:pt modelId="{C23F1E53-9BB5-4AAB-A641-E507795A1A2A}" type="pres">
      <dgm:prSet presAssocID="{59C624D3-A32A-4E1E-8CFF-3517190266FF}" presName="tx1" presStyleLbl="revTx" presStyleIdx="4" presStyleCnt="5"/>
      <dgm:spPr/>
    </dgm:pt>
    <dgm:pt modelId="{721EA97D-49F4-4BA4-B0D3-0C2A27A927AF}" type="pres">
      <dgm:prSet presAssocID="{59C624D3-A32A-4E1E-8CFF-3517190266FF}" presName="vert1" presStyleCnt="0"/>
      <dgm:spPr/>
    </dgm:pt>
  </dgm:ptLst>
  <dgm:cxnLst>
    <dgm:cxn modelId="{877B6A09-B3F3-40E1-9A2A-2E96AF090DA1}" type="presOf" srcId="{8D5E2882-A6C4-441C-9BEA-8A57F3614213}" destId="{36DD9FEF-39D3-4475-8D69-7FF8000E27C6}" srcOrd="0" destOrd="0" presId="urn:microsoft.com/office/officeart/2008/layout/LinedList"/>
    <dgm:cxn modelId="{DB53671A-9BBE-4E2E-901E-F102A1391BB7}" type="presOf" srcId="{04455FF1-C04F-4D8A-A9AB-C8B629195E7B}" destId="{ECD2B418-C69E-45A8-B172-A72B323C6020}" srcOrd="0" destOrd="0" presId="urn:microsoft.com/office/officeart/2008/layout/LinedList"/>
    <dgm:cxn modelId="{15843D29-36C9-4878-8F2A-9D79FE007B76}" srcId="{95BB8452-F0CF-46CB-95EF-689C9189AF42}" destId="{6AFE3F13-660E-434F-9E4F-A713895AC7C9}" srcOrd="3" destOrd="0" parTransId="{7A73DF73-BA9B-49E5-BB62-5D2F04A168B5}" sibTransId="{47B18D76-BF8B-476F-AC67-6D4F704423EF}"/>
    <dgm:cxn modelId="{36CAC239-6878-42F9-88AD-8E5C10BB746F}" type="presOf" srcId="{6AFE3F13-660E-434F-9E4F-A713895AC7C9}" destId="{F9F9CC13-FBB7-46A0-9EDD-4CF3D7373616}" srcOrd="0" destOrd="0" presId="urn:microsoft.com/office/officeart/2008/layout/LinedList"/>
    <dgm:cxn modelId="{17BF0249-EDD0-4203-8993-327C0C2EE7BA}" srcId="{95BB8452-F0CF-46CB-95EF-689C9189AF42}" destId="{04455FF1-C04F-4D8A-A9AB-C8B629195E7B}" srcOrd="0" destOrd="0" parTransId="{32D8B673-07E4-4C6D-A65A-DA58FC2B4A7E}" sibTransId="{32E1DFC8-5CF3-4C2C-A79C-BAB3BB0368FE}"/>
    <dgm:cxn modelId="{5143DE56-D3B3-4E43-8F17-4F5AB302052D}" type="presOf" srcId="{68CE9FC0-E3DB-438F-87A8-94D6377369E0}" destId="{631D53ED-97D1-41B3-88B7-63B83BB6B0F0}" srcOrd="0" destOrd="0" presId="urn:microsoft.com/office/officeart/2008/layout/LinedList"/>
    <dgm:cxn modelId="{7AFA4F86-9D0B-4065-B8D7-A2CAC5060494}" srcId="{95BB8452-F0CF-46CB-95EF-689C9189AF42}" destId="{59C624D3-A32A-4E1E-8CFF-3517190266FF}" srcOrd="4" destOrd="0" parTransId="{B5EDCE2D-3C6F-41F0-9F36-E915C7D232EB}" sibTransId="{AB8381AB-FEFF-41E0-9069-6AA12C864D49}"/>
    <dgm:cxn modelId="{6013848A-A922-4423-9C60-7DA9D85613FB}" type="presOf" srcId="{95BB8452-F0CF-46CB-95EF-689C9189AF42}" destId="{D9930F84-27D2-477D-AC1B-FDB528D33EEC}" srcOrd="0" destOrd="0" presId="urn:microsoft.com/office/officeart/2008/layout/LinedList"/>
    <dgm:cxn modelId="{F188E1A6-DD8C-4BF8-9023-AF132F307AA4}" srcId="{95BB8452-F0CF-46CB-95EF-689C9189AF42}" destId="{68CE9FC0-E3DB-438F-87A8-94D6377369E0}" srcOrd="1" destOrd="0" parTransId="{D34A9047-D5AE-4D4C-8B79-239041F690AB}" sibTransId="{013E7F93-7302-4212-A9B1-E88E1500E57F}"/>
    <dgm:cxn modelId="{26D10FA9-802D-4DC5-98C2-669D0149FD03}" type="presOf" srcId="{59C624D3-A32A-4E1E-8CFF-3517190266FF}" destId="{C23F1E53-9BB5-4AAB-A641-E507795A1A2A}" srcOrd="0" destOrd="0" presId="urn:microsoft.com/office/officeart/2008/layout/LinedList"/>
    <dgm:cxn modelId="{41E520B0-A6BE-43B7-A656-AF725AC1D442}" srcId="{95BB8452-F0CF-46CB-95EF-689C9189AF42}" destId="{8D5E2882-A6C4-441C-9BEA-8A57F3614213}" srcOrd="2" destOrd="0" parTransId="{B0B6BE7A-6CD8-43F4-BD30-B5546BB3CE68}" sibTransId="{7B16E3EB-23E8-4AB7-8292-59C2E43DA085}"/>
    <dgm:cxn modelId="{FCF7C006-DF44-4302-8673-75A543F6A9C7}" type="presParOf" srcId="{D9930F84-27D2-477D-AC1B-FDB528D33EEC}" destId="{3603CE51-6910-44D7-A28E-3221CB6E25D5}" srcOrd="0" destOrd="0" presId="urn:microsoft.com/office/officeart/2008/layout/LinedList"/>
    <dgm:cxn modelId="{B9378E8D-4831-46BF-A7F6-1223B02AE65D}" type="presParOf" srcId="{D9930F84-27D2-477D-AC1B-FDB528D33EEC}" destId="{EB400044-D147-47F9-93A0-6A2852C7412E}" srcOrd="1" destOrd="0" presId="urn:microsoft.com/office/officeart/2008/layout/LinedList"/>
    <dgm:cxn modelId="{A890DC51-ABB3-4DF8-B0C6-3C7E94EB9F44}" type="presParOf" srcId="{EB400044-D147-47F9-93A0-6A2852C7412E}" destId="{ECD2B418-C69E-45A8-B172-A72B323C6020}" srcOrd="0" destOrd="0" presId="urn:microsoft.com/office/officeart/2008/layout/LinedList"/>
    <dgm:cxn modelId="{9D652E82-C2C4-4A3F-BD27-46F83791D9EA}" type="presParOf" srcId="{EB400044-D147-47F9-93A0-6A2852C7412E}" destId="{92F30C64-360B-4B27-BB97-DE4B4DB54F50}" srcOrd="1" destOrd="0" presId="urn:microsoft.com/office/officeart/2008/layout/LinedList"/>
    <dgm:cxn modelId="{A4534E9C-965D-4282-8405-EECB79766635}" type="presParOf" srcId="{D9930F84-27D2-477D-AC1B-FDB528D33EEC}" destId="{92D73A8B-F85F-4B57-81A4-4BE3FECCC77E}" srcOrd="2" destOrd="0" presId="urn:microsoft.com/office/officeart/2008/layout/LinedList"/>
    <dgm:cxn modelId="{724A3B57-F712-464D-8588-EF0A3200B3D4}" type="presParOf" srcId="{D9930F84-27D2-477D-AC1B-FDB528D33EEC}" destId="{4DB0B7BB-4CD2-48F0-8966-65DF04CC9284}" srcOrd="3" destOrd="0" presId="urn:microsoft.com/office/officeart/2008/layout/LinedList"/>
    <dgm:cxn modelId="{66282DBC-E20A-4F7D-A9DF-B27C7A319795}" type="presParOf" srcId="{4DB0B7BB-4CD2-48F0-8966-65DF04CC9284}" destId="{631D53ED-97D1-41B3-88B7-63B83BB6B0F0}" srcOrd="0" destOrd="0" presId="urn:microsoft.com/office/officeart/2008/layout/LinedList"/>
    <dgm:cxn modelId="{AC2B5418-804C-49DB-BD47-875938D14176}" type="presParOf" srcId="{4DB0B7BB-4CD2-48F0-8966-65DF04CC9284}" destId="{2FD45E06-91B5-4BB7-9C84-0156C5F61A1F}" srcOrd="1" destOrd="0" presId="urn:microsoft.com/office/officeart/2008/layout/LinedList"/>
    <dgm:cxn modelId="{EE8C2E8A-848B-4843-96B6-90EC82DB96A8}" type="presParOf" srcId="{D9930F84-27D2-477D-AC1B-FDB528D33EEC}" destId="{769FD7F4-FFC9-4CFE-A264-44F47AD349F0}" srcOrd="4" destOrd="0" presId="urn:microsoft.com/office/officeart/2008/layout/LinedList"/>
    <dgm:cxn modelId="{AF443FCF-1881-4CEA-B7AC-02283F2AAF2D}" type="presParOf" srcId="{D9930F84-27D2-477D-AC1B-FDB528D33EEC}" destId="{9B339444-5176-4385-8CE3-D171C2A3CBBF}" srcOrd="5" destOrd="0" presId="urn:microsoft.com/office/officeart/2008/layout/LinedList"/>
    <dgm:cxn modelId="{2BC22E19-F110-4661-8D9E-CC25BB44768B}" type="presParOf" srcId="{9B339444-5176-4385-8CE3-D171C2A3CBBF}" destId="{36DD9FEF-39D3-4475-8D69-7FF8000E27C6}" srcOrd="0" destOrd="0" presId="urn:microsoft.com/office/officeart/2008/layout/LinedList"/>
    <dgm:cxn modelId="{1DF4D6E0-993B-4D03-9472-72507CE76BA4}" type="presParOf" srcId="{9B339444-5176-4385-8CE3-D171C2A3CBBF}" destId="{E1919A4C-9127-4B1B-A09E-4865F16A2A9A}" srcOrd="1" destOrd="0" presId="urn:microsoft.com/office/officeart/2008/layout/LinedList"/>
    <dgm:cxn modelId="{9558D46D-9EF4-40F8-99FF-3744F92FD3BA}" type="presParOf" srcId="{D9930F84-27D2-477D-AC1B-FDB528D33EEC}" destId="{FBDEF99B-400E-4B14-A03A-9147C9EDE474}" srcOrd="6" destOrd="0" presId="urn:microsoft.com/office/officeart/2008/layout/LinedList"/>
    <dgm:cxn modelId="{426CB168-2E9B-4819-8960-89D4C8818813}" type="presParOf" srcId="{D9930F84-27D2-477D-AC1B-FDB528D33EEC}" destId="{537162B5-45E0-47C9-BFA9-49EC6AC7506B}" srcOrd="7" destOrd="0" presId="urn:microsoft.com/office/officeart/2008/layout/LinedList"/>
    <dgm:cxn modelId="{9851CEE7-BD7E-4862-97CC-3FBA813A2481}" type="presParOf" srcId="{537162B5-45E0-47C9-BFA9-49EC6AC7506B}" destId="{F9F9CC13-FBB7-46A0-9EDD-4CF3D7373616}" srcOrd="0" destOrd="0" presId="urn:microsoft.com/office/officeart/2008/layout/LinedList"/>
    <dgm:cxn modelId="{87D70941-DF96-4610-8A8B-B0F9EC6C7235}" type="presParOf" srcId="{537162B5-45E0-47C9-BFA9-49EC6AC7506B}" destId="{1879CBD4-34C6-4931-972A-D46985EEB9C8}" srcOrd="1" destOrd="0" presId="urn:microsoft.com/office/officeart/2008/layout/LinedList"/>
    <dgm:cxn modelId="{2C5C0CDF-ECD2-4F6C-B204-A6F14DD1A4EB}" type="presParOf" srcId="{D9930F84-27D2-477D-AC1B-FDB528D33EEC}" destId="{85770B17-FD61-433C-9248-06B7E10CEE16}" srcOrd="8" destOrd="0" presId="urn:microsoft.com/office/officeart/2008/layout/LinedList"/>
    <dgm:cxn modelId="{3B10CFFD-6CD2-4DAD-9445-C75D015187FB}" type="presParOf" srcId="{D9930F84-27D2-477D-AC1B-FDB528D33EEC}" destId="{70F753B0-703B-4F8D-835A-03AFBD081C3A}" srcOrd="9" destOrd="0" presId="urn:microsoft.com/office/officeart/2008/layout/LinedList"/>
    <dgm:cxn modelId="{CA08EAEB-4474-438E-8058-F50CE00E32DD}" type="presParOf" srcId="{70F753B0-703B-4F8D-835A-03AFBD081C3A}" destId="{C23F1E53-9BB5-4AAB-A641-E507795A1A2A}" srcOrd="0" destOrd="0" presId="urn:microsoft.com/office/officeart/2008/layout/LinedList"/>
    <dgm:cxn modelId="{478BDF63-C6A4-4502-9D61-CC9FBCFCCC60}" type="presParOf" srcId="{70F753B0-703B-4F8D-835A-03AFBD081C3A}" destId="{721EA97D-49F4-4BA4-B0D3-0C2A27A927A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5C32EAB-0F80-4AD6-A808-F47D4A2F5FC7}" type="doc">
      <dgm:prSet loTypeId="urn:microsoft.com/office/officeart/2008/layout/LinedList" loCatId="list" qsTypeId="urn:microsoft.com/office/officeart/2005/8/quickstyle/simple4" qsCatId="simple" csTypeId="urn:microsoft.com/office/officeart/2005/8/colors/accent2_2" csCatId="accent2"/>
      <dgm:spPr/>
      <dgm:t>
        <a:bodyPr/>
        <a:lstStyle/>
        <a:p>
          <a:endParaRPr lang="en-US"/>
        </a:p>
      </dgm:t>
    </dgm:pt>
    <dgm:pt modelId="{BB50A35F-5544-4F73-9AE6-25F6C7D8FC31}">
      <dgm:prSet/>
      <dgm:spPr/>
      <dgm:t>
        <a:bodyPr/>
        <a:lstStyle/>
        <a:p>
          <a:r>
            <a:rPr lang="de-DE"/>
            <a:t>Regelsprache oder Metasprache</a:t>
          </a:r>
          <a:endParaRPr lang="en-US"/>
        </a:p>
      </dgm:t>
    </dgm:pt>
    <dgm:pt modelId="{B00787E1-3C83-4981-9215-63984BB2AB60}" type="parTrans" cxnId="{DE323D36-EB92-4ECA-9E02-D075CCFAAD9E}">
      <dgm:prSet/>
      <dgm:spPr/>
      <dgm:t>
        <a:bodyPr/>
        <a:lstStyle/>
        <a:p>
          <a:endParaRPr lang="en-US"/>
        </a:p>
      </dgm:t>
    </dgm:pt>
    <dgm:pt modelId="{51DDF564-2173-4CA9-AD23-7E19565D4C6F}" type="sibTrans" cxnId="{DE323D36-EB92-4ECA-9E02-D075CCFAAD9E}">
      <dgm:prSet/>
      <dgm:spPr/>
      <dgm:t>
        <a:bodyPr/>
        <a:lstStyle/>
        <a:p>
          <a:endParaRPr lang="en-US"/>
        </a:p>
      </dgm:t>
    </dgm:pt>
    <dgm:pt modelId="{421D26DF-2E15-4D52-B6C4-A905FA3C72C3}">
      <dgm:prSet/>
      <dgm:spPr/>
      <dgm:t>
        <a:bodyPr/>
        <a:lstStyle/>
        <a:p>
          <a:r>
            <a:rPr lang="de-DE"/>
            <a:t>Nicht verstehen, keine Motivation</a:t>
          </a:r>
          <a:endParaRPr lang="en-US"/>
        </a:p>
      </dgm:t>
    </dgm:pt>
    <dgm:pt modelId="{01EBF12E-2F64-4827-908E-BDCD7DDA4DD4}" type="parTrans" cxnId="{F3A939D4-55DE-49D0-B4EC-58D4AEC8B9D7}">
      <dgm:prSet/>
      <dgm:spPr/>
      <dgm:t>
        <a:bodyPr/>
        <a:lstStyle/>
        <a:p>
          <a:endParaRPr lang="en-US"/>
        </a:p>
      </dgm:t>
    </dgm:pt>
    <dgm:pt modelId="{792491F4-DD74-4291-9FEC-1A42FF6A8040}" type="sibTrans" cxnId="{F3A939D4-55DE-49D0-B4EC-58D4AEC8B9D7}">
      <dgm:prSet/>
      <dgm:spPr/>
      <dgm:t>
        <a:bodyPr/>
        <a:lstStyle/>
        <a:p>
          <a:endParaRPr lang="en-US"/>
        </a:p>
      </dgm:t>
    </dgm:pt>
    <dgm:pt modelId="{FDD3FE5C-3797-4574-910B-D15A750F79C0}">
      <dgm:prSet/>
      <dgm:spPr/>
      <dgm:t>
        <a:bodyPr/>
        <a:lstStyle/>
        <a:p>
          <a:r>
            <a:rPr lang="de-DE"/>
            <a:t>Kein analytischer Verstand, keine herkömmliche Analyse</a:t>
          </a:r>
          <a:endParaRPr lang="en-US"/>
        </a:p>
      </dgm:t>
    </dgm:pt>
    <dgm:pt modelId="{69848596-4180-417B-8A66-CE0F75D2CC3A}" type="parTrans" cxnId="{D5F9FAAE-6CB7-4BD1-88F3-D71EE4D2EF41}">
      <dgm:prSet/>
      <dgm:spPr/>
      <dgm:t>
        <a:bodyPr/>
        <a:lstStyle/>
        <a:p>
          <a:endParaRPr lang="en-US"/>
        </a:p>
      </dgm:t>
    </dgm:pt>
    <dgm:pt modelId="{95999266-839E-4F77-96BB-30A41350070B}" type="sibTrans" cxnId="{D5F9FAAE-6CB7-4BD1-88F3-D71EE4D2EF41}">
      <dgm:prSet/>
      <dgm:spPr/>
      <dgm:t>
        <a:bodyPr/>
        <a:lstStyle/>
        <a:p>
          <a:endParaRPr lang="en-US"/>
        </a:p>
      </dgm:t>
    </dgm:pt>
    <dgm:pt modelId="{A6117077-3DCF-432C-89D0-E84DECDA26C7}">
      <dgm:prSet/>
      <dgm:spPr/>
      <dgm:t>
        <a:bodyPr/>
        <a:lstStyle/>
        <a:p>
          <a:r>
            <a:rPr lang="de-DE"/>
            <a:t>Lehrbarkeitshypothese (Bereitsein)</a:t>
          </a:r>
          <a:endParaRPr lang="en-US"/>
        </a:p>
      </dgm:t>
    </dgm:pt>
    <dgm:pt modelId="{0871D3E8-E059-4D46-B5DD-925E31286A79}" type="parTrans" cxnId="{C390E04A-6C98-42FF-A180-DBD36761FABA}">
      <dgm:prSet/>
      <dgm:spPr/>
      <dgm:t>
        <a:bodyPr/>
        <a:lstStyle/>
        <a:p>
          <a:endParaRPr lang="en-US"/>
        </a:p>
      </dgm:t>
    </dgm:pt>
    <dgm:pt modelId="{81FD9DCF-70EB-4715-9895-E3CC4D6FD398}" type="sibTrans" cxnId="{C390E04A-6C98-42FF-A180-DBD36761FABA}">
      <dgm:prSet/>
      <dgm:spPr/>
      <dgm:t>
        <a:bodyPr/>
        <a:lstStyle/>
        <a:p>
          <a:endParaRPr lang="en-US"/>
        </a:p>
      </dgm:t>
    </dgm:pt>
    <dgm:pt modelId="{DC9A374C-3104-420C-A4A6-BE5ACC5F8FDD}">
      <dgm:prSet/>
      <dgm:spPr/>
      <dgm:t>
        <a:bodyPr/>
        <a:lstStyle/>
        <a:p>
          <a:r>
            <a:rPr lang="de-DE"/>
            <a:t>Statt Grammatik, Textarbeit (teach the language, not about the language)</a:t>
          </a:r>
          <a:endParaRPr lang="en-US"/>
        </a:p>
      </dgm:t>
    </dgm:pt>
    <dgm:pt modelId="{05B40277-2B03-43F3-83B7-30F3E3309A07}" type="parTrans" cxnId="{9A94D764-3E40-497D-9A00-9DC62B679997}">
      <dgm:prSet/>
      <dgm:spPr/>
      <dgm:t>
        <a:bodyPr/>
        <a:lstStyle/>
        <a:p>
          <a:endParaRPr lang="en-US"/>
        </a:p>
      </dgm:t>
    </dgm:pt>
    <dgm:pt modelId="{2E62C459-375B-4393-8B01-33EDD865446A}" type="sibTrans" cxnId="{9A94D764-3E40-497D-9A00-9DC62B679997}">
      <dgm:prSet/>
      <dgm:spPr/>
      <dgm:t>
        <a:bodyPr/>
        <a:lstStyle/>
        <a:p>
          <a:endParaRPr lang="en-US"/>
        </a:p>
      </dgm:t>
    </dgm:pt>
    <dgm:pt modelId="{A7C1526E-664C-44F9-9AF8-9A76CC1C503F}" type="pres">
      <dgm:prSet presAssocID="{E5C32EAB-0F80-4AD6-A808-F47D4A2F5FC7}" presName="vert0" presStyleCnt="0">
        <dgm:presLayoutVars>
          <dgm:dir/>
          <dgm:animOne val="branch"/>
          <dgm:animLvl val="lvl"/>
        </dgm:presLayoutVars>
      </dgm:prSet>
      <dgm:spPr/>
    </dgm:pt>
    <dgm:pt modelId="{5F439FD5-33AE-4D50-B5A6-AF43EBFD7040}" type="pres">
      <dgm:prSet presAssocID="{BB50A35F-5544-4F73-9AE6-25F6C7D8FC31}" presName="thickLine" presStyleLbl="alignNode1" presStyleIdx="0" presStyleCnt="5"/>
      <dgm:spPr/>
    </dgm:pt>
    <dgm:pt modelId="{35AB5182-37DD-414C-BD7B-4EDE966E1C8A}" type="pres">
      <dgm:prSet presAssocID="{BB50A35F-5544-4F73-9AE6-25F6C7D8FC31}" presName="horz1" presStyleCnt="0"/>
      <dgm:spPr/>
    </dgm:pt>
    <dgm:pt modelId="{F3CB2D4E-46FC-4267-8011-54D59C7D1B97}" type="pres">
      <dgm:prSet presAssocID="{BB50A35F-5544-4F73-9AE6-25F6C7D8FC31}" presName="tx1" presStyleLbl="revTx" presStyleIdx="0" presStyleCnt="5"/>
      <dgm:spPr/>
    </dgm:pt>
    <dgm:pt modelId="{F31D5A88-1A4D-4E7E-B93A-73A5FC3C5CB5}" type="pres">
      <dgm:prSet presAssocID="{BB50A35F-5544-4F73-9AE6-25F6C7D8FC31}" presName="vert1" presStyleCnt="0"/>
      <dgm:spPr/>
    </dgm:pt>
    <dgm:pt modelId="{F2471E5B-D485-442E-B314-495AEC23CEE3}" type="pres">
      <dgm:prSet presAssocID="{421D26DF-2E15-4D52-B6C4-A905FA3C72C3}" presName="thickLine" presStyleLbl="alignNode1" presStyleIdx="1" presStyleCnt="5"/>
      <dgm:spPr/>
    </dgm:pt>
    <dgm:pt modelId="{C7FE7DD5-888A-4503-A7B6-5648245816CB}" type="pres">
      <dgm:prSet presAssocID="{421D26DF-2E15-4D52-B6C4-A905FA3C72C3}" presName="horz1" presStyleCnt="0"/>
      <dgm:spPr/>
    </dgm:pt>
    <dgm:pt modelId="{0A2294C0-6350-4E7F-9952-19F8581206F0}" type="pres">
      <dgm:prSet presAssocID="{421D26DF-2E15-4D52-B6C4-A905FA3C72C3}" presName="tx1" presStyleLbl="revTx" presStyleIdx="1" presStyleCnt="5"/>
      <dgm:spPr/>
    </dgm:pt>
    <dgm:pt modelId="{0815A62B-E253-4E53-B5C7-419D9CCCF730}" type="pres">
      <dgm:prSet presAssocID="{421D26DF-2E15-4D52-B6C4-A905FA3C72C3}" presName="vert1" presStyleCnt="0"/>
      <dgm:spPr/>
    </dgm:pt>
    <dgm:pt modelId="{9DE0F674-1256-4EB9-9798-872560D0D6FE}" type="pres">
      <dgm:prSet presAssocID="{FDD3FE5C-3797-4574-910B-D15A750F79C0}" presName="thickLine" presStyleLbl="alignNode1" presStyleIdx="2" presStyleCnt="5"/>
      <dgm:spPr/>
    </dgm:pt>
    <dgm:pt modelId="{BFE200F7-0FF0-4E23-BB9B-67AB4E6D49A7}" type="pres">
      <dgm:prSet presAssocID="{FDD3FE5C-3797-4574-910B-D15A750F79C0}" presName="horz1" presStyleCnt="0"/>
      <dgm:spPr/>
    </dgm:pt>
    <dgm:pt modelId="{42CB7274-9E93-4B28-A695-40FDE695EE22}" type="pres">
      <dgm:prSet presAssocID="{FDD3FE5C-3797-4574-910B-D15A750F79C0}" presName="tx1" presStyleLbl="revTx" presStyleIdx="2" presStyleCnt="5"/>
      <dgm:spPr/>
    </dgm:pt>
    <dgm:pt modelId="{4C2FFCE4-8DA7-4C18-A71D-57C6460D79C5}" type="pres">
      <dgm:prSet presAssocID="{FDD3FE5C-3797-4574-910B-D15A750F79C0}" presName="vert1" presStyleCnt="0"/>
      <dgm:spPr/>
    </dgm:pt>
    <dgm:pt modelId="{999B628F-8952-4118-A097-2054C9ACC15E}" type="pres">
      <dgm:prSet presAssocID="{A6117077-3DCF-432C-89D0-E84DECDA26C7}" presName="thickLine" presStyleLbl="alignNode1" presStyleIdx="3" presStyleCnt="5"/>
      <dgm:spPr/>
    </dgm:pt>
    <dgm:pt modelId="{36B7DD6B-9378-42CE-90EB-0524FD9E43EF}" type="pres">
      <dgm:prSet presAssocID="{A6117077-3DCF-432C-89D0-E84DECDA26C7}" presName="horz1" presStyleCnt="0"/>
      <dgm:spPr/>
    </dgm:pt>
    <dgm:pt modelId="{D309670F-1F82-4F8E-966D-2778002115A5}" type="pres">
      <dgm:prSet presAssocID="{A6117077-3DCF-432C-89D0-E84DECDA26C7}" presName="tx1" presStyleLbl="revTx" presStyleIdx="3" presStyleCnt="5"/>
      <dgm:spPr/>
    </dgm:pt>
    <dgm:pt modelId="{873BE511-53DA-43C9-BAC5-29F8597FE00A}" type="pres">
      <dgm:prSet presAssocID="{A6117077-3DCF-432C-89D0-E84DECDA26C7}" presName="vert1" presStyleCnt="0"/>
      <dgm:spPr/>
    </dgm:pt>
    <dgm:pt modelId="{2A0DB66C-E63B-41B7-8041-F22FC2930180}" type="pres">
      <dgm:prSet presAssocID="{DC9A374C-3104-420C-A4A6-BE5ACC5F8FDD}" presName="thickLine" presStyleLbl="alignNode1" presStyleIdx="4" presStyleCnt="5"/>
      <dgm:spPr/>
    </dgm:pt>
    <dgm:pt modelId="{49A57BC0-FC1C-4480-B591-0E0935E2DF98}" type="pres">
      <dgm:prSet presAssocID="{DC9A374C-3104-420C-A4A6-BE5ACC5F8FDD}" presName="horz1" presStyleCnt="0"/>
      <dgm:spPr/>
    </dgm:pt>
    <dgm:pt modelId="{45217D7B-0E6B-4422-A9B0-9FB1167F8A44}" type="pres">
      <dgm:prSet presAssocID="{DC9A374C-3104-420C-A4A6-BE5ACC5F8FDD}" presName="tx1" presStyleLbl="revTx" presStyleIdx="4" presStyleCnt="5"/>
      <dgm:spPr/>
    </dgm:pt>
    <dgm:pt modelId="{AD4F3ABB-9705-400B-A83B-C46D744438F5}" type="pres">
      <dgm:prSet presAssocID="{DC9A374C-3104-420C-A4A6-BE5ACC5F8FDD}" presName="vert1" presStyleCnt="0"/>
      <dgm:spPr/>
    </dgm:pt>
  </dgm:ptLst>
  <dgm:cxnLst>
    <dgm:cxn modelId="{6A560A10-1327-4551-86DF-E9E4C47661E1}" type="presOf" srcId="{A6117077-3DCF-432C-89D0-E84DECDA26C7}" destId="{D309670F-1F82-4F8E-966D-2778002115A5}" srcOrd="0" destOrd="0" presId="urn:microsoft.com/office/officeart/2008/layout/LinedList"/>
    <dgm:cxn modelId="{1B7B0E15-A4CC-4A0C-B03B-4B8E1AB030D2}" type="presOf" srcId="{DC9A374C-3104-420C-A4A6-BE5ACC5F8FDD}" destId="{45217D7B-0E6B-4422-A9B0-9FB1167F8A44}" srcOrd="0" destOrd="0" presId="urn:microsoft.com/office/officeart/2008/layout/LinedList"/>
    <dgm:cxn modelId="{F5CA2B23-787C-4FA2-BBE0-C70F18262311}" type="presOf" srcId="{421D26DF-2E15-4D52-B6C4-A905FA3C72C3}" destId="{0A2294C0-6350-4E7F-9952-19F8581206F0}" srcOrd="0" destOrd="0" presId="urn:microsoft.com/office/officeart/2008/layout/LinedList"/>
    <dgm:cxn modelId="{DE323D36-EB92-4ECA-9E02-D075CCFAAD9E}" srcId="{E5C32EAB-0F80-4AD6-A808-F47D4A2F5FC7}" destId="{BB50A35F-5544-4F73-9AE6-25F6C7D8FC31}" srcOrd="0" destOrd="0" parTransId="{B00787E1-3C83-4981-9215-63984BB2AB60}" sibTransId="{51DDF564-2173-4CA9-AD23-7E19565D4C6F}"/>
    <dgm:cxn modelId="{9A94D764-3E40-497D-9A00-9DC62B679997}" srcId="{E5C32EAB-0F80-4AD6-A808-F47D4A2F5FC7}" destId="{DC9A374C-3104-420C-A4A6-BE5ACC5F8FDD}" srcOrd="4" destOrd="0" parTransId="{05B40277-2B03-43F3-83B7-30F3E3309A07}" sibTransId="{2E62C459-375B-4393-8B01-33EDD865446A}"/>
    <dgm:cxn modelId="{C390E04A-6C98-42FF-A180-DBD36761FABA}" srcId="{E5C32EAB-0F80-4AD6-A808-F47D4A2F5FC7}" destId="{A6117077-3DCF-432C-89D0-E84DECDA26C7}" srcOrd="3" destOrd="0" parTransId="{0871D3E8-E059-4D46-B5DD-925E31286A79}" sibTransId="{81FD9DCF-70EB-4715-9895-E3CC4D6FD398}"/>
    <dgm:cxn modelId="{C28B7F84-2C2E-40F8-ACB2-817DAB059EAC}" type="presOf" srcId="{BB50A35F-5544-4F73-9AE6-25F6C7D8FC31}" destId="{F3CB2D4E-46FC-4267-8011-54D59C7D1B97}" srcOrd="0" destOrd="0" presId="urn:microsoft.com/office/officeart/2008/layout/LinedList"/>
    <dgm:cxn modelId="{4D7B8E85-5FCC-4ECC-A110-C319688E4DD0}" type="presOf" srcId="{FDD3FE5C-3797-4574-910B-D15A750F79C0}" destId="{42CB7274-9E93-4B28-A695-40FDE695EE22}" srcOrd="0" destOrd="0" presId="urn:microsoft.com/office/officeart/2008/layout/LinedList"/>
    <dgm:cxn modelId="{D8941EA3-C995-44DA-9191-EA37E6C10995}" type="presOf" srcId="{E5C32EAB-0F80-4AD6-A808-F47D4A2F5FC7}" destId="{A7C1526E-664C-44F9-9AF8-9A76CC1C503F}" srcOrd="0" destOrd="0" presId="urn:microsoft.com/office/officeart/2008/layout/LinedList"/>
    <dgm:cxn modelId="{D5F9FAAE-6CB7-4BD1-88F3-D71EE4D2EF41}" srcId="{E5C32EAB-0F80-4AD6-A808-F47D4A2F5FC7}" destId="{FDD3FE5C-3797-4574-910B-D15A750F79C0}" srcOrd="2" destOrd="0" parTransId="{69848596-4180-417B-8A66-CE0F75D2CC3A}" sibTransId="{95999266-839E-4F77-96BB-30A41350070B}"/>
    <dgm:cxn modelId="{F3A939D4-55DE-49D0-B4EC-58D4AEC8B9D7}" srcId="{E5C32EAB-0F80-4AD6-A808-F47D4A2F5FC7}" destId="{421D26DF-2E15-4D52-B6C4-A905FA3C72C3}" srcOrd="1" destOrd="0" parTransId="{01EBF12E-2F64-4827-908E-BDCD7DDA4DD4}" sibTransId="{792491F4-DD74-4291-9FEC-1A42FF6A8040}"/>
    <dgm:cxn modelId="{399706C6-6CA3-467B-82CD-50EC416A480D}" type="presParOf" srcId="{A7C1526E-664C-44F9-9AF8-9A76CC1C503F}" destId="{5F439FD5-33AE-4D50-B5A6-AF43EBFD7040}" srcOrd="0" destOrd="0" presId="urn:microsoft.com/office/officeart/2008/layout/LinedList"/>
    <dgm:cxn modelId="{18D414C2-5575-4098-A6FB-5B037E1897C6}" type="presParOf" srcId="{A7C1526E-664C-44F9-9AF8-9A76CC1C503F}" destId="{35AB5182-37DD-414C-BD7B-4EDE966E1C8A}" srcOrd="1" destOrd="0" presId="urn:microsoft.com/office/officeart/2008/layout/LinedList"/>
    <dgm:cxn modelId="{A4D05E6F-88D3-4787-B97D-8D70152B535C}" type="presParOf" srcId="{35AB5182-37DD-414C-BD7B-4EDE966E1C8A}" destId="{F3CB2D4E-46FC-4267-8011-54D59C7D1B97}" srcOrd="0" destOrd="0" presId="urn:microsoft.com/office/officeart/2008/layout/LinedList"/>
    <dgm:cxn modelId="{18B5D682-B0EA-4120-868C-092C5315906D}" type="presParOf" srcId="{35AB5182-37DD-414C-BD7B-4EDE966E1C8A}" destId="{F31D5A88-1A4D-4E7E-B93A-73A5FC3C5CB5}" srcOrd="1" destOrd="0" presId="urn:microsoft.com/office/officeart/2008/layout/LinedList"/>
    <dgm:cxn modelId="{F8434D8F-8C54-4B72-9F45-610928C19886}" type="presParOf" srcId="{A7C1526E-664C-44F9-9AF8-9A76CC1C503F}" destId="{F2471E5B-D485-442E-B314-495AEC23CEE3}" srcOrd="2" destOrd="0" presId="urn:microsoft.com/office/officeart/2008/layout/LinedList"/>
    <dgm:cxn modelId="{6AA735E8-595A-4C71-88BD-4A11CC0F4CD3}" type="presParOf" srcId="{A7C1526E-664C-44F9-9AF8-9A76CC1C503F}" destId="{C7FE7DD5-888A-4503-A7B6-5648245816CB}" srcOrd="3" destOrd="0" presId="urn:microsoft.com/office/officeart/2008/layout/LinedList"/>
    <dgm:cxn modelId="{6522F708-FA99-4C22-8C8B-E713C4866B12}" type="presParOf" srcId="{C7FE7DD5-888A-4503-A7B6-5648245816CB}" destId="{0A2294C0-6350-4E7F-9952-19F8581206F0}" srcOrd="0" destOrd="0" presId="urn:microsoft.com/office/officeart/2008/layout/LinedList"/>
    <dgm:cxn modelId="{1467E96B-ED91-42E8-A2A4-51A69F000084}" type="presParOf" srcId="{C7FE7DD5-888A-4503-A7B6-5648245816CB}" destId="{0815A62B-E253-4E53-B5C7-419D9CCCF730}" srcOrd="1" destOrd="0" presId="urn:microsoft.com/office/officeart/2008/layout/LinedList"/>
    <dgm:cxn modelId="{85AD456E-2475-4BB0-8508-49DCCA38A82C}" type="presParOf" srcId="{A7C1526E-664C-44F9-9AF8-9A76CC1C503F}" destId="{9DE0F674-1256-4EB9-9798-872560D0D6FE}" srcOrd="4" destOrd="0" presId="urn:microsoft.com/office/officeart/2008/layout/LinedList"/>
    <dgm:cxn modelId="{72FC0957-F220-47BC-8F54-891602C27D38}" type="presParOf" srcId="{A7C1526E-664C-44F9-9AF8-9A76CC1C503F}" destId="{BFE200F7-0FF0-4E23-BB9B-67AB4E6D49A7}" srcOrd="5" destOrd="0" presId="urn:microsoft.com/office/officeart/2008/layout/LinedList"/>
    <dgm:cxn modelId="{77B725D4-EE56-4360-8A72-E386D8A23B0E}" type="presParOf" srcId="{BFE200F7-0FF0-4E23-BB9B-67AB4E6D49A7}" destId="{42CB7274-9E93-4B28-A695-40FDE695EE22}" srcOrd="0" destOrd="0" presId="urn:microsoft.com/office/officeart/2008/layout/LinedList"/>
    <dgm:cxn modelId="{9FD45ADD-6892-491C-AF6C-040B4CE7496C}" type="presParOf" srcId="{BFE200F7-0FF0-4E23-BB9B-67AB4E6D49A7}" destId="{4C2FFCE4-8DA7-4C18-A71D-57C6460D79C5}" srcOrd="1" destOrd="0" presId="urn:microsoft.com/office/officeart/2008/layout/LinedList"/>
    <dgm:cxn modelId="{4C9499E3-60AA-4A47-A069-74D8245D4E0F}" type="presParOf" srcId="{A7C1526E-664C-44F9-9AF8-9A76CC1C503F}" destId="{999B628F-8952-4118-A097-2054C9ACC15E}" srcOrd="6" destOrd="0" presId="urn:microsoft.com/office/officeart/2008/layout/LinedList"/>
    <dgm:cxn modelId="{531725AA-5F26-47D1-9A43-EED89FA668A1}" type="presParOf" srcId="{A7C1526E-664C-44F9-9AF8-9A76CC1C503F}" destId="{36B7DD6B-9378-42CE-90EB-0524FD9E43EF}" srcOrd="7" destOrd="0" presId="urn:microsoft.com/office/officeart/2008/layout/LinedList"/>
    <dgm:cxn modelId="{A5D146DD-8258-4E60-9048-37F0D6A3D14F}" type="presParOf" srcId="{36B7DD6B-9378-42CE-90EB-0524FD9E43EF}" destId="{D309670F-1F82-4F8E-966D-2778002115A5}" srcOrd="0" destOrd="0" presId="urn:microsoft.com/office/officeart/2008/layout/LinedList"/>
    <dgm:cxn modelId="{349BD63F-80A1-4B07-8BC4-193118B1A3BD}" type="presParOf" srcId="{36B7DD6B-9378-42CE-90EB-0524FD9E43EF}" destId="{873BE511-53DA-43C9-BAC5-29F8597FE00A}" srcOrd="1" destOrd="0" presId="urn:microsoft.com/office/officeart/2008/layout/LinedList"/>
    <dgm:cxn modelId="{4467546B-A651-42B2-A18E-95832C24B943}" type="presParOf" srcId="{A7C1526E-664C-44F9-9AF8-9A76CC1C503F}" destId="{2A0DB66C-E63B-41B7-8041-F22FC2930180}" srcOrd="8" destOrd="0" presId="urn:microsoft.com/office/officeart/2008/layout/LinedList"/>
    <dgm:cxn modelId="{6ABB3D12-8F62-46F6-B4D6-30044CADBB50}" type="presParOf" srcId="{A7C1526E-664C-44F9-9AF8-9A76CC1C503F}" destId="{49A57BC0-FC1C-4480-B591-0E0935E2DF98}" srcOrd="9" destOrd="0" presId="urn:microsoft.com/office/officeart/2008/layout/LinedList"/>
    <dgm:cxn modelId="{9CDC1D8A-2359-4DB4-B443-2690DD4EC3EB}" type="presParOf" srcId="{49A57BC0-FC1C-4480-B591-0E0935E2DF98}" destId="{45217D7B-0E6B-4422-A9B0-9FB1167F8A44}" srcOrd="0" destOrd="0" presId="urn:microsoft.com/office/officeart/2008/layout/LinedList"/>
    <dgm:cxn modelId="{D28472C8-497A-4431-9651-90356FE1A10E}" type="presParOf" srcId="{49A57BC0-FC1C-4480-B591-0E0935E2DF98}" destId="{AD4F3ABB-9705-400B-A83B-C46D744438F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799A530-920F-4FC7-8938-08A956DA7C0E}" type="doc">
      <dgm:prSet loTypeId="urn:microsoft.com/office/officeart/2008/layout/LinedList" loCatId="list" qsTypeId="urn:microsoft.com/office/officeart/2005/8/quickstyle/simple4" qsCatId="simple" csTypeId="urn:microsoft.com/office/officeart/2005/8/colors/accent0_3" csCatId="mainScheme"/>
      <dgm:spPr/>
      <dgm:t>
        <a:bodyPr/>
        <a:lstStyle/>
        <a:p>
          <a:endParaRPr lang="en-US"/>
        </a:p>
      </dgm:t>
    </dgm:pt>
    <dgm:pt modelId="{31FE201B-7006-4741-A039-1833C8346599}">
      <dgm:prSet/>
      <dgm:spPr/>
      <dgm:t>
        <a:bodyPr/>
        <a:lstStyle/>
        <a:p>
          <a:r>
            <a:rPr lang="de-DE"/>
            <a:t>Lerntypen, Lernstile</a:t>
          </a:r>
          <a:endParaRPr lang="en-US"/>
        </a:p>
      </dgm:t>
    </dgm:pt>
    <dgm:pt modelId="{4732A061-8EED-4638-8E70-2CF0E1F377A3}" type="parTrans" cxnId="{4695579E-2CA4-4AF2-B5FF-988C4597CDBE}">
      <dgm:prSet/>
      <dgm:spPr/>
      <dgm:t>
        <a:bodyPr/>
        <a:lstStyle/>
        <a:p>
          <a:endParaRPr lang="en-US"/>
        </a:p>
      </dgm:t>
    </dgm:pt>
    <dgm:pt modelId="{751AD4E8-7F5F-4706-83C1-271FF58E1003}" type="sibTrans" cxnId="{4695579E-2CA4-4AF2-B5FF-988C4597CDBE}">
      <dgm:prSet/>
      <dgm:spPr/>
      <dgm:t>
        <a:bodyPr/>
        <a:lstStyle/>
        <a:p>
          <a:endParaRPr lang="en-US"/>
        </a:p>
      </dgm:t>
    </dgm:pt>
    <dgm:pt modelId="{158BA706-B550-4841-B3B0-9F591F815A84}">
      <dgm:prSet/>
      <dgm:spPr/>
      <dgm:t>
        <a:bodyPr/>
        <a:lstStyle/>
        <a:p>
          <a:r>
            <a:rPr lang="de-DE"/>
            <a:t>Fossilierung im Sprachgebrauch</a:t>
          </a:r>
          <a:endParaRPr lang="en-US"/>
        </a:p>
      </dgm:t>
    </dgm:pt>
    <dgm:pt modelId="{5016B657-2183-43B7-B9A0-BFC60978FFCC}" type="parTrans" cxnId="{9A0BDDC1-B6F0-40DE-BFA1-0577D88DEC05}">
      <dgm:prSet/>
      <dgm:spPr/>
      <dgm:t>
        <a:bodyPr/>
        <a:lstStyle/>
        <a:p>
          <a:endParaRPr lang="en-US"/>
        </a:p>
      </dgm:t>
    </dgm:pt>
    <dgm:pt modelId="{636F7A71-9005-43C4-8B7C-0AA1BE205588}" type="sibTrans" cxnId="{9A0BDDC1-B6F0-40DE-BFA1-0577D88DEC05}">
      <dgm:prSet/>
      <dgm:spPr/>
      <dgm:t>
        <a:bodyPr/>
        <a:lstStyle/>
        <a:p>
          <a:endParaRPr lang="en-US"/>
        </a:p>
      </dgm:t>
    </dgm:pt>
    <dgm:pt modelId="{44877C4D-F7D8-4E0E-B26B-6413522C76CD}">
      <dgm:prSet/>
      <dgm:spPr/>
      <dgm:t>
        <a:bodyPr/>
        <a:lstStyle/>
        <a:p>
          <a:r>
            <a:rPr lang="de-DE"/>
            <a:t>Fehleranalyse</a:t>
          </a:r>
          <a:endParaRPr lang="en-US"/>
        </a:p>
      </dgm:t>
    </dgm:pt>
    <dgm:pt modelId="{3A1DE53D-717B-45E2-8037-5824D6C4FF7D}" type="parTrans" cxnId="{A57BA309-053F-40DC-96B5-3CA50E09C351}">
      <dgm:prSet/>
      <dgm:spPr/>
      <dgm:t>
        <a:bodyPr/>
        <a:lstStyle/>
        <a:p>
          <a:endParaRPr lang="en-US"/>
        </a:p>
      </dgm:t>
    </dgm:pt>
    <dgm:pt modelId="{361FDB61-DD1D-4C30-BD03-9616BF9D6ADB}" type="sibTrans" cxnId="{A57BA309-053F-40DC-96B5-3CA50E09C351}">
      <dgm:prSet/>
      <dgm:spPr/>
      <dgm:t>
        <a:bodyPr/>
        <a:lstStyle/>
        <a:p>
          <a:endParaRPr lang="en-US"/>
        </a:p>
      </dgm:t>
    </dgm:pt>
    <dgm:pt modelId="{775187B1-BD3B-4EE3-85AD-EFD5D14D2801}">
      <dgm:prSet/>
      <dgm:spPr/>
      <dgm:t>
        <a:bodyPr/>
        <a:lstStyle/>
        <a:p>
          <a:r>
            <a:rPr lang="de-DE"/>
            <a:t>Das richtige Grammatikverständnis kann nur der Unterricht liefern</a:t>
          </a:r>
          <a:endParaRPr lang="en-US"/>
        </a:p>
      </dgm:t>
    </dgm:pt>
    <dgm:pt modelId="{814C7E53-BC07-454F-83A3-4E34160F8F6C}" type="parTrans" cxnId="{57908491-6721-4AFD-8801-1776DD89F02F}">
      <dgm:prSet/>
      <dgm:spPr/>
      <dgm:t>
        <a:bodyPr/>
        <a:lstStyle/>
        <a:p>
          <a:endParaRPr lang="en-US"/>
        </a:p>
      </dgm:t>
    </dgm:pt>
    <dgm:pt modelId="{E5CEF328-B416-4409-ABD4-0EBB96D32725}" type="sibTrans" cxnId="{57908491-6721-4AFD-8801-1776DD89F02F}">
      <dgm:prSet/>
      <dgm:spPr/>
      <dgm:t>
        <a:bodyPr/>
        <a:lstStyle/>
        <a:p>
          <a:endParaRPr lang="en-US"/>
        </a:p>
      </dgm:t>
    </dgm:pt>
    <dgm:pt modelId="{514F8198-FA9D-49C9-BFC6-43889F65E0C5}" type="pres">
      <dgm:prSet presAssocID="{8799A530-920F-4FC7-8938-08A956DA7C0E}" presName="vert0" presStyleCnt="0">
        <dgm:presLayoutVars>
          <dgm:dir/>
          <dgm:animOne val="branch"/>
          <dgm:animLvl val="lvl"/>
        </dgm:presLayoutVars>
      </dgm:prSet>
      <dgm:spPr/>
    </dgm:pt>
    <dgm:pt modelId="{A79D4EDD-5C78-442D-AE7B-62BFA586673D}" type="pres">
      <dgm:prSet presAssocID="{31FE201B-7006-4741-A039-1833C8346599}" presName="thickLine" presStyleLbl="alignNode1" presStyleIdx="0" presStyleCnt="4"/>
      <dgm:spPr/>
    </dgm:pt>
    <dgm:pt modelId="{25DE776F-24A8-40AA-9E29-2100DD964903}" type="pres">
      <dgm:prSet presAssocID="{31FE201B-7006-4741-A039-1833C8346599}" presName="horz1" presStyleCnt="0"/>
      <dgm:spPr/>
    </dgm:pt>
    <dgm:pt modelId="{38E03E26-7AF6-4DE2-A875-2A9E567CD706}" type="pres">
      <dgm:prSet presAssocID="{31FE201B-7006-4741-A039-1833C8346599}" presName="tx1" presStyleLbl="revTx" presStyleIdx="0" presStyleCnt="4"/>
      <dgm:spPr/>
    </dgm:pt>
    <dgm:pt modelId="{FFE38DB5-004D-4A33-A614-BB5E5BF2EA7A}" type="pres">
      <dgm:prSet presAssocID="{31FE201B-7006-4741-A039-1833C8346599}" presName="vert1" presStyleCnt="0"/>
      <dgm:spPr/>
    </dgm:pt>
    <dgm:pt modelId="{9E436324-FFAA-41F2-B657-134066892600}" type="pres">
      <dgm:prSet presAssocID="{158BA706-B550-4841-B3B0-9F591F815A84}" presName="thickLine" presStyleLbl="alignNode1" presStyleIdx="1" presStyleCnt="4"/>
      <dgm:spPr/>
    </dgm:pt>
    <dgm:pt modelId="{9AFDD377-9C36-4A33-895E-3305A49F0EC8}" type="pres">
      <dgm:prSet presAssocID="{158BA706-B550-4841-B3B0-9F591F815A84}" presName="horz1" presStyleCnt="0"/>
      <dgm:spPr/>
    </dgm:pt>
    <dgm:pt modelId="{A96F8374-2C1E-49C9-9689-DA6E4C2B0EFD}" type="pres">
      <dgm:prSet presAssocID="{158BA706-B550-4841-B3B0-9F591F815A84}" presName="tx1" presStyleLbl="revTx" presStyleIdx="1" presStyleCnt="4"/>
      <dgm:spPr/>
    </dgm:pt>
    <dgm:pt modelId="{2871E457-5846-407E-8EA3-4C9AC8E57BEF}" type="pres">
      <dgm:prSet presAssocID="{158BA706-B550-4841-B3B0-9F591F815A84}" presName="vert1" presStyleCnt="0"/>
      <dgm:spPr/>
    </dgm:pt>
    <dgm:pt modelId="{1571F882-35A3-4A70-A640-CB850D6927D1}" type="pres">
      <dgm:prSet presAssocID="{44877C4D-F7D8-4E0E-B26B-6413522C76CD}" presName="thickLine" presStyleLbl="alignNode1" presStyleIdx="2" presStyleCnt="4"/>
      <dgm:spPr/>
    </dgm:pt>
    <dgm:pt modelId="{8432793D-59A3-4663-827D-9A0346F01FE6}" type="pres">
      <dgm:prSet presAssocID="{44877C4D-F7D8-4E0E-B26B-6413522C76CD}" presName="horz1" presStyleCnt="0"/>
      <dgm:spPr/>
    </dgm:pt>
    <dgm:pt modelId="{766BE20D-B04A-4858-9D70-43C9187BBD41}" type="pres">
      <dgm:prSet presAssocID="{44877C4D-F7D8-4E0E-B26B-6413522C76CD}" presName="tx1" presStyleLbl="revTx" presStyleIdx="2" presStyleCnt="4"/>
      <dgm:spPr/>
    </dgm:pt>
    <dgm:pt modelId="{5DCC6DBD-5F72-4801-8771-B46ADC8C3326}" type="pres">
      <dgm:prSet presAssocID="{44877C4D-F7D8-4E0E-B26B-6413522C76CD}" presName="vert1" presStyleCnt="0"/>
      <dgm:spPr/>
    </dgm:pt>
    <dgm:pt modelId="{D5198FAE-0EA8-415B-92F5-9C4950642F80}" type="pres">
      <dgm:prSet presAssocID="{775187B1-BD3B-4EE3-85AD-EFD5D14D2801}" presName="thickLine" presStyleLbl="alignNode1" presStyleIdx="3" presStyleCnt="4"/>
      <dgm:spPr/>
    </dgm:pt>
    <dgm:pt modelId="{A72891F5-3FA0-4435-A6FA-9359FA07288B}" type="pres">
      <dgm:prSet presAssocID="{775187B1-BD3B-4EE3-85AD-EFD5D14D2801}" presName="horz1" presStyleCnt="0"/>
      <dgm:spPr/>
    </dgm:pt>
    <dgm:pt modelId="{A2446100-317D-4917-94AA-57F1266CDFF2}" type="pres">
      <dgm:prSet presAssocID="{775187B1-BD3B-4EE3-85AD-EFD5D14D2801}" presName="tx1" presStyleLbl="revTx" presStyleIdx="3" presStyleCnt="4"/>
      <dgm:spPr/>
    </dgm:pt>
    <dgm:pt modelId="{93C4E4D9-C573-401B-9642-DDE5A31BACC2}" type="pres">
      <dgm:prSet presAssocID="{775187B1-BD3B-4EE3-85AD-EFD5D14D2801}" presName="vert1" presStyleCnt="0"/>
      <dgm:spPr/>
    </dgm:pt>
  </dgm:ptLst>
  <dgm:cxnLst>
    <dgm:cxn modelId="{A57BA309-053F-40DC-96B5-3CA50E09C351}" srcId="{8799A530-920F-4FC7-8938-08A956DA7C0E}" destId="{44877C4D-F7D8-4E0E-B26B-6413522C76CD}" srcOrd="2" destOrd="0" parTransId="{3A1DE53D-717B-45E2-8037-5824D6C4FF7D}" sibTransId="{361FDB61-DD1D-4C30-BD03-9616BF9D6ADB}"/>
    <dgm:cxn modelId="{90CAB31D-B537-410F-A0E4-2A5D71507C9B}" type="presOf" srcId="{775187B1-BD3B-4EE3-85AD-EFD5D14D2801}" destId="{A2446100-317D-4917-94AA-57F1266CDFF2}" srcOrd="0" destOrd="0" presId="urn:microsoft.com/office/officeart/2008/layout/LinedList"/>
    <dgm:cxn modelId="{F4A06E23-995E-480E-A4CF-66F5789B2000}" type="presOf" srcId="{31FE201B-7006-4741-A039-1833C8346599}" destId="{38E03E26-7AF6-4DE2-A875-2A9E567CD706}" srcOrd="0" destOrd="0" presId="urn:microsoft.com/office/officeart/2008/layout/LinedList"/>
    <dgm:cxn modelId="{58902772-864E-4513-9456-F657CD1088A3}" type="presOf" srcId="{8799A530-920F-4FC7-8938-08A956DA7C0E}" destId="{514F8198-FA9D-49C9-BFC6-43889F65E0C5}" srcOrd="0" destOrd="0" presId="urn:microsoft.com/office/officeart/2008/layout/LinedList"/>
    <dgm:cxn modelId="{57908491-6721-4AFD-8801-1776DD89F02F}" srcId="{8799A530-920F-4FC7-8938-08A956DA7C0E}" destId="{775187B1-BD3B-4EE3-85AD-EFD5D14D2801}" srcOrd="3" destOrd="0" parTransId="{814C7E53-BC07-454F-83A3-4E34160F8F6C}" sibTransId="{E5CEF328-B416-4409-ABD4-0EBB96D32725}"/>
    <dgm:cxn modelId="{4695579E-2CA4-4AF2-B5FF-988C4597CDBE}" srcId="{8799A530-920F-4FC7-8938-08A956DA7C0E}" destId="{31FE201B-7006-4741-A039-1833C8346599}" srcOrd="0" destOrd="0" parTransId="{4732A061-8EED-4638-8E70-2CF0E1F377A3}" sibTransId="{751AD4E8-7F5F-4706-83C1-271FF58E1003}"/>
    <dgm:cxn modelId="{9A0BDDC1-B6F0-40DE-BFA1-0577D88DEC05}" srcId="{8799A530-920F-4FC7-8938-08A956DA7C0E}" destId="{158BA706-B550-4841-B3B0-9F591F815A84}" srcOrd="1" destOrd="0" parTransId="{5016B657-2183-43B7-B9A0-BFC60978FFCC}" sibTransId="{636F7A71-9005-43C4-8B7C-0AA1BE205588}"/>
    <dgm:cxn modelId="{EFDC8DC6-2E73-4E66-B839-C5FE1BC5BB00}" type="presOf" srcId="{158BA706-B550-4841-B3B0-9F591F815A84}" destId="{A96F8374-2C1E-49C9-9689-DA6E4C2B0EFD}" srcOrd="0" destOrd="0" presId="urn:microsoft.com/office/officeart/2008/layout/LinedList"/>
    <dgm:cxn modelId="{9C7EC6D3-0BA9-4B9F-8F53-9B825700E9A0}" type="presOf" srcId="{44877C4D-F7D8-4E0E-B26B-6413522C76CD}" destId="{766BE20D-B04A-4858-9D70-43C9187BBD41}" srcOrd="0" destOrd="0" presId="urn:microsoft.com/office/officeart/2008/layout/LinedList"/>
    <dgm:cxn modelId="{FF61D2B7-C472-4E5E-A096-9CB6B62F3D9B}" type="presParOf" srcId="{514F8198-FA9D-49C9-BFC6-43889F65E0C5}" destId="{A79D4EDD-5C78-442D-AE7B-62BFA586673D}" srcOrd="0" destOrd="0" presId="urn:microsoft.com/office/officeart/2008/layout/LinedList"/>
    <dgm:cxn modelId="{305CC393-0610-4753-8F55-87AD09F9CED6}" type="presParOf" srcId="{514F8198-FA9D-49C9-BFC6-43889F65E0C5}" destId="{25DE776F-24A8-40AA-9E29-2100DD964903}" srcOrd="1" destOrd="0" presId="urn:microsoft.com/office/officeart/2008/layout/LinedList"/>
    <dgm:cxn modelId="{6D28901C-3178-44ED-8792-892830EA65F1}" type="presParOf" srcId="{25DE776F-24A8-40AA-9E29-2100DD964903}" destId="{38E03E26-7AF6-4DE2-A875-2A9E567CD706}" srcOrd="0" destOrd="0" presId="urn:microsoft.com/office/officeart/2008/layout/LinedList"/>
    <dgm:cxn modelId="{7B0639A1-5D60-4C1E-8D0D-90816A7376BE}" type="presParOf" srcId="{25DE776F-24A8-40AA-9E29-2100DD964903}" destId="{FFE38DB5-004D-4A33-A614-BB5E5BF2EA7A}" srcOrd="1" destOrd="0" presId="urn:microsoft.com/office/officeart/2008/layout/LinedList"/>
    <dgm:cxn modelId="{5965D08B-FDC5-43FA-922B-0B06D1FECEC0}" type="presParOf" srcId="{514F8198-FA9D-49C9-BFC6-43889F65E0C5}" destId="{9E436324-FFAA-41F2-B657-134066892600}" srcOrd="2" destOrd="0" presId="urn:microsoft.com/office/officeart/2008/layout/LinedList"/>
    <dgm:cxn modelId="{270AE873-F1BB-4D59-AB48-16ECB95FE851}" type="presParOf" srcId="{514F8198-FA9D-49C9-BFC6-43889F65E0C5}" destId="{9AFDD377-9C36-4A33-895E-3305A49F0EC8}" srcOrd="3" destOrd="0" presId="urn:microsoft.com/office/officeart/2008/layout/LinedList"/>
    <dgm:cxn modelId="{6D8FFC44-8826-471E-89D6-67558F58A293}" type="presParOf" srcId="{9AFDD377-9C36-4A33-895E-3305A49F0EC8}" destId="{A96F8374-2C1E-49C9-9689-DA6E4C2B0EFD}" srcOrd="0" destOrd="0" presId="urn:microsoft.com/office/officeart/2008/layout/LinedList"/>
    <dgm:cxn modelId="{9B2CA66D-C08A-4CC9-BA56-9B9B5FF8375A}" type="presParOf" srcId="{9AFDD377-9C36-4A33-895E-3305A49F0EC8}" destId="{2871E457-5846-407E-8EA3-4C9AC8E57BEF}" srcOrd="1" destOrd="0" presId="urn:microsoft.com/office/officeart/2008/layout/LinedList"/>
    <dgm:cxn modelId="{A970107F-8840-4FBB-850F-6D011D19545C}" type="presParOf" srcId="{514F8198-FA9D-49C9-BFC6-43889F65E0C5}" destId="{1571F882-35A3-4A70-A640-CB850D6927D1}" srcOrd="4" destOrd="0" presId="urn:microsoft.com/office/officeart/2008/layout/LinedList"/>
    <dgm:cxn modelId="{F85A1CE8-E741-4073-B6A5-ADAA363EFFC7}" type="presParOf" srcId="{514F8198-FA9D-49C9-BFC6-43889F65E0C5}" destId="{8432793D-59A3-4663-827D-9A0346F01FE6}" srcOrd="5" destOrd="0" presId="urn:microsoft.com/office/officeart/2008/layout/LinedList"/>
    <dgm:cxn modelId="{C2C86CB0-1D91-4562-AA76-A01285B9237B}" type="presParOf" srcId="{8432793D-59A3-4663-827D-9A0346F01FE6}" destId="{766BE20D-B04A-4858-9D70-43C9187BBD41}" srcOrd="0" destOrd="0" presId="urn:microsoft.com/office/officeart/2008/layout/LinedList"/>
    <dgm:cxn modelId="{3F785221-1430-4D1E-94E5-CCF770F6532E}" type="presParOf" srcId="{8432793D-59A3-4663-827D-9A0346F01FE6}" destId="{5DCC6DBD-5F72-4801-8771-B46ADC8C3326}" srcOrd="1" destOrd="0" presId="urn:microsoft.com/office/officeart/2008/layout/LinedList"/>
    <dgm:cxn modelId="{E7895685-DE80-48CE-A9BB-E37A7D990A71}" type="presParOf" srcId="{514F8198-FA9D-49C9-BFC6-43889F65E0C5}" destId="{D5198FAE-0EA8-415B-92F5-9C4950642F80}" srcOrd="6" destOrd="0" presId="urn:microsoft.com/office/officeart/2008/layout/LinedList"/>
    <dgm:cxn modelId="{D4C4E828-3C77-4338-A7AD-A186F60C95DA}" type="presParOf" srcId="{514F8198-FA9D-49C9-BFC6-43889F65E0C5}" destId="{A72891F5-3FA0-4435-A6FA-9359FA07288B}" srcOrd="7" destOrd="0" presId="urn:microsoft.com/office/officeart/2008/layout/LinedList"/>
    <dgm:cxn modelId="{F9C81E5C-7052-4615-B17C-CCF300833B96}" type="presParOf" srcId="{A72891F5-3FA0-4435-A6FA-9359FA07288B}" destId="{A2446100-317D-4917-94AA-57F1266CDFF2}" srcOrd="0" destOrd="0" presId="urn:microsoft.com/office/officeart/2008/layout/LinedList"/>
    <dgm:cxn modelId="{32523F32-0C36-4CD9-A655-2E4DA6731611}" type="presParOf" srcId="{A72891F5-3FA0-4435-A6FA-9359FA07288B}" destId="{93C4E4D9-C573-401B-9642-DDE5A31BACC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70B448-AAED-4F23-B679-FBA069254156}">
      <dsp:nvSpPr>
        <dsp:cNvPr id="0" name=""/>
        <dsp:cNvSpPr/>
      </dsp:nvSpPr>
      <dsp:spPr>
        <a:xfrm>
          <a:off x="0" y="665"/>
          <a:ext cx="5000124" cy="0"/>
        </a:xfrm>
        <a:prstGeom prst="lin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23A3290E-5746-45F0-9FE4-4D5D3A62C3CF}">
      <dsp:nvSpPr>
        <dsp:cNvPr id="0" name=""/>
        <dsp:cNvSpPr/>
      </dsp:nvSpPr>
      <dsp:spPr>
        <a:xfrm>
          <a:off x="0" y="665"/>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de-DE" sz="3000" kern="1200"/>
            <a:t>Wissen – savoir – knowing that</a:t>
          </a:r>
          <a:endParaRPr lang="en-US" sz="3000" kern="1200"/>
        </a:p>
      </dsp:txBody>
      <dsp:txXfrm>
        <a:off x="0" y="665"/>
        <a:ext cx="5000124" cy="1090517"/>
      </dsp:txXfrm>
    </dsp:sp>
    <dsp:sp modelId="{F0D7F676-0738-4E0F-9469-F499EF1C728B}">
      <dsp:nvSpPr>
        <dsp:cNvPr id="0" name=""/>
        <dsp:cNvSpPr/>
      </dsp:nvSpPr>
      <dsp:spPr>
        <a:xfrm>
          <a:off x="0" y="1091183"/>
          <a:ext cx="5000124" cy="0"/>
        </a:xfrm>
        <a:prstGeom prst="lin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843BE6AD-9656-461C-8CE7-C51DCE797F07}">
      <dsp:nvSpPr>
        <dsp:cNvPr id="0" name=""/>
        <dsp:cNvSpPr/>
      </dsp:nvSpPr>
      <dsp:spPr>
        <a:xfrm>
          <a:off x="0" y="1091183"/>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de-DE" sz="3000" kern="1200"/>
            <a:t>Können – savoir faire – knowing how</a:t>
          </a:r>
          <a:endParaRPr lang="en-US" sz="3000" kern="1200"/>
        </a:p>
      </dsp:txBody>
      <dsp:txXfrm>
        <a:off x="0" y="1091183"/>
        <a:ext cx="5000124" cy="1090517"/>
      </dsp:txXfrm>
    </dsp:sp>
    <dsp:sp modelId="{01F2600F-34E6-4D0E-830D-EB8E7D5B53A8}">
      <dsp:nvSpPr>
        <dsp:cNvPr id="0" name=""/>
        <dsp:cNvSpPr/>
      </dsp:nvSpPr>
      <dsp:spPr>
        <a:xfrm>
          <a:off x="0" y="2181701"/>
          <a:ext cx="5000124" cy="0"/>
        </a:xfrm>
        <a:prstGeom prst="lin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520D1506-908C-4AC0-AB66-A8335E45CA77}">
      <dsp:nvSpPr>
        <dsp:cNvPr id="0" name=""/>
        <dsp:cNvSpPr/>
      </dsp:nvSpPr>
      <dsp:spPr>
        <a:xfrm>
          <a:off x="0" y="2181701"/>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de-DE" sz="3000" kern="1200"/>
            <a:t>Können</a:t>
          </a:r>
          <a:r>
            <a:rPr lang="el-GR" sz="3000" kern="1200"/>
            <a:t>= </a:t>
          </a:r>
          <a:r>
            <a:rPr lang="en-US" sz="3000" kern="1200"/>
            <a:t>Gebrauchswissen</a:t>
          </a:r>
        </a:p>
      </dsp:txBody>
      <dsp:txXfrm>
        <a:off x="0" y="2181701"/>
        <a:ext cx="5000124" cy="1090517"/>
      </dsp:txXfrm>
    </dsp:sp>
    <dsp:sp modelId="{FE90F033-CF31-4BDC-95D1-26372A3B51F5}">
      <dsp:nvSpPr>
        <dsp:cNvPr id="0" name=""/>
        <dsp:cNvSpPr/>
      </dsp:nvSpPr>
      <dsp:spPr>
        <a:xfrm>
          <a:off x="0" y="3272218"/>
          <a:ext cx="5000124" cy="0"/>
        </a:xfrm>
        <a:prstGeom prst="lin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64BD997E-BC74-4DA0-AD05-4B5C969518AF}">
      <dsp:nvSpPr>
        <dsp:cNvPr id="0" name=""/>
        <dsp:cNvSpPr/>
      </dsp:nvSpPr>
      <dsp:spPr>
        <a:xfrm>
          <a:off x="0" y="3272218"/>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Wissen= </a:t>
          </a:r>
          <a:r>
            <a:rPr lang="de-DE" sz="3000" kern="1200"/>
            <a:t>W über oder von etwas</a:t>
          </a:r>
          <a:endParaRPr lang="en-US" sz="3000" kern="1200"/>
        </a:p>
      </dsp:txBody>
      <dsp:txXfrm>
        <a:off x="0" y="3272218"/>
        <a:ext cx="5000124" cy="1090517"/>
      </dsp:txXfrm>
    </dsp:sp>
    <dsp:sp modelId="{58A7D5AA-365B-4E0A-AE3F-D1C90AAE6C0E}">
      <dsp:nvSpPr>
        <dsp:cNvPr id="0" name=""/>
        <dsp:cNvSpPr/>
      </dsp:nvSpPr>
      <dsp:spPr>
        <a:xfrm>
          <a:off x="0" y="4362736"/>
          <a:ext cx="5000124" cy="0"/>
        </a:xfrm>
        <a:prstGeom prst="lin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4E5122E1-9E2E-4AB4-AB98-151EF4D38887}">
      <dsp:nvSpPr>
        <dsp:cNvPr id="0" name=""/>
        <dsp:cNvSpPr/>
      </dsp:nvSpPr>
      <dsp:spPr>
        <a:xfrm>
          <a:off x="0" y="4362736"/>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de-DE" sz="3000" kern="1200"/>
            <a:t>W ist die Struktur, K ist der Gebrauch, W ist die Analyse</a:t>
          </a:r>
          <a:endParaRPr lang="en-US" sz="3000" kern="1200"/>
        </a:p>
      </dsp:txBody>
      <dsp:txXfrm>
        <a:off x="0" y="4362736"/>
        <a:ext cx="5000124" cy="10905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03CE51-6910-44D7-A28E-3221CB6E25D5}">
      <dsp:nvSpPr>
        <dsp:cNvPr id="0" name=""/>
        <dsp:cNvSpPr/>
      </dsp:nvSpPr>
      <dsp:spPr>
        <a:xfrm>
          <a:off x="0" y="665"/>
          <a:ext cx="5000124" cy="0"/>
        </a:xfrm>
        <a:prstGeom prst="lin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ECD2B418-C69E-45A8-B172-A72B323C6020}">
      <dsp:nvSpPr>
        <dsp:cNvPr id="0" name=""/>
        <dsp:cNvSpPr/>
      </dsp:nvSpPr>
      <dsp:spPr>
        <a:xfrm>
          <a:off x="0" y="665"/>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de-DE" sz="1800" kern="1200"/>
            <a:t>Die Abschreiberei von Regeln</a:t>
          </a:r>
          <a:endParaRPr lang="en-US" sz="1800" kern="1200"/>
        </a:p>
      </dsp:txBody>
      <dsp:txXfrm>
        <a:off x="0" y="665"/>
        <a:ext cx="5000124" cy="1090517"/>
      </dsp:txXfrm>
    </dsp:sp>
    <dsp:sp modelId="{92D73A8B-F85F-4B57-81A4-4BE3FECCC77E}">
      <dsp:nvSpPr>
        <dsp:cNvPr id="0" name=""/>
        <dsp:cNvSpPr/>
      </dsp:nvSpPr>
      <dsp:spPr>
        <a:xfrm>
          <a:off x="0" y="1091183"/>
          <a:ext cx="5000124" cy="0"/>
        </a:xfrm>
        <a:prstGeom prst="lin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631D53ED-97D1-41B3-88B7-63B83BB6B0F0}">
      <dsp:nvSpPr>
        <dsp:cNvPr id="0" name=""/>
        <dsp:cNvSpPr/>
      </dsp:nvSpPr>
      <dsp:spPr>
        <a:xfrm>
          <a:off x="0" y="1091183"/>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de-DE" sz="1800" kern="1200"/>
            <a:t>Konstruktionen müssen mündlich eingeübt werden</a:t>
          </a:r>
          <a:endParaRPr lang="en-US" sz="1800" kern="1200"/>
        </a:p>
      </dsp:txBody>
      <dsp:txXfrm>
        <a:off x="0" y="1091183"/>
        <a:ext cx="5000124" cy="1090517"/>
      </dsp:txXfrm>
    </dsp:sp>
    <dsp:sp modelId="{769FD7F4-FFC9-4CFE-A264-44F47AD349F0}">
      <dsp:nvSpPr>
        <dsp:cNvPr id="0" name=""/>
        <dsp:cNvSpPr/>
      </dsp:nvSpPr>
      <dsp:spPr>
        <a:xfrm>
          <a:off x="0" y="2181701"/>
          <a:ext cx="5000124" cy="0"/>
        </a:xfrm>
        <a:prstGeom prst="lin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36DD9FEF-39D3-4475-8D69-7FF8000E27C6}">
      <dsp:nvSpPr>
        <dsp:cNvPr id="0" name=""/>
        <dsp:cNvSpPr/>
      </dsp:nvSpPr>
      <dsp:spPr>
        <a:xfrm>
          <a:off x="0" y="2181701"/>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de-DE" sz="1800" kern="1200"/>
            <a:t>Nicht diese einsprachigen Übungen, bei denen die Schüler aus durcheinandergemischten Wörtern und Wortgruppen die richtigen Sätze bilden sollen</a:t>
          </a:r>
          <a:endParaRPr lang="en-US" sz="1800" kern="1200"/>
        </a:p>
      </dsp:txBody>
      <dsp:txXfrm>
        <a:off x="0" y="2181701"/>
        <a:ext cx="5000124" cy="1090517"/>
      </dsp:txXfrm>
    </dsp:sp>
    <dsp:sp modelId="{FBDEF99B-400E-4B14-A03A-9147C9EDE474}">
      <dsp:nvSpPr>
        <dsp:cNvPr id="0" name=""/>
        <dsp:cNvSpPr/>
      </dsp:nvSpPr>
      <dsp:spPr>
        <a:xfrm>
          <a:off x="0" y="3272218"/>
          <a:ext cx="5000124" cy="0"/>
        </a:xfrm>
        <a:prstGeom prst="lin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F9F9CC13-FBB7-46A0-9EDD-4CF3D7373616}">
      <dsp:nvSpPr>
        <dsp:cNvPr id="0" name=""/>
        <dsp:cNvSpPr/>
      </dsp:nvSpPr>
      <dsp:spPr>
        <a:xfrm>
          <a:off x="0" y="3272218"/>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de-DE" sz="1800" kern="1200"/>
            <a:t>Übungen, wie sie sein sollen nicht wie sie zur Not auch sein können</a:t>
          </a:r>
          <a:endParaRPr lang="en-US" sz="1800" kern="1200"/>
        </a:p>
      </dsp:txBody>
      <dsp:txXfrm>
        <a:off x="0" y="3272218"/>
        <a:ext cx="5000124" cy="1090517"/>
      </dsp:txXfrm>
    </dsp:sp>
    <dsp:sp modelId="{85770B17-FD61-433C-9248-06B7E10CEE16}">
      <dsp:nvSpPr>
        <dsp:cNvPr id="0" name=""/>
        <dsp:cNvSpPr/>
      </dsp:nvSpPr>
      <dsp:spPr>
        <a:xfrm>
          <a:off x="0" y="4362736"/>
          <a:ext cx="5000124" cy="0"/>
        </a:xfrm>
        <a:prstGeom prst="lin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C23F1E53-9BB5-4AAB-A641-E507795A1A2A}">
      <dsp:nvSpPr>
        <dsp:cNvPr id="0" name=""/>
        <dsp:cNvSpPr/>
      </dsp:nvSpPr>
      <dsp:spPr>
        <a:xfrm>
          <a:off x="0" y="4362736"/>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de-DE" sz="1800" kern="1200"/>
            <a:t>Keine Übungen zur Beschäftigungstherapie </a:t>
          </a:r>
          <a:endParaRPr lang="en-US" sz="1800" kern="1200"/>
        </a:p>
      </dsp:txBody>
      <dsp:txXfrm>
        <a:off x="0" y="4362736"/>
        <a:ext cx="5000124" cy="109051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439FD5-33AE-4D50-B5A6-AF43EBFD7040}">
      <dsp:nvSpPr>
        <dsp:cNvPr id="0" name=""/>
        <dsp:cNvSpPr/>
      </dsp:nvSpPr>
      <dsp:spPr>
        <a:xfrm>
          <a:off x="0" y="665"/>
          <a:ext cx="5000124" cy="0"/>
        </a:xfrm>
        <a:prstGeom prst="lin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F3CB2D4E-46FC-4267-8011-54D59C7D1B97}">
      <dsp:nvSpPr>
        <dsp:cNvPr id="0" name=""/>
        <dsp:cNvSpPr/>
      </dsp:nvSpPr>
      <dsp:spPr>
        <a:xfrm>
          <a:off x="0" y="665"/>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de-DE" sz="2400" kern="1200"/>
            <a:t>Regelsprache oder Metasprache</a:t>
          </a:r>
          <a:endParaRPr lang="en-US" sz="2400" kern="1200"/>
        </a:p>
      </dsp:txBody>
      <dsp:txXfrm>
        <a:off x="0" y="665"/>
        <a:ext cx="5000124" cy="1090517"/>
      </dsp:txXfrm>
    </dsp:sp>
    <dsp:sp modelId="{F2471E5B-D485-442E-B314-495AEC23CEE3}">
      <dsp:nvSpPr>
        <dsp:cNvPr id="0" name=""/>
        <dsp:cNvSpPr/>
      </dsp:nvSpPr>
      <dsp:spPr>
        <a:xfrm>
          <a:off x="0" y="1091183"/>
          <a:ext cx="5000124" cy="0"/>
        </a:xfrm>
        <a:prstGeom prst="lin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0A2294C0-6350-4E7F-9952-19F8581206F0}">
      <dsp:nvSpPr>
        <dsp:cNvPr id="0" name=""/>
        <dsp:cNvSpPr/>
      </dsp:nvSpPr>
      <dsp:spPr>
        <a:xfrm>
          <a:off x="0" y="1091183"/>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de-DE" sz="2400" kern="1200"/>
            <a:t>Nicht verstehen, keine Motivation</a:t>
          </a:r>
          <a:endParaRPr lang="en-US" sz="2400" kern="1200"/>
        </a:p>
      </dsp:txBody>
      <dsp:txXfrm>
        <a:off x="0" y="1091183"/>
        <a:ext cx="5000124" cy="1090517"/>
      </dsp:txXfrm>
    </dsp:sp>
    <dsp:sp modelId="{9DE0F674-1256-4EB9-9798-872560D0D6FE}">
      <dsp:nvSpPr>
        <dsp:cNvPr id="0" name=""/>
        <dsp:cNvSpPr/>
      </dsp:nvSpPr>
      <dsp:spPr>
        <a:xfrm>
          <a:off x="0" y="2181701"/>
          <a:ext cx="5000124" cy="0"/>
        </a:xfrm>
        <a:prstGeom prst="lin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42CB7274-9E93-4B28-A695-40FDE695EE22}">
      <dsp:nvSpPr>
        <dsp:cNvPr id="0" name=""/>
        <dsp:cNvSpPr/>
      </dsp:nvSpPr>
      <dsp:spPr>
        <a:xfrm>
          <a:off x="0" y="2181701"/>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de-DE" sz="2400" kern="1200"/>
            <a:t>Kein analytischer Verstand, keine herkömmliche Analyse</a:t>
          </a:r>
          <a:endParaRPr lang="en-US" sz="2400" kern="1200"/>
        </a:p>
      </dsp:txBody>
      <dsp:txXfrm>
        <a:off x="0" y="2181701"/>
        <a:ext cx="5000124" cy="1090517"/>
      </dsp:txXfrm>
    </dsp:sp>
    <dsp:sp modelId="{999B628F-8952-4118-A097-2054C9ACC15E}">
      <dsp:nvSpPr>
        <dsp:cNvPr id="0" name=""/>
        <dsp:cNvSpPr/>
      </dsp:nvSpPr>
      <dsp:spPr>
        <a:xfrm>
          <a:off x="0" y="3272218"/>
          <a:ext cx="5000124" cy="0"/>
        </a:xfrm>
        <a:prstGeom prst="lin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D309670F-1F82-4F8E-966D-2778002115A5}">
      <dsp:nvSpPr>
        <dsp:cNvPr id="0" name=""/>
        <dsp:cNvSpPr/>
      </dsp:nvSpPr>
      <dsp:spPr>
        <a:xfrm>
          <a:off x="0" y="3272218"/>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de-DE" sz="2400" kern="1200"/>
            <a:t>Lehrbarkeitshypothese (Bereitsein)</a:t>
          </a:r>
          <a:endParaRPr lang="en-US" sz="2400" kern="1200"/>
        </a:p>
      </dsp:txBody>
      <dsp:txXfrm>
        <a:off x="0" y="3272218"/>
        <a:ext cx="5000124" cy="1090517"/>
      </dsp:txXfrm>
    </dsp:sp>
    <dsp:sp modelId="{2A0DB66C-E63B-41B7-8041-F22FC2930180}">
      <dsp:nvSpPr>
        <dsp:cNvPr id="0" name=""/>
        <dsp:cNvSpPr/>
      </dsp:nvSpPr>
      <dsp:spPr>
        <a:xfrm>
          <a:off x="0" y="4362736"/>
          <a:ext cx="5000124" cy="0"/>
        </a:xfrm>
        <a:prstGeom prst="lin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45217D7B-0E6B-4422-A9B0-9FB1167F8A44}">
      <dsp:nvSpPr>
        <dsp:cNvPr id="0" name=""/>
        <dsp:cNvSpPr/>
      </dsp:nvSpPr>
      <dsp:spPr>
        <a:xfrm>
          <a:off x="0" y="4362736"/>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de-DE" sz="2400" kern="1200"/>
            <a:t>Statt Grammatik, Textarbeit (teach the language, not about the language)</a:t>
          </a:r>
          <a:endParaRPr lang="en-US" sz="2400" kern="1200"/>
        </a:p>
      </dsp:txBody>
      <dsp:txXfrm>
        <a:off x="0" y="4362736"/>
        <a:ext cx="5000124" cy="109051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9D4EDD-5C78-442D-AE7B-62BFA586673D}">
      <dsp:nvSpPr>
        <dsp:cNvPr id="0" name=""/>
        <dsp:cNvSpPr/>
      </dsp:nvSpPr>
      <dsp:spPr>
        <a:xfrm>
          <a:off x="0" y="0"/>
          <a:ext cx="5000124" cy="0"/>
        </a:xfrm>
        <a:prstGeom prst="lin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38E03E26-7AF6-4DE2-A875-2A9E567CD706}">
      <dsp:nvSpPr>
        <dsp:cNvPr id="0" name=""/>
        <dsp:cNvSpPr/>
      </dsp:nvSpPr>
      <dsp:spPr>
        <a:xfrm>
          <a:off x="0" y="0"/>
          <a:ext cx="5000124" cy="1363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de-DE" sz="2700" kern="1200"/>
            <a:t>Lerntypen, Lernstile</a:t>
          </a:r>
          <a:endParaRPr lang="en-US" sz="2700" kern="1200"/>
        </a:p>
      </dsp:txBody>
      <dsp:txXfrm>
        <a:off x="0" y="0"/>
        <a:ext cx="5000124" cy="1363480"/>
      </dsp:txXfrm>
    </dsp:sp>
    <dsp:sp modelId="{9E436324-FFAA-41F2-B657-134066892600}">
      <dsp:nvSpPr>
        <dsp:cNvPr id="0" name=""/>
        <dsp:cNvSpPr/>
      </dsp:nvSpPr>
      <dsp:spPr>
        <a:xfrm>
          <a:off x="0" y="1363480"/>
          <a:ext cx="5000124" cy="0"/>
        </a:xfrm>
        <a:prstGeom prst="lin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A96F8374-2C1E-49C9-9689-DA6E4C2B0EFD}">
      <dsp:nvSpPr>
        <dsp:cNvPr id="0" name=""/>
        <dsp:cNvSpPr/>
      </dsp:nvSpPr>
      <dsp:spPr>
        <a:xfrm>
          <a:off x="0" y="1363480"/>
          <a:ext cx="5000124" cy="1363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de-DE" sz="2700" kern="1200"/>
            <a:t>Fossilierung im Sprachgebrauch</a:t>
          </a:r>
          <a:endParaRPr lang="en-US" sz="2700" kern="1200"/>
        </a:p>
      </dsp:txBody>
      <dsp:txXfrm>
        <a:off x="0" y="1363480"/>
        <a:ext cx="5000124" cy="1363480"/>
      </dsp:txXfrm>
    </dsp:sp>
    <dsp:sp modelId="{1571F882-35A3-4A70-A640-CB850D6927D1}">
      <dsp:nvSpPr>
        <dsp:cNvPr id="0" name=""/>
        <dsp:cNvSpPr/>
      </dsp:nvSpPr>
      <dsp:spPr>
        <a:xfrm>
          <a:off x="0" y="2726960"/>
          <a:ext cx="5000124" cy="0"/>
        </a:xfrm>
        <a:prstGeom prst="lin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766BE20D-B04A-4858-9D70-43C9187BBD41}">
      <dsp:nvSpPr>
        <dsp:cNvPr id="0" name=""/>
        <dsp:cNvSpPr/>
      </dsp:nvSpPr>
      <dsp:spPr>
        <a:xfrm>
          <a:off x="0" y="2726960"/>
          <a:ext cx="5000124" cy="1363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de-DE" sz="2700" kern="1200"/>
            <a:t>Fehleranalyse</a:t>
          </a:r>
          <a:endParaRPr lang="en-US" sz="2700" kern="1200"/>
        </a:p>
      </dsp:txBody>
      <dsp:txXfrm>
        <a:off x="0" y="2726960"/>
        <a:ext cx="5000124" cy="1363480"/>
      </dsp:txXfrm>
    </dsp:sp>
    <dsp:sp modelId="{D5198FAE-0EA8-415B-92F5-9C4950642F80}">
      <dsp:nvSpPr>
        <dsp:cNvPr id="0" name=""/>
        <dsp:cNvSpPr/>
      </dsp:nvSpPr>
      <dsp:spPr>
        <a:xfrm>
          <a:off x="0" y="4090440"/>
          <a:ext cx="5000124" cy="0"/>
        </a:xfrm>
        <a:prstGeom prst="lin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w="9525" cap="flat" cmpd="sng" algn="ctr">
          <a:solidFill>
            <a:schemeClr val="dk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A2446100-317D-4917-94AA-57F1266CDFF2}">
      <dsp:nvSpPr>
        <dsp:cNvPr id="0" name=""/>
        <dsp:cNvSpPr/>
      </dsp:nvSpPr>
      <dsp:spPr>
        <a:xfrm>
          <a:off x="0" y="4090440"/>
          <a:ext cx="5000124" cy="1363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de-DE" sz="2700" kern="1200"/>
            <a:t>Das richtige Grammatikverständnis kann nur der Unterricht liefern</a:t>
          </a:r>
          <a:endParaRPr lang="en-US" sz="2700" kern="1200"/>
        </a:p>
      </dsp:txBody>
      <dsp:txXfrm>
        <a:off x="0" y="4090440"/>
        <a:ext cx="5000124" cy="136348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E80EBA0-A97D-451A-8DBF-3E6DFC6047CD}"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FA423B-4B75-4B0D-9B6E-A51C5FD346C3}" type="slidenum">
              <a:rPr lang="en-US" smtClean="0"/>
              <a:t>‹#›</a:t>
            </a:fld>
            <a:endParaRPr lang="en-US"/>
          </a:p>
        </p:txBody>
      </p:sp>
    </p:spTree>
    <p:extLst>
      <p:ext uri="{BB962C8B-B14F-4D97-AF65-F5344CB8AC3E}">
        <p14:creationId xmlns:p14="http://schemas.microsoft.com/office/powerpoint/2010/main" val="1035604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80EBA0-A97D-451A-8DBF-3E6DFC6047CD}"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FA423B-4B75-4B0D-9B6E-A51C5FD346C3}" type="slidenum">
              <a:rPr lang="en-US" smtClean="0"/>
              <a:t>‹#›</a:t>
            </a:fld>
            <a:endParaRPr lang="en-US"/>
          </a:p>
        </p:txBody>
      </p:sp>
    </p:spTree>
    <p:extLst>
      <p:ext uri="{BB962C8B-B14F-4D97-AF65-F5344CB8AC3E}">
        <p14:creationId xmlns:p14="http://schemas.microsoft.com/office/powerpoint/2010/main" val="4178490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80EBA0-A97D-451A-8DBF-3E6DFC6047CD}"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FA423B-4B75-4B0D-9B6E-A51C5FD346C3}" type="slidenum">
              <a:rPr lang="en-US" smtClean="0"/>
              <a:t>‹#›</a:t>
            </a:fld>
            <a:endParaRPr lang="en-US"/>
          </a:p>
        </p:txBody>
      </p:sp>
    </p:spTree>
    <p:extLst>
      <p:ext uri="{BB962C8B-B14F-4D97-AF65-F5344CB8AC3E}">
        <p14:creationId xmlns:p14="http://schemas.microsoft.com/office/powerpoint/2010/main" val="123459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80EBA0-A97D-451A-8DBF-3E6DFC6047CD}"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FA423B-4B75-4B0D-9B6E-A51C5FD346C3}" type="slidenum">
              <a:rPr lang="en-US" smtClean="0"/>
              <a:t>‹#›</a:t>
            </a:fld>
            <a:endParaRPr lang="en-US"/>
          </a:p>
        </p:txBody>
      </p:sp>
    </p:spTree>
    <p:extLst>
      <p:ext uri="{BB962C8B-B14F-4D97-AF65-F5344CB8AC3E}">
        <p14:creationId xmlns:p14="http://schemas.microsoft.com/office/powerpoint/2010/main" val="2585520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80EBA0-A97D-451A-8DBF-3E6DFC6047CD}"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FA423B-4B75-4B0D-9B6E-A51C5FD346C3}" type="slidenum">
              <a:rPr lang="en-US" smtClean="0"/>
              <a:t>‹#›</a:t>
            </a:fld>
            <a:endParaRPr lang="en-US"/>
          </a:p>
        </p:txBody>
      </p:sp>
    </p:spTree>
    <p:extLst>
      <p:ext uri="{BB962C8B-B14F-4D97-AF65-F5344CB8AC3E}">
        <p14:creationId xmlns:p14="http://schemas.microsoft.com/office/powerpoint/2010/main" val="278236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E80EBA0-A97D-451A-8DBF-3E6DFC6047CD}" type="datetimeFigureOut">
              <a:rPr lang="en-US" smtClean="0"/>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FA423B-4B75-4B0D-9B6E-A51C5FD346C3}" type="slidenum">
              <a:rPr lang="en-US" smtClean="0"/>
              <a:t>‹#›</a:t>
            </a:fld>
            <a:endParaRPr lang="en-US"/>
          </a:p>
        </p:txBody>
      </p:sp>
    </p:spTree>
    <p:extLst>
      <p:ext uri="{BB962C8B-B14F-4D97-AF65-F5344CB8AC3E}">
        <p14:creationId xmlns:p14="http://schemas.microsoft.com/office/powerpoint/2010/main" val="2163724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E80EBA0-A97D-451A-8DBF-3E6DFC6047CD}" type="datetimeFigureOut">
              <a:rPr lang="en-US" smtClean="0"/>
              <a:t>10/23/2025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FA423B-4B75-4B0D-9B6E-A51C5FD346C3}" type="slidenum">
              <a:rPr lang="en-US" smtClean="0"/>
              <a:t>‹#›</a:t>
            </a:fld>
            <a:endParaRPr lang="en-US"/>
          </a:p>
        </p:txBody>
      </p:sp>
    </p:spTree>
    <p:extLst>
      <p:ext uri="{BB962C8B-B14F-4D97-AF65-F5344CB8AC3E}">
        <p14:creationId xmlns:p14="http://schemas.microsoft.com/office/powerpoint/2010/main" val="1119973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80EBA0-A97D-451A-8DBF-3E6DFC6047CD}" type="datetimeFigureOut">
              <a:rPr lang="en-US" smtClean="0"/>
              <a:t>10/23/2025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FA423B-4B75-4B0D-9B6E-A51C5FD346C3}" type="slidenum">
              <a:rPr lang="en-US" smtClean="0"/>
              <a:t>‹#›</a:t>
            </a:fld>
            <a:endParaRPr lang="en-US"/>
          </a:p>
        </p:txBody>
      </p:sp>
    </p:spTree>
    <p:extLst>
      <p:ext uri="{BB962C8B-B14F-4D97-AF65-F5344CB8AC3E}">
        <p14:creationId xmlns:p14="http://schemas.microsoft.com/office/powerpoint/2010/main" val="259425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80EBA0-A97D-451A-8DBF-3E6DFC6047CD}" type="datetimeFigureOut">
              <a:rPr lang="en-US" smtClean="0"/>
              <a:t>10/23/2025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FA423B-4B75-4B0D-9B6E-A51C5FD346C3}" type="slidenum">
              <a:rPr lang="en-US" smtClean="0"/>
              <a:t>‹#›</a:t>
            </a:fld>
            <a:endParaRPr lang="en-US"/>
          </a:p>
        </p:txBody>
      </p:sp>
    </p:spTree>
    <p:extLst>
      <p:ext uri="{BB962C8B-B14F-4D97-AF65-F5344CB8AC3E}">
        <p14:creationId xmlns:p14="http://schemas.microsoft.com/office/powerpoint/2010/main" val="1638569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80EBA0-A97D-451A-8DBF-3E6DFC6047CD}" type="datetimeFigureOut">
              <a:rPr lang="en-US" smtClean="0"/>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FA423B-4B75-4B0D-9B6E-A51C5FD346C3}" type="slidenum">
              <a:rPr lang="en-US" smtClean="0"/>
              <a:t>‹#›</a:t>
            </a:fld>
            <a:endParaRPr lang="en-US"/>
          </a:p>
        </p:txBody>
      </p:sp>
    </p:spTree>
    <p:extLst>
      <p:ext uri="{BB962C8B-B14F-4D97-AF65-F5344CB8AC3E}">
        <p14:creationId xmlns:p14="http://schemas.microsoft.com/office/powerpoint/2010/main" val="2289945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80EBA0-A97D-451A-8DBF-3E6DFC6047CD}" type="datetimeFigureOut">
              <a:rPr lang="en-US" smtClean="0"/>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FA423B-4B75-4B0D-9B6E-A51C5FD346C3}" type="slidenum">
              <a:rPr lang="en-US" smtClean="0"/>
              <a:t>‹#›</a:t>
            </a:fld>
            <a:endParaRPr lang="en-US"/>
          </a:p>
        </p:txBody>
      </p:sp>
    </p:spTree>
    <p:extLst>
      <p:ext uri="{BB962C8B-B14F-4D97-AF65-F5344CB8AC3E}">
        <p14:creationId xmlns:p14="http://schemas.microsoft.com/office/powerpoint/2010/main" val="3749355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80EBA0-A97D-451A-8DBF-3E6DFC6047CD}" type="datetimeFigureOut">
              <a:rPr lang="en-US" smtClean="0"/>
              <a:t>10/23/2025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FA423B-4B75-4B0D-9B6E-A51C5FD346C3}" type="slidenum">
              <a:rPr lang="en-US" smtClean="0"/>
              <a:t>‹#›</a:t>
            </a:fld>
            <a:endParaRPr lang="en-US"/>
          </a:p>
        </p:txBody>
      </p:sp>
    </p:spTree>
    <p:extLst>
      <p:ext uri="{BB962C8B-B14F-4D97-AF65-F5344CB8AC3E}">
        <p14:creationId xmlns:p14="http://schemas.microsoft.com/office/powerpoint/2010/main" val="3145857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C790BE2-4E4F-4AAF-81A2-4A6F4885E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0" name="Rectangle 9">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24000" y="0"/>
            <a:ext cx="9143998" cy="6858000"/>
          </a:xfrm>
          <a:prstGeom prst="rect">
            <a:avLst/>
          </a:prstGeom>
          <a:gradFill>
            <a:gsLst>
              <a:gs pos="0">
                <a:schemeClr val="accent1">
                  <a:lumMod val="50000"/>
                </a:schemeClr>
              </a:gs>
              <a:gs pos="100000">
                <a:srgbClr val="00000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2" name="Rectangle 11">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524000" y="-4"/>
            <a:ext cx="9144000" cy="6402581"/>
          </a:xfrm>
          <a:prstGeom prst="rect">
            <a:avLst/>
          </a:prstGeom>
          <a:gradFill>
            <a:gsLst>
              <a:gs pos="1000">
                <a:schemeClr val="accent1">
                  <a:lumMod val="75000"/>
                  <a:alpha val="59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4" name="Rectangle 13">
            <a:extLst>
              <a:ext uri="{FF2B5EF4-FFF2-40B4-BE49-F238E27FC236}">
                <a16:creationId xmlns:a16="http://schemas.microsoft.com/office/drawing/2014/main" id="{E12088DD-B1AD-40E0-8B86-1D87A2CCD9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64041" y="-1133192"/>
            <a:ext cx="6858001" cy="9124385"/>
          </a:xfrm>
          <a:prstGeom prst="rect">
            <a:avLst/>
          </a:prstGeom>
          <a:gradFill>
            <a:gsLst>
              <a:gs pos="13000">
                <a:schemeClr val="accent1">
                  <a:lumMod val="50000"/>
                  <a:alpha val="0"/>
                </a:schemeClr>
              </a:gs>
              <a:gs pos="99000">
                <a:srgbClr val="000000">
                  <a:alpha val="28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a:endParaRPr>
          </a:p>
        </p:txBody>
      </p:sp>
      <p:sp>
        <p:nvSpPr>
          <p:cNvPr id="16" name="Rectangle 15">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95073" y="0"/>
            <a:ext cx="4572001" cy="6858000"/>
          </a:xfrm>
          <a:prstGeom prst="rect">
            <a:avLst/>
          </a:prstGeom>
          <a:gradFill>
            <a:gsLst>
              <a:gs pos="13000">
                <a:schemeClr val="accent1">
                  <a:lumMod val="50000"/>
                  <a:alpha val="0"/>
                </a:schemeClr>
              </a:gs>
              <a:gs pos="99000">
                <a:schemeClr val="accent1">
                  <a:lumMod val="75000"/>
                  <a:alpha val="50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a:endParaRPr>
          </a:p>
        </p:txBody>
      </p:sp>
      <p:sp>
        <p:nvSpPr>
          <p:cNvPr id="18" name="Rectangle 17">
            <a:extLst>
              <a:ext uri="{FF2B5EF4-FFF2-40B4-BE49-F238E27FC236}">
                <a16:creationId xmlns:a16="http://schemas.microsoft.com/office/drawing/2014/main" id="{0C395952-4E26-45A2-8756-2ADFD6E53C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23998" y="-3"/>
            <a:ext cx="9137153" cy="6871922"/>
          </a:xfrm>
          <a:prstGeom prst="rect">
            <a:avLst/>
          </a:prstGeom>
          <a:gradFill>
            <a:gsLst>
              <a:gs pos="13000">
                <a:srgbClr val="000000">
                  <a:alpha val="35000"/>
                </a:srgbClr>
              </a:gs>
              <a:gs pos="99000">
                <a:schemeClr val="accent1">
                  <a:lumMod val="75000"/>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a:endParaRPr>
          </a:p>
        </p:txBody>
      </p:sp>
      <p:sp>
        <p:nvSpPr>
          <p:cNvPr id="20" name="Freeform: Shape 19">
            <a:extLst>
              <a:ext uri="{FF2B5EF4-FFF2-40B4-BE49-F238E27FC236}">
                <a16:creationId xmlns:a16="http://schemas.microsoft.com/office/drawing/2014/main" id="{4734BADF-9461-4621-B112-2D7BABEA7D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64784" y="4049"/>
            <a:ext cx="7662432" cy="4729040"/>
          </a:xfrm>
          <a:custGeom>
            <a:avLst/>
            <a:gdLst>
              <a:gd name="connsiteX0" fmla="*/ 0 w 10216576"/>
              <a:gd name="connsiteY0" fmla="*/ 0 h 4729040"/>
              <a:gd name="connsiteX1" fmla="*/ 10216576 w 10216576"/>
              <a:gd name="connsiteY1" fmla="*/ 0 h 4729040"/>
              <a:gd name="connsiteX2" fmla="*/ 10210268 w 10216576"/>
              <a:gd name="connsiteY2" fmla="*/ 124944 h 4729040"/>
              <a:gd name="connsiteX3" fmla="*/ 5108288 w 10216576"/>
              <a:gd name="connsiteY3" fmla="*/ 4729040 h 4729040"/>
              <a:gd name="connsiteX4" fmla="*/ 6309 w 10216576"/>
              <a:gd name="connsiteY4" fmla="*/ 124944 h 4729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16576" h="4729040">
                <a:moveTo>
                  <a:pt x="0" y="0"/>
                </a:moveTo>
                <a:lnTo>
                  <a:pt x="10216576" y="0"/>
                </a:lnTo>
                <a:lnTo>
                  <a:pt x="10210268" y="124944"/>
                </a:lnTo>
                <a:cubicBezTo>
                  <a:pt x="9947637" y="2710997"/>
                  <a:pt x="7763635" y="4729040"/>
                  <a:pt x="5108288" y="4729040"/>
                </a:cubicBezTo>
                <a:cubicBezTo>
                  <a:pt x="2452942" y="4729040"/>
                  <a:pt x="268937" y="2710997"/>
                  <a:pt x="6309" y="124944"/>
                </a:cubicBezTo>
                <a:close/>
              </a:path>
            </a:pathLst>
          </a:custGeom>
          <a:gradFill>
            <a:gsLst>
              <a:gs pos="7000">
                <a:schemeClr val="accent1">
                  <a:lumMod val="50000"/>
                  <a:alpha val="4000"/>
                </a:schemeClr>
              </a:gs>
              <a:gs pos="99000">
                <a:schemeClr val="accent1">
                  <a:alpha val="24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prstClr val="white"/>
              </a:solidFill>
              <a:latin typeface="Calibri"/>
            </a:endParaRPr>
          </a:p>
        </p:txBody>
      </p:sp>
      <p:sp>
        <p:nvSpPr>
          <p:cNvPr id="2" name="Title 1"/>
          <p:cNvSpPr>
            <a:spLocks noGrp="1"/>
          </p:cNvSpPr>
          <p:nvPr>
            <p:ph type="ctrTitle"/>
          </p:nvPr>
        </p:nvSpPr>
        <p:spPr>
          <a:xfrm>
            <a:off x="1981201" y="1030406"/>
            <a:ext cx="8153399" cy="1941394"/>
          </a:xfrm>
        </p:spPr>
        <p:txBody>
          <a:bodyPr anchor="ctr">
            <a:normAutofit/>
          </a:bodyPr>
          <a:lstStyle/>
          <a:p>
            <a:pPr>
              <a:spcAft>
                <a:spcPts val="800"/>
              </a:spcAft>
            </a:pPr>
            <a:r>
              <a:rPr lang="de-DE" sz="4200" b="1" kern="0" dirty="0">
                <a:solidFill>
                  <a:srgbClr val="FFFFFF"/>
                </a:solidFill>
                <a:latin typeface="Times New Roman" panose="02020603050405020304" pitchFamily="18" charset="0"/>
                <a:ea typeface="Times New Roman" panose="02020603050405020304" pitchFamily="18" charset="0"/>
                <a:cs typeface="Arial" panose="020B0604020202020204" pitchFamily="34" charset="0"/>
              </a:rPr>
              <a:t>G 022 – Linguistik: Theoretische und Didaktische Ansätze</a:t>
            </a:r>
            <a:endParaRPr lang="en-US" sz="4200" kern="100" dirty="0">
              <a:solidFill>
                <a:srgbClr val="FFFFFF"/>
              </a:solidFill>
              <a:latin typeface="Aptos" panose="020B0004020202020204" pitchFamily="34" charset="0"/>
              <a:ea typeface="Aptos" panose="020B0004020202020204" pitchFamily="34" charset="0"/>
              <a:cs typeface="Arial" panose="020B0604020202020204" pitchFamily="34" charset="0"/>
            </a:endParaRPr>
          </a:p>
        </p:txBody>
      </p:sp>
      <p:sp>
        <p:nvSpPr>
          <p:cNvPr id="3" name="Subtitle 2"/>
          <p:cNvSpPr>
            <a:spLocks noGrp="1"/>
          </p:cNvSpPr>
          <p:nvPr>
            <p:ph type="subTitle" idx="1"/>
          </p:nvPr>
        </p:nvSpPr>
        <p:spPr>
          <a:xfrm>
            <a:off x="1828801" y="3276601"/>
            <a:ext cx="8527589" cy="2755113"/>
          </a:xfrm>
        </p:spPr>
        <p:txBody>
          <a:bodyPr anchor="ctr">
            <a:normAutofit/>
          </a:bodyPr>
          <a:lstStyle/>
          <a:p>
            <a:pPr>
              <a:lnSpc>
                <a:spcPct val="90000"/>
              </a:lnSpc>
              <a:spcAft>
                <a:spcPts val="800"/>
              </a:spcAft>
            </a:pPr>
            <a:r>
              <a:rPr lang="el-GR" sz="2700" b="1" kern="0" dirty="0">
                <a:solidFill>
                  <a:srgbClr val="FFFFFF"/>
                </a:solidFill>
                <a:latin typeface="Times New Roman" panose="02020603050405020304" pitchFamily="18" charset="0"/>
                <a:ea typeface="Times New Roman" panose="02020603050405020304" pitchFamily="18" charset="0"/>
                <a:cs typeface="Arial" panose="020B0604020202020204" pitchFamily="34" charset="0"/>
              </a:rPr>
              <a:t>3</a:t>
            </a:r>
            <a:r>
              <a:rPr lang="de-DE" sz="2700" b="1" kern="0" dirty="0">
                <a:solidFill>
                  <a:srgbClr val="FFFFFF"/>
                </a:solidFill>
                <a:latin typeface="Times New Roman" panose="02020603050405020304" pitchFamily="18" charset="0"/>
                <a:ea typeface="Times New Roman" panose="02020603050405020304" pitchFamily="18" charset="0"/>
                <a:cs typeface="Arial" panose="020B0604020202020204" pitchFamily="34" charset="0"/>
              </a:rPr>
              <a:t>. Angewandte Linguistik: Grammatik im FSU</a:t>
            </a:r>
            <a:endParaRPr lang="en-US" sz="2700" kern="100" dirty="0">
              <a:solidFill>
                <a:srgbClr val="FFFFFF"/>
              </a:solidFill>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073463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248" name="Rectangle 1024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useBgFill="1">
        <p:nvSpPr>
          <p:cNvPr id="10250" name="Rectangle 1024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0252" name="Rectangle 1025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3" y="1914813"/>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0254" name="Rectangle 1025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4" y="1924950"/>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0256" name="Rectangle 1025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787196" y="4092816"/>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a:endParaRPr>
          </a:p>
        </p:txBody>
      </p:sp>
      <p:sp>
        <p:nvSpPr>
          <p:cNvPr id="10258" name="Freeform: Shape 1025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1147699"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prstClr val="white"/>
              </a:solidFill>
              <a:latin typeface="Calibri"/>
            </a:endParaRPr>
          </a:p>
        </p:txBody>
      </p:sp>
      <p:sp>
        <p:nvSpPr>
          <p:cNvPr id="10260" name="Rectangle 1025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0242" name="1 - Τίτλος"/>
          <p:cNvSpPr>
            <a:spLocks noGrp="1"/>
          </p:cNvSpPr>
          <p:nvPr>
            <p:ph type="title"/>
          </p:nvPr>
        </p:nvSpPr>
        <p:spPr>
          <a:xfrm>
            <a:off x="1874042" y="586856"/>
            <a:ext cx="2401025" cy="3387497"/>
          </a:xfrm>
        </p:spPr>
        <p:txBody>
          <a:bodyPr anchor="b">
            <a:normAutofit/>
          </a:bodyPr>
          <a:lstStyle/>
          <a:p>
            <a:pPr algn="r" eaLnBrk="1" hangingPunct="1"/>
            <a:r>
              <a:rPr lang="de-DE" altLang="el-GR" sz="3500" b="1">
                <a:solidFill>
                  <a:srgbClr val="FFFFFF"/>
                </a:solidFill>
              </a:rPr>
              <a:t>interface-Positionen</a:t>
            </a:r>
            <a:br>
              <a:rPr lang="el-GR" altLang="el-GR" sz="3500">
                <a:solidFill>
                  <a:srgbClr val="FFFFFF"/>
                </a:solidFill>
              </a:rPr>
            </a:br>
            <a:endParaRPr lang="el-GR" altLang="el-GR" sz="3500">
              <a:solidFill>
                <a:srgbClr val="FFFFFF"/>
              </a:solidFill>
            </a:endParaRPr>
          </a:p>
        </p:txBody>
      </p:sp>
      <p:sp>
        <p:nvSpPr>
          <p:cNvPr id="10243" name="2 - Θέση περιεχομένου"/>
          <p:cNvSpPr>
            <a:spLocks noGrp="1"/>
          </p:cNvSpPr>
          <p:nvPr>
            <p:ph idx="1"/>
          </p:nvPr>
        </p:nvSpPr>
        <p:spPr>
          <a:xfrm>
            <a:off x="5131694" y="649481"/>
            <a:ext cx="4916510" cy="5546047"/>
          </a:xfrm>
        </p:spPr>
        <p:txBody>
          <a:bodyPr anchor="ctr">
            <a:normAutofit/>
          </a:bodyPr>
          <a:lstStyle/>
          <a:p>
            <a:pPr eaLnBrk="1" hangingPunct="1"/>
            <a:r>
              <a:rPr lang="de-DE" altLang="el-GR" sz="1700" b="1"/>
              <a:t>,,Grammatik, nein danke!’’ </a:t>
            </a:r>
          </a:p>
          <a:p>
            <a:pPr eaLnBrk="1" hangingPunct="1">
              <a:buFont typeface="Wingdings 2" pitchFamily="18" charset="2"/>
              <a:buNone/>
            </a:pPr>
            <a:r>
              <a:rPr lang="de-DE" altLang="el-GR" sz="1700" b="1"/>
              <a:t>	</a:t>
            </a:r>
            <a:r>
              <a:rPr lang="fr-FR" altLang="el-GR" sz="1700" b="1"/>
              <a:t>Die non-interface-Position</a:t>
            </a:r>
            <a:endParaRPr lang="el-GR" altLang="el-GR" sz="1700"/>
          </a:p>
          <a:p>
            <a:pPr eaLnBrk="1" hangingPunct="1"/>
            <a:endParaRPr lang="el-GR" altLang="el-GR" sz="1700"/>
          </a:p>
          <a:p>
            <a:pPr eaLnBrk="1" hangingPunct="1">
              <a:buFont typeface="Wingdings 2" pitchFamily="18" charset="2"/>
              <a:buNone/>
            </a:pPr>
            <a:r>
              <a:rPr lang="de-DE" altLang="el-GR" sz="1700"/>
              <a:t>	► Deklaratives sprachliches, also explizites Wissen und implizites prozedurales Wissen sind getrennt gespeichert und bleiben auch getrennt gespeichert. Dies führt zu zwei unterschiedlichen Kompetenzen, für die es auch trotz Übens keinen Übergang gibt.</a:t>
            </a:r>
            <a:endParaRPr lang="el-GR" altLang="el-GR" sz="1700"/>
          </a:p>
          <a:p>
            <a:pPr eaLnBrk="1" hangingPunct="1">
              <a:buFont typeface="Wingdings 2" pitchFamily="18" charset="2"/>
              <a:buNone/>
            </a:pPr>
            <a:endParaRPr lang="el-GR" altLang="el-GR" sz="1700"/>
          </a:p>
        </p:txBody>
      </p:sp>
    </p:spTree>
    <p:extLst>
      <p:ext uri="{BB962C8B-B14F-4D97-AF65-F5344CB8AC3E}">
        <p14:creationId xmlns:p14="http://schemas.microsoft.com/office/powerpoint/2010/main" val="238321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271" name="Rectangle 1127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useBgFill="1">
        <p:nvSpPr>
          <p:cNvPr id="11273" name="Rectangle 1127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1275" name="Rectangle 1127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3" y="1914813"/>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1277" name="Rectangle 1127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4" y="1924950"/>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1279" name="Rectangle 1127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787196" y="4092816"/>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a:endParaRPr>
          </a:p>
        </p:txBody>
      </p:sp>
      <p:sp>
        <p:nvSpPr>
          <p:cNvPr id="11281" name="Freeform: Shape 1128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1147699"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prstClr val="white"/>
              </a:solidFill>
              <a:latin typeface="Calibri"/>
            </a:endParaRPr>
          </a:p>
        </p:txBody>
      </p:sp>
      <p:sp>
        <p:nvSpPr>
          <p:cNvPr id="11283" name="Rectangle 1128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1266" name="2 - Θέση περιεχομένου"/>
          <p:cNvSpPr>
            <a:spLocks noGrp="1"/>
          </p:cNvSpPr>
          <p:nvPr>
            <p:ph idx="1"/>
          </p:nvPr>
        </p:nvSpPr>
        <p:spPr>
          <a:xfrm>
            <a:off x="5131694" y="649481"/>
            <a:ext cx="4916510" cy="5546047"/>
          </a:xfrm>
        </p:spPr>
        <p:txBody>
          <a:bodyPr anchor="ctr">
            <a:normAutofit/>
          </a:bodyPr>
          <a:lstStyle/>
          <a:p>
            <a:pPr eaLnBrk="1" hangingPunct="1"/>
            <a:r>
              <a:rPr lang="de-DE" altLang="el-GR" sz="1700" b="1"/>
              <a:t>,,Grammatik, ja bitte!’’ </a:t>
            </a:r>
          </a:p>
          <a:p>
            <a:pPr eaLnBrk="1" hangingPunct="1">
              <a:buFont typeface="Wingdings 2" pitchFamily="18" charset="2"/>
              <a:buNone/>
            </a:pPr>
            <a:r>
              <a:rPr lang="de-DE" altLang="el-GR" sz="1700" b="1"/>
              <a:t>	Die starke interface-Position</a:t>
            </a:r>
            <a:endParaRPr lang="el-GR" altLang="el-GR" sz="1700"/>
          </a:p>
          <a:p>
            <a:pPr eaLnBrk="1" hangingPunct="1">
              <a:buFont typeface="Wingdings 2" pitchFamily="18" charset="2"/>
              <a:buNone/>
            </a:pPr>
            <a:r>
              <a:rPr lang="de-DE" altLang="el-GR" sz="1700" b="1"/>
              <a:t> </a:t>
            </a:r>
            <a:endParaRPr lang="el-GR" altLang="el-GR" sz="1700"/>
          </a:p>
          <a:p>
            <a:pPr eaLnBrk="1" hangingPunct="1">
              <a:buFont typeface="Wingdings 2" pitchFamily="18" charset="2"/>
              <a:buNone/>
            </a:pPr>
            <a:r>
              <a:rPr lang="de-DE" altLang="el-GR" sz="1700"/>
              <a:t>	► Explizites, deklaratives sprachliches Faktenwissen (,,In der indirekten Rede steht meist der Konjunktiv II’’) ist wandelbar in prozedurales, implizites Handlungswissen (,,Ein Sprecher verwendet automatisch den Konjunktiv II in der indirekten Rede’’).</a:t>
            </a:r>
            <a:endParaRPr lang="el-GR" altLang="el-GR" sz="1700"/>
          </a:p>
          <a:p>
            <a:pPr eaLnBrk="1" hangingPunct="1">
              <a:buFont typeface="Wingdings 2" pitchFamily="18" charset="2"/>
              <a:buNone/>
            </a:pPr>
            <a:endParaRPr lang="el-GR" altLang="el-GR" sz="1700"/>
          </a:p>
          <a:p>
            <a:pPr eaLnBrk="1" hangingPunct="1">
              <a:buFont typeface="Wingdings 2" pitchFamily="18" charset="2"/>
              <a:buNone/>
            </a:pPr>
            <a:endParaRPr lang="el-GR" altLang="el-GR" sz="1700"/>
          </a:p>
        </p:txBody>
      </p:sp>
    </p:spTree>
    <p:extLst>
      <p:ext uri="{BB962C8B-B14F-4D97-AF65-F5344CB8AC3E}">
        <p14:creationId xmlns:p14="http://schemas.microsoft.com/office/powerpoint/2010/main" val="911155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3" y="1914813"/>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4" y="1924950"/>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787196" y="4092816"/>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a:endParaRPr>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1147699"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prstClr val="white"/>
              </a:solidFill>
              <a:latin typeface="Calibri"/>
            </a:endParaRPr>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2" name="1 - Τίτλος"/>
          <p:cNvSpPr>
            <a:spLocks noGrp="1"/>
          </p:cNvSpPr>
          <p:nvPr>
            <p:ph type="title"/>
          </p:nvPr>
        </p:nvSpPr>
        <p:spPr>
          <a:xfrm>
            <a:off x="1874042" y="586856"/>
            <a:ext cx="2401025" cy="3387497"/>
          </a:xfrm>
        </p:spPr>
        <p:txBody>
          <a:bodyPr anchor="b">
            <a:normAutofit/>
          </a:bodyPr>
          <a:lstStyle/>
          <a:p>
            <a:pPr algn="r">
              <a:lnSpc>
                <a:spcPct val="90000"/>
              </a:lnSpc>
              <a:defRPr/>
            </a:pPr>
            <a:r>
              <a:rPr lang="de-DE" sz="3200" b="1">
                <a:solidFill>
                  <a:srgbClr val="FFFFFF"/>
                </a:solidFill>
              </a:rPr>
              <a:t>,,Grammatik, ja aber nur wenn ...’’ Schwache interface-Positionen</a:t>
            </a:r>
            <a:br>
              <a:rPr lang="el-GR" sz="3200">
                <a:solidFill>
                  <a:srgbClr val="FFFFFF"/>
                </a:solidFill>
              </a:rPr>
            </a:br>
            <a:endParaRPr lang="el-GR" sz="3200">
              <a:solidFill>
                <a:srgbClr val="FFFFFF"/>
              </a:solidFill>
            </a:endParaRPr>
          </a:p>
        </p:txBody>
      </p:sp>
      <p:sp>
        <p:nvSpPr>
          <p:cNvPr id="3" name="2 - Θέση περιεχομένου"/>
          <p:cNvSpPr>
            <a:spLocks noGrp="1"/>
          </p:cNvSpPr>
          <p:nvPr>
            <p:ph idx="1"/>
          </p:nvPr>
        </p:nvSpPr>
        <p:spPr>
          <a:xfrm>
            <a:off x="5131694" y="649481"/>
            <a:ext cx="4916510" cy="5546047"/>
          </a:xfrm>
        </p:spPr>
        <p:txBody>
          <a:bodyPr anchor="ctr">
            <a:normAutofit/>
          </a:bodyPr>
          <a:lstStyle/>
          <a:p>
            <a:pPr marL="274320" indent="-274320">
              <a:buClr>
                <a:schemeClr val="accent3"/>
              </a:buClr>
              <a:buFont typeface="Wingdings 2"/>
              <a:buChar char=""/>
              <a:defRPr/>
            </a:pPr>
            <a:r>
              <a:rPr lang="de-DE" sz="1700" b="1"/>
              <a:t>Die variability-Position</a:t>
            </a:r>
            <a:endParaRPr lang="el-GR" sz="1700"/>
          </a:p>
          <a:p>
            <a:pPr marL="274320" indent="-274320">
              <a:buClr>
                <a:schemeClr val="accent3"/>
              </a:buClr>
              <a:buNone/>
              <a:defRPr/>
            </a:pPr>
            <a:endParaRPr lang="el-GR" sz="1700"/>
          </a:p>
          <a:p>
            <a:pPr marL="274320" indent="-274320">
              <a:buClr>
                <a:schemeClr val="accent3"/>
              </a:buClr>
              <a:buNone/>
              <a:defRPr/>
            </a:pPr>
            <a:r>
              <a:rPr lang="de-DE" sz="1700"/>
              <a:t>	►  Die Dichotomie in explizites und implizites Wissen wird aufgegeben. Die verschiedenen Bereiche der Sprachverwendung werden hinsichtlich ihrer kognitiven Anforderungen an die Lernenden auf zwei Dimensionen projiziert:</a:t>
            </a:r>
            <a:endParaRPr lang="el-GR" sz="1700"/>
          </a:p>
          <a:p>
            <a:pPr marL="274320" indent="-274320">
              <a:buClr>
                <a:schemeClr val="accent3"/>
              </a:buClr>
              <a:buNone/>
              <a:defRPr/>
            </a:pPr>
            <a:endParaRPr lang="el-GR" sz="1700"/>
          </a:p>
          <a:p>
            <a:pPr marL="274320" indent="-274320">
              <a:buClr>
                <a:schemeClr val="accent3"/>
              </a:buClr>
              <a:buFont typeface="Wingdings 2"/>
              <a:buChar char=""/>
              <a:defRPr/>
            </a:pPr>
            <a:r>
              <a:rPr lang="de-DE" sz="1700"/>
              <a:t>Grade der Analysiertheit des Wissens</a:t>
            </a:r>
            <a:endParaRPr lang="el-GR" sz="1700"/>
          </a:p>
          <a:p>
            <a:pPr marL="274320" indent="-274320">
              <a:buClr>
                <a:schemeClr val="accent3"/>
              </a:buClr>
              <a:buFont typeface="Wingdings 2"/>
              <a:buChar char=""/>
              <a:defRPr/>
            </a:pPr>
            <a:r>
              <a:rPr lang="de-DE" sz="1700"/>
              <a:t>Grade der Kontrolle über das Wissen</a:t>
            </a:r>
            <a:endParaRPr lang="el-GR" sz="1700"/>
          </a:p>
          <a:p>
            <a:pPr marL="274320" indent="-274320">
              <a:buClr>
                <a:schemeClr val="accent3"/>
              </a:buClr>
              <a:buNone/>
              <a:defRPr/>
            </a:pPr>
            <a:endParaRPr lang="el-GR" sz="1700"/>
          </a:p>
        </p:txBody>
      </p:sp>
    </p:spTree>
    <p:extLst>
      <p:ext uri="{BB962C8B-B14F-4D97-AF65-F5344CB8AC3E}">
        <p14:creationId xmlns:p14="http://schemas.microsoft.com/office/powerpoint/2010/main" val="20054543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3" y="1914813"/>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4" y="1924950"/>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787196" y="4092816"/>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a:endParaRPr>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1147699"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prstClr val="white"/>
              </a:solidFill>
              <a:latin typeface="Calibri"/>
            </a:endParaRPr>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3" name="2 - Θέση περιεχομένου"/>
          <p:cNvSpPr>
            <a:spLocks noGrp="1"/>
          </p:cNvSpPr>
          <p:nvPr>
            <p:ph idx="1"/>
          </p:nvPr>
        </p:nvSpPr>
        <p:spPr>
          <a:xfrm>
            <a:off x="5131694" y="649481"/>
            <a:ext cx="4916510" cy="5546047"/>
          </a:xfrm>
        </p:spPr>
        <p:txBody>
          <a:bodyPr anchor="ctr">
            <a:normAutofit/>
          </a:bodyPr>
          <a:lstStyle/>
          <a:p>
            <a:pPr marL="274320" indent="-274320">
              <a:buClr>
                <a:schemeClr val="accent3"/>
              </a:buClr>
              <a:buFont typeface="Wingdings 2"/>
              <a:buChar char=""/>
              <a:defRPr/>
            </a:pPr>
            <a:r>
              <a:rPr lang="de-DE" sz="1700" b="1"/>
              <a:t>Die teachability-Hypothese</a:t>
            </a:r>
            <a:endParaRPr lang="el-GR" sz="1700" b="1"/>
          </a:p>
          <a:p>
            <a:pPr marL="274320" indent="-274320">
              <a:buClr>
                <a:schemeClr val="accent3"/>
              </a:buClr>
              <a:buNone/>
              <a:defRPr/>
            </a:pPr>
            <a:endParaRPr lang="el-GR" sz="1700"/>
          </a:p>
          <a:p>
            <a:pPr marL="274320" indent="-274320">
              <a:buClr>
                <a:schemeClr val="accent3"/>
              </a:buClr>
              <a:buNone/>
              <a:defRPr/>
            </a:pPr>
            <a:r>
              <a:rPr lang="de-DE" sz="1700"/>
              <a:t>	►  Sie geht von der Frage aus: Lässt sich Spracherwerb überhaupt steuern? Diese Hypothese kann ebenfalls als schwache interface-Position aufgefasst werden.</a:t>
            </a:r>
            <a:endParaRPr lang="el-GR" sz="1700"/>
          </a:p>
          <a:p>
            <a:pPr marL="274320" indent="-274320">
              <a:buClr>
                <a:schemeClr val="accent3"/>
              </a:buClr>
              <a:buNone/>
              <a:defRPr/>
            </a:pPr>
            <a:endParaRPr lang="el-GR" sz="1700"/>
          </a:p>
          <a:p>
            <a:pPr marL="274320" indent="-274320">
              <a:buClr>
                <a:schemeClr val="accent3"/>
              </a:buClr>
              <a:buFont typeface="Wingdings 2"/>
              <a:buChar char=""/>
              <a:defRPr/>
            </a:pPr>
            <a:r>
              <a:rPr lang="de-DE" sz="1700"/>
              <a:t>Sprachen werden in einer festen Abfolge von Entwicklungsstufen, wie sie sich in der interlanguage der Lernenden zeigen, erworben. Diese Stufen können von den Lernenden nicht übersprungen werden. </a:t>
            </a:r>
            <a:endParaRPr lang="el-GR" sz="1700"/>
          </a:p>
          <a:p>
            <a:pPr marL="274320" indent="-274320">
              <a:buClr>
                <a:schemeClr val="accent3"/>
              </a:buClr>
              <a:buNone/>
              <a:defRPr/>
            </a:pPr>
            <a:r>
              <a:rPr lang="de-DE" sz="1700"/>
              <a:t> </a:t>
            </a:r>
            <a:endParaRPr lang="el-GR" sz="1700"/>
          </a:p>
          <a:p>
            <a:pPr marL="274320" indent="-274320">
              <a:buClr>
                <a:schemeClr val="accent3"/>
              </a:buClr>
              <a:buFont typeface="Wingdings 2"/>
              <a:buChar char=""/>
              <a:defRPr/>
            </a:pPr>
            <a:r>
              <a:rPr lang="de-DE" sz="1700"/>
              <a:t>Grammatikvermittlung als Steuerungsinstrument kann nur wirken, wenn die Lernenden die Voraussetzung der psycholinguistischen ,,Reife’’ erfüllen, wenn sie sozusagen ,,bereit’’ sind.</a:t>
            </a:r>
            <a:endParaRPr lang="el-GR" sz="1700"/>
          </a:p>
          <a:p>
            <a:pPr marL="274320" indent="-274320">
              <a:buClr>
                <a:schemeClr val="accent3"/>
              </a:buClr>
              <a:buNone/>
              <a:defRPr/>
            </a:pPr>
            <a:endParaRPr lang="el-GR" sz="1700"/>
          </a:p>
        </p:txBody>
      </p:sp>
    </p:spTree>
    <p:extLst>
      <p:ext uri="{BB962C8B-B14F-4D97-AF65-F5344CB8AC3E}">
        <p14:creationId xmlns:p14="http://schemas.microsoft.com/office/powerpoint/2010/main" val="17075166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3" y="1914813"/>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4" y="1924950"/>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787196" y="4092816"/>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a:endParaRPr>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1147699"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prstClr val="white"/>
              </a:solidFill>
              <a:latin typeface="Calibri"/>
            </a:endParaRPr>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3" name="2 - Θέση περιεχομένου"/>
          <p:cNvSpPr>
            <a:spLocks noGrp="1"/>
          </p:cNvSpPr>
          <p:nvPr>
            <p:ph idx="1"/>
          </p:nvPr>
        </p:nvSpPr>
        <p:spPr>
          <a:xfrm>
            <a:off x="5131694" y="649481"/>
            <a:ext cx="4916510" cy="5546047"/>
          </a:xfrm>
        </p:spPr>
        <p:txBody>
          <a:bodyPr anchor="ctr">
            <a:normAutofit/>
          </a:bodyPr>
          <a:lstStyle/>
          <a:p>
            <a:pPr marL="274320" indent="-274320">
              <a:buClr>
                <a:schemeClr val="accent3"/>
              </a:buClr>
              <a:buFont typeface="Wingdings 2"/>
              <a:buChar char=""/>
              <a:defRPr/>
            </a:pPr>
            <a:r>
              <a:rPr lang="de-DE" sz="1700" b="1"/>
              <a:t>Die noticing-Hypothese  </a:t>
            </a:r>
            <a:endParaRPr lang="el-GR" sz="1700"/>
          </a:p>
          <a:p>
            <a:pPr marL="274320" indent="-274320">
              <a:buClr>
                <a:schemeClr val="accent3"/>
              </a:buClr>
              <a:buNone/>
              <a:defRPr/>
            </a:pPr>
            <a:endParaRPr lang="el-GR" sz="1700"/>
          </a:p>
          <a:p>
            <a:pPr marL="274320" indent="-274320">
              <a:buClr>
                <a:schemeClr val="accent3"/>
              </a:buClr>
              <a:buNone/>
              <a:defRPr/>
            </a:pPr>
            <a:r>
              <a:rPr lang="de-DE" sz="1700"/>
              <a:t>	►  Lernen ohne Bewusstheit ist unmöglich.</a:t>
            </a:r>
            <a:endParaRPr lang="el-GR" sz="1700"/>
          </a:p>
          <a:p>
            <a:pPr marL="274320" indent="-274320">
              <a:buClr>
                <a:schemeClr val="accent3"/>
              </a:buClr>
              <a:buNone/>
              <a:defRPr/>
            </a:pPr>
            <a:r>
              <a:rPr lang="de-DE" sz="1700"/>
              <a:t> </a:t>
            </a:r>
            <a:endParaRPr lang="el-GR" sz="1700"/>
          </a:p>
          <a:p>
            <a:pPr marL="274320" indent="-274320">
              <a:buClr>
                <a:schemeClr val="accent3"/>
              </a:buClr>
              <a:buFont typeface="Wingdings 2"/>
              <a:buChar char=""/>
              <a:defRPr/>
            </a:pPr>
            <a:r>
              <a:rPr lang="de-DE" sz="1700" b="1"/>
              <a:t>Die Bedingungen der noticing-Hypothese:</a:t>
            </a:r>
            <a:endParaRPr lang="el-GR" sz="1700" b="1"/>
          </a:p>
          <a:p>
            <a:pPr marL="274320" indent="-274320">
              <a:buClr>
                <a:schemeClr val="accent3"/>
              </a:buClr>
              <a:buNone/>
              <a:defRPr/>
            </a:pPr>
            <a:endParaRPr lang="el-GR" sz="1700"/>
          </a:p>
          <a:p>
            <a:pPr marL="274320" indent="-274320">
              <a:buClr>
                <a:schemeClr val="accent3"/>
              </a:buClr>
              <a:buNone/>
              <a:defRPr/>
            </a:pPr>
            <a:r>
              <a:rPr lang="de-DE" sz="1700"/>
              <a:t>	</a:t>
            </a:r>
            <a:r>
              <a:rPr lang="de-DE" sz="1700" b="1"/>
              <a:t>-</a:t>
            </a:r>
            <a:r>
              <a:rPr lang="de-DE" sz="1700"/>
              <a:t> Grammatik ja, aber nur wenn (tiefschichtiges) Verstehen einsetzbar ist.</a:t>
            </a:r>
            <a:endParaRPr lang="el-GR" sz="1700"/>
          </a:p>
          <a:p>
            <a:pPr marL="274320" indent="-274320">
              <a:buClr>
                <a:schemeClr val="accent3"/>
              </a:buClr>
              <a:buNone/>
              <a:defRPr/>
            </a:pPr>
            <a:r>
              <a:rPr lang="de-DE" sz="1700"/>
              <a:t>	</a:t>
            </a:r>
            <a:r>
              <a:rPr lang="de-DE" sz="1700" b="1"/>
              <a:t>-</a:t>
            </a:r>
            <a:r>
              <a:rPr lang="de-DE" sz="1700"/>
              <a:t> Grammatik ja, aber nur da, wo noticing den Fremdsprachenerwerb fördert</a:t>
            </a:r>
            <a:endParaRPr lang="el-GR" sz="1700"/>
          </a:p>
          <a:p>
            <a:pPr marL="274320" indent="-274320">
              <a:buClr>
                <a:schemeClr val="accent3"/>
              </a:buClr>
              <a:buNone/>
              <a:defRPr/>
            </a:pPr>
            <a:r>
              <a:rPr lang="de-DE" sz="1700"/>
              <a:t>	</a:t>
            </a:r>
            <a:r>
              <a:rPr lang="de-DE" sz="1700" b="1"/>
              <a:t>-</a:t>
            </a:r>
            <a:r>
              <a:rPr lang="de-DE" sz="1700"/>
              <a:t> Noticing muss stattfinden können. Das heißt: </a:t>
            </a:r>
            <a:endParaRPr lang="el-GR" sz="1700"/>
          </a:p>
          <a:p>
            <a:pPr marL="274320" indent="-274320">
              <a:buClr>
                <a:schemeClr val="accent3"/>
              </a:buClr>
              <a:buNone/>
              <a:defRPr/>
            </a:pPr>
            <a:endParaRPr lang="el-GR" sz="1700"/>
          </a:p>
          <a:p>
            <a:pPr marL="274320" indent="-274320">
              <a:buClr>
                <a:schemeClr val="accent3"/>
              </a:buClr>
              <a:buFont typeface="Wingdings 2"/>
              <a:buChar char=""/>
              <a:defRPr/>
            </a:pPr>
            <a:r>
              <a:rPr lang="de-DE" sz="1700"/>
              <a:t>Die  Lernenden müssen, da wo es wichtig ist,  den Akt des noticing (selbst) durchführen können.</a:t>
            </a:r>
            <a:endParaRPr lang="el-GR" sz="1700"/>
          </a:p>
          <a:p>
            <a:pPr marL="274320" indent="-274320">
              <a:buClr>
                <a:schemeClr val="accent3"/>
              </a:buClr>
              <a:buFont typeface="Wingdings 2"/>
              <a:buChar char=""/>
              <a:defRPr/>
            </a:pPr>
            <a:r>
              <a:rPr lang="de-DE" sz="1700"/>
              <a:t>Die vorgenommenen Kognitivierungen müssen tatsächlich zu noticing  führen.</a:t>
            </a:r>
            <a:endParaRPr lang="el-GR" sz="1700"/>
          </a:p>
          <a:p>
            <a:pPr marL="274320" indent="-274320">
              <a:buClr>
                <a:schemeClr val="accent3"/>
              </a:buClr>
              <a:buNone/>
              <a:defRPr/>
            </a:pPr>
            <a:endParaRPr lang="el-GR" sz="1700"/>
          </a:p>
        </p:txBody>
      </p:sp>
    </p:spTree>
    <p:extLst>
      <p:ext uri="{BB962C8B-B14F-4D97-AF65-F5344CB8AC3E}">
        <p14:creationId xmlns:p14="http://schemas.microsoft.com/office/powerpoint/2010/main" val="39210993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1828800" y="1196975"/>
            <a:ext cx="8686800" cy="4883150"/>
          </a:xfrm>
          <a:solidFill>
            <a:srgbClr val="0070C0"/>
          </a:solidFill>
        </p:spPr>
        <p:style>
          <a:lnRef idx="0">
            <a:scrgbClr r="0" g="0" b="0"/>
          </a:lnRef>
          <a:fillRef idx="1001">
            <a:schemeClr val="lt2"/>
          </a:fillRef>
          <a:effectRef idx="0">
            <a:scrgbClr r="0" g="0" b="0"/>
          </a:effectRef>
          <a:fontRef idx="major"/>
        </p:style>
        <p:txBody>
          <a:bodyPr>
            <a:normAutofit/>
          </a:bodyPr>
          <a:lstStyle/>
          <a:p>
            <a:pPr marL="0" indent="0" algn="ctr">
              <a:spcBef>
                <a:spcPts val="580"/>
              </a:spcBef>
              <a:buNone/>
              <a:defRPr/>
            </a:pPr>
            <a:r>
              <a:rPr lang="de-DE" b="1" dirty="0">
                <a:latin typeface="Calibri" panose="020F0502020204030204" pitchFamily="34" charset="0"/>
              </a:rPr>
              <a:t>Ziel des grammatischen Übens</a:t>
            </a:r>
            <a:br>
              <a:rPr lang="el-GR" b="1" dirty="0"/>
            </a:br>
            <a:endParaRPr lang="el-GR" dirty="0"/>
          </a:p>
          <a:p>
            <a:pPr marL="0" indent="0" algn="just">
              <a:spcBef>
                <a:spcPts val="580"/>
              </a:spcBef>
              <a:buNone/>
              <a:defRPr/>
            </a:pPr>
            <a:r>
              <a:rPr lang="de-DE" b="1" dirty="0">
                <a:latin typeface="Calibri" panose="020F0502020204030204" pitchFamily="34" charset="0"/>
              </a:rPr>
              <a:t>Grammatikübungen sollen zur sicheren und automatisierten Verwendung der zielsprachigen Grammatik im kommunikativen Sprachgebrauch führen. Bei aller Formbezogenheit sollten sie daher inhaltsbezogen, mitteilungsbezogen und in situativ- kommunikative Zusammenhänge eingebettet sein.</a:t>
            </a:r>
            <a:endParaRPr lang="el-GR" dirty="0"/>
          </a:p>
          <a:p>
            <a:pPr marL="274320" indent="-274320">
              <a:spcBef>
                <a:spcPts val="580"/>
              </a:spcBef>
              <a:buFont typeface="Wingdings 2"/>
              <a:buChar char=""/>
              <a:defRPr/>
            </a:pPr>
            <a:endParaRPr lang="el-GR" dirty="0"/>
          </a:p>
        </p:txBody>
      </p:sp>
      <p:sp>
        <p:nvSpPr>
          <p:cNvPr id="4" name="Τίτλος 3"/>
          <p:cNvSpPr>
            <a:spLocks noGrp="1"/>
          </p:cNvSpPr>
          <p:nvPr>
            <p:ph type="title"/>
          </p:nvPr>
        </p:nvSpPr>
        <p:spPr>
          <a:xfrm>
            <a:off x="1981200" y="274638"/>
            <a:ext cx="8229600" cy="868362"/>
          </a:xfrm>
        </p:spPr>
        <p:txBody>
          <a:bodyPr>
            <a:normAutofit fontScale="90000"/>
          </a:bodyPr>
          <a:lstStyle/>
          <a:p>
            <a:pPr>
              <a:defRPr/>
            </a:pPr>
            <a:br>
              <a:rPr lang="de-DE" b="1" u="sng" dirty="0">
                <a:latin typeface="Calibri" panose="020F0502020204030204" pitchFamily="34" charset="0"/>
              </a:rPr>
            </a:br>
            <a:r>
              <a:rPr lang="de-DE" sz="2700" b="1" u="sng" dirty="0">
                <a:latin typeface="Calibri" panose="020F0502020204030204" pitchFamily="34" charset="0"/>
              </a:rPr>
              <a:t>Übungen, Aufgaben und grammatisches Üben</a:t>
            </a:r>
            <a:br>
              <a:rPr lang="el-GR" sz="2700" b="1" u="sng" dirty="0"/>
            </a:br>
            <a:endParaRPr lang="el-GR" sz="2700" b="1" dirty="0"/>
          </a:p>
        </p:txBody>
      </p:sp>
    </p:spTree>
    <p:extLst>
      <p:ext uri="{BB962C8B-B14F-4D97-AF65-F5344CB8AC3E}">
        <p14:creationId xmlns:p14="http://schemas.microsoft.com/office/powerpoint/2010/main" val="20106908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981200" y="333375"/>
            <a:ext cx="8686800" cy="647700"/>
          </a:xfrm>
        </p:spPr>
        <p:txBody>
          <a:bodyPr>
            <a:normAutofit fontScale="90000"/>
          </a:bodyPr>
          <a:lstStyle/>
          <a:p>
            <a:pPr>
              <a:defRPr/>
            </a:pPr>
            <a:br>
              <a:rPr lang="el-GR" b="1" dirty="0"/>
            </a:br>
            <a:br>
              <a:rPr lang="el-GR" dirty="0"/>
            </a:br>
            <a:r>
              <a:rPr lang="de-DE" sz="3100" b="1" dirty="0">
                <a:latin typeface="Calibri" panose="020F0502020204030204" pitchFamily="34" charset="0"/>
              </a:rPr>
              <a:t>Übung vs. Aufgabe (Merkmale)</a:t>
            </a:r>
            <a:endParaRPr lang="el-GR" sz="3100" dirty="0"/>
          </a:p>
        </p:txBody>
      </p:sp>
      <p:graphicFrame>
        <p:nvGraphicFramePr>
          <p:cNvPr id="4" name="Θέση περιεχομένου 3"/>
          <p:cNvGraphicFramePr>
            <a:graphicFrameLocks noGrp="1"/>
          </p:cNvGraphicFramePr>
          <p:nvPr>
            <p:ph sz="quarter" idx="1"/>
          </p:nvPr>
        </p:nvGraphicFramePr>
        <p:xfrm>
          <a:off x="1828800" y="908051"/>
          <a:ext cx="8686800" cy="5345113"/>
        </p:xfrm>
        <a:graphic>
          <a:graphicData uri="http://schemas.openxmlformats.org/drawingml/2006/table">
            <a:tbl>
              <a:tblPr firstRow="1" bandRow="1">
                <a:tableStyleId>{5C22544A-7EE6-4342-B048-85BDC9FD1C3A}</a:tableStyleId>
              </a:tblPr>
              <a:tblGrid>
                <a:gridCol w="43434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tblGrid>
              <a:tr h="572691">
                <a:tc>
                  <a:txBody>
                    <a:bodyPr/>
                    <a:lstStyle/>
                    <a:p>
                      <a:pPr algn="ctr">
                        <a:lnSpc>
                          <a:spcPct val="150000"/>
                        </a:lnSpc>
                        <a:spcAft>
                          <a:spcPts val="0"/>
                        </a:spcAft>
                      </a:pPr>
                      <a:r>
                        <a:rPr lang="de-DE" sz="2400" b="1" dirty="0">
                          <a:effectLst/>
                          <a:latin typeface="Calibri" panose="020F0502020204030204" pitchFamily="34" charset="0"/>
                        </a:rPr>
                        <a:t>Übungen</a:t>
                      </a:r>
                      <a:endParaRPr lang="el-GR" sz="2400" b="1" dirty="0">
                        <a:effectLst/>
                        <a:latin typeface="Calibri" panose="020F0502020204030204" pitchFamily="34" charset="0"/>
                      </a:endParaRPr>
                    </a:p>
                  </a:txBody>
                  <a:tcPr marL="68580" marR="68580" marT="0" marB="0"/>
                </a:tc>
                <a:tc>
                  <a:txBody>
                    <a:bodyPr/>
                    <a:lstStyle/>
                    <a:p>
                      <a:pPr algn="ctr">
                        <a:lnSpc>
                          <a:spcPct val="150000"/>
                        </a:lnSpc>
                        <a:spcAft>
                          <a:spcPts val="0"/>
                        </a:spcAft>
                      </a:pPr>
                      <a:r>
                        <a:rPr lang="de-DE" sz="2400" b="1" dirty="0">
                          <a:effectLst/>
                          <a:latin typeface="Calibri" panose="020F0502020204030204" pitchFamily="34" charset="0"/>
                        </a:rPr>
                        <a:t>Aufgaben</a:t>
                      </a:r>
                      <a:endParaRPr lang="el-GR" sz="2400" b="1" dirty="0">
                        <a:effectLst/>
                        <a:latin typeface="Calibri" panose="020F0502020204030204" pitchFamily="34" charset="0"/>
                      </a:endParaRPr>
                    </a:p>
                  </a:txBody>
                  <a:tcPr marL="68580" marR="68580" marT="0" marB="0"/>
                </a:tc>
                <a:extLst>
                  <a:ext uri="{0D108BD9-81ED-4DB2-BD59-A6C34878D82A}">
                    <a16:rowId xmlns:a16="http://schemas.microsoft.com/office/drawing/2014/main" val="10000"/>
                  </a:ext>
                </a:extLst>
              </a:tr>
              <a:tr h="4772422">
                <a:tc>
                  <a:txBody>
                    <a:bodyPr/>
                    <a:lstStyle/>
                    <a:p>
                      <a:pPr marL="342900" lvl="0" indent="-342900" algn="just">
                        <a:lnSpc>
                          <a:spcPct val="150000"/>
                        </a:lnSpc>
                        <a:spcAft>
                          <a:spcPts val="0"/>
                        </a:spcAft>
                        <a:buFont typeface="Symbol"/>
                        <a:buChar char=""/>
                        <a:tabLst>
                          <a:tab pos="114300" algn="l"/>
                        </a:tabLst>
                      </a:pPr>
                      <a:r>
                        <a:rPr lang="de-DE" sz="2000" b="1" dirty="0">
                          <a:effectLst/>
                          <a:latin typeface="Calibri" panose="020F0502020204030204" pitchFamily="34" charset="0"/>
                        </a:rPr>
                        <a:t>Übungen werden gemacht</a:t>
                      </a:r>
                      <a:endParaRPr lang="el-GR" sz="2000" b="1" dirty="0">
                        <a:effectLst/>
                        <a:latin typeface="Calibri" panose="020F0502020204030204" pitchFamily="34" charset="0"/>
                      </a:endParaRPr>
                    </a:p>
                    <a:p>
                      <a:pPr marL="342900" lvl="0" indent="-342900">
                        <a:lnSpc>
                          <a:spcPct val="150000"/>
                        </a:lnSpc>
                        <a:spcAft>
                          <a:spcPts val="0"/>
                        </a:spcAft>
                        <a:buFont typeface="Symbol"/>
                        <a:buChar char=""/>
                        <a:tabLst>
                          <a:tab pos="114300" algn="l"/>
                        </a:tabLst>
                      </a:pPr>
                      <a:r>
                        <a:rPr lang="de-DE" sz="2000" b="1" dirty="0">
                          <a:effectLst/>
                          <a:latin typeface="Calibri" panose="020F0502020204030204" pitchFamily="34" charset="0"/>
                          <a:ea typeface="Times New Roman"/>
                        </a:rPr>
                        <a:t>Ziel: korrekte Sprachverwendung</a:t>
                      </a:r>
                      <a:endParaRPr lang="el-GR" sz="2000" b="1" dirty="0">
                        <a:effectLst/>
                        <a:latin typeface="Calibri" panose="020F0502020204030204" pitchFamily="34" charset="0"/>
                        <a:ea typeface="Times New Roman"/>
                      </a:endParaRPr>
                    </a:p>
                    <a:p>
                      <a:pPr>
                        <a:lnSpc>
                          <a:spcPct val="150000"/>
                        </a:lnSpc>
                        <a:spcAft>
                          <a:spcPts val="0"/>
                        </a:spcAft>
                      </a:pPr>
                      <a:r>
                        <a:rPr lang="de-DE" sz="2000" b="1" dirty="0">
                          <a:effectLst/>
                          <a:latin typeface="Calibri" panose="020F0502020204030204" pitchFamily="34" charset="0"/>
                          <a:ea typeface="Times New Roman"/>
                        </a:rPr>
                        <a:t> </a:t>
                      </a:r>
                      <a:endParaRPr lang="el-GR" sz="2000" b="1" dirty="0">
                        <a:effectLst/>
                        <a:latin typeface="Calibri" panose="020F0502020204030204" pitchFamily="34" charset="0"/>
                        <a:ea typeface="Times New Roman"/>
                      </a:endParaRPr>
                    </a:p>
                    <a:p>
                      <a:pPr marL="342900" lvl="0" indent="-342900">
                        <a:lnSpc>
                          <a:spcPct val="150000"/>
                        </a:lnSpc>
                        <a:spcAft>
                          <a:spcPts val="0"/>
                        </a:spcAft>
                        <a:buFont typeface="Symbol"/>
                        <a:buChar char=""/>
                        <a:tabLst>
                          <a:tab pos="114300" algn="l"/>
                        </a:tabLst>
                      </a:pPr>
                      <a:r>
                        <a:rPr lang="de-DE" sz="2000" b="1" dirty="0">
                          <a:effectLst/>
                          <a:latin typeface="Calibri" panose="020F0502020204030204" pitchFamily="34" charset="0"/>
                          <a:ea typeface="Times New Roman"/>
                        </a:rPr>
                        <a:t>sprachbezogen</a:t>
                      </a:r>
                      <a:endParaRPr lang="el-GR" sz="2000" b="1" dirty="0">
                        <a:effectLst/>
                        <a:latin typeface="Calibri" panose="020F0502020204030204" pitchFamily="34" charset="0"/>
                        <a:ea typeface="Times New Roman"/>
                      </a:endParaRPr>
                    </a:p>
                    <a:p>
                      <a:pPr marL="342900" lvl="0" indent="-342900">
                        <a:lnSpc>
                          <a:spcPct val="150000"/>
                        </a:lnSpc>
                        <a:spcAft>
                          <a:spcPts val="0"/>
                        </a:spcAft>
                        <a:buFont typeface="Symbol"/>
                        <a:buChar char=""/>
                        <a:tabLst>
                          <a:tab pos="114300" algn="l"/>
                        </a:tabLst>
                      </a:pPr>
                      <a:r>
                        <a:rPr lang="de-DE" sz="2000" b="1" dirty="0">
                          <a:effectLst/>
                          <a:latin typeface="Calibri" panose="020F0502020204030204" pitchFamily="34" charset="0"/>
                          <a:ea typeface="Times New Roman"/>
                        </a:rPr>
                        <a:t>werden vom Lehrer erstellt</a:t>
                      </a:r>
                      <a:endParaRPr lang="el-GR" sz="2000" b="1" dirty="0">
                        <a:effectLst/>
                        <a:latin typeface="Calibri" panose="020F0502020204030204" pitchFamily="34" charset="0"/>
                        <a:ea typeface="Times New Roman"/>
                      </a:endParaRPr>
                    </a:p>
                    <a:p>
                      <a:pPr marL="342900" lvl="0" indent="-342900">
                        <a:lnSpc>
                          <a:spcPct val="150000"/>
                        </a:lnSpc>
                        <a:spcAft>
                          <a:spcPts val="0"/>
                        </a:spcAft>
                        <a:buFont typeface="Symbol"/>
                        <a:buChar char=""/>
                        <a:tabLst>
                          <a:tab pos="114300" algn="l"/>
                        </a:tabLst>
                      </a:pPr>
                      <a:r>
                        <a:rPr lang="de-DE" sz="2000" b="1" u="sng" dirty="0">
                          <a:effectLst/>
                          <a:latin typeface="Calibri" panose="020F0502020204030204" pitchFamily="34" charset="0"/>
                          <a:ea typeface="Times New Roman"/>
                        </a:rPr>
                        <a:t>ein</a:t>
                      </a:r>
                      <a:r>
                        <a:rPr lang="de-DE" sz="2000" b="1" dirty="0">
                          <a:effectLst/>
                          <a:latin typeface="Calibri" panose="020F0502020204030204" pitchFamily="34" charset="0"/>
                          <a:ea typeface="Times New Roman"/>
                        </a:rPr>
                        <a:t> vorgeplanter Lösungsweg, </a:t>
                      </a:r>
                      <a:r>
                        <a:rPr lang="de-DE" sz="2000" b="1" u="sng" dirty="0">
                          <a:effectLst/>
                          <a:latin typeface="Calibri" panose="020F0502020204030204" pitchFamily="34" charset="0"/>
                          <a:ea typeface="Times New Roman"/>
                        </a:rPr>
                        <a:t>eine</a:t>
                      </a:r>
                      <a:r>
                        <a:rPr lang="de-DE" sz="2000" b="1" dirty="0">
                          <a:effectLst/>
                          <a:latin typeface="Calibri" panose="020F0502020204030204" pitchFamily="34" charset="0"/>
                          <a:ea typeface="Times New Roman"/>
                        </a:rPr>
                        <a:t> richtige Lösung</a:t>
                      </a:r>
                      <a:endParaRPr lang="el-GR" sz="2000" b="1" dirty="0">
                        <a:effectLst/>
                        <a:latin typeface="Calibri" panose="020F0502020204030204" pitchFamily="34" charset="0"/>
                        <a:ea typeface="Times New Roman"/>
                      </a:endParaRPr>
                    </a:p>
                    <a:p>
                      <a:pPr>
                        <a:lnSpc>
                          <a:spcPct val="150000"/>
                        </a:lnSpc>
                        <a:spcAft>
                          <a:spcPts val="0"/>
                        </a:spcAft>
                      </a:pPr>
                      <a:r>
                        <a:rPr lang="de-DE" sz="2000" b="1" dirty="0">
                          <a:effectLst/>
                          <a:latin typeface="Calibri" panose="020F0502020204030204" pitchFamily="34" charset="0"/>
                          <a:ea typeface="Times New Roman"/>
                        </a:rPr>
                        <a:t> </a:t>
                      </a:r>
                      <a:endParaRPr lang="el-GR" sz="2000" b="1" dirty="0">
                        <a:effectLst/>
                        <a:latin typeface="Calibri" panose="020F0502020204030204" pitchFamily="34" charset="0"/>
                        <a:ea typeface="Times New Roman"/>
                      </a:endParaRPr>
                    </a:p>
                    <a:p>
                      <a:pPr marL="342900" lvl="0" indent="-342900">
                        <a:lnSpc>
                          <a:spcPct val="150000"/>
                        </a:lnSpc>
                        <a:spcAft>
                          <a:spcPts val="0"/>
                        </a:spcAft>
                        <a:buFont typeface="Symbol"/>
                        <a:buChar char=""/>
                        <a:tabLst>
                          <a:tab pos="114300" algn="l"/>
                        </a:tabLst>
                      </a:pPr>
                      <a:r>
                        <a:rPr lang="de-DE" sz="2000" b="1" dirty="0">
                          <a:effectLst/>
                          <a:latin typeface="Calibri" panose="020F0502020204030204" pitchFamily="34" charset="0"/>
                          <a:ea typeface="Times New Roman"/>
                        </a:rPr>
                        <a:t>fordern und fördern Orientierung an der sprachlichen Norm</a:t>
                      </a:r>
                      <a:endParaRPr lang="el-GR" sz="2000" b="1" dirty="0">
                        <a:effectLst/>
                        <a:latin typeface="Calibri" panose="020F0502020204030204" pitchFamily="34" charset="0"/>
                        <a:ea typeface="Times New Roman"/>
                      </a:endParaRPr>
                    </a:p>
                  </a:txBody>
                  <a:tcPr marL="68580" marR="68580" marT="0" marB="0"/>
                </a:tc>
                <a:tc>
                  <a:txBody>
                    <a:bodyPr/>
                    <a:lstStyle/>
                    <a:p>
                      <a:pPr marL="342900" lvl="0" indent="-342900" algn="just">
                        <a:lnSpc>
                          <a:spcPct val="150000"/>
                        </a:lnSpc>
                        <a:spcAft>
                          <a:spcPts val="0"/>
                        </a:spcAft>
                        <a:buFont typeface="Symbol"/>
                        <a:buChar char=""/>
                        <a:tabLst>
                          <a:tab pos="151765" algn="l"/>
                        </a:tabLst>
                      </a:pPr>
                      <a:r>
                        <a:rPr lang="de-DE" sz="2000" b="1" dirty="0">
                          <a:effectLst/>
                          <a:latin typeface="Calibri" panose="020F0502020204030204" pitchFamily="34" charset="0"/>
                        </a:rPr>
                        <a:t>Aufgaben werden gelöst</a:t>
                      </a:r>
                      <a:endParaRPr lang="el-GR" sz="2000" b="1" dirty="0">
                        <a:effectLst/>
                        <a:latin typeface="Calibri" panose="020F0502020204030204" pitchFamily="34" charset="0"/>
                      </a:endParaRPr>
                    </a:p>
                    <a:p>
                      <a:pPr marL="342900" lvl="0" indent="-342900">
                        <a:lnSpc>
                          <a:spcPct val="150000"/>
                        </a:lnSpc>
                        <a:spcAft>
                          <a:spcPts val="0"/>
                        </a:spcAft>
                        <a:buFont typeface="Symbol"/>
                        <a:buChar char=""/>
                        <a:tabLst>
                          <a:tab pos="151765" algn="l"/>
                        </a:tabLst>
                      </a:pPr>
                      <a:r>
                        <a:rPr lang="de-DE" sz="2000" b="1" dirty="0">
                          <a:effectLst/>
                          <a:latin typeface="Calibri" panose="020F0502020204030204" pitchFamily="34" charset="0"/>
                          <a:ea typeface="Times New Roman"/>
                        </a:rPr>
                        <a:t>Ziel: Gelingen von Mitteilung und Verstehen bei der Kommunikation</a:t>
                      </a:r>
                      <a:endParaRPr lang="el-GR" sz="2000" b="1" dirty="0">
                        <a:effectLst/>
                        <a:latin typeface="Calibri" panose="020F0502020204030204" pitchFamily="34" charset="0"/>
                        <a:ea typeface="Times New Roman"/>
                      </a:endParaRPr>
                    </a:p>
                    <a:p>
                      <a:pPr marL="342900" lvl="0" indent="-342900">
                        <a:lnSpc>
                          <a:spcPct val="150000"/>
                        </a:lnSpc>
                        <a:spcAft>
                          <a:spcPts val="0"/>
                        </a:spcAft>
                        <a:buFont typeface="Symbol"/>
                        <a:buChar char=""/>
                        <a:tabLst>
                          <a:tab pos="151765" algn="l"/>
                        </a:tabLst>
                      </a:pPr>
                      <a:r>
                        <a:rPr lang="de-DE" sz="2000" b="1" dirty="0">
                          <a:effectLst/>
                          <a:latin typeface="Calibri" panose="020F0502020204030204" pitchFamily="34" charset="0"/>
                          <a:ea typeface="Times New Roman"/>
                        </a:rPr>
                        <a:t>mitteilungsbezogen</a:t>
                      </a:r>
                      <a:endParaRPr lang="el-GR" sz="2000" b="1" dirty="0">
                        <a:effectLst/>
                        <a:latin typeface="Calibri" panose="020F0502020204030204" pitchFamily="34" charset="0"/>
                        <a:ea typeface="Times New Roman"/>
                      </a:endParaRPr>
                    </a:p>
                    <a:p>
                      <a:pPr marL="342900" lvl="0" indent="-342900">
                        <a:lnSpc>
                          <a:spcPct val="150000"/>
                        </a:lnSpc>
                        <a:spcAft>
                          <a:spcPts val="0"/>
                        </a:spcAft>
                        <a:buFont typeface="Symbol"/>
                        <a:buChar char=""/>
                        <a:tabLst>
                          <a:tab pos="151765" algn="l"/>
                        </a:tabLst>
                      </a:pPr>
                      <a:r>
                        <a:rPr lang="de-DE" sz="2000" b="1" dirty="0">
                          <a:effectLst/>
                          <a:latin typeface="Calibri" panose="020F0502020204030204" pitchFamily="34" charset="0"/>
                          <a:ea typeface="Times New Roman"/>
                        </a:rPr>
                        <a:t>entstehen im Unterrichtsprozess</a:t>
                      </a:r>
                      <a:endParaRPr lang="el-GR" sz="2000" b="1" dirty="0">
                        <a:effectLst/>
                        <a:latin typeface="Calibri" panose="020F0502020204030204" pitchFamily="34" charset="0"/>
                        <a:ea typeface="Times New Roman"/>
                      </a:endParaRPr>
                    </a:p>
                    <a:p>
                      <a:pPr marL="342900" lvl="0" indent="-342900">
                        <a:lnSpc>
                          <a:spcPct val="150000"/>
                        </a:lnSpc>
                        <a:spcAft>
                          <a:spcPts val="0"/>
                        </a:spcAft>
                        <a:buFont typeface="Symbol"/>
                        <a:buChar char=""/>
                        <a:tabLst>
                          <a:tab pos="151765" algn="l"/>
                        </a:tabLst>
                      </a:pPr>
                      <a:r>
                        <a:rPr lang="de-DE" sz="2000" b="1" dirty="0">
                          <a:effectLst/>
                          <a:latin typeface="Calibri" panose="020F0502020204030204" pitchFamily="34" charset="0"/>
                          <a:ea typeface="Times New Roman"/>
                        </a:rPr>
                        <a:t>Lösungswege müssen von den Lernenden gefunden werden, mehrere Lösungen</a:t>
                      </a:r>
                      <a:endParaRPr lang="el-GR" sz="2000" b="1" dirty="0">
                        <a:effectLst/>
                        <a:latin typeface="Calibri" panose="020F0502020204030204" pitchFamily="34" charset="0"/>
                        <a:ea typeface="Times New Roman"/>
                      </a:endParaRPr>
                    </a:p>
                    <a:p>
                      <a:pPr marL="342900" lvl="0" indent="-342900">
                        <a:lnSpc>
                          <a:spcPct val="150000"/>
                        </a:lnSpc>
                        <a:spcAft>
                          <a:spcPts val="0"/>
                        </a:spcAft>
                        <a:buFont typeface="Symbol"/>
                        <a:buChar char=""/>
                        <a:tabLst>
                          <a:tab pos="151765" algn="l"/>
                        </a:tabLst>
                      </a:pPr>
                      <a:r>
                        <a:rPr lang="de-DE" sz="2000" b="1" dirty="0">
                          <a:effectLst/>
                          <a:latin typeface="Calibri" panose="020F0502020204030204" pitchFamily="34" charset="0"/>
                          <a:ea typeface="Times New Roman"/>
                        </a:rPr>
                        <a:t>fordern und fördern Autonomie</a:t>
                      </a:r>
                      <a:endParaRPr lang="el-GR" sz="2000" b="1" dirty="0">
                        <a:effectLst/>
                        <a:latin typeface="Calibri" panose="020F0502020204030204" pitchFamily="34" charset="0"/>
                        <a:ea typeface="Times New Roman"/>
                      </a:endParaRPr>
                    </a:p>
                    <a:p>
                      <a:pPr>
                        <a:lnSpc>
                          <a:spcPct val="150000"/>
                        </a:lnSpc>
                        <a:spcAft>
                          <a:spcPts val="0"/>
                        </a:spcAft>
                      </a:pPr>
                      <a:r>
                        <a:rPr lang="de-DE" sz="2000" b="1" dirty="0">
                          <a:effectLst/>
                          <a:latin typeface="Calibri" panose="020F0502020204030204" pitchFamily="34" charset="0"/>
                          <a:ea typeface="Times New Roman"/>
                        </a:rPr>
                        <a:t> </a:t>
                      </a:r>
                      <a:endParaRPr lang="el-GR" sz="2000" b="1" dirty="0">
                        <a:effectLst/>
                        <a:latin typeface="Calibri" panose="020F0502020204030204" pitchFamily="34" charset="0"/>
                        <a:ea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845960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sz="quarter" idx="1"/>
          </p:nvPr>
        </p:nvGraphicFramePr>
        <p:xfrm>
          <a:off x="1774825" y="333376"/>
          <a:ext cx="8686800" cy="6296851"/>
        </p:xfrm>
        <a:graphic>
          <a:graphicData uri="http://schemas.openxmlformats.org/drawingml/2006/table">
            <a:tbl>
              <a:tblPr firstRow="1" bandRow="1">
                <a:tableStyleId>{5C22544A-7EE6-4342-B048-85BDC9FD1C3A}</a:tableStyleId>
              </a:tblPr>
              <a:tblGrid>
                <a:gridCol w="43434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tblGrid>
              <a:tr h="472546">
                <a:tc>
                  <a:txBody>
                    <a:bodyPr/>
                    <a:lstStyle/>
                    <a:p>
                      <a:pPr algn="ctr">
                        <a:lnSpc>
                          <a:spcPct val="150000"/>
                        </a:lnSpc>
                        <a:spcAft>
                          <a:spcPts val="0"/>
                        </a:spcAft>
                      </a:pPr>
                      <a:r>
                        <a:rPr lang="de-DE" sz="2400" b="1" dirty="0">
                          <a:effectLst/>
                          <a:latin typeface="Calibri" panose="020F0502020204030204" pitchFamily="34" charset="0"/>
                        </a:rPr>
                        <a:t>Übungen</a:t>
                      </a:r>
                      <a:endParaRPr lang="el-GR" sz="2400" b="1" dirty="0">
                        <a:effectLst/>
                        <a:latin typeface="Calibri" panose="020F0502020204030204" pitchFamily="34" charset="0"/>
                      </a:endParaRPr>
                    </a:p>
                  </a:txBody>
                  <a:tcPr marL="68580" marR="68580" marT="0" marB="0"/>
                </a:tc>
                <a:tc>
                  <a:txBody>
                    <a:bodyPr/>
                    <a:lstStyle/>
                    <a:p>
                      <a:pPr algn="ctr">
                        <a:lnSpc>
                          <a:spcPct val="150000"/>
                        </a:lnSpc>
                        <a:spcAft>
                          <a:spcPts val="0"/>
                        </a:spcAft>
                      </a:pPr>
                      <a:r>
                        <a:rPr lang="de-DE" sz="2400" b="1" dirty="0">
                          <a:effectLst/>
                          <a:latin typeface="Calibri" panose="020F0502020204030204" pitchFamily="34" charset="0"/>
                        </a:rPr>
                        <a:t>Aufgaben</a:t>
                      </a:r>
                      <a:endParaRPr lang="el-GR" sz="2400" b="1" dirty="0">
                        <a:effectLst/>
                        <a:latin typeface="Calibri" panose="020F0502020204030204" pitchFamily="34" charset="0"/>
                      </a:endParaRPr>
                    </a:p>
                  </a:txBody>
                  <a:tcPr marL="68580" marR="68580" marT="0" marB="0"/>
                </a:tc>
                <a:extLst>
                  <a:ext uri="{0D108BD9-81ED-4DB2-BD59-A6C34878D82A}">
                    <a16:rowId xmlns:a16="http://schemas.microsoft.com/office/drawing/2014/main" val="10000"/>
                  </a:ext>
                </a:extLst>
              </a:tr>
              <a:tr h="5576125">
                <a:tc>
                  <a:txBody>
                    <a:bodyPr/>
                    <a:lstStyle/>
                    <a:p>
                      <a:pPr marL="342900" lvl="0" indent="-342900">
                        <a:lnSpc>
                          <a:spcPct val="150000"/>
                        </a:lnSpc>
                        <a:spcAft>
                          <a:spcPts val="0"/>
                        </a:spcAft>
                        <a:buFont typeface="Symbol"/>
                        <a:buChar char=""/>
                        <a:tabLst>
                          <a:tab pos="114300" algn="l"/>
                        </a:tabLst>
                      </a:pPr>
                      <a:r>
                        <a:rPr lang="de-DE" sz="2000" b="1" dirty="0">
                          <a:effectLst/>
                          <a:latin typeface="Calibri" panose="020F0502020204030204" pitchFamily="34" charset="0"/>
                          <a:ea typeface="Times New Roman"/>
                        </a:rPr>
                        <a:t>orientieren den Einzelnen auf die Übungsvorlagen</a:t>
                      </a:r>
                      <a:endParaRPr lang="el-GR" sz="2000" b="1" dirty="0">
                        <a:effectLst/>
                        <a:latin typeface="Calibri" panose="020F0502020204030204" pitchFamily="34" charset="0"/>
                        <a:ea typeface="Times New Roman"/>
                      </a:endParaRPr>
                    </a:p>
                    <a:p>
                      <a:pPr marL="342900" lvl="0" indent="-342900">
                        <a:lnSpc>
                          <a:spcPct val="150000"/>
                        </a:lnSpc>
                        <a:spcAft>
                          <a:spcPts val="0"/>
                        </a:spcAft>
                        <a:buFont typeface="Symbol"/>
                        <a:buChar char=""/>
                        <a:tabLst>
                          <a:tab pos="114300" algn="l"/>
                        </a:tabLst>
                      </a:pPr>
                      <a:r>
                        <a:rPr lang="de-DE" sz="2000" b="1" dirty="0">
                          <a:effectLst/>
                          <a:latin typeface="Calibri" panose="020F0502020204030204" pitchFamily="34" charset="0"/>
                          <a:ea typeface="Times New Roman"/>
                        </a:rPr>
                        <a:t>haben dienende Funktion: erleichtern die Lösung von Aufgaben</a:t>
                      </a:r>
                      <a:endParaRPr lang="el-GR" sz="2000" b="1" dirty="0">
                        <a:effectLst/>
                        <a:latin typeface="Calibri" panose="020F0502020204030204" pitchFamily="34" charset="0"/>
                        <a:ea typeface="Times New Roman"/>
                      </a:endParaRPr>
                    </a:p>
                    <a:p>
                      <a:pPr marL="342900" lvl="0" indent="-342900">
                        <a:lnSpc>
                          <a:spcPct val="150000"/>
                        </a:lnSpc>
                        <a:spcAft>
                          <a:spcPts val="0"/>
                        </a:spcAft>
                        <a:buFont typeface="Symbol"/>
                        <a:buChar char=""/>
                        <a:tabLst>
                          <a:tab pos="114300" algn="l"/>
                        </a:tabLst>
                      </a:pPr>
                      <a:r>
                        <a:rPr lang="de-DE" sz="2000" b="1" dirty="0">
                          <a:effectLst/>
                          <a:latin typeface="Calibri" panose="020F0502020204030204" pitchFamily="34" charset="0"/>
                          <a:ea typeface="Times New Roman"/>
                        </a:rPr>
                        <a:t>geschlossen</a:t>
                      </a:r>
                      <a:endParaRPr lang="el-GR" sz="2000" b="1" dirty="0">
                        <a:effectLst/>
                        <a:latin typeface="Calibri" panose="020F0502020204030204" pitchFamily="34" charset="0"/>
                        <a:ea typeface="Times New Roman"/>
                      </a:endParaRPr>
                    </a:p>
                    <a:p>
                      <a:pPr marL="342900" lvl="0" indent="-342900">
                        <a:lnSpc>
                          <a:spcPct val="150000"/>
                        </a:lnSpc>
                        <a:spcAft>
                          <a:spcPts val="0"/>
                        </a:spcAft>
                        <a:buFont typeface="Symbol"/>
                        <a:buChar char=""/>
                        <a:tabLst>
                          <a:tab pos="114300" algn="l"/>
                        </a:tabLst>
                      </a:pPr>
                      <a:r>
                        <a:rPr lang="de-DE" sz="2000" b="1" dirty="0">
                          <a:effectLst/>
                          <a:latin typeface="Calibri" panose="020F0502020204030204" pitchFamily="34" charset="0"/>
                          <a:ea typeface="Times New Roman"/>
                        </a:rPr>
                        <a:t>bearbeiten bereits eingeführten Stoff</a:t>
                      </a:r>
                      <a:endParaRPr lang="el-GR" sz="2000" b="1" dirty="0">
                        <a:effectLst/>
                        <a:latin typeface="Calibri" panose="020F0502020204030204" pitchFamily="34" charset="0"/>
                        <a:ea typeface="Times New Roman"/>
                      </a:endParaRPr>
                    </a:p>
                    <a:p>
                      <a:pPr marL="342900" lvl="0" indent="-342900">
                        <a:lnSpc>
                          <a:spcPct val="150000"/>
                        </a:lnSpc>
                        <a:spcAft>
                          <a:spcPts val="0"/>
                        </a:spcAft>
                        <a:buFont typeface="Symbol"/>
                        <a:buChar char=""/>
                        <a:tabLst>
                          <a:tab pos="114300" algn="l"/>
                        </a:tabLst>
                      </a:pPr>
                      <a:r>
                        <a:rPr lang="de-DE" sz="2000" b="1" dirty="0">
                          <a:effectLst/>
                          <a:latin typeface="Calibri" panose="020F0502020204030204" pitchFamily="34" charset="0"/>
                          <a:ea typeface="Times New Roman"/>
                        </a:rPr>
                        <a:t>implizieren Übungsvorgang mit eingegrenzten Zielen</a:t>
                      </a:r>
                      <a:endParaRPr lang="el-GR" sz="2000" b="1" dirty="0">
                        <a:effectLst/>
                        <a:latin typeface="Calibri" panose="020F0502020204030204" pitchFamily="34" charset="0"/>
                        <a:ea typeface="Times New Roman"/>
                      </a:endParaRPr>
                    </a:p>
                    <a:p>
                      <a:pPr marL="342900" lvl="0" indent="-342900">
                        <a:lnSpc>
                          <a:spcPct val="150000"/>
                        </a:lnSpc>
                        <a:spcAft>
                          <a:spcPts val="0"/>
                        </a:spcAft>
                        <a:buFont typeface="Symbol"/>
                        <a:buChar char=""/>
                        <a:tabLst>
                          <a:tab pos="114300" algn="l"/>
                        </a:tabLst>
                      </a:pPr>
                      <a:r>
                        <a:rPr lang="de-DE" sz="2000" b="1" dirty="0">
                          <a:effectLst/>
                          <a:latin typeface="Calibri" panose="020F0502020204030204" pitchFamily="34" charset="0"/>
                          <a:ea typeface="Times New Roman"/>
                        </a:rPr>
                        <a:t>produktorientiert</a:t>
                      </a:r>
                      <a:endParaRPr lang="el-GR" sz="2000" b="1" dirty="0">
                        <a:effectLst/>
                        <a:latin typeface="Calibri" panose="020F0502020204030204" pitchFamily="34" charset="0"/>
                        <a:ea typeface="Times New Roman"/>
                      </a:endParaRPr>
                    </a:p>
                    <a:p>
                      <a:pPr marL="0" marR="0" lvl="0" indent="0" algn="l" defTabSz="914400" rtl="0" eaLnBrk="1" fontAlgn="auto" latinLnBrk="0" hangingPunct="1">
                        <a:lnSpc>
                          <a:spcPct val="150000"/>
                        </a:lnSpc>
                        <a:spcBef>
                          <a:spcPts val="0"/>
                        </a:spcBef>
                        <a:spcAft>
                          <a:spcPts val="0"/>
                        </a:spcAft>
                        <a:buClrTx/>
                        <a:buSzTx/>
                        <a:buFont typeface="Symbol"/>
                        <a:buNone/>
                        <a:tabLst>
                          <a:tab pos="114300" algn="l"/>
                        </a:tabLst>
                        <a:defRPr/>
                      </a:pPr>
                      <a:r>
                        <a:rPr kumimoji="0" lang="de-DE" sz="1800" b="0" kern="1200" dirty="0">
                          <a:solidFill>
                            <a:schemeClr val="dk1"/>
                          </a:solidFill>
                          <a:effectLst/>
                          <a:latin typeface="Calibri" panose="020F0502020204030204" pitchFamily="34" charset="0"/>
                          <a:ea typeface="+mn-ea"/>
                          <a:cs typeface="+mn-cs"/>
                        </a:rPr>
                        <a:t>Produktperspektive: Grammatik als Produkt / bewusste Wahrnehmung der Struktur</a:t>
                      </a:r>
                      <a:endParaRPr kumimoji="0" lang="el-GR" sz="1800" b="0" kern="1200" dirty="0">
                        <a:solidFill>
                          <a:schemeClr val="dk1"/>
                        </a:solidFill>
                        <a:effectLst/>
                        <a:latin typeface="Calibri" panose="020F0502020204030204" pitchFamily="34" charset="0"/>
                        <a:ea typeface="+mn-ea"/>
                        <a:cs typeface="+mn-cs"/>
                      </a:endParaRPr>
                    </a:p>
                    <a:p>
                      <a:pPr marL="0" lvl="0" indent="0">
                        <a:lnSpc>
                          <a:spcPct val="150000"/>
                        </a:lnSpc>
                        <a:spcAft>
                          <a:spcPts val="0"/>
                        </a:spcAft>
                        <a:buFont typeface="Symbol"/>
                        <a:buNone/>
                        <a:tabLst>
                          <a:tab pos="114300" algn="l"/>
                        </a:tabLst>
                      </a:pPr>
                      <a:endParaRPr lang="el-GR" sz="2000" b="1" dirty="0">
                        <a:effectLst/>
                        <a:latin typeface="Calibri" panose="020F0502020204030204" pitchFamily="34" charset="0"/>
                        <a:ea typeface="Times New Roman"/>
                      </a:endParaRPr>
                    </a:p>
                  </a:txBody>
                  <a:tcPr marL="68580" marR="68580" marT="0" marB="0"/>
                </a:tc>
                <a:tc>
                  <a:txBody>
                    <a:bodyPr/>
                    <a:lstStyle/>
                    <a:p>
                      <a:pPr marL="342900" lvl="0" indent="-342900">
                        <a:lnSpc>
                          <a:spcPct val="150000"/>
                        </a:lnSpc>
                        <a:spcAft>
                          <a:spcPts val="0"/>
                        </a:spcAft>
                        <a:buFont typeface="Symbol"/>
                        <a:buChar char=""/>
                        <a:tabLst>
                          <a:tab pos="151765" algn="l"/>
                        </a:tabLst>
                      </a:pPr>
                      <a:r>
                        <a:rPr lang="de-DE" sz="2000" b="1" dirty="0">
                          <a:effectLst/>
                          <a:latin typeface="Calibri" panose="020F0502020204030204" pitchFamily="34" charset="0"/>
                          <a:ea typeface="Times New Roman"/>
                        </a:rPr>
                        <a:t>fordern und fördern Kooperation</a:t>
                      </a:r>
                      <a:endParaRPr lang="el-GR" sz="2000" b="1" dirty="0">
                        <a:effectLst/>
                        <a:latin typeface="Calibri" panose="020F0502020204030204" pitchFamily="34" charset="0"/>
                        <a:ea typeface="Times New Roman"/>
                      </a:endParaRPr>
                    </a:p>
                    <a:p>
                      <a:pPr>
                        <a:lnSpc>
                          <a:spcPct val="150000"/>
                        </a:lnSpc>
                        <a:spcAft>
                          <a:spcPts val="0"/>
                        </a:spcAft>
                      </a:pPr>
                      <a:r>
                        <a:rPr lang="de-DE" sz="2000" b="1" dirty="0">
                          <a:effectLst/>
                          <a:latin typeface="Calibri" panose="020F0502020204030204" pitchFamily="34" charset="0"/>
                          <a:ea typeface="Times New Roman"/>
                        </a:rPr>
                        <a:t> </a:t>
                      </a:r>
                      <a:endParaRPr lang="el-GR" sz="2000" b="1" dirty="0">
                        <a:effectLst/>
                        <a:latin typeface="Calibri" panose="020F0502020204030204" pitchFamily="34" charset="0"/>
                        <a:ea typeface="Times New Roman"/>
                      </a:endParaRPr>
                    </a:p>
                    <a:p>
                      <a:pPr marL="342900" lvl="0" indent="-342900">
                        <a:lnSpc>
                          <a:spcPct val="150000"/>
                        </a:lnSpc>
                        <a:spcAft>
                          <a:spcPts val="0"/>
                        </a:spcAft>
                        <a:buFont typeface="Symbol"/>
                        <a:buChar char=""/>
                        <a:tabLst>
                          <a:tab pos="151765" algn="l"/>
                        </a:tabLst>
                      </a:pPr>
                      <a:r>
                        <a:rPr lang="de-DE" sz="2000" b="1" dirty="0">
                          <a:effectLst/>
                          <a:latin typeface="Calibri" panose="020F0502020204030204" pitchFamily="34" charset="0"/>
                          <a:ea typeface="Times New Roman"/>
                        </a:rPr>
                        <a:t>erfordern Übungen, um leichter lösbar zu sein</a:t>
                      </a:r>
                      <a:endParaRPr lang="el-GR" sz="2000" b="1" dirty="0">
                        <a:effectLst/>
                        <a:latin typeface="Calibri" panose="020F0502020204030204" pitchFamily="34" charset="0"/>
                        <a:ea typeface="Times New Roman"/>
                      </a:endParaRPr>
                    </a:p>
                    <a:p>
                      <a:pPr marL="342900" lvl="0" indent="-342900">
                        <a:lnSpc>
                          <a:spcPct val="150000"/>
                        </a:lnSpc>
                        <a:spcAft>
                          <a:spcPts val="0"/>
                        </a:spcAft>
                        <a:buFont typeface="Symbol"/>
                        <a:buChar char=""/>
                        <a:tabLst>
                          <a:tab pos="151765" algn="l"/>
                        </a:tabLst>
                      </a:pPr>
                      <a:r>
                        <a:rPr lang="de-DE" sz="2000" b="1" dirty="0">
                          <a:effectLst/>
                          <a:latin typeface="Calibri" panose="020F0502020204030204" pitchFamily="34" charset="0"/>
                          <a:ea typeface="Times New Roman"/>
                        </a:rPr>
                        <a:t>offen</a:t>
                      </a:r>
                      <a:endParaRPr lang="el-GR" sz="2000" b="1" dirty="0">
                        <a:effectLst/>
                        <a:latin typeface="Calibri" panose="020F0502020204030204" pitchFamily="34" charset="0"/>
                        <a:ea typeface="Times New Roman"/>
                      </a:endParaRPr>
                    </a:p>
                    <a:p>
                      <a:pPr marL="342900" lvl="0" indent="-342900">
                        <a:lnSpc>
                          <a:spcPct val="150000"/>
                        </a:lnSpc>
                        <a:spcAft>
                          <a:spcPts val="0"/>
                        </a:spcAft>
                        <a:buFont typeface="Symbol"/>
                        <a:buChar char=""/>
                        <a:tabLst>
                          <a:tab pos="151765" algn="l"/>
                        </a:tabLst>
                      </a:pPr>
                      <a:r>
                        <a:rPr lang="de-DE" sz="2000" b="1" dirty="0">
                          <a:effectLst/>
                          <a:latin typeface="Calibri" panose="020F0502020204030204" pitchFamily="34" charset="0"/>
                          <a:ea typeface="Times New Roman"/>
                        </a:rPr>
                        <a:t>implizieren eine umfassendere Lernsituation als Übungen</a:t>
                      </a:r>
                      <a:endParaRPr lang="el-GR" sz="2000" b="1" dirty="0">
                        <a:effectLst/>
                        <a:latin typeface="Calibri" panose="020F0502020204030204" pitchFamily="34" charset="0"/>
                        <a:ea typeface="Times New Roman"/>
                      </a:endParaRPr>
                    </a:p>
                    <a:p>
                      <a:pPr marL="342900" lvl="0" indent="-342900">
                        <a:lnSpc>
                          <a:spcPct val="150000"/>
                        </a:lnSpc>
                        <a:spcAft>
                          <a:spcPts val="0"/>
                        </a:spcAft>
                        <a:buFont typeface="Symbol"/>
                        <a:buChar char=""/>
                        <a:tabLst>
                          <a:tab pos="114300" algn="l"/>
                        </a:tabLst>
                      </a:pPr>
                      <a:r>
                        <a:rPr lang="de-DE" sz="2000" b="1" dirty="0">
                          <a:effectLst/>
                          <a:latin typeface="Calibri" panose="020F0502020204030204" pitchFamily="34" charset="0"/>
                          <a:ea typeface="Times New Roman"/>
                        </a:rPr>
                        <a:t>implizieren Übungsvorgang mit komplexen Zielen</a:t>
                      </a:r>
                    </a:p>
                    <a:p>
                      <a:pPr marL="342900" lvl="0" indent="-342900">
                        <a:lnSpc>
                          <a:spcPct val="150000"/>
                        </a:lnSpc>
                        <a:spcAft>
                          <a:spcPts val="0"/>
                        </a:spcAft>
                        <a:buFont typeface="Symbol"/>
                        <a:buChar char=""/>
                        <a:tabLst>
                          <a:tab pos="151765" algn="l"/>
                        </a:tabLst>
                      </a:pPr>
                      <a:r>
                        <a:rPr lang="de-DE" sz="2000" b="1" dirty="0">
                          <a:effectLst/>
                          <a:latin typeface="Calibri" panose="020F0502020204030204" pitchFamily="34" charset="0"/>
                          <a:ea typeface="Times New Roman"/>
                        </a:rPr>
                        <a:t>prozessorientiert</a:t>
                      </a:r>
                    </a:p>
                    <a:p>
                      <a:pPr marL="0" marR="0" lvl="0" indent="0" algn="l" defTabSz="914400" rtl="0" eaLnBrk="1" fontAlgn="auto" latinLnBrk="0" hangingPunct="1">
                        <a:lnSpc>
                          <a:spcPct val="150000"/>
                        </a:lnSpc>
                        <a:spcBef>
                          <a:spcPts val="0"/>
                        </a:spcBef>
                        <a:spcAft>
                          <a:spcPts val="0"/>
                        </a:spcAft>
                        <a:buClrTx/>
                        <a:buSzTx/>
                        <a:buFont typeface="Symbol"/>
                        <a:buNone/>
                        <a:tabLst>
                          <a:tab pos="151765" algn="l"/>
                        </a:tabLst>
                        <a:defRPr/>
                      </a:pPr>
                      <a:r>
                        <a:rPr kumimoji="0" lang="de-DE" sz="1800" b="0" kern="1200" dirty="0">
                          <a:solidFill>
                            <a:schemeClr val="dk1"/>
                          </a:solidFill>
                          <a:effectLst/>
                          <a:latin typeface="Calibri" panose="020F0502020204030204" pitchFamily="34" charset="0"/>
                          <a:ea typeface="+mn-ea"/>
                          <a:cs typeface="+mn-cs"/>
                        </a:rPr>
                        <a:t>Prozessperspektive: Grammatik beim Gebrauch der FS / </a:t>
                      </a:r>
                      <a:r>
                        <a:rPr kumimoji="0" lang="de-DE" sz="1800" b="0" kern="1200" dirty="0" err="1">
                          <a:solidFill>
                            <a:schemeClr val="dk1"/>
                          </a:solidFill>
                          <a:effectLst/>
                          <a:latin typeface="Calibri" panose="020F0502020204030204" pitchFamily="34" charset="0"/>
                          <a:ea typeface="+mn-ea"/>
                          <a:cs typeface="+mn-cs"/>
                        </a:rPr>
                        <a:t>Prozeduralisierung</a:t>
                      </a:r>
                      <a:endParaRPr kumimoji="0" lang="el-GR" sz="1800" b="0" kern="1200" dirty="0">
                        <a:solidFill>
                          <a:schemeClr val="dk1"/>
                        </a:solidFill>
                        <a:effectLst/>
                        <a:latin typeface="Calibri" panose="020F0502020204030204" pitchFamily="34" charset="0"/>
                        <a:ea typeface="+mn-ea"/>
                        <a:cs typeface="+mn-cs"/>
                      </a:endParaRPr>
                    </a:p>
                    <a:p>
                      <a:pPr marL="0" lvl="0" indent="0">
                        <a:lnSpc>
                          <a:spcPct val="150000"/>
                        </a:lnSpc>
                        <a:spcAft>
                          <a:spcPts val="0"/>
                        </a:spcAft>
                        <a:buFont typeface="Symbol"/>
                        <a:buNone/>
                        <a:tabLst>
                          <a:tab pos="151765" algn="l"/>
                        </a:tabLst>
                      </a:pPr>
                      <a:endParaRPr lang="de-DE" sz="2000" b="1" dirty="0">
                        <a:effectLst/>
                        <a:latin typeface="Calibri" panose="020F0502020204030204" pitchFamily="34" charset="0"/>
                        <a:ea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5451826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438400" y="274638"/>
            <a:ext cx="7772400" cy="417512"/>
          </a:xfrm>
          <a:noFill/>
          <a:extLst>
            <a:ext uri="{909E8E84-426E-40DD-AFC4-6F175D3DCCD1}">
              <a14:hiddenFill xmlns:a14="http://schemas.microsoft.com/office/drawing/2010/main">
                <a:solidFill>
                  <a:srgbClr val="FFFFFF"/>
                </a:solidFill>
              </a14:hiddenFill>
            </a:ext>
          </a:extLst>
        </p:spPr>
        <p:style>
          <a:lnRef idx="0">
            <a:scrgbClr r="0" g="0" b="0"/>
          </a:lnRef>
          <a:fillRef idx="1001">
            <a:schemeClr val="lt2"/>
          </a:fillRef>
          <a:effectRef idx="0">
            <a:scrgbClr r="0" g="0" b="0"/>
          </a:effectRef>
          <a:fontRef idx="major"/>
        </p:style>
        <p:txBody>
          <a:bodyPr>
            <a:normAutofit fontScale="90000"/>
          </a:bodyPr>
          <a:lstStyle/>
          <a:p>
            <a:pPr>
              <a:defRPr/>
            </a:pPr>
            <a:r>
              <a:rPr lang="de-DE" sz="2400" b="1" dirty="0">
                <a:solidFill>
                  <a:schemeClr val="tx1">
                    <a:lumMod val="50000"/>
                    <a:lumOff val="50000"/>
                  </a:schemeClr>
                </a:solidFill>
                <a:latin typeface="Calibri" panose="020F0502020204030204" pitchFamily="34" charset="0"/>
              </a:rPr>
              <a:t>Übungsprinzipien</a:t>
            </a:r>
            <a:endParaRPr lang="el-GR" sz="2400" b="1" dirty="0">
              <a:solidFill>
                <a:schemeClr val="tx1">
                  <a:lumMod val="50000"/>
                  <a:lumOff val="50000"/>
                </a:schemeClr>
              </a:solidFill>
            </a:endParaRPr>
          </a:p>
        </p:txBody>
      </p:sp>
      <p:sp>
        <p:nvSpPr>
          <p:cNvPr id="3" name="Θέση περιεχομένου 2"/>
          <p:cNvSpPr>
            <a:spLocks noGrp="1"/>
          </p:cNvSpPr>
          <p:nvPr>
            <p:ph sz="quarter" idx="1"/>
          </p:nvPr>
        </p:nvSpPr>
        <p:spPr>
          <a:xfrm>
            <a:off x="1992314" y="692150"/>
            <a:ext cx="8218487" cy="5937250"/>
          </a:xfrm>
        </p:spPr>
        <p:style>
          <a:lnRef idx="0">
            <a:scrgbClr r="0" g="0" b="0"/>
          </a:lnRef>
          <a:fillRef idx="1001">
            <a:schemeClr val="lt2"/>
          </a:fillRef>
          <a:effectRef idx="0">
            <a:scrgbClr r="0" g="0" b="0"/>
          </a:effectRef>
          <a:fontRef idx="major"/>
        </p:style>
        <p:txBody>
          <a:bodyPr>
            <a:noAutofit/>
          </a:bodyPr>
          <a:lstStyle/>
          <a:p>
            <a:pPr marL="274320" indent="-274320">
              <a:lnSpc>
                <a:spcPct val="120000"/>
              </a:lnSpc>
              <a:spcBef>
                <a:spcPts val="580"/>
              </a:spcBef>
              <a:buFont typeface="Wingdings 2"/>
              <a:buChar char=""/>
              <a:defRPr/>
            </a:pPr>
            <a:r>
              <a:rPr lang="de-DE" sz="2000" b="1" dirty="0"/>
              <a:t>Übungssequenzen sollen mit steigendem Schwierigkeits- und Komplexitätsgrad konstruiert werden.</a:t>
            </a:r>
            <a:endParaRPr lang="el-GR" sz="2000" b="1" dirty="0"/>
          </a:p>
          <a:p>
            <a:pPr marL="274320" indent="-274320">
              <a:lnSpc>
                <a:spcPct val="120000"/>
              </a:lnSpc>
              <a:spcBef>
                <a:spcPts val="580"/>
              </a:spcBef>
              <a:buFont typeface="Wingdings 2"/>
              <a:buChar char=""/>
              <a:defRPr/>
            </a:pPr>
            <a:r>
              <a:rPr lang="de-DE" sz="2000" b="1" dirty="0"/>
              <a:t>Unter- und Überforderung sollten vermieden werden.</a:t>
            </a:r>
            <a:endParaRPr lang="el-GR" sz="2000" b="1" dirty="0"/>
          </a:p>
          <a:p>
            <a:pPr marL="274320" indent="-274320">
              <a:lnSpc>
                <a:spcPct val="120000"/>
              </a:lnSpc>
              <a:spcBef>
                <a:spcPts val="580"/>
              </a:spcBef>
              <a:buFont typeface="Wingdings 2"/>
              <a:buChar char=""/>
              <a:defRPr/>
            </a:pPr>
            <a:r>
              <a:rPr lang="de-DE" sz="2000" b="1" dirty="0"/>
              <a:t>Wiederholungs- und Plateauphasen sollen eingebaut werden.</a:t>
            </a:r>
            <a:endParaRPr lang="el-GR" sz="2000" b="1" dirty="0"/>
          </a:p>
          <a:p>
            <a:pPr marL="274320" indent="-274320">
              <a:lnSpc>
                <a:spcPct val="120000"/>
              </a:lnSpc>
              <a:spcBef>
                <a:spcPts val="580"/>
              </a:spcBef>
              <a:buFont typeface="Wingdings 2"/>
              <a:buChar char=""/>
              <a:defRPr/>
            </a:pPr>
            <a:r>
              <a:rPr lang="de-DE" sz="2000" b="1" dirty="0"/>
              <a:t>Durch motivierende Übungen und abwechslungsreiches Üben soll eine positive Einstellung zum Sprachenlernen aufgebaut werden.</a:t>
            </a:r>
            <a:endParaRPr lang="el-GR" sz="2000" b="1" dirty="0"/>
          </a:p>
          <a:p>
            <a:pPr marL="274320" indent="-274320">
              <a:lnSpc>
                <a:spcPct val="120000"/>
              </a:lnSpc>
              <a:spcBef>
                <a:spcPts val="580"/>
              </a:spcBef>
              <a:buFont typeface="Wingdings 2"/>
              <a:buChar char=""/>
              <a:defRPr/>
            </a:pPr>
            <a:r>
              <a:rPr lang="de-DE" sz="2000" b="1" dirty="0"/>
              <a:t>Es soll verteilt statt massiert geübt werden.</a:t>
            </a:r>
            <a:endParaRPr lang="el-GR" sz="2000" b="1" dirty="0"/>
          </a:p>
          <a:p>
            <a:pPr marL="274320" indent="-274320">
              <a:lnSpc>
                <a:spcPct val="120000"/>
              </a:lnSpc>
              <a:spcBef>
                <a:spcPts val="580"/>
              </a:spcBef>
              <a:buFont typeface="Wingdings 2"/>
              <a:buChar char=""/>
              <a:defRPr/>
            </a:pPr>
            <a:r>
              <a:rPr lang="de-DE" sz="2000" b="1" dirty="0"/>
              <a:t>Einsicht soll in den Sinn der Übung verschafft werden</a:t>
            </a:r>
            <a:endParaRPr lang="el-GR" sz="2000" b="1" dirty="0"/>
          </a:p>
          <a:p>
            <a:pPr marL="274320" indent="-274320">
              <a:lnSpc>
                <a:spcPct val="120000"/>
              </a:lnSpc>
              <a:spcBef>
                <a:spcPts val="580"/>
              </a:spcBef>
              <a:buFont typeface="Wingdings 2"/>
              <a:buChar char=""/>
              <a:defRPr/>
            </a:pPr>
            <a:r>
              <a:rPr lang="de-DE" sz="2000" b="1" dirty="0"/>
              <a:t>Die Lernenden sollen in den Übungen als sie selbst sprechen</a:t>
            </a:r>
            <a:endParaRPr lang="el-GR" sz="2000" b="1" dirty="0"/>
          </a:p>
          <a:p>
            <a:pPr marL="274320" indent="-274320">
              <a:lnSpc>
                <a:spcPct val="120000"/>
              </a:lnSpc>
              <a:spcBef>
                <a:spcPts val="580"/>
              </a:spcBef>
              <a:buFont typeface="Wingdings 2"/>
              <a:buChar char=""/>
              <a:defRPr/>
            </a:pPr>
            <a:r>
              <a:rPr lang="de-DE" sz="2000" b="1" dirty="0"/>
              <a:t>Die Lernenden sollen Freiraum haben, den Lernweg durch Wahlmöglichkeiten individuell selbst zu gestalten.</a:t>
            </a:r>
            <a:endParaRPr lang="el-GR" sz="2000" b="1" dirty="0"/>
          </a:p>
          <a:p>
            <a:pPr marL="274320" indent="-274320">
              <a:lnSpc>
                <a:spcPct val="120000"/>
              </a:lnSpc>
              <a:spcBef>
                <a:spcPts val="580"/>
              </a:spcBef>
              <a:buFont typeface="Wingdings 2"/>
              <a:buChar char=""/>
              <a:defRPr/>
            </a:pPr>
            <a:r>
              <a:rPr lang="de-DE" sz="2000" b="1" dirty="0"/>
              <a:t>Durch Übungen soll der Einsatz von Lernstrategien- und Lerntechniken angeregt werden.</a:t>
            </a:r>
            <a:endParaRPr lang="el-GR" sz="2000" b="1" dirty="0"/>
          </a:p>
          <a:p>
            <a:pPr marL="274320" indent="-274320">
              <a:lnSpc>
                <a:spcPct val="120000"/>
              </a:lnSpc>
              <a:spcBef>
                <a:spcPts val="580"/>
              </a:spcBef>
              <a:buFont typeface="Wingdings 2"/>
              <a:buChar char=""/>
              <a:defRPr/>
            </a:pPr>
            <a:r>
              <a:rPr lang="de-DE" sz="2000" b="1" dirty="0"/>
              <a:t>Die Übungen sollen den Einbezug verschiedener Sozialformen erlauben.</a:t>
            </a:r>
            <a:endParaRPr lang="el-GR" sz="2000" b="1" dirty="0"/>
          </a:p>
        </p:txBody>
      </p:sp>
    </p:spTree>
    <p:extLst>
      <p:ext uri="{BB962C8B-B14F-4D97-AF65-F5344CB8AC3E}">
        <p14:creationId xmlns:p14="http://schemas.microsoft.com/office/powerpoint/2010/main" val="34375501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sz="3200" b="1" dirty="0"/>
              <a:t>Die Grammatik-Werkstatt (</a:t>
            </a:r>
            <a:r>
              <a:rPr lang="de-DE" sz="3200" b="1" dirty="0" err="1"/>
              <a:t>Baumer</a:t>
            </a:r>
            <a:r>
              <a:rPr lang="de-DE" sz="3200" b="1" dirty="0"/>
              <a:t>/Bachmann)</a:t>
            </a:r>
            <a:br>
              <a:rPr lang="en-US" sz="3200" b="1" dirty="0"/>
            </a:br>
            <a:endParaRPr lang="en-US" sz="3200" dirty="0"/>
          </a:p>
        </p:txBody>
      </p:sp>
      <p:sp>
        <p:nvSpPr>
          <p:cNvPr id="3" name="Content Placeholder 2"/>
          <p:cNvSpPr>
            <a:spLocks noGrp="1"/>
          </p:cNvSpPr>
          <p:nvPr>
            <p:ph idx="1"/>
          </p:nvPr>
        </p:nvSpPr>
        <p:spPr>
          <a:xfrm>
            <a:off x="1981200" y="1219201"/>
            <a:ext cx="8229600" cy="4906963"/>
          </a:xfrm>
        </p:spPr>
        <p:txBody>
          <a:bodyPr>
            <a:normAutofit fontScale="62500" lnSpcReduction="20000"/>
          </a:bodyPr>
          <a:lstStyle/>
          <a:p>
            <a:pPr lvl="0"/>
            <a:r>
              <a:rPr lang="de-DE" b="1" u="sng" dirty="0"/>
              <a:t>Was ist eine Grammatik-Werkstatt?</a:t>
            </a:r>
            <a:endParaRPr lang="en-US" dirty="0"/>
          </a:p>
          <a:p>
            <a:pPr marL="0" indent="0">
              <a:buNone/>
            </a:pPr>
            <a:endParaRPr lang="en-US" dirty="0"/>
          </a:p>
          <a:p>
            <a:pPr lvl="0"/>
            <a:r>
              <a:rPr lang="de-DE" dirty="0"/>
              <a:t>Eine Konzeption grammatischer Arbeit nach Eisenberg und Menzel </a:t>
            </a:r>
            <a:r>
              <a:rPr lang="de-DE" dirty="0">
                <a:sym typeface="Wingdings"/>
              </a:rPr>
              <a:t></a:t>
            </a:r>
            <a:r>
              <a:rPr lang="de-DE" dirty="0"/>
              <a:t> Ideen zur Modellierung des Grammatikunterrichts</a:t>
            </a:r>
            <a:endParaRPr lang="en-US" dirty="0"/>
          </a:p>
          <a:p>
            <a:pPr lvl="0"/>
            <a:r>
              <a:rPr lang="de-DE" dirty="0"/>
              <a:t>Lehr- und Lernmethode bei der die </a:t>
            </a:r>
            <a:r>
              <a:rPr lang="de-DE" dirty="0" err="1"/>
              <a:t>SuS</a:t>
            </a:r>
            <a:r>
              <a:rPr lang="de-DE" dirty="0"/>
              <a:t> durch geeignete Aufgabenstellungen und Reflexionsphasen innerhalb vorher genau vorbereiteter Materialien selbstständig bestimmte Lernziele und –erfolge erreichen. </a:t>
            </a:r>
            <a:endParaRPr lang="en-US" dirty="0"/>
          </a:p>
          <a:p>
            <a:pPr lvl="0"/>
            <a:r>
              <a:rPr lang="de-DE" dirty="0"/>
              <a:t>4 Perspektiven sind für die Werkstatt entscheidend:</a:t>
            </a:r>
            <a:endParaRPr lang="en-US" dirty="0"/>
          </a:p>
          <a:p>
            <a:pPr lvl="0"/>
            <a:r>
              <a:rPr lang="de-DE" dirty="0"/>
              <a:t>GU </a:t>
            </a:r>
            <a:r>
              <a:rPr lang="de-DE" u="sng" dirty="0"/>
              <a:t>muss</a:t>
            </a:r>
            <a:r>
              <a:rPr lang="de-DE" dirty="0"/>
              <a:t> systematisch sein -&gt; muss Einsichten in den Bau der Sprache vermitteln</a:t>
            </a:r>
            <a:endParaRPr lang="en-US" dirty="0"/>
          </a:p>
          <a:p>
            <a:pPr lvl="0"/>
            <a:r>
              <a:rPr lang="de-DE" dirty="0"/>
              <a:t>GU </a:t>
            </a:r>
            <a:r>
              <a:rPr lang="de-DE" u="sng" dirty="0"/>
              <a:t>muss</a:t>
            </a:r>
            <a:r>
              <a:rPr lang="de-DE" dirty="0"/>
              <a:t> induktiv vorgehen -&gt; erfahrbar machen, wie man zu den Kategorien gelangt</a:t>
            </a:r>
            <a:endParaRPr lang="en-US" dirty="0"/>
          </a:p>
          <a:p>
            <a:pPr lvl="0"/>
            <a:r>
              <a:rPr lang="de-DE" dirty="0"/>
              <a:t>GU </a:t>
            </a:r>
            <a:r>
              <a:rPr lang="de-DE" u="sng" dirty="0"/>
              <a:t>muss</a:t>
            </a:r>
            <a:r>
              <a:rPr lang="de-DE" dirty="0"/>
              <a:t> funktional sein -&gt; zeigen, welche semantischen, textuellen und kommunikativen Funktionen sie haben können</a:t>
            </a:r>
            <a:endParaRPr lang="en-US" dirty="0"/>
          </a:p>
          <a:p>
            <a:pPr lvl="0"/>
            <a:r>
              <a:rPr lang="de-DE" dirty="0"/>
              <a:t>GU </a:t>
            </a:r>
            <a:r>
              <a:rPr lang="de-DE" u="sng" dirty="0"/>
              <a:t>muss</a:t>
            </a:r>
            <a:r>
              <a:rPr lang="de-DE" dirty="0"/>
              <a:t> integrativ verfahren -&gt; Arbeit an Strukturen und Arbeit an Inhalten oder Sprachsituationen verbinden</a:t>
            </a:r>
            <a:endParaRPr lang="en-US" dirty="0"/>
          </a:p>
          <a:p>
            <a:pPr marL="0" indent="0">
              <a:buNone/>
            </a:pPr>
            <a:endParaRPr lang="en-US" dirty="0"/>
          </a:p>
        </p:txBody>
      </p:sp>
    </p:spTree>
    <p:extLst>
      <p:ext uri="{BB962C8B-B14F-4D97-AF65-F5344CB8AC3E}">
        <p14:creationId xmlns:p14="http://schemas.microsoft.com/office/powerpoint/2010/main" val="3455988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3157ED3-A158-1504-C963-F8AD0BF02F83}"/>
              </a:ext>
            </a:extLst>
          </p:cNvPr>
          <p:cNvSpPr>
            <a:spLocks noGrp="1"/>
          </p:cNvSpPr>
          <p:nvPr>
            <p:ph type="title"/>
          </p:nvPr>
        </p:nvSpPr>
        <p:spPr>
          <a:xfrm>
            <a:off x="466722" y="586855"/>
            <a:ext cx="3201366" cy="3387497"/>
          </a:xfrm>
        </p:spPr>
        <p:txBody>
          <a:bodyPr anchor="b">
            <a:normAutofit/>
          </a:bodyPr>
          <a:lstStyle/>
          <a:p>
            <a:pPr algn="r"/>
            <a:r>
              <a:rPr lang="de-DE" sz="4000" b="1" kern="0">
                <a:solidFill>
                  <a:srgbClr val="FFFFFF"/>
                </a:solidFill>
                <a:ea typeface="Times New Roman" panose="02020603050405020304" pitchFamily="18" charset="0"/>
              </a:rPr>
              <a:t>Angewandte Linguistik &amp; Verbindung von Theorie &amp; Praxis </a:t>
            </a:r>
            <a:endParaRPr lang="en-US" sz="4000">
              <a:solidFill>
                <a:srgbClr val="FFFFFF"/>
              </a:solidFill>
            </a:endParaRPr>
          </a:p>
        </p:txBody>
      </p:sp>
      <p:sp>
        <p:nvSpPr>
          <p:cNvPr id="3" name="Content Placeholder 2">
            <a:extLst>
              <a:ext uri="{FF2B5EF4-FFF2-40B4-BE49-F238E27FC236}">
                <a16:creationId xmlns:a16="http://schemas.microsoft.com/office/drawing/2014/main" id="{CE6C1D46-272F-686B-B337-766E394F3855}"/>
              </a:ext>
            </a:extLst>
          </p:cNvPr>
          <p:cNvSpPr>
            <a:spLocks noGrp="1"/>
          </p:cNvSpPr>
          <p:nvPr>
            <p:ph idx="1"/>
          </p:nvPr>
        </p:nvSpPr>
        <p:spPr>
          <a:xfrm>
            <a:off x="4810259" y="649480"/>
            <a:ext cx="6555347" cy="5546047"/>
          </a:xfrm>
        </p:spPr>
        <p:txBody>
          <a:bodyPr anchor="ctr">
            <a:normAutofit/>
          </a:bodyPr>
          <a:lstStyle/>
          <a:p>
            <a:pPr marL="0" indent="0">
              <a:spcAft>
                <a:spcPts val="800"/>
              </a:spcAft>
              <a:buSzPts val="1000"/>
              <a:buNone/>
              <a:tabLst>
                <a:tab pos="457200" algn="l"/>
              </a:tabLst>
            </a:pPr>
            <a:r>
              <a:rPr lang="de-DE" sz="2000" b="1" kern="0" dirty="0">
                <a:latin typeface="+mj-lt"/>
                <a:ea typeface="Times New Roman" panose="02020603050405020304" pitchFamily="18" charset="0"/>
                <a:cs typeface="Arial" panose="020B0604020202020204" pitchFamily="34" charset="0"/>
              </a:rPr>
              <a:t>Ziel:</a:t>
            </a:r>
            <a:r>
              <a:rPr lang="de-DE" sz="2000" kern="0" dirty="0">
                <a:latin typeface="+mj-lt"/>
                <a:ea typeface="Times New Roman" panose="02020603050405020304" pitchFamily="18" charset="0"/>
                <a:cs typeface="Arial" panose="020B0604020202020204" pitchFamily="34" charset="0"/>
              </a:rPr>
              <a:t> Übertragung linguistischer Erkenntnisse in Unterricht und praktische Anwendungen</a:t>
            </a:r>
            <a:endParaRPr lang="en-US" sz="2000" kern="100">
              <a:latin typeface="+mj-lt"/>
              <a:ea typeface="Aptos" panose="020B0004020202020204" pitchFamily="34" charset="0"/>
              <a:cs typeface="Arial" panose="020B0604020202020204" pitchFamily="34" charset="0"/>
            </a:endParaRPr>
          </a:p>
          <a:p>
            <a:pPr marL="0" indent="0">
              <a:spcAft>
                <a:spcPts val="800"/>
              </a:spcAft>
              <a:buSzPts val="1000"/>
              <a:buNone/>
              <a:tabLst>
                <a:tab pos="457200" algn="l"/>
              </a:tabLst>
            </a:pPr>
            <a:r>
              <a:rPr lang="en-US" sz="2000" b="1" kern="0">
                <a:latin typeface="+mj-lt"/>
                <a:ea typeface="Times New Roman" panose="02020603050405020304" pitchFamily="18" charset="0"/>
                <a:cs typeface="Arial" panose="020B0604020202020204" pitchFamily="34" charset="0"/>
              </a:rPr>
              <a:t>Beispiele</a:t>
            </a:r>
            <a:r>
              <a:rPr lang="en-US" sz="2000" b="1" kern="0" dirty="0">
                <a:latin typeface="+mj-lt"/>
                <a:ea typeface="Times New Roman" panose="02020603050405020304" pitchFamily="18" charset="0"/>
                <a:cs typeface="Arial" panose="020B0604020202020204" pitchFamily="34" charset="0"/>
              </a:rPr>
              <a:t> </a:t>
            </a:r>
            <a:r>
              <a:rPr lang="en-US" sz="2000" b="1" kern="0">
                <a:latin typeface="+mj-lt"/>
                <a:ea typeface="Times New Roman" panose="02020603050405020304" pitchFamily="18" charset="0"/>
                <a:cs typeface="Arial" panose="020B0604020202020204" pitchFamily="34" charset="0"/>
              </a:rPr>
              <a:t>im</a:t>
            </a:r>
            <a:r>
              <a:rPr lang="en-US" sz="2000" b="1" kern="0" dirty="0">
                <a:latin typeface="+mj-lt"/>
                <a:ea typeface="Times New Roman" panose="02020603050405020304" pitchFamily="18" charset="0"/>
                <a:cs typeface="Arial" panose="020B0604020202020204" pitchFamily="34" charset="0"/>
              </a:rPr>
              <a:t> </a:t>
            </a:r>
            <a:r>
              <a:rPr lang="en-US" sz="2000" b="1" kern="0">
                <a:latin typeface="+mj-lt"/>
                <a:ea typeface="Times New Roman" panose="02020603050405020304" pitchFamily="18" charset="0"/>
                <a:cs typeface="Arial" panose="020B0604020202020204" pitchFamily="34" charset="0"/>
              </a:rPr>
              <a:t>Fremdsprachenunterricht</a:t>
            </a:r>
            <a:r>
              <a:rPr lang="en-US" sz="2000" b="1" kern="0" dirty="0">
                <a:latin typeface="+mj-lt"/>
                <a:ea typeface="Times New Roman" panose="02020603050405020304" pitchFamily="18" charset="0"/>
                <a:cs typeface="Arial" panose="020B0604020202020204" pitchFamily="34" charset="0"/>
              </a:rPr>
              <a:t>:</a:t>
            </a:r>
            <a:endParaRPr lang="en-US" sz="2000" kern="100">
              <a:latin typeface="+mj-lt"/>
              <a:ea typeface="Aptos" panose="020B0004020202020204" pitchFamily="34" charset="0"/>
              <a:cs typeface="Arial" panose="020B0604020202020204" pitchFamily="34" charset="0"/>
            </a:endParaRPr>
          </a:p>
          <a:p>
            <a:pPr marL="457200" lvl="1" indent="0">
              <a:spcAft>
                <a:spcPts val="800"/>
              </a:spcAft>
              <a:buSzPts val="1000"/>
              <a:buNone/>
              <a:tabLst>
                <a:tab pos="914400" algn="l"/>
              </a:tabLst>
            </a:pPr>
            <a:r>
              <a:rPr lang="de-DE" sz="2000" b="1" kern="0" dirty="0">
                <a:latin typeface="+mj-lt"/>
                <a:ea typeface="Times New Roman" panose="02020603050405020304" pitchFamily="18" charset="0"/>
                <a:cs typeface="Times New Roman" panose="02020603050405020304" pitchFamily="18" charset="0"/>
              </a:rPr>
              <a:t>Generative Grammatik → Fokus auf Form</a:t>
            </a:r>
            <a:r>
              <a:rPr lang="de-DE" sz="2000" kern="0" dirty="0">
                <a:latin typeface="+mj-lt"/>
                <a:ea typeface="Times New Roman" panose="02020603050405020304" pitchFamily="18" charset="0"/>
                <a:cs typeface="Times New Roman" panose="02020603050405020304" pitchFamily="18" charset="0"/>
              </a:rPr>
              <a:t> </a:t>
            </a:r>
            <a:r>
              <a:rPr lang="de-DE" sz="2000" kern="0" dirty="0">
                <a:latin typeface="+mj-lt"/>
                <a:ea typeface="Times New Roman" panose="02020603050405020304" pitchFamily="18" charset="0"/>
                <a:cs typeface="Segoe UI Emoji" panose="020B0502040204020203" pitchFamily="34" charset="0"/>
              </a:rPr>
              <a:t>✍️</a:t>
            </a:r>
            <a:endParaRPr lang="en-US" sz="2000" kern="100">
              <a:latin typeface="+mj-lt"/>
              <a:ea typeface="Aptos" panose="020B0004020202020204" pitchFamily="34" charset="0"/>
              <a:cs typeface="Times New Roman" panose="02020603050405020304" pitchFamily="18" charset="0"/>
            </a:endParaRPr>
          </a:p>
          <a:p>
            <a:pPr marL="457200" lvl="1" indent="0">
              <a:spcAft>
                <a:spcPts val="800"/>
              </a:spcAft>
              <a:buSzPts val="1000"/>
              <a:buNone/>
              <a:tabLst>
                <a:tab pos="914400" algn="l"/>
              </a:tabLst>
            </a:pPr>
            <a:r>
              <a:rPr lang="en-US" sz="2000" b="1" kern="0">
                <a:latin typeface="+mj-lt"/>
                <a:ea typeface="Times New Roman" panose="02020603050405020304" pitchFamily="18" charset="0"/>
                <a:cs typeface="Times New Roman" panose="02020603050405020304" pitchFamily="18" charset="0"/>
              </a:rPr>
              <a:t>Funktionalismus</a:t>
            </a:r>
            <a:r>
              <a:rPr lang="en-US" sz="2000" b="1" kern="0" dirty="0">
                <a:latin typeface="+mj-lt"/>
                <a:ea typeface="Times New Roman" panose="02020603050405020304" pitchFamily="18" charset="0"/>
                <a:cs typeface="Times New Roman" panose="02020603050405020304" pitchFamily="18" charset="0"/>
              </a:rPr>
              <a:t> → </a:t>
            </a:r>
            <a:r>
              <a:rPr lang="en-US" sz="2000" b="1" kern="0">
                <a:latin typeface="+mj-lt"/>
                <a:ea typeface="Times New Roman" panose="02020603050405020304" pitchFamily="18" charset="0"/>
                <a:cs typeface="Times New Roman" panose="02020603050405020304" pitchFamily="18" charset="0"/>
              </a:rPr>
              <a:t>kommunikative</a:t>
            </a:r>
            <a:r>
              <a:rPr lang="en-US" sz="2000" b="1" kern="0" dirty="0">
                <a:latin typeface="+mj-lt"/>
                <a:ea typeface="Times New Roman" panose="02020603050405020304" pitchFamily="18" charset="0"/>
                <a:cs typeface="Times New Roman" panose="02020603050405020304" pitchFamily="18" charset="0"/>
              </a:rPr>
              <a:t> Ansätze</a:t>
            </a:r>
            <a:r>
              <a:rPr lang="en-US" sz="2000" kern="0" dirty="0">
                <a:latin typeface="+mj-lt"/>
                <a:ea typeface="Times New Roman" panose="02020603050405020304" pitchFamily="18" charset="0"/>
                <a:cs typeface="Times New Roman" panose="02020603050405020304" pitchFamily="18" charset="0"/>
              </a:rPr>
              <a:t> </a:t>
            </a:r>
            <a:r>
              <a:rPr lang="en-US" sz="2000" kern="0" dirty="0">
                <a:latin typeface="+mj-lt"/>
                <a:ea typeface="Times New Roman" panose="02020603050405020304" pitchFamily="18" charset="0"/>
                <a:cs typeface="Segoe UI Emoji" panose="020B0502040204020203" pitchFamily="34" charset="0"/>
              </a:rPr>
              <a:t>🗣️</a:t>
            </a:r>
            <a:endParaRPr lang="en-US" sz="2000" kern="100">
              <a:latin typeface="+mj-lt"/>
              <a:ea typeface="Aptos" panose="020B0004020202020204" pitchFamily="34" charset="0"/>
              <a:cs typeface="Times New Roman" panose="02020603050405020304" pitchFamily="18" charset="0"/>
            </a:endParaRPr>
          </a:p>
          <a:p>
            <a:pPr marL="0" indent="0">
              <a:spcAft>
                <a:spcPts val="800"/>
              </a:spcAft>
              <a:buSzPts val="1000"/>
              <a:buNone/>
              <a:tabLst>
                <a:tab pos="457200" algn="l"/>
              </a:tabLst>
            </a:pPr>
            <a:r>
              <a:rPr lang="en-US" sz="2000" b="1" kern="0">
                <a:latin typeface="+mj-lt"/>
                <a:ea typeface="Times New Roman" panose="02020603050405020304" pitchFamily="18" charset="0"/>
                <a:cs typeface="Arial" panose="020B0604020202020204" pitchFamily="34" charset="0"/>
              </a:rPr>
              <a:t>Didaktische</a:t>
            </a:r>
            <a:r>
              <a:rPr lang="en-US" sz="2000" b="1" kern="0" dirty="0">
                <a:latin typeface="+mj-lt"/>
                <a:ea typeface="Times New Roman" panose="02020603050405020304" pitchFamily="18" charset="0"/>
                <a:cs typeface="Arial" panose="020B0604020202020204" pitchFamily="34" charset="0"/>
              </a:rPr>
              <a:t> </a:t>
            </a:r>
            <a:r>
              <a:rPr lang="en-US" sz="2000" b="1" kern="0">
                <a:latin typeface="+mj-lt"/>
                <a:ea typeface="Times New Roman" panose="02020603050405020304" pitchFamily="18" charset="0"/>
                <a:cs typeface="Arial" panose="020B0604020202020204" pitchFamily="34" charset="0"/>
              </a:rPr>
              <a:t>Implikation</a:t>
            </a:r>
            <a:r>
              <a:rPr lang="en-US" sz="2000" b="1" kern="0" dirty="0">
                <a:latin typeface="+mj-lt"/>
                <a:ea typeface="Times New Roman" panose="02020603050405020304" pitchFamily="18" charset="0"/>
                <a:cs typeface="Arial" panose="020B0604020202020204" pitchFamily="34" charset="0"/>
              </a:rPr>
              <a:t>:</a:t>
            </a:r>
            <a:endParaRPr lang="en-US" sz="2000" kern="100">
              <a:latin typeface="+mj-lt"/>
              <a:ea typeface="Aptos" panose="020B0004020202020204" pitchFamily="34" charset="0"/>
              <a:cs typeface="Arial" panose="020B0604020202020204" pitchFamily="34" charset="0"/>
            </a:endParaRPr>
          </a:p>
          <a:p>
            <a:pPr marL="457200" lvl="1" indent="0">
              <a:spcAft>
                <a:spcPts val="800"/>
              </a:spcAft>
              <a:buSzPts val="1000"/>
              <a:buNone/>
              <a:tabLst>
                <a:tab pos="914400" algn="l"/>
              </a:tabLst>
            </a:pPr>
            <a:r>
              <a:rPr lang="de-DE" sz="2000" kern="0" dirty="0">
                <a:latin typeface="+mj-lt"/>
                <a:ea typeface="Times New Roman" panose="02020603050405020304" pitchFamily="18" charset="0"/>
                <a:cs typeface="Times New Roman" panose="02020603050405020304" pitchFamily="18" charset="0"/>
              </a:rPr>
              <a:t>Kombination theoretischer Modelle zur Förderung von Sprachkompetenz</a:t>
            </a:r>
            <a:endParaRPr lang="en-US" sz="2000" kern="100">
              <a:latin typeface="+mj-lt"/>
              <a:ea typeface="Aptos" panose="020B0004020202020204" pitchFamily="34" charset="0"/>
              <a:cs typeface="Times New Roman" panose="02020603050405020304" pitchFamily="18" charset="0"/>
            </a:endParaRPr>
          </a:p>
          <a:p>
            <a:pPr marL="457200" lvl="1" indent="0">
              <a:spcAft>
                <a:spcPts val="800"/>
              </a:spcAft>
              <a:buSzPts val="1000"/>
              <a:buNone/>
              <a:tabLst>
                <a:tab pos="914400" algn="l"/>
              </a:tabLst>
            </a:pPr>
            <a:r>
              <a:rPr lang="de-DE" sz="2000" kern="0" dirty="0">
                <a:latin typeface="+mj-lt"/>
                <a:ea typeface="Times New Roman" panose="02020603050405020304" pitchFamily="18" charset="0"/>
                <a:cs typeface="Times New Roman" panose="02020603050405020304" pitchFamily="18" charset="0"/>
              </a:rPr>
              <a:t>Einsatz von authentischen Materialien, Übungen und Textanalysen</a:t>
            </a:r>
            <a:br>
              <a:rPr lang="de-DE" sz="2000" kern="0" dirty="0">
                <a:latin typeface="+mj-lt"/>
                <a:ea typeface="Times New Roman" panose="02020603050405020304" pitchFamily="18" charset="0"/>
                <a:cs typeface="Times New Roman" panose="02020603050405020304" pitchFamily="18" charset="0"/>
              </a:rPr>
            </a:br>
            <a:endParaRPr lang="en-US" sz="2000" kern="100">
              <a:latin typeface="+mj-lt"/>
              <a:ea typeface="Aptos" panose="020B0004020202020204" pitchFamily="34" charset="0"/>
              <a:cs typeface="Times New Roman" panose="02020603050405020304" pitchFamily="18" charset="0"/>
            </a:endParaRPr>
          </a:p>
          <a:p>
            <a:endParaRPr lang="en-US" sz="2000"/>
          </a:p>
        </p:txBody>
      </p:sp>
    </p:spTree>
    <p:extLst>
      <p:ext uri="{BB962C8B-B14F-4D97-AF65-F5344CB8AC3E}">
        <p14:creationId xmlns:p14="http://schemas.microsoft.com/office/powerpoint/2010/main" val="41893787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sz="3200" b="1" u="sng" dirty="0"/>
              <a:t>Arbeitsweise in der Grammatik-Werkstatt:</a:t>
            </a:r>
            <a:endParaRPr lang="en-US" sz="3200" dirty="0"/>
          </a:p>
        </p:txBody>
      </p:sp>
      <p:sp>
        <p:nvSpPr>
          <p:cNvPr id="3" name="Content Placeholder 2"/>
          <p:cNvSpPr>
            <a:spLocks noGrp="1"/>
          </p:cNvSpPr>
          <p:nvPr>
            <p:ph idx="1"/>
          </p:nvPr>
        </p:nvSpPr>
        <p:spPr/>
        <p:txBody>
          <a:bodyPr>
            <a:normAutofit fontScale="77500" lnSpcReduction="20000"/>
          </a:bodyPr>
          <a:lstStyle/>
          <a:p>
            <a:pPr marL="0" indent="0">
              <a:buNone/>
            </a:pPr>
            <a:endParaRPr lang="en-US" dirty="0"/>
          </a:p>
          <a:p>
            <a:pPr lvl="0"/>
            <a:r>
              <a:rPr lang="de-DE" dirty="0"/>
              <a:t>Werkstattunterricht = eine der offensten Unterrichtsformen </a:t>
            </a:r>
            <a:r>
              <a:rPr lang="de-DE" dirty="0">
                <a:sym typeface="Wingdings"/>
              </a:rPr>
              <a:t></a:t>
            </a:r>
            <a:r>
              <a:rPr lang="de-DE" dirty="0"/>
              <a:t> individuelle Freiräume</a:t>
            </a:r>
            <a:endParaRPr lang="en-US" dirty="0"/>
          </a:p>
          <a:p>
            <a:pPr lvl="0"/>
            <a:r>
              <a:rPr lang="de-DE" dirty="0" err="1"/>
              <a:t>SuS</a:t>
            </a:r>
            <a:r>
              <a:rPr lang="de-DE" dirty="0"/>
              <a:t> erproben selbst wie man zu einer Grammatik gelangt </a:t>
            </a:r>
            <a:r>
              <a:rPr lang="de-DE" dirty="0">
                <a:sym typeface="Wingdings"/>
              </a:rPr>
              <a:t></a:t>
            </a:r>
            <a:r>
              <a:rPr lang="de-DE" dirty="0"/>
              <a:t> arbeiten selbst mit Methoden</a:t>
            </a:r>
            <a:endParaRPr lang="en-US" dirty="0"/>
          </a:p>
          <a:p>
            <a:pPr lvl="0"/>
            <a:r>
              <a:rPr lang="de-DE" dirty="0" err="1"/>
              <a:t>SuS</a:t>
            </a:r>
            <a:r>
              <a:rPr lang="de-DE" dirty="0"/>
              <a:t> experimentieren, bekommen eine Einsicht in den Bau und der Funktion der Sprache </a:t>
            </a:r>
            <a:r>
              <a:rPr lang="de-DE" dirty="0">
                <a:sym typeface="Wingdings"/>
              </a:rPr>
              <a:t></a:t>
            </a:r>
            <a:r>
              <a:rPr lang="de-DE" dirty="0"/>
              <a:t> tun etwas mit dem Material</a:t>
            </a:r>
            <a:endParaRPr lang="en-US" dirty="0"/>
          </a:p>
          <a:p>
            <a:pPr lvl="0"/>
            <a:r>
              <a:rPr lang="de-DE" dirty="0"/>
              <a:t>=&gt; denken nicht nur über Sprache nach, sondern experimentieren auch mit Sprache</a:t>
            </a:r>
            <a:endParaRPr lang="en-US" dirty="0"/>
          </a:p>
          <a:p>
            <a:pPr lvl="0"/>
            <a:r>
              <a:rPr lang="de-DE" dirty="0"/>
              <a:t>Hilfe dabei sind die </a:t>
            </a:r>
            <a:r>
              <a:rPr lang="de-DE" dirty="0" err="1"/>
              <a:t>Glinz’schen</a:t>
            </a:r>
            <a:r>
              <a:rPr lang="de-DE" dirty="0"/>
              <a:t> Proben (sprachliche Operationen) = Schlüssel mit dem man zu den Kategorien gelangt (Handwerkszeug)</a:t>
            </a:r>
            <a:endParaRPr lang="en-US" dirty="0"/>
          </a:p>
          <a:p>
            <a:pPr lvl="0"/>
            <a:r>
              <a:rPr lang="de-DE" dirty="0"/>
              <a:t>Ausgangsmaterial: Beispielsätze und Texte, in welche Wörter eingesetzt, umgeformt, fortgesetzt usw. werden</a:t>
            </a:r>
            <a:endParaRPr lang="en-US" dirty="0"/>
          </a:p>
          <a:p>
            <a:endParaRPr lang="en-US" dirty="0"/>
          </a:p>
        </p:txBody>
      </p:sp>
    </p:spTree>
    <p:extLst>
      <p:ext uri="{BB962C8B-B14F-4D97-AF65-F5344CB8AC3E}">
        <p14:creationId xmlns:p14="http://schemas.microsoft.com/office/powerpoint/2010/main" val="37093385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de-DE" sz="3200" b="1" u="sng" dirty="0"/>
              <a:t>Ziele der Grammatik-Werkstatt:</a:t>
            </a:r>
            <a:br>
              <a:rPr lang="en-US" sz="3200" dirty="0"/>
            </a:br>
            <a:endParaRPr lang="en-US" sz="3200" dirty="0"/>
          </a:p>
        </p:txBody>
      </p:sp>
      <p:sp>
        <p:nvSpPr>
          <p:cNvPr id="3" name="Content Placeholder 2"/>
          <p:cNvSpPr>
            <a:spLocks noGrp="1"/>
          </p:cNvSpPr>
          <p:nvPr>
            <p:ph idx="1"/>
          </p:nvPr>
        </p:nvSpPr>
        <p:spPr>
          <a:xfrm>
            <a:off x="1981200" y="1066801"/>
            <a:ext cx="8229600" cy="5059363"/>
          </a:xfrm>
        </p:spPr>
        <p:txBody>
          <a:bodyPr>
            <a:normAutofit fontScale="62500" lnSpcReduction="20000"/>
          </a:bodyPr>
          <a:lstStyle/>
          <a:p>
            <a:pPr lvl="0"/>
            <a:r>
              <a:rPr lang="de-DE" dirty="0"/>
              <a:t>Grundziel: Das Suchen und Finden eigener Lösungsansätze und Lösungswege zu bestimmten Problemstellungen</a:t>
            </a:r>
            <a:endParaRPr lang="en-US" dirty="0"/>
          </a:p>
          <a:p>
            <a:pPr lvl="0"/>
            <a:r>
              <a:rPr lang="de-DE" dirty="0"/>
              <a:t>Herstellen von Kategorien einer Grammatik</a:t>
            </a:r>
            <a:endParaRPr lang="en-US" dirty="0"/>
          </a:p>
          <a:p>
            <a:pPr lvl="0"/>
            <a:r>
              <a:rPr lang="de-DE" dirty="0"/>
              <a:t>Einsicht in den grammatischen Aufbau der Sprache und Verbesserung des Umgangs (Sprache = Mittel und Gegenstand)</a:t>
            </a:r>
            <a:endParaRPr lang="en-US" dirty="0"/>
          </a:p>
          <a:p>
            <a:pPr lvl="0"/>
            <a:r>
              <a:rPr lang="de-DE" dirty="0"/>
              <a:t>Eigenständiges Erarbeiten und Erforschen der Sprache </a:t>
            </a:r>
            <a:r>
              <a:rPr lang="de-DE" dirty="0">
                <a:sym typeface="Wingdings"/>
              </a:rPr>
              <a:t></a:t>
            </a:r>
            <a:r>
              <a:rPr lang="de-DE" dirty="0"/>
              <a:t> verbessertes Verständnis für Grammatik und Sprache</a:t>
            </a:r>
            <a:endParaRPr lang="en-US" dirty="0"/>
          </a:p>
          <a:p>
            <a:pPr lvl="0"/>
            <a:r>
              <a:rPr lang="de-DE" b="1" dirty="0"/>
              <a:t>Lernpsychologischer Grund: </a:t>
            </a:r>
            <a:r>
              <a:rPr lang="de-DE" dirty="0"/>
              <a:t>selbst erarbeitetes Wissen bleibt länger im Gedächtnis</a:t>
            </a:r>
            <a:endParaRPr lang="en-US" dirty="0"/>
          </a:p>
          <a:p>
            <a:pPr lvl="0"/>
            <a:r>
              <a:rPr lang="de-DE" b="1" dirty="0"/>
              <a:t>Pädagogischer Grund:</a:t>
            </a:r>
            <a:r>
              <a:rPr lang="de-DE" dirty="0"/>
              <a:t> </a:t>
            </a:r>
            <a:r>
              <a:rPr lang="de-DE" dirty="0" err="1"/>
              <a:t>SuS</a:t>
            </a:r>
            <a:r>
              <a:rPr lang="de-DE" dirty="0"/>
              <a:t> arbeiten selbstständig, lernen aus Fehlern, erlernen Eigenverantwortung</a:t>
            </a:r>
            <a:endParaRPr lang="en-US" dirty="0"/>
          </a:p>
          <a:p>
            <a:pPr lvl="0"/>
            <a:r>
              <a:rPr lang="de-DE" b="1" dirty="0"/>
              <a:t>Erkenntnistheoretischer Grund:</a:t>
            </a:r>
            <a:r>
              <a:rPr lang="de-DE" dirty="0"/>
              <a:t> </a:t>
            </a:r>
            <a:r>
              <a:rPr lang="de-DE" dirty="0" err="1"/>
              <a:t>SuS</a:t>
            </a:r>
            <a:r>
              <a:rPr lang="de-DE" dirty="0"/>
              <a:t> arbeiten in Ansätzen wissenschaftspropädeutisch als „kleine Sprachforscher“ -&gt; entdecken Sprache und Grammatik selbst</a:t>
            </a:r>
            <a:endParaRPr lang="en-US" dirty="0"/>
          </a:p>
          <a:p>
            <a:pPr lvl="0"/>
            <a:r>
              <a:rPr lang="de-DE" b="1" dirty="0"/>
              <a:t>Anspruch der Grammatik-Werkstatt:</a:t>
            </a:r>
            <a:r>
              <a:rPr lang="de-DE" dirty="0"/>
              <a:t> handlungsorientiertes, erfahrungsorientiertes, selbständiges, schülerorientiertes und anwendungsorientiertes Lernen</a:t>
            </a:r>
            <a:endParaRPr lang="en-US" dirty="0"/>
          </a:p>
          <a:p>
            <a:pPr marL="0" indent="0">
              <a:buNone/>
            </a:pPr>
            <a:endParaRPr lang="en-US" dirty="0"/>
          </a:p>
        </p:txBody>
      </p:sp>
    </p:spTree>
    <p:extLst>
      <p:ext uri="{BB962C8B-B14F-4D97-AF65-F5344CB8AC3E}">
        <p14:creationId xmlns:p14="http://schemas.microsoft.com/office/powerpoint/2010/main" val="15480550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de-DE" sz="3600" b="1" u="sng" dirty="0"/>
              <a:t>Kritik an der Grammatikwerkstatt:</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pPr lvl="0"/>
            <a:r>
              <a:rPr lang="de-DE" dirty="0"/>
              <a:t>Es lässt sich stets nur eine Grammatik entwickeln, steht bereits vorher fest</a:t>
            </a:r>
            <a:endParaRPr lang="en-US" dirty="0"/>
          </a:p>
          <a:p>
            <a:pPr lvl="0"/>
            <a:r>
              <a:rPr lang="de-DE" dirty="0"/>
              <a:t>Einsatz ist problematisch, wenn die Grammatik nur punktuell eine Rolle spielt</a:t>
            </a:r>
            <a:endParaRPr lang="en-US" dirty="0"/>
          </a:p>
          <a:p>
            <a:pPr lvl="0"/>
            <a:r>
              <a:rPr lang="de-DE" dirty="0"/>
              <a:t>Sprachliche Phänomene werden isoliert voneinander behandelt und von der eigenen Sprachproduktion getrennt</a:t>
            </a:r>
            <a:endParaRPr lang="en-US" dirty="0"/>
          </a:p>
          <a:p>
            <a:pPr lvl="0"/>
            <a:r>
              <a:rPr lang="de-DE" dirty="0"/>
              <a:t>Hoher Zeitaufwand (intensive Vorbereitung, Nachbereitung etc.)</a:t>
            </a:r>
            <a:endParaRPr lang="en-US" dirty="0"/>
          </a:p>
          <a:p>
            <a:pPr lvl="0"/>
            <a:r>
              <a:rPr lang="de-DE" dirty="0"/>
              <a:t>Starke Schwankungen im Arbeitstempo (da durch </a:t>
            </a:r>
            <a:r>
              <a:rPr lang="de-DE" dirty="0" err="1"/>
              <a:t>SuS</a:t>
            </a:r>
            <a:r>
              <a:rPr lang="de-DE" dirty="0"/>
              <a:t> vorgegeben, evtl. Zeitverlust)</a:t>
            </a:r>
            <a:endParaRPr lang="en-US" dirty="0"/>
          </a:p>
          <a:p>
            <a:pPr marL="0" indent="0">
              <a:buNone/>
            </a:pPr>
            <a:endParaRPr lang="en-US" dirty="0"/>
          </a:p>
        </p:txBody>
      </p:sp>
    </p:spTree>
    <p:extLst>
      <p:ext uri="{BB962C8B-B14F-4D97-AF65-F5344CB8AC3E}">
        <p14:creationId xmlns:p14="http://schemas.microsoft.com/office/powerpoint/2010/main" val="5874813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792162"/>
          </a:xfrm>
        </p:spPr>
        <p:txBody>
          <a:bodyPr>
            <a:normAutofit/>
          </a:bodyPr>
          <a:lstStyle/>
          <a:p>
            <a:r>
              <a:rPr lang="de-DE" sz="3200" dirty="0"/>
              <a:t>Lernwerkstatt/Lerntheke</a:t>
            </a:r>
            <a:endParaRPr lang="en-US" sz="3200" dirty="0"/>
          </a:p>
        </p:txBody>
      </p:sp>
      <p:sp>
        <p:nvSpPr>
          <p:cNvPr id="3" name="Content Placeholder 2"/>
          <p:cNvSpPr>
            <a:spLocks noGrp="1"/>
          </p:cNvSpPr>
          <p:nvPr>
            <p:ph idx="1"/>
          </p:nvPr>
        </p:nvSpPr>
        <p:spPr>
          <a:xfrm>
            <a:off x="1981200" y="1143000"/>
            <a:ext cx="8229600" cy="5334000"/>
          </a:xfrm>
        </p:spPr>
        <p:txBody>
          <a:bodyPr>
            <a:normAutofit fontScale="62500" lnSpcReduction="20000"/>
          </a:bodyPr>
          <a:lstStyle/>
          <a:p>
            <a:r>
              <a:rPr lang="de-DE" dirty="0"/>
              <a:t>Mit dem Begriff der Lernwerkstatt, von dem die Grammatikwerkstatt nur eine bestimmte, wenngleich inhaltlich völlig neu definierte Unterform darstellt, ist stets Folgendes gemeint (</a:t>
            </a:r>
            <a:r>
              <a:rPr lang="de-DE" dirty="0" err="1"/>
              <a:t>Minimaldef</a:t>
            </a:r>
            <a:r>
              <a:rPr lang="de-DE" dirty="0"/>
              <a:t>.):</a:t>
            </a:r>
            <a:endParaRPr lang="en-US" dirty="0"/>
          </a:p>
          <a:p>
            <a:r>
              <a:rPr lang="de-DE" dirty="0"/>
              <a:t>1.) Individualität: Die Lerngegenstände werden stets durch die Schüler selbst angeeignet. Sie bestimmen in der Regel Tempo und Art und Weise der Erarbeitung (siehe dazu Freiarbeit)</a:t>
            </a:r>
            <a:endParaRPr lang="en-US" dirty="0"/>
          </a:p>
          <a:p>
            <a:r>
              <a:rPr lang="de-DE" dirty="0"/>
              <a:t>2.) Strategievermittlung: Dadurch lernen die Schüler auch, wie sie am besten bei best. Gegenständen vorgehen.</a:t>
            </a:r>
            <a:endParaRPr lang="en-US" dirty="0"/>
          </a:p>
          <a:p>
            <a:r>
              <a:rPr lang="de-DE" dirty="0"/>
              <a:t>3.) Selektivität und Freiheit: Die Werkstatt bietet zur Erschließung der Lerngegenstände lediglich geeignetes Material, aus dem die Schüler mehr oder weniger frei auswählen können/dürfen. Das Material muss nicht in einer gewissen Sequenz und auch nicht vollständig abgearbeitet werden.</a:t>
            </a:r>
            <a:endParaRPr lang="en-US" dirty="0"/>
          </a:p>
          <a:p>
            <a:r>
              <a:rPr lang="de-DE" dirty="0"/>
              <a:t>4.) </a:t>
            </a:r>
            <a:r>
              <a:rPr lang="de-DE" dirty="0" err="1"/>
              <a:t>Multikodalität</a:t>
            </a:r>
            <a:r>
              <a:rPr lang="de-DE" dirty="0"/>
              <a:t>: Die Werkstatt sollte alle oder viele Lernkanäle bedienen: Hand (motorisch), hören, sprechen, lesen, schreiben; und sie sollte sich vieler Medienträger bedienen (Papier, Folie usw.</a:t>
            </a:r>
            <a:endParaRPr lang="en-US" dirty="0"/>
          </a:p>
          <a:p>
            <a:r>
              <a:rPr lang="de-DE" dirty="0"/>
              <a:t>5.) Modularität </a:t>
            </a:r>
            <a:r>
              <a:rPr lang="de-DE" dirty="0">
                <a:sym typeface="Wingdings"/>
              </a:rPr>
              <a:t></a:t>
            </a:r>
            <a:r>
              <a:rPr lang="de-DE" dirty="0"/>
              <a:t> Systematik: Oft sind Lernwerkstätten modular aufgebaut, d.h. es werden bestimmte Bereiche der Lerngegenstands zusammengefasst. Dadurch soll klar werden, dass sie auch systematisch zusammengehören (Zusammenhang).</a:t>
            </a:r>
            <a:endParaRPr lang="en-US" dirty="0"/>
          </a:p>
        </p:txBody>
      </p:sp>
    </p:spTree>
    <p:extLst>
      <p:ext uri="{BB962C8B-B14F-4D97-AF65-F5344CB8AC3E}">
        <p14:creationId xmlns:p14="http://schemas.microsoft.com/office/powerpoint/2010/main" val="4125654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3" y="1914813"/>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4" y="1924950"/>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787196" y="4092816"/>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a:endParaRPr>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1147699"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prstClr val="white"/>
              </a:solidFill>
              <a:latin typeface="Calibri"/>
            </a:endParaRPr>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22" y="1914808"/>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2" name="Title 1"/>
          <p:cNvSpPr>
            <a:spLocks noGrp="1"/>
          </p:cNvSpPr>
          <p:nvPr>
            <p:ph type="title"/>
          </p:nvPr>
        </p:nvSpPr>
        <p:spPr>
          <a:xfrm>
            <a:off x="1963859" y="1683757"/>
            <a:ext cx="2336449" cy="2396359"/>
          </a:xfrm>
        </p:spPr>
        <p:txBody>
          <a:bodyPr anchor="b">
            <a:normAutofit/>
          </a:bodyPr>
          <a:lstStyle/>
          <a:p>
            <a:pPr algn="r"/>
            <a:r>
              <a:rPr lang="de-DE" sz="3500">
                <a:solidFill>
                  <a:srgbClr val="FFFFFF"/>
                </a:solidFill>
              </a:rPr>
              <a:t>Wissen ist gut, Können ist besser</a:t>
            </a:r>
            <a:endParaRPr lang="en-US" sz="3500">
              <a:solidFill>
                <a:srgbClr val="FFFFFF"/>
              </a:solidFill>
            </a:endParaRPr>
          </a:p>
        </p:txBody>
      </p:sp>
      <p:graphicFrame>
        <p:nvGraphicFramePr>
          <p:cNvPr id="5" name="Content Placeholder 2">
            <a:extLst>
              <a:ext uri="{FF2B5EF4-FFF2-40B4-BE49-F238E27FC236}">
                <a16:creationId xmlns:a16="http://schemas.microsoft.com/office/drawing/2014/main" id="{432823FD-5746-4981-93A9-4D90CFB81483}"/>
              </a:ext>
            </a:extLst>
          </p:cNvPr>
          <p:cNvGraphicFramePr>
            <a:graphicFrameLocks noGrp="1"/>
          </p:cNvGraphicFramePr>
          <p:nvPr>
            <p:ph idx="1"/>
          </p:nvPr>
        </p:nvGraphicFramePr>
        <p:xfrm>
          <a:off x="5202789" y="750440"/>
          <a:ext cx="5000124"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21343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3" y="1914813"/>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4" y="1924950"/>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787196" y="4092816"/>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a:endParaRPr>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1147699"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prstClr val="white"/>
              </a:solidFill>
              <a:latin typeface="Calibri"/>
            </a:endParaRPr>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2" name="Title 1"/>
          <p:cNvSpPr>
            <a:spLocks noGrp="1"/>
          </p:cNvSpPr>
          <p:nvPr>
            <p:ph type="title"/>
          </p:nvPr>
        </p:nvSpPr>
        <p:spPr>
          <a:xfrm>
            <a:off x="1874042" y="586856"/>
            <a:ext cx="2401025" cy="3387497"/>
          </a:xfrm>
        </p:spPr>
        <p:txBody>
          <a:bodyPr anchor="b">
            <a:normAutofit/>
          </a:bodyPr>
          <a:lstStyle/>
          <a:p>
            <a:pPr algn="r"/>
            <a:r>
              <a:rPr lang="de-DE" sz="2700">
                <a:solidFill>
                  <a:srgbClr val="FFFFFF"/>
                </a:solidFill>
              </a:rPr>
              <a:t>Grammatik ist die Katastrophe im Klassenzimmer</a:t>
            </a:r>
            <a:endParaRPr lang="en-US" sz="2700">
              <a:solidFill>
                <a:srgbClr val="FFFFFF"/>
              </a:solidFill>
            </a:endParaRPr>
          </a:p>
        </p:txBody>
      </p:sp>
      <p:sp>
        <p:nvSpPr>
          <p:cNvPr id="3" name="Content Placeholder 2"/>
          <p:cNvSpPr>
            <a:spLocks noGrp="1"/>
          </p:cNvSpPr>
          <p:nvPr>
            <p:ph idx="1"/>
          </p:nvPr>
        </p:nvSpPr>
        <p:spPr>
          <a:xfrm>
            <a:off x="5131694" y="649481"/>
            <a:ext cx="4916510" cy="5546047"/>
          </a:xfrm>
        </p:spPr>
        <p:txBody>
          <a:bodyPr anchor="ctr">
            <a:noAutofit/>
          </a:bodyPr>
          <a:lstStyle/>
          <a:p>
            <a:pPr marL="0" indent="0">
              <a:buNone/>
            </a:pPr>
            <a:r>
              <a:rPr lang="de-DE" sz="2400" b="1" dirty="0"/>
              <a:t>Vieles hätte ich verstanden, wenn man es mir nicht erklärt hätte. (Stanislaw Jerzy </a:t>
            </a:r>
            <a:r>
              <a:rPr lang="de-DE" sz="2400" b="1" dirty="0" err="1"/>
              <a:t>Lec</a:t>
            </a:r>
            <a:r>
              <a:rPr lang="de-DE" sz="2400" b="1" dirty="0"/>
              <a:t>)</a:t>
            </a:r>
          </a:p>
          <a:p>
            <a:pPr marL="0" indent="0">
              <a:buNone/>
            </a:pPr>
            <a:endParaRPr lang="de-DE" sz="2400" b="1" dirty="0"/>
          </a:p>
          <a:p>
            <a:pPr marL="0" indent="0">
              <a:buNone/>
            </a:pPr>
            <a:r>
              <a:rPr lang="de-DE" sz="2400" b="1" dirty="0"/>
              <a:t>„Das ist Katja. Frag sie, wie es ihr geht“</a:t>
            </a:r>
          </a:p>
          <a:p>
            <a:pPr marL="0" indent="0">
              <a:buNone/>
            </a:pPr>
            <a:r>
              <a:rPr lang="de-DE" sz="2400" b="1" dirty="0"/>
              <a:t>„Wie geht es ihr Katja?“</a:t>
            </a:r>
          </a:p>
          <a:p>
            <a:pPr marL="0" indent="0">
              <a:buNone/>
            </a:pPr>
            <a:r>
              <a:rPr lang="de-DE" sz="2400" b="1" dirty="0"/>
              <a:t>„Wie geht Katja?“</a:t>
            </a:r>
          </a:p>
          <a:p>
            <a:pPr marL="0" indent="0">
              <a:buNone/>
            </a:pPr>
            <a:endParaRPr lang="de-DE" sz="2400" b="1" dirty="0"/>
          </a:p>
          <a:p>
            <a:pPr marL="0" indent="0">
              <a:buNone/>
            </a:pPr>
            <a:r>
              <a:rPr lang="de-DE" sz="2400" b="1" dirty="0"/>
              <a:t>Alle grammatischen Umformungsübungen stehen unter Generalverdacht, da sie nicht den psychologischen Weg abbilden, den wir beim Sprechen nehmen.</a:t>
            </a:r>
            <a:endParaRPr lang="en-US" sz="2400" b="1" dirty="0"/>
          </a:p>
        </p:txBody>
      </p:sp>
    </p:spTree>
    <p:extLst>
      <p:ext uri="{BB962C8B-B14F-4D97-AF65-F5344CB8AC3E}">
        <p14:creationId xmlns:p14="http://schemas.microsoft.com/office/powerpoint/2010/main" val="1092933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3" y="1914813"/>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4" y="1924950"/>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787196" y="4092816"/>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a:endParaRPr>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1147699"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prstClr val="white"/>
              </a:solidFill>
              <a:latin typeface="Calibri"/>
            </a:endParaRPr>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22" y="1914808"/>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2" name="Title 1"/>
          <p:cNvSpPr>
            <a:spLocks noGrp="1"/>
          </p:cNvSpPr>
          <p:nvPr>
            <p:ph type="title"/>
          </p:nvPr>
        </p:nvSpPr>
        <p:spPr>
          <a:xfrm>
            <a:off x="1963859" y="1683757"/>
            <a:ext cx="2336449" cy="2396359"/>
          </a:xfrm>
        </p:spPr>
        <p:txBody>
          <a:bodyPr anchor="b">
            <a:normAutofit/>
          </a:bodyPr>
          <a:lstStyle/>
          <a:p>
            <a:pPr algn="r"/>
            <a:r>
              <a:rPr lang="de-DE" sz="1900">
                <a:solidFill>
                  <a:srgbClr val="FFFFFF"/>
                </a:solidFill>
              </a:rPr>
              <a:t>Grammatik als Zeitverschwendung</a:t>
            </a:r>
            <a:endParaRPr lang="en-US" sz="1900">
              <a:solidFill>
                <a:srgbClr val="FFFFFF"/>
              </a:solidFill>
            </a:endParaRPr>
          </a:p>
        </p:txBody>
      </p:sp>
      <p:graphicFrame>
        <p:nvGraphicFramePr>
          <p:cNvPr id="5" name="Content Placeholder 2">
            <a:extLst>
              <a:ext uri="{FF2B5EF4-FFF2-40B4-BE49-F238E27FC236}">
                <a16:creationId xmlns:a16="http://schemas.microsoft.com/office/drawing/2014/main" id="{62E8016B-22C6-EC1E-F610-C233C92808F4}"/>
              </a:ext>
            </a:extLst>
          </p:cNvPr>
          <p:cNvGraphicFramePr>
            <a:graphicFrameLocks noGrp="1"/>
          </p:cNvGraphicFramePr>
          <p:nvPr>
            <p:ph idx="1"/>
          </p:nvPr>
        </p:nvGraphicFramePr>
        <p:xfrm>
          <a:off x="5202789" y="750440"/>
          <a:ext cx="5000124"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1800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3" y="1914813"/>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4" y="1924950"/>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787196" y="4092816"/>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a:endParaRPr>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1147699"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prstClr val="white"/>
              </a:solidFill>
              <a:latin typeface="Calibri"/>
            </a:endParaRPr>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22" y="1914808"/>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2" name="Title 1"/>
          <p:cNvSpPr>
            <a:spLocks noGrp="1"/>
          </p:cNvSpPr>
          <p:nvPr>
            <p:ph type="title"/>
          </p:nvPr>
        </p:nvSpPr>
        <p:spPr>
          <a:xfrm>
            <a:off x="1963859" y="1683757"/>
            <a:ext cx="2336449" cy="2396359"/>
          </a:xfrm>
        </p:spPr>
        <p:txBody>
          <a:bodyPr anchor="b">
            <a:normAutofit/>
          </a:bodyPr>
          <a:lstStyle/>
          <a:p>
            <a:pPr algn="r"/>
            <a:r>
              <a:rPr lang="de-DE" sz="2700">
                <a:solidFill>
                  <a:srgbClr val="FFFFFF"/>
                </a:solidFill>
              </a:rPr>
              <a:t>Regeln und grammatische Analyse: contra</a:t>
            </a:r>
            <a:endParaRPr lang="en-US" sz="2700">
              <a:solidFill>
                <a:srgbClr val="FFFFFF"/>
              </a:solidFill>
            </a:endParaRPr>
          </a:p>
        </p:txBody>
      </p:sp>
      <p:graphicFrame>
        <p:nvGraphicFramePr>
          <p:cNvPr id="5" name="Content Placeholder 2">
            <a:extLst>
              <a:ext uri="{FF2B5EF4-FFF2-40B4-BE49-F238E27FC236}">
                <a16:creationId xmlns:a16="http://schemas.microsoft.com/office/drawing/2014/main" id="{5D1D035A-EA89-74FF-BED5-9D9CF4D3749C}"/>
              </a:ext>
            </a:extLst>
          </p:cNvPr>
          <p:cNvGraphicFramePr>
            <a:graphicFrameLocks noGrp="1"/>
          </p:cNvGraphicFramePr>
          <p:nvPr>
            <p:ph idx="1"/>
          </p:nvPr>
        </p:nvGraphicFramePr>
        <p:xfrm>
          <a:off x="5202789" y="750440"/>
          <a:ext cx="5000124"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5807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3" y="1914813"/>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4" y="1924950"/>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787196" y="4092816"/>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a:endParaRPr>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1147699"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prstClr val="white"/>
              </a:solidFill>
              <a:latin typeface="Calibri"/>
            </a:endParaRPr>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22" y="1914808"/>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2" name="Title 1"/>
          <p:cNvSpPr>
            <a:spLocks noGrp="1"/>
          </p:cNvSpPr>
          <p:nvPr>
            <p:ph type="title"/>
          </p:nvPr>
        </p:nvSpPr>
        <p:spPr>
          <a:xfrm>
            <a:off x="1963859" y="1683757"/>
            <a:ext cx="2336449" cy="2396359"/>
          </a:xfrm>
        </p:spPr>
        <p:txBody>
          <a:bodyPr anchor="b">
            <a:normAutofit/>
          </a:bodyPr>
          <a:lstStyle/>
          <a:p>
            <a:pPr algn="r"/>
            <a:r>
              <a:rPr lang="de-DE" sz="2700">
                <a:solidFill>
                  <a:srgbClr val="FFFFFF"/>
                </a:solidFill>
              </a:rPr>
              <a:t>Regeln und grammatische Analyse: pro</a:t>
            </a:r>
            <a:endParaRPr lang="en-US" sz="2700">
              <a:solidFill>
                <a:srgbClr val="FFFFFF"/>
              </a:solidFill>
            </a:endParaRPr>
          </a:p>
        </p:txBody>
      </p:sp>
      <p:graphicFrame>
        <p:nvGraphicFramePr>
          <p:cNvPr id="5" name="Content Placeholder 2">
            <a:extLst>
              <a:ext uri="{FF2B5EF4-FFF2-40B4-BE49-F238E27FC236}">
                <a16:creationId xmlns:a16="http://schemas.microsoft.com/office/drawing/2014/main" id="{04C9EEEB-0622-1289-0C1C-A4FD22EECD59}"/>
              </a:ext>
            </a:extLst>
          </p:cNvPr>
          <p:cNvGraphicFramePr>
            <a:graphicFrameLocks noGrp="1"/>
          </p:cNvGraphicFramePr>
          <p:nvPr>
            <p:ph idx="1"/>
          </p:nvPr>
        </p:nvGraphicFramePr>
        <p:xfrm>
          <a:off x="5202789" y="750440"/>
          <a:ext cx="5000124"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923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200" name="Rectangle 8199">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useBgFill="1">
        <p:nvSpPr>
          <p:cNvPr id="8202" name="Rectangle 8201">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8204" name="Rectangle 8203">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3" y="1914813"/>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8206" name="Rectangle 8205">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4" y="1924950"/>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8208" name="Rectangle 8207">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787196" y="4092816"/>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a:endParaRPr>
          </a:p>
        </p:txBody>
      </p:sp>
      <p:sp>
        <p:nvSpPr>
          <p:cNvPr id="8210" name="Freeform: Shape 8209">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1147699"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prstClr val="white"/>
              </a:solidFill>
              <a:latin typeface="Calibri"/>
            </a:endParaRPr>
          </a:p>
        </p:txBody>
      </p:sp>
      <p:sp>
        <p:nvSpPr>
          <p:cNvPr id="8212" name="Rectangle 8211">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8194" name="1 - Τίτλος"/>
          <p:cNvSpPr>
            <a:spLocks noGrp="1"/>
          </p:cNvSpPr>
          <p:nvPr>
            <p:ph type="title"/>
          </p:nvPr>
        </p:nvSpPr>
        <p:spPr>
          <a:xfrm>
            <a:off x="1874042" y="586856"/>
            <a:ext cx="2401025" cy="3387497"/>
          </a:xfrm>
        </p:spPr>
        <p:txBody>
          <a:bodyPr anchor="b">
            <a:normAutofit/>
          </a:bodyPr>
          <a:lstStyle/>
          <a:p>
            <a:pPr algn="r" eaLnBrk="1" hangingPunct="1"/>
            <a:r>
              <a:rPr lang="de-DE" altLang="el-GR" sz="3200" b="1">
                <a:solidFill>
                  <a:srgbClr val="FFFFFF"/>
                </a:solidFill>
              </a:rPr>
              <a:t>Deklaratives Wissen</a:t>
            </a:r>
            <a:endParaRPr lang="el-GR" altLang="el-GR" sz="3200" b="1">
              <a:solidFill>
                <a:srgbClr val="FFFFFF"/>
              </a:solidFill>
            </a:endParaRPr>
          </a:p>
        </p:txBody>
      </p:sp>
      <p:sp>
        <p:nvSpPr>
          <p:cNvPr id="8195" name="2 - Θέση περιεχομένου"/>
          <p:cNvSpPr>
            <a:spLocks noGrp="1"/>
          </p:cNvSpPr>
          <p:nvPr>
            <p:ph idx="1"/>
          </p:nvPr>
        </p:nvSpPr>
        <p:spPr>
          <a:xfrm>
            <a:off x="5131694" y="649481"/>
            <a:ext cx="4916510" cy="5546047"/>
          </a:xfrm>
        </p:spPr>
        <p:txBody>
          <a:bodyPr anchor="ctr">
            <a:normAutofit/>
          </a:bodyPr>
          <a:lstStyle/>
          <a:p>
            <a:pPr eaLnBrk="1" hangingPunct="1">
              <a:buFont typeface="Wingdings 2" pitchFamily="18" charset="2"/>
              <a:buNone/>
            </a:pPr>
            <a:r>
              <a:rPr lang="de-DE" altLang="el-GR" sz="1700"/>
              <a:t>	,,Wissen, dass’’ oder auch </a:t>
            </a:r>
            <a:r>
              <a:rPr lang="de-DE" altLang="el-GR" sz="1700" b="1"/>
              <a:t>Faktenwissen</a:t>
            </a:r>
            <a:r>
              <a:rPr lang="de-DE" altLang="el-GR" sz="1700"/>
              <a:t>. Es wird in Propositionen, Schemata und Netzwerken im semantischen Langzeitgedächtnis gespeichert (Berlin ist die Hauptstadt von Deutschland). Es ist statisch. </a:t>
            </a:r>
            <a:r>
              <a:rPr lang="el-GR" altLang="el-GR" sz="1700"/>
              <a:t>Sie erwerben derlei Wissen, indem es Ihnen mitgeteilt</a:t>
            </a:r>
            <a:r>
              <a:rPr lang="de-DE" altLang="el-GR" sz="1700"/>
              <a:t> </a:t>
            </a:r>
            <a:r>
              <a:rPr lang="el-GR" altLang="el-GR" sz="1700"/>
              <a:t>wird.</a:t>
            </a:r>
          </a:p>
        </p:txBody>
      </p:sp>
    </p:spTree>
    <p:extLst>
      <p:ext uri="{BB962C8B-B14F-4D97-AF65-F5344CB8AC3E}">
        <p14:creationId xmlns:p14="http://schemas.microsoft.com/office/powerpoint/2010/main" val="28207230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224" name="Rectangle 9223">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useBgFill="1">
        <p:nvSpPr>
          <p:cNvPr id="9226" name="Rectangle 9225">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9228" name="Rectangle 9227">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3" y="1914813"/>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9230" name="Rectangle 9229">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14" y="1924950"/>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9232" name="Rectangle 9231">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787196" y="4092816"/>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a:endParaRPr>
          </a:p>
        </p:txBody>
      </p:sp>
      <p:sp>
        <p:nvSpPr>
          <p:cNvPr id="9234" name="Freeform: Shape 9233">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1147699"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prstClr val="white"/>
              </a:solidFill>
              <a:latin typeface="Calibri"/>
            </a:endParaRPr>
          </a:p>
        </p:txBody>
      </p:sp>
      <p:sp>
        <p:nvSpPr>
          <p:cNvPr id="9236" name="Rectangle 9235">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a:endParaRPr>
          </a:p>
        </p:txBody>
      </p:sp>
      <p:sp>
        <p:nvSpPr>
          <p:cNvPr id="9218" name="1 - Τίτλος"/>
          <p:cNvSpPr>
            <a:spLocks noGrp="1"/>
          </p:cNvSpPr>
          <p:nvPr>
            <p:ph type="title"/>
          </p:nvPr>
        </p:nvSpPr>
        <p:spPr>
          <a:xfrm>
            <a:off x="1874042" y="586856"/>
            <a:ext cx="2401025" cy="3387497"/>
          </a:xfrm>
        </p:spPr>
        <p:txBody>
          <a:bodyPr anchor="b">
            <a:normAutofit/>
          </a:bodyPr>
          <a:lstStyle/>
          <a:p>
            <a:pPr algn="r" eaLnBrk="1" hangingPunct="1"/>
            <a:r>
              <a:rPr lang="de-DE" altLang="el-GR" sz="3200" b="1">
                <a:solidFill>
                  <a:srgbClr val="FFFFFF"/>
                </a:solidFill>
              </a:rPr>
              <a:t>Prozedurales Wissen</a:t>
            </a:r>
            <a:endParaRPr lang="el-GR" altLang="el-GR" sz="3200" b="1">
              <a:solidFill>
                <a:srgbClr val="FFFFFF"/>
              </a:solidFill>
            </a:endParaRPr>
          </a:p>
        </p:txBody>
      </p:sp>
      <p:sp>
        <p:nvSpPr>
          <p:cNvPr id="9219" name="2 - Θέση περιεχομένου"/>
          <p:cNvSpPr>
            <a:spLocks noGrp="1"/>
          </p:cNvSpPr>
          <p:nvPr>
            <p:ph idx="1"/>
          </p:nvPr>
        </p:nvSpPr>
        <p:spPr>
          <a:xfrm>
            <a:off x="5131694" y="649481"/>
            <a:ext cx="4916510" cy="5546047"/>
          </a:xfrm>
        </p:spPr>
        <p:txBody>
          <a:bodyPr anchor="ctr">
            <a:normAutofit/>
          </a:bodyPr>
          <a:lstStyle/>
          <a:p>
            <a:pPr eaLnBrk="1" hangingPunct="1">
              <a:buFont typeface="Wingdings 2" pitchFamily="18" charset="2"/>
              <a:buNone/>
            </a:pPr>
            <a:r>
              <a:rPr lang="de-DE" altLang="el-GR" sz="1700"/>
              <a:t>	,,Wissen, wie’’ o. auch </a:t>
            </a:r>
            <a:r>
              <a:rPr lang="de-DE" altLang="el-GR" sz="1700" b="1"/>
              <a:t>Handlungswissen.</a:t>
            </a:r>
            <a:r>
              <a:rPr lang="de-DE" altLang="el-GR" sz="1700"/>
              <a:t> Es liegt der Ausführung von Fertigkeiten zugrunde. Es ist dynamisch. Sie setzen es beispielsweise beim Tennisspielen, Fahrrad fahren oder Kopfrechnen ein. Man erwirbt es dadurch, dass man Fertigkeiten durch wiederholtes Üben automatisiert.</a:t>
            </a:r>
            <a:endParaRPr lang="el-GR" altLang="el-GR" sz="1700"/>
          </a:p>
          <a:p>
            <a:pPr eaLnBrk="1" hangingPunct="1">
              <a:buFont typeface="Wingdings 2" pitchFamily="18" charset="2"/>
              <a:buNone/>
            </a:pPr>
            <a:endParaRPr lang="el-GR" altLang="el-GR" sz="1700"/>
          </a:p>
        </p:txBody>
      </p:sp>
    </p:spTree>
    <p:extLst>
      <p:ext uri="{BB962C8B-B14F-4D97-AF65-F5344CB8AC3E}">
        <p14:creationId xmlns:p14="http://schemas.microsoft.com/office/powerpoint/2010/main" val="404911711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1604</Words>
  <Application>Microsoft Office PowerPoint</Application>
  <PresentationFormat>Widescreen</PresentationFormat>
  <Paragraphs>169</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Aptos</vt:lpstr>
      <vt:lpstr>Arial</vt:lpstr>
      <vt:lpstr>Calibri</vt:lpstr>
      <vt:lpstr>Symbol</vt:lpstr>
      <vt:lpstr>Times New Roman</vt:lpstr>
      <vt:lpstr>Wingdings</vt:lpstr>
      <vt:lpstr>Wingdings 2</vt:lpstr>
      <vt:lpstr>1_Office Theme</vt:lpstr>
      <vt:lpstr>G 022 – Linguistik: Theoretische und Didaktische Ansätze</vt:lpstr>
      <vt:lpstr>Angewandte Linguistik &amp; Verbindung von Theorie &amp; Praxis </vt:lpstr>
      <vt:lpstr>Wissen ist gut, Können ist besser</vt:lpstr>
      <vt:lpstr>Grammatik ist die Katastrophe im Klassenzimmer</vt:lpstr>
      <vt:lpstr>Grammatik als Zeitverschwendung</vt:lpstr>
      <vt:lpstr>Regeln und grammatische Analyse: contra</vt:lpstr>
      <vt:lpstr>Regeln und grammatische Analyse: pro</vt:lpstr>
      <vt:lpstr>Deklaratives Wissen</vt:lpstr>
      <vt:lpstr>Prozedurales Wissen</vt:lpstr>
      <vt:lpstr>interface-Positionen </vt:lpstr>
      <vt:lpstr>PowerPoint Presentation</vt:lpstr>
      <vt:lpstr>,,Grammatik, ja aber nur wenn ...’’ Schwache interface-Positionen </vt:lpstr>
      <vt:lpstr>PowerPoint Presentation</vt:lpstr>
      <vt:lpstr>PowerPoint Presentation</vt:lpstr>
      <vt:lpstr> Übungen, Aufgaben und grammatisches Üben </vt:lpstr>
      <vt:lpstr>  Übung vs. Aufgabe (Merkmale)</vt:lpstr>
      <vt:lpstr>PowerPoint Presentation</vt:lpstr>
      <vt:lpstr>Übungsprinzipien</vt:lpstr>
      <vt:lpstr>Die Grammatik-Werkstatt (Baumer/Bachmann) </vt:lpstr>
      <vt:lpstr>Arbeitsweise in der Grammatik-Werkstatt:</vt:lpstr>
      <vt:lpstr>Ziele der Grammatik-Werkstatt: </vt:lpstr>
      <vt:lpstr>Kritik an der Grammatikwerkstatt: </vt:lpstr>
      <vt:lpstr>Lernwerkstatt/Lerntheke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Dafni Wiedenmayer</dc:creator>
  <cp:lastModifiedBy>Dafni Wiedenmayer</cp:lastModifiedBy>
  <cp:revision>1</cp:revision>
  <dcterms:created xsi:type="dcterms:W3CDTF">2025-10-23T08:13:37Z</dcterms:created>
  <dcterms:modified xsi:type="dcterms:W3CDTF">2025-10-23T08:18:11Z</dcterms:modified>
</cp:coreProperties>
</file>