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258" r:id="rId2"/>
    <p:sldId id="256" r:id="rId3"/>
    <p:sldId id="257" r:id="rId4"/>
    <p:sldId id="259"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10/16/2025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985848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63758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5BCAD085-E8A6-8845-BD4E-CB4CCA059FC4}" type="datetimeFigureOut">
              <a:rPr lang="en-US" smtClean="0"/>
              <a:t>10/16/2025</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009804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52006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10/16/2025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723100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23267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37794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8952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72132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BCAD085-E8A6-8845-BD4E-CB4CCA059FC4}" type="datetimeFigureOut">
              <a:rPr lang="en-US" smtClean="0"/>
              <a:t>10/16/2025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475922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213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5BCAD085-E8A6-8845-BD4E-CB4CCA059FC4}" type="datetimeFigureOut">
              <a:rPr lang="en-US" smtClean="0"/>
              <a:t>10/16/2025</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C1FF6DA9-008F-8B48-92A6-B652298478BF}" type="slidenum">
              <a:rPr lang="en-US" smtClean="0"/>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22952036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A182162-B517-4B41-B039-339F87FAE1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9BD34E-E9CA-A34A-3A96-B05A32FBDD2F}"/>
              </a:ext>
            </a:extLst>
          </p:cNvPr>
          <p:cNvSpPr>
            <a:spLocks noGrp="1"/>
          </p:cNvSpPr>
          <p:nvPr>
            <p:ph type="ctrTitle"/>
          </p:nvPr>
        </p:nvSpPr>
        <p:spPr>
          <a:xfrm>
            <a:off x="3600857" y="1005839"/>
            <a:ext cx="5204478" cy="4805025"/>
          </a:xfrm>
        </p:spPr>
        <p:txBody>
          <a:bodyPr anchor="ctr">
            <a:normAutofit/>
          </a:bodyPr>
          <a:lstStyle/>
          <a:p>
            <a:pPr marL="0" marR="0">
              <a:spcAft>
                <a:spcPts val="800"/>
              </a:spcAft>
            </a:pPr>
            <a:r>
              <a:rPr lang="de-DE" sz="5200" b="1" kern="0">
                <a:solidFill>
                  <a:schemeClr val="tx2"/>
                </a:solidFill>
                <a:effectLst/>
                <a:latin typeface="Calibri" panose="020F0502020204030204" pitchFamily="34" charset="0"/>
                <a:ea typeface="Calibri" panose="020F0502020204030204" pitchFamily="34" charset="0"/>
                <a:cs typeface="Arial" panose="020B0604020202020204" pitchFamily="34" charset="0"/>
              </a:rPr>
              <a:t>Linguistik: Theoretische und</a:t>
            </a:r>
            <a:br>
              <a:rPr lang="en-US" sz="5200" kern="100">
                <a:solidFill>
                  <a:schemeClr val="tx2"/>
                </a:solidFill>
                <a:effectLst/>
                <a:latin typeface="Aptos" panose="020B0004020202020204" pitchFamily="34" charset="0"/>
                <a:ea typeface="Aptos" panose="020B0004020202020204" pitchFamily="34" charset="0"/>
                <a:cs typeface="Arial" panose="020B0604020202020204" pitchFamily="34" charset="0"/>
              </a:rPr>
            </a:br>
            <a:r>
              <a:rPr lang="de-DE" sz="5200" b="1" kern="0">
                <a:solidFill>
                  <a:schemeClr val="tx2"/>
                </a:solidFill>
                <a:effectLst/>
                <a:latin typeface="Calibri" panose="020F0502020204030204" pitchFamily="34" charset="0"/>
                <a:ea typeface="Calibri" panose="020F0502020204030204" pitchFamily="34" charset="0"/>
                <a:cs typeface="Arial" panose="020B0604020202020204" pitchFamily="34" charset="0"/>
              </a:rPr>
              <a:t>didaktische Ansätze</a:t>
            </a:r>
            <a:endParaRPr lang="en-US" sz="5200">
              <a:solidFill>
                <a:schemeClr val="tx2"/>
              </a:solidFill>
            </a:endParaRPr>
          </a:p>
        </p:txBody>
      </p:sp>
      <p:sp>
        <p:nvSpPr>
          <p:cNvPr id="19" name="Rectangle 18">
            <a:extLst>
              <a:ext uri="{FF2B5EF4-FFF2-40B4-BE49-F238E27FC236}">
                <a16:creationId xmlns:a16="http://schemas.microsoft.com/office/drawing/2014/main" id="{49B5AD54-1E68-4239-A6AF-FE0F49BB8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593336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Subtitle 2">
            <a:extLst>
              <a:ext uri="{FF2B5EF4-FFF2-40B4-BE49-F238E27FC236}">
                <a16:creationId xmlns:a16="http://schemas.microsoft.com/office/drawing/2014/main" id="{3FB291D5-F201-AF7A-0D31-D46CCFC60B29}"/>
              </a:ext>
            </a:extLst>
          </p:cNvPr>
          <p:cNvSpPr>
            <a:spLocks noGrp="1"/>
          </p:cNvSpPr>
          <p:nvPr>
            <p:ph type="subTitle" idx="1"/>
          </p:nvPr>
        </p:nvSpPr>
        <p:spPr>
          <a:xfrm>
            <a:off x="576200" y="1009397"/>
            <a:ext cx="2308756" cy="4801468"/>
          </a:xfrm>
        </p:spPr>
        <p:txBody>
          <a:bodyPr anchor="ctr">
            <a:normAutofit/>
          </a:bodyPr>
          <a:lstStyle/>
          <a:p>
            <a:pPr algn="ctr"/>
            <a:r>
              <a:rPr lang="de-DE" sz="2100" i="1" kern="0">
                <a:solidFill>
                  <a:srgbClr val="FFFFFF"/>
                </a:solidFill>
                <a:effectLst/>
                <a:latin typeface="Calibri" panose="020F0502020204030204" pitchFamily="34" charset="0"/>
                <a:ea typeface="Calibri" panose="020F0502020204030204" pitchFamily="34" charset="0"/>
                <a:cs typeface="Arial" panose="020B0604020202020204" pitchFamily="34" charset="0"/>
              </a:rPr>
              <a:t>G022 </a:t>
            </a:r>
          </a:p>
          <a:p>
            <a:pPr algn="ctr"/>
            <a:r>
              <a:rPr lang="de-DE" sz="2100" i="1" kern="0">
                <a:solidFill>
                  <a:srgbClr val="FFFFFF"/>
                </a:solidFill>
                <a:latin typeface="Calibri" panose="020F0502020204030204" pitchFamily="34" charset="0"/>
                <a:ea typeface="Calibri" panose="020F0502020204030204" pitchFamily="34" charset="0"/>
                <a:cs typeface="Arial" panose="020B0604020202020204" pitchFamily="34" charset="0"/>
              </a:rPr>
              <a:t>Prof. Dr. </a:t>
            </a:r>
            <a:r>
              <a:rPr lang="de-DE" sz="2100" i="1" kern="0">
                <a:solidFill>
                  <a:srgbClr val="FFFFFF"/>
                </a:solidFill>
                <a:effectLst/>
                <a:latin typeface="Calibri" panose="020F0502020204030204" pitchFamily="34" charset="0"/>
                <a:ea typeface="Calibri" panose="020F0502020204030204" pitchFamily="34" charset="0"/>
                <a:cs typeface="Arial" panose="020B0604020202020204" pitchFamily="34" charset="0"/>
              </a:rPr>
              <a:t>Wiedenmayer Dafni</a:t>
            </a:r>
          </a:p>
          <a:p>
            <a:pPr algn="ctr"/>
            <a:r>
              <a:rPr lang="de-DE" sz="2100" i="1" kern="0">
                <a:solidFill>
                  <a:srgbClr val="FFFFFF"/>
                </a:solidFill>
                <a:latin typeface="Calibri" panose="020F0502020204030204" pitchFamily="34" charset="0"/>
                <a:ea typeface="Calibri" panose="020F0502020204030204" pitchFamily="34" charset="0"/>
                <a:cs typeface="Arial" panose="020B0604020202020204" pitchFamily="34" charset="0"/>
              </a:rPr>
              <a:t>NKUA, FDSP</a:t>
            </a:r>
            <a:endParaRPr lang="en-US" sz="2100">
              <a:solidFill>
                <a:srgbClr val="FFFFFF"/>
              </a:solidFill>
            </a:endParaRPr>
          </a:p>
        </p:txBody>
      </p:sp>
    </p:spTree>
    <p:extLst>
      <p:ext uri="{BB962C8B-B14F-4D97-AF65-F5344CB8AC3E}">
        <p14:creationId xmlns:p14="http://schemas.microsoft.com/office/powerpoint/2010/main" val="349571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DB691D59-8F51-4DD8-AD41-D568D29B08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a:extLst>
              <a:ext uri="{FF2B5EF4-FFF2-40B4-BE49-F238E27FC236}">
                <a16:creationId xmlns:a16="http://schemas.microsoft.com/office/drawing/2014/main" id="{204AEF18-0627-48F3-9B3D-F7E8F050B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6">
            <a:extLst>
              <a:ext uri="{FF2B5EF4-FFF2-40B4-BE49-F238E27FC236}">
                <a16:creationId xmlns:a16="http://schemas.microsoft.com/office/drawing/2014/main" id="{CEAEE08A-C572-438F-9753-B0D527A51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81372"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a:extLst>
              <a:ext uri="{FF2B5EF4-FFF2-40B4-BE49-F238E27FC236}">
                <a16:creationId xmlns:a16="http://schemas.microsoft.com/office/drawing/2014/main" id="{993F09C6-4F57-4B05-9592-E253D8BC62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435894" y="702156"/>
            <a:ext cx="8272212" cy="1013800"/>
          </a:xfrm>
        </p:spPr>
        <p:txBody>
          <a:bodyPr vert="horz" lIns="91440" tIns="45720" rIns="91440" bIns="45720" rtlCol="0" anchor="b">
            <a:normAutofit/>
          </a:bodyPr>
          <a:lstStyle/>
          <a:p>
            <a:r>
              <a:rPr lang="en-US">
                <a:solidFill>
                  <a:srgbClr val="FFFFFF"/>
                </a:solidFill>
              </a:rPr>
              <a:t>Linguistik vs. Fremdsprachendidaktik</a:t>
            </a:r>
          </a:p>
        </p:txBody>
      </p:sp>
      <p:sp useBgFill="1">
        <p:nvSpPr>
          <p:cNvPr id="29" name="Rectangle 28">
            <a:extLst>
              <a:ext uri="{FF2B5EF4-FFF2-40B4-BE49-F238E27FC236}">
                <a16:creationId xmlns:a16="http://schemas.microsoft.com/office/drawing/2014/main" id="{9E661D03-4DD4-45E7-A047-ED722E826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899" y="2180496"/>
            <a:ext cx="4053480" cy="4045683"/>
          </a:xfrm>
          <a:prstGeom prst="rect">
            <a:avLst/>
          </a:pr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4751853" y="2180496"/>
            <a:ext cx="3956251" cy="4045683"/>
          </a:xfrm>
          <a:prstGeom prst="rect">
            <a:avLst/>
          </a:prstGeom>
        </p:spPr>
        <p:txBody>
          <a:bodyPr vert="horz" lIns="91440" tIns="45720" rIns="91440" bIns="45720" rtlCol="0" anchor="ctr">
            <a:normAutofit/>
          </a:bodyPr>
          <a:lstStyle/>
          <a:p>
            <a:pPr>
              <a:spcBef>
                <a:spcPct val="20000"/>
              </a:spcBef>
              <a:spcAft>
                <a:spcPts val="600"/>
              </a:spcAft>
              <a:buClr>
                <a:schemeClr val="accent2"/>
              </a:buClr>
              <a:buSzPct val="92000"/>
              <a:buFont typeface="Wingdings 2" panose="05020102010507070707" pitchFamily="18" charset="2"/>
              <a:buChar char=""/>
            </a:pPr>
            <a:endParaRPr lang="en-US" dirty="0">
              <a:solidFill>
                <a:schemeClr val="tx2"/>
              </a:solidFill>
            </a:endParaRPr>
          </a:p>
          <a:p>
            <a:pPr>
              <a:spcBef>
                <a:spcPct val="20000"/>
              </a:spcBef>
              <a:spcAft>
                <a:spcPts val="600"/>
              </a:spcAft>
              <a:buClr>
                <a:schemeClr val="accent2"/>
              </a:buClr>
              <a:buSzPct val="92000"/>
            </a:pPr>
            <a:r>
              <a:rPr lang="en-US" dirty="0">
                <a:solidFill>
                  <a:schemeClr val="tx2"/>
                </a:solidFill>
              </a:rPr>
              <a:t>Gemeinsamkeiten:</a:t>
            </a: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 Beide Disziplinen beschäftigen sich mit Sprache</a:t>
            </a: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 Ziel: Verstehen und </a:t>
            </a:r>
            <a:r>
              <a:rPr lang="en-US" dirty="0" err="1">
                <a:solidFill>
                  <a:schemeClr val="tx2"/>
                </a:solidFill>
              </a:rPr>
              <a:t>Analysieren</a:t>
            </a:r>
            <a:r>
              <a:rPr lang="en-US" dirty="0">
                <a:solidFill>
                  <a:schemeClr val="tx2"/>
                </a:solidFill>
              </a:rPr>
              <a:t> von </a:t>
            </a:r>
            <a:r>
              <a:rPr lang="en-US" dirty="0" err="1">
                <a:solidFill>
                  <a:schemeClr val="tx2"/>
                </a:solidFill>
              </a:rPr>
              <a:t>Sprachphänomenen</a:t>
            </a:r>
            <a:endParaRPr lang="en-US" dirty="0">
              <a:solidFill>
                <a:schemeClr val="tx2"/>
              </a:solidFill>
            </a:endParaRPr>
          </a:p>
          <a:p>
            <a:pPr>
              <a:spcBef>
                <a:spcPct val="20000"/>
              </a:spcBef>
              <a:spcAft>
                <a:spcPts val="600"/>
              </a:spcAft>
              <a:buClr>
                <a:schemeClr val="accent2"/>
              </a:buClr>
              <a:buSzPct val="92000"/>
              <a:buFont typeface="Wingdings 2" panose="05020102010507070707" pitchFamily="18" charset="2"/>
              <a:buChar char=""/>
            </a:pPr>
            <a:r>
              <a:rPr lang="en-US" dirty="0">
                <a:solidFill>
                  <a:schemeClr val="tx2"/>
                </a:solidFill>
              </a:rPr>
              <a:t>- </a:t>
            </a:r>
            <a:r>
              <a:rPr lang="en-US" dirty="0" err="1">
                <a:solidFill>
                  <a:schemeClr val="tx2"/>
                </a:solidFill>
              </a:rPr>
              <a:t>Erkenntnisse</a:t>
            </a:r>
            <a:r>
              <a:rPr lang="en-US" dirty="0">
                <a:solidFill>
                  <a:schemeClr val="tx2"/>
                </a:solidFill>
              </a:rPr>
              <a:t> der </a:t>
            </a:r>
            <a:r>
              <a:rPr lang="en-US" dirty="0" err="1">
                <a:solidFill>
                  <a:schemeClr val="tx2"/>
                </a:solidFill>
              </a:rPr>
              <a:t>Linguistik</a:t>
            </a:r>
            <a:r>
              <a:rPr lang="en-US" dirty="0">
                <a:solidFill>
                  <a:schemeClr val="tx2"/>
                </a:solidFill>
              </a:rPr>
              <a:t> </a:t>
            </a:r>
            <a:r>
              <a:rPr lang="en-US" dirty="0" err="1">
                <a:solidFill>
                  <a:schemeClr val="tx2"/>
                </a:solidFill>
              </a:rPr>
              <a:t>unterstützen</a:t>
            </a:r>
            <a:r>
              <a:rPr lang="en-US" dirty="0">
                <a:solidFill>
                  <a:schemeClr val="tx2"/>
                </a:solidFill>
              </a:rPr>
              <a:t> die </a:t>
            </a:r>
            <a:r>
              <a:rPr lang="en-US" dirty="0" err="1">
                <a:solidFill>
                  <a:schemeClr val="tx2"/>
                </a:solidFill>
              </a:rPr>
              <a:t>Didaktik</a:t>
            </a:r>
            <a:endParaRPr lang="en-US" dirty="0">
              <a:solidFill>
                <a:schemeClr val="tx2"/>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989706017"/>
              </p:ext>
            </p:extLst>
          </p:nvPr>
        </p:nvGraphicFramePr>
        <p:xfrm>
          <a:off x="492918" y="3371866"/>
          <a:ext cx="3721896" cy="1627600"/>
        </p:xfrm>
        <a:graphic>
          <a:graphicData uri="http://schemas.openxmlformats.org/drawingml/2006/table">
            <a:tbl>
              <a:tblPr firstRow="1" bandRow="1">
                <a:noFill/>
                <a:tableStyleId>{5C22544A-7EE6-4342-B048-85BDC9FD1C3A}</a:tableStyleId>
              </a:tblPr>
              <a:tblGrid>
                <a:gridCol w="776684">
                  <a:extLst>
                    <a:ext uri="{9D8B030D-6E8A-4147-A177-3AD203B41FA5}">
                      <a16:colId xmlns:a16="http://schemas.microsoft.com/office/drawing/2014/main" val="20000"/>
                    </a:ext>
                  </a:extLst>
                </a:gridCol>
                <a:gridCol w="1272135">
                  <a:extLst>
                    <a:ext uri="{9D8B030D-6E8A-4147-A177-3AD203B41FA5}">
                      <a16:colId xmlns:a16="http://schemas.microsoft.com/office/drawing/2014/main" val="20001"/>
                    </a:ext>
                  </a:extLst>
                </a:gridCol>
                <a:gridCol w="1673077">
                  <a:extLst>
                    <a:ext uri="{9D8B030D-6E8A-4147-A177-3AD203B41FA5}">
                      <a16:colId xmlns:a16="http://schemas.microsoft.com/office/drawing/2014/main" val="20002"/>
                    </a:ext>
                  </a:extLst>
                </a:gridCol>
              </a:tblGrid>
              <a:tr h="333585">
                <a:tc>
                  <a:txBody>
                    <a:bodyPr/>
                    <a:lstStyle/>
                    <a:p>
                      <a:r>
                        <a:rPr sz="1000" b="1" err="1">
                          <a:solidFill>
                            <a:srgbClr val="FFFFFF"/>
                          </a:solidFill>
                        </a:rPr>
                        <a:t>Aspekt</a:t>
                      </a:r>
                      <a:endParaRPr sz="1000" b="1">
                        <a:solidFill>
                          <a:srgbClr val="FFFFFF"/>
                        </a:solidFill>
                      </a:endParaRPr>
                    </a:p>
                  </a:txBody>
                  <a:tcPr marL="137466" marR="82480" marT="82480" marB="82480">
                    <a:lnL w="38100" cap="flat" cmpd="sng" algn="ctr">
                      <a:no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sz="1000" b="1" err="1">
                          <a:solidFill>
                            <a:srgbClr val="FFFFFF"/>
                          </a:solidFill>
                        </a:rPr>
                        <a:t>Linguistik</a:t>
                      </a:r>
                      <a:endParaRPr sz="1000" b="1">
                        <a:solidFill>
                          <a:srgbClr val="FFFFFF"/>
                        </a:solidFill>
                      </a:endParaRPr>
                    </a:p>
                  </a:txBody>
                  <a:tcPr marL="137466" marR="82480" marT="82480" marB="82480">
                    <a:lnL w="38100" cap="flat" cmpd="sng" algn="ctr">
                      <a:solidFill>
                        <a:srgbClr val="FFFFFF"/>
                      </a:solidFill>
                      <a:prstDash val="solid"/>
                    </a:lnL>
                    <a:lnR w="38100" cap="flat" cmpd="sng" algn="ctr">
                      <a:solidFill>
                        <a:srgbClr val="FFFFFF"/>
                      </a:solidFill>
                      <a:prstDash val="solid"/>
                    </a:lnR>
                    <a:lnT w="38100" cap="flat" cmpd="sng" algn="ctr">
                      <a:noFill/>
                      <a:prstDash val="solid"/>
                    </a:lnT>
                    <a:lnB w="38100" cap="flat" cmpd="sng" algn="ctr">
                      <a:solidFill>
                        <a:srgbClr val="FFFFFF"/>
                      </a:solidFill>
                      <a:prstDash val="solid"/>
                    </a:lnB>
                    <a:solidFill>
                      <a:srgbClr val="636B68">
                        <a:alpha val="69804"/>
                      </a:srgbClr>
                    </a:solidFill>
                  </a:tcPr>
                </a:tc>
                <a:tc>
                  <a:txBody>
                    <a:bodyPr/>
                    <a:lstStyle/>
                    <a:p>
                      <a:r>
                        <a:rPr sz="1000" b="1">
                          <a:solidFill>
                            <a:srgbClr val="FFFFFF"/>
                          </a:solidFill>
                        </a:rPr>
                        <a:t>Fremdsprachendidaktik</a:t>
                      </a:r>
                    </a:p>
                  </a:txBody>
                  <a:tcPr marL="137466" marR="82480" marT="82480" marB="82480">
                    <a:lnL w="38100" cap="flat" cmpd="sng" algn="ctr">
                      <a:solidFill>
                        <a:srgbClr val="FFFFFF"/>
                      </a:solidFill>
                      <a:prstDash val="solid"/>
                    </a:lnL>
                    <a:lnR w="38100" cap="flat" cmpd="sng" algn="ctr">
                      <a:noFill/>
                      <a:prstDash val="solid"/>
                    </a:lnR>
                    <a:lnT w="38100" cap="flat" cmpd="sng" algn="ctr">
                      <a:noFill/>
                      <a:prstDash val="solid"/>
                    </a:lnT>
                    <a:lnB w="38100" cap="flat" cmpd="sng" algn="ctr">
                      <a:solidFill>
                        <a:srgbClr val="FFFFFF"/>
                      </a:solidFill>
                      <a:prstDash val="solid"/>
                    </a:lnB>
                    <a:solidFill>
                      <a:srgbClr val="636B68">
                        <a:alpha val="69804"/>
                      </a:srgbClr>
                    </a:solidFill>
                  </a:tcPr>
                </a:tc>
                <a:extLst>
                  <a:ext uri="{0D108BD9-81ED-4DB2-BD59-A6C34878D82A}">
                    <a16:rowId xmlns:a16="http://schemas.microsoft.com/office/drawing/2014/main" val="10000"/>
                  </a:ext>
                </a:extLst>
              </a:tr>
              <a:tr h="480215">
                <a:tc>
                  <a:txBody>
                    <a:bodyPr/>
                    <a:lstStyle/>
                    <a:p>
                      <a:r>
                        <a:rPr sz="1000">
                          <a:solidFill>
                            <a:schemeClr val="tx1">
                              <a:lumMod val="85000"/>
                              <a:lumOff val="15000"/>
                            </a:schemeClr>
                          </a:solidFill>
                        </a:rPr>
                        <a:t>Ziel</a:t>
                      </a:r>
                    </a:p>
                  </a:txBody>
                  <a:tcPr marL="137466" marR="82480" marT="82480" marB="82480">
                    <a:lnL w="38100" cap="flat" cmpd="sng" algn="ctr">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sz="1000" err="1">
                          <a:solidFill>
                            <a:schemeClr val="tx1">
                              <a:lumMod val="85000"/>
                              <a:lumOff val="15000"/>
                            </a:schemeClr>
                          </a:solidFill>
                        </a:rPr>
                        <a:t>Untersuchung</a:t>
                      </a:r>
                      <a:r>
                        <a:rPr sz="1000">
                          <a:solidFill>
                            <a:schemeClr val="tx1">
                              <a:lumMod val="85000"/>
                              <a:lumOff val="15000"/>
                            </a:schemeClr>
                          </a:solidFill>
                        </a:rPr>
                        <a:t> der Sprache</a:t>
                      </a:r>
                    </a:p>
                  </a:txBody>
                  <a:tcPr marL="137466" marR="82480" marT="82480" marB="82480">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tc>
                  <a:txBody>
                    <a:bodyPr/>
                    <a:lstStyle/>
                    <a:p>
                      <a:r>
                        <a:rPr sz="1000">
                          <a:solidFill>
                            <a:schemeClr val="tx1">
                              <a:lumMod val="85000"/>
                              <a:lumOff val="15000"/>
                            </a:schemeClr>
                          </a:solidFill>
                        </a:rPr>
                        <a:t>Planung &amp; Gestaltung des Unterrichts</a:t>
                      </a:r>
                    </a:p>
                  </a:txBody>
                  <a:tcPr marL="137466" marR="82480" marT="82480" marB="82480">
                    <a:lnL w="38100" cap="flat" cmpd="sng" algn="ctr">
                      <a:solidFill>
                        <a:srgbClr val="FFFFFF"/>
                      </a:solidFill>
                      <a:prstDash val="solid"/>
                    </a:lnL>
                    <a:lnR w="38100" cap="flat" cmpd="sng" algn="ctr">
                      <a:noFill/>
                      <a:prstDash val="solid"/>
                    </a:lnR>
                    <a:lnT w="38100" cap="flat" cmpd="sng" algn="ctr">
                      <a:solidFill>
                        <a:srgbClr val="FFFFFF"/>
                      </a:solidFill>
                      <a:prstDash val="solid"/>
                    </a:lnT>
                    <a:lnB w="38100" cap="flat" cmpd="sng" algn="ctr">
                      <a:solidFill>
                        <a:srgbClr val="FFFFFF"/>
                      </a:solidFill>
                      <a:prstDash val="solid"/>
                    </a:lnB>
                    <a:solidFill>
                      <a:srgbClr val="878E8B">
                        <a:alpha val="14902"/>
                      </a:srgbClr>
                    </a:solidFill>
                  </a:tcPr>
                </a:tc>
                <a:extLst>
                  <a:ext uri="{0D108BD9-81ED-4DB2-BD59-A6C34878D82A}">
                    <a16:rowId xmlns:a16="http://schemas.microsoft.com/office/drawing/2014/main" val="10001"/>
                  </a:ext>
                </a:extLst>
              </a:tr>
              <a:tr h="333585">
                <a:tc>
                  <a:txBody>
                    <a:bodyPr/>
                    <a:lstStyle/>
                    <a:p>
                      <a:r>
                        <a:rPr sz="1000">
                          <a:solidFill>
                            <a:schemeClr val="tx1">
                              <a:lumMod val="85000"/>
                              <a:lumOff val="15000"/>
                            </a:schemeClr>
                          </a:solidFill>
                        </a:rPr>
                        <a:t>Fokus</a:t>
                      </a:r>
                    </a:p>
                  </a:txBody>
                  <a:tcPr marL="137466" marR="82480" marT="82480" marB="82480">
                    <a:lnL w="12700" cmpd="sng">
                      <a:no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sz="1000">
                          <a:solidFill>
                            <a:schemeClr val="tx1">
                              <a:lumMod val="85000"/>
                              <a:lumOff val="15000"/>
                            </a:schemeClr>
                          </a:solidFill>
                        </a:rPr>
                        <a:t>Theorie &amp; Analyse</a:t>
                      </a:r>
                    </a:p>
                  </a:txBody>
                  <a:tcPr marL="137466" marR="82480" marT="82480" marB="82480">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tc>
                  <a:txBody>
                    <a:bodyPr/>
                    <a:lstStyle/>
                    <a:p>
                      <a:r>
                        <a:rPr sz="1000">
                          <a:solidFill>
                            <a:schemeClr val="tx1">
                              <a:lumMod val="85000"/>
                              <a:lumOff val="15000"/>
                            </a:schemeClr>
                          </a:solidFill>
                        </a:rPr>
                        <a:t>Praxis &amp; Methodik</a:t>
                      </a:r>
                    </a:p>
                  </a:txBody>
                  <a:tcPr marL="137466" marR="82480" marT="82480" marB="82480">
                    <a:lnL w="38100" cap="flat" cmpd="sng" algn="ctr">
                      <a:solidFill>
                        <a:srgbClr val="FFFFFF"/>
                      </a:solidFill>
                      <a:prstDash val="solid"/>
                    </a:lnL>
                    <a:lnR w="12700" cmpd="sng">
                      <a:noFill/>
                      <a:prstDash val="solid"/>
                    </a:lnR>
                    <a:lnT w="38100" cap="flat" cmpd="sng" algn="ctr">
                      <a:solidFill>
                        <a:srgbClr val="FFFFFF"/>
                      </a:solidFill>
                      <a:prstDash val="solid"/>
                    </a:lnT>
                    <a:lnB w="38100" cap="flat" cmpd="sng" algn="ctr">
                      <a:solidFill>
                        <a:srgbClr val="FFFFFF"/>
                      </a:solidFill>
                      <a:prstDash val="solid"/>
                    </a:lnB>
                    <a:solidFill>
                      <a:srgbClr val="878E8B">
                        <a:alpha val="30196"/>
                      </a:srgbClr>
                    </a:solidFill>
                  </a:tcPr>
                </a:tc>
                <a:extLst>
                  <a:ext uri="{0D108BD9-81ED-4DB2-BD59-A6C34878D82A}">
                    <a16:rowId xmlns:a16="http://schemas.microsoft.com/office/drawing/2014/main" val="10002"/>
                  </a:ext>
                </a:extLst>
              </a:tr>
              <a:tr h="480215">
                <a:tc>
                  <a:txBody>
                    <a:bodyPr/>
                    <a:lstStyle/>
                    <a:p>
                      <a:r>
                        <a:rPr sz="1000">
                          <a:solidFill>
                            <a:schemeClr val="tx1">
                              <a:lumMod val="85000"/>
                              <a:lumOff val="15000"/>
                            </a:schemeClr>
                          </a:solidFill>
                        </a:rPr>
                        <a:t>Ergebnis</a:t>
                      </a:r>
                    </a:p>
                  </a:txBody>
                  <a:tcPr marL="137466" marR="82480" marT="82480" marB="82480">
                    <a:lnL w="38100" cap="flat" cmpd="sng" algn="ctr">
                      <a:no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14902"/>
                      </a:srgbClr>
                    </a:solidFill>
                  </a:tcPr>
                </a:tc>
                <a:tc>
                  <a:txBody>
                    <a:bodyPr/>
                    <a:lstStyle/>
                    <a:p>
                      <a:r>
                        <a:rPr sz="1000">
                          <a:solidFill>
                            <a:schemeClr val="tx1">
                              <a:lumMod val="85000"/>
                              <a:lumOff val="15000"/>
                            </a:schemeClr>
                          </a:solidFill>
                        </a:rPr>
                        <a:t>Wissenschaftliche Erkenntnisse</a:t>
                      </a:r>
                    </a:p>
                  </a:txBody>
                  <a:tcPr marL="137466" marR="82480" marT="82480" marB="82480">
                    <a:lnL w="38100" cap="flat" cmpd="sng" algn="ctr">
                      <a:solidFill>
                        <a:srgbClr val="FFFFFF"/>
                      </a:solidFill>
                      <a:prstDash val="solid"/>
                    </a:lnL>
                    <a:lnR w="38100" cap="flat" cmpd="sng" algn="ctr">
                      <a:solidFill>
                        <a:srgbClr val="FFFFFF"/>
                      </a:solidFill>
                      <a:prstDash val="solid"/>
                    </a:lnR>
                    <a:lnT w="38100" cap="flat" cmpd="sng" algn="ctr">
                      <a:solidFill>
                        <a:srgbClr val="FFFFFF"/>
                      </a:solidFill>
                      <a:prstDash val="solid"/>
                    </a:lnT>
                    <a:lnB w="12700" cmpd="sng">
                      <a:noFill/>
                      <a:prstDash val="solid"/>
                    </a:lnB>
                    <a:solidFill>
                      <a:srgbClr val="878E8B">
                        <a:alpha val="14902"/>
                      </a:srgbClr>
                    </a:solidFill>
                  </a:tcPr>
                </a:tc>
                <a:tc>
                  <a:txBody>
                    <a:bodyPr/>
                    <a:lstStyle/>
                    <a:p>
                      <a:r>
                        <a:rPr sz="1000" dirty="0" err="1">
                          <a:solidFill>
                            <a:schemeClr val="tx1">
                              <a:lumMod val="85000"/>
                              <a:lumOff val="15000"/>
                            </a:schemeClr>
                          </a:solidFill>
                        </a:rPr>
                        <a:t>Effektiver</a:t>
                      </a:r>
                      <a:r>
                        <a:rPr sz="1000" dirty="0">
                          <a:solidFill>
                            <a:schemeClr val="tx1">
                              <a:lumMod val="85000"/>
                              <a:lumOff val="15000"/>
                            </a:schemeClr>
                          </a:solidFill>
                        </a:rPr>
                        <a:t> </a:t>
                      </a:r>
                      <a:r>
                        <a:rPr sz="1000" dirty="0" err="1">
                          <a:solidFill>
                            <a:schemeClr val="tx1">
                              <a:lumMod val="85000"/>
                              <a:lumOff val="15000"/>
                            </a:schemeClr>
                          </a:solidFill>
                        </a:rPr>
                        <a:t>Sprachunterricht</a:t>
                      </a:r>
                      <a:endParaRPr sz="1000" dirty="0">
                        <a:solidFill>
                          <a:schemeClr val="tx1">
                            <a:lumMod val="85000"/>
                            <a:lumOff val="15000"/>
                          </a:schemeClr>
                        </a:solidFill>
                      </a:endParaRPr>
                    </a:p>
                  </a:txBody>
                  <a:tcPr marL="137466" marR="82480" marT="82480" marB="82480">
                    <a:lnL w="38100" cap="flat" cmpd="sng" algn="ctr">
                      <a:solidFill>
                        <a:srgbClr val="FFFFFF"/>
                      </a:solidFill>
                      <a:prstDash val="solid"/>
                    </a:lnL>
                    <a:lnR w="38100" cap="flat" cmpd="sng" algn="ctr">
                      <a:noFill/>
                      <a:prstDash val="solid"/>
                    </a:lnR>
                    <a:lnT w="38100" cap="flat" cmpd="sng" algn="ctr">
                      <a:solidFill>
                        <a:srgbClr val="FFFFFF"/>
                      </a:solidFill>
                      <a:prstDash val="solid"/>
                    </a:lnT>
                    <a:lnB w="12700" cmpd="sng">
                      <a:noFill/>
                      <a:prstDash val="solid"/>
                    </a:lnB>
                    <a:solidFill>
                      <a:srgbClr val="878E8B">
                        <a:alpha val="14902"/>
                      </a:srgbClr>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687474"/>
            <a:ext cx="8081027" cy="923329"/>
          </a:xfrm>
        </p:spPr>
        <p:txBody>
          <a:bodyPr>
            <a:normAutofit fontScale="90000"/>
          </a:bodyPr>
          <a:lstStyle/>
          <a:p>
            <a:r>
              <a:rPr dirty="0" err="1"/>
              <a:t>Schnittstellen</a:t>
            </a:r>
            <a:r>
              <a:rPr dirty="0"/>
              <a:t> </a:t>
            </a:r>
            <a:r>
              <a:rPr dirty="0" err="1"/>
              <a:t>Linguistik</a:t>
            </a:r>
            <a:r>
              <a:rPr dirty="0"/>
              <a:t> ↔ </a:t>
            </a:r>
            <a:r>
              <a:rPr dirty="0" err="1"/>
              <a:t>Fremdsprachendidaktik</a:t>
            </a:r>
            <a:endParaRPr dirty="0"/>
          </a:p>
        </p:txBody>
      </p:sp>
      <p:sp>
        <p:nvSpPr>
          <p:cNvPr id="3" name="TextBox 2"/>
          <p:cNvSpPr txBox="1"/>
          <p:nvPr/>
        </p:nvSpPr>
        <p:spPr>
          <a:xfrm>
            <a:off x="457199" y="2112166"/>
            <a:ext cx="7447935" cy="923330"/>
          </a:xfrm>
          <a:prstGeom prst="rect">
            <a:avLst/>
          </a:prstGeom>
          <a:noFill/>
        </p:spPr>
        <p:txBody>
          <a:bodyPr wrap="square">
            <a:spAutoFit/>
          </a:bodyPr>
          <a:lstStyle/>
          <a:p>
            <a:r>
              <a:rPr dirty="0"/>
              <a:t>Von </a:t>
            </a:r>
            <a:r>
              <a:rPr dirty="0" err="1"/>
              <a:t>Theorie</a:t>
            </a:r>
            <a:r>
              <a:rPr dirty="0"/>
              <a:t> </a:t>
            </a:r>
            <a:r>
              <a:rPr dirty="0" err="1"/>
              <a:t>zu</a:t>
            </a:r>
            <a:r>
              <a:rPr dirty="0"/>
              <a:t> Praxis:</a:t>
            </a:r>
          </a:p>
          <a:p>
            <a:r>
              <a:rPr dirty="0"/>
              <a:t>- </a:t>
            </a:r>
            <a:r>
              <a:rPr dirty="0" err="1"/>
              <a:t>Sprachanalyse</a:t>
            </a:r>
            <a:r>
              <a:rPr dirty="0"/>
              <a:t> → </a:t>
            </a:r>
            <a:r>
              <a:rPr dirty="0" err="1"/>
              <a:t>Unterrichtsmaterialien</a:t>
            </a:r>
            <a:r>
              <a:rPr dirty="0"/>
              <a:t> &amp; </a:t>
            </a:r>
            <a:r>
              <a:rPr dirty="0" err="1"/>
              <a:t>Übungen</a:t>
            </a:r>
            <a:endParaRPr dirty="0"/>
          </a:p>
          <a:p>
            <a:r>
              <a:rPr dirty="0"/>
              <a:t>- </a:t>
            </a:r>
            <a:r>
              <a:rPr dirty="0" err="1"/>
              <a:t>Fehleranalyse</a:t>
            </a:r>
            <a:r>
              <a:rPr dirty="0"/>
              <a:t> → </a:t>
            </a:r>
            <a:r>
              <a:rPr dirty="0" err="1"/>
              <a:t>gezielte</a:t>
            </a:r>
            <a:r>
              <a:rPr dirty="0"/>
              <a:t> </a:t>
            </a:r>
            <a:r>
              <a:rPr dirty="0" err="1"/>
              <a:t>Lernstrategien</a:t>
            </a:r>
            <a:endParaRPr dirty="0"/>
          </a:p>
        </p:txBody>
      </p:sp>
      <p:sp>
        <p:nvSpPr>
          <p:cNvPr id="4" name="TextBox 3"/>
          <p:cNvSpPr txBox="1"/>
          <p:nvPr/>
        </p:nvSpPr>
        <p:spPr>
          <a:xfrm>
            <a:off x="329381" y="4755227"/>
            <a:ext cx="3657600" cy="1828800"/>
          </a:xfrm>
          <a:prstGeom prst="rect">
            <a:avLst/>
          </a:prstGeom>
          <a:noFill/>
        </p:spPr>
        <p:txBody>
          <a:bodyPr wrap="none">
            <a:spAutoFit/>
          </a:bodyPr>
          <a:lstStyle/>
          <a:p>
            <a:r>
              <a:rPr dirty="0"/>
              <a:t>Von Praxis </a:t>
            </a:r>
            <a:r>
              <a:rPr dirty="0" err="1"/>
              <a:t>zu</a:t>
            </a:r>
            <a:r>
              <a:rPr dirty="0"/>
              <a:t> </a:t>
            </a:r>
            <a:r>
              <a:rPr dirty="0" err="1"/>
              <a:t>Theorie</a:t>
            </a:r>
            <a:r>
              <a:rPr dirty="0"/>
              <a:t>:</a:t>
            </a:r>
          </a:p>
          <a:p>
            <a:r>
              <a:rPr dirty="0"/>
              <a:t>- </a:t>
            </a:r>
            <a:r>
              <a:rPr dirty="0" err="1"/>
              <a:t>Unterrichtsbeobachtungen</a:t>
            </a:r>
            <a:r>
              <a:rPr dirty="0"/>
              <a:t> → neue </a:t>
            </a:r>
            <a:r>
              <a:rPr dirty="0" err="1"/>
              <a:t>Erkenntnisse</a:t>
            </a:r>
            <a:endParaRPr dirty="0"/>
          </a:p>
          <a:p>
            <a:r>
              <a:rPr dirty="0"/>
              <a:t>- </a:t>
            </a:r>
            <a:r>
              <a:rPr dirty="0" err="1"/>
              <a:t>Schülerinteraktionen</a:t>
            </a:r>
            <a:r>
              <a:rPr dirty="0"/>
              <a:t> → Input für Forschung</a:t>
            </a:r>
          </a:p>
        </p:txBody>
      </p:sp>
      <p:sp>
        <p:nvSpPr>
          <p:cNvPr id="5" name="TextBox 4"/>
          <p:cNvSpPr txBox="1"/>
          <p:nvPr/>
        </p:nvSpPr>
        <p:spPr>
          <a:xfrm>
            <a:off x="3883742" y="3416710"/>
            <a:ext cx="4218039" cy="1477328"/>
          </a:xfrm>
          <a:prstGeom prst="rect">
            <a:avLst/>
          </a:prstGeom>
          <a:noFill/>
        </p:spPr>
        <p:txBody>
          <a:bodyPr wrap="square">
            <a:spAutoFit/>
          </a:bodyPr>
          <a:lstStyle/>
          <a:p>
            <a:r>
              <a:rPr dirty="0" err="1"/>
              <a:t>Kreislauf</a:t>
            </a:r>
            <a:r>
              <a:rPr dirty="0"/>
              <a:t>:</a:t>
            </a:r>
          </a:p>
          <a:p>
            <a:r>
              <a:rPr dirty="0"/>
              <a:t>1. </a:t>
            </a:r>
            <a:r>
              <a:rPr dirty="0" err="1"/>
              <a:t>Theorie</a:t>
            </a:r>
            <a:r>
              <a:rPr dirty="0"/>
              <a:t> </a:t>
            </a:r>
            <a:r>
              <a:rPr dirty="0" err="1"/>
              <a:t>analysiert</a:t>
            </a:r>
            <a:r>
              <a:rPr dirty="0"/>
              <a:t> Sprache</a:t>
            </a:r>
          </a:p>
          <a:p>
            <a:r>
              <a:rPr dirty="0"/>
              <a:t>2. Praxis </a:t>
            </a:r>
            <a:r>
              <a:rPr dirty="0" err="1"/>
              <a:t>wendet</a:t>
            </a:r>
            <a:r>
              <a:rPr dirty="0"/>
              <a:t> an / </a:t>
            </a:r>
            <a:r>
              <a:rPr dirty="0" err="1"/>
              <a:t>testet</a:t>
            </a:r>
            <a:r>
              <a:rPr dirty="0"/>
              <a:t> </a:t>
            </a:r>
            <a:r>
              <a:rPr dirty="0" err="1"/>
              <a:t>Theorie</a:t>
            </a:r>
            <a:endParaRPr dirty="0"/>
          </a:p>
          <a:p>
            <a:r>
              <a:rPr dirty="0"/>
              <a:t>3. Praxis </a:t>
            </a:r>
            <a:r>
              <a:rPr dirty="0" err="1"/>
              <a:t>liefert</a:t>
            </a:r>
            <a:r>
              <a:rPr dirty="0"/>
              <a:t> </a:t>
            </a:r>
            <a:r>
              <a:rPr dirty="0" err="1"/>
              <a:t>Rückmeldung</a:t>
            </a:r>
            <a:r>
              <a:rPr dirty="0"/>
              <a:t> / Daten</a:t>
            </a:r>
          </a:p>
          <a:p>
            <a:r>
              <a:rPr dirty="0"/>
              <a:t>4. </a:t>
            </a:r>
            <a:r>
              <a:rPr dirty="0" err="1"/>
              <a:t>Theorie</a:t>
            </a:r>
            <a:r>
              <a:rPr dirty="0"/>
              <a:t> </a:t>
            </a:r>
            <a:r>
              <a:rPr dirty="0" err="1"/>
              <a:t>wird</a:t>
            </a:r>
            <a:r>
              <a:rPr dirty="0"/>
              <a:t> </a:t>
            </a:r>
            <a:r>
              <a:rPr dirty="0" err="1"/>
              <a:t>überprüft</a:t>
            </a:r>
            <a:r>
              <a:rPr dirty="0"/>
              <a:t> und </a:t>
            </a:r>
            <a:r>
              <a:rPr dirty="0" err="1"/>
              <a:t>angepasst</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D034F-B742-CBC8-5E6D-9321AFACF91C}"/>
              </a:ext>
            </a:extLst>
          </p:cNvPr>
          <p:cNvSpPr>
            <a:spLocks noGrp="1"/>
          </p:cNvSpPr>
          <p:nvPr>
            <p:ph type="title"/>
          </p:nvPr>
        </p:nvSpPr>
        <p:spPr/>
        <p:txBody>
          <a:bodyPr>
            <a:normAutofit/>
          </a:bodyPr>
          <a:lstStyle/>
          <a:p>
            <a:pPr marL="0" marR="0">
              <a:lnSpc>
                <a:spcPct val="115000"/>
              </a:lnSpc>
              <a:spcAft>
                <a:spcPts val="800"/>
              </a:spcAft>
            </a:pPr>
            <a:r>
              <a:rPr lang="de-DE" sz="2800" b="1" kern="1800" dirty="0">
                <a:effectLst/>
                <a:latin typeface="Times New Roman" panose="02020603050405020304" pitchFamily="18" charset="0"/>
                <a:ea typeface="Times New Roman" panose="02020603050405020304" pitchFamily="18" charset="0"/>
                <a:cs typeface="Arial" panose="020B0604020202020204" pitchFamily="34" charset="0"/>
              </a:rPr>
              <a:t>Linguistik: Theoretische und didaktische Ansätze</a:t>
            </a:r>
            <a:endParaRPr lang="en-US" dirty="0"/>
          </a:p>
        </p:txBody>
      </p:sp>
      <p:sp>
        <p:nvSpPr>
          <p:cNvPr id="3" name="Content Placeholder 2">
            <a:extLst>
              <a:ext uri="{FF2B5EF4-FFF2-40B4-BE49-F238E27FC236}">
                <a16:creationId xmlns:a16="http://schemas.microsoft.com/office/drawing/2014/main" id="{8F8242E2-0180-46F8-93D0-5EAF0790D136}"/>
              </a:ext>
            </a:extLst>
          </p:cNvPr>
          <p:cNvSpPr>
            <a:spLocks noGrp="1"/>
          </p:cNvSpPr>
          <p:nvPr>
            <p:ph idx="1"/>
          </p:nvPr>
        </p:nvSpPr>
        <p:spPr>
          <a:xfrm>
            <a:off x="481781" y="1936955"/>
            <a:ext cx="8089163" cy="4513006"/>
          </a:xfrm>
        </p:spPr>
        <p:txBody>
          <a:bodyPr>
            <a:normAutofit fontScale="85000" lnSpcReduction="20000"/>
          </a:bodyPr>
          <a:lstStyle/>
          <a:p>
            <a:pPr marL="0" marR="0" algn="just">
              <a:lnSpc>
                <a:spcPct val="115000"/>
              </a:lnSpc>
              <a:spcAft>
                <a:spcPts val="800"/>
              </a:spcAft>
              <a:buNone/>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Dieses Seminar bietet einen vertieften Einblick in die angewandte Linguistik und deren didaktische Anwendung. Im Mittelpunkt steht die Verbindung zwischen linguistischen Theorien und der praktischen Vermittlung von Deutsch als Zweitsprache. Studierende lernen, theoretische Ansätze kritisch zu reflektieren und auf die Sprachvermittlung anzuwenden.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15000"/>
              </a:lnSpc>
              <a:spcAft>
                <a:spcPts val="800"/>
              </a:spcAft>
              <a:buNone/>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Nach erfolgreichem Abschluss des Seminars sollen die Studierenden in der Lage sein: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Die neuesten Entwicklungen der angewandten Linguistik zu verstehen, zu vergleichen und kritisch zu bewerten.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Linguistische Erkenntnisse in der didaktischen Praxis anzuwenden.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Wissenschaftliche Literatur zum Thema zu verstehen, zu bearbeiten und zu kommentieren.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Eine wissenschaftliche Arbeit zu verfassen und deren Ergebnisse in einem Referat vorzustellen.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0" marR="0" algn="just">
              <a:lnSpc>
                <a:spcPct val="115000"/>
              </a:lnSpc>
              <a:spcAft>
                <a:spcPts val="800"/>
              </a:spcAft>
              <a:buNone/>
            </a:pPr>
            <a:r>
              <a:rPr lang="en-US" sz="1800" kern="0" dirty="0">
                <a:effectLst/>
                <a:latin typeface="Aptos" panose="020B0004020202020204" pitchFamily="34" charset="0"/>
                <a:ea typeface="Times New Roman" panose="02020603050405020304" pitchFamily="18" charset="0"/>
                <a:cs typeface="Times New Roman" panose="02020603050405020304" pitchFamily="18" charset="0"/>
              </a:rPr>
              <a:t>Die Studierenden entwickeln: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Die Fähigkeit, theoretische Ansätze in der Unterrichtspraxis anzuwenden.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Kritisches Denken, wissenschaftliche Kompetenz und Kreativität.</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583096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2A7C8-2D8C-1082-1D07-C527548E61F3}"/>
              </a:ext>
            </a:extLst>
          </p:cNvPr>
          <p:cNvSpPr>
            <a:spLocks noGrp="1"/>
          </p:cNvSpPr>
          <p:nvPr>
            <p:ph type="title"/>
          </p:nvPr>
        </p:nvSpPr>
        <p:spPr>
          <a:xfrm>
            <a:off x="581192" y="687474"/>
            <a:ext cx="7989752" cy="718539"/>
          </a:xfrm>
        </p:spPr>
        <p:txBody>
          <a:bodyPr/>
          <a:lstStyle/>
          <a:p>
            <a:r>
              <a:rPr lang="de-DE" dirty="0"/>
              <a:t>Aktivitäten</a:t>
            </a:r>
            <a:endParaRPr lang="en-US" dirty="0"/>
          </a:p>
        </p:txBody>
      </p:sp>
      <p:sp>
        <p:nvSpPr>
          <p:cNvPr id="3" name="Content Placeholder 2">
            <a:extLst>
              <a:ext uri="{FF2B5EF4-FFF2-40B4-BE49-F238E27FC236}">
                <a16:creationId xmlns:a16="http://schemas.microsoft.com/office/drawing/2014/main" id="{A1A99AE3-E11E-0AF9-2BC5-F25B52854750}"/>
              </a:ext>
            </a:extLst>
          </p:cNvPr>
          <p:cNvSpPr>
            <a:spLocks noGrp="1"/>
          </p:cNvSpPr>
          <p:nvPr>
            <p:ph idx="1"/>
          </p:nvPr>
        </p:nvSpPr>
        <p:spPr/>
        <p:txBody>
          <a:bodyPr/>
          <a:lstStyle/>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Vorstellungsrunde</a:t>
            </a:r>
          </a:p>
          <a:p>
            <a:pPr marL="342900" marR="0" lvl="0" indent="-342900" algn="just">
              <a:lnSpc>
                <a:spcPct val="115000"/>
              </a:lnSpc>
              <a:spcAft>
                <a:spcPts val="800"/>
              </a:spcAft>
              <a:buSzPts val="1000"/>
              <a:buFont typeface="Symbol" panose="05050102010706020507" pitchFamily="18" charset="2"/>
              <a:buChar char=""/>
              <a:tabLst>
                <a:tab pos="457200" algn="l"/>
              </a:tabLst>
            </a:pPr>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Kleingruppenarbeit: Studierende überlegen sich, </a:t>
            </a:r>
            <a:r>
              <a:rPr lang="de-DE" sz="1800" b="1" kern="0" dirty="0">
                <a:effectLst/>
                <a:latin typeface="Aptos" panose="020B0004020202020204" pitchFamily="34" charset="0"/>
                <a:ea typeface="Times New Roman" panose="02020603050405020304" pitchFamily="18" charset="0"/>
                <a:cs typeface="Times New Roman" panose="02020603050405020304" pitchFamily="18" charset="0"/>
              </a:rPr>
              <a:t>wie sie ein sprachliches Phänomen im Deutschunterricht vermitteln würden</a:t>
            </a:r>
            <a:endParaRPr lang="en-US" sz="2000" kern="100" dirty="0">
              <a:effectLst/>
              <a:latin typeface="Aptos" panose="020B0004020202020204" pitchFamily="34" charset="0"/>
              <a:ea typeface="Aptos" panose="020B0004020202020204" pitchFamily="34" charset="0"/>
              <a:cs typeface="Arial" panose="020B0604020202020204" pitchFamily="34" charset="0"/>
            </a:endParaRPr>
          </a:p>
          <a:p>
            <a:r>
              <a:rPr lang="de-DE" sz="1800" kern="0" dirty="0">
                <a:effectLst/>
                <a:latin typeface="Aptos" panose="020B0004020202020204" pitchFamily="34" charset="0"/>
                <a:ea typeface="Times New Roman" panose="02020603050405020304" pitchFamily="18" charset="0"/>
                <a:cs typeface="Times New Roman" panose="02020603050405020304" pitchFamily="18" charset="0"/>
              </a:rPr>
              <a:t>Kurze schriftliche Reflexion: „Meine Erwartungen an das Seminar“</a:t>
            </a:r>
            <a:endParaRPr lang="en-US" dirty="0"/>
          </a:p>
        </p:txBody>
      </p:sp>
    </p:spTree>
    <p:extLst>
      <p:ext uri="{BB962C8B-B14F-4D97-AF65-F5344CB8AC3E}">
        <p14:creationId xmlns:p14="http://schemas.microsoft.com/office/powerpoint/2010/main" val="3166063557"/>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139</TotalTime>
  <Words>299</Words>
  <Application>Microsoft Office PowerPoint</Application>
  <PresentationFormat>On-screen Show (4:3)</PresentationFormat>
  <Paragraphs>48</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Calibri</vt:lpstr>
      <vt:lpstr>Gill Sans MT</vt:lpstr>
      <vt:lpstr>Symbol</vt:lpstr>
      <vt:lpstr>Times New Roman</vt:lpstr>
      <vt:lpstr>Wingdings 2</vt:lpstr>
      <vt:lpstr>Dividend</vt:lpstr>
      <vt:lpstr>Linguistik: Theoretische und didaktische Ansätze</vt:lpstr>
      <vt:lpstr>Linguistik vs. Fremdsprachendidaktik</vt:lpstr>
      <vt:lpstr>Schnittstellen Linguistik ↔ Fremdsprachendidaktik</vt:lpstr>
      <vt:lpstr>Linguistik: Theoretische und didaktische Ansätze</vt:lpstr>
      <vt:lpstr>Aktivitäten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Dafni</dc:creator>
  <cp:keywords/>
  <dc:description>generated using python-pptx</dc:description>
  <cp:lastModifiedBy>Dafni Wiedenmayer</cp:lastModifiedBy>
  <cp:revision>7</cp:revision>
  <dcterms:created xsi:type="dcterms:W3CDTF">2013-01-27T09:14:16Z</dcterms:created>
  <dcterms:modified xsi:type="dcterms:W3CDTF">2025-10-16T07:54:08Z</dcterms:modified>
  <cp:category/>
</cp:coreProperties>
</file>