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1"/>
  </p:notesMasterIdLst>
  <p:sldIdLst>
    <p:sldId id="256" r:id="rId2"/>
    <p:sldId id="267" r:id="rId3"/>
    <p:sldId id="268" r:id="rId4"/>
    <p:sldId id="281" r:id="rId5"/>
    <p:sldId id="282" r:id="rId6"/>
    <p:sldId id="269" r:id="rId7"/>
    <p:sldId id="283" r:id="rId8"/>
    <p:sldId id="270" r:id="rId9"/>
    <p:sldId id="284" r:id="rId10"/>
    <p:sldId id="309" r:id="rId11"/>
    <p:sldId id="286" r:id="rId12"/>
    <p:sldId id="285" r:id="rId13"/>
    <p:sldId id="303" r:id="rId14"/>
    <p:sldId id="304" r:id="rId15"/>
    <p:sldId id="287" r:id="rId16"/>
    <p:sldId id="305" r:id="rId17"/>
    <p:sldId id="306" r:id="rId18"/>
    <p:sldId id="288" r:id="rId19"/>
    <p:sldId id="289" r:id="rId20"/>
    <p:sldId id="307" r:id="rId21"/>
    <p:sldId id="308" r:id="rId22"/>
    <p:sldId id="310" r:id="rId23"/>
    <p:sldId id="290" r:id="rId24"/>
    <p:sldId id="311" r:id="rId25"/>
    <p:sldId id="294" r:id="rId26"/>
    <p:sldId id="271" r:id="rId27"/>
    <p:sldId id="296" r:id="rId28"/>
    <p:sldId id="312" r:id="rId29"/>
    <p:sldId id="313" r:id="rId30"/>
    <p:sldId id="295" r:id="rId31"/>
    <p:sldId id="314" r:id="rId32"/>
    <p:sldId id="276" r:id="rId33"/>
    <p:sldId id="272" r:id="rId34"/>
    <p:sldId id="273" r:id="rId35"/>
    <p:sldId id="274" r:id="rId36"/>
    <p:sldId id="275" r:id="rId37"/>
    <p:sldId id="291" r:id="rId38"/>
    <p:sldId id="292" r:id="rId39"/>
    <p:sldId id="293" r:id="rId40"/>
    <p:sldId id="278" r:id="rId41"/>
    <p:sldId id="298" r:id="rId42"/>
    <p:sldId id="277" r:id="rId43"/>
    <p:sldId id="299" r:id="rId44"/>
    <p:sldId id="300" r:id="rId45"/>
    <p:sldId id="301" r:id="rId46"/>
    <p:sldId id="302" r:id="rId47"/>
    <p:sldId id="279" r:id="rId48"/>
    <p:sldId id="297" r:id="rId49"/>
    <p:sldId id="280" r:id="rId5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9CE38-021E-471D-B1A6-08F1526B5606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05F6C1-D55E-43CA-A4CE-A9512EB20FF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6326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375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148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612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343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596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331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667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356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3496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229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788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427E7-118A-4A3B-9447-27B94824F728}" type="datetimeFigureOut">
              <a:rPr lang="el-GR" smtClean="0"/>
              <a:t>29/11/2018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9B186-55E2-4CBE-8B1C-EC396841B6E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01867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100000">
              <a:schemeClr val="bg2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251520" y="2276872"/>
            <a:ext cx="8712968" cy="2952328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l-GR" dirty="0"/>
              <a:t/>
            </a:r>
            <a:br>
              <a:rPr lang="el-GR" dirty="0"/>
            </a:br>
            <a:r>
              <a:rPr lang="de-DE" dirty="0"/>
              <a:t> </a:t>
            </a:r>
            <a:r>
              <a:rPr lang="el-GR" dirty="0"/>
              <a:t/>
            </a:r>
            <a:br>
              <a:rPr lang="el-GR" dirty="0"/>
            </a:br>
            <a:r>
              <a:rPr lang="de-DE" dirty="0"/>
              <a:t> </a:t>
            </a:r>
            <a:r>
              <a:rPr lang="el-GR" dirty="0"/>
              <a:t/>
            </a:r>
            <a:br>
              <a:rPr lang="el-GR" dirty="0"/>
            </a:br>
            <a:r>
              <a:rPr lang="de-DE" b="1" dirty="0"/>
              <a:t> </a:t>
            </a:r>
            <a:r>
              <a:rPr lang="el-GR" dirty="0"/>
              <a:t/>
            </a:r>
            <a:br>
              <a:rPr lang="el-GR" dirty="0"/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de-DE" dirty="0"/>
              <a:t>Von der Gastarbeiterliteratur zur Migrationsliteratur. Literarische Kreuzungen am Beispiel der deutsch-griechischen Migrationsliteratur</a:t>
            </a:r>
            <a:r>
              <a:rPr lang="el-GR" dirty="0"/>
              <a:t/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r>
              <a:rPr lang="de-DE" b="1" dirty="0" smtClean="0">
                <a:solidFill>
                  <a:srgbClr val="FF0000"/>
                </a:solidFill>
              </a:rPr>
              <a:t>Juni</a:t>
            </a:r>
            <a:r>
              <a:rPr lang="de-DE" dirty="0" smtClean="0"/>
              <a:t> </a:t>
            </a:r>
            <a:r>
              <a:rPr lang="de-DE" b="1" dirty="0" smtClean="0">
                <a:solidFill>
                  <a:srgbClr val="FF0000"/>
                </a:solidFill>
              </a:rPr>
              <a:t>2017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de-DE" b="1" dirty="0" smtClean="0">
                <a:effectLst>
                  <a:outerShdw blurRad="50800" dist="38100" dir="13500000" algn="br">
                    <a:srgbClr val="000000">
                      <a:alpha val="40000"/>
                    </a:srgbClr>
                  </a:outerShdw>
                </a:effectLst>
              </a:rPr>
              <a:t> 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/>
              <a:t/>
            </a:r>
            <a:br>
              <a:rPr lang="el-GR" dirty="0"/>
            </a:br>
            <a:r>
              <a:rPr lang="de-DE" dirty="0"/>
              <a:t> 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899592" y="0"/>
            <a:ext cx="6400800" cy="2276872"/>
          </a:xfr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>
            <a:normAutofit fontScale="92500" lnSpcReduction="10000"/>
          </a:bodyPr>
          <a:lstStyle/>
          <a:p>
            <a:r>
              <a:rPr lang="de-DE" sz="4000" b="1" dirty="0" smtClean="0">
                <a:solidFill>
                  <a:schemeClr val="tx1"/>
                </a:solidFill>
              </a:rPr>
              <a:t>Dr. Aglaia Blioumi</a:t>
            </a:r>
            <a:r>
              <a:rPr lang="el-GR" sz="4000" b="1" dirty="0" smtClean="0">
                <a:solidFill>
                  <a:schemeClr val="tx1"/>
                </a:solidFill>
              </a:rPr>
              <a:t/>
            </a:r>
            <a:br>
              <a:rPr lang="el-GR" sz="4000" b="1" dirty="0" smtClean="0">
                <a:solidFill>
                  <a:schemeClr val="tx1"/>
                </a:solidFill>
              </a:rPr>
            </a:br>
            <a:r>
              <a:rPr lang="en-US" sz="4000" b="1" dirty="0" err="1" smtClean="0">
                <a:solidFill>
                  <a:schemeClr val="tx1"/>
                </a:solidFill>
              </a:rPr>
              <a:t>Assisten</a:t>
            </a:r>
            <a:r>
              <a:rPr lang="de-DE" sz="4000" b="1" dirty="0" err="1" smtClean="0">
                <a:solidFill>
                  <a:schemeClr val="tx1"/>
                </a:solidFill>
              </a:rPr>
              <a:t>zprof</a:t>
            </a:r>
            <a:r>
              <a:rPr lang="de-DE" sz="4000" b="1" dirty="0" smtClean="0">
                <a:solidFill>
                  <a:schemeClr val="tx1"/>
                </a:solidFill>
              </a:rPr>
              <a:t>. an der</a:t>
            </a:r>
            <a:r>
              <a:rPr lang="el-GR" sz="4000" b="1" dirty="0" smtClean="0">
                <a:solidFill>
                  <a:schemeClr val="tx1"/>
                </a:solidFill>
              </a:rPr>
              <a:t/>
            </a:r>
            <a:br>
              <a:rPr lang="el-GR" sz="4000" b="1" dirty="0" smtClean="0">
                <a:solidFill>
                  <a:schemeClr val="tx1"/>
                </a:solidFill>
              </a:rPr>
            </a:br>
            <a:r>
              <a:rPr lang="de-DE" sz="4000" b="1" dirty="0" smtClean="0">
                <a:solidFill>
                  <a:schemeClr val="tx1"/>
                </a:solidFill>
              </a:rPr>
              <a:t>deutschen Abteilung der</a:t>
            </a:r>
            <a:r>
              <a:rPr lang="el-GR" sz="4000" b="1" dirty="0" smtClean="0">
                <a:solidFill>
                  <a:schemeClr val="tx1"/>
                </a:solidFill>
              </a:rPr>
              <a:t/>
            </a:r>
            <a:br>
              <a:rPr lang="el-GR" sz="4000" b="1" dirty="0" smtClean="0">
                <a:solidFill>
                  <a:schemeClr val="tx1"/>
                </a:solidFill>
              </a:rPr>
            </a:br>
            <a:r>
              <a:rPr lang="de-DE" sz="4000" b="1" dirty="0" smtClean="0">
                <a:solidFill>
                  <a:schemeClr val="tx1"/>
                </a:solidFill>
              </a:rPr>
              <a:t>Universität Athen</a:t>
            </a:r>
            <a:endParaRPr lang="el-GR" sz="4000" b="1" dirty="0" smtClean="0">
              <a:solidFill>
                <a:schemeClr val="tx1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4459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>
                <a:solidFill>
                  <a:srgbClr val="FFFF00"/>
                </a:solidFill>
              </a:rPr>
              <a:t>Griechische Migrationsliteratur in Deutschland</a:t>
            </a:r>
            <a:endParaRPr lang="el-GR" b="1" dirty="0">
              <a:solidFill>
                <a:srgbClr val="FFFF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112568"/>
          </a:xfrm>
        </p:spPr>
        <p:txBody>
          <a:bodyPr/>
          <a:lstStyle/>
          <a:p>
            <a:pPr marL="0" indent="0">
              <a:buNone/>
            </a:pPr>
            <a:r>
              <a:rPr lang="de-DE" b="1" dirty="0" smtClean="0"/>
              <a:t>A) </a:t>
            </a:r>
            <a:r>
              <a:rPr lang="de-DE" b="1" dirty="0"/>
              <a:t>Literatur von </a:t>
            </a:r>
            <a:r>
              <a:rPr lang="de-DE" b="1" dirty="0" err="1"/>
              <a:t>AutorInnen</a:t>
            </a:r>
            <a:r>
              <a:rPr lang="de-DE" b="1" dirty="0"/>
              <a:t>, </a:t>
            </a:r>
            <a:r>
              <a:rPr lang="de-DE" b="1" dirty="0" smtClean="0"/>
              <a:t> nicht selbst ausgewandert, ausschließlich griechisch</a:t>
            </a:r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r>
              <a:rPr lang="de-DE" b="1" dirty="0" smtClean="0"/>
              <a:t>B) In Deutschland </a:t>
            </a:r>
            <a:r>
              <a:rPr lang="de-DE" b="1" dirty="0"/>
              <a:t>lebende griechische </a:t>
            </a:r>
            <a:r>
              <a:rPr lang="de-DE" b="1" dirty="0" err="1" smtClean="0"/>
              <a:t>AutorInnen</a:t>
            </a:r>
            <a:r>
              <a:rPr lang="de-DE" b="1" dirty="0" smtClean="0"/>
              <a:t>, </a:t>
            </a:r>
          </a:p>
          <a:p>
            <a:pPr marL="0" indent="0">
              <a:buNone/>
            </a:pPr>
            <a:r>
              <a:rPr lang="de-DE" b="1" dirty="0" smtClean="0"/>
              <a:t>entweder</a:t>
            </a:r>
            <a:r>
              <a:rPr lang="en-US" b="1" dirty="0" smtClean="0"/>
              <a:t>/</a:t>
            </a:r>
            <a:r>
              <a:rPr lang="de-DE" b="1" dirty="0" smtClean="0"/>
              <a:t>oder, oder beide Sprachen</a:t>
            </a:r>
          </a:p>
          <a:p>
            <a:pPr marL="0" indent="0">
              <a:buNone/>
            </a:pPr>
            <a:endParaRPr lang="de-DE" b="1" dirty="0"/>
          </a:p>
          <a:p>
            <a:pPr marL="0" indent="0">
              <a:buNone/>
            </a:pPr>
            <a:r>
              <a:rPr lang="de-DE" b="1" dirty="0" smtClean="0"/>
              <a:t>C) Zweite Generation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75966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52128"/>
          </a:xfrm>
        </p:spPr>
        <p:txBody>
          <a:bodyPr>
            <a:normAutofit fontScale="90000"/>
          </a:bodyPr>
          <a:lstStyle/>
          <a:p>
            <a:r>
              <a:rPr lang="de-DE" sz="3100" b="1" dirty="0" smtClean="0"/>
              <a:t/>
            </a:r>
            <a:br>
              <a:rPr lang="de-DE" sz="3100" b="1" dirty="0" smtClean="0"/>
            </a:br>
            <a:r>
              <a:rPr lang="de-DE" sz="3100" b="1" dirty="0"/>
              <a:t/>
            </a:r>
            <a:br>
              <a:rPr lang="de-DE" sz="3100" b="1" dirty="0"/>
            </a:br>
            <a:r>
              <a:rPr lang="de-DE" sz="3600" b="1" dirty="0" smtClean="0">
                <a:solidFill>
                  <a:schemeClr val="bg1"/>
                </a:solidFill>
              </a:rPr>
              <a:t>a) </a:t>
            </a:r>
            <a:r>
              <a:rPr lang="de-DE" sz="3600" b="1" dirty="0">
                <a:solidFill>
                  <a:schemeClr val="bg1"/>
                </a:solidFill>
              </a:rPr>
              <a:t>Literatur von </a:t>
            </a:r>
            <a:r>
              <a:rPr lang="de-DE" sz="3600" b="1" dirty="0" err="1">
                <a:solidFill>
                  <a:schemeClr val="bg1"/>
                </a:solidFill>
              </a:rPr>
              <a:t>AutorInnen</a:t>
            </a:r>
            <a:r>
              <a:rPr lang="de-DE" sz="3600" b="1" dirty="0">
                <a:solidFill>
                  <a:schemeClr val="bg1"/>
                </a:solidFill>
              </a:rPr>
              <a:t>,  Heimatland, </a:t>
            </a:r>
            <a:r>
              <a:rPr lang="de-DE" sz="3600" b="1" dirty="0" smtClean="0">
                <a:solidFill>
                  <a:schemeClr val="bg1"/>
                </a:solidFill>
              </a:rPr>
              <a:t>griechischsprachig</a:t>
            </a:r>
            <a:r>
              <a:rPr lang="de-DE" b="1" dirty="0"/>
              <a:t/>
            </a:r>
            <a:br>
              <a:rPr lang="de-DE" b="1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196752"/>
            <a:ext cx="8712968" cy="5400600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pPr>
              <a:buFont typeface="Wingdings" pitchFamily="2" charset="2"/>
              <a:buChar char="§"/>
            </a:pPr>
            <a:r>
              <a:rPr lang="de-DE" sz="2400" b="1" dirty="0" smtClean="0"/>
              <a:t>Lili </a:t>
            </a:r>
            <a:r>
              <a:rPr lang="de-DE" sz="2400" b="1" dirty="0" err="1"/>
              <a:t>Zografou</a:t>
            </a:r>
            <a:r>
              <a:rPr lang="de-DE" sz="2400" b="1" dirty="0"/>
              <a:t> </a:t>
            </a:r>
            <a:r>
              <a:rPr lang="de-DE" sz="2400" b="1" dirty="0" smtClean="0"/>
              <a:t>„</a:t>
            </a:r>
            <a:r>
              <a:rPr lang="de-DE" sz="2400" b="1" dirty="0" err="1" smtClean="0"/>
              <a:t>Theodula</a:t>
            </a:r>
            <a:r>
              <a:rPr lang="de-DE" sz="2400" b="1" dirty="0"/>
              <a:t>, leb wohl“ (1976</a:t>
            </a:r>
            <a:r>
              <a:rPr lang="de-DE" sz="2400" b="1" dirty="0" smtClean="0"/>
              <a:t>) </a:t>
            </a:r>
          </a:p>
          <a:p>
            <a:pPr>
              <a:buFont typeface="Wingdings" pitchFamily="2" charset="2"/>
              <a:buChar char="§"/>
            </a:pPr>
            <a:r>
              <a:rPr lang="de-DE" sz="2400" b="1" dirty="0" err="1" smtClean="0"/>
              <a:t>Maro</a:t>
            </a:r>
            <a:r>
              <a:rPr lang="de-DE" sz="2400" b="1" dirty="0" smtClean="0"/>
              <a:t> </a:t>
            </a:r>
            <a:r>
              <a:rPr lang="de-DE" sz="2400" b="1" dirty="0" err="1"/>
              <a:t>Douka</a:t>
            </a:r>
            <a:r>
              <a:rPr lang="de-DE" sz="2400" b="1" dirty="0"/>
              <a:t> </a:t>
            </a:r>
            <a:r>
              <a:rPr lang="de-DE" sz="2400" b="1" dirty="0" smtClean="0"/>
              <a:t> </a:t>
            </a:r>
            <a:r>
              <a:rPr lang="de-DE" sz="2400" b="1" dirty="0"/>
              <a:t>„Wie ein </a:t>
            </a:r>
            <a:r>
              <a:rPr lang="de-DE" sz="2400" b="1" dirty="0" err="1"/>
              <a:t>Photoroman</a:t>
            </a:r>
            <a:r>
              <a:rPr lang="de-DE" sz="2400" b="1" dirty="0"/>
              <a:t>“ (1977</a:t>
            </a:r>
            <a:r>
              <a:rPr lang="de-DE" sz="2400" b="1" dirty="0" smtClean="0"/>
              <a:t>) </a:t>
            </a:r>
          </a:p>
          <a:p>
            <a:pPr>
              <a:buFont typeface="Wingdings" pitchFamily="2" charset="2"/>
              <a:buChar char="§"/>
            </a:pPr>
            <a:r>
              <a:rPr lang="de-DE" sz="2400" b="1" dirty="0" smtClean="0"/>
              <a:t>Dimosthenis </a:t>
            </a:r>
            <a:r>
              <a:rPr lang="de-DE" sz="2400" b="1" dirty="0"/>
              <a:t>Kourtovik </a:t>
            </a:r>
            <a:r>
              <a:rPr lang="de-DE" sz="2400" b="1" dirty="0" smtClean="0"/>
              <a:t>„</a:t>
            </a:r>
            <a:r>
              <a:rPr lang="de-DE" sz="2400" b="1" dirty="0"/>
              <a:t>Dreitausend Kilometer“ (1980</a:t>
            </a:r>
            <a:r>
              <a:rPr lang="de-DE" sz="2400" b="1" dirty="0" smtClean="0"/>
              <a:t>) </a:t>
            </a:r>
          </a:p>
          <a:p>
            <a:pPr>
              <a:buFont typeface="Wingdings" pitchFamily="2" charset="2"/>
              <a:buChar char="§"/>
            </a:pPr>
            <a:r>
              <a:rPr lang="de-DE" sz="2400" b="1" dirty="0" err="1" smtClean="0"/>
              <a:t>Galatia</a:t>
            </a:r>
            <a:r>
              <a:rPr lang="de-DE" sz="2400" b="1" dirty="0" smtClean="0"/>
              <a:t> </a:t>
            </a:r>
            <a:r>
              <a:rPr lang="de-DE" sz="2400" b="1" dirty="0" err="1"/>
              <a:t>Grigoriadou-Sureli</a:t>
            </a:r>
            <a:r>
              <a:rPr lang="de-DE" sz="2400" b="1" dirty="0"/>
              <a:t> </a:t>
            </a:r>
            <a:r>
              <a:rPr lang="de-DE" sz="2400" b="1" dirty="0" smtClean="0"/>
              <a:t>„</a:t>
            </a:r>
            <a:r>
              <a:rPr lang="de-DE" sz="2400" b="1" dirty="0"/>
              <a:t>Spiel ohne Regeln“ (</a:t>
            </a:r>
            <a:r>
              <a:rPr lang="de-DE" sz="2400" b="1" dirty="0" smtClean="0"/>
              <a:t>1982) </a:t>
            </a:r>
          </a:p>
          <a:p>
            <a:pPr>
              <a:buFont typeface="Wingdings" pitchFamily="2" charset="2"/>
              <a:buChar char="§"/>
            </a:pPr>
            <a:r>
              <a:rPr lang="de-DE" sz="2400" b="1" dirty="0" smtClean="0"/>
              <a:t>Eleni </a:t>
            </a:r>
            <a:r>
              <a:rPr lang="de-DE" sz="2400" b="1" dirty="0" err="1"/>
              <a:t>Saraditi-Panjotou</a:t>
            </a:r>
            <a:r>
              <a:rPr lang="de-DE" sz="2400" b="1" dirty="0"/>
              <a:t> </a:t>
            </a:r>
            <a:r>
              <a:rPr lang="de-DE" sz="2400" b="1" dirty="0" smtClean="0"/>
              <a:t>„</a:t>
            </a:r>
            <a:r>
              <a:rPr lang="de-DE" sz="2400" b="1" dirty="0"/>
              <a:t>Als wir gingen“ (1989</a:t>
            </a:r>
            <a:r>
              <a:rPr lang="de-DE" sz="2400" b="1" dirty="0" smtClean="0"/>
              <a:t>) </a:t>
            </a:r>
          </a:p>
          <a:p>
            <a:pPr>
              <a:buFont typeface="Wingdings" pitchFamily="2" charset="2"/>
              <a:buChar char="§"/>
            </a:pPr>
            <a:r>
              <a:rPr lang="de-DE" sz="2400" b="1" dirty="0" err="1" smtClean="0"/>
              <a:t>Euripidis</a:t>
            </a:r>
            <a:r>
              <a:rPr lang="de-DE" sz="2400" b="1" dirty="0" smtClean="0"/>
              <a:t> </a:t>
            </a:r>
            <a:r>
              <a:rPr lang="de-DE" sz="2400" b="1" dirty="0" err="1"/>
              <a:t>Kleopas</a:t>
            </a:r>
            <a:r>
              <a:rPr lang="de-DE" sz="2400" b="1" dirty="0"/>
              <a:t> </a:t>
            </a:r>
            <a:r>
              <a:rPr lang="de-DE" sz="2400" b="1" dirty="0" smtClean="0"/>
              <a:t>„</a:t>
            </a:r>
            <a:r>
              <a:rPr lang="de-DE" sz="2400" b="1" dirty="0"/>
              <a:t>Der </a:t>
            </a:r>
            <a:r>
              <a:rPr lang="de-DE" sz="2400" b="1" dirty="0" smtClean="0"/>
              <a:t>Marathonläufer“</a:t>
            </a:r>
          </a:p>
          <a:p>
            <a:pPr>
              <a:buFont typeface="Wingdings" pitchFamily="2" charset="2"/>
              <a:buChar char="§"/>
            </a:pPr>
            <a:r>
              <a:rPr lang="de-DE" sz="2400" b="1" dirty="0" smtClean="0"/>
              <a:t>Thanasis </a:t>
            </a:r>
            <a:r>
              <a:rPr lang="de-DE" sz="2400" b="1" dirty="0" err="1"/>
              <a:t>Chalkou</a:t>
            </a:r>
            <a:r>
              <a:rPr lang="de-DE" sz="2400" b="1" dirty="0"/>
              <a:t> </a:t>
            </a:r>
            <a:r>
              <a:rPr lang="de-DE" sz="2400" b="1" dirty="0" smtClean="0"/>
              <a:t>„</a:t>
            </a:r>
            <a:r>
              <a:rPr lang="de-DE" sz="2400" b="1" dirty="0" err="1"/>
              <a:t>Metanastes</a:t>
            </a:r>
            <a:r>
              <a:rPr lang="de-DE" sz="2400" b="1" dirty="0"/>
              <a:t>“ (</a:t>
            </a:r>
            <a:r>
              <a:rPr lang="de-DE" sz="2400" b="1" dirty="0" smtClean="0"/>
              <a:t>1973)</a:t>
            </a:r>
          </a:p>
          <a:p>
            <a:pPr>
              <a:buFont typeface="Wingdings" pitchFamily="2" charset="2"/>
              <a:buChar char="§"/>
            </a:pPr>
            <a:r>
              <a:rPr lang="de-DE" sz="2400" b="1" dirty="0" err="1" smtClean="0"/>
              <a:t>Kostoula</a:t>
            </a:r>
            <a:r>
              <a:rPr lang="de-DE" sz="2400" b="1" dirty="0" smtClean="0"/>
              <a:t> </a:t>
            </a:r>
            <a:r>
              <a:rPr lang="de-DE" sz="2400" b="1" dirty="0" err="1"/>
              <a:t>Mitropoulou</a:t>
            </a:r>
            <a:r>
              <a:rPr lang="de-DE" sz="2400" b="1" dirty="0"/>
              <a:t> </a:t>
            </a:r>
            <a:r>
              <a:rPr lang="de-DE" sz="2400" b="1" dirty="0" smtClean="0"/>
              <a:t>„</a:t>
            </a:r>
            <a:r>
              <a:rPr lang="de-DE" sz="2400" b="1" dirty="0"/>
              <a:t>Randgruppenleben“ (1980</a:t>
            </a:r>
            <a:r>
              <a:rPr lang="de-DE" sz="2400" b="1" dirty="0" smtClean="0"/>
              <a:t>) 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13036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Αγλαία\Documents\Paderborn\Greek authors\Sourelis xoris kanon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8640"/>
            <a:ext cx="367240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4612640" y="5013553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de-DE" sz="3200" b="1" dirty="0" err="1" smtClean="0"/>
              <a:t>Galatia</a:t>
            </a:r>
            <a:r>
              <a:rPr lang="de-DE" sz="3200" b="1" dirty="0" smtClean="0"/>
              <a:t> </a:t>
            </a:r>
            <a:r>
              <a:rPr lang="de-DE" sz="3200" b="1" dirty="0" err="1"/>
              <a:t>Grigoriadou-Sureli</a:t>
            </a:r>
            <a:r>
              <a:rPr lang="de-DE" sz="3200" b="1" dirty="0"/>
              <a:t> „Spiel ohne Regeln“ (1982</a:t>
            </a:r>
            <a:r>
              <a:rPr lang="de-DE" sz="3200" b="1" dirty="0" smtClean="0"/>
              <a:t> </a:t>
            </a:r>
            <a:endParaRPr lang="de-DE" sz="3200" b="1" dirty="0"/>
          </a:p>
        </p:txBody>
      </p:sp>
      <p:pic>
        <p:nvPicPr>
          <p:cNvPr id="1027" name="Picture 3" descr="C:\Users\Αγλαία\Documents\Paderborn\Greek authors\Saradit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32" y="188640"/>
            <a:ext cx="4032448" cy="481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Ορθογώνιο 5"/>
          <p:cNvSpPr/>
          <p:nvPr/>
        </p:nvSpPr>
        <p:spPr>
          <a:xfrm>
            <a:off x="141352" y="5462537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de-DE" sz="3200" b="1" dirty="0"/>
              <a:t>Eleni </a:t>
            </a:r>
            <a:r>
              <a:rPr lang="de-DE" sz="3200" b="1" dirty="0" err="1"/>
              <a:t>Saraditi-Panjotou</a:t>
            </a:r>
            <a:r>
              <a:rPr lang="de-DE" sz="3200" b="1" dirty="0"/>
              <a:t> „Als wir gingen“ (1989)</a:t>
            </a:r>
          </a:p>
        </p:txBody>
      </p:sp>
    </p:spTree>
    <p:extLst>
      <p:ext uri="{BB962C8B-B14F-4D97-AF65-F5344CB8AC3E}">
        <p14:creationId xmlns:p14="http://schemas.microsoft.com/office/powerpoint/2010/main" val="57389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4316288" cy="6552728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16632"/>
            <a:ext cx="4316288" cy="6480720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err="1" smtClean="0"/>
              <a:t>Wasilis</a:t>
            </a:r>
            <a:r>
              <a:rPr lang="en-US" b="1" dirty="0" smtClean="0"/>
              <a:t>  </a:t>
            </a:r>
            <a:r>
              <a:rPr lang="en-US" b="1" dirty="0" err="1"/>
              <a:t>Wasilikos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/>
              <a:t>“</a:t>
            </a:r>
            <a:r>
              <a:rPr lang="en-US" b="1" dirty="0" err="1" smtClean="0"/>
              <a:t>Glafkos</a:t>
            </a:r>
            <a:r>
              <a:rPr lang="en-US" b="1" dirty="0" smtClean="0"/>
              <a:t> </a:t>
            </a:r>
            <a:r>
              <a:rPr lang="en-US" b="1" dirty="0" err="1" smtClean="0"/>
              <a:t>Thrasakis</a:t>
            </a:r>
            <a:r>
              <a:rPr lang="de-DE" b="1" dirty="0" smtClean="0"/>
              <a:t>“</a:t>
            </a:r>
            <a:endParaRPr lang="en-US" b="1" dirty="0"/>
          </a:p>
          <a:p>
            <a:endParaRPr lang="el-GR" dirty="0"/>
          </a:p>
        </p:txBody>
      </p:sp>
      <p:pic>
        <p:nvPicPr>
          <p:cNvPr id="2050" name="Picture 2" descr="C:\Users\Αγλαία\Documents\Paderborn\Greek authors\Mitropoulou Kosto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302433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Αγλαία\Documents\Paderborn\Greek authors\Glafkos Wasilik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74441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011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b="1" dirty="0">
                <a:solidFill>
                  <a:schemeClr val="bg1"/>
                </a:solidFill>
              </a:rPr>
              <a:t>A) Literatur von </a:t>
            </a:r>
            <a:r>
              <a:rPr lang="de-DE" sz="3200" b="1" dirty="0" err="1">
                <a:solidFill>
                  <a:schemeClr val="bg1"/>
                </a:solidFill>
              </a:rPr>
              <a:t>AutorInnen</a:t>
            </a:r>
            <a:r>
              <a:rPr lang="de-DE" sz="3200" b="1" dirty="0">
                <a:solidFill>
                  <a:schemeClr val="bg1"/>
                </a:solidFill>
              </a:rPr>
              <a:t>,  </a:t>
            </a:r>
            <a:r>
              <a:rPr lang="de-DE" sz="3200" b="1" dirty="0" smtClean="0">
                <a:solidFill>
                  <a:schemeClr val="bg1"/>
                </a:solidFill>
              </a:rPr>
              <a:t>im Heimatland</a:t>
            </a:r>
            <a:r>
              <a:rPr lang="de-DE" sz="3200" b="1" dirty="0">
                <a:solidFill>
                  <a:schemeClr val="bg1"/>
                </a:solidFill>
              </a:rPr>
              <a:t>, </a:t>
            </a:r>
            <a:r>
              <a:rPr lang="de-DE" sz="3200" b="1" dirty="0" smtClean="0">
                <a:solidFill>
                  <a:schemeClr val="bg1"/>
                </a:solidFill>
              </a:rPr>
              <a:t>griechischsprachig</a:t>
            </a: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de-DE" b="1" dirty="0"/>
              <a:t>Giorgos </a:t>
            </a:r>
            <a:r>
              <a:rPr lang="de-DE" b="1" dirty="0" err="1"/>
              <a:t>Skourtis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dirty="0"/>
              <a:t>Der Einwanderer“ (1980</a:t>
            </a:r>
            <a:r>
              <a:rPr lang="de-DE" b="1" dirty="0" smtClean="0"/>
              <a:t>) </a:t>
            </a:r>
          </a:p>
          <a:p>
            <a:pPr>
              <a:buFont typeface="Wingdings" pitchFamily="2" charset="2"/>
              <a:buChar char="§"/>
            </a:pPr>
            <a:r>
              <a:rPr lang="de-DE" b="1" dirty="0" smtClean="0"/>
              <a:t>Petros </a:t>
            </a:r>
            <a:r>
              <a:rPr lang="de-DE" b="1" dirty="0" err="1"/>
              <a:t>Markaris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dirty="0"/>
              <a:t>Fremdgeblieben“ (1983) </a:t>
            </a:r>
            <a:endParaRPr lang="de-DE" b="1" dirty="0" smtClean="0"/>
          </a:p>
          <a:p>
            <a:pPr>
              <a:buFont typeface="Wingdings" pitchFamily="2" charset="2"/>
              <a:buChar char="§"/>
            </a:pPr>
            <a:r>
              <a:rPr lang="de-DE" b="1" dirty="0" smtClean="0"/>
              <a:t>Kostas </a:t>
            </a:r>
            <a:r>
              <a:rPr lang="de-DE" b="1" dirty="0" err="1"/>
              <a:t>Valetas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dirty="0"/>
              <a:t>Die Einwanderer“ (</a:t>
            </a:r>
            <a:r>
              <a:rPr lang="de-DE" b="1" dirty="0" smtClean="0"/>
              <a:t>1983)</a:t>
            </a:r>
          </a:p>
          <a:p>
            <a:pPr>
              <a:buFont typeface="Wingdings" pitchFamily="2" charset="2"/>
              <a:buChar char="§"/>
            </a:pPr>
            <a:r>
              <a:rPr lang="de-DE" b="1" dirty="0" smtClean="0"/>
              <a:t> Michalis </a:t>
            </a:r>
            <a:r>
              <a:rPr lang="de-DE" b="1" dirty="0" err="1"/>
              <a:t>Ganas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dirty="0"/>
              <a:t>Stiefmutter Heimat“ (1989</a:t>
            </a:r>
            <a:r>
              <a:rPr lang="de-DE" b="1" dirty="0" smtClean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de-DE" b="1" dirty="0" smtClean="0"/>
              <a:t>Napoleon </a:t>
            </a:r>
            <a:r>
              <a:rPr lang="de-DE" b="1" dirty="0" err="1"/>
              <a:t>Lazanis</a:t>
            </a:r>
            <a:r>
              <a:rPr lang="de-DE" b="1" dirty="0"/>
              <a:t> </a:t>
            </a:r>
            <a:r>
              <a:rPr lang="de-DE" b="1" dirty="0" smtClean="0"/>
              <a:t> „</a:t>
            </a:r>
            <a:r>
              <a:rPr lang="de-DE" b="1" dirty="0"/>
              <a:t>Die Fischer“ (1989</a:t>
            </a:r>
            <a:r>
              <a:rPr lang="de-DE" b="1" dirty="0" smtClean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el-GR" b="1" dirty="0" smtClean="0"/>
              <a:t>Μάρμαρα στη μέση </a:t>
            </a:r>
            <a:r>
              <a:rPr lang="de-DE" b="1" dirty="0" smtClean="0"/>
              <a:t>(Marmor in der Mitte, 2015)</a:t>
            </a:r>
          </a:p>
          <a:p>
            <a:pPr>
              <a:buFont typeface="Wingdings" pitchFamily="2" charset="2"/>
              <a:buChar char="§"/>
            </a:pP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80838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4316288" cy="6480720"/>
          </a:xfrm>
        </p:spPr>
        <p:txBody>
          <a:bodyPr/>
          <a:lstStyle/>
          <a:p>
            <a:r>
              <a:rPr lang="de-DE" sz="4000" b="1" dirty="0" err="1" smtClean="0"/>
              <a:t>Ganas</a:t>
            </a:r>
            <a:r>
              <a:rPr lang="de-DE" sz="4000" b="1" dirty="0" smtClean="0"/>
              <a:t> Michalis</a:t>
            </a:r>
            <a:endParaRPr lang="de-DE" sz="4000" b="1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88640"/>
            <a:ext cx="4316288" cy="6408712"/>
          </a:xfrm>
        </p:spPr>
        <p:txBody>
          <a:bodyPr/>
          <a:lstStyle/>
          <a:p>
            <a:r>
              <a:rPr lang="de-DE" sz="4000" b="1" dirty="0" smtClean="0"/>
              <a:t>Dimitris </a:t>
            </a:r>
            <a:r>
              <a:rPr lang="de-DE" sz="4000" b="1" dirty="0" err="1" smtClean="0"/>
              <a:t>Nollas</a:t>
            </a:r>
            <a:endParaRPr lang="de-DE" sz="4000" b="1" dirty="0" smtClean="0"/>
          </a:p>
          <a:p>
            <a:endParaRPr lang="de-DE" dirty="0"/>
          </a:p>
          <a:p>
            <a:endParaRPr lang="el-GR" dirty="0"/>
          </a:p>
        </p:txBody>
      </p:sp>
      <p:pic>
        <p:nvPicPr>
          <p:cNvPr id="3075" name="Picture 3" descr="C:\Users\Αγλαία\Documents\Paderborn\Greek authors\Nolla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695" y="836712"/>
            <a:ext cx="427845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Αγλαία\Documents\Paderborn\Greek authors\Nollas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695" y="3645024"/>
            <a:ext cx="430777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Αγλαία\Documents\Paderborn\Greek authors\Gan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4512695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4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3100" b="1" dirty="0">
                <a:solidFill>
                  <a:schemeClr val="bg1"/>
                </a:solidFill>
              </a:rPr>
              <a:t>b</a:t>
            </a:r>
            <a:r>
              <a:rPr lang="de-DE" sz="3100" b="1" dirty="0" smtClean="0">
                <a:solidFill>
                  <a:schemeClr val="bg1"/>
                </a:solidFill>
              </a:rPr>
              <a:t>) Autoren, die selbst nach Deutschland ausgewandert sind, </a:t>
            </a:r>
            <a:r>
              <a:rPr lang="de-DE" sz="3100" b="1" dirty="0">
                <a:solidFill>
                  <a:schemeClr val="bg1"/>
                </a:solidFill>
              </a:rPr>
              <a:t>„Rückkehrautoren“, </a:t>
            </a:r>
            <a:r>
              <a:rPr lang="de-DE" sz="3100" b="1" dirty="0" smtClean="0">
                <a:solidFill>
                  <a:schemeClr val="bg1"/>
                </a:solidFill>
              </a:rPr>
              <a:t>griechischsprachig</a:t>
            </a:r>
            <a:r>
              <a:rPr lang="de-DE" b="1" dirty="0"/>
              <a:t/>
            </a:r>
            <a:br>
              <a:rPr lang="de-DE" b="1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472608"/>
          </a:xfrm>
        </p:spPr>
        <p:txBody>
          <a:bodyPr>
            <a:normAutofit/>
          </a:bodyPr>
          <a:lstStyle/>
          <a:p>
            <a:pPr marL="514350" indent="-514350">
              <a:buAutoNum type="alphaLcPeriod"/>
            </a:pPr>
            <a:r>
              <a:rPr lang="de-DE" sz="3600" b="1" dirty="0" smtClean="0">
                <a:solidFill>
                  <a:srgbClr val="FFFF00"/>
                </a:solidFill>
              </a:rPr>
              <a:t>Dimitris </a:t>
            </a:r>
            <a:r>
              <a:rPr lang="de-DE" sz="3600" b="1" dirty="0" err="1" smtClean="0">
                <a:solidFill>
                  <a:srgbClr val="FFFF00"/>
                </a:solidFill>
              </a:rPr>
              <a:t>Chatzis</a:t>
            </a:r>
            <a:r>
              <a:rPr lang="de-DE" sz="3600" b="1" dirty="0" smtClean="0">
                <a:solidFill>
                  <a:srgbClr val="FFFF00"/>
                </a:solidFill>
              </a:rPr>
              <a:t>  </a:t>
            </a:r>
            <a:r>
              <a:rPr lang="el-GR" sz="3600" b="1" dirty="0" smtClean="0">
                <a:solidFill>
                  <a:srgbClr val="FFFF00"/>
                </a:solidFill>
              </a:rPr>
              <a:t>=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l-GR" sz="3600" b="1" dirty="0" smtClean="0"/>
              <a:t> </a:t>
            </a:r>
            <a:r>
              <a:rPr lang="de-DE" sz="3600" b="1" dirty="0">
                <a:solidFill>
                  <a:srgbClr val="FF0000"/>
                </a:solidFill>
              </a:rPr>
              <a:t>„Doppelte Buch“ (1976) </a:t>
            </a:r>
            <a:endParaRPr lang="de-DE" sz="36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de-DE" sz="3600" b="1" dirty="0" smtClean="0">
                <a:solidFill>
                  <a:srgbClr val="FFFF00"/>
                </a:solidFill>
              </a:rPr>
              <a:t>b. Antonis </a:t>
            </a:r>
            <a:r>
              <a:rPr lang="de-DE" sz="3600" b="1" dirty="0" err="1" smtClean="0">
                <a:solidFill>
                  <a:srgbClr val="FFFF00"/>
                </a:solidFill>
              </a:rPr>
              <a:t>Sourounis</a:t>
            </a:r>
            <a:r>
              <a:rPr lang="de-DE" sz="3600" b="1" dirty="0" smtClean="0">
                <a:solidFill>
                  <a:srgbClr val="FFFF00"/>
                </a:solidFill>
              </a:rPr>
              <a:t> </a:t>
            </a:r>
            <a:r>
              <a:rPr lang="el-GR" sz="3600" b="1" dirty="0" smtClean="0">
                <a:solidFill>
                  <a:srgbClr val="FFFF00"/>
                </a:solidFill>
              </a:rPr>
              <a:t>= 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en-US" sz="3600" b="1" dirty="0" smtClean="0">
                <a:solidFill>
                  <a:srgbClr val="FF0000"/>
                </a:solidFill>
              </a:rPr>
              <a:t>“</a:t>
            </a:r>
            <a:r>
              <a:rPr lang="de-DE" sz="3600" b="1" dirty="0" smtClean="0">
                <a:solidFill>
                  <a:srgbClr val="FF0000"/>
                </a:solidFill>
              </a:rPr>
              <a:t>Die Mitspieler“ (1988</a:t>
            </a:r>
            <a:r>
              <a:rPr lang="de-DE" sz="3600" b="1" dirty="0">
                <a:solidFill>
                  <a:srgbClr val="FF0000"/>
                </a:solidFill>
              </a:rPr>
              <a:t>)</a:t>
            </a:r>
            <a:r>
              <a:rPr lang="de-DE" sz="3600" b="1" dirty="0" smtClean="0">
                <a:solidFill>
                  <a:srgbClr val="FF0000"/>
                </a:solidFill>
              </a:rPr>
              <a:t> </a:t>
            </a:r>
          </a:p>
          <a:p>
            <a:pPr>
              <a:buFont typeface="Wingdings" pitchFamily="2" charset="2"/>
              <a:buChar char="§"/>
            </a:pPr>
            <a:r>
              <a:rPr lang="de-DE" sz="3600" b="1" dirty="0" smtClean="0">
                <a:solidFill>
                  <a:srgbClr val="FF0000"/>
                </a:solidFill>
              </a:rPr>
              <a:t>„</a:t>
            </a:r>
            <a:r>
              <a:rPr lang="de-DE" sz="3600" b="1" dirty="0" err="1" smtClean="0">
                <a:solidFill>
                  <a:srgbClr val="FF0000"/>
                </a:solidFill>
              </a:rPr>
              <a:t>Meronychta</a:t>
            </a:r>
            <a:r>
              <a:rPr lang="de-DE" sz="3600" b="1" dirty="0" smtClean="0">
                <a:solidFill>
                  <a:srgbClr val="FF0000"/>
                </a:solidFill>
              </a:rPr>
              <a:t> </a:t>
            </a:r>
            <a:r>
              <a:rPr lang="de-DE" sz="3600" b="1" dirty="0" err="1" smtClean="0">
                <a:solidFill>
                  <a:srgbClr val="FF0000"/>
                </a:solidFill>
              </a:rPr>
              <a:t>Frankfurtis</a:t>
            </a:r>
            <a:r>
              <a:rPr lang="de-DE" sz="3600" b="1" dirty="0" smtClean="0">
                <a:solidFill>
                  <a:srgbClr val="FF0000"/>
                </a:solidFill>
              </a:rPr>
              <a:t>“ (1992)</a:t>
            </a:r>
          </a:p>
          <a:p>
            <a:pPr>
              <a:buFont typeface="Wingdings" pitchFamily="2" charset="2"/>
              <a:buChar char="§"/>
            </a:pPr>
            <a:r>
              <a:rPr lang="de-DE" sz="3600" b="1" dirty="0" smtClean="0"/>
              <a:t> </a:t>
            </a:r>
            <a:r>
              <a:rPr lang="de-DE" sz="3600" b="1" dirty="0" smtClean="0">
                <a:solidFill>
                  <a:srgbClr val="FF0000"/>
                </a:solidFill>
              </a:rPr>
              <a:t>„Der </a:t>
            </a:r>
            <a:r>
              <a:rPr lang="de-DE" sz="3600" b="1" dirty="0">
                <a:solidFill>
                  <a:srgbClr val="FF0000"/>
                </a:solidFill>
              </a:rPr>
              <a:t>Tanz der </a:t>
            </a:r>
            <a:r>
              <a:rPr lang="de-DE" sz="3600" b="1" dirty="0" smtClean="0">
                <a:solidFill>
                  <a:srgbClr val="FF0000"/>
                </a:solidFill>
              </a:rPr>
              <a:t>Rosen“ (1994)</a:t>
            </a:r>
          </a:p>
          <a:p>
            <a:pPr marL="0" indent="0">
              <a:buNone/>
            </a:pPr>
            <a:r>
              <a:rPr lang="de-DE" sz="3600" b="1" dirty="0" smtClean="0">
                <a:solidFill>
                  <a:srgbClr val="FFFF00"/>
                </a:solidFill>
              </a:rPr>
              <a:t>c. Dimitris </a:t>
            </a:r>
            <a:r>
              <a:rPr lang="de-DE" sz="3600" b="1" dirty="0" err="1" smtClean="0">
                <a:solidFill>
                  <a:srgbClr val="FFFF00"/>
                </a:solidFill>
              </a:rPr>
              <a:t>Nollas</a:t>
            </a:r>
            <a:r>
              <a:rPr lang="de-DE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=</a:t>
            </a:r>
          </a:p>
          <a:p>
            <a:pPr marL="0" indent="0">
              <a:buNone/>
            </a:pPr>
            <a:r>
              <a:rPr lang="de-DE" sz="3600" b="1" i="1" dirty="0" err="1">
                <a:solidFill>
                  <a:srgbClr val="FF0000"/>
                </a:solidFill>
              </a:rPr>
              <a:t>To</a:t>
            </a:r>
            <a:r>
              <a:rPr lang="de-DE" sz="3600" b="1" i="1" dirty="0">
                <a:solidFill>
                  <a:srgbClr val="FF0000"/>
                </a:solidFill>
              </a:rPr>
              <a:t> </a:t>
            </a:r>
            <a:r>
              <a:rPr lang="de-DE" sz="3600" b="1" i="1" dirty="0" err="1">
                <a:solidFill>
                  <a:srgbClr val="FF0000"/>
                </a:solidFill>
              </a:rPr>
              <a:t>trifero</a:t>
            </a:r>
            <a:r>
              <a:rPr lang="de-DE" sz="3600" b="1" i="1" dirty="0">
                <a:solidFill>
                  <a:srgbClr val="FF0000"/>
                </a:solidFill>
              </a:rPr>
              <a:t> </a:t>
            </a:r>
            <a:r>
              <a:rPr lang="de-DE" sz="3600" b="1" i="1" dirty="0" err="1">
                <a:solidFill>
                  <a:srgbClr val="FF0000"/>
                </a:solidFill>
              </a:rPr>
              <a:t>derma</a:t>
            </a:r>
            <a:r>
              <a:rPr lang="de-DE" sz="3600" b="1" dirty="0">
                <a:solidFill>
                  <a:srgbClr val="FF0000"/>
                </a:solidFill>
              </a:rPr>
              <a:t> (1982) </a:t>
            </a:r>
            <a:endParaRPr lang="de-DE" sz="36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34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0"/>
            <a:ext cx="4316288" cy="6858000"/>
          </a:xfrm>
        </p:spPr>
        <p:txBody>
          <a:bodyPr/>
          <a:lstStyle/>
          <a:p>
            <a:pPr marL="514350" indent="-514350">
              <a:buAutoNum type="alphaLcPeriod"/>
            </a:pPr>
            <a:r>
              <a:rPr lang="de-DE" b="1" dirty="0">
                <a:solidFill>
                  <a:srgbClr val="FFFF00"/>
                </a:solidFill>
              </a:rPr>
              <a:t>Dimitris </a:t>
            </a:r>
            <a:r>
              <a:rPr lang="de-DE" b="1" dirty="0" err="1">
                <a:solidFill>
                  <a:srgbClr val="FFFF00"/>
                </a:solidFill>
              </a:rPr>
              <a:t>Chatzis</a:t>
            </a:r>
            <a:r>
              <a:rPr lang="de-DE" b="1" dirty="0">
                <a:solidFill>
                  <a:srgbClr val="FFFF00"/>
                </a:solidFill>
              </a:rPr>
              <a:t>  </a:t>
            </a:r>
            <a:r>
              <a:rPr lang="el-GR" b="1" dirty="0">
                <a:solidFill>
                  <a:srgbClr val="FFFF00"/>
                </a:solidFill>
              </a:rPr>
              <a:t>=</a:t>
            </a:r>
            <a:endParaRPr lang="en-US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l-GR" b="1" dirty="0"/>
              <a:t> </a:t>
            </a:r>
            <a:r>
              <a:rPr lang="de-DE" b="1" dirty="0">
                <a:solidFill>
                  <a:srgbClr val="FF0000"/>
                </a:solidFill>
              </a:rPr>
              <a:t>„Doppelte Buch“ (1976) </a:t>
            </a:r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0"/>
            <a:ext cx="4495800" cy="6858000"/>
          </a:xfrm>
        </p:spPr>
        <p:txBody>
          <a:bodyPr/>
          <a:lstStyle/>
          <a:p>
            <a:r>
              <a:rPr lang="de-DE" sz="4000" b="1" dirty="0" err="1" smtClean="0"/>
              <a:t>Sourounis</a:t>
            </a:r>
            <a:r>
              <a:rPr lang="de-DE" sz="4000" b="1" dirty="0" smtClean="0"/>
              <a:t> Antonis</a:t>
            </a:r>
          </a:p>
          <a:p>
            <a:endParaRPr lang="el-GR" dirty="0"/>
          </a:p>
        </p:txBody>
      </p:sp>
      <p:pic>
        <p:nvPicPr>
          <p:cNvPr id="4098" name="Picture 2" descr="C:\Users\Αγλαία\Documents\Paderborn\Greek authors\Xatz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381642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Αγλαία\Documents\Paderborn\Greek authors\Sourounis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717032"/>
            <a:ext cx="3816424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Αγλαία\Documents\Paderborn\Greek authors\Sourounis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64704"/>
            <a:ext cx="3960440" cy="26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Αγλαία\Documents\Paderborn\Greek authors\Sourounis 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01008"/>
            <a:ext cx="3960440" cy="3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305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/>
              <a:t>Dimitris </a:t>
            </a:r>
            <a:r>
              <a:rPr lang="de-DE" b="1" dirty="0" err="1" smtClean="0"/>
              <a:t>Nollas</a:t>
            </a:r>
            <a:endParaRPr lang="el-GR" b="1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sz="3000" b="1" i="1" dirty="0" err="1"/>
              <a:t>To</a:t>
            </a:r>
            <a:r>
              <a:rPr lang="de-DE" sz="3000" b="1" i="1" dirty="0"/>
              <a:t> </a:t>
            </a:r>
            <a:r>
              <a:rPr lang="de-DE" sz="3000" b="1" i="1" dirty="0" err="1"/>
              <a:t>trifero</a:t>
            </a:r>
            <a:r>
              <a:rPr lang="de-DE" sz="3000" b="1" i="1" dirty="0"/>
              <a:t> </a:t>
            </a:r>
            <a:r>
              <a:rPr lang="de-DE" sz="3000" b="1" i="1" dirty="0" err="1"/>
              <a:t>derma</a:t>
            </a:r>
            <a:r>
              <a:rPr lang="de-DE" sz="3000" b="1" dirty="0"/>
              <a:t> (1982) </a:t>
            </a:r>
            <a:endParaRPr lang="de-DE" sz="3000" b="1" dirty="0" smtClean="0"/>
          </a:p>
          <a:p>
            <a:r>
              <a:rPr lang="de-DE" sz="3000" b="1" i="1" dirty="0" err="1"/>
              <a:t>Neraida</a:t>
            </a:r>
            <a:r>
              <a:rPr lang="de-DE" sz="3000" b="1" i="1" dirty="0"/>
              <a:t> </a:t>
            </a:r>
            <a:r>
              <a:rPr lang="de-DE" sz="3000" b="1" i="1" dirty="0" err="1"/>
              <a:t>tis</a:t>
            </a:r>
            <a:r>
              <a:rPr lang="de-DE" sz="3000" b="1" i="1" dirty="0"/>
              <a:t> Athinas</a:t>
            </a:r>
            <a:r>
              <a:rPr lang="de-DE" sz="3000" b="1" dirty="0"/>
              <a:t> (1974</a:t>
            </a:r>
            <a:r>
              <a:rPr lang="de-DE" sz="3000" b="1" dirty="0" smtClean="0"/>
              <a:t>)</a:t>
            </a:r>
          </a:p>
          <a:p>
            <a:r>
              <a:rPr lang="de-DE" sz="3000" b="1" i="1" dirty="0" err="1" smtClean="0"/>
              <a:t>Ta</a:t>
            </a:r>
            <a:r>
              <a:rPr lang="de-DE" sz="3000" b="1" i="1" dirty="0" smtClean="0"/>
              <a:t> </a:t>
            </a:r>
            <a:r>
              <a:rPr lang="de-DE" sz="3000" b="1" i="1" dirty="0" err="1"/>
              <a:t>kalitera</a:t>
            </a:r>
            <a:r>
              <a:rPr lang="de-DE" sz="3000" b="1" i="1" dirty="0"/>
              <a:t> </a:t>
            </a:r>
            <a:r>
              <a:rPr lang="de-DE" sz="3000" b="1" i="1" dirty="0" err="1"/>
              <a:t>xronia</a:t>
            </a:r>
            <a:r>
              <a:rPr lang="de-DE" sz="3000" b="1" dirty="0"/>
              <a:t> (</a:t>
            </a:r>
            <a:r>
              <a:rPr lang="de-DE" sz="3000" b="1" dirty="0" smtClean="0"/>
              <a:t>1984 </a:t>
            </a:r>
            <a:r>
              <a:rPr lang="de-DE" sz="3000" b="1" i="1" dirty="0" err="1"/>
              <a:t>To</a:t>
            </a:r>
            <a:r>
              <a:rPr lang="de-DE" sz="3000" b="1" i="1" dirty="0"/>
              <a:t> </a:t>
            </a:r>
            <a:r>
              <a:rPr lang="de-DE" sz="3000" b="1" i="1" dirty="0" err="1"/>
              <a:t>pempto</a:t>
            </a:r>
            <a:r>
              <a:rPr lang="de-DE" sz="3000" b="1" i="1" dirty="0"/>
              <a:t> </a:t>
            </a:r>
            <a:r>
              <a:rPr lang="de-DE" sz="3000" b="1" i="1" dirty="0" err="1"/>
              <a:t>genos</a:t>
            </a:r>
            <a:r>
              <a:rPr lang="de-DE" sz="3000" b="1" dirty="0"/>
              <a:t> 1</a:t>
            </a:r>
            <a:r>
              <a:rPr lang="de-DE" sz="3000" b="1" dirty="0" smtClean="0"/>
              <a:t>988</a:t>
            </a:r>
            <a:r>
              <a:rPr lang="de-DE" sz="3000" b="1" dirty="0"/>
              <a:t>), </a:t>
            </a:r>
            <a:r>
              <a:rPr lang="de-DE" sz="3000" b="1" i="1" dirty="0"/>
              <a:t>O </a:t>
            </a:r>
            <a:r>
              <a:rPr lang="de-DE" sz="3000" b="1" i="1" dirty="0" err="1"/>
              <a:t>tymbos</a:t>
            </a:r>
            <a:r>
              <a:rPr lang="de-DE" sz="3000" b="1" i="1" dirty="0"/>
              <a:t> </a:t>
            </a:r>
            <a:r>
              <a:rPr lang="de-DE" sz="3000" b="1" i="1" dirty="0" err="1"/>
              <a:t>konta</a:t>
            </a:r>
            <a:r>
              <a:rPr lang="de-DE" sz="3000" b="1" i="1" dirty="0"/>
              <a:t> </a:t>
            </a:r>
            <a:r>
              <a:rPr lang="de-DE" sz="3000" b="1" i="1" dirty="0" err="1"/>
              <a:t>sti</a:t>
            </a:r>
            <a:r>
              <a:rPr lang="de-DE" sz="3000" b="1" i="1" dirty="0"/>
              <a:t> </a:t>
            </a:r>
            <a:r>
              <a:rPr lang="de-DE" sz="3000" b="1" i="1" dirty="0" err="1"/>
              <a:t>thalassa</a:t>
            </a:r>
            <a:r>
              <a:rPr lang="de-DE" sz="3000" b="1" dirty="0"/>
              <a:t> (1992</a:t>
            </a:r>
            <a:r>
              <a:rPr lang="de-DE" sz="3000" b="1" dirty="0" smtClean="0"/>
              <a:t>)</a:t>
            </a:r>
          </a:p>
          <a:p>
            <a:r>
              <a:rPr lang="de-DE" sz="3000" b="1" i="1" dirty="0" err="1"/>
              <a:t>To</a:t>
            </a:r>
            <a:r>
              <a:rPr lang="de-DE" sz="3000" b="1" i="1" dirty="0"/>
              <a:t> </a:t>
            </a:r>
            <a:r>
              <a:rPr lang="de-DE" sz="3000" b="1" i="1" dirty="0" err="1"/>
              <a:t>taksidi</a:t>
            </a:r>
            <a:r>
              <a:rPr lang="de-DE" sz="3000" b="1" i="1" dirty="0"/>
              <a:t> </a:t>
            </a:r>
            <a:r>
              <a:rPr lang="de-DE" sz="3000" b="1" i="1" dirty="0" err="1"/>
              <a:t>stin</a:t>
            </a:r>
            <a:r>
              <a:rPr lang="de-DE" sz="3000" b="1" i="1" dirty="0"/>
              <a:t> </a:t>
            </a:r>
            <a:r>
              <a:rPr lang="de-DE" sz="3000" b="1" i="1" dirty="0" err="1"/>
              <a:t>Ellada</a:t>
            </a:r>
            <a:r>
              <a:rPr lang="de-DE" sz="3000" b="1" dirty="0"/>
              <a:t> (2. Aufl. 2015</a:t>
            </a:r>
            <a:r>
              <a:rPr lang="de-DE" sz="3000" b="1" dirty="0" smtClean="0"/>
              <a:t>)</a:t>
            </a:r>
          </a:p>
          <a:p>
            <a:r>
              <a:rPr lang="de-DE" sz="3000" b="1" dirty="0" smtClean="0"/>
              <a:t> </a:t>
            </a:r>
            <a:r>
              <a:rPr lang="de-DE" sz="3000" b="1" i="1" dirty="0" err="1"/>
              <a:t>Marmara</a:t>
            </a:r>
            <a:r>
              <a:rPr lang="de-DE" sz="3000" b="1" i="1" dirty="0"/>
              <a:t> </a:t>
            </a:r>
            <a:r>
              <a:rPr lang="de-DE" sz="3000" b="1" i="1" dirty="0" err="1"/>
              <a:t>sti</a:t>
            </a:r>
            <a:r>
              <a:rPr lang="de-DE" sz="3000" b="1" i="1" dirty="0"/>
              <a:t> </a:t>
            </a:r>
            <a:r>
              <a:rPr lang="de-DE" sz="3000" b="1" i="1" dirty="0" err="1"/>
              <a:t>mesi</a:t>
            </a:r>
            <a:r>
              <a:rPr lang="de-DE" sz="3000" b="1" dirty="0"/>
              <a:t> (2015</a:t>
            </a:r>
            <a:r>
              <a:rPr lang="de-DE" sz="3000" b="1" dirty="0" smtClean="0"/>
              <a:t>)</a:t>
            </a:r>
            <a:endParaRPr lang="el-GR" sz="3000" b="1" dirty="0"/>
          </a:p>
          <a:p>
            <a:endParaRPr lang="el-GR" dirty="0"/>
          </a:p>
        </p:txBody>
      </p:sp>
      <p:pic>
        <p:nvPicPr>
          <p:cNvPr id="5" name="Θέση περιεχομένου 4" descr="https://i2.wp.com/gga-brd.de/wp-content/uploads/2015/01/Dimitris-Nollas.jpg"/>
          <p:cNvPicPr>
            <a:picLocks noGrp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2618432" cy="33371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472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47410" y="868167"/>
            <a:ext cx="847306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>
                <a:solidFill>
                  <a:schemeClr val="bg1"/>
                </a:solidFill>
              </a:rPr>
              <a:t>b</a:t>
            </a:r>
            <a:r>
              <a:rPr lang="de-DE" sz="4000" b="1" dirty="0" smtClean="0">
                <a:solidFill>
                  <a:schemeClr val="bg1"/>
                </a:solidFill>
              </a:rPr>
              <a:t>) </a:t>
            </a:r>
            <a:r>
              <a:rPr lang="de-DE" sz="4000" b="1" dirty="0">
                <a:solidFill>
                  <a:schemeClr val="bg1"/>
                </a:solidFill>
              </a:rPr>
              <a:t>In Deutschland lebende griechische </a:t>
            </a:r>
            <a:r>
              <a:rPr lang="de-DE" sz="4000" b="1" dirty="0" err="1" smtClean="0">
                <a:solidFill>
                  <a:schemeClr val="bg1"/>
                </a:solidFill>
              </a:rPr>
              <a:t>AutorInnen</a:t>
            </a:r>
            <a:endParaRPr lang="de-DE" sz="4000" b="1" dirty="0" smtClean="0">
              <a:solidFill>
                <a:schemeClr val="bg1"/>
              </a:solidFill>
            </a:endParaRPr>
          </a:p>
          <a:p>
            <a:endParaRPr lang="de-DE" sz="4000" b="1" dirty="0">
              <a:solidFill>
                <a:schemeClr val="bg1"/>
              </a:solidFill>
            </a:endParaRPr>
          </a:p>
          <a:p>
            <a:endParaRPr lang="de-DE" sz="4000" b="1" dirty="0" smtClean="0">
              <a:solidFill>
                <a:schemeClr val="bg1"/>
              </a:solidFill>
            </a:endParaRPr>
          </a:p>
          <a:p>
            <a:r>
              <a:rPr lang="de-DE" sz="4000" b="1" dirty="0" smtClean="0">
                <a:solidFill>
                  <a:schemeClr val="bg1"/>
                </a:solidFill>
              </a:rPr>
              <a:t>Nur auf Deutsch Nur auf Griechisch</a:t>
            </a:r>
            <a:endParaRPr lang="de-DE" sz="4000" b="1" dirty="0">
              <a:solidFill>
                <a:schemeClr val="bg1"/>
              </a:solidFill>
            </a:endParaRPr>
          </a:p>
          <a:p>
            <a:endParaRPr lang="de-DE" sz="4000" b="1" dirty="0" smtClean="0">
              <a:solidFill>
                <a:schemeClr val="bg1"/>
              </a:solidFill>
            </a:endParaRPr>
          </a:p>
          <a:p>
            <a:r>
              <a:rPr lang="de-DE" sz="4000" b="1" dirty="0" smtClean="0">
                <a:solidFill>
                  <a:schemeClr val="bg1"/>
                </a:solidFill>
              </a:rPr>
              <a:t>Beide Sprachen</a:t>
            </a:r>
            <a:endParaRPr lang="de-DE" sz="4000" b="1" dirty="0">
              <a:solidFill>
                <a:schemeClr val="bg1"/>
              </a:solidFill>
            </a:endParaRPr>
          </a:p>
          <a:p>
            <a:endParaRPr lang="el-GR" sz="4000" dirty="0"/>
          </a:p>
        </p:txBody>
      </p:sp>
      <p:cxnSp>
        <p:nvCxnSpPr>
          <p:cNvPr id="4" name="Ευθύγραμμο βέλος σύνδεσης 3"/>
          <p:cNvCxnSpPr/>
          <p:nvPr/>
        </p:nvCxnSpPr>
        <p:spPr>
          <a:xfrm flipH="1">
            <a:off x="1979712" y="1916832"/>
            <a:ext cx="792088" cy="1459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ύγραμμο βέλος σύνδεσης 5"/>
          <p:cNvCxnSpPr/>
          <p:nvPr/>
        </p:nvCxnSpPr>
        <p:spPr>
          <a:xfrm>
            <a:off x="2771800" y="1916832"/>
            <a:ext cx="2952328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/>
          <p:nvPr/>
        </p:nvCxnSpPr>
        <p:spPr>
          <a:xfrm>
            <a:off x="2824463" y="1988840"/>
            <a:ext cx="0" cy="23042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00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Αγλαία\Documents\Paderborn\Greek authors\Matzouran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7188"/>
            <a:ext cx="7704856" cy="61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17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771800" y="2274838"/>
            <a:ext cx="40862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/>
              <a:t>Warum </a:t>
            </a:r>
            <a:r>
              <a:rPr lang="de-DE" sz="3200" b="1" dirty="0" err="1"/>
              <a:t>water</a:t>
            </a:r>
            <a:endParaRPr lang="el-GR" sz="3200" b="1" dirty="0"/>
          </a:p>
          <a:p>
            <a:r>
              <a:rPr lang="de-DE" sz="3200" b="1" dirty="0"/>
              <a:t>du mich holen</a:t>
            </a:r>
            <a:endParaRPr lang="el-GR" sz="3200" b="1" dirty="0"/>
          </a:p>
          <a:p>
            <a:r>
              <a:rPr lang="de-DE" sz="3200" b="1" dirty="0"/>
              <a:t>in dieses Land</a:t>
            </a:r>
            <a:endParaRPr lang="el-GR" sz="3200" b="1" dirty="0"/>
          </a:p>
          <a:p>
            <a:r>
              <a:rPr lang="de-DE" sz="3200" b="1" dirty="0"/>
              <a:t>wo ich nicht</a:t>
            </a:r>
            <a:endParaRPr lang="el-GR" sz="3200" b="1" dirty="0"/>
          </a:p>
          <a:p>
            <a:r>
              <a:rPr lang="de-DE" sz="3200" b="1" dirty="0"/>
              <a:t>auf </a:t>
            </a:r>
            <a:r>
              <a:rPr lang="de-DE" sz="3200" b="1" dirty="0" err="1"/>
              <a:t>straßen</a:t>
            </a:r>
            <a:endParaRPr lang="el-GR" sz="3200" b="1" dirty="0"/>
          </a:p>
          <a:p>
            <a:r>
              <a:rPr lang="de-DE" sz="3200" b="1" dirty="0"/>
              <a:t>spielen kann die </a:t>
            </a:r>
            <a:endParaRPr lang="el-GR" sz="3200" b="1" dirty="0"/>
          </a:p>
          <a:p>
            <a:r>
              <a:rPr lang="de-DE" sz="3200" b="1" dirty="0"/>
              <a:t>du so schön</a:t>
            </a:r>
            <a:endParaRPr lang="el-GR" sz="3200" b="1" dirty="0"/>
          </a:p>
          <a:p>
            <a:r>
              <a:rPr lang="de-DE" sz="3200" b="1" dirty="0"/>
              <a:t>putzen hast.</a:t>
            </a:r>
            <a:endParaRPr lang="el-GR" sz="3200" b="1" dirty="0"/>
          </a:p>
        </p:txBody>
      </p:sp>
    </p:spTree>
    <p:extLst>
      <p:ext uri="{BB962C8B-B14F-4D97-AF65-F5344CB8AC3E}">
        <p14:creationId xmlns:p14="http://schemas.microsoft.com/office/powerpoint/2010/main" val="137296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Griechische Autoren, die nach Deutschland ausgewandert sind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 err="1"/>
              <a:t>Chrisafis</a:t>
            </a:r>
            <a:r>
              <a:rPr lang="de-DE" b="1" dirty="0"/>
              <a:t> </a:t>
            </a:r>
            <a:r>
              <a:rPr lang="de-DE" b="1" dirty="0" err="1"/>
              <a:t>Lolakas</a:t>
            </a:r>
            <a:r>
              <a:rPr lang="de-DE" b="1" dirty="0"/>
              <a:t> </a:t>
            </a:r>
            <a:r>
              <a:rPr lang="de-DE" b="1" i="1" dirty="0"/>
              <a:t>So weit der Himmel reicht</a:t>
            </a:r>
            <a:r>
              <a:rPr lang="de-DE" b="1" dirty="0"/>
              <a:t> (1985) </a:t>
            </a:r>
            <a:endParaRPr lang="de-DE" b="1" dirty="0" smtClean="0"/>
          </a:p>
          <a:p>
            <a:r>
              <a:rPr lang="de-DE" b="1" dirty="0"/>
              <a:t>Dimitris </a:t>
            </a:r>
            <a:r>
              <a:rPr lang="de-DE" b="1" dirty="0" err="1"/>
              <a:t>Kosmidis</a:t>
            </a:r>
            <a:r>
              <a:rPr lang="de-DE" b="1" dirty="0"/>
              <a:t> mit den Lyrikbänden </a:t>
            </a:r>
            <a:r>
              <a:rPr lang="de-DE" b="1" i="1" dirty="0"/>
              <a:t>Der Muschel </a:t>
            </a:r>
            <a:r>
              <a:rPr lang="de-DE" b="1" i="1" dirty="0" err="1"/>
              <a:t>zugefüstert</a:t>
            </a:r>
            <a:r>
              <a:rPr lang="de-DE" b="1" dirty="0"/>
              <a:t> (1991) und </a:t>
            </a:r>
            <a:r>
              <a:rPr lang="de-DE" b="1" i="1" dirty="0"/>
              <a:t>Die Botschaft der Zikaden</a:t>
            </a:r>
            <a:r>
              <a:rPr lang="de-DE" b="1" dirty="0"/>
              <a:t> (</a:t>
            </a:r>
            <a:r>
              <a:rPr lang="de-DE" b="1" dirty="0" smtClean="0"/>
              <a:t>1995</a:t>
            </a:r>
          </a:p>
          <a:p>
            <a:r>
              <a:rPr lang="de-DE" b="1" dirty="0"/>
              <a:t>Dimitris </a:t>
            </a:r>
            <a:r>
              <a:rPr lang="de-DE" b="1" dirty="0" err="1"/>
              <a:t>Papakonstantinou</a:t>
            </a:r>
            <a:r>
              <a:rPr lang="de-DE" b="1" dirty="0"/>
              <a:t> </a:t>
            </a:r>
            <a:r>
              <a:rPr lang="de-DE" b="1" i="1" dirty="0"/>
              <a:t>Die  Dunkelziffer. Kriminalroman um eine Männerfreundschaft</a:t>
            </a:r>
            <a:r>
              <a:rPr lang="de-DE" b="1" dirty="0"/>
              <a:t> (1988). 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38374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4316288" cy="6480720"/>
          </a:xfrm>
        </p:spPr>
        <p:txBody>
          <a:bodyPr/>
          <a:lstStyle/>
          <a:p>
            <a:pPr marL="457200" lvl="1" indent="0">
              <a:buNone/>
            </a:pPr>
            <a:r>
              <a:rPr lang="de-DE" sz="3200" b="1" dirty="0" smtClean="0">
                <a:solidFill>
                  <a:schemeClr val="bg1"/>
                </a:solidFill>
              </a:rPr>
              <a:t>b) Nach Deutschland ausgewanderte Autoren</a:t>
            </a:r>
          </a:p>
          <a:p>
            <a:pPr marL="457200" lvl="1" indent="0">
              <a:buNone/>
            </a:pPr>
            <a:r>
              <a:rPr lang="de-DE" sz="4000" b="1" dirty="0" smtClean="0"/>
              <a:t>Eva </a:t>
            </a:r>
            <a:r>
              <a:rPr lang="de-DE" sz="4000" b="1" dirty="0" err="1" smtClean="0"/>
              <a:t>Boura</a:t>
            </a:r>
            <a:endParaRPr lang="de-DE" sz="4000" b="1" dirty="0" smtClean="0"/>
          </a:p>
          <a:p>
            <a:pPr marL="457200" lvl="1" indent="0">
              <a:buNone/>
            </a:pPr>
            <a:endParaRPr lang="de-DE" dirty="0"/>
          </a:p>
          <a:p>
            <a:pPr marL="457200" lvl="1" indent="0">
              <a:buNone/>
            </a:pP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88640"/>
            <a:ext cx="4316288" cy="6480720"/>
          </a:xfrm>
        </p:spPr>
        <p:txBody>
          <a:bodyPr/>
          <a:lstStyle/>
          <a:p>
            <a:r>
              <a:rPr lang="de-DE" sz="4000" b="1" dirty="0" err="1" smtClean="0"/>
              <a:t>Chatzitzanou-Walthard</a:t>
            </a:r>
            <a:endParaRPr lang="de-DE" sz="4000" b="1" dirty="0" smtClean="0"/>
          </a:p>
          <a:p>
            <a:endParaRPr lang="de-DE" dirty="0"/>
          </a:p>
          <a:p>
            <a:endParaRPr lang="el-GR" dirty="0"/>
          </a:p>
        </p:txBody>
      </p:sp>
      <p:pic>
        <p:nvPicPr>
          <p:cNvPr id="6146" name="Picture 2" descr="C:\Users\Αγλαία\Documents\Paderborn\Germanic authors\Bour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0888"/>
            <a:ext cx="4499992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Αγλαία\Documents\Paderborn\Germanic authors\Chatzitzano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799"/>
            <a:ext cx="4644008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494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Feta und Söhne - Christos Yiannopoulo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36712"/>
            <a:ext cx="3024336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05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8229600" cy="1143000"/>
          </a:xfrm>
        </p:spPr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Nach Deutschland ausgewanderte Autoren, die ausschließlich auf griechisch schreiben</a:t>
            </a:r>
            <a:endParaRPr lang="el-GR" sz="3600" b="1" dirty="0">
              <a:solidFill>
                <a:schemeClr val="bg1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Miltiadis </a:t>
            </a:r>
            <a:r>
              <a:rPr lang="de-DE" b="1" dirty="0" err="1"/>
              <a:t>Papanagnou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i="1" dirty="0" smtClean="0"/>
              <a:t>Die Fremden“</a:t>
            </a:r>
            <a:r>
              <a:rPr lang="de-DE" b="1" dirty="0" smtClean="0"/>
              <a:t> (1979), „</a:t>
            </a:r>
            <a:r>
              <a:rPr lang="de-DE" b="1" i="1" dirty="0" err="1" smtClean="0"/>
              <a:t>Lasogermani</a:t>
            </a:r>
            <a:r>
              <a:rPr lang="de-DE" b="1" i="1" dirty="0" smtClean="0"/>
              <a:t>“</a:t>
            </a:r>
            <a:r>
              <a:rPr lang="de-DE" b="1" dirty="0" smtClean="0"/>
              <a:t> (1985)</a:t>
            </a:r>
          </a:p>
          <a:p>
            <a:r>
              <a:rPr lang="de-DE" b="1" dirty="0"/>
              <a:t>Maria </a:t>
            </a:r>
            <a:r>
              <a:rPr lang="de-DE" b="1" dirty="0" err="1"/>
              <a:t>Karavia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i="1" dirty="0" err="1" smtClean="0"/>
              <a:t>Stigmes</a:t>
            </a:r>
            <a:r>
              <a:rPr lang="de-DE" b="1" i="1" dirty="0" smtClean="0"/>
              <a:t>“</a:t>
            </a:r>
            <a:r>
              <a:rPr lang="de-DE" b="1" dirty="0" smtClean="0"/>
              <a:t> </a:t>
            </a:r>
            <a:r>
              <a:rPr lang="de-DE" b="1" dirty="0"/>
              <a:t>(</a:t>
            </a:r>
            <a:r>
              <a:rPr lang="de-DE" b="1" dirty="0" smtClean="0"/>
              <a:t>1983)</a:t>
            </a:r>
          </a:p>
          <a:p>
            <a:r>
              <a:rPr lang="de-DE" b="1" dirty="0" err="1" smtClean="0"/>
              <a:t>Garefis</a:t>
            </a:r>
            <a:r>
              <a:rPr lang="de-DE" b="1" dirty="0" smtClean="0"/>
              <a:t> </a:t>
            </a:r>
            <a:r>
              <a:rPr lang="de-DE" b="1" dirty="0" err="1"/>
              <a:t>Delingas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i="1" dirty="0" err="1" smtClean="0"/>
              <a:t>Ta</a:t>
            </a:r>
            <a:r>
              <a:rPr lang="de-DE" b="1" i="1" dirty="0" smtClean="0"/>
              <a:t> </a:t>
            </a:r>
            <a:r>
              <a:rPr lang="de-DE" b="1" i="1" dirty="0" err="1" smtClean="0"/>
              <a:t>Endiamesa</a:t>
            </a:r>
            <a:r>
              <a:rPr lang="de-DE" b="1" i="1" dirty="0" smtClean="0"/>
              <a:t>“</a:t>
            </a:r>
            <a:r>
              <a:rPr lang="de-DE" b="1" dirty="0" smtClean="0"/>
              <a:t> </a:t>
            </a:r>
            <a:r>
              <a:rPr lang="de-DE" b="1" dirty="0"/>
              <a:t>(1987</a:t>
            </a:r>
            <a:r>
              <a:rPr lang="de-DE" b="1" dirty="0" smtClean="0"/>
              <a:t>), „</a:t>
            </a:r>
            <a:r>
              <a:rPr lang="de-DE" b="1" i="1" dirty="0" smtClean="0"/>
              <a:t>Unsere </a:t>
            </a:r>
            <a:r>
              <a:rPr lang="de-DE" b="1" i="1" dirty="0"/>
              <a:t>Schatten in </a:t>
            </a:r>
            <a:r>
              <a:rPr lang="de-DE" b="1" i="1" dirty="0" smtClean="0"/>
              <a:t>Offenbach“</a:t>
            </a:r>
            <a:r>
              <a:rPr lang="de-DE" b="1" dirty="0" smtClean="0"/>
              <a:t> </a:t>
            </a:r>
            <a:r>
              <a:rPr lang="de-DE" b="1" dirty="0"/>
              <a:t>(1991), </a:t>
            </a:r>
            <a:endParaRPr lang="de-DE" b="1" dirty="0" smtClean="0"/>
          </a:p>
          <a:p>
            <a:r>
              <a:rPr lang="de-DE" b="1" i="1" dirty="0" smtClean="0"/>
              <a:t>„I </a:t>
            </a:r>
            <a:r>
              <a:rPr lang="de-DE" b="1" i="1" dirty="0" err="1"/>
              <a:t>poreia</a:t>
            </a:r>
            <a:r>
              <a:rPr lang="de-DE" b="1" i="1" dirty="0"/>
              <a:t> </a:t>
            </a:r>
            <a:r>
              <a:rPr lang="de-DE" b="1" i="1" dirty="0" err="1"/>
              <a:t>kai</a:t>
            </a:r>
            <a:r>
              <a:rPr lang="de-DE" b="1" i="1" dirty="0"/>
              <a:t> </a:t>
            </a:r>
            <a:r>
              <a:rPr lang="de-DE" b="1" i="1" dirty="0" err="1"/>
              <a:t>to</a:t>
            </a:r>
            <a:r>
              <a:rPr lang="de-DE" b="1" i="1" dirty="0"/>
              <a:t> </a:t>
            </a:r>
            <a:r>
              <a:rPr lang="de-DE" b="1" i="1" dirty="0" err="1" smtClean="0"/>
              <a:t>soma</a:t>
            </a:r>
            <a:r>
              <a:rPr lang="de-DE" b="1" i="1" dirty="0" smtClean="0"/>
              <a:t>“</a:t>
            </a:r>
            <a:r>
              <a:rPr lang="de-DE" b="1" dirty="0" smtClean="0"/>
              <a:t> </a:t>
            </a:r>
            <a:r>
              <a:rPr lang="de-DE" b="1" dirty="0"/>
              <a:t>(</a:t>
            </a:r>
            <a:r>
              <a:rPr lang="de-DE" b="1" dirty="0" smtClean="0"/>
              <a:t>2001)</a:t>
            </a:r>
          </a:p>
          <a:p>
            <a:r>
              <a:rPr lang="de-DE" b="1" dirty="0" smtClean="0"/>
              <a:t>Antonis </a:t>
            </a:r>
            <a:r>
              <a:rPr lang="de-DE" b="1" dirty="0" err="1"/>
              <a:t>Risos</a:t>
            </a:r>
            <a:r>
              <a:rPr lang="de-DE" b="1" dirty="0"/>
              <a:t> </a:t>
            </a:r>
            <a:r>
              <a:rPr lang="de-DE" b="1" dirty="0" smtClean="0"/>
              <a:t>„</a:t>
            </a:r>
            <a:r>
              <a:rPr lang="de-DE" b="1" i="1" dirty="0" err="1" smtClean="0"/>
              <a:t>Odiporou</a:t>
            </a:r>
            <a:r>
              <a:rPr lang="de-DE" b="1" i="1" dirty="0" smtClean="0"/>
              <a:t> </a:t>
            </a:r>
            <a:r>
              <a:rPr lang="de-DE" b="1" i="1" dirty="0" err="1"/>
              <a:t>filoxenia</a:t>
            </a:r>
            <a:r>
              <a:rPr lang="de-DE" b="1" i="1" dirty="0"/>
              <a:t> </a:t>
            </a:r>
            <a:r>
              <a:rPr lang="de-DE" b="1" i="1" dirty="0" err="1"/>
              <a:t>kai</a:t>
            </a:r>
            <a:r>
              <a:rPr lang="de-DE" b="1" i="1" dirty="0"/>
              <a:t> </a:t>
            </a:r>
            <a:r>
              <a:rPr lang="de-DE" b="1" i="1" dirty="0" err="1" smtClean="0"/>
              <a:t>kseprovodisma</a:t>
            </a:r>
            <a:r>
              <a:rPr lang="de-DE" b="1" i="1" dirty="0" smtClean="0"/>
              <a:t>“</a:t>
            </a:r>
            <a:r>
              <a:rPr lang="de-DE" b="1" dirty="0" smtClean="0"/>
              <a:t> </a:t>
            </a:r>
            <a:r>
              <a:rPr lang="de-DE" b="1" dirty="0"/>
              <a:t>(1995), </a:t>
            </a:r>
            <a:r>
              <a:rPr lang="de-DE" b="1" dirty="0" smtClean="0"/>
              <a:t>„</a:t>
            </a:r>
            <a:r>
              <a:rPr lang="de-DE" b="1" i="1" dirty="0" err="1" smtClean="0"/>
              <a:t>Ksorkia</a:t>
            </a:r>
            <a:r>
              <a:rPr lang="de-DE" b="1" i="1" dirty="0" smtClean="0"/>
              <a:t>“</a:t>
            </a:r>
            <a:r>
              <a:rPr lang="de-DE" b="1" dirty="0" smtClean="0"/>
              <a:t> </a:t>
            </a:r>
            <a:r>
              <a:rPr lang="de-DE" b="1" dirty="0"/>
              <a:t>(1995).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51023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4316288" cy="6480720"/>
          </a:xfrm>
        </p:spPr>
        <p:txBody>
          <a:bodyPr/>
          <a:lstStyle/>
          <a:p>
            <a:r>
              <a:rPr lang="de-DE" sz="4000" b="1" dirty="0" smtClean="0"/>
              <a:t>Maria </a:t>
            </a:r>
            <a:r>
              <a:rPr lang="de-DE" sz="4000" b="1" dirty="0" err="1" smtClean="0"/>
              <a:t>Karavia</a:t>
            </a:r>
            <a:endParaRPr lang="de-DE" sz="4000" b="1" dirty="0" smtClean="0"/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88640"/>
            <a:ext cx="4244280" cy="6408712"/>
          </a:xfrm>
        </p:spPr>
        <p:txBody>
          <a:bodyPr>
            <a:normAutofit/>
          </a:bodyPr>
          <a:lstStyle/>
          <a:p>
            <a:r>
              <a:rPr lang="de-DE" sz="4000" b="1" dirty="0" smtClean="0"/>
              <a:t>Alexios </a:t>
            </a:r>
            <a:r>
              <a:rPr lang="de-DE" sz="4000" b="1" dirty="0" err="1" smtClean="0"/>
              <a:t>Mainas</a:t>
            </a:r>
            <a:endParaRPr lang="el-GR" sz="4000" b="1" dirty="0"/>
          </a:p>
        </p:txBody>
      </p:sp>
      <p:pic>
        <p:nvPicPr>
          <p:cNvPr id="7170" name="Picture 2" descr="C:\Users\Αγλαία\Documents\Paderborn\Greek authors\Karav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4032448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Αγλαία\Documents\Paderborn\Greek authors\Piz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9" y="4127500"/>
            <a:ext cx="4032448" cy="27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Αγλαία\Documents\Paderborn\Greek authors\Mainas ipolipou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719" y="980729"/>
            <a:ext cx="2550554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Εικόνα 7" descr="https://i1.wp.com/gga-brd.de/wp-content/uploads/2016/06/20130623_3593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09022"/>
            <a:ext cx="2699792" cy="2763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66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188640"/>
            <a:ext cx="4316288" cy="6408712"/>
          </a:xfrm>
        </p:spPr>
        <p:txBody>
          <a:bodyPr/>
          <a:lstStyle/>
          <a:p>
            <a:r>
              <a:rPr lang="de-DE" sz="4000" b="1" dirty="0" err="1" smtClean="0"/>
              <a:t>Korneti</a:t>
            </a:r>
            <a:r>
              <a:rPr lang="de-DE" sz="4000" b="1" dirty="0" smtClean="0"/>
              <a:t> Elsa</a:t>
            </a:r>
          </a:p>
          <a:p>
            <a:endParaRPr lang="de-DE" dirty="0"/>
          </a:p>
          <a:p>
            <a:endParaRPr lang="el-GR" dirty="0"/>
          </a:p>
        </p:txBody>
      </p:sp>
      <p:pic>
        <p:nvPicPr>
          <p:cNvPr id="8194" name="Picture 2" descr="C:\Users\Αγλαία\Documents\Paderborn\Greek authors\Korneti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4104456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Αγλαία\Documents\Paderborn\Greek authors\Korneti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29000"/>
            <a:ext cx="410445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Αγλαία\Documents\Paderborn\Greek authors\Korneti 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8639"/>
            <a:ext cx="4427984" cy="2996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Αγλαία\Documents\Paderborn\Greek authors\Korneti 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9000"/>
            <a:ext cx="428396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78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Vaios </a:t>
            </a:r>
            <a:r>
              <a:rPr lang="de-DE" dirty="0" err="1"/>
              <a:t>Fassoulas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de-DE" sz="2800" b="1" i="1" dirty="0"/>
              <a:t>Griechenland in unserem Jahrhundert</a:t>
            </a:r>
            <a:r>
              <a:rPr lang="de-DE" sz="2800" b="1" dirty="0"/>
              <a:t> (1996) </a:t>
            </a:r>
            <a:endParaRPr lang="de-DE" sz="2800" b="1" dirty="0" smtClean="0"/>
          </a:p>
          <a:p>
            <a:r>
              <a:rPr lang="de-DE" sz="2800" b="1" i="1" dirty="0" err="1"/>
              <a:t>Trobadour</a:t>
            </a:r>
            <a:r>
              <a:rPr lang="de-DE" sz="2800" b="1" i="1" dirty="0"/>
              <a:t> der Fremde</a:t>
            </a:r>
            <a:r>
              <a:rPr lang="de-DE" sz="2800" b="1" dirty="0"/>
              <a:t> (</a:t>
            </a:r>
            <a:r>
              <a:rPr lang="de-DE" sz="2800" b="1" dirty="0" smtClean="0"/>
              <a:t>1995)</a:t>
            </a:r>
          </a:p>
          <a:p>
            <a:r>
              <a:rPr lang="de-DE" sz="2800" b="1" i="1" dirty="0" smtClean="0"/>
              <a:t>Die </a:t>
            </a:r>
            <a:r>
              <a:rPr lang="de-DE" sz="2800" b="1" i="1" dirty="0"/>
              <a:t>Sirenen der Fremde</a:t>
            </a:r>
            <a:r>
              <a:rPr lang="de-DE" sz="2800" b="1" dirty="0"/>
              <a:t> (1998</a:t>
            </a:r>
            <a:r>
              <a:rPr lang="de-DE" sz="2800" b="1" dirty="0" smtClean="0"/>
              <a:t>)</a:t>
            </a:r>
          </a:p>
          <a:p>
            <a:r>
              <a:rPr lang="de-DE" sz="2800" b="1" i="1" dirty="0"/>
              <a:t>Auf den Spuren des Lebens</a:t>
            </a:r>
            <a:r>
              <a:rPr lang="de-DE" sz="2800" b="1" dirty="0"/>
              <a:t> (1981</a:t>
            </a:r>
            <a:r>
              <a:rPr lang="de-DE" sz="2800" b="1" dirty="0" smtClean="0"/>
              <a:t>)</a:t>
            </a:r>
          </a:p>
          <a:p>
            <a:endParaRPr lang="el-GR" sz="2800" dirty="0"/>
          </a:p>
        </p:txBody>
      </p:sp>
      <p:pic>
        <p:nvPicPr>
          <p:cNvPr id="1026" name="Picture 2" descr="C:\Users\Αγλαία\Documents\Paderborn\Greek authors\Fasoulas fot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564904"/>
            <a:ext cx="233970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60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 err="1"/>
              <a:t>Palantza</a:t>
            </a:r>
            <a:r>
              <a:rPr lang="de-DE" sz="3600" dirty="0"/>
              <a:t> Elena</a:t>
            </a:r>
            <a:r>
              <a:rPr lang="de-DE" dirty="0"/>
              <a:t/>
            </a:r>
            <a:br>
              <a:rPr lang="de-DE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4000" b="1" dirty="0" smtClean="0">
                <a:solidFill>
                  <a:schemeClr val="bg1"/>
                </a:solidFill>
              </a:rPr>
              <a:t>Petros </a:t>
            </a:r>
            <a:r>
              <a:rPr lang="de-DE" sz="4000" b="1" dirty="0" err="1" smtClean="0">
                <a:solidFill>
                  <a:schemeClr val="bg1"/>
                </a:solidFill>
              </a:rPr>
              <a:t>Kyrimis</a:t>
            </a:r>
            <a:r>
              <a:rPr lang="de-DE" sz="4000" b="1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de-DE" sz="3600" b="1" dirty="0" smtClean="0"/>
              <a:t>„</a:t>
            </a:r>
            <a:r>
              <a:rPr lang="de-DE" sz="3600" b="1" i="1" dirty="0"/>
              <a:t>Das Herz der Amsel</a:t>
            </a:r>
            <a:r>
              <a:rPr lang="de-DE" sz="3600" b="1" dirty="0"/>
              <a:t> </a:t>
            </a:r>
            <a:r>
              <a:rPr lang="de-DE" sz="3600" b="1" dirty="0" smtClean="0"/>
              <a:t>“ (1998)</a:t>
            </a:r>
          </a:p>
          <a:p>
            <a:pPr marL="0" indent="0">
              <a:buNone/>
            </a:pPr>
            <a:r>
              <a:rPr lang="de-DE" sz="3600" b="1" i="1" dirty="0" smtClean="0"/>
              <a:t>„</a:t>
            </a:r>
            <a:r>
              <a:rPr lang="de-DE" sz="3600" b="1" i="1" dirty="0" err="1" smtClean="0"/>
              <a:t>Ekloges</a:t>
            </a:r>
            <a:r>
              <a:rPr lang="de-DE" sz="3600" b="1" i="1" dirty="0" smtClean="0"/>
              <a:t> </a:t>
            </a:r>
            <a:r>
              <a:rPr lang="de-DE" sz="3600" b="1" i="1" dirty="0" err="1"/>
              <a:t>sti</a:t>
            </a:r>
            <a:r>
              <a:rPr lang="de-DE" sz="3600" b="1" i="1" dirty="0"/>
              <a:t> </a:t>
            </a:r>
            <a:r>
              <a:rPr lang="de-DE" sz="3600" b="1" i="1" dirty="0" err="1" smtClean="0"/>
              <a:t>Nefupoli</a:t>
            </a:r>
            <a:r>
              <a:rPr lang="de-DE" sz="3600" b="1" i="1" dirty="0" smtClean="0"/>
              <a:t>“</a:t>
            </a:r>
            <a:r>
              <a:rPr lang="de-DE" sz="3600" b="1" dirty="0" smtClean="0"/>
              <a:t> </a:t>
            </a:r>
            <a:r>
              <a:rPr lang="de-DE" sz="3600" b="1" dirty="0"/>
              <a:t>(2000</a:t>
            </a:r>
            <a:r>
              <a:rPr lang="de-DE" sz="3600" b="1" dirty="0" smtClean="0"/>
              <a:t>) „</a:t>
            </a:r>
            <a:r>
              <a:rPr lang="de-DE" sz="3600" b="1" i="1" dirty="0" err="1" smtClean="0"/>
              <a:t>Istories</a:t>
            </a:r>
            <a:r>
              <a:rPr lang="de-DE" sz="3600" b="1" i="1" dirty="0" smtClean="0"/>
              <a:t> </a:t>
            </a:r>
            <a:r>
              <a:rPr lang="de-DE" sz="3600" b="1" i="1" dirty="0" err="1"/>
              <a:t>tou</a:t>
            </a:r>
            <a:r>
              <a:rPr lang="de-DE" sz="3600" b="1" i="1" dirty="0"/>
              <a:t> </a:t>
            </a:r>
            <a:r>
              <a:rPr lang="de-DE" sz="3600" b="1" i="1" dirty="0" err="1"/>
              <a:t>prin</a:t>
            </a:r>
            <a:r>
              <a:rPr lang="de-DE" sz="3600" b="1" i="1" dirty="0"/>
              <a:t> </a:t>
            </a:r>
            <a:r>
              <a:rPr lang="de-DE" sz="3600" b="1" i="1" dirty="0" err="1"/>
              <a:t>kai</a:t>
            </a:r>
            <a:r>
              <a:rPr lang="de-DE" sz="3600" b="1" i="1" dirty="0"/>
              <a:t> </a:t>
            </a:r>
            <a:r>
              <a:rPr lang="de-DE" sz="3600" b="1" i="1" dirty="0" err="1"/>
              <a:t>tou</a:t>
            </a:r>
            <a:r>
              <a:rPr lang="de-DE" sz="3600" b="1" i="1" dirty="0"/>
              <a:t> </a:t>
            </a:r>
            <a:r>
              <a:rPr lang="de-DE" sz="3600" b="1" i="1" dirty="0" err="1" smtClean="0"/>
              <a:t>meta</a:t>
            </a:r>
            <a:r>
              <a:rPr lang="de-DE" sz="3600" b="1" i="1" dirty="0" smtClean="0"/>
              <a:t>“</a:t>
            </a:r>
            <a:r>
              <a:rPr lang="de-DE" sz="3600" b="1" dirty="0" smtClean="0"/>
              <a:t> </a:t>
            </a:r>
            <a:r>
              <a:rPr lang="de-DE" sz="3600" b="1" dirty="0"/>
              <a:t>(2000</a:t>
            </a:r>
            <a:r>
              <a:rPr lang="de-DE" sz="3600" b="1" dirty="0" smtClean="0"/>
              <a:t>)</a:t>
            </a:r>
          </a:p>
          <a:p>
            <a:pPr marL="0" indent="0">
              <a:buNone/>
            </a:pPr>
            <a:r>
              <a:rPr lang="de-DE" sz="3600" b="1" i="1" dirty="0" smtClean="0"/>
              <a:t>„</a:t>
            </a:r>
            <a:r>
              <a:rPr lang="de-DE" sz="3600" b="1" i="1" dirty="0" err="1" smtClean="0"/>
              <a:t>To</a:t>
            </a:r>
            <a:r>
              <a:rPr lang="de-DE" sz="3600" b="1" i="1" dirty="0" smtClean="0"/>
              <a:t> </a:t>
            </a:r>
            <a:r>
              <a:rPr lang="de-DE" sz="3600" b="1" i="1" dirty="0" err="1"/>
              <a:t>lefko</a:t>
            </a:r>
            <a:r>
              <a:rPr lang="de-DE" sz="3600" b="1" i="1" dirty="0"/>
              <a:t> </a:t>
            </a:r>
            <a:r>
              <a:rPr lang="de-DE" sz="3600" b="1" i="1" dirty="0" err="1"/>
              <a:t>tou</a:t>
            </a:r>
            <a:r>
              <a:rPr lang="de-DE" sz="3600" b="1" i="1" dirty="0"/>
              <a:t> </a:t>
            </a:r>
            <a:r>
              <a:rPr lang="de-DE" sz="3600" b="1" i="1" dirty="0" err="1" smtClean="0"/>
              <a:t>iliou</a:t>
            </a:r>
            <a:r>
              <a:rPr lang="de-DE" sz="3600" b="1" i="1" dirty="0" smtClean="0"/>
              <a:t>“</a:t>
            </a:r>
            <a:r>
              <a:rPr lang="de-DE" sz="3600" b="1" dirty="0" smtClean="0"/>
              <a:t> </a:t>
            </a:r>
            <a:r>
              <a:rPr lang="de-DE" sz="3600" b="1" dirty="0"/>
              <a:t>(2007</a:t>
            </a:r>
            <a:r>
              <a:rPr lang="de-DE" sz="3600" b="1" dirty="0" smtClean="0"/>
              <a:t>)</a:t>
            </a:r>
          </a:p>
          <a:p>
            <a:pPr marL="0" indent="0">
              <a:buNone/>
            </a:pPr>
            <a:r>
              <a:rPr lang="de-DE" sz="3600" b="1" dirty="0" smtClean="0"/>
              <a:t>„</a:t>
            </a:r>
            <a:r>
              <a:rPr lang="de-DE" sz="3600" b="1" i="1" dirty="0" err="1" smtClean="0"/>
              <a:t>Kirie</a:t>
            </a:r>
            <a:r>
              <a:rPr lang="de-DE" sz="3600" b="1" i="1" dirty="0" smtClean="0"/>
              <a:t> </a:t>
            </a:r>
            <a:r>
              <a:rPr lang="de-DE" sz="3600" b="1" i="1" dirty="0"/>
              <a:t>ton </a:t>
            </a:r>
            <a:r>
              <a:rPr lang="de-DE" sz="3600" b="1" i="1" dirty="0" err="1" smtClean="0"/>
              <a:t>ligmon</a:t>
            </a:r>
            <a:r>
              <a:rPr lang="de-DE" sz="3600" b="1" i="1" dirty="0" smtClean="0"/>
              <a:t>“</a:t>
            </a:r>
            <a:r>
              <a:rPr lang="de-DE" sz="3600" b="1" dirty="0" smtClean="0"/>
              <a:t> </a:t>
            </a:r>
            <a:r>
              <a:rPr lang="de-DE" sz="3600" b="1" dirty="0"/>
              <a:t>(2008</a:t>
            </a:r>
            <a:r>
              <a:rPr lang="de-DE" sz="3600" b="1" dirty="0" smtClean="0"/>
              <a:t>)</a:t>
            </a:r>
          </a:p>
          <a:p>
            <a:pPr marL="0" indent="0">
              <a:buNone/>
            </a:pPr>
            <a:r>
              <a:rPr lang="de-DE" sz="3600" b="1" dirty="0" smtClean="0"/>
              <a:t>„</a:t>
            </a:r>
            <a:r>
              <a:rPr lang="de-DE" sz="3600" b="1" i="1" dirty="0" smtClean="0"/>
              <a:t>O </a:t>
            </a:r>
            <a:r>
              <a:rPr lang="de-DE" sz="3600" b="1" i="1" dirty="0" err="1"/>
              <a:t>likos</a:t>
            </a:r>
            <a:r>
              <a:rPr lang="de-DE" sz="3600" b="1" i="1" dirty="0"/>
              <a:t> </a:t>
            </a:r>
            <a:r>
              <a:rPr lang="de-DE" sz="3600" b="1" i="1" dirty="0" err="1"/>
              <a:t>pou</a:t>
            </a:r>
            <a:r>
              <a:rPr lang="de-DE" sz="3600" b="1" i="1" dirty="0"/>
              <a:t> </a:t>
            </a:r>
            <a:r>
              <a:rPr lang="de-DE" sz="3600" b="1" i="1" dirty="0" err="1"/>
              <a:t>ithele</a:t>
            </a:r>
            <a:r>
              <a:rPr lang="de-DE" sz="3600" b="1" i="1" dirty="0"/>
              <a:t> na </a:t>
            </a:r>
            <a:r>
              <a:rPr lang="de-DE" sz="3600" b="1" i="1" dirty="0" err="1"/>
              <a:t>ginei</a:t>
            </a:r>
            <a:r>
              <a:rPr lang="de-DE" sz="3600" b="1" i="1" dirty="0"/>
              <a:t> </a:t>
            </a:r>
            <a:r>
              <a:rPr lang="de-DE" sz="3600" b="1" i="1" dirty="0" err="1" smtClean="0"/>
              <a:t>dimarchos</a:t>
            </a:r>
            <a:r>
              <a:rPr lang="de-DE" sz="3600" b="1" i="1" dirty="0" smtClean="0"/>
              <a:t>“</a:t>
            </a:r>
            <a:r>
              <a:rPr lang="de-DE" sz="3600" b="1" dirty="0" smtClean="0"/>
              <a:t> </a:t>
            </a:r>
            <a:r>
              <a:rPr lang="de-DE" sz="3600" b="1" dirty="0"/>
              <a:t>(2010</a:t>
            </a:r>
            <a:r>
              <a:rPr lang="de-DE" sz="3600" b="1" dirty="0" smtClean="0"/>
              <a:t>).</a:t>
            </a:r>
          </a:p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" name="Picture 4" descr="C:\Users\Αγλαία\Documents\Paderborn\Greek authors\Palantz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024336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2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de-DE" dirty="0" smtClean="0"/>
              <a:t>Zur Kulturvermittlung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124744"/>
            <a:ext cx="8686800" cy="5544616"/>
          </a:xfrm>
        </p:spPr>
        <p:txBody>
          <a:bodyPr>
            <a:normAutofit fontScale="92500" lnSpcReduction="10000"/>
          </a:bodyPr>
          <a:lstStyle/>
          <a:p>
            <a:r>
              <a:rPr lang="de-DE" b="1" dirty="0" err="1">
                <a:solidFill>
                  <a:srgbClr val="FF0000"/>
                </a:solidFill>
              </a:rPr>
              <a:t>Dadi</a:t>
            </a:r>
            <a:r>
              <a:rPr lang="de-DE" b="1" dirty="0">
                <a:solidFill>
                  <a:srgbClr val="FF0000"/>
                </a:solidFill>
              </a:rPr>
              <a:t>, </a:t>
            </a:r>
            <a:r>
              <a:rPr lang="de-DE" b="1" dirty="0" err="1" smtClean="0">
                <a:solidFill>
                  <a:srgbClr val="FF0000"/>
                </a:solidFill>
              </a:rPr>
              <a:t>Sideri</a:t>
            </a:r>
            <a:r>
              <a:rPr lang="de-DE" b="1" dirty="0" smtClean="0">
                <a:solidFill>
                  <a:srgbClr val="FF0000"/>
                </a:solidFill>
              </a:rPr>
              <a:t>-Speck </a:t>
            </a:r>
            <a:r>
              <a:rPr lang="de-DE" b="1" dirty="0" smtClean="0"/>
              <a:t>„</a:t>
            </a:r>
            <a:r>
              <a:rPr lang="de-DE" b="1" i="1" dirty="0" smtClean="0"/>
              <a:t>Hinter </a:t>
            </a:r>
            <a:r>
              <a:rPr lang="de-DE" b="1" i="1" dirty="0"/>
              <a:t>dem Schlaf höre ich mich besser </a:t>
            </a:r>
            <a:r>
              <a:rPr lang="de-DE" b="1" dirty="0"/>
              <a:t>(2001</a:t>
            </a:r>
            <a:r>
              <a:rPr lang="de-DE" b="1" dirty="0" smtClean="0"/>
              <a:t>)“</a:t>
            </a:r>
          </a:p>
          <a:p>
            <a:r>
              <a:rPr lang="de-DE" b="1" i="1" dirty="0"/>
              <a:t>Und ich, die nur wollte ich</a:t>
            </a:r>
            <a:r>
              <a:rPr lang="de-DE" b="1" dirty="0"/>
              <a:t> (1993) </a:t>
            </a:r>
            <a:endParaRPr lang="de-DE" b="1" dirty="0" smtClean="0"/>
          </a:p>
          <a:p>
            <a:r>
              <a:rPr lang="de-DE" b="1" i="1" dirty="0" smtClean="0"/>
              <a:t>Unter </a:t>
            </a:r>
            <a:r>
              <a:rPr lang="de-DE" b="1" i="1" dirty="0"/>
              <a:t>dem Gewicht der Wörter</a:t>
            </a:r>
            <a:r>
              <a:rPr lang="de-DE" b="1" dirty="0"/>
              <a:t> (1999</a:t>
            </a:r>
            <a:r>
              <a:rPr lang="de-DE" b="1" dirty="0" smtClean="0"/>
              <a:t>)</a:t>
            </a:r>
          </a:p>
          <a:p>
            <a:r>
              <a:rPr lang="de-DE" b="1" dirty="0" err="1">
                <a:solidFill>
                  <a:srgbClr val="FF0000"/>
                </a:solidFill>
              </a:rPr>
              <a:t>Danae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Coulmas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de-DE" b="1" i="1" dirty="0"/>
              <a:t>Schliemann und Sophie</a:t>
            </a:r>
            <a:r>
              <a:rPr lang="de-DE" b="1" dirty="0"/>
              <a:t> (2001) </a:t>
            </a:r>
            <a:endParaRPr lang="de-DE" b="1" dirty="0" smtClean="0"/>
          </a:p>
          <a:p>
            <a:r>
              <a:rPr lang="de-DE" b="1" i="1" dirty="0"/>
              <a:t>Die Exekution des Mythos fand am frühen Morgen statt</a:t>
            </a:r>
            <a:r>
              <a:rPr lang="de-DE" b="1" dirty="0"/>
              <a:t> (1973</a:t>
            </a:r>
            <a:r>
              <a:rPr lang="de-DE" b="1" dirty="0" smtClean="0"/>
              <a:t>)</a:t>
            </a:r>
          </a:p>
          <a:p>
            <a:r>
              <a:rPr lang="de-DE" b="1" i="1" dirty="0"/>
              <a:t>Griechische Erzählungen des 20. Jahrhunderts</a:t>
            </a:r>
            <a:r>
              <a:rPr lang="de-DE" b="1" dirty="0"/>
              <a:t> (2001</a:t>
            </a:r>
            <a:r>
              <a:rPr lang="de-DE" b="1" dirty="0" smtClean="0"/>
              <a:t>)</a:t>
            </a:r>
          </a:p>
          <a:p>
            <a:r>
              <a:rPr lang="de-DE" b="1" i="1" dirty="0"/>
              <a:t>Griechische Lyrik des 20. Jahrhunderts</a:t>
            </a:r>
            <a:r>
              <a:rPr lang="de-DE" b="1" dirty="0"/>
              <a:t> (2001)</a:t>
            </a:r>
            <a:endParaRPr lang="de-DE" b="1" dirty="0" smtClean="0"/>
          </a:p>
          <a:p>
            <a:endParaRPr lang="de-DE" dirty="0" smtClean="0"/>
          </a:p>
          <a:p>
            <a:endParaRPr lang="el-GR" dirty="0"/>
          </a:p>
        </p:txBody>
      </p:sp>
      <p:pic>
        <p:nvPicPr>
          <p:cNvPr id="5" name="Picture 2" descr="C:\Users\Αγλαία\Documents\Paderborn\Greek authors\Coulma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273" y="1628800"/>
            <a:ext cx="2238055" cy="2304256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23419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Lambrou</a:t>
            </a:r>
            <a:r>
              <a:rPr lang="de-DE" dirty="0" smtClean="0"/>
              <a:t> Thanasis</a:t>
            </a:r>
            <a:endParaRPr lang="el-GR" dirty="0"/>
          </a:p>
        </p:txBody>
      </p:sp>
      <p:pic>
        <p:nvPicPr>
          <p:cNvPr id="9218" name="Picture 2" descr="C:\Users\Αγλαία\Documents\Paderborn\Greek authors\Lambrou 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744416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Αγλαία\Documents\Paderborn\Greek authors\Lambrou 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88843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43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/>
              <a:t/>
            </a:r>
            <a:br>
              <a:rPr lang="de-DE" dirty="0"/>
            </a:br>
            <a:r>
              <a:rPr lang="de-DE" b="1" dirty="0" smtClean="0">
                <a:solidFill>
                  <a:srgbClr val="FFFF00"/>
                </a:solidFill>
              </a:rPr>
              <a:t>Autoren, die anfänglich auf Deutsch und später auf Griechisch schreiben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Giorgos </a:t>
            </a:r>
            <a:r>
              <a:rPr lang="de-DE" dirty="0" err="1" smtClean="0"/>
              <a:t>Krommidas</a:t>
            </a:r>
            <a:r>
              <a:rPr lang="de-DE" dirty="0"/>
              <a:t/>
            </a:r>
            <a:br>
              <a:rPr lang="de-DE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endParaRPr lang="de-DE" i="1" dirty="0" smtClean="0"/>
          </a:p>
          <a:p>
            <a:endParaRPr lang="de-DE" i="1" dirty="0" smtClean="0"/>
          </a:p>
          <a:p>
            <a:r>
              <a:rPr lang="de-DE" b="1" i="1" dirty="0" smtClean="0">
                <a:solidFill>
                  <a:srgbClr val="0070C0"/>
                </a:solidFill>
              </a:rPr>
              <a:t>Die </a:t>
            </a:r>
            <a:r>
              <a:rPr lang="de-DE" b="1" i="1" dirty="0">
                <a:solidFill>
                  <a:srgbClr val="0070C0"/>
                </a:solidFill>
              </a:rPr>
              <a:t>Flügel </a:t>
            </a:r>
            <a:r>
              <a:rPr lang="de-DE" b="1" i="1" dirty="0" smtClean="0">
                <a:solidFill>
                  <a:srgbClr val="0070C0"/>
                </a:solidFill>
              </a:rPr>
              <a:t>der Rotkehlchen</a:t>
            </a:r>
            <a:r>
              <a:rPr lang="de-DE" b="1" dirty="0" smtClean="0">
                <a:solidFill>
                  <a:srgbClr val="0070C0"/>
                </a:solidFill>
              </a:rPr>
              <a:t> (2001)</a:t>
            </a:r>
          </a:p>
          <a:p>
            <a:r>
              <a:rPr lang="de-DE" b="1" dirty="0" smtClean="0">
                <a:solidFill>
                  <a:srgbClr val="0070C0"/>
                </a:solidFill>
              </a:rPr>
              <a:t>Erzählungen </a:t>
            </a:r>
            <a:r>
              <a:rPr lang="de-DE" b="1" i="1" dirty="0">
                <a:solidFill>
                  <a:srgbClr val="0070C0"/>
                </a:solidFill>
              </a:rPr>
              <a:t>Ithaka</a:t>
            </a:r>
            <a:r>
              <a:rPr lang="de-DE" b="1" dirty="0">
                <a:solidFill>
                  <a:srgbClr val="0070C0"/>
                </a:solidFill>
              </a:rPr>
              <a:t> (</a:t>
            </a:r>
            <a:r>
              <a:rPr lang="de-DE" b="1" dirty="0" smtClean="0">
                <a:solidFill>
                  <a:srgbClr val="0070C0"/>
                </a:solidFill>
              </a:rPr>
              <a:t>1989)</a:t>
            </a:r>
          </a:p>
          <a:p>
            <a:r>
              <a:rPr lang="de-DE" b="1" i="1" dirty="0" smtClean="0">
                <a:solidFill>
                  <a:srgbClr val="0070C0"/>
                </a:solidFill>
              </a:rPr>
              <a:t>Der </a:t>
            </a:r>
            <a:r>
              <a:rPr lang="de-DE" b="1" i="1" dirty="0">
                <a:solidFill>
                  <a:srgbClr val="0070C0"/>
                </a:solidFill>
              </a:rPr>
              <a:t>Ölberg</a:t>
            </a:r>
            <a:r>
              <a:rPr lang="de-DE" b="1" dirty="0">
                <a:solidFill>
                  <a:srgbClr val="0070C0"/>
                </a:solidFill>
              </a:rPr>
              <a:t> (1996</a:t>
            </a:r>
            <a:r>
              <a:rPr lang="de-DE" b="1" dirty="0" smtClean="0">
                <a:solidFill>
                  <a:srgbClr val="0070C0"/>
                </a:solidFill>
              </a:rPr>
              <a:t>) </a:t>
            </a:r>
            <a:endParaRPr lang="de-DE" b="1" dirty="0">
              <a:solidFill>
                <a:srgbClr val="0070C0"/>
              </a:solidFill>
            </a:endParaRPr>
          </a:p>
          <a:p>
            <a:r>
              <a:rPr lang="de-DE" b="1" dirty="0" smtClean="0">
                <a:solidFill>
                  <a:srgbClr val="0070C0"/>
                </a:solidFill>
              </a:rPr>
              <a:t> </a:t>
            </a:r>
            <a:r>
              <a:rPr lang="de-DE" b="1" i="1" dirty="0">
                <a:solidFill>
                  <a:srgbClr val="0070C0"/>
                </a:solidFill>
              </a:rPr>
              <a:t>Tagebuch einer Trennung</a:t>
            </a:r>
            <a:r>
              <a:rPr lang="de-DE" b="1" dirty="0">
                <a:solidFill>
                  <a:srgbClr val="0070C0"/>
                </a:solidFill>
              </a:rPr>
              <a:t> (1987</a:t>
            </a:r>
            <a:r>
              <a:rPr lang="de-DE" b="1" dirty="0" smtClean="0">
                <a:solidFill>
                  <a:srgbClr val="0070C0"/>
                </a:solidFill>
              </a:rPr>
              <a:t>)</a:t>
            </a:r>
          </a:p>
          <a:p>
            <a:r>
              <a:rPr lang="de-DE" b="1" i="1" dirty="0" smtClean="0">
                <a:solidFill>
                  <a:srgbClr val="0070C0"/>
                </a:solidFill>
              </a:rPr>
              <a:t>Du </a:t>
            </a:r>
            <a:r>
              <a:rPr lang="de-DE" b="1" i="1" dirty="0">
                <a:solidFill>
                  <a:srgbClr val="0070C0"/>
                </a:solidFill>
              </a:rPr>
              <a:t>aber </a:t>
            </a:r>
            <a:r>
              <a:rPr lang="de-DE" b="1" i="1" dirty="0" err="1">
                <a:solidFill>
                  <a:srgbClr val="0070C0"/>
                </a:solidFill>
              </a:rPr>
              <a:t>Lizzi</a:t>
            </a:r>
            <a:r>
              <a:rPr lang="de-DE" b="1" i="1" dirty="0">
                <a:solidFill>
                  <a:srgbClr val="0070C0"/>
                </a:solidFill>
              </a:rPr>
              <a:t>, hab keine Angst</a:t>
            </a:r>
            <a:r>
              <a:rPr lang="de-DE" b="1" dirty="0">
                <a:solidFill>
                  <a:srgbClr val="0070C0"/>
                </a:solidFill>
              </a:rPr>
              <a:t> (1987</a:t>
            </a:r>
            <a:r>
              <a:rPr lang="de-DE" b="1" dirty="0" smtClean="0">
                <a:solidFill>
                  <a:srgbClr val="0070C0"/>
                </a:solidFill>
              </a:rPr>
              <a:t>)</a:t>
            </a:r>
          </a:p>
          <a:p>
            <a:r>
              <a:rPr lang="de-DE" b="1" i="1" dirty="0" smtClean="0">
                <a:solidFill>
                  <a:srgbClr val="0070C0"/>
                </a:solidFill>
              </a:rPr>
              <a:t>Die </a:t>
            </a:r>
            <a:r>
              <a:rPr lang="de-DE" b="1" i="1" dirty="0">
                <a:solidFill>
                  <a:srgbClr val="0070C0"/>
                </a:solidFill>
              </a:rPr>
              <a:t>Liebe übrigens</a:t>
            </a:r>
            <a:r>
              <a:rPr lang="de-DE" b="1" dirty="0">
                <a:solidFill>
                  <a:srgbClr val="0070C0"/>
                </a:solidFill>
              </a:rPr>
              <a:t> (1994) </a:t>
            </a:r>
            <a:endParaRPr lang="el-G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27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4038600" cy="6192688"/>
          </a:xfrm>
        </p:spPr>
        <p:txBody>
          <a:bodyPr/>
          <a:lstStyle/>
          <a:p>
            <a:r>
              <a:rPr lang="de-DE" sz="4000" b="1" dirty="0" smtClean="0"/>
              <a:t>Eleni </a:t>
            </a:r>
            <a:r>
              <a:rPr lang="de-DE" sz="4000" b="1" dirty="0" err="1" smtClean="0"/>
              <a:t>Torossi</a:t>
            </a:r>
            <a:endParaRPr lang="de-DE" sz="4000" b="1" dirty="0" smtClean="0"/>
          </a:p>
          <a:p>
            <a:endParaRPr lang="de-DE" dirty="0"/>
          </a:p>
          <a:p>
            <a:endParaRPr lang="el-GR" dirty="0"/>
          </a:p>
        </p:txBody>
      </p:sp>
      <p:pic>
        <p:nvPicPr>
          <p:cNvPr id="12290" name="Picture 2" descr="C:\Users\Αγλαία\Documents\Paderborn\Germanic authors\Eleni_Toross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5"/>
            <a:ext cx="4032448" cy="25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Αγλαία\Documents\Paderborn\Germanic authors\zauberformel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46116"/>
            <a:ext cx="4427984" cy="301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Αγλαία\Documents\Paderborn\Germanic authors\Torossi 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29000"/>
            <a:ext cx="4355976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Αγλαία\Documents\Paderborn\Germanic authors\warum_tante_iphigenia_mir_einen_koch_schenkte-978342321301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3510260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962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97840" y="127680"/>
            <a:ext cx="8229600" cy="1213088"/>
          </a:xfrm>
        </p:spPr>
        <p:txBody>
          <a:bodyPr>
            <a:noAutofit/>
          </a:bodyPr>
          <a:lstStyle/>
          <a:p>
            <a:pPr marL="0" indent="0"/>
            <a:r>
              <a:rPr lang="de-DE" sz="3200" b="1" dirty="0"/>
              <a:t/>
            </a:r>
            <a:br>
              <a:rPr lang="de-DE" sz="3200" b="1" dirty="0"/>
            </a:br>
            <a:endParaRPr lang="el-GR" sz="32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9512" y="1340768"/>
            <a:ext cx="8784976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err="1" smtClean="0">
                <a:solidFill>
                  <a:srgbClr val="FFFF00"/>
                </a:solidFill>
              </a:rPr>
              <a:t>E</a:t>
            </a:r>
            <a:r>
              <a:rPr lang="en-US" sz="3000" b="1" dirty="0" err="1" smtClean="0">
                <a:solidFill>
                  <a:srgbClr val="FFFF00"/>
                </a:solidFill>
              </a:rPr>
              <a:t>leni</a:t>
            </a:r>
            <a:r>
              <a:rPr lang="en-US" sz="3000" b="1" dirty="0" smtClean="0">
                <a:solidFill>
                  <a:srgbClr val="FFFF00"/>
                </a:solidFill>
              </a:rPr>
              <a:t> </a:t>
            </a:r>
            <a:r>
              <a:rPr lang="en-US" sz="3000" b="1" dirty="0" err="1" smtClean="0">
                <a:solidFill>
                  <a:srgbClr val="FFFF00"/>
                </a:solidFill>
              </a:rPr>
              <a:t>Torossi</a:t>
            </a:r>
            <a:r>
              <a:rPr lang="en-US" sz="3000" b="1" dirty="0" smtClean="0">
                <a:solidFill>
                  <a:srgbClr val="FFFF00"/>
                </a:solidFill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de-DE" sz="3000" b="1" dirty="0">
                <a:solidFill>
                  <a:srgbClr val="FF0000"/>
                </a:solidFill>
              </a:rPr>
              <a:t>Tanz der Tintenfische </a:t>
            </a:r>
            <a:r>
              <a:rPr lang="de-DE" sz="3000" dirty="0"/>
              <a:t>Neuer Malik Verlag 1986; Rowohlt </a:t>
            </a:r>
            <a:r>
              <a:rPr lang="de-DE" sz="3000" dirty="0" smtClean="0"/>
              <a:t>1989</a:t>
            </a:r>
          </a:p>
          <a:p>
            <a:pPr>
              <a:buFont typeface="Wingdings" pitchFamily="2" charset="2"/>
              <a:buChar char="§"/>
            </a:pPr>
            <a:r>
              <a:rPr lang="de-DE" sz="3000" b="1" dirty="0" smtClean="0">
                <a:solidFill>
                  <a:srgbClr val="FF0000"/>
                </a:solidFill>
              </a:rPr>
              <a:t>Paganinis </a:t>
            </a:r>
            <a:r>
              <a:rPr lang="de-DE" sz="3000" b="1" dirty="0">
                <a:solidFill>
                  <a:srgbClr val="FF0000"/>
                </a:solidFill>
              </a:rPr>
              <a:t>Traum</a:t>
            </a:r>
            <a:r>
              <a:rPr lang="de-DE" sz="3000" b="1" dirty="0"/>
              <a:t/>
            </a:r>
            <a:br>
              <a:rPr lang="de-DE" sz="3000" b="1" dirty="0"/>
            </a:br>
            <a:r>
              <a:rPr lang="de-DE" sz="3000" dirty="0" smtClean="0"/>
              <a:t>Neuer</a:t>
            </a:r>
            <a:r>
              <a:rPr lang="de-DE" sz="3000" dirty="0"/>
              <a:t> Malik Verlag 1988; Engl &amp; </a:t>
            </a:r>
            <a:r>
              <a:rPr lang="de-DE" sz="3000" dirty="0" err="1"/>
              <a:t>Lämmel</a:t>
            </a:r>
            <a:r>
              <a:rPr lang="de-DE" sz="3000" dirty="0"/>
              <a:t> Verlag </a:t>
            </a:r>
            <a:r>
              <a:rPr lang="de-DE" sz="3000" dirty="0" smtClean="0"/>
              <a:t>1998 </a:t>
            </a:r>
          </a:p>
          <a:p>
            <a:pPr>
              <a:buFont typeface="Wingdings" pitchFamily="2" charset="2"/>
              <a:buChar char="§"/>
            </a:pPr>
            <a:r>
              <a:rPr lang="de-DE" sz="3000" b="1" dirty="0" smtClean="0">
                <a:solidFill>
                  <a:srgbClr val="FF0000"/>
                </a:solidFill>
              </a:rPr>
              <a:t>Zauberformeln </a:t>
            </a:r>
            <a:r>
              <a:rPr lang="de-DE" sz="3000" dirty="0" smtClean="0"/>
              <a:t> </a:t>
            </a:r>
            <a:r>
              <a:rPr lang="de-DE" sz="3000" dirty="0" err="1" smtClean="0"/>
              <a:t>Romiosini</a:t>
            </a:r>
            <a:r>
              <a:rPr lang="de-DE" sz="3000" dirty="0" smtClean="0"/>
              <a:t> 1998</a:t>
            </a:r>
          </a:p>
          <a:p>
            <a:pPr>
              <a:buFont typeface="Wingdings" pitchFamily="2" charset="2"/>
              <a:buChar char="§"/>
            </a:pPr>
            <a:r>
              <a:rPr lang="de-DE" sz="3000" b="1" dirty="0" smtClean="0">
                <a:solidFill>
                  <a:srgbClr val="FF0000"/>
                </a:solidFill>
              </a:rPr>
              <a:t>Die </a:t>
            </a:r>
            <a:r>
              <a:rPr lang="de-DE" sz="3000" b="1" dirty="0">
                <a:solidFill>
                  <a:srgbClr val="FF0000"/>
                </a:solidFill>
              </a:rPr>
              <a:t>Papierschiffe </a:t>
            </a:r>
            <a:r>
              <a:rPr lang="de-DE" sz="3000" dirty="0"/>
              <a:t>Edition Toni Pongratz, </a:t>
            </a:r>
            <a:r>
              <a:rPr lang="de-DE" sz="3000" dirty="0" err="1"/>
              <a:t>Hauzenberg</a:t>
            </a:r>
            <a:r>
              <a:rPr lang="de-DE" sz="3000" dirty="0"/>
              <a:t> </a:t>
            </a:r>
            <a:r>
              <a:rPr lang="de-DE" sz="3000" dirty="0" smtClean="0"/>
              <a:t>1990</a:t>
            </a:r>
          </a:p>
          <a:p>
            <a:pPr>
              <a:buFont typeface="Wingdings" pitchFamily="2" charset="2"/>
              <a:buChar char="§"/>
            </a:pPr>
            <a:r>
              <a:rPr lang="de-DE" sz="3000" b="1" dirty="0" smtClean="0">
                <a:solidFill>
                  <a:srgbClr val="FF0000"/>
                </a:solidFill>
              </a:rPr>
              <a:t>Warum </a:t>
            </a:r>
            <a:r>
              <a:rPr lang="de-DE" sz="3000" b="1" dirty="0">
                <a:solidFill>
                  <a:srgbClr val="FF0000"/>
                </a:solidFill>
              </a:rPr>
              <a:t>Tante </a:t>
            </a:r>
            <a:r>
              <a:rPr lang="de-DE" sz="3000" b="1" dirty="0" err="1">
                <a:solidFill>
                  <a:srgbClr val="FF0000"/>
                </a:solidFill>
              </a:rPr>
              <a:t>Iphigenia</a:t>
            </a:r>
            <a:r>
              <a:rPr lang="de-DE" sz="3000" b="1" dirty="0">
                <a:solidFill>
                  <a:srgbClr val="FF0000"/>
                </a:solidFill>
              </a:rPr>
              <a:t> mir einen Koch schenkte </a:t>
            </a:r>
            <a:r>
              <a:rPr lang="de-DE" sz="3000" dirty="0"/>
              <a:t>Langen Müller, </a:t>
            </a:r>
            <a:r>
              <a:rPr lang="de-DE" sz="3000" dirty="0" smtClean="0"/>
              <a:t>2009</a:t>
            </a:r>
            <a:endParaRPr lang="el-GR" sz="3000" dirty="0"/>
          </a:p>
        </p:txBody>
      </p:sp>
    </p:spTree>
    <p:extLst>
      <p:ext uri="{BB962C8B-B14F-4D97-AF65-F5344CB8AC3E}">
        <p14:creationId xmlns:p14="http://schemas.microsoft.com/office/powerpoint/2010/main" val="424920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79512" y="0"/>
            <a:ext cx="4316288" cy="6669360"/>
          </a:xfrm>
        </p:spPr>
        <p:txBody>
          <a:bodyPr/>
          <a:lstStyle/>
          <a:p>
            <a:r>
              <a:rPr lang="de-DE" sz="3600" b="1" dirty="0" smtClean="0">
                <a:solidFill>
                  <a:srgbClr val="FFFF00"/>
                </a:solidFill>
              </a:rPr>
              <a:t>Eleni </a:t>
            </a:r>
            <a:r>
              <a:rPr lang="de-DE" sz="3600" b="1" dirty="0" err="1" smtClean="0">
                <a:solidFill>
                  <a:srgbClr val="FFFF00"/>
                </a:solidFill>
              </a:rPr>
              <a:t>Delidimitriou-Tsakmaki</a:t>
            </a:r>
            <a:endParaRPr lang="de-DE" sz="3600" b="1" dirty="0" smtClean="0">
              <a:solidFill>
                <a:srgbClr val="FFFF00"/>
              </a:solidFill>
            </a:endParaRPr>
          </a:p>
          <a:p>
            <a:endParaRPr lang="el-GR" dirty="0"/>
          </a:p>
        </p:txBody>
      </p:sp>
      <p:pic>
        <p:nvPicPr>
          <p:cNvPr id="14338" name="Picture 2" descr="C:\Users\Αγλαία\Documents\Paderborn\sirdin\Delidimitriou 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36712"/>
            <a:ext cx="2664296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Αγλαία\Documents\Paderborn\sirdin\Delidimitriou 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883" y="2115380"/>
            <a:ext cx="2500209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Αγλαία\Documents\Paderborn\sirdin\Delidimitriou 1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836712"/>
            <a:ext cx="367240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53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Zweite Generation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069160"/>
          </a:xfrm>
        </p:spPr>
        <p:txBody>
          <a:bodyPr/>
          <a:lstStyle/>
          <a:p>
            <a:r>
              <a:rPr lang="de-DE" sz="3600" dirty="0">
                <a:solidFill>
                  <a:srgbClr val="FFFF00"/>
                </a:solidFill>
              </a:rPr>
              <a:t>Fotini </a:t>
            </a:r>
            <a:r>
              <a:rPr lang="de-DE" sz="3600" dirty="0" err="1" smtClean="0">
                <a:solidFill>
                  <a:srgbClr val="FFFF00"/>
                </a:solidFill>
              </a:rPr>
              <a:t>Ladaki</a:t>
            </a:r>
            <a:r>
              <a:rPr lang="de-DE" sz="36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de-DE" i="1" dirty="0" err="1"/>
              <a:t>Guidice</a:t>
            </a:r>
            <a:r>
              <a:rPr lang="de-DE" dirty="0"/>
              <a:t> (</a:t>
            </a:r>
            <a:r>
              <a:rPr lang="de-DE" dirty="0" smtClean="0"/>
              <a:t>1984) </a:t>
            </a:r>
          </a:p>
          <a:p>
            <a:r>
              <a:rPr lang="de-DE" i="1" dirty="0" smtClean="0"/>
              <a:t>„Lacan </a:t>
            </a:r>
            <a:r>
              <a:rPr lang="de-DE" i="1" dirty="0"/>
              <a:t>und sein </a:t>
            </a:r>
            <a:r>
              <a:rPr lang="de-DE" i="1" dirty="0" err="1" smtClean="0"/>
              <a:t>Fiagro</a:t>
            </a:r>
            <a:r>
              <a:rPr lang="de-DE" i="1" dirty="0" smtClean="0"/>
              <a:t>“</a:t>
            </a:r>
            <a:r>
              <a:rPr lang="de-DE" dirty="0" smtClean="0"/>
              <a:t> </a:t>
            </a:r>
            <a:r>
              <a:rPr lang="de-DE" dirty="0"/>
              <a:t>(2009</a:t>
            </a:r>
            <a:r>
              <a:rPr lang="de-DE" dirty="0" smtClean="0"/>
              <a:t>)</a:t>
            </a:r>
          </a:p>
          <a:p>
            <a:r>
              <a:rPr lang="de-DE" i="1" dirty="0" smtClean="0"/>
              <a:t>„Freud </a:t>
            </a:r>
            <a:r>
              <a:rPr lang="de-DE" i="1" dirty="0"/>
              <a:t>kam nach </a:t>
            </a:r>
            <a:endParaRPr lang="de-DE" i="1" dirty="0" smtClean="0"/>
          </a:p>
          <a:p>
            <a:r>
              <a:rPr lang="de-DE" i="1" dirty="0" err="1" smtClean="0"/>
              <a:t>Parl</a:t>
            </a:r>
            <a:r>
              <a:rPr lang="de-DE" i="1" dirty="0" smtClean="0"/>
              <a:t>-Dora“ </a:t>
            </a:r>
            <a:r>
              <a:rPr lang="de-DE" dirty="0"/>
              <a:t>(2012) </a:t>
            </a:r>
            <a:endParaRPr lang="de-DE" dirty="0" smtClean="0"/>
          </a:p>
          <a:p>
            <a:r>
              <a:rPr lang="de-DE" i="1" dirty="0" smtClean="0"/>
              <a:t>„Weiß </a:t>
            </a:r>
            <a:r>
              <a:rPr lang="de-DE" i="1" dirty="0"/>
              <a:t>- die Nacht.</a:t>
            </a:r>
            <a:r>
              <a:rPr lang="de-DE" dirty="0"/>
              <a:t> </a:t>
            </a:r>
            <a:r>
              <a:rPr lang="de-DE" i="1" dirty="0"/>
              <a:t>Wer hat </a:t>
            </a:r>
            <a:endParaRPr lang="de-DE" i="1" dirty="0" smtClean="0"/>
          </a:p>
          <a:p>
            <a:r>
              <a:rPr lang="de-DE" i="1" dirty="0" smtClean="0"/>
              <a:t>Angst vorm </a:t>
            </a:r>
            <a:r>
              <a:rPr lang="de-DE" i="1" dirty="0"/>
              <a:t>Judenfisch?</a:t>
            </a:r>
            <a:r>
              <a:rPr lang="de-DE" dirty="0"/>
              <a:t> </a:t>
            </a:r>
            <a:r>
              <a:rPr lang="de-DE" dirty="0" smtClean="0"/>
              <a:t>„</a:t>
            </a:r>
          </a:p>
          <a:p>
            <a:r>
              <a:rPr lang="de-DE" dirty="0" smtClean="0"/>
              <a:t>(</a:t>
            </a:r>
            <a:r>
              <a:rPr lang="de-DE" dirty="0"/>
              <a:t>2010). </a:t>
            </a:r>
            <a:endParaRPr lang="el-GR" dirty="0"/>
          </a:p>
        </p:txBody>
      </p:sp>
      <p:pic>
        <p:nvPicPr>
          <p:cNvPr id="3074" name="Picture 2" descr="C:\Users\Αγλαία\Documents\Paderborn\Germanic authors\Lada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556792"/>
            <a:ext cx="302704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578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Thalia</a:t>
            </a:r>
            <a:r>
              <a:rPr lang="de-DE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Andronis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/>
              <a:t>(„[…] </a:t>
            </a:r>
            <a:r>
              <a:rPr lang="de-DE" b="1" i="1" dirty="0"/>
              <a:t>renne tue fließe mache schreibe male denke weine genieße erschauere </a:t>
            </a:r>
            <a:r>
              <a:rPr lang="de-DE" b="1" i="1" dirty="0" err="1"/>
              <a:t>fließefließefließe</a:t>
            </a:r>
            <a:r>
              <a:rPr lang="de-DE" dirty="0"/>
              <a:t>. </a:t>
            </a:r>
            <a:r>
              <a:rPr lang="de-DE" b="1" dirty="0"/>
              <a:t>S. 31). 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4" name="Θέση περιεχομένου 3" descr="https://weltbild.scene7.com/asset/vgw/mira-mare-110710675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348880"/>
            <a:ext cx="4320480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22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/>
          <p:cNvSpPr>
            <a:spLocks noGrp="1"/>
          </p:cNvSpPr>
          <p:nvPr>
            <p:ph sz="half" idx="1"/>
          </p:nvPr>
        </p:nvSpPr>
        <p:spPr>
          <a:xfrm>
            <a:off x="0" y="0"/>
            <a:ext cx="4495800" cy="6858000"/>
          </a:xfrm>
        </p:spPr>
        <p:txBody>
          <a:bodyPr/>
          <a:lstStyle/>
          <a:p>
            <a:r>
              <a:rPr lang="de-DE" sz="4000" b="1" dirty="0" err="1" smtClean="0"/>
              <a:t>Patentalis</a:t>
            </a:r>
            <a:r>
              <a:rPr lang="de-DE" sz="4000" b="1" dirty="0" smtClean="0"/>
              <a:t> Michalis</a:t>
            </a:r>
          </a:p>
          <a:p>
            <a:endParaRPr lang="el-GR" dirty="0"/>
          </a:p>
        </p:txBody>
      </p:sp>
      <p:pic>
        <p:nvPicPr>
          <p:cNvPr id="13314" name="Picture 2" descr="C:\Users\Αγλαία\Documents\Paderborn\Germanic authors\Patentalis ewi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2" y="3542365"/>
            <a:ext cx="449999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Αγλαία\Documents\Paderborn\sirdin\Patentalis Gilette contur und eine Ku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2656"/>
            <a:ext cx="410445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Αγλαία\Documents\Paderborn\Germanic authors\Patentalis Polle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8880"/>
            <a:ext cx="3528392" cy="250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Αγλαία\Documents\Paderborn\sirdin\Patentalis Kurzsichtigkei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57750"/>
            <a:ext cx="4283968" cy="166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Εικόνα 6" descr="patentalis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4704"/>
            <a:ext cx="3960440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03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Zweite Generation, die in beiden Sprachen veröffentlichen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b="1" dirty="0">
                <a:solidFill>
                  <a:srgbClr val="7030A0"/>
                </a:solidFill>
              </a:rPr>
              <a:t>C</a:t>
            </a:r>
            <a:r>
              <a:rPr lang="de-DE" sz="3600" b="1" dirty="0">
                <a:solidFill>
                  <a:srgbClr val="7030A0"/>
                </a:solidFill>
              </a:rPr>
              <a:t>ostas </a:t>
            </a:r>
            <a:r>
              <a:rPr lang="de-DE" sz="3600" b="1" dirty="0" err="1">
                <a:solidFill>
                  <a:srgbClr val="7030A0"/>
                </a:solidFill>
              </a:rPr>
              <a:t>Gianacacos</a:t>
            </a:r>
            <a:r>
              <a:rPr lang="de-DE" sz="3600" b="1" dirty="0">
                <a:solidFill>
                  <a:srgbClr val="7030A0"/>
                </a:solidFill>
              </a:rPr>
              <a:t> </a:t>
            </a:r>
            <a:r>
              <a:rPr lang="de-DE" b="1" i="1" dirty="0" smtClean="0"/>
              <a:t>Frühe </a:t>
            </a:r>
            <a:r>
              <a:rPr lang="de-DE" b="1" i="1" dirty="0"/>
              <a:t>Dämmerung</a:t>
            </a:r>
            <a:r>
              <a:rPr lang="de-DE" b="1" dirty="0"/>
              <a:t> (1989), </a:t>
            </a:r>
            <a:endParaRPr lang="de-DE" b="1" dirty="0" smtClean="0"/>
          </a:p>
          <a:p>
            <a:r>
              <a:rPr lang="de-DE" b="1" i="1" dirty="0" smtClean="0"/>
              <a:t>Ohne </a:t>
            </a:r>
            <a:r>
              <a:rPr lang="de-DE" b="1" i="1" dirty="0"/>
              <a:t>Gegenwert</a:t>
            </a:r>
            <a:r>
              <a:rPr lang="de-DE" b="1" dirty="0"/>
              <a:t> (</a:t>
            </a:r>
            <a:r>
              <a:rPr lang="de-DE" b="1" dirty="0" smtClean="0"/>
              <a:t>1997)</a:t>
            </a:r>
          </a:p>
          <a:p>
            <a:r>
              <a:rPr lang="de-DE" b="1" i="1" dirty="0" smtClean="0"/>
              <a:t>Traum </a:t>
            </a:r>
            <a:r>
              <a:rPr lang="de-DE" b="1" i="1" dirty="0"/>
              <a:t>in meinem Traum</a:t>
            </a:r>
            <a:r>
              <a:rPr lang="de-DE" b="1" dirty="0"/>
              <a:t> </a:t>
            </a:r>
            <a:r>
              <a:rPr lang="de-DE" b="1" dirty="0" smtClean="0"/>
              <a:t>2000</a:t>
            </a:r>
          </a:p>
          <a:p>
            <a:r>
              <a:rPr lang="de-DE" b="1" i="1" dirty="0" smtClean="0"/>
              <a:t>Das </a:t>
            </a:r>
            <a:r>
              <a:rPr lang="de-DE" b="1" i="1" dirty="0"/>
              <a:t>Licht </a:t>
            </a:r>
            <a:r>
              <a:rPr lang="de-DE" b="1" i="1" dirty="0" smtClean="0"/>
              <a:t>berühren</a:t>
            </a:r>
            <a:r>
              <a:rPr lang="de-DE" b="1" dirty="0" smtClean="0"/>
              <a:t> </a:t>
            </a:r>
            <a:r>
              <a:rPr lang="de-DE" b="1" dirty="0"/>
              <a:t>(2003) </a:t>
            </a:r>
            <a:endParaRPr lang="de-DE" b="1" dirty="0" smtClean="0"/>
          </a:p>
          <a:p>
            <a:r>
              <a:rPr lang="de-DE" sz="3600" b="1" dirty="0" err="1" smtClean="0">
                <a:solidFill>
                  <a:srgbClr val="7030A0"/>
                </a:solidFill>
              </a:rPr>
              <a:t>Sevastos</a:t>
            </a:r>
            <a:r>
              <a:rPr lang="de-DE" sz="3600" b="1" dirty="0" smtClean="0">
                <a:solidFill>
                  <a:srgbClr val="7030A0"/>
                </a:solidFill>
              </a:rPr>
              <a:t> </a:t>
            </a:r>
            <a:r>
              <a:rPr lang="de-DE" sz="3600" b="1" dirty="0" err="1">
                <a:solidFill>
                  <a:srgbClr val="7030A0"/>
                </a:solidFill>
              </a:rPr>
              <a:t>Sampsounis</a:t>
            </a:r>
            <a:r>
              <a:rPr lang="de-DE" sz="3600" b="1" dirty="0">
                <a:solidFill>
                  <a:srgbClr val="7030A0"/>
                </a:solidFill>
              </a:rPr>
              <a:t> </a:t>
            </a:r>
            <a:endParaRPr lang="de-DE" sz="3600" b="1" dirty="0" smtClean="0">
              <a:solidFill>
                <a:srgbClr val="7030A0"/>
              </a:solidFill>
            </a:endParaRPr>
          </a:p>
          <a:p>
            <a:r>
              <a:rPr lang="de-DE" b="1" dirty="0" smtClean="0"/>
              <a:t>„</a:t>
            </a:r>
            <a:r>
              <a:rPr lang="de-DE" b="1" i="1" dirty="0" smtClean="0"/>
              <a:t>I </a:t>
            </a:r>
            <a:r>
              <a:rPr lang="de-DE" b="1" i="1" dirty="0" err="1"/>
              <a:t>akolouthia</a:t>
            </a:r>
            <a:r>
              <a:rPr lang="de-DE" b="1" i="1" dirty="0"/>
              <a:t> </a:t>
            </a:r>
            <a:r>
              <a:rPr lang="de-DE" b="1" i="1" dirty="0" err="1"/>
              <a:t>tis</a:t>
            </a:r>
            <a:r>
              <a:rPr lang="de-DE" b="1" i="1" dirty="0"/>
              <a:t> </a:t>
            </a:r>
            <a:r>
              <a:rPr lang="de-DE" b="1" i="1" dirty="0" err="1" smtClean="0"/>
              <a:t>aloseos</a:t>
            </a:r>
            <a:r>
              <a:rPr lang="de-DE" b="1" i="1" dirty="0" smtClean="0"/>
              <a:t>“</a:t>
            </a:r>
            <a:r>
              <a:rPr lang="de-DE" b="1" dirty="0" smtClean="0"/>
              <a:t> </a:t>
            </a:r>
            <a:r>
              <a:rPr lang="de-DE" b="1" dirty="0"/>
              <a:t>(1995) </a:t>
            </a:r>
            <a:endParaRPr lang="de-DE" b="1" dirty="0" smtClean="0"/>
          </a:p>
          <a:p>
            <a:r>
              <a:rPr lang="de-DE" b="1" dirty="0" smtClean="0"/>
              <a:t>„</a:t>
            </a:r>
            <a:r>
              <a:rPr lang="de-DE" b="1" i="1" dirty="0" smtClean="0"/>
              <a:t>I </a:t>
            </a:r>
            <a:r>
              <a:rPr lang="de-DE" b="1" i="1" dirty="0" err="1"/>
              <a:t>epikindini</a:t>
            </a:r>
            <a:r>
              <a:rPr lang="de-DE" b="1" i="1" dirty="0"/>
              <a:t> </a:t>
            </a:r>
            <a:r>
              <a:rPr lang="de-DE" b="1" i="1" dirty="0" err="1"/>
              <a:t>sinitheia</a:t>
            </a:r>
            <a:r>
              <a:rPr lang="de-DE" b="1" i="1" dirty="0"/>
              <a:t> na </a:t>
            </a:r>
            <a:r>
              <a:rPr lang="de-DE" b="1" i="1" dirty="0" err="1" smtClean="0"/>
              <a:t>aisthanomai</a:t>
            </a:r>
            <a:r>
              <a:rPr lang="de-DE" b="1" dirty="0" smtClean="0"/>
              <a:t>“ (2005) 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218147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http://www.fischerverlage.de/media/fs/15/u1_978-3-596-18758-4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88640"/>
            <a:ext cx="4680520" cy="64087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770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3600" b="1" dirty="0" smtClean="0">
                <a:solidFill>
                  <a:schemeClr val="bg1"/>
                </a:solidFill>
              </a:rPr>
              <a:t>In  </a:t>
            </a:r>
            <a:r>
              <a:rPr lang="de-DE" sz="3600" b="1" dirty="0">
                <a:solidFill>
                  <a:schemeClr val="bg1"/>
                </a:solidFill>
              </a:rPr>
              <a:t>Deutschland lebende griechische </a:t>
            </a:r>
            <a:r>
              <a:rPr lang="de-DE" sz="3600" b="1" dirty="0" err="1" smtClean="0">
                <a:solidFill>
                  <a:schemeClr val="bg1"/>
                </a:solidFill>
              </a:rPr>
              <a:t>AutorInnen</a:t>
            </a:r>
            <a:endParaRPr lang="el-GR" sz="3600" dirty="0">
              <a:solidFill>
                <a:schemeClr val="bg1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492514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de-DE" sz="3600" b="1" dirty="0">
                <a:solidFill>
                  <a:srgbClr val="7030A0"/>
                </a:solidFill>
              </a:rPr>
              <a:t>Gesellschaft Griechischer Autoren in Deutschland </a:t>
            </a:r>
            <a:r>
              <a:rPr lang="de-DE" sz="3600" b="1" dirty="0" smtClean="0"/>
              <a:t>http://www.gga-brd.de</a:t>
            </a:r>
            <a:endParaRPr lang="de-DE" sz="36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de-DE" sz="3600" b="1" dirty="0" smtClean="0"/>
          </a:p>
          <a:p>
            <a:pPr marL="0" indent="0">
              <a:buNone/>
            </a:pPr>
            <a:endParaRPr lang="de-DE" b="1" dirty="0" smtClean="0"/>
          </a:p>
          <a:p>
            <a:pPr marL="0" indent="0">
              <a:buNone/>
            </a:pPr>
            <a:endParaRPr lang="de-DE" b="1" dirty="0" smtClean="0"/>
          </a:p>
          <a:p>
            <a:pPr>
              <a:buFont typeface="Wingdings" pitchFamily="2" charset="2"/>
              <a:buChar char="§"/>
            </a:pPr>
            <a:r>
              <a:rPr lang="de-DE" sz="3600" b="1" dirty="0" smtClean="0"/>
              <a:t>„</a:t>
            </a:r>
            <a:r>
              <a:rPr lang="de-DE" sz="3600" b="1" dirty="0" err="1" smtClean="0"/>
              <a:t>Dimitrakis</a:t>
            </a:r>
            <a:r>
              <a:rPr lang="de-DE" sz="3600" b="1" dirty="0" smtClean="0"/>
              <a:t> ’86“ (1985)</a:t>
            </a:r>
          </a:p>
          <a:p>
            <a:pPr>
              <a:buFont typeface="Wingdings" pitchFamily="2" charset="2"/>
              <a:buChar char="§"/>
            </a:pPr>
            <a:r>
              <a:rPr lang="de-DE" sz="3600" b="1" dirty="0"/>
              <a:t>„Gute Reise, meine Augen</a:t>
            </a:r>
            <a:r>
              <a:rPr lang="de-DE" sz="3600" b="1" dirty="0" smtClean="0"/>
              <a:t>“ (1993)</a:t>
            </a:r>
          </a:p>
          <a:p>
            <a:pPr>
              <a:buFont typeface="Wingdings" pitchFamily="2" charset="2"/>
              <a:buChar char="§"/>
            </a:pPr>
            <a:r>
              <a:rPr lang="de-DE" sz="3600" b="1" dirty="0" smtClean="0"/>
              <a:t>Deutschland, deine Griechen (1998)</a:t>
            </a:r>
          </a:p>
          <a:p>
            <a:pPr>
              <a:buFont typeface="Wingdings" pitchFamily="2" charset="2"/>
              <a:buChar char="§"/>
            </a:pPr>
            <a:r>
              <a:rPr lang="de-DE" sz="3600" b="1" dirty="0" smtClean="0"/>
              <a:t>Bewegt (2010)</a:t>
            </a:r>
            <a:endParaRPr lang="el-GR" sz="3600" b="1" dirty="0"/>
          </a:p>
        </p:txBody>
      </p:sp>
      <p:sp>
        <p:nvSpPr>
          <p:cNvPr id="4" name="Ορθογώνιο 3"/>
          <p:cNvSpPr/>
          <p:nvPr/>
        </p:nvSpPr>
        <p:spPr>
          <a:xfrm>
            <a:off x="2679494" y="2967335"/>
            <a:ext cx="3785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de-DE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Anthologien</a:t>
            </a:r>
            <a:endParaRPr lang="el-G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9940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http://g-ecx.images-amazon.com/images/G/03/ciu/d9/de/66fec27a02a046bb32619110.L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04664"/>
            <a:ext cx="4176464" cy="6048672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80998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Gute Reise meine Augen - Texte von Griechinnen und Griechen in Deutschland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76672"/>
            <a:ext cx="5544616" cy="61206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416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 descr="http://ecx.images-amazon.com/images/I/31QvNnX5rbL._SL500_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2656"/>
            <a:ext cx="4680520" cy="62646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893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Αγλαία\Documents\Paderborn\Germanic authors\bewegt-282x40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76672"/>
            <a:ext cx="640871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24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395536" y="1028343"/>
            <a:ext cx="8208912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>
                <a:solidFill>
                  <a:srgbClr val="FF0000"/>
                </a:solidFill>
              </a:rPr>
              <a:t>Kartographie einer lyrischen Blütenlese</a:t>
            </a:r>
            <a:endParaRPr lang="el-GR" sz="2800" b="1" dirty="0">
              <a:solidFill>
                <a:srgbClr val="FF0000"/>
              </a:solidFill>
            </a:endParaRPr>
          </a:p>
          <a:p>
            <a:r>
              <a:rPr lang="de-DE" sz="2400" b="1" dirty="0"/>
              <a:t>Beatrice Michel</a:t>
            </a:r>
            <a:endParaRPr lang="el-GR" sz="2400" b="1" dirty="0"/>
          </a:p>
          <a:p>
            <a:r>
              <a:rPr lang="de-DE" sz="2400" b="1" dirty="0"/>
              <a:t>Dagmar </a:t>
            </a:r>
            <a:r>
              <a:rPr lang="de-DE" sz="2400" b="1" dirty="0" err="1"/>
              <a:t>Theodoropoulos</a:t>
            </a:r>
            <a:endParaRPr lang="el-GR" sz="2400" b="1" dirty="0"/>
          </a:p>
          <a:p>
            <a:r>
              <a:rPr lang="de-DE" sz="2400" b="1" dirty="0"/>
              <a:t>Gabi Frank-</a:t>
            </a:r>
            <a:r>
              <a:rPr lang="de-DE" sz="2400" b="1" dirty="0" err="1"/>
              <a:t>Lykouressis</a:t>
            </a:r>
            <a:endParaRPr lang="el-GR" sz="2400" b="1" dirty="0"/>
          </a:p>
          <a:p>
            <a:r>
              <a:rPr lang="de-DE" sz="2400" b="1" dirty="0"/>
              <a:t>Lutz </a:t>
            </a:r>
            <a:r>
              <a:rPr lang="de-DE" sz="2400" b="1" dirty="0" err="1"/>
              <a:t>Tegge</a:t>
            </a:r>
            <a:endParaRPr lang="el-GR" sz="2400" b="1" dirty="0"/>
          </a:p>
          <a:p>
            <a:r>
              <a:rPr lang="de-DE" sz="2400" b="1" dirty="0"/>
              <a:t>Thomas Götz</a:t>
            </a:r>
            <a:endParaRPr lang="el-GR" sz="2400" b="1" dirty="0"/>
          </a:p>
          <a:p>
            <a:r>
              <a:rPr lang="de-DE" sz="2400" b="1" dirty="0"/>
              <a:t>Ute Altanis-</a:t>
            </a:r>
            <a:r>
              <a:rPr lang="de-DE" sz="2400" b="1" dirty="0" err="1"/>
              <a:t>Protzer</a:t>
            </a:r>
            <a:endParaRPr lang="el-GR" sz="2400" b="1" dirty="0"/>
          </a:p>
          <a:p>
            <a:r>
              <a:rPr lang="de-DE" sz="2400" b="1" dirty="0"/>
              <a:t>Marianne Wick</a:t>
            </a:r>
            <a:endParaRPr lang="el-GR" sz="2400" b="1" dirty="0"/>
          </a:p>
          <a:p>
            <a:r>
              <a:rPr lang="de-DE" sz="2400" b="1" dirty="0"/>
              <a:t>Christel </a:t>
            </a:r>
            <a:r>
              <a:rPr lang="de-DE" sz="2400" b="1" dirty="0" err="1"/>
              <a:t>Solopoulou-Höhmann</a:t>
            </a:r>
            <a:endParaRPr lang="el-GR" sz="2400" b="1" dirty="0"/>
          </a:p>
          <a:p>
            <a:r>
              <a:rPr lang="de-DE" sz="2400" b="1" dirty="0"/>
              <a:t>Sigrid R. Ammer</a:t>
            </a:r>
            <a:endParaRPr lang="el-GR" sz="2400" b="1" dirty="0"/>
          </a:p>
          <a:p>
            <a:r>
              <a:rPr lang="de-DE" sz="2400" b="1" dirty="0"/>
              <a:t>Gerburg </a:t>
            </a:r>
            <a:r>
              <a:rPr lang="de-DE" sz="2400" b="1" dirty="0" err="1"/>
              <a:t>Tsekouras</a:t>
            </a:r>
            <a:endParaRPr lang="el-GR" sz="2400" b="1" dirty="0"/>
          </a:p>
          <a:p>
            <a:r>
              <a:rPr lang="de-DE" sz="2400" b="1" dirty="0"/>
              <a:t>Urs Brombacher und Corinne Brombacher-Kreier</a:t>
            </a:r>
            <a:endParaRPr lang="el-GR" sz="2400" b="1" dirty="0"/>
          </a:p>
          <a:p>
            <a:r>
              <a:rPr lang="de-DE" sz="2400" b="1" dirty="0"/>
              <a:t>Marianne Irmgard </a:t>
            </a:r>
            <a:r>
              <a:rPr lang="de-DE" sz="2400" b="1" dirty="0" err="1"/>
              <a:t>Manolaka</a:t>
            </a:r>
            <a:endParaRPr lang="el-GR" sz="2400" b="1" dirty="0"/>
          </a:p>
          <a:p>
            <a:r>
              <a:rPr lang="de-DE" sz="2400" b="1" dirty="0"/>
              <a:t>Jan </a:t>
            </a:r>
            <a:r>
              <a:rPr lang="de-DE" sz="2400" b="1" dirty="0" err="1"/>
              <a:t>Groneberg</a:t>
            </a:r>
            <a:endParaRPr lang="el-GR" sz="2400" b="1" dirty="0"/>
          </a:p>
          <a:p>
            <a:r>
              <a:rPr lang="de-DE" sz="2400" b="1" dirty="0"/>
              <a:t>Irene </a:t>
            </a:r>
            <a:r>
              <a:rPr lang="de-DE" sz="2400" b="1" dirty="0" err="1"/>
              <a:t>Vassos</a:t>
            </a:r>
            <a:endParaRPr lang="el-GR" sz="2400" b="1" dirty="0"/>
          </a:p>
          <a:p>
            <a:r>
              <a:rPr lang="de-DE" sz="2400" b="1" dirty="0"/>
              <a:t>Sonja Michailidis</a:t>
            </a: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val="179811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95536" y="2136339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 err="1">
                <a:solidFill>
                  <a:srgbClr val="FF0000"/>
                </a:solidFill>
              </a:rPr>
              <a:t>Einblicke</a:t>
            </a:r>
            <a:r>
              <a:rPr lang="fr-FR" sz="3200" b="1" dirty="0">
                <a:solidFill>
                  <a:srgbClr val="FF0000"/>
                </a:solidFill>
              </a:rPr>
              <a:t> in </a:t>
            </a:r>
            <a:r>
              <a:rPr lang="fr-FR" sz="3200" b="1" dirty="0" err="1">
                <a:solidFill>
                  <a:srgbClr val="FF0000"/>
                </a:solidFill>
              </a:rPr>
              <a:t>eine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r>
              <a:rPr lang="fr-FR" sz="3200" b="1" dirty="0" err="1">
                <a:solidFill>
                  <a:srgbClr val="FF0000"/>
                </a:solidFill>
              </a:rPr>
              <a:t>epische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r>
              <a:rPr lang="fr-FR" sz="3200" b="1" dirty="0" err="1">
                <a:solidFill>
                  <a:srgbClr val="FF0000"/>
                </a:solidFill>
              </a:rPr>
              <a:t>Blütenlese</a:t>
            </a:r>
            <a:endParaRPr lang="el-GR" sz="3200" b="1" i="1" dirty="0">
              <a:solidFill>
                <a:srgbClr val="FF0000"/>
              </a:solidFill>
            </a:endParaRPr>
          </a:p>
          <a:p>
            <a:r>
              <a:rPr lang="en-US" sz="3200" b="1" dirty="0"/>
              <a:t>Caroline Wagner</a:t>
            </a:r>
            <a:endParaRPr lang="el-GR" sz="3200" b="1" i="1" dirty="0"/>
          </a:p>
          <a:p>
            <a:r>
              <a:rPr lang="en-US" sz="3200" b="1" dirty="0"/>
              <a:t>Margarete </a:t>
            </a:r>
            <a:r>
              <a:rPr lang="en-US" sz="3200" b="1" dirty="0" err="1"/>
              <a:t>Karetta</a:t>
            </a:r>
            <a:endParaRPr lang="el-GR" sz="3200" b="1" dirty="0"/>
          </a:p>
          <a:p>
            <a:r>
              <a:rPr lang="en-US" sz="3200" b="1" dirty="0"/>
              <a:t>Heide </a:t>
            </a:r>
            <a:r>
              <a:rPr lang="en-US" sz="3200" b="1" dirty="0" err="1"/>
              <a:t>Giannoulis</a:t>
            </a:r>
            <a:endParaRPr lang="el-GR" sz="3200" b="1" dirty="0"/>
          </a:p>
          <a:p>
            <a:r>
              <a:rPr lang="de-DE" sz="3200" b="1" dirty="0"/>
              <a:t>Sigrid R. Ammer</a:t>
            </a:r>
            <a:endParaRPr lang="el-GR" sz="3200" b="1" dirty="0"/>
          </a:p>
          <a:p>
            <a:r>
              <a:rPr lang="de-DE" sz="3200" b="1" dirty="0"/>
              <a:t>Gudrun </a:t>
            </a:r>
            <a:r>
              <a:rPr lang="de-DE" sz="3200" b="1" dirty="0" err="1"/>
              <a:t>Kitidis</a:t>
            </a:r>
            <a:endParaRPr lang="el-GR" sz="3200" b="1" dirty="0"/>
          </a:p>
          <a:p>
            <a:r>
              <a:rPr lang="de-DE" sz="3200" b="1" dirty="0"/>
              <a:t>Jan </a:t>
            </a:r>
            <a:r>
              <a:rPr lang="de-DE" sz="3200" b="1" dirty="0" err="1"/>
              <a:t>Groneberg</a:t>
            </a:r>
            <a:endParaRPr lang="el-GR" sz="3200" b="1" dirty="0"/>
          </a:p>
          <a:p>
            <a:r>
              <a:rPr lang="de-DE" sz="3200" b="1" dirty="0"/>
              <a:t>Rosemarie </a:t>
            </a:r>
            <a:r>
              <a:rPr lang="de-DE" sz="3200" b="1" dirty="0" err="1"/>
              <a:t>Frydas</a:t>
            </a:r>
            <a:r>
              <a:rPr lang="de-DE" sz="3200" b="1" dirty="0"/>
              <a:t>-Glöckler</a:t>
            </a:r>
            <a:endParaRPr lang="el-GR" sz="3200" b="1" dirty="0"/>
          </a:p>
          <a:p>
            <a:r>
              <a:rPr lang="de-DE" sz="3200" b="1" dirty="0"/>
              <a:t>Regina </a:t>
            </a:r>
            <a:r>
              <a:rPr lang="de-DE" sz="3200" b="1" dirty="0" err="1"/>
              <a:t>Körtgen</a:t>
            </a:r>
            <a:endParaRPr lang="el-GR" sz="3200" b="1" dirty="0"/>
          </a:p>
        </p:txBody>
      </p:sp>
    </p:spTree>
    <p:extLst>
      <p:ext uri="{BB962C8B-B14F-4D97-AF65-F5344CB8AC3E}">
        <p14:creationId xmlns:p14="http://schemas.microsoft.com/office/powerpoint/2010/main" val="255017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/>
          <p:cNvSpPr>
            <a:spLocks noGrp="1"/>
          </p:cNvSpPr>
          <p:nvPr>
            <p:ph idx="1"/>
          </p:nvPr>
        </p:nvSpPr>
        <p:spPr>
          <a:xfrm>
            <a:off x="250825" y="260350"/>
            <a:ext cx="8713788" cy="6337300"/>
          </a:xfrm>
        </p:spPr>
        <p:txBody>
          <a:bodyPr numCol="2">
            <a:normAutofit fontScale="67500" lnSpcReduction="20000"/>
          </a:bodyPr>
          <a:lstStyle/>
          <a:p>
            <a:pPr marL="0" indent="0">
              <a:buNone/>
            </a:pPr>
            <a:r>
              <a:rPr lang="de-DE" b="1" i="1" dirty="0"/>
              <a:t>Thomas </a:t>
            </a:r>
            <a:r>
              <a:rPr lang="de-DE" b="1" i="1" dirty="0" smtClean="0"/>
              <a:t>Götz</a:t>
            </a:r>
            <a:endParaRPr lang="el-GR" b="1" dirty="0"/>
          </a:p>
          <a:p>
            <a:pPr marL="0" indent="0">
              <a:buNone/>
            </a:pPr>
            <a:r>
              <a:rPr lang="de-DE" b="1" i="1" dirty="0" smtClean="0">
                <a:solidFill>
                  <a:srgbClr val="FFFF00"/>
                </a:solidFill>
              </a:rPr>
              <a:t>Thomas Götz</a:t>
            </a:r>
          </a:p>
          <a:p>
            <a:pPr marL="0" indent="0">
              <a:buNone/>
            </a:pPr>
            <a:endParaRPr lang="de-DE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bg1"/>
                </a:solidFill>
              </a:rPr>
              <a:t>Theos </a:t>
            </a:r>
            <a:r>
              <a:rPr lang="de-DE" b="1" dirty="0">
                <a:solidFill>
                  <a:schemeClr val="bg1"/>
                </a:solidFill>
              </a:rPr>
              <a:t>Garten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/>
              <a:t>				</a:t>
            </a:r>
            <a:r>
              <a:rPr lang="de-DE" dirty="0"/>
              <a:t>	</a:t>
            </a:r>
            <a:endParaRPr lang="el-GR" dirty="0"/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Hier also ging er, Theophrast nämlich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sein </a:t>
            </a:r>
            <a:r>
              <a:rPr lang="de-DE" b="1" dirty="0" err="1">
                <a:solidFill>
                  <a:schemeClr val="bg1"/>
                </a:solidFill>
              </a:rPr>
              <a:t>Gärtlein</a:t>
            </a:r>
            <a:r>
              <a:rPr lang="de-DE" b="1" dirty="0">
                <a:solidFill>
                  <a:schemeClr val="bg1"/>
                </a:solidFill>
              </a:rPr>
              <a:t> zu düngen ...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 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Wenigstens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in den Reiseführern steht es so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und in anderen Gedichten.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 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Heute aber bestimmt eine U-Bahnstation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den </a:t>
            </a:r>
            <a:r>
              <a:rPr lang="de-DE" b="1" dirty="0" err="1">
                <a:solidFill>
                  <a:schemeClr val="bg1"/>
                </a:solidFill>
              </a:rPr>
              <a:t>Syntagmaplatz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und gegenüber am alten </a:t>
            </a:r>
            <a:r>
              <a:rPr lang="de-DE" b="1" dirty="0" err="1">
                <a:solidFill>
                  <a:schemeClr val="bg1"/>
                </a:solidFill>
              </a:rPr>
              <a:t>Schloß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marschiert zum Stundenschlag die Wachablösung auf: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el-GR" dirty="0"/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Kein Grün mehr, keine Ruhe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die Idylle des Lärms, wenigstens für die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die´s länger aushalten können.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 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Von Theophrast spricht man schon lange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nicht mehr, die alten Griechen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sind in Museen und nicht gelesene Bücher verbannt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 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Hier hat keiner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mehr Sehnsucht nach Griechenland,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 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bg1"/>
                </a:solidFill>
              </a:rPr>
              <a:t>  armer </a:t>
            </a:r>
            <a:r>
              <a:rPr lang="de-DE" b="1" dirty="0">
                <a:solidFill>
                  <a:schemeClr val="bg1"/>
                </a:solidFill>
              </a:rPr>
              <a:t>Theo.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8791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755576" y="692696"/>
            <a:ext cx="7632848" cy="6001643"/>
          </a:xfrm>
          <a:prstGeom prst="rect">
            <a:avLst/>
          </a:prstGeom>
          <a:solidFill>
            <a:srgbClr val="00B0F0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</a:rPr>
              <a:t>Hermes im Zwanzigsten Jahrhundert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 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In der Zeit der unsichtbaren Drähte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Und magnetisch aufgeladenen Atmosphäre um uns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Brauchen wir dich nicht mehr,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Und du kannst deine Flügelschuhe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Ausziehen,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Sie dem Museum übergeben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Und in Rente gehen,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el-GR" sz="3200" b="1" dirty="0" err="1">
                <a:solidFill>
                  <a:schemeClr val="bg1"/>
                </a:solidFill>
              </a:rPr>
              <a:t>Hermes</a:t>
            </a:r>
            <a:r>
              <a:rPr lang="el-GR" sz="3200" b="1" dirty="0">
                <a:solidFill>
                  <a:schemeClr val="bg1"/>
                </a:solidFill>
              </a:rPr>
              <a:t>.</a:t>
            </a:r>
          </a:p>
          <a:p>
            <a:r>
              <a:rPr lang="el-GR" sz="3200" dirty="0">
                <a:solidFill>
                  <a:schemeClr val="bg1"/>
                </a:solidFill>
              </a:rPr>
              <a:t>[…]</a:t>
            </a:r>
          </a:p>
        </p:txBody>
      </p:sp>
    </p:spTree>
    <p:extLst>
      <p:ext uri="{BB962C8B-B14F-4D97-AF65-F5344CB8AC3E}">
        <p14:creationId xmlns:p14="http://schemas.microsoft.com/office/powerpoint/2010/main" val="204061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endParaRPr lang="el-GR" sz="2800" b="1" dirty="0">
              <a:solidFill>
                <a:srgbClr val="FF0000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23528" y="980728"/>
            <a:ext cx="8640960" cy="5877272"/>
          </a:xfrm>
        </p:spPr>
        <p:txBody>
          <a:bodyPr numCol="2">
            <a:normAutofit fontScale="77500" lnSpcReduction="20000"/>
          </a:bodyPr>
          <a:lstStyle/>
          <a:p>
            <a:pPr marL="0" indent="0">
              <a:buNone/>
            </a:pPr>
            <a:endParaRPr lang="de-DE" b="1" dirty="0" smtClean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de-DE" b="1" i="1" dirty="0" smtClean="0">
                <a:solidFill>
                  <a:srgbClr val="92D050"/>
                </a:solidFill>
              </a:rPr>
              <a:t>Dagmar </a:t>
            </a:r>
            <a:r>
              <a:rPr lang="de-DE" b="1" i="1" dirty="0" err="1" smtClean="0">
                <a:solidFill>
                  <a:srgbClr val="92D050"/>
                </a:solidFill>
              </a:rPr>
              <a:t>Theodoropoulos</a:t>
            </a:r>
            <a:endParaRPr lang="de-DE" b="1" i="1" dirty="0" smtClean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de-DE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 smtClean="0">
                <a:solidFill>
                  <a:schemeClr val="bg1"/>
                </a:solidFill>
              </a:rPr>
              <a:t>DEFINITION </a:t>
            </a:r>
            <a:r>
              <a:rPr lang="de-DE" b="1" dirty="0">
                <a:solidFill>
                  <a:schemeClr val="bg1"/>
                </a:solidFill>
              </a:rPr>
              <a:t>EINER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HEIRATSMIGRATION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dirty="0"/>
              <a:t> </a:t>
            </a:r>
            <a:endParaRPr lang="el-GR" dirty="0"/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oder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von denen die auszogen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das brot und die liebe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in der fremde zu schmecken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früher sangen sie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das wandern ist des müllers lust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das schicksal der müllerinnen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entzieht sich den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kenntnissen der öffentlichkeit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es sei denn eine studentin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wird ihre diplomarbeit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darüber schreiben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das obengenannte ins flair der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heutigen zeit übersetzt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migration in ein taktvolles duett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oder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ekstasy for the unknown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oder </a:t>
            </a:r>
            <a:endParaRPr lang="el-GR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neugierige Menschen </a:t>
            </a:r>
            <a:r>
              <a:rPr lang="de-DE" b="1" dirty="0" smtClean="0">
                <a:solidFill>
                  <a:schemeClr val="bg1"/>
                </a:solidFill>
              </a:rPr>
              <a:t>unterwegs </a:t>
            </a:r>
          </a:p>
          <a:p>
            <a:pPr marL="0" indent="0">
              <a:buNone/>
            </a:pPr>
            <a:endParaRPr lang="el-GR" b="1" dirty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33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395536" y="2690336"/>
            <a:ext cx="806489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 smtClean="0">
                <a:solidFill>
                  <a:schemeClr val="bg1"/>
                </a:solidFill>
              </a:rPr>
              <a:t>Sigrid Ammer</a:t>
            </a:r>
            <a:endParaRPr lang="el-GR" sz="3200" b="1" dirty="0" smtClean="0">
              <a:solidFill>
                <a:schemeClr val="bg1"/>
              </a:solidFill>
            </a:endParaRPr>
          </a:p>
          <a:p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 smtClean="0">
                <a:solidFill>
                  <a:schemeClr val="bg1"/>
                </a:solidFill>
              </a:rPr>
              <a:t>Alles </a:t>
            </a:r>
            <a:r>
              <a:rPr lang="de-DE" sz="3200" b="1" dirty="0">
                <a:solidFill>
                  <a:schemeClr val="bg1"/>
                </a:solidFill>
              </a:rPr>
              <a:t>hält mich hier.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Weil alles mich </a:t>
            </a:r>
            <a:r>
              <a:rPr lang="de-DE" sz="3200" b="1" dirty="0" smtClean="0">
                <a:solidFill>
                  <a:schemeClr val="bg1"/>
                </a:solidFill>
              </a:rPr>
              <a:t>hält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de-DE" sz="3200" b="1" dirty="0">
                <a:solidFill>
                  <a:schemeClr val="bg1"/>
                </a:solidFill>
              </a:rPr>
              <a:t>ist es Zeit zu gehen.</a:t>
            </a:r>
            <a:endParaRPr lang="el-GR" sz="3200" b="1" dirty="0">
              <a:solidFill>
                <a:schemeClr val="bg1"/>
              </a:solidFill>
            </a:endParaRPr>
          </a:p>
          <a:p>
            <a:r>
              <a:rPr lang="el-GR" sz="3200" b="1" dirty="0" err="1">
                <a:solidFill>
                  <a:schemeClr val="bg1"/>
                </a:solidFill>
              </a:rPr>
              <a:t>Verpack</a:t>
            </a:r>
            <a:r>
              <a:rPr lang="el-GR" sz="3200" b="1" dirty="0">
                <a:solidFill>
                  <a:schemeClr val="bg1"/>
                </a:solidFill>
              </a:rPr>
              <a:t> </a:t>
            </a:r>
            <a:r>
              <a:rPr lang="el-GR" sz="3200" b="1" dirty="0" err="1">
                <a:solidFill>
                  <a:schemeClr val="bg1"/>
                </a:solidFill>
              </a:rPr>
              <a:t>deine</a:t>
            </a:r>
            <a:r>
              <a:rPr lang="el-GR" sz="3200" b="1" dirty="0">
                <a:solidFill>
                  <a:schemeClr val="bg1"/>
                </a:solidFill>
              </a:rPr>
              <a:t> </a:t>
            </a:r>
            <a:r>
              <a:rPr lang="el-GR" sz="3200" b="1" dirty="0" err="1">
                <a:solidFill>
                  <a:schemeClr val="bg1"/>
                </a:solidFill>
              </a:rPr>
              <a:t>Schätze</a:t>
            </a:r>
            <a:r>
              <a:rPr lang="el-GR" sz="3200" b="1" dirty="0">
                <a:solidFill>
                  <a:schemeClr val="bg1"/>
                </a:solidFill>
              </a:rPr>
              <a:t>!</a:t>
            </a:r>
          </a:p>
          <a:p>
            <a:r>
              <a:rPr lang="el-GR" sz="3200" b="1" dirty="0">
                <a:solidFill>
                  <a:schemeClr val="bg1"/>
                </a:solidFill>
              </a:rPr>
              <a:t>/[…]/</a:t>
            </a:r>
          </a:p>
        </p:txBody>
      </p:sp>
    </p:spTree>
    <p:extLst>
      <p:ext uri="{BB962C8B-B14F-4D97-AF65-F5344CB8AC3E}">
        <p14:creationId xmlns:p14="http://schemas.microsoft.com/office/powerpoint/2010/main" val="345972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0" y="188640"/>
            <a:ext cx="9144000" cy="6408712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>
                <a:solidFill>
                  <a:schemeClr val="bg1"/>
                </a:solidFill>
              </a:rPr>
              <a:t>Ute Altanis-</a:t>
            </a:r>
            <a:r>
              <a:rPr lang="de-DE" dirty="0" err="1" smtClean="0">
                <a:solidFill>
                  <a:schemeClr val="bg1"/>
                </a:solidFill>
              </a:rPr>
              <a:t>Protzer</a:t>
            </a:r>
            <a:endParaRPr lang="de-DE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DE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8003232" cy="1224136"/>
          </a:xfrm>
        </p:spPr>
        <p:txBody>
          <a:bodyPr>
            <a:normAutofit fontScale="90000"/>
          </a:bodyPr>
          <a:lstStyle/>
          <a:p>
            <a:r>
              <a:rPr lang="de-DE" sz="3100" i="1" dirty="0" smtClean="0"/>
              <a:t/>
            </a:r>
            <a:br>
              <a:rPr lang="de-DE" sz="3100" i="1" dirty="0" smtClean="0"/>
            </a:br>
            <a:r>
              <a:rPr lang="de-DE" sz="3100" i="1" dirty="0"/>
              <a:t/>
            </a:r>
            <a:br>
              <a:rPr lang="de-DE" sz="3100" i="1" dirty="0"/>
            </a:br>
            <a:r>
              <a:rPr lang="de-DE" sz="3100" i="1" dirty="0" smtClean="0"/>
              <a:t/>
            </a:r>
            <a:br>
              <a:rPr lang="de-DE" sz="3100" i="1" dirty="0" smtClean="0"/>
            </a:br>
            <a:r>
              <a:rPr lang="de-DE" sz="3100" i="1" dirty="0"/>
              <a:t/>
            </a:r>
            <a:br>
              <a:rPr lang="de-DE" sz="3100" i="1" dirty="0"/>
            </a:br>
            <a:r>
              <a:rPr lang="de-DE" sz="3100" i="1" dirty="0" smtClean="0"/>
              <a:t/>
            </a:r>
            <a:br>
              <a:rPr lang="de-DE" sz="3100" i="1" dirty="0" smtClean="0"/>
            </a:br>
            <a:r>
              <a:rPr lang="de-DE" sz="3100" i="1" dirty="0" smtClean="0"/>
              <a:t/>
            </a:r>
            <a:br>
              <a:rPr lang="de-DE" sz="3100" i="1" dirty="0" smtClean="0"/>
            </a:br>
            <a:r>
              <a:rPr lang="de-DE" sz="3100" i="1" dirty="0"/>
              <a:t/>
            </a:r>
            <a:br>
              <a:rPr lang="de-DE" sz="3100" i="1" dirty="0"/>
            </a:br>
            <a:r>
              <a:rPr lang="de-DE" sz="3100" i="1" dirty="0" smtClean="0"/>
              <a:t/>
            </a:r>
            <a:br>
              <a:rPr lang="de-DE" sz="3100" i="1" dirty="0" smtClean="0"/>
            </a:br>
            <a:r>
              <a:rPr lang="de-DE" sz="3100" i="1" dirty="0" smtClean="0">
                <a:solidFill>
                  <a:schemeClr val="bg1"/>
                </a:solidFill>
              </a:rPr>
              <a:t>Fuß </a:t>
            </a:r>
            <a:r>
              <a:rPr lang="de-DE" sz="3100" i="1" dirty="0">
                <a:solidFill>
                  <a:schemeClr val="bg1"/>
                </a:solidFill>
              </a:rPr>
              <a:t>fassen. Wir haben guten Willen. Schön ist es hier! Die Blumen! / Wir sind dankbar. Wie freundlich die Menschen sind! Kommen Sie doch vorbei! Wann? Irgendwann! / Wie angenehm, ohne Termine! Leben und leben lassen. Kein Stress. Morgen ist auch noch ein Tag. /[…]/. Der gemeinsame Salatteller. Archaisch. Wir brachen das Brot. Selbstgemachter Käse, gereift in Geduld. /[…]/. Ich weine ein bisschen. </a:t>
            </a:r>
            <a:r>
              <a:rPr lang="el-GR" sz="3100" i="1" dirty="0" err="1">
                <a:solidFill>
                  <a:schemeClr val="bg1"/>
                </a:solidFill>
              </a:rPr>
              <a:t>Aus</a:t>
            </a:r>
            <a:r>
              <a:rPr lang="el-GR" sz="3100" i="1" dirty="0">
                <a:solidFill>
                  <a:schemeClr val="bg1"/>
                </a:solidFill>
              </a:rPr>
              <a:t> </a:t>
            </a:r>
            <a:r>
              <a:rPr lang="el-GR" sz="3100" i="1" dirty="0" err="1">
                <a:solidFill>
                  <a:schemeClr val="bg1"/>
                </a:solidFill>
              </a:rPr>
              <a:t>Rührung</a:t>
            </a:r>
            <a:r>
              <a:rPr lang="el-GR" sz="3100" i="1" dirty="0">
                <a:solidFill>
                  <a:schemeClr val="bg1"/>
                </a:solidFill>
              </a:rPr>
              <a:t>.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0479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51520" y="1859340"/>
            <a:ext cx="8568952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</a:rPr>
              <a:t>„</a:t>
            </a:r>
            <a:r>
              <a:rPr lang="de-DE" sz="2800" b="1" i="1" dirty="0">
                <a:solidFill>
                  <a:schemeClr val="bg1"/>
                </a:solidFill>
              </a:rPr>
              <a:t>Mein Gott, dieses Hupen! Der Straßenverkehr – ein Chaos! Der Maler ist wieder nicht gekommen.</a:t>
            </a:r>
            <a:endParaRPr lang="el-GR" sz="2800" b="1" dirty="0">
              <a:solidFill>
                <a:schemeClr val="bg1"/>
              </a:solidFill>
            </a:endParaRPr>
          </a:p>
          <a:p>
            <a:r>
              <a:rPr lang="de-DE" sz="2800" b="1" i="1" dirty="0">
                <a:solidFill>
                  <a:schemeClr val="bg1"/>
                </a:solidFill>
              </a:rPr>
              <a:t>Warum kann man sich auf nichts verlassen? /[…]/ Man kann halt ohne Termine</a:t>
            </a:r>
            <a:endParaRPr lang="el-GR" sz="2800" b="1" dirty="0">
              <a:solidFill>
                <a:schemeClr val="bg1"/>
              </a:solidFill>
            </a:endParaRPr>
          </a:p>
          <a:p>
            <a:r>
              <a:rPr lang="de-DE" sz="2800" b="1" i="1" dirty="0">
                <a:solidFill>
                  <a:schemeClr val="bg1"/>
                </a:solidFill>
              </a:rPr>
              <a:t>nicht leben! /[…]/ Ich weine ein bisschen. Aus Wut</a:t>
            </a:r>
            <a:r>
              <a:rPr lang="de-DE" sz="2800" b="1" dirty="0">
                <a:solidFill>
                  <a:schemeClr val="bg1"/>
                </a:solidFill>
              </a:rPr>
              <a:t>.“</a:t>
            </a:r>
            <a:endParaRPr lang="el-GR" sz="2800" b="1" dirty="0">
              <a:solidFill>
                <a:schemeClr val="bg1"/>
              </a:solidFill>
            </a:endParaRPr>
          </a:p>
          <a:p>
            <a:r>
              <a:rPr lang="de-DE" sz="2800" b="1" dirty="0">
                <a:solidFill>
                  <a:srgbClr val="FF0000"/>
                </a:solidFill>
              </a:rPr>
              <a:t>Und weiter:</a:t>
            </a:r>
            <a:endParaRPr lang="el-GR" sz="2800" b="1" dirty="0">
              <a:solidFill>
                <a:srgbClr val="FF0000"/>
              </a:solidFill>
            </a:endParaRPr>
          </a:p>
          <a:p>
            <a:r>
              <a:rPr lang="de-DE" sz="2800" b="1" dirty="0">
                <a:solidFill>
                  <a:schemeClr val="bg1"/>
                </a:solidFill>
              </a:rPr>
              <a:t>„</a:t>
            </a:r>
            <a:r>
              <a:rPr lang="de-DE" sz="2800" b="1" i="1" dirty="0">
                <a:solidFill>
                  <a:schemeClr val="bg1"/>
                </a:solidFill>
              </a:rPr>
              <a:t>Wie schön zu Hause zu sein! Die Ruhe!</a:t>
            </a:r>
            <a:endParaRPr lang="el-GR" sz="2800" b="1" dirty="0">
              <a:solidFill>
                <a:schemeClr val="bg1"/>
              </a:solidFill>
            </a:endParaRPr>
          </a:p>
          <a:p>
            <a:r>
              <a:rPr lang="de-DE" sz="2800" b="1" i="1" dirty="0">
                <a:solidFill>
                  <a:schemeClr val="bg1"/>
                </a:solidFill>
              </a:rPr>
              <a:t>/[…]/ Geordneter Straßenverkehr! /[…]/ Die SPRACHE!!! Alles in mir </a:t>
            </a:r>
            <a:r>
              <a:rPr lang="de-DE" sz="2800" b="1" i="1" dirty="0" smtClean="0">
                <a:solidFill>
                  <a:schemeClr val="bg1"/>
                </a:solidFill>
              </a:rPr>
              <a:t>erholt </a:t>
            </a:r>
            <a:r>
              <a:rPr lang="de-DE" sz="2800" b="1" i="1" dirty="0">
                <a:solidFill>
                  <a:schemeClr val="bg1"/>
                </a:solidFill>
              </a:rPr>
              <a:t>sich</a:t>
            </a:r>
            <a:r>
              <a:rPr lang="de-DE" sz="2800" i="1" dirty="0">
                <a:solidFill>
                  <a:schemeClr val="bg1"/>
                </a:solidFill>
              </a:rPr>
              <a:t>. </a:t>
            </a:r>
            <a:r>
              <a:rPr lang="de-DE" sz="2800" b="1" i="1" dirty="0">
                <a:solidFill>
                  <a:schemeClr val="bg1"/>
                </a:solidFill>
              </a:rPr>
              <a:t>Lese die Leuchtreklamen in MEINER Schrift. / […]/ Ich weine. Aus Zerrissenheit</a:t>
            </a:r>
            <a:endParaRPr lang="el-GR" sz="2800" b="1" dirty="0">
              <a:solidFill>
                <a:schemeClr val="bg1"/>
              </a:solidFill>
            </a:endParaRPr>
          </a:p>
          <a:p>
            <a:endParaRPr lang="el-G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5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683568" y="620689"/>
            <a:ext cx="77048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dirty="0">
                <a:solidFill>
                  <a:schemeClr val="bg1"/>
                </a:solidFill>
              </a:rPr>
              <a:t>Heimat – was ist das? Und wo? Hier lebe ich, hier bin ich zu Hause. // Hier, wo ich meine Tiere füttere, […] Wo ich viel geweint habe. // Deutschland – Kindheitsheimat, Sprach– und Gedankenheimat. </a:t>
            </a:r>
            <a:r>
              <a:rPr lang="de-DE" sz="3200" b="1" dirty="0" err="1">
                <a:solidFill>
                  <a:schemeClr val="bg1"/>
                </a:solidFill>
              </a:rPr>
              <a:t>Erinnungsbeladen</a:t>
            </a:r>
            <a:r>
              <a:rPr lang="de-DE" sz="3200" b="1" dirty="0">
                <a:solidFill>
                  <a:schemeClr val="bg1"/>
                </a:solidFill>
              </a:rPr>
              <a:t>. Schmerzhaft unvergessen. // Aber hier ist meine Lebens – und Liebeheimat. Meine Alltags– und Arbeitsheimat. // Ich weine ein bisschen. Aus Erleichterung.</a:t>
            </a:r>
            <a:endParaRPr lang="el-GR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62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Αγλαία\Documents\Paderborn\Germanic authors\xenos-in-gr-deu-cover-2-282x400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04664"/>
            <a:ext cx="7488832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25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Αγλαία\Documents\Paderborn\Germanic authors\gr-einladung-bd1-282x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8064896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41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/>
          <p:cNvSpPr/>
          <p:nvPr/>
        </p:nvSpPr>
        <p:spPr>
          <a:xfrm>
            <a:off x="2413395" y="2967335"/>
            <a:ext cx="511093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Vielen</a:t>
            </a:r>
            <a:r>
              <a:rPr lang="en-US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Dank!!!</a:t>
            </a:r>
            <a:endParaRPr lang="el-GR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542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Γωνίες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Ζωντάνι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1100</TotalTime>
  <Words>1143</Words>
  <Application>Microsoft Office PowerPoint</Application>
  <PresentationFormat>Προβολή στην οθόνη (4:3)</PresentationFormat>
  <Paragraphs>282</Paragraphs>
  <Slides>49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49</vt:i4>
      </vt:variant>
    </vt:vector>
  </HeadingPairs>
  <TitlesOfParts>
    <vt:vector size="53" baseType="lpstr">
      <vt:lpstr>Arial</vt:lpstr>
      <vt:lpstr>Calibri</vt:lpstr>
      <vt:lpstr>Wingdings</vt:lpstr>
      <vt:lpstr>Θέμα του Office</vt:lpstr>
      <vt:lpstr>         Von der Gastarbeiterliteratur zur Migrationsliteratur. Literarische Kreuzungen am Beispiel der deutsch-griechischen Migrationsliteratur   Juni 2017      </vt:lpstr>
      <vt:lpstr>Griechische Migrationsliteratur in Deutschland</vt:lpstr>
      <vt:lpstr>  a) Literatur von AutorInnen,  Heimatland, griechischsprachig </vt:lpstr>
      <vt:lpstr>Παρουσίαση του PowerPoint</vt:lpstr>
      <vt:lpstr>Παρουσίαση του PowerPoint</vt:lpstr>
      <vt:lpstr>A) Literatur von AutorInnen,  im Heimatland, griechischsprachig</vt:lpstr>
      <vt:lpstr>Παρουσίαση του PowerPoint</vt:lpstr>
      <vt:lpstr> b) Autoren, die selbst nach Deutschland ausgewandert sind, „Rückkehrautoren“, griechischsprachig </vt:lpstr>
      <vt:lpstr>Παρουσίαση του PowerPoint</vt:lpstr>
      <vt:lpstr>Dimitris Nollas</vt:lpstr>
      <vt:lpstr>Παρουσίαση του PowerPoint</vt:lpstr>
      <vt:lpstr>Παρουσίαση του PowerPoint</vt:lpstr>
      <vt:lpstr>Παρουσίαση του PowerPoint</vt:lpstr>
      <vt:lpstr>Griechische Autoren, die nach Deutschland ausgewandert sind</vt:lpstr>
      <vt:lpstr>Παρουσίαση του PowerPoint</vt:lpstr>
      <vt:lpstr>Παρουσίαση του PowerPoint</vt:lpstr>
      <vt:lpstr>Nach Deutschland ausgewanderte Autoren, die ausschließlich auf griechisch schreiben</vt:lpstr>
      <vt:lpstr>Παρουσίαση του PowerPoint</vt:lpstr>
      <vt:lpstr>Παρουσίαση του PowerPoint</vt:lpstr>
      <vt:lpstr>Vaios Fassoulas</vt:lpstr>
      <vt:lpstr>Palantza Elena </vt:lpstr>
      <vt:lpstr>Zur Kulturvermittlung</vt:lpstr>
      <vt:lpstr>Lambrou Thanasis</vt:lpstr>
      <vt:lpstr>   Autoren, die anfänglich auf Deutsch und später auf Griechisch schreiben  Giorgos Krommidas </vt:lpstr>
      <vt:lpstr>Παρουσίαση του PowerPoint</vt:lpstr>
      <vt:lpstr> </vt:lpstr>
      <vt:lpstr>Παρουσίαση του PowerPoint</vt:lpstr>
      <vt:lpstr>Zweite Generation </vt:lpstr>
      <vt:lpstr>Thalia Andronis („[…] renne tue fließe mache schreibe male denke weine genieße erschauere fließefließefließe. S. 31).  </vt:lpstr>
      <vt:lpstr>Παρουσίαση του PowerPoint</vt:lpstr>
      <vt:lpstr>Zweite Generation, die in beiden Sprachen veröffentlichen</vt:lpstr>
      <vt:lpstr>Παρουσίαση του PowerPoint</vt:lpstr>
      <vt:lpstr>In  Deutschland lebende griechische AutorInnen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       Fuß fassen. Wir haben guten Willen. Schön ist es hier! Die Blumen! / Wir sind dankbar. Wie freundlich die Menschen sind! Kommen Sie doch vorbei! Wann? Irgendwann! / Wie angenehm, ohne Termine! Leben und leben lassen. Kein Stress. Morgen ist auch noch ein Tag. /[…]/. Der gemeinsame Salatteller. Archaisch. Wir brachen das Brot. Selbstgemachter Käse, gereift in Geduld. /[…]/. Ich weine ein bisschen. Aus Rührung.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Interkulturelles Philosophieren im Spätkapitalismus: Zum Problem der Hybridität     August 2013</dc:title>
  <dc:creator>Αγλαία</dc:creator>
  <cp:lastModifiedBy>aglaia bliumi</cp:lastModifiedBy>
  <cp:revision>147</cp:revision>
  <dcterms:created xsi:type="dcterms:W3CDTF">2013-07-23T13:52:52Z</dcterms:created>
  <dcterms:modified xsi:type="dcterms:W3CDTF">2018-11-29T19:40:27Z</dcterms:modified>
</cp:coreProperties>
</file>