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304" r:id="rId3"/>
    <p:sldId id="305" r:id="rId4"/>
    <p:sldId id="306" r:id="rId5"/>
    <p:sldId id="313" r:id="rId6"/>
    <p:sldId id="320" r:id="rId7"/>
    <p:sldId id="292" r:id="rId8"/>
    <p:sldId id="295" r:id="rId9"/>
    <p:sldId id="294" r:id="rId10"/>
    <p:sldId id="310" r:id="rId11"/>
    <p:sldId id="324" r:id="rId12"/>
    <p:sldId id="325" r:id="rId13"/>
  </p:sldIdLst>
  <p:sldSz cx="9144000" cy="6858000" type="screen4x3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2" d="100"/>
          <a:sy n="72" d="100"/>
        </p:scale>
        <p:origin x="1326" y="5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Ορθογώνιο τρίγωνο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Τίτλος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l-GR" smtClean="0"/>
              <a:t>Στυλ κύριου τίτλου</a:t>
            </a:r>
            <a:endParaRPr kumimoji="0" lang="en-US"/>
          </a:p>
        </p:txBody>
      </p:sp>
      <p:sp>
        <p:nvSpPr>
          <p:cNvPr id="17" name="Υπότιτλος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l-GR" smtClean="0"/>
              <a:t>Στυλ κύριου υπότιτλου</a:t>
            </a:r>
            <a:endParaRPr kumimoji="0" lang="en-US"/>
          </a:p>
        </p:txBody>
      </p:sp>
      <p:grpSp>
        <p:nvGrpSpPr>
          <p:cNvPr id="2" name="Ομάδα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Ελεύθερη σχεδίαση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Ελεύθερη σχεδίαση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Ελεύθερη σχεδίαση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Ευθεία γραμμή σύνδεσης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Θέση ημερομηνίας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AD15506D-055D-4567-BF5B-88F2B38AB55B}" type="datetimeFigureOut">
              <a:rPr lang="el-GR" smtClean="0"/>
              <a:t>13/10/2020</a:t>
            </a:fld>
            <a:endParaRPr lang="el-GR"/>
          </a:p>
        </p:txBody>
      </p:sp>
      <p:sp>
        <p:nvSpPr>
          <p:cNvPr id="19" name="Θέση υποσέλιδου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l-GR"/>
          </a:p>
        </p:txBody>
      </p:sp>
      <p:sp>
        <p:nvSpPr>
          <p:cNvPr id="27" name="Θέση αριθμού διαφάνειας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8B6065E2-D6F5-4492-801A-36805F3CC96F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l-GR" smtClean="0"/>
              <a:t>Στυλ υποδείγματος κειμένου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D15506D-055D-4567-BF5B-88F2B38AB55B}" type="datetimeFigureOut">
              <a:rPr lang="el-GR" smtClean="0"/>
              <a:t>13/10/2020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B6065E2-D6F5-4492-801A-36805F3CC96F}" type="slidenum">
              <a:rPr lang="el-GR" smtClean="0"/>
              <a:t>‹#›</a:t>
            </a:fld>
            <a:endParaRPr lang="el-GR"/>
          </a:p>
        </p:txBody>
      </p:sp>
      <p:sp>
        <p:nvSpPr>
          <p:cNvPr id="7" name="Τίτλος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l-GR" smtClean="0"/>
              <a:t>Στυλ κύριου τίτλου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l-GR" smtClean="0"/>
              <a:t>Στυλ κύριου τίτλου</a:t>
            </a:r>
            <a:endParaRPr kumimoji="0" lang="en-US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l-GR" smtClean="0"/>
              <a:t>Στυλ υποδείγματος κειμένου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D15506D-055D-4567-BF5B-88F2B38AB55B}" type="datetimeFigureOut">
              <a:rPr lang="el-GR" smtClean="0"/>
              <a:t>13/10/2020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B6065E2-D6F5-4492-801A-36805F3CC96F}" type="slidenum">
              <a:rPr lang="el-GR" smtClean="0"/>
              <a:t>‹#›</a:t>
            </a:fld>
            <a:endParaRPr lang="el-GR"/>
          </a:p>
        </p:txBody>
      </p:sp>
      <p:sp>
        <p:nvSpPr>
          <p:cNvPr id="7" name="Διάσημα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Διάσημα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l-GR" smtClean="0"/>
              <a:t>Στυλ υποδείγματος κειμένου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l-GR" smtClean="0"/>
              <a:t>Στυλ υποδείγματος κειμένου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D15506D-055D-4567-BF5B-88F2B38AB55B}" type="datetimeFigureOut">
              <a:rPr lang="el-GR" smtClean="0"/>
              <a:t>13/10/2020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B6065E2-D6F5-4492-801A-36805F3CC96F}" type="slidenum">
              <a:rPr lang="el-GR" smtClean="0"/>
              <a:t>‹#›</a:t>
            </a:fld>
            <a:endParaRPr lang="el-GR"/>
          </a:p>
        </p:txBody>
      </p:sp>
      <p:sp>
        <p:nvSpPr>
          <p:cNvPr id="8" name="Τίτλος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l-GR" smtClean="0"/>
              <a:t>Στυλ κύριου τίτλου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Σύγκριση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l-GR" smtClean="0"/>
              <a:t>Στυλ κύριου τίτλου</a:t>
            </a:r>
            <a:endParaRPr kumimoji="0" lang="en-US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l-GR" smtClean="0"/>
              <a:t>Στυλ υποδείγματος κειμένου</a:t>
            </a:r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l-GR" smtClean="0"/>
              <a:t>Στυλ υποδείγματος κειμένου</a:t>
            </a:r>
          </a:p>
        </p:txBody>
      </p:sp>
      <p:sp>
        <p:nvSpPr>
          <p:cNvPr id="5" name="Θέση περιεχομένου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l-GR" smtClean="0"/>
              <a:t>Στυλ υποδείγματος κειμένου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  <p:sp>
        <p:nvSpPr>
          <p:cNvPr id="6" name="Θέση περιεχομένου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l-GR" smtClean="0"/>
              <a:t>Στυλ υποδείγματος κειμένου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  <p:sp>
        <p:nvSpPr>
          <p:cNvPr id="7" name="Θέση ημερομηνίας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D15506D-055D-4567-BF5B-88F2B38AB55B}" type="datetimeFigureOut">
              <a:rPr lang="el-GR" smtClean="0"/>
              <a:t>13/10/2020</a:t>
            </a:fld>
            <a:endParaRPr lang="el-GR"/>
          </a:p>
        </p:txBody>
      </p:sp>
      <p:sp>
        <p:nvSpPr>
          <p:cNvPr id="8" name="Θέση υποσέλιδου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l-GR"/>
          </a:p>
        </p:txBody>
      </p:sp>
      <p:sp>
        <p:nvSpPr>
          <p:cNvPr id="9" name="Θέση αριθμού διαφάνειας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B6065E2-D6F5-4492-801A-36805F3CC96F}" type="slidenum">
              <a:rPr lang="el-GR" smtClean="0"/>
              <a:t>‹#›</a:t>
            </a:fld>
            <a:endParaRPr lang="el-G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ημερομηνίας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D15506D-055D-4567-BF5B-88F2B38AB55B}" type="datetimeFigureOut">
              <a:rPr lang="el-GR" smtClean="0"/>
              <a:t>13/10/2020</a:t>
            </a:fld>
            <a:endParaRPr lang="el-GR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l-GR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B6065E2-D6F5-4492-801A-36805F3CC96F}" type="slidenum">
              <a:rPr lang="el-GR" smtClean="0"/>
              <a:t>‹#›</a:t>
            </a:fld>
            <a:endParaRPr lang="el-GR"/>
          </a:p>
        </p:txBody>
      </p:sp>
      <p:sp>
        <p:nvSpPr>
          <p:cNvPr id="6" name="Τίτλος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l-GR" smtClean="0"/>
              <a:t>Στυλ κύριου τίτλου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D15506D-055D-4567-BF5B-88F2B38AB55B}" type="datetimeFigureOut">
              <a:rPr lang="el-GR" smtClean="0"/>
              <a:t>13/10/2020</a:t>
            </a:fld>
            <a:endParaRPr lang="el-GR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B6065E2-D6F5-4492-801A-36805F3CC96F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Περιεχόμενο με λεζάντα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l-GR" smtClean="0"/>
              <a:t>Στυλ κύριου τίτλου</a:t>
            </a:r>
            <a:endParaRPr kumimoji="0" lang="en-US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l-GR" smtClean="0"/>
              <a:t>Στυλ υποδείγματος κειμένου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l-GR" smtClean="0"/>
              <a:t>Στυλ υποδείγματος κειμένου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AD15506D-055D-4567-BF5B-88F2B38AB55B}" type="datetimeFigureOut">
              <a:rPr lang="el-GR" smtClean="0"/>
              <a:t>13/10/2020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B6065E2-D6F5-4492-801A-36805F3CC96F}" type="slidenum">
              <a:rPr lang="el-GR" smtClean="0"/>
              <a:t>‹#›</a:t>
            </a:fld>
            <a:endParaRPr lang="el-G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Εικόνα με λεζάντα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l-GR" smtClean="0"/>
              <a:t>Στυλ υποδείγματος κειμένου</a:t>
            </a:r>
          </a:p>
        </p:txBody>
      </p:sp>
      <p:sp>
        <p:nvSpPr>
          <p:cNvPr id="3" name="Θέση εικόνας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l-GR" smtClean="0"/>
              <a:t>Κάντε κλικ στο εικονίδιο για να προσθέσετε μια εικόνα</a:t>
            </a:r>
            <a:endParaRPr kumimoji="0" lang="en-US" dirty="0"/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AD15506D-055D-4567-BF5B-88F2B38AB55B}" type="datetimeFigureOut">
              <a:rPr lang="el-GR" smtClean="0"/>
              <a:t>13/10/2020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8B6065E2-D6F5-4492-801A-36805F3CC96F}" type="slidenum">
              <a:rPr lang="el-GR" smtClean="0"/>
              <a:t>‹#›</a:t>
            </a:fld>
            <a:endParaRPr lang="el-GR"/>
          </a:p>
        </p:txBody>
      </p:sp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l-GR" smtClean="0"/>
              <a:t>Στυλ κύριου τίτλου</a:t>
            </a:r>
            <a:endParaRPr kumimoji="0" lang="en-US"/>
          </a:p>
        </p:txBody>
      </p:sp>
      <p:sp>
        <p:nvSpPr>
          <p:cNvPr id="8" name="Ελεύθερη σχεδίαση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Ελεύθερη σχεδίαση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Ορθογώνιο τρίγωνο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Ευθεία γραμμή σύνδεσης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Διάσημα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Διάσημα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l-GR" smtClean="0"/>
              <a:t>Στυλ κύριου τίτλου</a:t>
            </a:r>
            <a:endParaRPr kumimoji="0" lang="en-US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l-GR" smtClean="0"/>
              <a:t>Στυλ υποδείγματος κειμένου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D15506D-055D-4567-BF5B-88F2B38AB55B}" type="datetimeFigureOut">
              <a:rPr lang="el-GR" smtClean="0"/>
              <a:t>13/10/2020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B6065E2-D6F5-4492-801A-36805F3CC96F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l-GR" smtClean="0"/>
              <a:t>Στυλ κύριου τίτλου</a:t>
            </a:r>
            <a:endParaRPr kumimoji="0" lang="en-US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l-GR" smtClean="0"/>
              <a:t>Στυλ υποδείγματος κειμένου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D15506D-055D-4567-BF5B-88F2B38AB55B}" type="datetimeFigureOut">
              <a:rPr lang="el-GR" smtClean="0"/>
              <a:t>13/10/2020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B6065E2-D6F5-4492-801A-36805F3CC96F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Ελεύθερη σχεδίαση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Ελεύθερη σχεδίαση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Ορθογώνιο τρίγωνο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Ευθεία γραμμή σύνδεσης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Θέση τίτλου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l-GR" smtClean="0"/>
              <a:t>Στυλ κύριου τίτλου</a:t>
            </a:r>
            <a:endParaRPr kumimoji="0" lang="en-US"/>
          </a:p>
        </p:txBody>
      </p:sp>
      <p:sp>
        <p:nvSpPr>
          <p:cNvPr id="30" name="Θέση κειμένου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l-GR" smtClean="0"/>
              <a:t>Στυλ υποδείγματος κειμένου</a:t>
            </a:r>
          </a:p>
          <a:p>
            <a:pPr lvl="1" eaLnBrk="1" latinLnBrk="0" hangingPunct="1"/>
            <a:r>
              <a:rPr kumimoji="0" lang="el-GR" smtClean="0"/>
              <a:t>Δεύτερου επιπέδου</a:t>
            </a:r>
          </a:p>
          <a:p>
            <a:pPr lvl="2" eaLnBrk="1" latinLnBrk="0" hangingPunct="1"/>
            <a:r>
              <a:rPr kumimoji="0" lang="el-GR" smtClean="0"/>
              <a:t>Τρίτου επιπέδου</a:t>
            </a:r>
          </a:p>
          <a:p>
            <a:pPr lvl="3" eaLnBrk="1" latinLnBrk="0" hangingPunct="1"/>
            <a:r>
              <a:rPr kumimoji="0" lang="el-GR" smtClean="0"/>
              <a:t>Τέταρτου επιπέδου</a:t>
            </a:r>
          </a:p>
          <a:p>
            <a:pPr lvl="4" eaLnBrk="1" latinLnBrk="0" hangingPunct="1"/>
            <a:r>
              <a:rPr kumimoji="0" lang="el-GR" smtClean="0"/>
              <a:t>Πέμπτου επιπέδου</a:t>
            </a:r>
            <a:endParaRPr kumimoji="0" lang="en-US"/>
          </a:p>
        </p:txBody>
      </p:sp>
      <p:sp>
        <p:nvSpPr>
          <p:cNvPr id="10" name="Θέση ημερομηνίας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AD15506D-055D-4567-BF5B-88F2B38AB55B}" type="datetimeFigureOut">
              <a:rPr lang="el-GR" smtClean="0"/>
              <a:t>13/10/2020</a:t>
            </a:fld>
            <a:endParaRPr lang="el-GR"/>
          </a:p>
        </p:txBody>
      </p:sp>
      <p:sp>
        <p:nvSpPr>
          <p:cNvPr id="22" name="Θέση υποσέλιδου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l-GR"/>
          </a:p>
        </p:txBody>
      </p:sp>
      <p:sp>
        <p:nvSpPr>
          <p:cNvPr id="18" name="Θέση αριθμού διαφάνειας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8B6065E2-D6F5-4492-801A-36805F3CC96F}" type="slidenum">
              <a:rPr lang="el-GR" smtClean="0"/>
              <a:t>‹#›</a:t>
            </a:fld>
            <a:endParaRPr 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251520" y="332656"/>
            <a:ext cx="8640960" cy="2673642"/>
          </a:xfrm>
        </p:spPr>
        <p:txBody>
          <a:bodyPr>
            <a:noAutofit/>
          </a:bodyPr>
          <a:lstStyle/>
          <a:p>
            <a:pPr algn="ctr"/>
            <a:r>
              <a:rPr lang="de-DE" sz="3000" dirty="0" smtClean="0">
                <a:solidFill>
                  <a:schemeClr val="tx1"/>
                </a:solidFill>
                <a:effectLst/>
              </a:rPr>
              <a:t>Einführung: Literatur </a:t>
            </a:r>
            <a:r>
              <a:rPr lang="de-DE" sz="3000" smtClean="0">
                <a:solidFill>
                  <a:schemeClr val="tx1"/>
                </a:solidFill>
                <a:effectLst/>
              </a:rPr>
              <a:t>und </a:t>
            </a:r>
            <a:r>
              <a:rPr lang="de-DE" sz="3000" smtClean="0">
                <a:solidFill>
                  <a:schemeClr val="tx1"/>
                </a:solidFill>
                <a:effectLst/>
              </a:rPr>
              <a:t>Museum</a:t>
            </a:r>
            <a:endParaRPr lang="el-GR" sz="3000" dirty="0">
              <a:solidFill>
                <a:schemeClr val="tx1"/>
              </a:solidFill>
              <a:effectLst/>
            </a:endParaRPr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539552" y="3501008"/>
            <a:ext cx="7772400" cy="1199704"/>
          </a:xfrm>
        </p:spPr>
        <p:txBody>
          <a:bodyPr>
            <a:normAutofit/>
          </a:bodyPr>
          <a:lstStyle/>
          <a:p>
            <a:pPr algn="ctr"/>
            <a:r>
              <a:rPr lang="el-GR" dirty="0" smtClean="0">
                <a:solidFill>
                  <a:schemeClr val="tx1"/>
                </a:solidFill>
              </a:rPr>
              <a:t>Αγλαΐα </a:t>
            </a:r>
            <a:r>
              <a:rPr lang="el-GR" dirty="0" err="1" smtClean="0">
                <a:solidFill>
                  <a:schemeClr val="tx1"/>
                </a:solidFill>
              </a:rPr>
              <a:t>Μπλιούμη</a:t>
            </a:r>
            <a:r>
              <a:rPr lang="el-GR" dirty="0" smtClean="0">
                <a:solidFill>
                  <a:schemeClr val="tx1"/>
                </a:solidFill>
              </a:rPr>
              <a:t>, </a:t>
            </a:r>
            <a:r>
              <a:rPr lang="el-GR" dirty="0" err="1" smtClean="0">
                <a:solidFill>
                  <a:schemeClr val="tx1"/>
                </a:solidFill>
              </a:rPr>
              <a:t>Επικ</a:t>
            </a:r>
            <a:r>
              <a:rPr lang="el-GR" dirty="0" smtClean="0">
                <a:solidFill>
                  <a:schemeClr val="tx1"/>
                </a:solidFill>
              </a:rPr>
              <a:t>. Καθηγήτρια Γερμανικής Φιλολογίας, ΕΚΠΑ</a:t>
            </a:r>
          </a:p>
          <a:p>
            <a:pPr algn="ctr"/>
            <a:endParaRPr lang="el-GR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80067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57748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i="1" dirty="0" smtClean="0"/>
              <a:t>1. Σύγχρονες </a:t>
            </a:r>
            <a:r>
              <a:rPr lang="el-GR" i="1" dirty="0"/>
              <a:t>τάσεις στη σύλληψη των μουσείων λογοτεχνίας</a:t>
            </a:r>
            <a:endParaRPr lang="el-GR" dirty="0"/>
          </a:p>
          <a:p>
            <a:pPr marL="0" indent="0">
              <a:buNone/>
            </a:pPr>
            <a:endParaRPr lang="el-GR" dirty="0" smtClean="0"/>
          </a:p>
          <a:p>
            <a:pPr marL="0" indent="0" algn="ctr">
              <a:buNone/>
            </a:pPr>
            <a:r>
              <a:rPr lang="el-GR" b="1" dirty="0" smtClean="0"/>
              <a:t>Μουσεία λογοτεχνίας</a:t>
            </a:r>
          </a:p>
          <a:p>
            <a:pPr marL="0" indent="0">
              <a:buNone/>
            </a:pPr>
            <a:r>
              <a:rPr lang="el-GR" dirty="0" smtClean="0"/>
              <a:t>				            </a:t>
            </a:r>
            <a:endParaRPr lang="el-GR" dirty="0"/>
          </a:p>
          <a:p>
            <a:pPr marL="0" indent="0">
              <a:buNone/>
            </a:pPr>
            <a:endParaRPr lang="el-GR" dirty="0" smtClean="0"/>
          </a:p>
          <a:p>
            <a:pPr marL="0" indent="0">
              <a:buNone/>
            </a:pPr>
            <a:endParaRPr lang="el-GR" dirty="0"/>
          </a:p>
          <a:p>
            <a:pPr marL="0" indent="0">
              <a:buNone/>
            </a:pPr>
            <a:endParaRPr lang="el-GR" b="1" dirty="0" smtClean="0"/>
          </a:p>
          <a:p>
            <a:pPr marL="0" indent="0">
              <a:buNone/>
            </a:pPr>
            <a:r>
              <a:rPr lang="el-GR" b="1" dirty="0" smtClean="0"/>
              <a:t>Μουσεία προσωπικοτήτων        μουσεία τέχνης</a:t>
            </a:r>
            <a:endParaRPr lang="el-GR" b="1" dirty="0"/>
          </a:p>
        </p:txBody>
      </p:sp>
      <p:cxnSp>
        <p:nvCxnSpPr>
          <p:cNvPr id="6" name="Ευθύγραμμο βέλος σύνδεσης 5"/>
          <p:cNvCxnSpPr/>
          <p:nvPr/>
        </p:nvCxnSpPr>
        <p:spPr>
          <a:xfrm flipH="1">
            <a:off x="3491880" y="2852936"/>
            <a:ext cx="864096" cy="144016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Ευθύγραμμο βέλος σύνδεσης 7"/>
          <p:cNvCxnSpPr/>
          <p:nvPr/>
        </p:nvCxnSpPr>
        <p:spPr>
          <a:xfrm>
            <a:off x="5580112" y="2852936"/>
            <a:ext cx="1152128" cy="144016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83154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251520" y="332656"/>
            <a:ext cx="8640960" cy="6408712"/>
          </a:xfrm>
        </p:spPr>
        <p:txBody>
          <a:bodyPr/>
          <a:lstStyle/>
          <a:p>
            <a:pPr marL="0" indent="0">
              <a:buNone/>
            </a:pPr>
            <a:r>
              <a:rPr lang="el-GR" dirty="0" smtClean="0"/>
              <a:t>ΣΥΜΠΕΡΑΣΜΑ</a:t>
            </a:r>
          </a:p>
          <a:p>
            <a:pPr marL="0" indent="0">
              <a:buNone/>
            </a:pPr>
            <a:r>
              <a:rPr lang="el-GR" dirty="0" smtClean="0"/>
              <a:t>Κέντρο βάρους από τον συγγραφέα στο κοινό:</a:t>
            </a:r>
          </a:p>
          <a:p>
            <a:pPr marL="0" indent="0">
              <a:buNone/>
            </a:pPr>
            <a:endParaRPr lang="el-GR" dirty="0"/>
          </a:p>
          <a:p>
            <a:pPr>
              <a:buFont typeface="Wingdings" panose="05000000000000000000" pitchFamily="2" charset="2"/>
              <a:buChar char="Ø"/>
            </a:pPr>
            <a:r>
              <a:rPr lang="el-GR" dirty="0" smtClean="0"/>
              <a:t>την </a:t>
            </a:r>
            <a:r>
              <a:rPr lang="el-GR" dirty="0"/>
              <a:t>υποβάθμιση της αξίας των </a:t>
            </a:r>
            <a:r>
              <a:rPr lang="el-GR" dirty="0" smtClean="0"/>
              <a:t>εκθεμάτων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l-GR" dirty="0" smtClean="0"/>
              <a:t>επισκέπτες </a:t>
            </a:r>
            <a:r>
              <a:rPr lang="el-GR" dirty="0"/>
              <a:t>ως εν δυνάμει </a:t>
            </a:r>
            <a:r>
              <a:rPr lang="el-GR" dirty="0" smtClean="0"/>
              <a:t>συμπαραγωγοί νοήματος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l-GR" dirty="0"/>
              <a:t> </a:t>
            </a:r>
            <a:r>
              <a:rPr lang="el-GR" dirty="0" smtClean="0"/>
              <a:t>δρώμενα </a:t>
            </a:r>
            <a:r>
              <a:rPr lang="el-GR" dirty="0"/>
              <a:t>(«</a:t>
            </a:r>
            <a:r>
              <a:rPr lang="en-US" dirty="0" smtClean="0"/>
              <a:t>performances</a:t>
            </a:r>
            <a:r>
              <a:rPr lang="el-GR" dirty="0" smtClean="0"/>
              <a:t>») </a:t>
            </a:r>
            <a:endParaRPr lang="en-US" dirty="0" smtClean="0"/>
          </a:p>
          <a:p>
            <a:pPr>
              <a:buFont typeface="Wingdings" panose="05000000000000000000" pitchFamily="2" charset="2"/>
              <a:buChar char="Ø"/>
            </a:pPr>
            <a:endParaRPr lang="el-GR" dirty="0" smtClean="0"/>
          </a:p>
          <a:p>
            <a:pPr marL="0" indent="0">
              <a:buNone/>
            </a:pP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4058731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6048672"/>
          </a:xfrm>
        </p:spPr>
        <p:txBody>
          <a:bodyPr/>
          <a:lstStyle/>
          <a:p>
            <a:pPr marL="0" indent="0">
              <a:buNone/>
            </a:pPr>
            <a:r>
              <a:rPr lang="el-GR" i="1" dirty="0" smtClean="0"/>
              <a:t>2</a:t>
            </a:r>
            <a:r>
              <a:rPr lang="en-US" i="1" dirty="0" smtClean="0"/>
              <a:t>.</a:t>
            </a:r>
            <a:r>
              <a:rPr lang="el-GR" dirty="0" smtClean="0"/>
              <a:t> </a:t>
            </a:r>
            <a:r>
              <a:rPr lang="el-GR" i="1" dirty="0"/>
              <a:t>Σύγχρονες τάσεις στο σχεδιασμό και το στήσιμο εκθέσεων </a:t>
            </a:r>
            <a:r>
              <a:rPr lang="el-GR" i="1" dirty="0" smtClean="0"/>
              <a:t>λογοτεχνίας</a:t>
            </a:r>
            <a:endParaRPr lang="en-US" i="1" dirty="0" smtClean="0"/>
          </a:p>
          <a:p>
            <a:pPr marL="0" indent="0">
              <a:buNone/>
            </a:pPr>
            <a:endParaRPr lang="en-US" i="1" dirty="0"/>
          </a:p>
          <a:p>
            <a:pPr marL="0" indent="0">
              <a:buNone/>
            </a:pPr>
            <a:r>
              <a:rPr lang="el-GR" dirty="0" smtClean="0"/>
              <a:t>Τεχνικά μέσα:</a:t>
            </a:r>
          </a:p>
          <a:p>
            <a:pPr marL="0" indent="0">
              <a:buNone/>
            </a:pPr>
            <a:endParaRPr lang="el-GR" dirty="0"/>
          </a:p>
          <a:p>
            <a:pPr marL="0" indent="0">
              <a:buNone/>
            </a:pPr>
            <a:r>
              <a:rPr lang="el-GR" dirty="0"/>
              <a:t>α</a:t>
            </a:r>
            <a:r>
              <a:rPr lang="el-GR" dirty="0" smtClean="0"/>
              <a:t>) προθήκες</a:t>
            </a:r>
          </a:p>
          <a:p>
            <a:pPr marL="0" indent="0">
              <a:buNone/>
            </a:pPr>
            <a:r>
              <a:rPr lang="el-GR" dirty="0"/>
              <a:t>β</a:t>
            </a:r>
            <a:r>
              <a:rPr lang="el-GR" dirty="0" smtClean="0"/>
              <a:t>) </a:t>
            </a:r>
            <a:r>
              <a:rPr lang="el-GR" dirty="0"/>
              <a:t>ο μετωνυμικός-μεταφορικός συνδυασμός των </a:t>
            </a:r>
            <a:r>
              <a:rPr lang="el-GR" dirty="0" smtClean="0"/>
              <a:t>εκθεμάτων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b="1" i="1" dirty="0"/>
          </a:p>
          <a:p>
            <a:pPr marL="0" indent="0">
              <a:buNone/>
            </a:pP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438510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περιεχομένου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l-GR" dirty="0" smtClean="0"/>
              <a:t>Μουσεία αφιερωμένα </a:t>
            </a:r>
            <a:r>
              <a:rPr lang="el-GR" dirty="0"/>
              <a:t>στο έργο μεγάλων προσωπικοτήτων των ελληνικών </a:t>
            </a:r>
            <a:r>
              <a:rPr lang="el-GR" dirty="0" smtClean="0"/>
              <a:t>γραμμάτων.</a:t>
            </a:r>
          </a:p>
          <a:p>
            <a:pPr marL="109728" indent="0">
              <a:buNone/>
            </a:pPr>
            <a:endParaRPr lang="el-GR" dirty="0" smtClean="0"/>
          </a:p>
          <a:p>
            <a:r>
              <a:rPr lang="el-GR" dirty="0" smtClean="0"/>
              <a:t>Εκθέσεις με </a:t>
            </a:r>
            <a:r>
              <a:rPr lang="el-GR" dirty="0"/>
              <a:t>θέμα το συγγραφικό έργο μιας συγκεκριμένης ομάδας δημιουργών σε τοπικό ή τεχνοτροπικό επίπεδο. </a:t>
            </a:r>
            <a:endParaRPr lang="el-GR" dirty="0" smtClean="0"/>
          </a:p>
          <a:p>
            <a:pPr marL="109728" indent="0">
              <a:buNone/>
            </a:pPr>
            <a:endParaRPr lang="el-GR" dirty="0" smtClean="0"/>
          </a:p>
          <a:p>
            <a:r>
              <a:rPr lang="el-GR" dirty="0" smtClean="0"/>
              <a:t>Πολιτιστικές δραστηριότητες με </a:t>
            </a:r>
            <a:r>
              <a:rPr lang="el-GR" dirty="0"/>
              <a:t>αφορμή έναν εκπρόσωπο του </a:t>
            </a:r>
            <a:r>
              <a:rPr lang="el-GR"/>
              <a:t>λογοτεχνικού </a:t>
            </a:r>
            <a:r>
              <a:rPr lang="el-GR" smtClean="0"/>
              <a:t>χώρου.</a:t>
            </a:r>
            <a:endParaRPr lang="el-GR" dirty="0"/>
          </a:p>
        </p:txBody>
      </p:sp>
      <p:sp>
        <p:nvSpPr>
          <p:cNvPr id="3" name="Τίτλος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Μουσεία </a:t>
            </a:r>
            <a:r>
              <a:rPr lang="el-GR" dirty="0" smtClean="0">
                <a:latin typeface="Palatino Linotype"/>
              </a:rPr>
              <a:t>&amp; Λογοτεχνία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074730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220072" y="4019550"/>
            <a:ext cx="3838575" cy="283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2800" dirty="0" smtClean="0"/>
              <a:t>ΜΝΚ, Η </a:t>
            </a:r>
            <a:r>
              <a:rPr lang="el-GR" sz="2800" dirty="0"/>
              <a:t>αίθουσα Μυθιστορημάτων και Ταξιδιωτικών </a:t>
            </a:r>
          </a:p>
        </p:txBody>
      </p:sp>
      <p:pic>
        <p:nvPicPr>
          <p:cNvPr id="3074" name="Picture 2" descr="C:\Users\sapfo\Desktop\Λογοτεχνία και Μουσείο\DSC_011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268760"/>
            <a:ext cx="5412587" cy="36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937533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Τίτλος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z="2800" dirty="0">
                <a:solidFill>
                  <a:srgbClr val="FFF39D"/>
                </a:solidFill>
              </a:rPr>
              <a:t>Μιχάλης </a:t>
            </a:r>
            <a:r>
              <a:rPr lang="el-GR" sz="2800" dirty="0" err="1">
                <a:solidFill>
                  <a:srgbClr val="FFF39D"/>
                </a:solidFill>
              </a:rPr>
              <a:t>Πατένταλης</a:t>
            </a:r>
            <a:endParaRPr lang="el-GR" dirty="0"/>
          </a:p>
        </p:txBody>
      </p:sp>
      <p:pic>
        <p:nvPicPr>
          <p:cNvPr id="6146" name="Picture 2" descr="C:\Users\sapfo\Desktop\Λογοτεχνία και Μουσείο\Πατένταλης 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052736"/>
            <a:ext cx="8784976" cy="5805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03607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Τίτλος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z="2800" dirty="0">
                <a:solidFill>
                  <a:srgbClr val="FFF39D"/>
                </a:solidFill>
              </a:rPr>
              <a:t>Μιχάλης </a:t>
            </a:r>
            <a:r>
              <a:rPr lang="el-GR" sz="2800" dirty="0" err="1">
                <a:solidFill>
                  <a:srgbClr val="FFF39D"/>
                </a:solidFill>
              </a:rPr>
              <a:t>Πατένταλης</a:t>
            </a:r>
            <a:endParaRPr lang="el-GR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5251" y="2427269"/>
            <a:ext cx="5273497" cy="263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23010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Τίτλος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18058"/>
          </a:xfrm>
        </p:spPr>
        <p:txBody>
          <a:bodyPr>
            <a:normAutofit fontScale="90000"/>
          </a:bodyPr>
          <a:lstStyle/>
          <a:p>
            <a:r>
              <a:rPr lang="el-GR" sz="2800" dirty="0">
                <a:solidFill>
                  <a:srgbClr val="FFF39D"/>
                </a:solidFill>
              </a:rPr>
              <a:t>Δανάη </a:t>
            </a:r>
            <a:r>
              <a:rPr lang="el-GR" sz="2800" dirty="0" err="1">
                <a:solidFill>
                  <a:srgbClr val="FFF39D"/>
                </a:solidFill>
              </a:rPr>
              <a:t>Κούλμας</a:t>
            </a:r>
            <a:endParaRPr lang="el-GR" dirty="0"/>
          </a:p>
        </p:txBody>
      </p:sp>
      <p:pic>
        <p:nvPicPr>
          <p:cNvPr id="8194" name="Picture 2" descr="C:\Users\sapfo\Desktop\Λογοτεχνία και Μουσείο\Κούλμας 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524" y="692696"/>
            <a:ext cx="8568952" cy="60580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90167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988840"/>
            <a:ext cx="7127143" cy="288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60289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Τίτλος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Flasche</a:t>
            </a:r>
            <a:r>
              <a:rPr lang="en-US" dirty="0" smtClean="0"/>
              <a:t> Wein 1827</a:t>
            </a:r>
            <a:endParaRPr lang="el-GR" dirty="0"/>
          </a:p>
        </p:txBody>
      </p:sp>
      <p:pic>
        <p:nvPicPr>
          <p:cNvPr id="4" name="Θέση περιεχομένου 3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7944" y="1556792"/>
            <a:ext cx="1800200" cy="4176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30914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Τίτλος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 smtClean="0"/>
              <a:t>Τραπεζάκι με άλλο αυτοκόλλητο</a:t>
            </a:r>
            <a:endParaRPr lang="el-GR" dirty="0"/>
          </a:p>
        </p:txBody>
      </p:sp>
      <p:pic>
        <p:nvPicPr>
          <p:cNvPr id="4" name="Θέση περιεχομένου 3" descr="C:\Users\Aglaia\Documents\ATHENS 19,20\eclass\AGKY\power poin\Trapezaki_20200103_130444.jpg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1481138"/>
            <a:ext cx="5760640" cy="504420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40132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Συγκέντρωση">
  <a:themeElements>
    <a:clrScheme name="Προεξοχή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Συγκέντρωση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Συγκέντρωση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474</TotalTime>
  <Words>135</Words>
  <Application>Microsoft Office PowerPoint</Application>
  <PresentationFormat>Προβολή στην οθόνη (4:3)</PresentationFormat>
  <Paragraphs>35</Paragraphs>
  <Slides>12</Slides>
  <Notes>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6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12</vt:i4>
      </vt:variant>
    </vt:vector>
  </HeadingPairs>
  <TitlesOfParts>
    <vt:vector size="19" baseType="lpstr">
      <vt:lpstr>Lucida Sans Unicode</vt:lpstr>
      <vt:lpstr>Palatino Linotype</vt:lpstr>
      <vt:lpstr>Verdana</vt:lpstr>
      <vt:lpstr>Wingdings</vt:lpstr>
      <vt:lpstr>Wingdings 2</vt:lpstr>
      <vt:lpstr>Wingdings 3</vt:lpstr>
      <vt:lpstr>Συγκέντρωση</vt:lpstr>
      <vt:lpstr>Einführung: Literatur und Museum</vt:lpstr>
      <vt:lpstr>Παρουσίαση του PowerPoint</vt:lpstr>
      <vt:lpstr>Παρουσίαση του PowerPoint</vt:lpstr>
      <vt:lpstr>Παρουσίαση του PowerPoint</vt:lpstr>
      <vt:lpstr>Μουσεία &amp; Λογοτεχνία</vt:lpstr>
      <vt:lpstr>ΜΝΚ, Η αίθουσα Μυθιστορημάτων και Ταξιδιωτικών </vt:lpstr>
      <vt:lpstr>Μιχάλης Πατένταλης</vt:lpstr>
      <vt:lpstr>Μιχάλης Πατένταλης</vt:lpstr>
      <vt:lpstr>Δανάη Κούλμας</vt:lpstr>
      <vt:lpstr>Παρουσίαση του PowerPoint</vt:lpstr>
      <vt:lpstr>Flasche Wein 1827</vt:lpstr>
      <vt:lpstr>Τραπεζάκι με άλλο αυτοκόλλητο</vt:lpstr>
    </vt:vector>
  </TitlesOfParts>
  <Company>Hewlett-Packard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Παρουσίαση του PowerPoint</dc:title>
  <dc:creator>sapfo mortaki</dc:creator>
  <cp:lastModifiedBy>aglaia bliumi</cp:lastModifiedBy>
  <cp:revision>49</cp:revision>
  <dcterms:created xsi:type="dcterms:W3CDTF">2015-03-03T14:24:27Z</dcterms:created>
  <dcterms:modified xsi:type="dcterms:W3CDTF">2020-10-13T05:53:48Z</dcterms:modified>
</cp:coreProperties>
</file>