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5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300" r:id="rId32"/>
    <p:sldId id="307" r:id="rId33"/>
    <p:sldId id="308" r:id="rId34"/>
    <p:sldId id="309" r:id="rId35"/>
    <p:sldId id="310" r:id="rId36"/>
    <p:sldId id="311" r:id="rId37"/>
    <p:sldId id="312" r:id="rId38"/>
    <p:sldId id="316" r:id="rId39"/>
    <p:sldId id="317" r:id="rId40"/>
    <p:sldId id="318" r:id="rId41"/>
    <p:sldId id="319" r:id="rId42"/>
    <p:sldId id="320" r:id="rId43"/>
    <p:sldId id="321" r:id="rId44"/>
    <p:sldId id="322" r:id="rId45"/>
    <p:sldId id="323" r:id="rId46"/>
    <p:sldId id="324" r:id="rId47"/>
    <p:sldId id="325" r:id="rId48"/>
    <p:sldId id="326" r:id="rId49"/>
    <p:sldId id="333" r:id="rId50"/>
    <p:sldId id="313" r:id="rId51"/>
    <p:sldId id="314" r:id="rId52"/>
    <p:sldId id="289" r:id="rId53"/>
    <p:sldId id="334" r:id="rId5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0B2834-1D0B-4155-B068-953EE3BB467C}" type="doc">
      <dgm:prSet loTypeId="urn:microsoft.com/office/officeart/2005/8/layout/radial1" loCatId="cycle" qsTypeId="urn:microsoft.com/office/officeart/2005/8/quickstyle/simple1" qsCatId="simple" csTypeId="urn:microsoft.com/office/officeart/2005/8/colors/accent3_2" csCatId="accent3" phldr="1"/>
      <dgm:spPr/>
      <dgm:t>
        <a:bodyPr/>
        <a:lstStyle/>
        <a:p>
          <a:endParaRPr lang="el-GR"/>
        </a:p>
      </dgm:t>
    </dgm:pt>
    <dgm:pt modelId="{CC275571-E78C-41EC-8BAA-0CFCBCE2F8F8}">
      <dgm:prSet phldrT="[Κείμενο]" custT="1"/>
      <dgm:spPr/>
      <dgm:t>
        <a:bodyPr/>
        <a:lstStyle/>
        <a:p>
          <a:r>
            <a:rPr lang="de-DE" sz="2000" dirty="0">
              <a:solidFill>
                <a:schemeClr val="tx1"/>
              </a:solidFill>
            </a:rPr>
            <a:t>Entscheidungen</a:t>
          </a:r>
          <a:endParaRPr lang="el-GR" sz="2000" dirty="0">
            <a:solidFill>
              <a:schemeClr val="tx1"/>
            </a:solidFill>
          </a:endParaRPr>
        </a:p>
      </dgm:t>
    </dgm:pt>
    <dgm:pt modelId="{DDDA586F-96AC-48BE-95A6-2639D1800EC5}" type="parTrans" cxnId="{CA088C40-DCCD-4F06-B366-D60D4EDE2FE5}">
      <dgm:prSet/>
      <dgm:spPr/>
      <dgm:t>
        <a:bodyPr/>
        <a:lstStyle/>
        <a:p>
          <a:endParaRPr lang="el-GR"/>
        </a:p>
      </dgm:t>
    </dgm:pt>
    <dgm:pt modelId="{A200EABF-0601-4E8F-9F2A-185D8CBB39D9}" type="sibTrans" cxnId="{CA088C40-DCCD-4F06-B366-D60D4EDE2FE5}">
      <dgm:prSet/>
      <dgm:spPr/>
      <dgm:t>
        <a:bodyPr/>
        <a:lstStyle/>
        <a:p>
          <a:endParaRPr lang="el-GR"/>
        </a:p>
      </dgm:t>
    </dgm:pt>
    <dgm:pt modelId="{0E428AA0-06C4-4E5E-9A88-87D95D760071}">
      <dgm:prSet phldrT="[Κείμενο]" custT="1"/>
      <dgm:spPr/>
      <dgm:t>
        <a:bodyPr/>
        <a:lstStyle/>
        <a:p>
          <a:r>
            <a:rPr lang="de-DE" sz="1600" dirty="0">
              <a:solidFill>
                <a:schemeClr val="tx1"/>
              </a:solidFill>
              <a:latin typeface="Times New Roman" panose="02020603050405020304" pitchFamily="18" charset="0"/>
              <a:cs typeface="Times New Roman" panose="02020603050405020304" pitchFamily="18" charset="0"/>
            </a:rPr>
            <a:t>Festlegung der Lernziele, der Inhalte und der Progression</a:t>
          </a:r>
          <a:endParaRPr lang="el-GR" sz="1600" dirty="0">
            <a:solidFill>
              <a:schemeClr val="tx1"/>
            </a:solidFill>
            <a:latin typeface="Times New Roman" panose="02020603050405020304" pitchFamily="18" charset="0"/>
            <a:cs typeface="Times New Roman" panose="02020603050405020304" pitchFamily="18" charset="0"/>
          </a:endParaRPr>
        </a:p>
      </dgm:t>
    </dgm:pt>
    <dgm:pt modelId="{71933F4F-BE4E-4A23-BED8-79470F873818}" type="parTrans" cxnId="{F71D6F5D-75BB-40AC-BA91-5F4A7CFC4A1B}">
      <dgm:prSet/>
      <dgm:spPr/>
      <dgm:t>
        <a:bodyPr/>
        <a:lstStyle/>
        <a:p>
          <a:endParaRPr lang="el-GR"/>
        </a:p>
      </dgm:t>
    </dgm:pt>
    <dgm:pt modelId="{1491BE28-5880-4F45-A8B8-F740A62135C0}" type="sibTrans" cxnId="{F71D6F5D-75BB-40AC-BA91-5F4A7CFC4A1B}">
      <dgm:prSet/>
      <dgm:spPr/>
      <dgm:t>
        <a:bodyPr/>
        <a:lstStyle/>
        <a:p>
          <a:endParaRPr lang="el-GR"/>
        </a:p>
      </dgm:t>
    </dgm:pt>
    <dgm:pt modelId="{6B1810FC-26F9-4DBC-81D7-720D02F60A0E}">
      <dgm:prSet phldrT="[Κείμενο]" custT="1"/>
      <dgm:spPr/>
      <dgm:t>
        <a:bodyPr/>
        <a:lstStyle/>
        <a:p>
          <a:r>
            <a:rPr lang="de-DE" sz="1600" dirty="0">
              <a:solidFill>
                <a:schemeClr val="tx1"/>
              </a:solidFill>
              <a:latin typeface="Times New Roman" panose="02020603050405020304" pitchFamily="18" charset="0"/>
              <a:cs typeface="Times New Roman" panose="02020603050405020304" pitchFamily="18" charset="0"/>
            </a:rPr>
            <a:t>Bewertung des Gelernten und des Lernprozesses</a:t>
          </a:r>
          <a:endParaRPr lang="el-GR" sz="1600" dirty="0">
            <a:solidFill>
              <a:schemeClr val="tx1"/>
            </a:solidFill>
            <a:latin typeface="Times New Roman" panose="02020603050405020304" pitchFamily="18" charset="0"/>
            <a:cs typeface="Times New Roman" panose="02020603050405020304" pitchFamily="18" charset="0"/>
          </a:endParaRPr>
        </a:p>
      </dgm:t>
    </dgm:pt>
    <dgm:pt modelId="{3C7F56E1-D21C-4238-83C4-3BCA4CDDA769}" type="parTrans" cxnId="{05EADC19-81B2-4D06-B70A-0F1EC9BA457D}">
      <dgm:prSet/>
      <dgm:spPr/>
      <dgm:t>
        <a:bodyPr/>
        <a:lstStyle/>
        <a:p>
          <a:endParaRPr lang="el-GR"/>
        </a:p>
      </dgm:t>
    </dgm:pt>
    <dgm:pt modelId="{FD034A96-9227-404C-B942-14CD7C665635}" type="sibTrans" cxnId="{05EADC19-81B2-4D06-B70A-0F1EC9BA457D}">
      <dgm:prSet/>
      <dgm:spPr/>
      <dgm:t>
        <a:bodyPr/>
        <a:lstStyle/>
        <a:p>
          <a:endParaRPr lang="el-GR"/>
        </a:p>
      </dgm:t>
    </dgm:pt>
    <dgm:pt modelId="{A2518B0D-626A-4387-BA6B-D05102B894D5}">
      <dgm:prSet phldrT="[Κείμενο]"/>
      <dgm:spPr/>
      <dgm:t>
        <a:bodyPr/>
        <a:lstStyle/>
        <a:p>
          <a:r>
            <a:rPr lang="de-DE" dirty="0">
              <a:solidFill>
                <a:schemeClr val="tx1"/>
              </a:solidFill>
              <a:latin typeface="Times New Roman" panose="02020603050405020304" pitchFamily="18" charset="0"/>
              <a:cs typeface="Times New Roman" panose="02020603050405020304" pitchFamily="18" charset="0"/>
            </a:rPr>
            <a:t>Gestaltung des Lernprozesses</a:t>
          </a:r>
          <a:endParaRPr lang="el-GR" dirty="0">
            <a:solidFill>
              <a:schemeClr val="tx1"/>
            </a:solidFill>
            <a:latin typeface="Times New Roman" panose="02020603050405020304" pitchFamily="18" charset="0"/>
            <a:cs typeface="Times New Roman" panose="02020603050405020304" pitchFamily="18" charset="0"/>
          </a:endParaRPr>
        </a:p>
      </dgm:t>
    </dgm:pt>
    <dgm:pt modelId="{027642AB-148D-463B-97AD-98D1997E4000}" type="parTrans" cxnId="{87609A2B-A222-4EF9-8E95-B7479159F92D}">
      <dgm:prSet/>
      <dgm:spPr/>
      <dgm:t>
        <a:bodyPr/>
        <a:lstStyle/>
        <a:p>
          <a:endParaRPr lang="el-GR"/>
        </a:p>
      </dgm:t>
    </dgm:pt>
    <dgm:pt modelId="{FF230543-BCC7-4184-AB81-823AE0CC077D}" type="sibTrans" cxnId="{87609A2B-A222-4EF9-8E95-B7479159F92D}">
      <dgm:prSet/>
      <dgm:spPr/>
      <dgm:t>
        <a:bodyPr/>
        <a:lstStyle/>
        <a:p>
          <a:endParaRPr lang="el-GR"/>
        </a:p>
      </dgm:t>
    </dgm:pt>
    <dgm:pt modelId="{5220D276-0286-46F2-AC4A-50FC489DBE19}">
      <dgm:prSet phldrT="[Κείμενο]" custT="1"/>
      <dgm:spPr/>
      <dgm:t>
        <a:bodyPr/>
        <a:lstStyle/>
        <a:p>
          <a:r>
            <a:rPr lang="de-DE" sz="1600" dirty="0">
              <a:solidFill>
                <a:schemeClr val="tx1"/>
              </a:solidFill>
              <a:latin typeface="Times New Roman" panose="02020603050405020304" pitchFamily="18" charset="0"/>
              <a:cs typeface="Times New Roman" panose="02020603050405020304" pitchFamily="18" charset="0"/>
            </a:rPr>
            <a:t>Auswahl der zu benutzenden Methoden und Arbeitstechniken</a:t>
          </a:r>
          <a:endParaRPr lang="el-GR" sz="1600" dirty="0">
            <a:solidFill>
              <a:schemeClr val="tx1"/>
            </a:solidFill>
            <a:latin typeface="Times New Roman" panose="02020603050405020304" pitchFamily="18" charset="0"/>
            <a:cs typeface="Times New Roman" panose="02020603050405020304" pitchFamily="18" charset="0"/>
          </a:endParaRPr>
        </a:p>
      </dgm:t>
    </dgm:pt>
    <dgm:pt modelId="{FE23FD16-BA08-44A5-8BA8-B4119B230158}" type="parTrans" cxnId="{7ECE8FD4-8A6D-4EC2-9A06-027EACDA8C99}">
      <dgm:prSet/>
      <dgm:spPr/>
      <dgm:t>
        <a:bodyPr/>
        <a:lstStyle/>
        <a:p>
          <a:endParaRPr lang="el-GR"/>
        </a:p>
      </dgm:t>
    </dgm:pt>
    <dgm:pt modelId="{6C33AFEF-BE38-49E0-8AAC-C3C9CB7FBD17}" type="sibTrans" cxnId="{7ECE8FD4-8A6D-4EC2-9A06-027EACDA8C99}">
      <dgm:prSet/>
      <dgm:spPr/>
      <dgm:t>
        <a:bodyPr/>
        <a:lstStyle/>
        <a:p>
          <a:endParaRPr lang="el-GR"/>
        </a:p>
      </dgm:t>
    </dgm:pt>
    <dgm:pt modelId="{726DDFCE-ADAE-4F5A-9762-2E3116AAA899}" type="pres">
      <dgm:prSet presAssocID="{070B2834-1D0B-4155-B068-953EE3BB467C}" presName="cycle" presStyleCnt="0">
        <dgm:presLayoutVars>
          <dgm:chMax val="1"/>
          <dgm:dir/>
          <dgm:animLvl val="ctr"/>
          <dgm:resizeHandles val="exact"/>
        </dgm:presLayoutVars>
      </dgm:prSet>
      <dgm:spPr/>
    </dgm:pt>
    <dgm:pt modelId="{C18BA3D6-79D2-4A50-AF27-D7800136BBC6}" type="pres">
      <dgm:prSet presAssocID="{CC275571-E78C-41EC-8BAA-0CFCBCE2F8F8}" presName="centerShape" presStyleLbl="node0" presStyleIdx="0" presStyleCnt="1" custScaleX="323902" custScaleY="181586" custLinFactNeighborY="-601"/>
      <dgm:spPr/>
    </dgm:pt>
    <dgm:pt modelId="{FD341736-B764-4C82-AB71-0481414E9EC5}" type="pres">
      <dgm:prSet presAssocID="{71933F4F-BE4E-4A23-BED8-79470F873818}" presName="Name9" presStyleLbl="parChTrans1D2" presStyleIdx="0" presStyleCnt="4"/>
      <dgm:spPr/>
    </dgm:pt>
    <dgm:pt modelId="{3E684C34-100F-47D5-B622-361FC141B965}" type="pres">
      <dgm:prSet presAssocID="{71933F4F-BE4E-4A23-BED8-79470F873818}" presName="connTx" presStyleLbl="parChTrans1D2" presStyleIdx="0" presStyleCnt="4"/>
      <dgm:spPr/>
    </dgm:pt>
    <dgm:pt modelId="{0B430231-34D3-426E-933C-8C1845FBEC3A}" type="pres">
      <dgm:prSet presAssocID="{0E428AA0-06C4-4E5E-9A88-87D95D760071}" presName="node" presStyleLbl="node1" presStyleIdx="0" presStyleCnt="4" custScaleX="281769" custScaleY="153408" custRadScaleRad="296347" custRadScaleInc="-169700">
        <dgm:presLayoutVars>
          <dgm:bulletEnabled val="1"/>
        </dgm:presLayoutVars>
      </dgm:prSet>
      <dgm:spPr/>
    </dgm:pt>
    <dgm:pt modelId="{B5CA1BA5-6BED-4C89-AC1D-C76CB61E41C9}" type="pres">
      <dgm:prSet presAssocID="{3C7F56E1-D21C-4238-83C4-3BCA4CDDA769}" presName="Name9" presStyleLbl="parChTrans1D2" presStyleIdx="1" presStyleCnt="4"/>
      <dgm:spPr/>
    </dgm:pt>
    <dgm:pt modelId="{8E5C3810-66AB-4454-AF64-23751D1C64D5}" type="pres">
      <dgm:prSet presAssocID="{3C7F56E1-D21C-4238-83C4-3BCA4CDDA769}" presName="connTx" presStyleLbl="parChTrans1D2" presStyleIdx="1" presStyleCnt="4"/>
      <dgm:spPr/>
    </dgm:pt>
    <dgm:pt modelId="{861DB138-F819-4A2E-959C-61BE2AC60AC3}" type="pres">
      <dgm:prSet presAssocID="{6B1810FC-26F9-4DBC-81D7-720D02F60A0E}" presName="node" presStyleLbl="node1" presStyleIdx="1" presStyleCnt="4" custScaleX="273054" custScaleY="159666" custRadScaleRad="284079" custRadScaleInc="-26591">
        <dgm:presLayoutVars>
          <dgm:bulletEnabled val="1"/>
        </dgm:presLayoutVars>
      </dgm:prSet>
      <dgm:spPr/>
    </dgm:pt>
    <dgm:pt modelId="{6C903B60-9E8D-4998-9078-B97ACB0530FA}" type="pres">
      <dgm:prSet presAssocID="{027642AB-148D-463B-97AD-98D1997E4000}" presName="Name9" presStyleLbl="parChTrans1D2" presStyleIdx="2" presStyleCnt="4"/>
      <dgm:spPr/>
    </dgm:pt>
    <dgm:pt modelId="{6CEC9170-6D42-4C7E-AAED-CA2662295059}" type="pres">
      <dgm:prSet presAssocID="{027642AB-148D-463B-97AD-98D1997E4000}" presName="connTx" presStyleLbl="parChTrans1D2" presStyleIdx="2" presStyleCnt="4"/>
      <dgm:spPr/>
    </dgm:pt>
    <dgm:pt modelId="{40762BB5-ADE9-4093-86C8-54DF06D2A55A}" type="pres">
      <dgm:prSet presAssocID="{A2518B0D-626A-4387-BA6B-D05102B894D5}" presName="node" presStyleLbl="node1" presStyleIdx="2" presStyleCnt="4" custScaleX="211195" custScaleY="148541" custRadScaleRad="295258" custRadScaleInc="-170565">
        <dgm:presLayoutVars>
          <dgm:bulletEnabled val="1"/>
        </dgm:presLayoutVars>
      </dgm:prSet>
      <dgm:spPr/>
    </dgm:pt>
    <dgm:pt modelId="{B96C7D76-D638-4C87-9439-A8F9C839EF51}" type="pres">
      <dgm:prSet presAssocID="{FE23FD16-BA08-44A5-8BA8-B4119B230158}" presName="Name9" presStyleLbl="parChTrans1D2" presStyleIdx="3" presStyleCnt="4"/>
      <dgm:spPr/>
    </dgm:pt>
    <dgm:pt modelId="{71502520-B7ED-4991-AD5A-5A24663A67AC}" type="pres">
      <dgm:prSet presAssocID="{FE23FD16-BA08-44A5-8BA8-B4119B230158}" presName="connTx" presStyleLbl="parChTrans1D2" presStyleIdx="3" presStyleCnt="4"/>
      <dgm:spPr/>
    </dgm:pt>
    <dgm:pt modelId="{E00A7272-5C5F-4D6D-BFCC-62BDBEBC243B}" type="pres">
      <dgm:prSet presAssocID="{5220D276-0286-46F2-AC4A-50FC489DBE19}" presName="node" presStyleLbl="node1" presStyleIdx="3" presStyleCnt="4" custScaleX="246504" custScaleY="150278" custRadScaleRad="302640" custRadScaleInc="-27822">
        <dgm:presLayoutVars>
          <dgm:bulletEnabled val="1"/>
        </dgm:presLayoutVars>
      </dgm:prSet>
      <dgm:spPr/>
    </dgm:pt>
  </dgm:ptLst>
  <dgm:cxnLst>
    <dgm:cxn modelId="{51525306-EC7E-4B34-B35F-CF4AC89B78AE}" type="presOf" srcId="{FE23FD16-BA08-44A5-8BA8-B4119B230158}" destId="{B96C7D76-D638-4C87-9439-A8F9C839EF51}" srcOrd="0" destOrd="0" presId="urn:microsoft.com/office/officeart/2005/8/layout/radial1"/>
    <dgm:cxn modelId="{23217606-A8C3-40A7-BFBC-83CC21AB3DE5}" type="presOf" srcId="{3C7F56E1-D21C-4238-83C4-3BCA4CDDA769}" destId="{8E5C3810-66AB-4454-AF64-23751D1C64D5}" srcOrd="1" destOrd="0" presId="urn:microsoft.com/office/officeart/2005/8/layout/radial1"/>
    <dgm:cxn modelId="{E9507013-A6FC-4CA3-AFCC-231FF4CD96A4}" type="presOf" srcId="{71933F4F-BE4E-4A23-BED8-79470F873818}" destId="{FD341736-B764-4C82-AB71-0481414E9EC5}" srcOrd="0" destOrd="0" presId="urn:microsoft.com/office/officeart/2005/8/layout/radial1"/>
    <dgm:cxn modelId="{86D3E413-36FF-40C1-9F05-4FE19F6D202B}" type="presOf" srcId="{6B1810FC-26F9-4DBC-81D7-720D02F60A0E}" destId="{861DB138-F819-4A2E-959C-61BE2AC60AC3}" srcOrd="0" destOrd="0" presId="urn:microsoft.com/office/officeart/2005/8/layout/radial1"/>
    <dgm:cxn modelId="{05EADC19-81B2-4D06-B70A-0F1EC9BA457D}" srcId="{CC275571-E78C-41EC-8BAA-0CFCBCE2F8F8}" destId="{6B1810FC-26F9-4DBC-81D7-720D02F60A0E}" srcOrd="1" destOrd="0" parTransId="{3C7F56E1-D21C-4238-83C4-3BCA4CDDA769}" sibTransId="{FD034A96-9227-404C-B942-14CD7C665635}"/>
    <dgm:cxn modelId="{87609A2B-A222-4EF9-8E95-B7479159F92D}" srcId="{CC275571-E78C-41EC-8BAA-0CFCBCE2F8F8}" destId="{A2518B0D-626A-4387-BA6B-D05102B894D5}" srcOrd="2" destOrd="0" parTransId="{027642AB-148D-463B-97AD-98D1997E4000}" sibTransId="{FF230543-BCC7-4184-AB81-823AE0CC077D}"/>
    <dgm:cxn modelId="{141C9037-327C-45AF-B440-E0948085B71D}" type="presOf" srcId="{070B2834-1D0B-4155-B068-953EE3BB467C}" destId="{726DDFCE-ADAE-4F5A-9762-2E3116AAA899}" srcOrd="0" destOrd="0" presId="urn:microsoft.com/office/officeart/2005/8/layout/radial1"/>
    <dgm:cxn modelId="{3A17F33E-AB66-4437-89E6-E9F7DEDD81C1}" type="presOf" srcId="{3C7F56E1-D21C-4238-83C4-3BCA4CDDA769}" destId="{B5CA1BA5-6BED-4C89-AC1D-C76CB61E41C9}" srcOrd="0" destOrd="0" presId="urn:microsoft.com/office/officeart/2005/8/layout/radial1"/>
    <dgm:cxn modelId="{CA088C40-DCCD-4F06-B366-D60D4EDE2FE5}" srcId="{070B2834-1D0B-4155-B068-953EE3BB467C}" destId="{CC275571-E78C-41EC-8BAA-0CFCBCE2F8F8}" srcOrd="0" destOrd="0" parTransId="{DDDA586F-96AC-48BE-95A6-2639D1800EC5}" sibTransId="{A200EABF-0601-4E8F-9F2A-185D8CBB39D9}"/>
    <dgm:cxn modelId="{F71D6F5D-75BB-40AC-BA91-5F4A7CFC4A1B}" srcId="{CC275571-E78C-41EC-8BAA-0CFCBCE2F8F8}" destId="{0E428AA0-06C4-4E5E-9A88-87D95D760071}" srcOrd="0" destOrd="0" parTransId="{71933F4F-BE4E-4A23-BED8-79470F873818}" sibTransId="{1491BE28-5880-4F45-A8B8-F740A62135C0}"/>
    <dgm:cxn modelId="{57385263-63CD-424B-AB49-043033C6CC62}" type="presOf" srcId="{71933F4F-BE4E-4A23-BED8-79470F873818}" destId="{3E684C34-100F-47D5-B622-361FC141B965}" srcOrd="1" destOrd="0" presId="urn:microsoft.com/office/officeart/2005/8/layout/radial1"/>
    <dgm:cxn modelId="{52573944-5CD1-4905-A124-B03CEFE857F1}" type="presOf" srcId="{0E428AA0-06C4-4E5E-9A88-87D95D760071}" destId="{0B430231-34D3-426E-933C-8C1845FBEC3A}" srcOrd="0" destOrd="0" presId="urn:microsoft.com/office/officeart/2005/8/layout/radial1"/>
    <dgm:cxn modelId="{AE43B166-7965-4551-9248-C942B9E51F00}" type="presOf" srcId="{027642AB-148D-463B-97AD-98D1997E4000}" destId="{6C903B60-9E8D-4998-9078-B97ACB0530FA}" srcOrd="0" destOrd="0" presId="urn:microsoft.com/office/officeart/2005/8/layout/radial1"/>
    <dgm:cxn modelId="{9031CD66-914C-48EF-A938-C7CCD9A48BDF}" type="presOf" srcId="{FE23FD16-BA08-44A5-8BA8-B4119B230158}" destId="{71502520-B7ED-4991-AD5A-5A24663A67AC}" srcOrd="1" destOrd="0" presId="urn:microsoft.com/office/officeart/2005/8/layout/radial1"/>
    <dgm:cxn modelId="{33B601BA-89CC-474E-B8E0-823284FB0205}" type="presOf" srcId="{A2518B0D-626A-4387-BA6B-D05102B894D5}" destId="{40762BB5-ADE9-4093-86C8-54DF06D2A55A}" srcOrd="0" destOrd="0" presId="urn:microsoft.com/office/officeart/2005/8/layout/radial1"/>
    <dgm:cxn modelId="{82CA07C5-B6CB-4491-8B09-90B9A03A2A33}" type="presOf" srcId="{5220D276-0286-46F2-AC4A-50FC489DBE19}" destId="{E00A7272-5C5F-4D6D-BFCC-62BDBEBC243B}" srcOrd="0" destOrd="0" presId="urn:microsoft.com/office/officeart/2005/8/layout/radial1"/>
    <dgm:cxn modelId="{30C80BC7-4A12-4612-8E7A-F828A823C275}" type="presOf" srcId="{027642AB-148D-463B-97AD-98D1997E4000}" destId="{6CEC9170-6D42-4C7E-AAED-CA2662295059}" srcOrd="1" destOrd="0" presId="urn:microsoft.com/office/officeart/2005/8/layout/radial1"/>
    <dgm:cxn modelId="{7ECE8FD4-8A6D-4EC2-9A06-027EACDA8C99}" srcId="{CC275571-E78C-41EC-8BAA-0CFCBCE2F8F8}" destId="{5220D276-0286-46F2-AC4A-50FC489DBE19}" srcOrd="3" destOrd="0" parTransId="{FE23FD16-BA08-44A5-8BA8-B4119B230158}" sibTransId="{6C33AFEF-BE38-49E0-8AAC-C3C9CB7FBD17}"/>
    <dgm:cxn modelId="{D81E3AF7-D9F6-4D06-B2BB-DB703A2BEA4F}" type="presOf" srcId="{CC275571-E78C-41EC-8BAA-0CFCBCE2F8F8}" destId="{C18BA3D6-79D2-4A50-AF27-D7800136BBC6}" srcOrd="0" destOrd="0" presId="urn:microsoft.com/office/officeart/2005/8/layout/radial1"/>
    <dgm:cxn modelId="{B0F3A871-35E4-46EB-81B6-38071D92F56E}" type="presParOf" srcId="{726DDFCE-ADAE-4F5A-9762-2E3116AAA899}" destId="{C18BA3D6-79D2-4A50-AF27-D7800136BBC6}" srcOrd="0" destOrd="0" presId="urn:microsoft.com/office/officeart/2005/8/layout/radial1"/>
    <dgm:cxn modelId="{D2E5EFA5-F08F-4A01-B42F-C39936736596}" type="presParOf" srcId="{726DDFCE-ADAE-4F5A-9762-2E3116AAA899}" destId="{FD341736-B764-4C82-AB71-0481414E9EC5}" srcOrd="1" destOrd="0" presId="urn:microsoft.com/office/officeart/2005/8/layout/radial1"/>
    <dgm:cxn modelId="{C2E18B6A-5FF6-4294-B21F-19E3ADC20510}" type="presParOf" srcId="{FD341736-B764-4C82-AB71-0481414E9EC5}" destId="{3E684C34-100F-47D5-B622-361FC141B965}" srcOrd="0" destOrd="0" presId="urn:microsoft.com/office/officeart/2005/8/layout/radial1"/>
    <dgm:cxn modelId="{4CAF8D40-7E4A-4BED-BA75-15637FD1D8CF}" type="presParOf" srcId="{726DDFCE-ADAE-4F5A-9762-2E3116AAA899}" destId="{0B430231-34D3-426E-933C-8C1845FBEC3A}" srcOrd="2" destOrd="0" presId="urn:microsoft.com/office/officeart/2005/8/layout/radial1"/>
    <dgm:cxn modelId="{6F35B559-081C-46F1-AD3B-B180A1463202}" type="presParOf" srcId="{726DDFCE-ADAE-4F5A-9762-2E3116AAA899}" destId="{B5CA1BA5-6BED-4C89-AC1D-C76CB61E41C9}" srcOrd="3" destOrd="0" presId="urn:microsoft.com/office/officeart/2005/8/layout/radial1"/>
    <dgm:cxn modelId="{FE6220A3-5A9F-4172-93D5-E51DC2F63990}" type="presParOf" srcId="{B5CA1BA5-6BED-4C89-AC1D-C76CB61E41C9}" destId="{8E5C3810-66AB-4454-AF64-23751D1C64D5}" srcOrd="0" destOrd="0" presId="urn:microsoft.com/office/officeart/2005/8/layout/radial1"/>
    <dgm:cxn modelId="{05BA0DDA-26C7-4CDB-B6CE-20C87127E806}" type="presParOf" srcId="{726DDFCE-ADAE-4F5A-9762-2E3116AAA899}" destId="{861DB138-F819-4A2E-959C-61BE2AC60AC3}" srcOrd="4" destOrd="0" presId="urn:microsoft.com/office/officeart/2005/8/layout/radial1"/>
    <dgm:cxn modelId="{CB8DA5D3-489F-46D0-9851-9E10EA348C07}" type="presParOf" srcId="{726DDFCE-ADAE-4F5A-9762-2E3116AAA899}" destId="{6C903B60-9E8D-4998-9078-B97ACB0530FA}" srcOrd="5" destOrd="0" presId="urn:microsoft.com/office/officeart/2005/8/layout/radial1"/>
    <dgm:cxn modelId="{6209C8AC-EB9C-4F60-A7BB-663EE80C6E6C}" type="presParOf" srcId="{6C903B60-9E8D-4998-9078-B97ACB0530FA}" destId="{6CEC9170-6D42-4C7E-AAED-CA2662295059}" srcOrd="0" destOrd="0" presId="urn:microsoft.com/office/officeart/2005/8/layout/radial1"/>
    <dgm:cxn modelId="{F52DE89F-C364-46F5-A2DB-4B54CF7270A6}" type="presParOf" srcId="{726DDFCE-ADAE-4F5A-9762-2E3116AAA899}" destId="{40762BB5-ADE9-4093-86C8-54DF06D2A55A}" srcOrd="6" destOrd="0" presId="urn:microsoft.com/office/officeart/2005/8/layout/radial1"/>
    <dgm:cxn modelId="{F1B73058-745F-4620-BA6C-223F3099E651}" type="presParOf" srcId="{726DDFCE-ADAE-4F5A-9762-2E3116AAA899}" destId="{B96C7D76-D638-4C87-9439-A8F9C839EF51}" srcOrd="7" destOrd="0" presId="urn:microsoft.com/office/officeart/2005/8/layout/radial1"/>
    <dgm:cxn modelId="{5A417FDD-001D-45DF-BBDC-93A8306846B9}" type="presParOf" srcId="{B96C7D76-D638-4C87-9439-A8F9C839EF51}" destId="{71502520-B7ED-4991-AD5A-5A24663A67AC}" srcOrd="0" destOrd="0" presId="urn:microsoft.com/office/officeart/2005/8/layout/radial1"/>
    <dgm:cxn modelId="{92AC0DB7-C225-4734-B0C8-306778DABD0E}" type="presParOf" srcId="{726DDFCE-ADAE-4F5A-9762-2E3116AAA899}" destId="{E00A7272-5C5F-4D6D-BFCC-62BDBEBC243B}"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464D67-B061-49BF-8ABE-DD2F2CD57740}"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77B8B9F0-6D0D-484B-83D6-56FEC268C9EF}">
      <dgm:prSet/>
      <dgm:spPr/>
      <dgm:t>
        <a:bodyPr/>
        <a:lstStyle/>
        <a:p>
          <a:r>
            <a:rPr lang="de-DE"/>
            <a:t>Die Rolle des Lehrers </a:t>
          </a:r>
          <a:endParaRPr lang="en-US"/>
        </a:p>
      </dgm:t>
    </dgm:pt>
    <dgm:pt modelId="{71F61C69-0096-49AC-8BD9-4ADC192B6E59}" type="parTrans" cxnId="{33ECB411-F910-40BD-98AD-DA021B989737}">
      <dgm:prSet/>
      <dgm:spPr/>
      <dgm:t>
        <a:bodyPr/>
        <a:lstStyle/>
        <a:p>
          <a:endParaRPr lang="en-US"/>
        </a:p>
      </dgm:t>
    </dgm:pt>
    <dgm:pt modelId="{D17C18B7-1780-4518-84C0-6BB446F3A45E}" type="sibTrans" cxnId="{33ECB411-F910-40BD-98AD-DA021B989737}">
      <dgm:prSet/>
      <dgm:spPr/>
      <dgm:t>
        <a:bodyPr/>
        <a:lstStyle/>
        <a:p>
          <a:endParaRPr lang="en-US"/>
        </a:p>
      </dgm:t>
    </dgm:pt>
    <dgm:pt modelId="{BF40BACE-55B5-4589-BCB1-A237E6268E97}">
      <dgm:prSet/>
      <dgm:spPr/>
      <dgm:t>
        <a:bodyPr/>
        <a:lstStyle/>
        <a:p>
          <a:pPr>
            <a:buFontTx/>
            <a:buNone/>
          </a:pPr>
          <a:r>
            <a:rPr lang="de-DE" dirty="0"/>
            <a:t>Im Rahmen des neuen Rahmencurriculums für die Fremdsprachen übernimmt der Lehrer andere Rollen als die des traditionellen Fremdsprachenunterrichts. Er soll im Rahmen der neuen Forschungen und Ergebnisse für eine bessere Unterrichtsgestaltung seinen Unterricht so gestalten, dass die Lerner befähigt werden, als denkende Subjekte kritisch zu handeln und durch das Lehren und Lernen einer fremden Sprache in die Lage gesetzt zu werden, Entscheidungen über sich selbst und ihre soziale Umwelt zu treffen (Πα</a:t>
          </a:r>
          <a:r>
            <a:rPr lang="de-DE" dirty="0" err="1"/>
            <a:t>ιδ</a:t>
          </a:r>
          <a:r>
            <a:rPr lang="de-DE" dirty="0"/>
            <a:t>αγωγικό Ινστιτούτο 2011: 36). Um diese Ziele zu erreichen, sollte der Lehrer angemessene technologische Medien und polytropische Texte auswählen und diese in seine Unterrichtsgestaltung miteinbeziehen, wobei die Themen, die behandelt werden, authentisch sein können und dem alltäglichen Leben entsprechen sollten. </a:t>
          </a:r>
          <a:endParaRPr lang="en-US" dirty="0"/>
        </a:p>
      </dgm:t>
    </dgm:pt>
    <dgm:pt modelId="{8C96D14B-249F-4583-B006-E318BD6BF1C5}" type="parTrans" cxnId="{7F9D3D98-D8F6-4B1B-8F35-3226F0CABC4D}">
      <dgm:prSet/>
      <dgm:spPr/>
      <dgm:t>
        <a:bodyPr/>
        <a:lstStyle/>
        <a:p>
          <a:endParaRPr lang="en-US"/>
        </a:p>
      </dgm:t>
    </dgm:pt>
    <dgm:pt modelId="{841218AB-D2AA-42D6-BAC7-1B06834E8FCE}" type="sibTrans" cxnId="{7F9D3D98-D8F6-4B1B-8F35-3226F0CABC4D}">
      <dgm:prSet/>
      <dgm:spPr/>
      <dgm:t>
        <a:bodyPr/>
        <a:lstStyle/>
        <a:p>
          <a:endParaRPr lang="en-US"/>
        </a:p>
      </dgm:t>
    </dgm:pt>
    <dgm:pt modelId="{59FF11FF-558D-417A-B755-038EE617A5A5}" type="pres">
      <dgm:prSet presAssocID="{97464D67-B061-49BF-8ABE-DD2F2CD57740}" presName="Name0" presStyleCnt="0">
        <dgm:presLayoutVars>
          <dgm:dir/>
          <dgm:animLvl val="lvl"/>
          <dgm:resizeHandles val="exact"/>
        </dgm:presLayoutVars>
      </dgm:prSet>
      <dgm:spPr/>
    </dgm:pt>
    <dgm:pt modelId="{24F45F44-B626-4DFF-B2DC-AB0CB308F8AB}" type="pres">
      <dgm:prSet presAssocID="{77B8B9F0-6D0D-484B-83D6-56FEC268C9EF}" presName="composite" presStyleCnt="0"/>
      <dgm:spPr/>
    </dgm:pt>
    <dgm:pt modelId="{7B95D5DE-6A65-4DBF-9455-35399855F308}" type="pres">
      <dgm:prSet presAssocID="{77B8B9F0-6D0D-484B-83D6-56FEC268C9EF}" presName="parTx" presStyleLbl="node1" presStyleIdx="0" presStyleCnt="1">
        <dgm:presLayoutVars>
          <dgm:chMax val="0"/>
          <dgm:chPref val="0"/>
          <dgm:bulletEnabled val="1"/>
        </dgm:presLayoutVars>
      </dgm:prSet>
      <dgm:spPr/>
    </dgm:pt>
    <dgm:pt modelId="{95E16124-D85E-4501-896B-AB08D400379C}" type="pres">
      <dgm:prSet presAssocID="{77B8B9F0-6D0D-484B-83D6-56FEC268C9EF}" presName="desTx" presStyleLbl="revTx" presStyleIdx="0" presStyleCnt="1">
        <dgm:presLayoutVars>
          <dgm:bulletEnabled val="1"/>
        </dgm:presLayoutVars>
      </dgm:prSet>
      <dgm:spPr/>
    </dgm:pt>
  </dgm:ptLst>
  <dgm:cxnLst>
    <dgm:cxn modelId="{33ECB411-F910-40BD-98AD-DA021B989737}" srcId="{97464D67-B061-49BF-8ABE-DD2F2CD57740}" destId="{77B8B9F0-6D0D-484B-83D6-56FEC268C9EF}" srcOrd="0" destOrd="0" parTransId="{71F61C69-0096-49AC-8BD9-4ADC192B6E59}" sibTransId="{D17C18B7-1780-4518-84C0-6BB446F3A45E}"/>
    <dgm:cxn modelId="{B98A111A-3255-49B2-A126-848A7F4858FE}" type="presOf" srcId="{BF40BACE-55B5-4589-BCB1-A237E6268E97}" destId="{95E16124-D85E-4501-896B-AB08D400379C}" srcOrd="0" destOrd="0" presId="urn:microsoft.com/office/officeart/2005/8/layout/chevron1"/>
    <dgm:cxn modelId="{9FF0933C-D465-4DAF-9F10-5F966B042E4A}" type="presOf" srcId="{77B8B9F0-6D0D-484B-83D6-56FEC268C9EF}" destId="{7B95D5DE-6A65-4DBF-9455-35399855F308}" srcOrd="0" destOrd="0" presId="urn:microsoft.com/office/officeart/2005/8/layout/chevron1"/>
    <dgm:cxn modelId="{97505A41-6187-4515-AC6F-CCC20F3E9F4F}" type="presOf" srcId="{97464D67-B061-49BF-8ABE-DD2F2CD57740}" destId="{59FF11FF-558D-417A-B755-038EE617A5A5}" srcOrd="0" destOrd="0" presId="urn:microsoft.com/office/officeart/2005/8/layout/chevron1"/>
    <dgm:cxn modelId="{7F9D3D98-D8F6-4B1B-8F35-3226F0CABC4D}" srcId="{77B8B9F0-6D0D-484B-83D6-56FEC268C9EF}" destId="{BF40BACE-55B5-4589-BCB1-A237E6268E97}" srcOrd="0" destOrd="0" parTransId="{8C96D14B-249F-4583-B006-E318BD6BF1C5}" sibTransId="{841218AB-D2AA-42D6-BAC7-1B06834E8FCE}"/>
    <dgm:cxn modelId="{36307DAC-58DD-4E43-85FE-9C414BB17553}" type="presParOf" srcId="{59FF11FF-558D-417A-B755-038EE617A5A5}" destId="{24F45F44-B626-4DFF-B2DC-AB0CB308F8AB}" srcOrd="0" destOrd="0" presId="urn:microsoft.com/office/officeart/2005/8/layout/chevron1"/>
    <dgm:cxn modelId="{AFEA61C5-F4F0-45F5-ABAD-7EC5EA420872}" type="presParOf" srcId="{24F45F44-B626-4DFF-B2DC-AB0CB308F8AB}" destId="{7B95D5DE-6A65-4DBF-9455-35399855F308}" srcOrd="0" destOrd="0" presId="urn:microsoft.com/office/officeart/2005/8/layout/chevron1"/>
    <dgm:cxn modelId="{879B2818-A7A3-47BE-89DC-04AFE3915578}" type="presParOf" srcId="{24F45F44-B626-4DFF-B2DC-AB0CB308F8AB}" destId="{95E16124-D85E-4501-896B-AB08D400379C}"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8BA3D6-79D2-4A50-AF27-D7800136BBC6}">
      <dsp:nvSpPr>
        <dsp:cNvPr id="0" name=""/>
        <dsp:cNvSpPr/>
      </dsp:nvSpPr>
      <dsp:spPr>
        <a:xfrm>
          <a:off x="2240735" y="854023"/>
          <a:ext cx="3058022" cy="1714388"/>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de-DE" sz="2000" kern="1200" dirty="0">
              <a:solidFill>
                <a:schemeClr val="tx1"/>
              </a:solidFill>
            </a:rPr>
            <a:t>Entscheidungen</a:t>
          </a:r>
          <a:endParaRPr lang="el-GR" sz="2000" kern="1200" dirty="0">
            <a:solidFill>
              <a:schemeClr val="tx1"/>
            </a:solidFill>
          </a:endParaRPr>
        </a:p>
      </dsp:txBody>
      <dsp:txXfrm>
        <a:off x="2688572" y="1105089"/>
        <a:ext cx="2162348" cy="1212256"/>
      </dsp:txXfrm>
    </dsp:sp>
    <dsp:sp modelId="{FD341736-B764-4C82-AB71-0481414E9EC5}">
      <dsp:nvSpPr>
        <dsp:cNvPr id="0" name=""/>
        <dsp:cNvSpPr/>
      </dsp:nvSpPr>
      <dsp:spPr>
        <a:xfrm rot="11944504">
          <a:off x="2452465" y="1247453"/>
          <a:ext cx="16361" cy="22171"/>
        </a:xfrm>
        <a:custGeom>
          <a:avLst/>
          <a:gdLst/>
          <a:ahLst/>
          <a:cxnLst/>
          <a:rect l="0" t="0" r="0" b="0"/>
          <a:pathLst>
            <a:path>
              <a:moveTo>
                <a:pt x="0" y="11085"/>
              </a:moveTo>
              <a:lnTo>
                <a:pt x="16361" y="11085"/>
              </a:lnTo>
            </a:path>
          </a:pathLst>
        </a:custGeom>
        <a:noFill/>
        <a:ln w="19050"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rot="10800000">
        <a:off x="2460237" y="1258130"/>
        <a:ext cx="818" cy="818"/>
      </dsp:txXfrm>
    </dsp:sp>
    <dsp:sp modelId="{0B430231-34D3-426E-933C-8C1845FBEC3A}">
      <dsp:nvSpPr>
        <dsp:cNvPr id="0" name=""/>
        <dsp:cNvSpPr/>
      </dsp:nvSpPr>
      <dsp:spPr>
        <a:xfrm>
          <a:off x="0" y="143432"/>
          <a:ext cx="2660236" cy="1448354"/>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de-DE" sz="1600" kern="1200" dirty="0">
              <a:solidFill>
                <a:schemeClr val="tx1"/>
              </a:solidFill>
              <a:latin typeface="Times New Roman" panose="02020603050405020304" pitchFamily="18" charset="0"/>
              <a:cs typeface="Times New Roman" panose="02020603050405020304" pitchFamily="18" charset="0"/>
            </a:rPr>
            <a:t>Festlegung der Lernziele, der Inhalte und der Progression</a:t>
          </a:r>
          <a:endParaRPr lang="el-GR" sz="1600" kern="1200" dirty="0">
            <a:solidFill>
              <a:schemeClr val="tx1"/>
            </a:solidFill>
            <a:latin typeface="Times New Roman" panose="02020603050405020304" pitchFamily="18" charset="0"/>
            <a:cs typeface="Times New Roman" panose="02020603050405020304" pitchFamily="18" charset="0"/>
          </a:endParaRPr>
        </a:p>
      </dsp:txBody>
      <dsp:txXfrm>
        <a:off x="389583" y="355539"/>
        <a:ext cx="1881070" cy="1024140"/>
      </dsp:txXfrm>
    </dsp:sp>
    <dsp:sp modelId="{B5CA1BA5-6BED-4C89-AC1D-C76CB61E41C9}">
      <dsp:nvSpPr>
        <dsp:cNvPr id="0" name=""/>
        <dsp:cNvSpPr/>
      </dsp:nvSpPr>
      <dsp:spPr>
        <a:xfrm rot="20686941">
          <a:off x="5144248" y="1317527"/>
          <a:ext cx="64016" cy="22171"/>
        </a:xfrm>
        <a:custGeom>
          <a:avLst/>
          <a:gdLst/>
          <a:ahLst/>
          <a:cxnLst/>
          <a:rect l="0" t="0" r="0" b="0"/>
          <a:pathLst>
            <a:path>
              <a:moveTo>
                <a:pt x="0" y="11085"/>
              </a:moveTo>
              <a:lnTo>
                <a:pt x="64016" y="11085"/>
              </a:lnTo>
            </a:path>
          </a:pathLst>
        </a:custGeom>
        <a:noFill/>
        <a:ln w="19050"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5174656" y="1327012"/>
        <a:ext cx="3200" cy="3200"/>
      </dsp:txXfrm>
    </dsp:sp>
    <dsp:sp modelId="{861DB138-F819-4A2E-959C-61BE2AC60AC3}">
      <dsp:nvSpPr>
        <dsp:cNvPr id="0" name=""/>
        <dsp:cNvSpPr/>
      </dsp:nvSpPr>
      <dsp:spPr>
        <a:xfrm>
          <a:off x="5086868" y="248575"/>
          <a:ext cx="2577956" cy="1507437"/>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de-DE" sz="1600" kern="1200" dirty="0">
              <a:solidFill>
                <a:schemeClr val="tx1"/>
              </a:solidFill>
              <a:latin typeface="Times New Roman" panose="02020603050405020304" pitchFamily="18" charset="0"/>
              <a:cs typeface="Times New Roman" panose="02020603050405020304" pitchFamily="18" charset="0"/>
            </a:rPr>
            <a:t>Bewertung des Gelernten und des Lernprozesses</a:t>
          </a:r>
          <a:endParaRPr lang="el-GR" sz="1600" kern="1200" dirty="0">
            <a:solidFill>
              <a:schemeClr val="tx1"/>
            </a:solidFill>
            <a:latin typeface="Times New Roman" panose="02020603050405020304" pitchFamily="18" charset="0"/>
            <a:cs typeface="Times New Roman" panose="02020603050405020304" pitchFamily="18" charset="0"/>
          </a:endParaRPr>
        </a:p>
      </dsp:txBody>
      <dsp:txXfrm>
        <a:off x="5464401" y="469334"/>
        <a:ext cx="1822890" cy="1065919"/>
      </dsp:txXfrm>
    </dsp:sp>
    <dsp:sp modelId="{6C903B60-9E8D-4998-9078-B97ACB0530FA}">
      <dsp:nvSpPr>
        <dsp:cNvPr id="0" name=""/>
        <dsp:cNvSpPr/>
      </dsp:nvSpPr>
      <dsp:spPr>
        <a:xfrm rot="976419">
          <a:off x="5112953" y="2186689"/>
          <a:ext cx="647063" cy="22171"/>
        </a:xfrm>
        <a:custGeom>
          <a:avLst/>
          <a:gdLst/>
          <a:ahLst/>
          <a:cxnLst/>
          <a:rect l="0" t="0" r="0" b="0"/>
          <a:pathLst>
            <a:path>
              <a:moveTo>
                <a:pt x="0" y="11085"/>
              </a:moveTo>
              <a:lnTo>
                <a:pt x="647063" y="11085"/>
              </a:lnTo>
            </a:path>
          </a:pathLst>
        </a:custGeom>
        <a:noFill/>
        <a:ln w="19050"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a:off x="5420308" y="2181598"/>
        <a:ext cx="32353" cy="32353"/>
      </dsp:txXfrm>
    </dsp:sp>
    <dsp:sp modelId="{40762BB5-ADE9-4093-86C8-54DF06D2A55A}">
      <dsp:nvSpPr>
        <dsp:cNvPr id="0" name=""/>
        <dsp:cNvSpPr/>
      </dsp:nvSpPr>
      <dsp:spPr>
        <a:xfrm>
          <a:off x="5670891" y="1856036"/>
          <a:ext cx="1993933" cy="1402404"/>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de-DE" sz="1800" kern="1200" dirty="0">
              <a:solidFill>
                <a:schemeClr val="tx1"/>
              </a:solidFill>
              <a:latin typeface="Times New Roman" panose="02020603050405020304" pitchFamily="18" charset="0"/>
              <a:cs typeface="Times New Roman" panose="02020603050405020304" pitchFamily="18" charset="0"/>
            </a:rPr>
            <a:t>Gestaltung des Lernprozesses</a:t>
          </a:r>
          <a:endParaRPr lang="el-GR" sz="1800" kern="1200" dirty="0">
            <a:solidFill>
              <a:schemeClr val="tx1"/>
            </a:solidFill>
            <a:latin typeface="Times New Roman" panose="02020603050405020304" pitchFamily="18" charset="0"/>
            <a:cs typeface="Times New Roman" panose="02020603050405020304" pitchFamily="18" charset="0"/>
          </a:endParaRPr>
        </a:p>
      </dsp:txBody>
      <dsp:txXfrm>
        <a:off x="5962896" y="2061413"/>
        <a:ext cx="1409923" cy="991650"/>
      </dsp:txXfrm>
    </dsp:sp>
    <dsp:sp modelId="{B96C7D76-D638-4C87-9439-A8F9C839EF51}">
      <dsp:nvSpPr>
        <dsp:cNvPr id="0" name=""/>
        <dsp:cNvSpPr/>
      </dsp:nvSpPr>
      <dsp:spPr>
        <a:xfrm rot="9750983">
          <a:off x="2191661" y="2157696"/>
          <a:ext cx="250860" cy="22171"/>
        </a:xfrm>
        <a:custGeom>
          <a:avLst/>
          <a:gdLst/>
          <a:ahLst/>
          <a:cxnLst/>
          <a:rect l="0" t="0" r="0" b="0"/>
          <a:pathLst>
            <a:path>
              <a:moveTo>
                <a:pt x="0" y="11085"/>
              </a:moveTo>
              <a:lnTo>
                <a:pt x="250860" y="11085"/>
              </a:lnTo>
            </a:path>
          </a:pathLst>
        </a:custGeom>
        <a:noFill/>
        <a:ln w="19050" cap="rnd"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l-GR" sz="500" kern="1200"/>
        </a:p>
      </dsp:txBody>
      <dsp:txXfrm rot="10800000">
        <a:off x="2310820" y="2162510"/>
        <a:ext cx="12543" cy="12543"/>
      </dsp:txXfrm>
    </dsp:sp>
    <dsp:sp modelId="{E00A7272-5C5F-4D6D-BFCC-62BDBEBC243B}">
      <dsp:nvSpPr>
        <dsp:cNvPr id="0" name=""/>
        <dsp:cNvSpPr/>
      </dsp:nvSpPr>
      <dsp:spPr>
        <a:xfrm>
          <a:off x="0" y="1822697"/>
          <a:ext cx="2327292" cy="1418804"/>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de-DE" sz="1600" kern="1200" dirty="0">
              <a:solidFill>
                <a:schemeClr val="tx1"/>
              </a:solidFill>
              <a:latin typeface="Times New Roman" panose="02020603050405020304" pitchFamily="18" charset="0"/>
              <a:cs typeface="Times New Roman" panose="02020603050405020304" pitchFamily="18" charset="0"/>
            </a:rPr>
            <a:t>Auswahl der zu benutzenden Methoden und Arbeitstechniken</a:t>
          </a:r>
          <a:endParaRPr lang="el-GR" sz="1600" kern="1200" dirty="0">
            <a:solidFill>
              <a:schemeClr val="tx1"/>
            </a:solidFill>
            <a:latin typeface="Times New Roman" panose="02020603050405020304" pitchFamily="18" charset="0"/>
            <a:cs typeface="Times New Roman" panose="02020603050405020304" pitchFamily="18" charset="0"/>
          </a:endParaRPr>
        </a:p>
      </dsp:txBody>
      <dsp:txXfrm>
        <a:off x="340824" y="2030476"/>
        <a:ext cx="1645644" cy="10032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95D5DE-6A65-4DBF-9455-35399855F308}">
      <dsp:nvSpPr>
        <dsp:cNvPr id="0" name=""/>
        <dsp:cNvSpPr/>
      </dsp:nvSpPr>
      <dsp:spPr>
        <a:xfrm>
          <a:off x="0" y="28547"/>
          <a:ext cx="7886700" cy="1026000"/>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de-DE" sz="1900" kern="1200"/>
            <a:t>Die Rolle des Lehrers </a:t>
          </a:r>
          <a:endParaRPr lang="en-US" sz="1900" kern="1200"/>
        </a:p>
      </dsp:txBody>
      <dsp:txXfrm>
        <a:off x="513000" y="28547"/>
        <a:ext cx="6860700" cy="1026000"/>
      </dsp:txXfrm>
    </dsp:sp>
    <dsp:sp modelId="{95E16124-D85E-4501-896B-AB08D400379C}">
      <dsp:nvSpPr>
        <dsp:cNvPr id="0" name=""/>
        <dsp:cNvSpPr/>
      </dsp:nvSpPr>
      <dsp:spPr>
        <a:xfrm>
          <a:off x="0" y="1182797"/>
          <a:ext cx="6309360" cy="4360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44550">
            <a:lnSpc>
              <a:spcPct val="90000"/>
            </a:lnSpc>
            <a:spcBef>
              <a:spcPct val="0"/>
            </a:spcBef>
            <a:spcAft>
              <a:spcPct val="15000"/>
            </a:spcAft>
            <a:buFontTx/>
            <a:buNone/>
          </a:pPr>
          <a:r>
            <a:rPr lang="de-DE" sz="1900" kern="1200" dirty="0"/>
            <a:t>Im Rahmen des neuen Rahmencurriculums für die Fremdsprachen übernimmt der Lehrer andere Rollen als die des traditionellen Fremdsprachenunterrichts. Er soll im Rahmen der neuen Forschungen und Ergebnisse für eine bessere Unterrichtsgestaltung seinen Unterricht so gestalten, dass die Lerner befähigt werden, als denkende Subjekte kritisch zu handeln und durch das Lehren und Lernen einer fremden Sprache in die Lage gesetzt zu werden, Entscheidungen über sich selbst und ihre soziale Umwelt zu treffen (Πα</a:t>
          </a:r>
          <a:r>
            <a:rPr lang="de-DE" sz="1900" kern="1200" dirty="0" err="1"/>
            <a:t>ιδ</a:t>
          </a:r>
          <a:r>
            <a:rPr lang="de-DE" sz="1900" kern="1200" dirty="0"/>
            <a:t>αγωγικό Ινστιτούτο 2011: 36). Um diese Ziele zu erreichen, sollte der Lehrer angemessene technologische Medien und polytropische Texte auswählen und diese in seine Unterrichtsgestaltung miteinbeziehen, wobei die Themen, die behandelt werden, authentisch sein können und dem alltäglichen Leben entsprechen sollten. </a:t>
          </a:r>
          <a:endParaRPr lang="en-US" sz="1900" kern="1200" dirty="0"/>
        </a:p>
      </dsp:txBody>
      <dsp:txXfrm>
        <a:off x="0" y="1182797"/>
        <a:ext cx="6309360" cy="4360500"/>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2E2FCE-CE7D-45DE-BD60-1463FF8D26BE}" type="datetimeFigureOut">
              <a:rPr lang="el-GR" smtClean="0"/>
              <a:t>23/4/2026</a:t>
            </a:fld>
            <a:endParaRPr lang="el-GR"/>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l-G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1C917B-F3C0-4835-8DE7-A0815CDF7EBC}"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n-US"/>
          </a:p>
        </p:txBody>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974900A3-1991-4757-99EE-AF642C4135F6}" type="slidenum">
              <a:rPr lang="el-GR" smtClean="0"/>
              <a:pPr/>
              <a:t>34</a:t>
            </a:fld>
            <a:endParaRPr lang="el-GR"/>
          </a:p>
        </p:txBody>
      </p:sp>
    </p:spTree>
    <p:extLst>
      <p:ext uri="{BB962C8B-B14F-4D97-AF65-F5344CB8AC3E}">
        <p14:creationId xmlns:p14="http://schemas.microsoft.com/office/powerpoint/2010/main" val="440906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2807951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377227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48820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26197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56770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25942624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1240134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2254279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3922348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55482F-AE08-44DE-B87F-AB6C92FB6255}" type="datetimeFigureOut">
              <a:rPr lang="el-GR" smtClean="0"/>
              <a:t>23/4/2026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4188877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C55482F-AE08-44DE-B87F-AB6C92FB6255}" type="datetimeFigureOut">
              <a:rPr lang="el-GR" smtClean="0"/>
              <a:t>23/4/2026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3462951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C55482F-AE08-44DE-B87F-AB6C92FB6255}" type="datetimeFigureOut">
              <a:rPr lang="el-GR" smtClean="0"/>
              <a:t>23/4/2026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2773249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55482F-AE08-44DE-B87F-AB6C92FB6255}" type="datetimeFigureOut">
              <a:rPr lang="el-GR" smtClean="0"/>
              <a:t>23/4/2026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1296368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55482F-AE08-44DE-B87F-AB6C92FB6255}" type="datetimeFigureOut">
              <a:rPr lang="el-GR" smtClean="0"/>
              <a:t>23/4/2026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1364957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C55482F-AE08-44DE-B87F-AB6C92FB6255}" type="datetimeFigureOut">
              <a:rPr lang="el-GR" smtClean="0"/>
              <a:t>23/4/2026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2310910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55482F-AE08-44DE-B87F-AB6C92FB6255}" type="datetimeFigureOut">
              <a:rPr lang="el-GR" smtClean="0"/>
              <a:t>23/4/2026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9C41336-506D-4C6C-BD1F-120C7860252D}" type="slidenum">
              <a:rPr lang="el-GR" smtClean="0"/>
              <a:t>‹#›</a:t>
            </a:fld>
            <a:endParaRPr lang="el-GR"/>
          </a:p>
        </p:txBody>
      </p:sp>
    </p:spTree>
    <p:extLst>
      <p:ext uri="{BB962C8B-B14F-4D97-AF65-F5344CB8AC3E}">
        <p14:creationId xmlns:p14="http://schemas.microsoft.com/office/powerpoint/2010/main" val="3091431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55482F-AE08-44DE-B87F-AB6C92FB6255}" type="datetimeFigureOut">
              <a:rPr lang="el-GR" smtClean="0"/>
              <a:t>23/4/2026</a:t>
            </a:fld>
            <a:endParaRPr lang="el-G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9C41336-506D-4C6C-BD1F-120C7860252D}" type="slidenum">
              <a:rPr lang="el-GR" smtClean="0"/>
              <a:t>‹#›</a:t>
            </a:fld>
            <a:endParaRPr lang="el-GR"/>
          </a:p>
        </p:txBody>
      </p:sp>
    </p:spTree>
    <p:extLst>
      <p:ext uri="{BB962C8B-B14F-4D97-AF65-F5344CB8AC3E}">
        <p14:creationId xmlns:p14="http://schemas.microsoft.com/office/powerpoint/2010/main" val="301753330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r>
              <a:rPr lang="de-DE" dirty="0"/>
              <a:t>Konstruktivismus</a:t>
            </a:r>
            <a:endParaRPr lang="el-GR" dirty="0"/>
          </a:p>
        </p:txBody>
      </p:sp>
      <p:sp>
        <p:nvSpPr>
          <p:cNvPr id="3" name="Θέση περιεχομένου 2"/>
          <p:cNvSpPr>
            <a:spLocks noGrp="1"/>
          </p:cNvSpPr>
          <p:nvPr>
            <p:ph idx="1"/>
          </p:nvPr>
        </p:nvSpPr>
        <p:spPr>
          <a:xfrm>
            <a:off x="1000126" y="2160589"/>
            <a:ext cx="6447501" cy="3880773"/>
          </a:xfrm>
        </p:spPr>
        <p:txBody>
          <a:bodyPr>
            <a:normAutofit/>
          </a:bodyPr>
          <a:lstStyle/>
          <a:p>
            <a:r>
              <a:rPr lang="de-DE" dirty="0"/>
              <a:t>Dem Konstruktivismus zufolge ist der Erwerb von Wissen ein individueller Lernprozess und die Rolle der Lehrenden wird als die eines Moderators aufgefasst. </a:t>
            </a:r>
          </a:p>
          <a:p>
            <a:endParaRPr lang="el-GR" dirty="0"/>
          </a:p>
          <a:p>
            <a:r>
              <a:rPr lang="de-DE" dirty="0"/>
              <a:t>Die Lernenden suchen aktiv nach Informationen, interpretieren diese vor dem Hintergrund ihres Vorwissens und leiten daraus neue Auffassungen und Konzepte von der Wirklichkeit (vgl. Hasselhorn / Gold 2006) ab. </a:t>
            </a:r>
            <a:endParaRPr lang="el-GR" dirty="0"/>
          </a:p>
          <a:p>
            <a:pPr marL="0" indent="0">
              <a:buNone/>
            </a:pPr>
            <a:endParaRPr lang="de-DE" dirty="0"/>
          </a:p>
        </p:txBody>
      </p:sp>
    </p:spTree>
    <p:extLst>
      <p:ext uri="{BB962C8B-B14F-4D97-AF65-F5344CB8AC3E}">
        <p14:creationId xmlns:p14="http://schemas.microsoft.com/office/powerpoint/2010/main" val="1038709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07999" y="332656"/>
            <a:ext cx="7232353" cy="6120679"/>
          </a:xfrm>
        </p:spPr>
        <p:txBody>
          <a:bodyPr anchor="ctr">
            <a:normAutofit/>
          </a:bodyPr>
          <a:lstStyle/>
          <a:p>
            <a:pPr marL="0" indent="0">
              <a:lnSpc>
                <a:spcPct val="90000"/>
              </a:lnSpc>
              <a:buNone/>
            </a:pPr>
            <a:r>
              <a:rPr lang="de-DE" sz="2000" dirty="0"/>
              <a:t>Nach Glaserfeld handelt es sich beim radikalen Konstruktivismus um eine „besondere Art, Wissen zu ergreifen, und zwar Wissen nicht nur als Ergebnis, sondern auch als Tätigkeit“ (ebd.: 43). </a:t>
            </a:r>
          </a:p>
          <a:p>
            <a:pPr>
              <a:lnSpc>
                <a:spcPct val="90000"/>
              </a:lnSpc>
            </a:pPr>
            <a:r>
              <a:rPr lang="de-DE" sz="2000" dirty="0"/>
              <a:t>Der Wissenserwerb ist ein aktiver Vorgang, der ohne ein denkendes Subjekt nicht realisiert werden kann. </a:t>
            </a:r>
          </a:p>
          <a:p>
            <a:pPr>
              <a:lnSpc>
                <a:spcPct val="90000"/>
              </a:lnSpc>
            </a:pPr>
            <a:r>
              <a:rPr lang="de-DE" sz="2000" dirty="0"/>
              <a:t>Die Kognition orientiert sich  an die Viabilität (Brauchbarkeit) und Passung und dient der „Erkenntnis“ der eigenen Realität des denkenden Subjekts. </a:t>
            </a:r>
          </a:p>
          <a:p>
            <a:pPr>
              <a:lnSpc>
                <a:spcPct val="90000"/>
              </a:lnSpc>
            </a:pPr>
            <a:r>
              <a:rPr lang="de-DE" sz="2000" dirty="0"/>
              <a:t>„Der radikale Konstruktivismus überbetont die Relativität der subjektiven Erkenntnis als Ausdruck von Wirklichkeitskonstruktionen“ (ebd.). Auch wird von Glaserfeld „eine relativierende Sicht auf das Wissen selbst“ hervorgehoben.</a:t>
            </a:r>
            <a:endParaRPr lang="el-GR" sz="2000" dirty="0"/>
          </a:p>
        </p:txBody>
      </p:sp>
    </p:spTree>
    <p:extLst>
      <p:ext uri="{BB962C8B-B14F-4D97-AF65-F5344CB8AC3E}">
        <p14:creationId xmlns:p14="http://schemas.microsoft.com/office/powerpoint/2010/main" val="2155427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5872243" y="1253067"/>
            <a:ext cx="2528807" cy="4351866"/>
          </a:xfrm>
        </p:spPr>
        <p:txBody>
          <a:bodyPr anchor="ctr">
            <a:normAutofit/>
          </a:bodyPr>
          <a:lstStyle/>
          <a:p>
            <a:r>
              <a:rPr lang="de-DE" sz="2300" dirty="0">
                <a:solidFill>
                  <a:schemeClr val="bg1"/>
                </a:solidFill>
              </a:rPr>
              <a:t>Sozial-kulturtheoretisch begründete Konstruktivismen</a:t>
            </a:r>
            <a:endParaRPr lang="el-GR" sz="2300" dirty="0">
              <a:solidFill>
                <a:schemeClr val="bg1"/>
              </a:solidFill>
            </a:endParaRPr>
          </a:p>
        </p:txBody>
      </p:sp>
      <p:sp>
        <p:nvSpPr>
          <p:cNvPr id="3" name="Θέση περιεχομένου 2"/>
          <p:cNvSpPr>
            <a:spLocks noGrp="1"/>
          </p:cNvSpPr>
          <p:nvPr>
            <p:ph idx="1"/>
          </p:nvPr>
        </p:nvSpPr>
        <p:spPr>
          <a:xfrm>
            <a:off x="508000" y="188640"/>
            <a:ext cx="6296248" cy="6336704"/>
          </a:xfrm>
        </p:spPr>
        <p:txBody>
          <a:bodyPr anchor="ctr">
            <a:normAutofit lnSpcReduction="10000"/>
          </a:bodyPr>
          <a:lstStyle/>
          <a:p>
            <a:pPr>
              <a:lnSpc>
                <a:spcPct val="90000"/>
              </a:lnSpc>
            </a:pPr>
            <a:endParaRPr lang="el-GR" sz="1100" dirty="0"/>
          </a:p>
          <a:p>
            <a:pPr>
              <a:lnSpc>
                <a:spcPct val="90000"/>
              </a:lnSpc>
            </a:pPr>
            <a:r>
              <a:rPr lang="de-DE" sz="2000" dirty="0"/>
              <a:t>Der Soziale Konstruktivismus. Dieser Ansatz „ist sozial ausgerichtet, sieht Wissen als Ausdruck von Kultur und historischen Kontexten, versteht Sprache als Voraussetzung für Denken, bestimmt Sprache als eine Form sozialen Handelns, bezieht sich schwerpunktmäßig auf Interaktion und soziale Praktiken“ (Reich 2008: 88).</a:t>
            </a:r>
          </a:p>
          <a:p>
            <a:pPr>
              <a:lnSpc>
                <a:spcPct val="90000"/>
              </a:lnSpc>
            </a:pPr>
            <a:endParaRPr lang="de-DE" sz="2000" dirty="0"/>
          </a:p>
          <a:p>
            <a:pPr>
              <a:lnSpc>
                <a:spcPct val="90000"/>
              </a:lnSpc>
            </a:pPr>
            <a:r>
              <a:rPr lang="de-DE" sz="2000" dirty="0"/>
              <a:t>Der Pragmatische Konstruktivismus. „Er gibt sehr viele Verbindungen des Konstruktivismus zum Pragmatismus“ (ebd.). (Pragmatismus: „den Menschen ausschließlich als handelndes Wesen verstehende philosophische Lehre, die das Handeln über die Vernunft stellt und die Wahrheit und Gültigkeit von Ideen und Theorien allein nach ihrem Erfolg bemisst“ www.duden.de)</a:t>
            </a:r>
          </a:p>
          <a:p>
            <a:pPr>
              <a:lnSpc>
                <a:spcPct val="90000"/>
              </a:lnSpc>
            </a:pPr>
            <a:endParaRPr lang="de-DE" sz="2000" dirty="0"/>
          </a:p>
          <a:p>
            <a:pPr>
              <a:lnSpc>
                <a:spcPct val="90000"/>
              </a:lnSpc>
            </a:pPr>
            <a:r>
              <a:rPr lang="de-DE" sz="2000" dirty="0"/>
              <a:t>Der Interaktionistische Konstruktivismus. Diesem Ansatz zufolge ist die Interaktion als „Bedingung menschlicher Verständigung“ (Reich 2008: 88) zu betrachten. </a:t>
            </a:r>
          </a:p>
          <a:p>
            <a:pPr>
              <a:lnSpc>
                <a:spcPct val="90000"/>
              </a:lnSpc>
            </a:pPr>
            <a:endParaRPr lang="el-GR" sz="1100" dirty="0"/>
          </a:p>
        </p:txBody>
      </p:sp>
    </p:spTree>
    <p:extLst>
      <p:ext uri="{BB962C8B-B14F-4D97-AF65-F5344CB8AC3E}">
        <p14:creationId xmlns:p14="http://schemas.microsoft.com/office/powerpoint/2010/main" val="383829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00126" y="692696"/>
            <a:ext cx="6353174" cy="4897154"/>
          </a:xfrm>
        </p:spPr>
        <p:txBody>
          <a:bodyPr>
            <a:normAutofit/>
          </a:bodyPr>
          <a:lstStyle/>
          <a:p>
            <a:pPr>
              <a:lnSpc>
                <a:spcPct val="90000"/>
              </a:lnSpc>
            </a:pPr>
            <a:r>
              <a:rPr lang="de-DE" sz="2000" dirty="0"/>
              <a:t>In Ergänzung zu Piaget ging der russische Psychologe Vygotski, der als Vertreter des interaktionistischen Konstruktivismus gilt, davon aus, dass „die kognitiven Repräsentationen des Kindes vor allem im Prozess der Interaktion mit seinen Kommunikationspartnern herausgebildet werden […] und betrachtete die interaktive Dynamik als den wesentlichen Motor der kindlichen Entwicklung“ (</a:t>
            </a:r>
            <a:r>
              <a:rPr lang="de-DE" sz="2000" dirty="0" err="1"/>
              <a:t>Rickheit</a:t>
            </a:r>
            <a:r>
              <a:rPr lang="de-DE" sz="2000" dirty="0"/>
              <a:t>/Sichelschmidt/Strohner 2007: 127). </a:t>
            </a:r>
          </a:p>
          <a:p>
            <a:pPr>
              <a:lnSpc>
                <a:spcPct val="90000"/>
              </a:lnSpc>
            </a:pPr>
            <a:endParaRPr lang="de-DE" sz="2000" dirty="0"/>
          </a:p>
          <a:p>
            <a:pPr>
              <a:lnSpc>
                <a:spcPct val="90000"/>
              </a:lnSpc>
            </a:pPr>
            <a:r>
              <a:rPr lang="de-DE" sz="2000" dirty="0"/>
              <a:t>Beim Spracherwerb ist dieser Theorie zufolge das parallele Lernen von sozialen Konventionen und vom Rollenverhalten von großer Wichtigkeit. </a:t>
            </a:r>
            <a:endParaRPr lang="el-GR" sz="2000" dirty="0"/>
          </a:p>
        </p:txBody>
      </p:sp>
    </p:spTree>
    <p:extLst>
      <p:ext uri="{BB962C8B-B14F-4D97-AF65-F5344CB8AC3E}">
        <p14:creationId xmlns:p14="http://schemas.microsoft.com/office/powerpoint/2010/main" val="919018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5872243" y="1253067"/>
            <a:ext cx="2528807" cy="4351866"/>
          </a:xfrm>
        </p:spPr>
        <p:txBody>
          <a:bodyPr anchor="ctr">
            <a:normAutofit/>
          </a:bodyPr>
          <a:lstStyle/>
          <a:p>
            <a:pPr>
              <a:lnSpc>
                <a:spcPct val="90000"/>
              </a:lnSpc>
            </a:pPr>
            <a:br>
              <a:rPr lang="el-GR" sz="2000">
                <a:solidFill>
                  <a:schemeClr val="bg1"/>
                </a:solidFill>
              </a:rPr>
            </a:br>
            <a:r>
              <a:rPr lang="de-DE" sz="2000">
                <a:solidFill>
                  <a:schemeClr val="bg1"/>
                </a:solidFill>
              </a:rPr>
              <a:t>Einige Grundannahmen der konstruktivistischen Didaktik </a:t>
            </a:r>
            <a:br>
              <a:rPr lang="de-DE" sz="2000">
                <a:solidFill>
                  <a:schemeClr val="bg1"/>
                </a:solidFill>
              </a:rPr>
            </a:br>
            <a:endParaRPr lang="el-GR" sz="2000">
              <a:solidFill>
                <a:schemeClr val="bg1"/>
              </a:solidFill>
            </a:endParaRPr>
          </a:p>
        </p:txBody>
      </p:sp>
      <p:sp>
        <p:nvSpPr>
          <p:cNvPr id="3" name="Θέση περιεχομένου 2"/>
          <p:cNvSpPr>
            <a:spLocks noGrp="1"/>
          </p:cNvSpPr>
          <p:nvPr>
            <p:ph idx="1"/>
          </p:nvPr>
        </p:nvSpPr>
        <p:spPr>
          <a:xfrm>
            <a:off x="508000" y="692696"/>
            <a:ext cx="5792192" cy="4912237"/>
          </a:xfrm>
        </p:spPr>
        <p:txBody>
          <a:bodyPr anchor="ctr">
            <a:noAutofit/>
          </a:bodyPr>
          <a:lstStyle/>
          <a:p>
            <a:pPr>
              <a:lnSpc>
                <a:spcPct val="90000"/>
              </a:lnSpc>
            </a:pPr>
            <a:r>
              <a:rPr lang="de-DE" sz="2000" dirty="0"/>
              <a:t>„Als ein relativ junger, sich noch entwickelnder lerntheoretischer Ansatz übt der Konstruktivismus einen zunehmenden Einfluss auf die Fremdsprachendidaktik aus, da er – ausgehend von Erkenntnissen der Philosophie, der Kognitionspsychologie und der Hirnforschung – überzeugende Erklärungs- und Förderungsansätze für Lernprozesse liefert“ (Chrissou 2011: 58). </a:t>
            </a:r>
          </a:p>
          <a:p>
            <a:pPr>
              <a:lnSpc>
                <a:spcPct val="90000"/>
              </a:lnSpc>
            </a:pPr>
            <a:endParaRPr lang="de-DE" sz="2000" dirty="0"/>
          </a:p>
          <a:p>
            <a:pPr>
              <a:lnSpc>
                <a:spcPct val="90000"/>
              </a:lnSpc>
            </a:pPr>
            <a:r>
              <a:rPr lang="de-DE" sz="2000" dirty="0"/>
              <a:t>In der konstruktivistischen Didaktik spielen Beziehungen eine sehr große Rolle aus dem Grund, dass sie „den Rahmen und Kontext jeglicher Inhaltsvermittlungen bilden“ (Reich 2008: 82). So spricht man in der konstruktivistischen Didaktik von einem Vorrang der </a:t>
            </a:r>
            <a:r>
              <a:rPr lang="de-DE" sz="2000" i="1" dirty="0"/>
              <a:t>Beziehungsdidaktik</a:t>
            </a:r>
            <a:r>
              <a:rPr lang="de-DE" sz="2000" dirty="0"/>
              <a:t>. Die Didaktisierung von Inhalten und die fachliche Kompetenz kommen an zweiter Stelle und werden von den Beziehungen beeinflusst. </a:t>
            </a:r>
            <a:endParaRPr lang="el-GR" sz="2000" dirty="0"/>
          </a:p>
        </p:txBody>
      </p:sp>
    </p:spTree>
    <p:extLst>
      <p:ext uri="{BB962C8B-B14F-4D97-AF65-F5344CB8AC3E}">
        <p14:creationId xmlns:p14="http://schemas.microsoft.com/office/powerpoint/2010/main" val="3823055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00126" y="1340768"/>
            <a:ext cx="6353174" cy="4249082"/>
          </a:xfrm>
        </p:spPr>
        <p:txBody>
          <a:bodyPr>
            <a:normAutofit/>
          </a:bodyPr>
          <a:lstStyle/>
          <a:p>
            <a:r>
              <a:rPr lang="de-DE" dirty="0"/>
              <a:t>Eine weitere Grundannahme der konstruktivistischen Didaktik ist, dass sie </a:t>
            </a:r>
            <a:r>
              <a:rPr lang="de-DE" i="1" dirty="0"/>
              <a:t>praxisorientiert </a:t>
            </a:r>
            <a:r>
              <a:rPr lang="de-DE" dirty="0"/>
              <a:t>ist. </a:t>
            </a:r>
          </a:p>
          <a:p>
            <a:r>
              <a:rPr lang="de-DE" dirty="0"/>
              <a:t>Diese Praxisorientierung bedeutet eine „Praxissicht, die die Lernenden und Lehrenden in ihren kulturellen Kontexten reflektiert, kritisch zu Entwicklungen in dieser Kultur Stellung bezieht, sich aber auch intensiv mit den Praktiken in der Kultur auseinander setzt“ (ebd.). </a:t>
            </a:r>
          </a:p>
          <a:p>
            <a:r>
              <a:rPr lang="de-DE" dirty="0"/>
              <a:t>Eine kritische Betrachtung des Lehrens und Lernens spielt also bei der konstruktivistischen Didaktik eine wesentliche Rolle. </a:t>
            </a:r>
            <a:endParaRPr lang="el-GR" dirty="0"/>
          </a:p>
        </p:txBody>
      </p:sp>
    </p:spTree>
    <p:extLst>
      <p:ext uri="{BB962C8B-B14F-4D97-AF65-F5344CB8AC3E}">
        <p14:creationId xmlns:p14="http://schemas.microsoft.com/office/powerpoint/2010/main" val="3169485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00126" y="1052737"/>
            <a:ext cx="6447501" cy="4988626"/>
          </a:xfrm>
        </p:spPr>
        <p:txBody>
          <a:bodyPr>
            <a:normAutofit/>
          </a:bodyPr>
          <a:lstStyle/>
          <a:p>
            <a:pPr>
              <a:spcBef>
                <a:spcPts val="600"/>
              </a:spcBef>
            </a:pPr>
            <a:r>
              <a:rPr lang="de-DE" dirty="0"/>
              <a:t>Zu den Grundannahmen der konstruktivistischen Didaktik gehört, dass sie </a:t>
            </a:r>
            <a:r>
              <a:rPr lang="de-DE" i="1" dirty="0"/>
              <a:t>interdisziplinär </a:t>
            </a:r>
            <a:r>
              <a:rPr lang="de-DE" dirty="0"/>
              <a:t>ist, d.h. dass für diese Didaktik „Grundlagewissenschaften wie die Pädagogik, Philosophie, Psychologie und Soziologie“ (ebd.) eine sehr wichtige Rolle für die Analyse und Beurteilung des Lehrens und Lernens spielen. </a:t>
            </a:r>
            <a:endParaRPr lang="el-GR" dirty="0"/>
          </a:p>
        </p:txBody>
      </p:sp>
    </p:spTree>
    <p:extLst>
      <p:ext uri="{BB962C8B-B14F-4D97-AF65-F5344CB8AC3E}">
        <p14:creationId xmlns:p14="http://schemas.microsoft.com/office/powerpoint/2010/main" val="2765134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pPr>
              <a:lnSpc>
                <a:spcPct val="90000"/>
              </a:lnSpc>
            </a:pPr>
            <a:br>
              <a:rPr lang="de-DE" sz="2300" b="1"/>
            </a:br>
            <a:r>
              <a:rPr lang="de-DE" sz="2300" b="1"/>
              <a:t>Die Rollen der Lehrenden und der Lernenden </a:t>
            </a:r>
            <a:br>
              <a:rPr lang="de-DE" sz="2300"/>
            </a:br>
            <a:endParaRPr lang="el-GR" sz="2300"/>
          </a:p>
        </p:txBody>
      </p:sp>
      <p:sp>
        <p:nvSpPr>
          <p:cNvPr id="3" name="Θέση περιεχομένου 2"/>
          <p:cNvSpPr>
            <a:spLocks noGrp="1"/>
          </p:cNvSpPr>
          <p:nvPr>
            <p:ph idx="1"/>
          </p:nvPr>
        </p:nvSpPr>
        <p:spPr>
          <a:xfrm>
            <a:off x="631948" y="1268761"/>
            <a:ext cx="7900492" cy="4772602"/>
          </a:xfrm>
        </p:spPr>
        <p:txBody>
          <a:bodyPr>
            <a:normAutofit lnSpcReduction="10000"/>
          </a:bodyPr>
          <a:lstStyle/>
          <a:p>
            <a:pPr>
              <a:lnSpc>
                <a:spcPct val="90000"/>
              </a:lnSpc>
            </a:pPr>
            <a:endParaRPr lang="el-GR" sz="1100" dirty="0"/>
          </a:p>
          <a:p>
            <a:pPr marL="0" indent="0">
              <a:lnSpc>
                <a:spcPct val="90000"/>
              </a:lnSpc>
              <a:buNone/>
            </a:pPr>
            <a:r>
              <a:rPr lang="de-DE" sz="1600" dirty="0"/>
              <a:t>In der konstruktivistischen Didaktik sollten die Lehrer- und </a:t>
            </a:r>
            <a:r>
              <a:rPr lang="de-DE" sz="1600" dirty="0" err="1"/>
              <a:t>Lernerrollen</a:t>
            </a:r>
            <a:r>
              <a:rPr lang="de-DE" sz="1600" dirty="0"/>
              <a:t> so gestaltet werden, dass eine pragmatische, eine konstruktive und eine systemische Einstellung in der Unterrichtspraxis durchschaubar ist: </a:t>
            </a:r>
          </a:p>
          <a:p>
            <a:pPr marL="0" indent="0">
              <a:lnSpc>
                <a:spcPct val="90000"/>
              </a:lnSpc>
              <a:buNone/>
            </a:pPr>
            <a:endParaRPr lang="de-DE" sz="1600" dirty="0"/>
          </a:p>
          <a:p>
            <a:pPr marL="514350" indent="-514350">
              <a:lnSpc>
                <a:spcPct val="90000"/>
              </a:lnSpc>
              <a:buAutoNum type="arabicPeriod"/>
            </a:pPr>
            <a:r>
              <a:rPr lang="de-DE" sz="1600" dirty="0"/>
              <a:t>„Didaktik sollte pragmatisch sein, denn nur das, was auch praktisch umsetzbar und realistisch durchführbar ist, wird über eine längere Zeit Orientierung geben und Erfolgserlebnisse verschaffen.</a:t>
            </a:r>
          </a:p>
          <a:p>
            <a:pPr marL="514350" indent="-514350">
              <a:lnSpc>
                <a:spcPct val="90000"/>
              </a:lnSpc>
              <a:buAutoNum type="arabicPeriod"/>
            </a:pPr>
            <a:r>
              <a:rPr lang="de-DE" sz="1600" dirty="0"/>
              <a:t>Didaktik sollte konstruktiv sein, denn nur das, was auch zu konkreten Ergebnissen und evaluierbaren Erfolgen führt, wird Lernende überzeugen können. </a:t>
            </a:r>
          </a:p>
          <a:p>
            <a:pPr marL="514350" indent="-514350">
              <a:lnSpc>
                <a:spcPct val="90000"/>
              </a:lnSpc>
              <a:buAutoNum type="arabicPeriod"/>
            </a:pPr>
            <a:r>
              <a:rPr lang="de-DE" sz="1600" dirty="0"/>
              <a:t>Didaktik sollte systemisch sein, denn nur das, was im Kontext von Beziehungen und Wechselwirkungen in Beziehungen begründet, erlebt und reflektiert wird, kann der Komplexität des Lernens genügen“ (Reich 2008: 23). </a:t>
            </a:r>
          </a:p>
          <a:p>
            <a:pPr marL="0" indent="0">
              <a:lnSpc>
                <a:spcPct val="90000"/>
              </a:lnSpc>
              <a:buNone/>
            </a:pPr>
            <a:endParaRPr lang="de-DE" sz="1600" dirty="0"/>
          </a:p>
          <a:p>
            <a:pPr marL="0" indent="0">
              <a:lnSpc>
                <a:spcPct val="90000"/>
              </a:lnSpc>
              <a:buNone/>
            </a:pPr>
            <a:r>
              <a:rPr lang="de-DE" sz="1600" dirty="0"/>
              <a:t>In der konstruktivistischen Didaktik sollen Lehrende und Lernende drei Rollen einnehmen. Sie sollten in der Unterrichtspraxis als „Beobachter, Teilnehmer und Akteure“ (ebd.: 164) handeln.</a:t>
            </a:r>
          </a:p>
          <a:p>
            <a:pPr marL="0" indent="0">
              <a:lnSpc>
                <a:spcPct val="90000"/>
              </a:lnSpc>
              <a:buNone/>
            </a:pPr>
            <a:endParaRPr lang="de-DE" sz="1600" dirty="0"/>
          </a:p>
          <a:p>
            <a:pPr>
              <a:lnSpc>
                <a:spcPct val="90000"/>
              </a:lnSpc>
            </a:pPr>
            <a:endParaRPr lang="el-GR" sz="1100" dirty="0"/>
          </a:p>
        </p:txBody>
      </p:sp>
    </p:spTree>
    <p:extLst>
      <p:ext uri="{BB962C8B-B14F-4D97-AF65-F5344CB8AC3E}">
        <p14:creationId xmlns:p14="http://schemas.microsoft.com/office/powerpoint/2010/main" val="2808153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r>
              <a:rPr lang="de-DE"/>
              <a:t>Beobachter</a:t>
            </a:r>
            <a:endParaRPr lang="el-GR"/>
          </a:p>
        </p:txBody>
      </p:sp>
      <p:sp>
        <p:nvSpPr>
          <p:cNvPr id="3" name="Θέση περιεχομένου 2"/>
          <p:cNvSpPr>
            <a:spLocks noGrp="1"/>
          </p:cNvSpPr>
          <p:nvPr>
            <p:ph idx="1"/>
          </p:nvPr>
        </p:nvSpPr>
        <p:spPr>
          <a:xfrm>
            <a:off x="1000126" y="2160589"/>
            <a:ext cx="6447501" cy="3880773"/>
          </a:xfrm>
        </p:spPr>
        <p:txBody>
          <a:bodyPr>
            <a:normAutofit/>
          </a:bodyPr>
          <a:lstStyle/>
          <a:p>
            <a:pPr marL="0" indent="0">
              <a:lnSpc>
                <a:spcPct val="90000"/>
              </a:lnSpc>
              <a:buNone/>
            </a:pPr>
            <a:r>
              <a:rPr lang="de-DE" sz="1500"/>
              <a:t>Als Beobachter sollten also Lehrende und Lernende auf das schauen, was sie denken und tun (vgl. ebd.). </a:t>
            </a:r>
          </a:p>
          <a:p>
            <a:pPr>
              <a:lnSpc>
                <a:spcPct val="90000"/>
              </a:lnSpc>
            </a:pPr>
            <a:r>
              <a:rPr lang="de-DE" sz="1500"/>
              <a:t>Eine bedeutsame Rolle nimmt hier die Beobachtung und Reflektion des Denkens und Tuns in der Unterrichtspraxis ein. Und diese Rolle betrifft sowohl das Individuum selbst, das eine </a:t>
            </a:r>
            <a:r>
              <a:rPr lang="de-DE" sz="1500" i="1"/>
              <a:t>Selbstbeobachterposition </a:t>
            </a:r>
            <a:r>
              <a:rPr lang="de-DE" sz="1500"/>
              <a:t>einnimmt und „eigene Erwartungen, Ansprüche, Normen“ (ebd.) markiert und reflektiert, sondern auch andere „Beobachter, Teilnehmer und Akteure (</a:t>
            </a:r>
            <a:r>
              <a:rPr lang="de-DE" sz="1500" i="1"/>
              <a:t>Fremdbeobachterposition</a:t>
            </a:r>
            <a:r>
              <a:rPr lang="de-DE" sz="1500"/>
              <a:t>), bei deren Beobachtung auch deren Erwartungen, Ansprüche und Normen festgestellt werden oder bei deren Beobachtung man sich selbst aus seinen üblichen Beobachtungen löst und aus einer imaginierten Fremdbeobachterperspektive sich kritisch beobachtet (vgl. ebd.). </a:t>
            </a:r>
          </a:p>
          <a:p>
            <a:pPr>
              <a:lnSpc>
                <a:spcPct val="90000"/>
              </a:lnSpc>
            </a:pPr>
            <a:r>
              <a:rPr lang="de-DE" sz="1500"/>
              <a:t>Die Lehrenden übernehmen die Rolle des Beobachters, indem sie ihr didaktisches Vorgehen beobachten und beurteilen und indem sie auch die Lernenden beobachten, wobei die Lernenden auch ihr eigenes Lernen kritisch beobachten und offen für Änderungen sind. </a:t>
            </a:r>
            <a:endParaRPr lang="el-GR" sz="1500"/>
          </a:p>
        </p:txBody>
      </p:sp>
    </p:spTree>
    <p:extLst>
      <p:ext uri="{BB962C8B-B14F-4D97-AF65-F5344CB8AC3E}">
        <p14:creationId xmlns:p14="http://schemas.microsoft.com/office/powerpoint/2010/main" val="4271694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457200" y="274638"/>
            <a:ext cx="8229600" cy="706090"/>
          </a:xfrm>
        </p:spPr>
        <p:txBody>
          <a:bodyPr>
            <a:normAutofit/>
          </a:bodyPr>
          <a:lstStyle/>
          <a:p>
            <a:r>
              <a:rPr lang="de-DE" sz="2800" dirty="0"/>
              <a:t>Teilnehmer</a:t>
            </a:r>
            <a:endParaRPr lang="el-GR" sz="2800" dirty="0"/>
          </a:p>
        </p:txBody>
      </p:sp>
      <p:sp>
        <p:nvSpPr>
          <p:cNvPr id="3" name="Θέση περιεχομένου 2"/>
          <p:cNvSpPr>
            <a:spLocks noGrp="1"/>
          </p:cNvSpPr>
          <p:nvPr>
            <p:ph idx="1"/>
          </p:nvPr>
        </p:nvSpPr>
        <p:spPr/>
        <p:txBody>
          <a:bodyPr>
            <a:normAutofit/>
          </a:bodyPr>
          <a:lstStyle/>
          <a:p>
            <a:pPr algn="just"/>
            <a:r>
              <a:rPr lang="de-DE" dirty="0"/>
              <a:t>Lehrende sollen die Rolle des Moderators übernehmen, der in der Lage ist, Verständigungsprozesse von Gruppen und Individuen so zu organisieren, dass erwünschte Erörterungen/Diskussionen möglich werden</a:t>
            </a:r>
          </a:p>
          <a:p>
            <a:pPr algn="just"/>
            <a:endParaRPr lang="de-DE" dirty="0"/>
          </a:p>
          <a:p>
            <a:pPr algn="just"/>
            <a:r>
              <a:rPr lang="de-DE" dirty="0"/>
              <a:t>In der konstruktivistisch orientierten Didaktik nehmen Lehrende und Lernende an einer Gemeinschaft teil, in der sie als Beobachter und Akteure handeln. </a:t>
            </a:r>
          </a:p>
        </p:txBody>
      </p:sp>
    </p:spTree>
    <p:extLst>
      <p:ext uri="{BB962C8B-B14F-4D97-AF65-F5344CB8AC3E}">
        <p14:creationId xmlns:p14="http://schemas.microsoft.com/office/powerpoint/2010/main" val="687635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de-DE" sz="2800" dirty="0"/>
              <a:t>Akteur</a:t>
            </a:r>
            <a:endParaRPr lang="el-GR" sz="2800" dirty="0"/>
          </a:p>
        </p:txBody>
      </p:sp>
      <p:sp>
        <p:nvSpPr>
          <p:cNvPr id="3" name="Θέση περιεχομένου 2"/>
          <p:cNvSpPr>
            <a:spLocks noGrp="1"/>
          </p:cNvSpPr>
          <p:nvPr>
            <p:ph idx="1"/>
          </p:nvPr>
        </p:nvSpPr>
        <p:spPr/>
        <p:txBody>
          <a:bodyPr>
            <a:normAutofit/>
          </a:bodyPr>
          <a:lstStyle/>
          <a:p>
            <a:pPr algn="just"/>
            <a:r>
              <a:rPr lang="de-DE" dirty="0"/>
              <a:t>Lehrende sollen didaktisch handeln</a:t>
            </a:r>
          </a:p>
          <a:p>
            <a:pPr algn="just"/>
            <a:r>
              <a:rPr lang="de-DE" dirty="0"/>
              <a:t>Als Akteure sollen Lehrende das einsetzen, was ihnen die Lehrerbildung oder eine andere Bildung beigebracht hat und was sie durch Erfahrung herausgefunden haben</a:t>
            </a:r>
          </a:p>
          <a:p>
            <a:pPr algn="just"/>
            <a:r>
              <a:rPr lang="de-DE" dirty="0"/>
              <a:t>In den Handlungen zeigen sich die Möglichkeiten und Wirksamkeiten der Vorstellungen und Theorien </a:t>
            </a:r>
          </a:p>
          <a:p>
            <a:pPr algn="just"/>
            <a:r>
              <a:rPr lang="de-DE" dirty="0"/>
              <a:t>Lernende agieren, indem sie Wissen konstruieren und indem sie beim Teilnehmen an verschiedenen Aktivitäten handeln</a:t>
            </a:r>
          </a:p>
          <a:p>
            <a:pPr marL="0" indent="0" algn="just">
              <a:buNone/>
            </a:pPr>
            <a:endParaRPr lang="el-GR" dirty="0"/>
          </a:p>
        </p:txBody>
      </p:sp>
    </p:spTree>
    <p:extLst>
      <p:ext uri="{BB962C8B-B14F-4D97-AF65-F5344CB8AC3E}">
        <p14:creationId xmlns:p14="http://schemas.microsoft.com/office/powerpoint/2010/main" val="3966827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Θέση περιεχομένου 2"/>
          <p:cNvSpPr>
            <a:spLocks noGrp="1"/>
          </p:cNvSpPr>
          <p:nvPr>
            <p:ph idx="1"/>
          </p:nvPr>
        </p:nvSpPr>
        <p:spPr>
          <a:xfrm>
            <a:off x="1000126" y="2160590"/>
            <a:ext cx="6353174" cy="3429260"/>
          </a:xfrm>
        </p:spPr>
        <p:txBody>
          <a:bodyPr>
            <a:normAutofit/>
          </a:bodyPr>
          <a:lstStyle/>
          <a:p>
            <a:pPr>
              <a:buNone/>
            </a:pPr>
            <a:r>
              <a:rPr lang="de-DE"/>
              <a:t> 	„Der Konstruktivismus stellt nicht die Verarbeitung von Informationen in den Vordergrund, sondern gibt der individuellen Wahrnehmung und Interpretation eine starke Bedeutung. Im Mittelpunkt steht nicht ein Wissen, das von außen an den Menschen herangetragen und vom Menschen bearbeitet wird, sondern der Mensch selbst, der sich aus seiner Wahrnehmung der Umwelt eine Sichtweise konstruiert“</a:t>
            </a:r>
            <a:endParaRPr lang="el-GR"/>
          </a:p>
          <a:p>
            <a:endParaRPr lang="de-DE"/>
          </a:p>
          <a:p>
            <a:pPr marL="0" indent="0">
              <a:buNone/>
            </a:pPr>
            <a:r>
              <a:rPr lang="en-US"/>
              <a:t>https://lehrerfortbildung-bw.de</a:t>
            </a:r>
            <a:endParaRPr lang="el-GR"/>
          </a:p>
        </p:txBody>
      </p:sp>
    </p:spTree>
    <p:extLst>
      <p:ext uri="{BB962C8B-B14F-4D97-AF65-F5344CB8AC3E}">
        <p14:creationId xmlns:p14="http://schemas.microsoft.com/office/powerpoint/2010/main" val="13520823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pPr>
              <a:lnSpc>
                <a:spcPct val="90000"/>
              </a:lnSpc>
            </a:pPr>
            <a:br>
              <a:rPr lang="el-GR" sz="2500"/>
            </a:br>
            <a:r>
              <a:rPr lang="de-DE" sz="2500"/>
              <a:t>Didaktisch wichtige Aspekte des Lernens </a:t>
            </a:r>
            <a:br>
              <a:rPr lang="de-DE" sz="2500"/>
            </a:br>
            <a:endParaRPr lang="el-GR" sz="2500"/>
          </a:p>
        </p:txBody>
      </p:sp>
      <p:sp>
        <p:nvSpPr>
          <p:cNvPr id="3" name="Θέση περιεχομένου 2"/>
          <p:cNvSpPr>
            <a:spLocks noGrp="1"/>
          </p:cNvSpPr>
          <p:nvPr>
            <p:ph idx="1"/>
          </p:nvPr>
        </p:nvSpPr>
        <p:spPr>
          <a:xfrm>
            <a:off x="1000126" y="2160589"/>
            <a:ext cx="6447501" cy="3880773"/>
          </a:xfrm>
        </p:spPr>
        <p:txBody>
          <a:bodyPr>
            <a:normAutofit/>
          </a:bodyPr>
          <a:lstStyle/>
          <a:p>
            <a:pPr>
              <a:lnSpc>
                <a:spcPct val="90000"/>
              </a:lnSpc>
            </a:pPr>
            <a:endParaRPr lang="de-DE" sz="1700"/>
          </a:p>
          <a:p>
            <a:pPr marL="0" indent="0">
              <a:lnSpc>
                <a:spcPct val="90000"/>
              </a:lnSpc>
              <a:buNone/>
            </a:pPr>
            <a:r>
              <a:rPr lang="de-DE" sz="1700" b="1"/>
              <a:t>Konstruktives Lernen</a:t>
            </a:r>
            <a:r>
              <a:rPr lang="de-DE" sz="1700"/>
              <a:t>: Das Lernen nimmt einen erfinderischen Charakter ein. Das konstruktive Lernen „betont das Lernen als Erfinden, indem die Lernenden in ihren Interaktionen mit anderen »Weisen der Welterzeugung« konstruieren, die für sie selbst als </a:t>
            </a:r>
            <a:r>
              <a:rPr lang="de-DE" sz="1700" err="1"/>
              <a:t>viabel</a:t>
            </a:r>
            <a:r>
              <a:rPr lang="de-DE" sz="1700"/>
              <a:t>, d.h. in ihren jeweiligen kulturellen Kontexten als passend erscheinen“ (Neubert/Reich/Voß 2001). </a:t>
            </a:r>
            <a:endParaRPr lang="el-GR" sz="1700"/>
          </a:p>
          <a:p>
            <a:pPr marL="0" indent="0">
              <a:lnSpc>
                <a:spcPct val="90000"/>
              </a:lnSpc>
              <a:buNone/>
            </a:pPr>
            <a:endParaRPr lang="de-DE" sz="1700"/>
          </a:p>
          <a:p>
            <a:pPr marL="268288" indent="0">
              <a:lnSpc>
                <a:spcPct val="90000"/>
              </a:lnSpc>
              <a:buNone/>
            </a:pPr>
            <a:r>
              <a:rPr lang="de-DE" sz="1700"/>
              <a:t>Die Lernenden suchen ihre Lerninhalte und Wege zum Lernen selbst aus und versuchen diese während ihrer Interaktion mit den anderen </a:t>
            </a:r>
            <a:r>
              <a:rPr lang="de-DE" sz="1700" i="1"/>
              <a:t>Beobachtern</a:t>
            </a:r>
            <a:r>
              <a:rPr lang="de-DE" sz="1700"/>
              <a:t>, </a:t>
            </a:r>
            <a:r>
              <a:rPr lang="de-DE" sz="1700" i="1"/>
              <a:t>Teilnehmern </a:t>
            </a:r>
            <a:r>
              <a:rPr lang="de-DE" sz="1700"/>
              <a:t>und </a:t>
            </a:r>
            <a:r>
              <a:rPr lang="de-DE" sz="1700" i="1"/>
              <a:t>Akteuren </a:t>
            </a:r>
            <a:r>
              <a:rPr lang="de-DE" sz="1700"/>
              <a:t>zu erfinden und so den für sie idealen und passenden Lernvorgang zu konstruieren, der für Änderungen und Neuorientierungen offen bleibt.</a:t>
            </a:r>
            <a:endParaRPr lang="el-GR" sz="1700"/>
          </a:p>
        </p:txBody>
      </p:sp>
    </p:spTree>
    <p:extLst>
      <p:ext uri="{BB962C8B-B14F-4D97-AF65-F5344CB8AC3E}">
        <p14:creationId xmlns:p14="http://schemas.microsoft.com/office/powerpoint/2010/main" val="1655307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00126" y="2160589"/>
            <a:ext cx="6447501" cy="3880773"/>
          </a:xfrm>
        </p:spPr>
        <p:txBody>
          <a:bodyPr>
            <a:normAutofit/>
          </a:bodyPr>
          <a:lstStyle/>
          <a:p>
            <a:pPr marL="0" indent="0">
              <a:buNone/>
            </a:pPr>
            <a:r>
              <a:rPr lang="de-DE" b="1" dirty="0" err="1"/>
              <a:t>Rekonstruktives</a:t>
            </a:r>
            <a:r>
              <a:rPr lang="de-DE" b="1" dirty="0"/>
              <a:t> Lernen</a:t>
            </a:r>
            <a:r>
              <a:rPr lang="de-DE" dirty="0"/>
              <a:t>: Nach der Konstruktion des Lernens kommt dessen Rekonstruktion. Es handelt sich um einen „aktiven Aneignungsvorgang, der das Angeeignete immer aus der Sicht des Lerners modifiziert, bricht, verändert – insgesamt </a:t>
            </a:r>
            <a:r>
              <a:rPr lang="de-DE" dirty="0" err="1"/>
              <a:t>re</a:t>
            </a:r>
            <a:r>
              <a:rPr lang="de-DE" dirty="0"/>
              <a:t>-konstruiert, aber dabei auch im Blick auf das Individuum notwendig neu konstruiert“ (Reich 2008: 195). </a:t>
            </a:r>
            <a:endParaRPr lang="el-GR"/>
          </a:p>
        </p:txBody>
      </p:sp>
    </p:spTree>
    <p:extLst>
      <p:ext uri="{BB962C8B-B14F-4D97-AF65-F5344CB8AC3E}">
        <p14:creationId xmlns:p14="http://schemas.microsoft.com/office/powerpoint/2010/main" val="4157434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00126" y="2160589"/>
            <a:ext cx="6447501" cy="3880773"/>
          </a:xfrm>
        </p:spPr>
        <p:txBody>
          <a:bodyPr>
            <a:normAutofit/>
          </a:bodyPr>
          <a:lstStyle/>
          <a:p>
            <a:pPr marL="0" indent="0">
              <a:spcBef>
                <a:spcPts val="0"/>
              </a:spcBef>
              <a:spcAft>
                <a:spcPts val="600"/>
              </a:spcAft>
              <a:buNone/>
            </a:pPr>
            <a:r>
              <a:rPr lang="de-DE" b="1"/>
              <a:t>Dekonstruktives Lernen</a:t>
            </a:r>
            <a:r>
              <a:rPr lang="de-DE"/>
              <a:t>: „Eine unendliche Aufgabe der Kritik und Selbstkritik, die von jedem Lerner immer nur begrenzt und unvollständig geleistet werden kann … </a:t>
            </a:r>
          </a:p>
          <a:p>
            <a:pPr marL="0" indent="0">
              <a:spcBef>
                <a:spcPts val="0"/>
              </a:spcBef>
              <a:spcAft>
                <a:spcPts val="600"/>
              </a:spcAft>
              <a:buNone/>
            </a:pPr>
            <a:r>
              <a:rPr lang="de-DE"/>
              <a:t>Dabei sind Teamarbeit, Lerngruppen, interdisziplinäre Zusammenarbeit, interkulturelle Lernerfahrungen usw. oft hilfreich, weil sie wichtige Anreize geben können, veränderte und unerwartete Perspektiven einzunehmen“ (Neubert/Reich/Voß 2001: 11). </a:t>
            </a:r>
          </a:p>
          <a:p>
            <a:pPr marL="0" indent="0">
              <a:spcBef>
                <a:spcPts val="0"/>
              </a:spcBef>
              <a:spcAft>
                <a:spcPts val="600"/>
              </a:spcAft>
              <a:buNone/>
            </a:pPr>
            <a:r>
              <a:rPr lang="de-DE"/>
              <a:t>In der dekonstruktiven Dimension des Lernens wird das Lernen immer wieder kritisch beurteilt, so dass es auch wieder neu konstruiert wird. Und dieser Vorgang kann nicht passiv gedacht werden. </a:t>
            </a:r>
            <a:endParaRPr lang="el-GR"/>
          </a:p>
        </p:txBody>
      </p:sp>
    </p:spTree>
    <p:extLst>
      <p:ext uri="{BB962C8B-B14F-4D97-AF65-F5344CB8AC3E}">
        <p14:creationId xmlns:p14="http://schemas.microsoft.com/office/powerpoint/2010/main" val="6834865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r>
              <a:rPr lang="de-DE"/>
              <a:t>Konstruktives, rekonstruktives und dekonstruktives Lernen</a:t>
            </a:r>
            <a:endParaRPr lang="el-GR"/>
          </a:p>
        </p:txBody>
      </p:sp>
      <p:sp>
        <p:nvSpPr>
          <p:cNvPr id="3" name="Θέση περιεχομένου 2"/>
          <p:cNvSpPr>
            <a:spLocks noGrp="1"/>
          </p:cNvSpPr>
          <p:nvPr>
            <p:ph idx="1"/>
          </p:nvPr>
        </p:nvSpPr>
        <p:spPr>
          <a:xfrm>
            <a:off x="1000126" y="2160589"/>
            <a:ext cx="6447501" cy="3880773"/>
          </a:xfrm>
        </p:spPr>
        <p:txBody>
          <a:bodyPr>
            <a:normAutofit/>
          </a:bodyPr>
          <a:lstStyle/>
          <a:p>
            <a:pPr marL="0" indent="0">
              <a:buNone/>
            </a:pPr>
            <a:r>
              <a:rPr lang="de-DE" dirty="0"/>
              <a:t>Lernende </a:t>
            </a:r>
            <a:r>
              <a:rPr lang="de-DE" u="sng" dirty="0"/>
              <a:t>konstruieren</a:t>
            </a:r>
            <a:r>
              <a:rPr lang="de-DE" dirty="0"/>
              <a:t> ihr Lernen selbst, </a:t>
            </a:r>
            <a:r>
              <a:rPr lang="de-DE" u="sng" dirty="0"/>
              <a:t>verändern</a:t>
            </a:r>
            <a:r>
              <a:rPr lang="de-DE" dirty="0"/>
              <a:t> und </a:t>
            </a:r>
            <a:r>
              <a:rPr lang="de-DE" u="sng" dirty="0"/>
              <a:t>rekonstruieren</a:t>
            </a:r>
            <a:r>
              <a:rPr lang="de-DE" dirty="0"/>
              <a:t> es nach ihren eigenen Bedürfnissen und Interessen, </a:t>
            </a:r>
            <a:r>
              <a:rPr lang="de-DE" u="sng" dirty="0"/>
              <a:t>dekonstruieren</a:t>
            </a:r>
            <a:r>
              <a:rPr lang="de-DE" dirty="0"/>
              <a:t> es immer wieder, indem sie es </a:t>
            </a:r>
            <a:r>
              <a:rPr lang="de-DE" u="sng" dirty="0"/>
              <a:t>kritisch beurteilen </a:t>
            </a:r>
            <a:r>
              <a:rPr lang="de-DE" dirty="0"/>
              <a:t>und </a:t>
            </a:r>
            <a:r>
              <a:rPr lang="de-DE" u="sng" dirty="0"/>
              <a:t>konstruieren wieder neue </a:t>
            </a:r>
            <a:r>
              <a:rPr lang="de-DE" dirty="0"/>
              <a:t>Lerninhalte und Lernwege. Dieser Prozess wiederholt sich, so dass das entdeckende, reflektierte und neu konstruierte Lernen zu einem lebenslangen Vorgang wird. </a:t>
            </a:r>
            <a:endParaRPr lang="el-GR"/>
          </a:p>
        </p:txBody>
      </p:sp>
    </p:spTree>
    <p:extLst>
      <p:ext uri="{BB962C8B-B14F-4D97-AF65-F5344CB8AC3E}">
        <p14:creationId xmlns:p14="http://schemas.microsoft.com/office/powerpoint/2010/main" val="3446890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pPr>
              <a:lnSpc>
                <a:spcPct val="90000"/>
              </a:lnSpc>
            </a:pPr>
            <a:br>
              <a:rPr lang="de-DE" sz="2800"/>
            </a:br>
            <a:r>
              <a:rPr lang="de-DE" sz="2800"/>
              <a:t>Kreatives Lernen </a:t>
            </a:r>
            <a:br>
              <a:rPr lang="de-DE" sz="2800"/>
            </a:br>
            <a:endParaRPr lang="el-GR" sz="2800"/>
          </a:p>
        </p:txBody>
      </p:sp>
      <p:sp>
        <p:nvSpPr>
          <p:cNvPr id="3" name="Θέση περιεχομένου 2"/>
          <p:cNvSpPr>
            <a:spLocks noGrp="1"/>
          </p:cNvSpPr>
          <p:nvPr>
            <p:ph idx="1"/>
          </p:nvPr>
        </p:nvSpPr>
        <p:spPr>
          <a:xfrm>
            <a:off x="1000126" y="2160589"/>
            <a:ext cx="6447501" cy="3880773"/>
          </a:xfrm>
        </p:spPr>
        <p:txBody>
          <a:bodyPr>
            <a:normAutofit/>
          </a:bodyPr>
          <a:lstStyle/>
          <a:p>
            <a:pPr>
              <a:lnSpc>
                <a:spcPct val="90000"/>
              </a:lnSpc>
            </a:pPr>
            <a:endParaRPr lang="el-GR" sz="1500"/>
          </a:p>
          <a:p>
            <a:pPr marL="0" indent="0">
              <a:lnSpc>
                <a:spcPct val="90000"/>
              </a:lnSpc>
              <a:buNone/>
            </a:pPr>
            <a:r>
              <a:rPr lang="de-DE" sz="1500"/>
              <a:t>Förderung der Kreativität </a:t>
            </a:r>
          </a:p>
          <a:p>
            <a:pPr>
              <a:lnSpc>
                <a:spcPct val="90000"/>
              </a:lnSpc>
            </a:pPr>
            <a:r>
              <a:rPr lang="de-DE" sz="1500"/>
              <a:t>Zum einen wird durch die Förderung der Kreativität das „divergente Denken“ (Reich 2008: 197) gefördert, das „weitere Neugierde fördert und vollständige (und damit unrealistische) Ergebnisse vermeidet, zugleich aber auch Transformationen eines gelernten Ergebnisses auf andere Verwendungszusammenhänge durch Variation und Modifikation anregen kann“ (ebd.). </a:t>
            </a:r>
          </a:p>
          <a:p>
            <a:pPr>
              <a:lnSpc>
                <a:spcPct val="90000"/>
              </a:lnSpc>
            </a:pPr>
            <a:r>
              <a:rPr lang="de-DE" sz="1500"/>
              <a:t>Zum anderen wird „das produktive Denken“ (ebd.: 198) gefördert. Bei diesem Denken spielen die eigenen Erfahrungen insofern eine bedeutende Rolle, indem sie mit dem Faktor der Phantasie zusammenwirken, so dass schließlich ein neues Ergebnis, eine neue Schöpfung des Denkens, erschaffen wird. </a:t>
            </a:r>
            <a:endParaRPr lang="el-GR" sz="1500"/>
          </a:p>
        </p:txBody>
      </p:sp>
    </p:spTree>
    <p:extLst>
      <p:ext uri="{BB962C8B-B14F-4D97-AF65-F5344CB8AC3E}">
        <p14:creationId xmlns:p14="http://schemas.microsoft.com/office/powerpoint/2010/main" val="29746682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pPr>
              <a:lnSpc>
                <a:spcPct val="90000"/>
              </a:lnSpc>
            </a:pPr>
            <a:br>
              <a:rPr lang="de-DE" sz="2800"/>
            </a:br>
            <a:r>
              <a:rPr lang="de-DE" sz="2800"/>
              <a:t>Soziales Lernen </a:t>
            </a:r>
            <a:br>
              <a:rPr lang="de-DE" sz="2800"/>
            </a:br>
            <a:endParaRPr lang="el-GR" sz="2800"/>
          </a:p>
        </p:txBody>
      </p:sp>
      <p:sp>
        <p:nvSpPr>
          <p:cNvPr id="3" name="Θέση περιεχομένου 2"/>
          <p:cNvSpPr>
            <a:spLocks noGrp="1"/>
          </p:cNvSpPr>
          <p:nvPr>
            <p:ph idx="1"/>
          </p:nvPr>
        </p:nvSpPr>
        <p:spPr>
          <a:xfrm>
            <a:off x="1000126" y="2160589"/>
            <a:ext cx="6447501" cy="3880773"/>
          </a:xfrm>
        </p:spPr>
        <p:txBody>
          <a:bodyPr>
            <a:normAutofit/>
          </a:bodyPr>
          <a:lstStyle/>
          <a:p>
            <a:endParaRPr lang="el-GR" dirty="0"/>
          </a:p>
          <a:p>
            <a:pPr marL="0" indent="0">
              <a:buNone/>
            </a:pPr>
            <a:r>
              <a:rPr lang="de-DE"/>
              <a:t>„Wissen wird nicht nur individuell erworben, sondern </a:t>
            </a:r>
            <a:r>
              <a:rPr lang="de-DE" i="1"/>
              <a:t>in Gemeinschaften ausgehandelt </a:t>
            </a:r>
            <a:r>
              <a:rPr lang="de-DE"/>
              <a:t>(z.B. in </a:t>
            </a:r>
            <a:r>
              <a:rPr lang="de-DE" err="1"/>
              <a:t>Lernergruppen</a:t>
            </a:r>
            <a:r>
              <a:rPr lang="de-DE"/>
              <a:t>)“ (Möller 2001: 19). Die Lernenden sollen beim Lernen zu einer sozialen Kompetenz befähigt werden, d.h. dass sie eine Kooperationsfähigkeit entwickeln, indem sie auch lernen, in der Gruppe / in Gruppen zu arbeiten, sowie auch die Fähigkeit entfalten, Konflikte beim Zusammenleben und –handeln zu bewältigen. </a:t>
            </a:r>
            <a:endParaRPr lang="el-GR"/>
          </a:p>
        </p:txBody>
      </p:sp>
    </p:spTree>
    <p:extLst>
      <p:ext uri="{BB962C8B-B14F-4D97-AF65-F5344CB8AC3E}">
        <p14:creationId xmlns:p14="http://schemas.microsoft.com/office/powerpoint/2010/main" val="949704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pPr>
              <a:lnSpc>
                <a:spcPct val="90000"/>
              </a:lnSpc>
            </a:pPr>
            <a:br>
              <a:rPr lang="de-DE" sz="2800" dirty="0"/>
            </a:br>
            <a:r>
              <a:rPr lang="de-DE" sz="2800" dirty="0"/>
              <a:t>Situiertes Lernen </a:t>
            </a:r>
            <a:br>
              <a:rPr lang="de-DE" sz="2800" dirty="0"/>
            </a:br>
            <a:endParaRPr lang="el-GR" sz="2800"/>
          </a:p>
        </p:txBody>
      </p:sp>
      <p:sp>
        <p:nvSpPr>
          <p:cNvPr id="3" name="Θέση περιεχομένου 2"/>
          <p:cNvSpPr>
            <a:spLocks noGrp="1"/>
          </p:cNvSpPr>
          <p:nvPr>
            <p:ph idx="1"/>
          </p:nvPr>
        </p:nvSpPr>
        <p:spPr>
          <a:xfrm>
            <a:off x="1000126" y="2160589"/>
            <a:ext cx="6447501" cy="3880773"/>
          </a:xfrm>
        </p:spPr>
        <p:txBody>
          <a:bodyPr>
            <a:normAutofit/>
          </a:bodyPr>
          <a:lstStyle/>
          <a:p>
            <a:endParaRPr lang="el-GR" dirty="0"/>
          </a:p>
          <a:p>
            <a:pPr marL="0" indent="0">
              <a:buNone/>
            </a:pPr>
            <a:r>
              <a:rPr lang="de-DE" dirty="0"/>
              <a:t>Beim situierten Lernen wird das Gewicht auf die </a:t>
            </a:r>
            <a:r>
              <a:rPr lang="de-DE" i="1" dirty="0"/>
              <a:t>Situationen</a:t>
            </a:r>
            <a:r>
              <a:rPr lang="de-DE" dirty="0"/>
              <a:t>, in denen Lerner interagieren (vgl. Reich 2008: 207) gelegt. Die konstruktivistische Didaktik geht von der Notwendigkeit aus, in der Unterrichtspraxis „angemessene Lernumgebungen“ (ebd.: 208) bzw. angemessene und der bestimmten </a:t>
            </a:r>
            <a:r>
              <a:rPr lang="de-DE" dirty="0" err="1"/>
              <a:t>Lernergruppe</a:t>
            </a:r>
            <a:r>
              <a:rPr lang="de-DE" dirty="0"/>
              <a:t> passenden Lernsituationen zu entwickeln, in denen die Lerner interagieren. Das Lernen vollzieht sich immer in einer sozialen Umgebung, in der die Lernenden zusammen mit den Mitlernenden interaktiv handeln. </a:t>
            </a:r>
            <a:endParaRPr lang="el-GR"/>
          </a:p>
        </p:txBody>
      </p:sp>
    </p:spTree>
    <p:extLst>
      <p:ext uri="{BB962C8B-B14F-4D97-AF65-F5344CB8AC3E}">
        <p14:creationId xmlns:p14="http://schemas.microsoft.com/office/powerpoint/2010/main" val="27217606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pPr>
              <a:lnSpc>
                <a:spcPct val="90000"/>
              </a:lnSpc>
            </a:pPr>
            <a:br>
              <a:rPr lang="el-GR" sz="2800"/>
            </a:br>
            <a:r>
              <a:rPr lang="de-DE" sz="2800"/>
              <a:t>Emotionales Lernen </a:t>
            </a:r>
            <a:br>
              <a:rPr lang="de-DE" sz="2800"/>
            </a:br>
            <a:endParaRPr lang="el-GR" sz="2800"/>
          </a:p>
        </p:txBody>
      </p:sp>
      <p:sp>
        <p:nvSpPr>
          <p:cNvPr id="3" name="Θέση περιεχομένου 2"/>
          <p:cNvSpPr>
            <a:spLocks noGrp="1"/>
          </p:cNvSpPr>
          <p:nvPr>
            <p:ph idx="1"/>
          </p:nvPr>
        </p:nvSpPr>
        <p:spPr>
          <a:xfrm>
            <a:off x="1000126" y="2160589"/>
            <a:ext cx="6447501" cy="3880773"/>
          </a:xfrm>
        </p:spPr>
        <p:txBody>
          <a:bodyPr>
            <a:normAutofit/>
          </a:bodyPr>
          <a:lstStyle/>
          <a:p>
            <a:r>
              <a:rPr lang="de-DE" dirty="0"/>
              <a:t>Die Lernenden werden beim Lernen von ihrer eigenen Gefühlswelt beeinflusst. </a:t>
            </a:r>
            <a:endParaRPr lang="de-DE"/>
          </a:p>
          <a:p>
            <a:r>
              <a:rPr lang="de-DE" dirty="0"/>
              <a:t>Negative Gefühle wie zum Beispiel Angst vor Schulnoten oder Angst sich in einer Gruppe mündlich zu äußern, beeinflussen den Lernvorgang und die Lernatmosphäre negativ und sind ein Hindernis für die Kreativität. </a:t>
            </a:r>
            <a:endParaRPr lang="de-DE"/>
          </a:p>
          <a:p>
            <a:r>
              <a:rPr lang="de-DE" dirty="0"/>
              <a:t>Um möglichst positive Gefühle bei den Lernern zu erzeugen und so das Lernen effektiver zu gestalten, soll das emotionale Lernen berücksichtigt werden und der Lernvorgang soll auf so eine Weise organisiert werden, dass positiv auswirkende Lernerfahrungen bei der Unterrichtssituation herrschen. </a:t>
            </a:r>
            <a:endParaRPr lang="el-GR"/>
          </a:p>
        </p:txBody>
      </p:sp>
    </p:spTree>
    <p:extLst>
      <p:ext uri="{BB962C8B-B14F-4D97-AF65-F5344CB8AC3E}">
        <p14:creationId xmlns:p14="http://schemas.microsoft.com/office/powerpoint/2010/main" val="19837884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pPr>
              <a:lnSpc>
                <a:spcPct val="90000"/>
              </a:lnSpc>
            </a:pPr>
            <a:br>
              <a:rPr lang="de-DE" sz="2800"/>
            </a:br>
            <a:r>
              <a:rPr lang="de-DE" sz="2800"/>
              <a:t>Individuelles Lernen </a:t>
            </a:r>
            <a:br>
              <a:rPr lang="de-DE" sz="2800"/>
            </a:br>
            <a:endParaRPr lang="el-GR" sz="2800"/>
          </a:p>
        </p:txBody>
      </p:sp>
      <p:sp>
        <p:nvSpPr>
          <p:cNvPr id="3" name="Θέση περιεχομένου 2"/>
          <p:cNvSpPr>
            <a:spLocks noGrp="1"/>
          </p:cNvSpPr>
          <p:nvPr>
            <p:ph idx="1"/>
          </p:nvPr>
        </p:nvSpPr>
        <p:spPr>
          <a:xfrm>
            <a:off x="1000126" y="2160589"/>
            <a:ext cx="6447501" cy="3880773"/>
          </a:xfrm>
        </p:spPr>
        <p:txBody>
          <a:bodyPr>
            <a:normAutofit/>
          </a:bodyPr>
          <a:lstStyle/>
          <a:p>
            <a:pPr marL="0" indent="0">
              <a:buNone/>
            </a:pPr>
            <a:r>
              <a:rPr lang="de-DE" dirty="0"/>
              <a:t>„Individuelles Lernen ist immer singuläres Lernen, wenn das einzelne Subjekt sich selbst beobachtet oder von Fremdbeobachtern in seiner Einmaligkeit und Besonderheit respektiert wird“ (Reich 2008: 221). </a:t>
            </a:r>
            <a:endParaRPr lang="de-DE"/>
          </a:p>
          <a:p>
            <a:pPr marL="0" indent="0">
              <a:buNone/>
            </a:pPr>
            <a:r>
              <a:rPr lang="de-DE" dirty="0"/>
              <a:t>Der Lernende konstruiert sein Lernen selbst und berücksichtigt dabei seine individuellen Bedürfnisse. </a:t>
            </a:r>
            <a:endParaRPr lang="de-DE"/>
          </a:p>
          <a:p>
            <a:pPr marL="0" indent="0">
              <a:buNone/>
            </a:pPr>
            <a:r>
              <a:rPr lang="de-DE" dirty="0"/>
              <a:t>Damit er in einer bestimmten Lernumgebung nach seinen Bedürfnissen auch effektiv lernt, ist der Respekt seitens der </a:t>
            </a:r>
            <a:r>
              <a:rPr lang="de-DE" i="1" dirty="0"/>
              <a:t>Fremdbeobachter</a:t>
            </a:r>
            <a:r>
              <a:rPr lang="de-DE" dirty="0"/>
              <a:t>, </a:t>
            </a:r>
            <a:r>
              <a:rPr lang="de-DE" i="1" dirty="0"/>
              <a:t>Teilnehmer </a:t>
            </a:r>
            <a:r>
              <a:rPr lang="de-DE" dirty="0"/>
              <a:t>und </a:t>
            </a:r>
            <a:r>
              <a:rPr lang="de-DE" i="1" dirty="0"/>
              <a:t>Akteure</a:t>
            </a:r>
            <a:r>
              <a:rPr lang="de-DE" dirty="0"/>
              <a:t>, mit denen er interagiert, von großer Wichtigkeit. </a:t>
            </a:r>
            <a:endParaRPr lang="el-GR"/>
          </a:p>
        </p:txBody>
      </p:sp>
    </p:spTree>
    <p:extLst>
      <p:ext uri="{BB962C8B-B14F-4D97-AF65-F5344CB8AC3E}">
        <p14:creationId xmlns:p14="http://schemas.microsoft.com/office/powerpoint/2010/main" val="2021782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r>
              <a:rPr lang="de-DE"/>
              <a:t>Literatur</a:t>
            </a:r>
            <a:endParaRPr lang="el-GR"/>
          </a:p>
        </p:txBody>
      </p:sp>
      <p:sp>
        <p:nvSpPr>
          <p:cNvPr id="3" name="Θέση περιεχομένου 2"/>
          <p:cNvSpPr>
            <a:spLocks noGrp="1"/>
          </p:cNvSpPr>
          <p:nvPr>
            <p:ph idx="1"/>
          </p:nvPr>
        </p:nvSpPr>
        <p:spPr>
          <a:xfrm>
            <a:off x="1000126" y="2160589"/>
            <a:ext cx="6447501" cy="3880773"/>
          </a:xfrm>
        </p:spPr>
        <p:txBody>
          <a:bodyPr>
            <a:normAutofit/>
          </a:bodyPr>
          <a:lstStyle/>
          <a:p>
            <a:pPr marL="0" indent="0">
              <a:lnSpc>
                <a:spcPct val="90000"/>
              </a:lnSpc>
              <a:buNone/>
            </a:pPr>
            <a:r>
              <a:rPr lang="de-DE" sz="1100" b="1"/>
              <a:t>Chrissou</a:t>
            </a:r>
            <a:r>
              <a:rPr lang="de-DE" sz="1100"/>
              <a:t>, Marios (2011): </a:t>
            </a:r>
            <a:r>
              <a:rPr lang="de-DE" sz="1100" err="1"/>
              <a:t>Konkordanzsoftware</a:t>
            </a:r>
            <a:r>
              <a:rPr lang="de-DE" sz="1100"/>
              <a:t> im konstruktivistisch orientierten Fremdsprachenunterricht. In: </a:t>
            </a:r>
            <a:r>
              <a:rPr lang="el-GR" sz="1100" err="1"/>
              <a:t>Μπατσαλιά</a:t>
            </a:r>
            <a:r>
              <a:rPr lang="el-GR" sz="1100"/>
              <a:t>, Φ., κ.ά. (</a:t>
            </a:r>
            <a:r>
              <a:rPr lang="el-GR" sz="1100" err="1"/>
              <a:t>επιμ</a:t>
            </a:r>
            <a:r>
              <a:rPr lang="el-GR" sz="1100"/>
              <a:t>.): Πρακτικά διημερίδας «</a:t>
            </a:r>
            <a:r>
              <a:rPr lang="de-DE" sz="1100"/>
              <a:t>Schnittstellen von Linguistik &amp; Sprachdidaktik in der Auslandsgermanistik», </a:t>
            </a:r>
            <a:r>
              <a:rPr lang="el-GR" sz="1100"/>
              <a:t>Τμήμα Γερμανικής Γλώσσας και Φιλολογίας του Εθνικού και Καποδιστριακού Πανεπιστημίου Αθηνών (Αθήνα, 9-10 Απριλίου 2009), σελ. 58-71 </a:t>
            </a:r>
          </a:p>
          <a:p>
            <a:pPr marL="268288" indent="0">
              <a:lnSpc>
                <a:spcPct val="90000"/>
              </a:lnSpc>
              <a:buNone/>
            </a:pPr>
            <a:r>
              <a:rPr lang="de-DE" sz="1100" err="1"/>
              <a:t>In:http</a:t>
            </a:r>
            <a:r>
              <a:rPr lang="de-DE" sz="1100"/>
              <a:t>://www.gs.uoa.gr/fileadmin/gs.uoa.gr/uploads/synedria/Schnittstellen_Linguistik_und_Didaktik_2009.pdf </a:t>
            </a:r>
          </a:p>
          <a:p>
            <a:pPr marL="0" indent="0">
              <a:lnSpc>
                <a:spcPct val="90000"/>
              </a:lnSpc>
              <a:buNone/>
            </a:pPr>
            <a:r>
              <a:rPr lang="de-DE" sz="1100" b="1"/>
              <a:t>Glaserfeld</a:t>
            </a:r>
            <a:r>
              <a:rPr lang="de-DE" sz="1100"/>
              <a:t>, Ernst von (1996): Radikaler Konstruktivismus. Ideen, Ergebnisse, Probleme. Frankfurt/Main: Suhrkamp </a:t>
            </a:r>
          </a:p>
          <a:p>
            <a:pPr marL="0" indent="0">
              <a:lnSpc>
                <a:spcPct val="90000"/>
              </a:lnSpc>
              <a:buNone/>
            </a:pPr>
            <a:r>
              <a:rPr lang="de-DE" sz="1100" b="1"/>
              <a:t>Kontomitrou</a:t>
            </a:r>
            <a:r>
              <a:rPr lang="de-DE" sz="1100"/>
              <a:t>, Athanasia (2014): Freies Sprechen als Lehr- und </a:t>
            </a:r>
            <a:r>
              <a:rPr lang="de-DE" sz="1100" err="1"/>
              <a:t>Testziel</a:t>
            </a:r>
            <a:r>
              <a:rPr lang="de-DE" sz="1100"/>
              <a:t>. </a:t>
            </a:r>
            <a:r>
              <a:rPr lang="de-DE" sz="1100" err="1"/>
              <a:t>Didaktisierung</a:t>
            </a:r>
            <a:r>
              <a:rPr lang="de-DE" sz="1100"/>
              <a:t>, Testentwicklung und Testbeurteilung. </a:t>
            </a:r>
            <a:r>
              <a:rPr lang="el-GR" sz="1100"/>
              <a:t>Διδακτορική Διατριβή. Τμήμα Γερμανικής Γλώσσας και Φιλολογίας ΕΚΠΑ</a:t>
            </a:r>
            <a:endParaRPr lang="de-DE" sz="1100"/>
          </a:p>
          <a:p>
            <a:pPr marL="0" indent="0">
              <a:lnSpc>
                <a:spcPct val="90000"/>
              </a:lnSpc>
              <a:buNone/>
            </a:pPr>
            <a:r>
              <a:rPr lang="de-DE" sz="1100" b="1"/>
              <a:t>Möller</a:t>
            </a:r>
            <a:r>
              <a:rPr lang="de-DE" sz="1100"/>
              <a:t>, Kornelia (2001): Konstruktivistische Sichtweisen für das Lernen in der Grundschule? In: </a:t>
            </a:r>
            <a:r>
              <a:rPr lang="de-DE" sz="1100" err="1"/>
              <a:t>Czerwenka</a:t>
            </a:r>
            <a:r>
              <a:rPr lang="de-DE" sz="1100"/>
              <a:t>, Kurt / Nölle, Karin / Roßbach, Hans-Günther (Hrsg.): Forschungen zu Lehr- und Lernkompetenzen für die Grundschule. Opladen: </a:t>
            </a:r>
            <a:r>
              <a:rPr lang="de-DE" sz="1100" err="1"/>
              <a:t>Leske</a:t>
            </a:r>
            <a:r>
              <a:rPr lang="de-DE" sz="1100"/>
              <a:t> + </a:t>
            </a:r>
            <a:r>
              <a:rPr lang="de-DE" sz="1100" err="1"/>
              <a:t>Budrich</a:t>
            </a:r>
            <a:r>
              <a:rPr lang="de-DE" sz="1100"/>
              <a:t> 2001 (=Jahrbuch Grundschulforschung. Bd. 4), 16-31. In: </a:t>
            </a:r>
          </a:p>
          <a:p>
            <a:pPr marL="268288" indent="0">
              <a:lnSpc>
                <a:spcPct val="90000"/>
              </a:lnSpc>
              <a:buNone/>
            </a:pPr>
            <a:r>
              <a:rPr lang="de-DE" sz="1100"/>
              <a:t>http:// www.uni-muenster.de/ </a:t>
            </a:r>
            <a:r>
              <a:rPr lang="de-DE" sz="1100" err="1"/>
              <a:t>imperia</a:t>
            </a:r>
            <a:r>
              <a:rPr lang="de-DE" sz="1100"/>
              <a:t>/md/</a:t>
            </a:r>
            <a:r>
              <a:rPr lang="de-DE" sz="1100" err="1"/>
              <a:t>content</a:t>
            </a:r>
            <a:r>
              <a:rPr lang="de-DE" sz="1100"/>
              <a:t>/</a:t>
            </a:r>
            <a:r>
              <a:rPr lang="de-DE" sz="1100" err="1"/>
              <a:t>didaktik_des_sachunterrichts</a:t>
            </a:r>
            <a:r>
              <a:rPr lang="de-DE" sz="1100"/>
              <a:t>/</a:t>
            </a:r>
            <a:r>
              <a:rPr lang="de-DE" sz="1100" err="1"/>
              <a:t>dokumente</a:t>
            </a:r>
            <a:r>
              <a:rPr lang="de-DE" sz="1100"/>
              <a:t>/</a:t>
            </a:r>
            <a:r>
              <a:rPr lang="de-DE" sz="1100" err="1"/>
              <a:t>literaturmoeller</a:t>
            </a:r>
            <a:r>
              <a:rPr lang="de-DE" sz="1100"/>
              <a:t>/konstruktivistischesichtweisen.pdf</a:t>
            </a:r>
          </a:p>
        </p:txBody>
      </p:sp>
    </p:spTree>
    <p:extLst>
      <p:ext uri="{BB962C8B-B14F-4D97-AF65-F5344CB8AC3E}">
        <p14:creationId xmlns:p14="http://schemas.microsoft.com/office/powerpoint/2010/main" val="812779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82962" y="1179151"/>
            <a:ext cx="2475485" cy="4463889"/>
          </a:xfrm>
        </p:spPr>
        <p:txBody>
          <a:bodyPr anchor="ctr">
            <a:normAutofit/>
          </a:bodyPr>
          <a:lstStyle/>
          <a:p>
            <a:br>
              <a:rPr lang="de-DE" sz="2000"/>
            </a:br>
            <a:r>
              <a:rPr lang="de-DE" sz="2000"/>
              <a:t>Vorläufer der konstruktivistischen Sicht</a:t>
            </a:r>
            <a:br>
              <a:rPr lang="de-DE" sz="2000"/>
            </a:br>
            <a:endParaRPr lang="el-GR" sz="2000"/>
          </a:p>
        </p:txBody>
      </p:sp>
      <p:sp>
        <p:nvSpPr>
          <p:cNvPr id="3" name="Θέση περιεχομένου 2"/>
          <p:cNvSpPr>
            <a:spLocks noGrp="1"/>
          </p:cNvSpPr>
          <p:nvPr>
            <p:ph idx="1"/>
          </p:nvPr>
        </p:nvSpPr>
        <p:spPr>
          <a:xfrm>
            <a:off x="3734188" y="1109145"/>
            <a:ext cx="4755762" cy="4603900"/>
          </a:xfrm>
        </p:spPr>
        <p:txBody>
          <a:bodyPr anchor="ctr">
            <a:normAutofit/>
          </a:bodyPr>
          <a:lstStyle/>
          <a:p>
            <a:pPr marL="514350" indent="-514350">
              <a:buAutoNum type="arabicPeriod"/>
            </a:pPr>
            <a:r>
              <a:rPr lang="de-DE"/>
              <a:t>John Dewey: pragmatischer Ansatz</a:t>
            </a:r>
          </a:p>
          <a:p>
            <a:pPr marL="0" indent="0">
              <a:buNone/>
            </a:pPr>
            <a:endParaRPr lang="de-DE"/>
          </a:p>
          <a:p>
            <a:pPr marL="0" indent="0">
              <a:buNone/>
            </a:pPr>
            <a:r>
              <a:rPr lang="el-GR"/>
              <a:t>Μ</a:t>
            </a:r>
            <a:r>
              <a:rPr lang="de-DE" err="1"/>
              <a:t>enschliche</a:t>
            </a:r>
            <a:r>
              <a:rPr lang="de-DE"/>
              <a:t> Erfahrungen: Vermittlung von erfahrenen (</a:t>
            </a:r>
            <a:r>
              <a:rPr lang="de-DE" err="1"/>
              <a:t>experienced</a:t>
            </a:r>
            <a:r>
              <a:rPr lang="de-DE"/>
              <a:t>) und erzeugten (</a:t>
            </a:r>
            <a:r>
              <a:rPr lang="de-DE" err="1"/>
              <a:t>processes</a:t>
            </a:r>
            <a:r>
              <a:rPr lang="de-DE"/>
              <a:t> </a:t>
            </a:r>
            <a:r>
              <a:rPr lang="de-DE" err="1"/>
              <a:t>of</a:t>
            </a:r>
            <a:r>
              <a:rPr lang="de-DE"/>
              <a:t> </a:t>
            </a:r>
            <a:r>
              <a:rPr lang="de-DE" err="1"/>
              <a:t>experiencing</a:t>
            </a:r>
            <a:r>
              <a:rPr lang="de-DE"/>
              <a:t>) Handlungen</a:t>
            </a:r>
          </a:p>
          <a:p>
            <a:pPr marL="0" indent="0">
              <a:buNone/>
            </a:pPr>
            <a:r>
              <a:rPr lang="de-DE"/>
              <a:t>„Im Handeln wird Wissen aufgebaut und interaktiv durch ein untersuchendes, neugieriges, experimentierendes Verhalten konstruiert“ (Reich 2008, 71)</a:t>
            </a:r>
          </a:p>
          <a:p>
            <a:pPr marL="0" indent="0">
              <a:buNone/>
            </a:pPr>
            <a:r>
              <a:rPr lang="de-DE"/>
              <a:t>Lernen als aktiver Vorgang, der keineswegs äußere Wirklichkeiten abbildet</a:t>
            </a:r>
          </a:p>
          <a:p>
            <a:pPr marL="0" indent="0">
              <a:buNone/>
            </a:pPr>
            <a:endParaRPr lang="el-GR"/>
          </a:p>
          <a:p>
            <a:endParaRPr lang="el-GR" dirty="0"/>
          </a:p>
        </p:txBody>
      </p:sp>
    </p:spTree>
    <p:extLst>
      <p:ext uri="{BB962C8B-B14F-4D97-AF65-F5344CB8AC3E}">
        <p14:creationId xmlns:p14="http://schemas.microsoft.com/office/powerpoint/2010/main" val="2551305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00126" y="2160589"/>
            <a:ext cx="6447501" cy="3880773"/>
          </a:xfrm>
        </p:spPr>
        <p:txBody>
          <a:bodyPr>
            <a:normAutofit/>
          </a:bodyPr>
          <a:lstStyle/>
          <a:p>
            <a:pPr>
              <a:lnSpc>
                <a:spcPct val="90000"/>
              </a:lnSpc>
            </a:pPr>
            <a:r>
              <a:rPr lang="de-DE" sz="1100" b="1"/>
              <a:t>Neubert</a:t>
            </a:r>
            <a:r>
              <a:rPr lang="de-DE" sz="1100"/>
              <a:t>, Stefan / </a:t>
            </a:r>
            <a:r>
              <a:rPr lang="de-DE" sz="1100" b="1"/>
              <a:t>Reich</a:t>
            </a:r>
            <a:r>
              <a:rPr lang="de-DE" sz="1100"/>
              <a:t>, Kersten / </a:t>
            </a:r>
            <a:r>
              <a:rPr lang="de-DE" sz="1100" b="1"/>
              <a:t>Voß</a:t>
            </a:r>
            <a:r>
              <a:rPr lang="de-DE" sz="1100"/>
              <a:t>, Reinhard (2001): Lernen als konstruktiver Prozess. In: Hug, Theo (</a:t>
            </a:r>
            <a:r>
              <a:rPr lang="de-DE" sz="1100" err="1"/>
              <a:t>Hg</a:t>
            </a:r>
            <a:r>
              <a:rPr lang="de-DE" sz="1100"/>
              <a:t>.): Die Wissenschaft und ihr Wissen, Bd. 1. </a:t>
            </a:r>
            <a:r>
              <a:rPr lang="de-DE" sz="1100" err="1"/>
              <a:t>Baltmannsweiler</a:t>
            </a:r>
            <a:r>
              <a:rPr lang="de-DE" sz="1100"/>
              <a:t>. Schneider Verlag </a:t>
            </a:r>
            <a:r>
              <a:rPr lang="de-DE" sz="1100" err="1"/>
              <a:t>Hohengehren</a:t>
            </a:r>
            <a:r>
              <a:rPr lang="de-DE" sz="1100"/>
              <a:t>. </a:t>
            </a:r>
          </a:p>
          <a:p>
            <a:pPr marL="174625" indent="0">
              <a:lnSpc>
                <a:spcPct val="90000"/>
              </a:lnSpc>
              <a:buNone/>
            </a:pPr>
            <a:r>
              <a:rPr lang="el-GR" sz="1100"/>
              <a:t> </a:t>
            </a:r>
            <a:r>
              <a:rPr lang="de-DE" sz="1100"/>
              <a:t>In: http://www.uni-koblenz.de/~didaktik/voss/prozess.pdf </a:t>
            </a:r>
            <a:endParaRPr lang="el-GR" sz="1100"/>
          </a:p>
          <a:p>
            <a:pPr marL="268288" indent="-268288">
              <a:lnSpc>
                <a:spcPct val="90000"/>
              </a:lnSpc>
            </a:pPr>
            <a:r>
              <a:rPr lang="de-DE" sz="1100" b="1" err="1"/>
              <a:t>Rickheit</a:t>
            </a:r>
            <a:r>
              <a:rPr lang="de-DE" sz="1100"/>
              <a:t>, Gerd / </a:t>
            </a:r>
            <a:r>
              <a:rPr lang="de-DE" sz="1100" b="1" err="1"/>
              <a:t>Sichelschmidt</a:t>
            </a:r>
            <a:r>
              <a:rPr lang="de-DE" sz="1100"/>
              <a:t>, Lorenz / </a:t>
            </a:r>
            <a:r>
              <a:rPr lang="de-DE" sz="1100" b="1" err="1"/>
              <a:t>Strohner</a:t>
            </a:r>
            <a:r>
              <a:rPr lang="de-DE" sz="1100"/>
              <a:t>, Hans (2007): Psycholinguistik. Tübingen: Narr </a:t>
            </a:r>
            <a:r>
              <a:rPr lang="de-DE" sz="1100" b="1"/>
              <a:t>Reich</a:t>
            </a:r>
            <a:r>
              <a:rPr lang="de-DE" sz="1100"/>
              <a:t>, Kersten (2008): Konstruktivistische Didaktik. Das Lehr- und Studienbuch mit Online- Methodenpool. 5. Auflage. Weinheim und Basel: Beltz </a:t>
            </a:r>
          </a:p>
          <a:p>
            <a:pPr>
              <a:lnSpc>
                <a:spcPct val="90000"/>
              </a:lnSpc>
            </a:pPr>
            <a:r>
              <a:rPr lang="de-DE" sz="1100" b="1"/>
              <a:t>Reuter</a:t>
            </a:r>
            <a:r>
              <a:rPr lang="de-DE" sz="1100"/>
              <a:t>, Stephanie (2005): Lehr- und Lerntheorien- Behaviorismus, </a:t>
            </a:r>
            <a:r>
              <a:rPr lang="de-DE" sz="1100" err="1"/>
              <a:t>Kognitivismus</a:t>
            </a:r>
            <a:r>
              <a:rPr lang="de-DE" sz="1100"/>
              <a:t> und Konstruktivismus. Studienarbeit. GRIN Verlag, München</a:t>
            </a:r>
          </a:p>
          <a:p>
            <a:pPr>
              <a:lnSpc>
                <a:spcPct val="90000"/>
              </a:lnSpc>
            </a:pPr>
            <a:r>
              <a:rPr lang="de-DE" sz="1100" b="1"/>
              <a:t>Roche</a:t>
            </a:r>
            <a:r>
              <a:rPr lang="de-DE" sz="1100"/>
              <a:t>, Jörg (2013): Fremdsprachenerwerb. Fremdsprachendidaktik. 3. Auflage. Tübingen: Narr Fracke </a:t>
            </a:r>
            <a:r>
              <a:rPr lang="de-DE" sz="1100" err="1"/>
              <a:t>Attempto</a:t>
            </a:r>
            <a:endParaRPr lang="de-DE" sz="1100"/>
          </a:p>
          <a:p>
            <a:pPr>
              <a:lnSpc>
                <a:spcPct val="90000"/>
              </a:lnSpc>
            </a:pPr>
            <a:r>
              <a:rPr lang="de-DE" sz="1100" b="1" err="1"/>
              <a:t>Rumelhart</a:t>
            </a:r>
            <a:r>
              <a:rPr lang="de-DE" sz="1100"/>
              <a:t>, David / </a:t>
            </a:r>
            <a:r>
              <a:rPr lang="de-DE" sz="1100" b="1" err="1"/>
              <a:t>McClelland</a:t>
            </a:r>
            <a:r>
              <a:rPr lang="de-DE" sz="1100"/>
              <a:t>, J.L. (1986) (</a:t>
            </a:r>
            <a:r>
              <a:rPr lang="de-DE" sz="1100" err="1"/>
              <a:t>Hg</a:t>
            </a:r>
            <a:r>
              <a:rPr lang="de-DE" sz="1100"/>
              <a:t>.): Parallel </a:t>
            </a:r>
            <a:r>
              <a:rPr lang="de-DE" sz="1100" err="1"/>
              <a:t>distributed</a:t>
            </a:r>
            <a:r>
              <a:rPr lang="de-DE" sz="1100"/>
              <a:t> </a:t>
            </a:r>
            <a:r>
              <a:rPr lang="de-DE" sz="1100" err="1"/>
              <a:t>processing</a:t>
            </a:r>
            <a:r>
              <a:rPr lang="de-DE" sz="1100"/>
              <a:t>: </a:t>
            </a:r>
            <a:r>
              <a:rPr lang="de-DE" sz="1100" err="1"/>
              <a:t>Explorations</a:t>
            </a:r>
            <a:r>
              <a:rPr lang="de-DE" sz="1100"/>
              <a:t> in </a:t>
            </a:r>
            <a:r>
              <a:rPr lang="de-DE" sz="1100" err="1"/>
              <a:t>the</a:t>
            </a:r>
            <a:r>
              <a:rPr lang="de-DE" sz="1100"/>
              <a:t> </a:t>
            </a:r>
            <a:r>
              <a:rPr lang="de-DE" sz="1100" err="1"/>
              <a:t>microstructure</a:t>
            </a:r>
            <a:r>
              <a:rPr lang="de-DE" sz="1100"/>
              <a:t> </a:t>
            </a:r>
            <a:r>
              <a:rPr lang="de-DE" sz="1100" err="1"/>
              <a:t>of</a:t>
            </a:r>
            <a:r>
              <a:rPr lang="de-DE" sz="1100"/>
              <a:t> </a:t>
            </a:r>
            <a:r>
              <a:rPr lang="de-DE" sz="1100" err="1"/>
              <a:t>cognition</a:t>
            </a:r>
            <a:r>
              <a:rPr lang="de-DE" sz="1100"/>
              <a:t>. </a:t>
            </a:r>
            <a:r>
              <a:rPr lang="de-DE" sz="1100" err="1"/>
              <a:t>Vol</a:t>
            </a:r>
            <a:r>
              <a:rPr lang="de-DE" sz="1100"/>
              <a:t> 1: </a:t>
            </a:r>
            <a:r>
              <a:rPr lang="de-DE" sz="1100" err="1"/>
              <a:t>Foundations</a:t>
            </a:r>
            <a:r>
              <a:rPr lang="de-DE" sz="1100"/>
              <a:t>. Cambridge, MA: MIT Press. In: Huneke, Hans-Werner / Steinig, Wolfgang (2005): (2005): Deutsch als Fremdsprache. Eine Einführung. 4., aktualisierte und ergänzte Auflage. Berlin: Erich Schmidt Verlag 34</a:t>
            </a:r>
          </a:p>
          <a:p>
            <a:pPr>
              <a:lnSpc>
                <a:spcPct val="90000"/>
              </a:lnSpc>
            </a:pPr>
            <a:r>
              <a:rPr lang="en-US" sz="1100"/>
              <a:t>https://lehrerfortbildung-bw.de</a:t>
            </a:r>
          </a:p>
          <a:p>
            <a:pPr>
              <a:lnSpc>
                <a:spcPct val="90000"/>
              </a:lnSpc>
            </a:pPr>
            <a:r>
              <a:rPr lang="en-US" sz="1100"/>
              <a:t>www.duden.de</a:t>
            </a:r>
            <a:endParaRPr lang="el-GR" sz="1100"/>
          </a:p>
          <a:p>
            <a:pPr>
              <a:lnSpc>
                <a:spcPct val="90000"/>
              </a:lnSpc>
            </a:pPr>
            <a:endParaRPr lang="el-GR" sz="1100"/>
          </a:p>
        </p:txBody>
      </p:sp>
    </p:spTree>
    <p:extLst>
      <p:ext uri="{BB962C8B-B14F-4D97-AF65-F5344CB8AC3E}">
        <p14:creationId xmlns:p14="http://schemas.microsoft.com/office/powerpoint/2010/main" val="35488314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507559" y="609600"/>
            <a:ext cx="2048217" cy="2315344"/>
          </a:xfrm>
        </p:spPr>
        <p:txBody>
          <a:bodyPr anchor="ctr">
            <a:normAutofit/>
          </a:bodyPr>
          <a:lstStyle/>
          <a:p>
            <a:pPr>
              <a:lnSpc>
                <a:spcPct val="90000"/>
              </a:lnSpc>
            </a:pPr>
            <a:r>
              <a:rPr lang="de-DE" sz="1600" dirty="0"/>
              <a:t>Die Lernumgebung in der konstruktivistischen Didaktik</a:t>
            </a:r>
            <a:endParaRPr lang="el-GR" sz="1600" dirty="0"/>
          </a:p>
        </p:txBody>
      </p:sp>
      <p:sp>
        <p:nvSpPr>
          <p:cNvPr id="3" name="Θέση περιεχομένου 2"/>
          <p:cNvSpPr>
            <a:spLocks noGrp="1"/>
          </p:cNvSpPr>
          <p:nvPr>
            <p:ph idx="1"/>
          </p:nvPr>
        </p:nvSpPr>
        <p:spPr>
          <a:xfrm>
            <a:off x="513875" y="3645024"/>
            <a:ext cx="2790687" cy="2076298"/>
          </a:xfrm>
        </p:spPr>
        <p:txBody>
          <a:bodyPr>
            <a:normAutofit/>
          </a:bodyPr>
          <a:lstStyle/>
          <a:p>
            <a:pPr marL="0" indent="0">
              <a:buNone/>
            </a:pPr>
            <a:r>
              <a:rPr lang="de-DE" dirty="0"/>
              <a:t>Innere Faktoren</a:t>
            </a:r>
          </a:p>
          <a:p>
            <a:pPr marL="0" indent="0">
              <a:buNone/>
            </a:pPr>
            <a:endParaRPr lang="el-GR" dirty="0"/>
          </a:p>
        </p:txBody>
      </p:sp>
      <p:sp>
        <p:nvSpPr>
          <p:cNvPr id="5" name="Θέση υποσέλιδου 3"/>
          <p:cNvSpPr>
            <a:spLocks noGrp="1"/>
          </p:cNvSpPr>
          <p:nvPr>
            <p:ph type="ftr" sz="quarter" idx="11"/>
          </p:nvPr>
        </p:nvSpPr>
        <p:spPr>
          <a:xfrm>
            <a:off x="508000" y="6041362"/>
            <a:ext cx="4155774" cy="365125"/>
          </a:xfrm>
        </p:spPr>
        <p:txBody>
          <a:bodyPr>
            <a:normAutofit/>
          </a:bodyPr>
          <a:lstStyle/>
          <a:p>
            <a:pPr>
              <a:spcAft>
                <a:spcPts val="600"/>
              </a:spcAft>
            </a:pPr>
            <a:r>
              <a:rPr lang="de-DE"/>
              <a:t>           </a:t>
            </a:r>
            <a:r>
              <a:rPr lang="el-GR"/>
              <a:t>(</a:t>
            </a:r>
            <a:r>
              <a:rPr lang="de-DE"/>
              <a:t>Reich 2008, 236/237</a:t>
            </a:r>
            <a:r>
              <a:rPr lang="el-GR"/>
              <a:t>)</a:t>
            </a:r>
          </a:p>
        </p:txBody>
      </p:sp>
      <p:graphicFrame>
        <p:nvGraphicFramePr>
          <p:cNvPr id="4" name="Πίνακας 3"/>
          <p:cNvGraphicFramePr>
            <a:graphicFrameLocks noGrp="1"/>
          </p:cNvGraphicFramePr>
          <p:nvPr>
            <p:extLst>
              <p:ext uri="{D42A27DB-BD31-4B8C-83A1-F6EECF244321}">
                <p14:modId xmlns:p14="http://schemas.microsoft.com/office/powerpoint/2010/main" val="459386044"/>
              </p:ext>
            </p:extLst>
          </p:nvPr>
        </p:nvGraphicFramePr>
        <p:xfrm>
          <a:off x="2555776" y="332656"/>
          <a:ext cx="4752528" cy="5915742"/>
        </p:xfrm>
        <a:graphic>
          <a:graphicData uri="http://schemas.openxmlformats.org/drawingml/2006/table">
            <a:tbl>
              <a:tblPr firstRow="1" bandRow="1">
                <a:tableStyleId>{5C22544A-7EE6-4342-B048-85BDC9FD1C3A}</a:tableStyleId>
              </a:tblPr>
              <a:tblGrid>
                <a:gridCol w="2425839">
                  <a:extLst>
                    <a:ext uri="{9D8B030D-6E8A-4147-A177-3AD203B41FA5}">
                      <a16:colId xmlns:a16="http://schemas.microsoft.com/office/drawing/2014/main" val="20000"/>
                    </a:ext>
                  </a:extLst>
                </a:gridCol>
                <a:gridCol w="2326689">
                  <a:extLst>
                    <a:ext uri="{9D8B030D-6E8A-4147-A177-3AD203B41FA5}">
                      <a16:colId xmlns:a16="http://schemas.microsoft.com/office/drawing/2014/main" val="20001"/>
                    </a:ext>
                  </a:extLst>
                </a:gridCol>
              </a:tblGrid>
              <a:tr h="713732">
                <a:tc>
                  <a:txBody>
                    <a:bodyPr/>
                    <a:lstStyle/>
                    <a:p>
                      <a:r>
                        <a:rPr lang="de-DE" sz="1100" b="0">
                          <a:solidFill>
                            <a:schemeClr val="tx1"/>
                          </a:solidFill>
                        </a:rPr>
                        <a:t>1. Vielseitige Gestaltung von Handlungsebenen des Lernens</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b="0">
                          <a:solidFill>
                            <a:schemeClr val="tx1"/>
                          </a:solidFill>
                        </a:rPr>
                        <a:t>9. Förderung des emotionalen Lernens</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713732">
                <a:tc>
                  <a:txBody>
                    <a:bodyPr/>
                    <a:lstStyle/>
                    <a:p>
                      <a:r>
                        <a:rPr lang="de-DE" sz="1100" b="0" dirty="0">
                          <a:solidFill>
                            <a:schemeClr val="tx1"/>
                          </a:solidFill>
                        </a:rPr>
                        <a:t>2. Gezielte Planung von Handlungsstufen des Lernens</a:t>
                      </a:r>
                      <a:endParaRPr lang="el-GR" sz="1100" b="0" dirty="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b="0">
                          <a:solidFill>
                            <a:schemeClr val="tx1"/>
                          </a:solidFill>
                        </a:rPr>
                        <a:t>10. Förderung des individuellen Lernens</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713732">
                <a:tc>
                  <a:txBody>
                    <a:bodyPr/>
                    <a:lstStyle/>
                    <a:p>
                      <a:r>
                        <a:rPr lang="de-DE" sz="1100" b="0">
                          <a:solidFill>
                            <a:schemeClr val="tx1"/>
                          </a:solidFill>
                        </a:rPr>
                        <a:t>3. Entfaltung von</a:t>
                      </a:r>
                      <a:r>
                        <a:rPr lang="de-DE" sz="1100" b="0" baseline="0">
                          <a:solidFill>
                            <a:schemeClr val="tx1"/>
                          </a:solidFill>
                        </a:rPr>
                        <a:t> konstruktivem Lernen</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b="0">
                          <a:solidFill>
                            <a:schemeClr val="tx1"/>
                          </a:solidFill>
                        </a:rPr>
                        <a:t>11. Einnehmen einer systemischen Perspektive des Lernens</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919617">
                <a:tc>
                  <a:txBody>
                    <a:bodyPr/>
                    <a:lstStyle/>
                    <a:p>
                      <a:r>
                        <a:rPr lang="de-DE" sz="1100" b="0">
                          <a:solidFill>
                            <a:schemeClr val="tx1"/>
                          </a:solidFill>
                        </a:rPr>
                        <a:t>4. Durchführung von rekonstruktivem Lernen</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b="0">
                          <a:solidFill>
                            <a:schemeClr val="tx1"/>
                          </a:solidFill>
                        </a:rPr>
                        <a:t>12. Multiperspektivisches und multimodales Lernen als ideal sehen</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3"/>
                  </a:ext>
                </a:extLst>
              </a:tr>
              <a:tr h="919617">
                <a:tc>
                  <a:txBody>
                    <a:bodyPr/>
                    <a:lstStyle/>
                    <a:p>
                      <a:r>
                        <a:rPr lang="de-DE" sz="1100" b="0">
                          <a:solidFill>
                            <a:schemeClr val="tx1"/>
                          </a:solidFill>
                        </a:rPr>
                        <a:t>5. Einsetzen</a:t>
                      </a:r>
                      <a:r>
                        <a:rPr lang="de-DE" sz="1100" b="0" baseline="0">
                          <a:solidFill>
                            <a:schemeClr val="tx1"/>
                          </a:solidFill>
                        </a:rPr>
                        <a:t> von dekonstruktivem Lernen nach Möglichkeit</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b="0">
                          <a:solidFill>
                            <a:schemeClr val="tx1"/>
                          </a:solidFill>
                        </a:rPr>
                        <a:t>13. Lernkontrollen sinnvoll</a:t>
                      </a:r>
                      <a:r>
                        <a:rPr lang="de-DE" sz="1100" b="0" baseline="0">
                          <a:solidFill>
                            <a:schemeClr val="tx1"/>
                          </a:solidFill>
                        </a:rPr>
                        <a:t> auf Handlungskontexte abstimmen</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4"/>
                  </a:ext>
                </a:extLst>
              </a:tr>
              <a:tr h="507848">
                <a:tc>
                  <a:txBody>
                    <a:bodyPr/>
                    <a:lstStyle/>
                    <a:p>
                      <a:r>
                        <a:rPr lang="de-DE" sz="1100" b="0">
                          <a:solidFill>
                            <a:schemeClr val="tx1"/>
                          </a:solidFill>
                        </a:rPr>
                        <a:t>6.</a:t>
                      </a:r>
                      <a:r>
                        <a:rPr lang="de-DE" sz="1100" b="0" baseline="0">
                          <a:solidFill>
                            <a:schemeClr val="tx1"/>
                          </a:solidFill>
                        </a:rPr>
                        <a:t> Förderung des kreativen Lernens</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b="0">
                          <a:solidFill>
                            <a:schemeClr val="tx1"/>
                          </a:solidFill>
                        </a:rPr>
                        <a:t>14. Evaluation von Wirkungen des Lernens</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5"/>
                  </a:ext>
                </a:extLst>
              </a:tr>
              <a:tr h="713732">
                <a:tc>
                  <a:txBody>
                    <a:bodyPr/>
                    <a:lstStyle/>
                    <a:p>
                      <a:r>
                        <a:rPr lang="de-DE" sz="1100" b="0">
                          <a:solidFill>
                            <a:schemeClr val="tx1"/>
                          </a:solidFill>
                        </a:rPr>
                        <a:t>7. Förderung des sozialen Lernens</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b="0">
                          <a:solidFill>
                            <a:schemeClr val="tx1"/>
                          </a:solidFill>
                        </a:rPr>
                        <a:t>15. Verbesserung der inneren</a:t>
                      </a:r>
                      <a:r>
                        <a:rPr lang="de-DE" sz="1100" b="0" baseline="0">
                          <a:solidFill>
                            <a:schemeClr val="tx1"/>
                          </a:solidFill>
                        </a:rPr>
                        <a:t> </a:t>
                      </a:r>
                      <a:r>
                        <a:rPr lang="de-DE" sz="1100" b="0">
                          <a:solidFill>
                            <a:schemeClr val="tx1"/>
                          </a:solidFill>
                        </a:rPr>
                        <a:t>Lernbedingungen </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6"/>
                  </a:ext>
                </a:extLst>
              </a:tr>
              <a:tr h="713732">
                <a:tc>
                  <a:txBody>
                    <a:bodyPr/>
                    <a:lstStyle/>
                    <a:p>
                      <a:r>
                        <a:rPr lang="de-DE" sz="1100" b="0">
                          <a:solidFill>
                            <a:schemeClr val="tx1"/>
                          </a:solidFill>
                        </a:rPr>
                        <a:t>8. Nutzung</a:t>
                      </a:r>
                      <a:r>
                        <a:rPr lang="de-DE" sz="1100" b="0" baseline="0">
                          <a:solidFill>
                            <a:schemeClr val="tx1"/>
                          </a:solidFill>
                        </a:rPr>
                        <a:t> des situierten Lernens als Rahmenkonzept</a:t>
                      </a:r>
                      <a:endParaRPr lang="el-GR" sz="1100" b="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b="0" dirty="0">
                          <a:solidFill>
                            <a:schemeClr val="tx1"/>
                          </a:solidFill>
                        </a:rPr>
                        <a:t>16. Verbesserung von äußeren Lernbedingungen</a:t>
                      </a:r>
                      <a:endParaRPr lang="el-GR" sz="1100" b="0" dirty="0">
                        <a:solidFill>
                          <a:schemeClr val="tx1"/>
                        </a:solidFill>
                      </a:endParaRPr>
                    </a:p>
                  </a:txBody>
                  <a:tcPr marL="43211" marR="43211" marT="28807" marB="28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458073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Τίτλος 1"/>
          <p:cNvSpPr>
            <a:spLocks noGrp="1"/>
          </p:cNvSpPr>
          <p:nvPr>
            <p:ph type="title"/>
          </p:nvPr>
        </p:nvSpPr>
        <p:spPr>
          <a:xfrm>
            <a:off x="1000126" y="609600"/>
            <a:ext cx="6447501" cy="1320800"/>
          </a:xfrm>
        </p:spPr>
        <p:txBody>
          <a:bodyPr>
            <a:normAutofit/>
          </a:bodyPr>
          <a:lstStyle/>
          <a:p>
            <a:pPr>
              <a:lnSpc>
                <a:spcPct val="90000"/>
              </a:lnSpc>
            </a:pPr>
            <a:r>
              <a:rPr lang="de-DE" sz="2800" dirty="0"/>
              <a:t>Spracherwerbstheorien: </a:t>
            </a:r>
            <a:br>
              <a:rPr lang="de-DE" sz="2800" dirty="0"/>
            </a:br>
            <a:r>
              <a:rPr lang="de-DE" sz="2800" dirty="0"/>
              <a:t>Folgerungen für Didaktik und Methodik</a:t>
            </a:r>
            <a:endParaRPr lang="el-GR" sz="2800" dirty="0"/>
          </a:p>
        </p:txBody>
      </p:sp>
      <p:sp>
        <p:nvSpPr>
          <p:cNvPr id="3" name="Θέση περιεχομένου 2"/>
          <p:cNvSpPr>
            <a:spLocks noGrp="1"/>
          </p:cNvSpPr>
          <p:nvPr>
            <p:ph idx="1"/>
          </p:nvPr>
        </p:nvSpPr>
        <p:spPr>
          <a:xfrm>
            <a:off x="395536" y="1340769"/>
            <a:ext cx="8280920" cy="4700594"/>
          </a:xfrm>
        </p:spPr>
        <p:txBody>
          <a:bodyPr>
            <a:normAutofit/>
          </a:bodyPr>
          <a:lstStyle/>
          <a:p>
            <a:pPr marL="0" indent="0">
              <a:lnSpc>
                <a:spcPct val="90000"/>
              </a:lnSpc>
              <a:buNone/>
            </a:pPr>
            <a:endParaRPr lang="de-DE" sz="1500" dirty="0"/>
          </a:p>
          <a:p>
            <a:pPr marL="0" indent="0">
              <a:lnSpc>
                <a:spcPct val="90000"/>
              </a:lnSpc>
              <a:buNone/>
            </a:pPr>
            <a:r>
              <a:rPr lang="de-DE" sz="2000" u="sng" dirty="0"/>
              <a:t>Folgerungen für die didaktische Praxis</a:t>
            </a:r>
          </a:p>
          <a:p>
            <a:pPr marL="0" indent="0">
              <a:lnSpc>
                <a:spcPct val="90000"/>
              </a:lnSpc>
              <a:buNone/>
            </a:pPr>
            <a:r>
              <a:rPr lang="de-DE" sz="2000" dirty="0"/>
              <a:t>Entwicklung von didaktischen Modellen/Lehrplänen, </a:t>
            </a:r>
          </a:p>
          <a:p>
            <a:pPr>
              <a:lnSpc>
                <a:spcPct val="90000"/>
              </a:lnSpc>
              <a:buFontTx/>
              <a:buChar char="-"/>
            </a:pPr>
            <a:r>
              <a:rPr lang="de-DE" sz="2000" dirty="0"/>
              <a:t>bei denen wichtige Aspekte der konstruktivistischen Didaktik berücksichtigt werden (kreatives Lernen, emotionales Lernen, soziales Lernen, situiertes Lernen, individuelles Lernen, konstruktives Lernen, rekonstruktives Lernen, dekonstruktives Lernen)</a:t>
            </a:r>
          </a:p>
          <a:p>
            <a:pPr>
              <a:lnSpc>
                <a:spcPct val="90000"/>
              </a:lnSpc>
              <a:buFontTx/>
              <a:buChar char="-"/>
            </a:pPr>
            <a:r>
              <a:rPr lang="de-DE" sz="2000" dirty="0"/>
              <a:t>bei denen der Lehrende die Rolle des Moderators übernimmt</a:t>
            </a:r>
          </a:p>
          <a:p>
            <a:pPr>
              <a:lnSpc>
                <a:spcPct val="90000"/>
              </a:lnSpc>
              <a:buFontTx/>
              <a:buChar char="-"/>
            </a:pPr>
            <a:r>
              <a:rPr lang="de-DE" sz="2000" dirty="0"/>
              <a:t>bei denen das autonome und lebenslange Lernen berücksichtigt wird</a:t>
            </a:r>
          </a:p>
          <a:p>
            <a:pPr>
              <a:lnSpc>
                <a:spcPct val="90000"/>
              </a:lnSpc>
              <a:buFontTx/>
              <a:buChar char="-"/>
            </a:pPr>
            <a:r>
              <a:rPr lang="de-DE" sz="2000" dirty="0"/>
              <a:t>bei denen Aspekte wie Selbsteinschätzung und Reflexion von Lernfortschritten eine wichtige Rolle spielen</a:t>
            </a:r>
          </a:p>
          <a:p>
            <a:pPr marL="0" indent="0">
              <a:lnSpc>
                <a:spcPct val="90000"/>
              </a:lnSpc>
              <a:buNone/>
            </a:pPr>
            <a:endParaRPr lang="el-GR" sz="2000" dirty="0"/>
          </a:p>
        </p:txBody>
      </p:sp>
    </p:spTree>
    <p:extLst>
      <p:ext uri="{BB962C8B-B14F-4D97-AF65-F5344CB8AC3E}">
        <p14:creationId xmlns:p14="http://schemas.microsoft.com/office/powerpoint/2010/main" val="25373227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659160"/>
          </a:xfrm>
        </p:spPr>
        <p:txBody>
          <a:bodyPr>
            <a:normAutofit/>
          </a:bodyPr>
          <a:lstStyle/>
          <a:p>
            <a:r>
              <a:rPr lang="de-DE" sz="2400" dirty="0"/>
              <a:t>Konstruktivismus und Unterrichtspraxis</a:t>
            </a:r>
            <a:endParaRPr lang="el-GR" sz="2400" dirty="0"/>
          </a:p>
        </p:txBody>
      </p:sp>
      <p:sp>
        <p:nvSpPr>
          <p:cNvPr id="3" name="Θέση περιεχομένου 2"/>
          <p:cNvSpPr>
            <a:spLocks noGrp="1"/>
          </p:cNvSpPr>
          <p:nvPr>
            <p:ph idx="1"/>
          </p:nvPr>
        </p:nvSpPr>
        <p:spPr>
          <a:xfrm>
            <a:off x="467544" y="1124745"/>
            <a:ext cx="8339906" cy="4916618"/>
          </a:xfrm>
        </p:spPr>
        <p:txBody>
          <a:bodyPr>
            <a:normAutofit fontScale="92500" lnSpcReduction="20000"/>
          </a:bodyPr>
          <a:lstStyle/>
          <a:p>
            <a:pPr marL="0" indent="0">
              <a:lnSpc>
                <a:spcPct val="90000"/>
              </a:lnSpc>
              <a:buNone/>
            </a:pPr>
            <a:r>
              <a:rPr lang="de-DE" u="sng" dirty="0"/>
              <a:t>Europäisches Sprachenportfolio</a:t>
            </a:r>
          </a:p>
          <a:p>
            <a:pPr>
              <a:lnSpc>
                <a:spcPct val="90000"/>
              </a:lnSpc>
            </a:pPr>
            <a:r>
              <a:rPr lang="en-US" dirty="0"/>
              <a:t>“Portfolios are a means of bringing learning and assessment into positive interaction with each other: assessment of learning can also be assessment for learning” </a:t>
            </a:r>
          </a:p>
          <a:p>
            <a:pPr marL="0" indent="0" algn="r">
              <a:lnSpc>
                <a:spcPct val="90000"/>
              </a:lnSpc>
              <a:buNone/>
            </a:pPr>
            <a:r>
              <a:rPr lang="en-US" dirty="0"/>
              <a:t>(Little 2009: 4).</a:t>
            </a:r>
            <a:endParaRPr lang="de-DE" dirty="0"/>
          </a:p>
          <a:p>
            <a:pPr marL="0" indent="0">
              <a:lnSpc>
                <a:spcPct val="90000"/>
              </a:lnSpc>
              <a:buNone/>
            </a:pPr>
            <a:endParaRPr lang="de-DE" dirty="0"/>
          </a:p>
          <a:p>
            <a:pPr>
              <a:lnSpc>
                <a:spcPct val="90000"/>
              </a:lnSpc>
            </a:pPr>
            <a:r>
              <a:rPr lang="de-DE" dirty="0"/>
              <a:t>Mit Hilfe des europäischen Sprachenportfolios </a:t>
            </a:r>
            <a:r>
              <a:rPr lang="de-DE" b="1" dirty="0"/>
              <a:t>konstruieren</a:t>
            </a:r>
            <a:r>
              <a:rPr lang="de-DE" dirty="0"/>
              <a:t> die Lernenden ihr eigenes </a:t>
            </a:r>
            <a:r>
              <a:rPr lang="de-DE" b="1" dirty="0"/>
              <a:t>Lernprofil</a:t>
            </a:r>
            <a:r>
              <a:rPr lang="de-DE" dirty="0"/>
              <a:t>, indem sie feststellen, ob sie ihre </a:t>
            </a:r>
            <a:r>
              <a:rPr lang="de-DE" b="1" dirty="0"/>
              <a:t>Lernziele erreicht </a:t>
            </a:r>
            <a:r>
              <a:rPr lang="de-DE" dirty="0"/>
              <a:t>haben und wie sie mögliche </a:t>
            </a:r>
            <a:r>
              <a:rPr lang="de-DE" b="1" dirty="0"/>
              <a:t>Lernschwierigkeiten</a:t>
            </a:r>
            <a:r>
              <a:rPr lang="de-DE" dirty="0"/>
              <a:t> </a:t>
            </a:r>
            <a:r>
              <a:rPr lang="de-DE" b="1" dirty="0"/>
              <a:t>überwunden</a:t>
            </a:r>
            <a:r>
              <a:rPr lang="de-DE" dirty="0"/>
              <a:t> haben und indem sie </a:t>
            </a:r>
            <a:r>
              <a:rPr lang="de-DE" b="1" dirty="0"/>
              <a:t>weitere Lernziele </a:t>
            </a:r>
            <a:r>
              <a:rPr lang="de-DE" dirty="0"/>
              <a:t>setzen und ihren </a:t>
            </a:r>
            <a:r>
              <a:rPr lang="de-DE" b="1" dirty="0"/>
              <a:t>Lernvorgang planen</a:t>
            </a:r>
            <a:r>
              <a:rPr lang="de-DE" dirty="0"/>
              <a:t>. Auch übernehmen die Lehrenden mit dem europäischen Sprachenportfolio die Rolle des </a:t>
            </a:r>
            <a:r>
              <a:rPr lang="de-DE" b="1" dirty="0"/>
              <a:t>Moderators</a:t>
            </a:r>
            <a:r>
              <a:rPr lang="de-DE" dirty="0"/>
              <a:t> und stellen zusammen mit den Lernenden fest, welche die </a:t>
            </a:r>
            <a:r>
              <a:rPr lang="de-DE" b="1" dirty="0"/>
              <a:t>Bedürfnisse</a:t>
            </a:r>
            <a:r>
              <a:rPr lang="de-DE" dirty="0"/>
              <a:t> und </a:t>
            </a:r>
            <a:r>
              <a:rPr lang="de-DE" b="1" dirty="0"/>
              <a:t>Motivationen</a:t>
            </a:r>
            <a:r>
              <a:rPr lang="de-DE" dirty="0"/>
              <a:t> der Lernenden sind, welche ihre Lernschwierigkeiten sind, so dass sie den Unterrichtsstoff entsprechend anpassen können und mit welchen </a:t>
            </a:r>
            <a:r>
              <a:rPr lang="de-DE" b="1" dirty="0"/>
              <a:t>Medien und Wegen </a:t>
            </a:r>
            <a:r>
              <a:rPr lang="de-DE" dirty="0"/>
              <a:t>die Lernenden am besten lernen, so dass die Lehrenden den Unterricht entsprechend gestalten. </a:t>
            </a:r>
          </a:p>
          <a:p>
            <a:pPr>
              <a:lnSpc>
                <a:spcPct val="90000"/>
              </a:lnSpc>
            </a:pPr>
            <a:r>
              <a:rPr lang="de-DE" dirty="0"/>
              <a:t>früher Umgang mit dem Portfolio : Vorbereitung der Schüler und Schülerinnen auf eine wachsende Autonomie und auf selbstverantwortetes Lernen</a:t>
            </a:r>
          </a:p>
          <a:p>
            <a:pPr>
              <a:lnSpc>
                <a:spcPct val="90000"/>
              </a:lnSpc>
            </a:pPr>
            <a:r>
              <a:rPr lang="de-DE" dirty="0"/>
              <a:t>Selbstbeurteilungsinstrumente </a:t>
            </a:r>
          </a:p>
          <a:p>
            <a:pPr>
              <a:lnSpc>
                <a:spcPct val="90000"/>
              </a:lnSpc>
              <a:buFontTx/>
              <a:buChar char="-"/>
            </a:pPr>
            <a:r>
              <a:rPr lang="de-DE" dirty="0"/>
              <a:t>eigene Kenntnisse und Fertigkeiten selbst einschätzen</a:t>
            </a:r>
          </a:p>
          <a:p>
            <a:pPr>
              <a:lnSpc>
                <a:spcPct val="90000"/>
              </a:lnSpc>
              <a:buFontTx/>
              <a:buChar char="-"/>
            </a:pPr>
            <a:r>
              <a:rPr lang="de-DE" dirty="0"/>
              <a:t>verschiedene Zeugnisse der Fremdbeurteilung sammeln und dokumentieren. </a:t>
            </a:r>
          </a:p>
          <a:p>
            <a:pPr marL="0" indent="0">
              <a:lnSpc>
                <a:spcPct val="90000"/>
              </a:lnSpc>
              <a:buNone/>
            </a:pPr>
            <a:endParaRPr lang="de-DE" sz="1000" dirty="0"/>
          </a:p>
          <a:p>
            <a:pPr>
              <a:lnSpc>
                <a:spcPct val="90000"/>
              </a:lnSpc>
            </a:pPr>
            <a:endParaRPr lang="de-DE" sz="1000" dirty="0"/>
          </a:p>
          <a:p>
            <a:pPr>
              <a:lnSpc>
                <a:spcPct val="90000"/>
              </a:lnSpc>
            </a:pPr>
            <a:endParaRPr lang="el-GR" sz="1000" dirty="0"/>
          </a:p>
        </p:txBody>
      </p:sp>
    </p:spTree>
    <p:extLst>
      <p:ext uri="{BB962C8B-B14F-4D97-AF65-F5344CB8AC3E}">
        <p14:creationId xmlns:p14="http://schemas.microsoft.com/office/powerpoint/2010/main" val="28875312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28650" y="365127"/>
            <a:ext cx="7886700" cy="374465"/>
          </a:xfrm>
        </p:spPr>
        <p:txBody>
          <a:bodyPr>
            <a:noAutofit/>
          </a:bodyPr>
          <a:lstStyle/>
          <a:p>
            <a:pPr algn="ctr"/>
            <a:r>
              <a:rPr lang="de-DE" sz="2800" dirty="0"/>
              <a:t>Konstruktivismus und Unterrichtspraxis</a:t>
            </a:r>
            <a:endParaRPr lang="el-GR" sz="28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628650" y="847168"/>
            <a:ext cx="8226239" cy="5593974"/>
          </a:xfrm>
        </p:spPr>
        <p:txBody>
          <a:bodyPr>
            <a:normAutofit/>
          </a:bodyPr>
          <a:lstStyle/>
          <a:p>
            <a:pPr marL="0" indent="0">
              <a:buNone/>
            </a:pPr>
            <a:r>
              <a:rPr lang="de-DE" sz="2800" dirty="0">
                <a:latin typeface="Times New Roman" panose="02020603050405020304" pitchFamily="18" charset="0"/>
                <a:cs typeface="Times New Roman" panose="02020603050405020304" pitchFamily="18" charset="0"/>
              </a:rPr>
              <a:t>Förderung der Lernerautonomie</a:t>
            </a:r>
            <a:endParaRPr lang="el-GR" sz="2800" dirty="0">
              <a:latin typeface="Times New Roman" panose="02020603050405020304" pitchFamily="18" charset="0"/>
              <a:cs typeface="Times New Roman" panose="02020603050405020304" pitchFamily="18" charset="0"/>
            </a:endParaRPr>
          </a:p>
          <a:p>
            <a:pPr marL="0" indent="0" algn="r">
              <a:buNone/>
            </a:pPr>
            <a:r>
              <a:rPr lang="de-DE" sz="2000" dirty="0" err="1">
                <a:latin typeface="Times New Roman" panose="02020603050405020304" pitchFamily="18" charset="0"/>
                <a:cs typeface="Times New Roman" panose="02020603050405020304" pitchFamily="18" charset="0"/>
              </a:rPr>
              <a:t>Holec</a:t>
            </a:r>
            <a:r>
              <a:rPr lang="de-DE" sz="2000" dirty="0">
                <a:latin typeface="Times New Roman" panose="02020603050405020304" pitchFamily="18" charset="0"/>
                <a:cs typeface="Times New Roman" panose="02020603050405020304" pitchFamily="18" charset="0"/>
              </a:rPr>
              <a:t> 1981</a:t>
            </a:r>
          </a:p>
          <a:p>
            <a:pPr marL="0" indent="0">
              <a:buNone/>
            </a:pPr>
            <a:r>
              <a:rPr lang="de-DE" sz="2000" dirty="0">
                <a:latin typeface="Times New Roman" panose="02020603050405020304" pitchFamily="18" charset="0"/>
                <a:cs typeface="Times New Roman" panose="02020603050405020304" pitchFamily="18" charset="0"/>
              </a:rPr>
              <a:t>selbständiger Lerner                                 kann sein Lernen eigenverantwortlich gestalten</a:t>
            </a:r>
          </a:p>
          <a:p>
            <a:pPr marL="0" indent="0">
              <a:buNone/>
            </a:pPr>
            <a:r>
              <a:rPr lang="de-DE" sz="2000" dirty="0">
                <a:latin typeface="Times New Roman" panose="02020603050405020304" pitchFamily="18" charset="0"/>
                <a:cs typeface="Times New Roman" panose="02020603050405020304" pitchFamily="18" charset="0"/>
              </a:rPr>
              <a:t>                                                                  kann </a:t>
            </a:r>
            <a:r>
              <a:rPr lang="de-DE" sz="2000" b="1" dirty="0">
                <a:latin typeface="Times New Roman" panose="02020603050405020304" pitchFamily="18" charset="0"/>
                <a:cs typeface="Times New Roman" panose="02020603050405020304" pitchFamily="18" charset="0"/>
              </a:rPr>
              <a:t>Entscheidungen</a:t>
            </a:r>
            <a:r>
              <a:rPr lang="de-DE" sz="2000" dirty="0">
                <a:latin typeface="Times New Roman" panose="02020603050405020304" pitchFamily="18" charset="0"/>
                <a:cs typeface="Times New Roman" panose="02020603050405020304" pitchFamily="18" charset="0"/>
              </a:rPr>
              <a:t> im Hinblick 					auf sein Lernen übernehmen</a:t>
            </a: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a:p>
            <a:pPr marL="0" indent="0">
              <a:buNone/>
            </a:pPr>
            <a:endParaRPr lang="de-DE" sz="2000" dirty="0">
              <a:latin typeface="Times New Roman" panose="02020603050405020304" pitchFamily="18" charset="0"/>
              <a:cs typeface="Times New Roman" panose="02020603050405020304" pitchFamily="18" charset="0"/>
            </a:endParaRPr>
          </a:p>
          <a:p>
            <a:pPr marL="0" indent="0">
              <a:buNone/>
            </a:pPr>
            <a:endParaRPr lang="de-DE" sz="2000" dirty="0">
              <a:latin typeface="Times New Roman" panose="02020603050405020304" pitchFamily="18" charset="0"/>
              <a:cs typeface="Times New Roman" panose="02020603050405020304" pitchFamily="18" charset="0"/>
            </a:endParaRPr>
          </a:p>
          <a:p>
            <a:pPr marL="0" indent="0">
              <a:buNone/>
            </a:pPr>
            <a:endParaRPr lang="de-DE" sz="2000" dirty="0">
              <a:latin typeface="Times New Roman" panose="02020603050405020304" pitchFamily="18" charset="0"/>
              <a:cs typeface="Times New Roman" panose="02020603050405020304" pitchFamily="18" charset="0"/>
            </a:endParaRPr>
          </a:p>
          <a:p>
            <a:pPr marL="0" indent="0">
              <a:buNone/>
            </a:pPr>
            <a:endParaRPr lang="de-DE" sz="2000" dirty="0">
              <a:latin typeface="Times New Roman" panose="02020603050405020304" pitchFamily="18" charset="0"/>
              <a:cs typeface="Times New Roman" panose="02020603050405020304" pitchFamily="18" charset="0"/>
            </a:endParaRPr>
          </a:p>
          <a:p>
            <a:pPr marL="0" indent="0">
              <a:buNone/>
            </a:pPr>
            <a:endParaRPr lang="de-DE"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p:txBody>
      </p:sp>
      <p:cxnSp>
        <p:nvCxnSpPr>
          <p:cNvPr id="5" name="Ευθύγραμμο βέλος σύνδεσης 4"/>
          <p:cNvCxnSpPr/>
          <p:nvPr/>
        </p:nvCxnSpPr>
        <p:spPr>
          <a:xfrm>
            <a:off x="3020546" y="1988840"/>
            <a:ext cx="126066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p:cNvCxnSpPr/>
          <p:nvPr/>
        </p:nvCxnSpPr>
        <p:spPr>
          <a:xfrm>
            <a:off x="3481107" y="2258444"/>
            <a:ext cx="1260662" cy="38996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8" name="Διάγραμμα 17"/>
          <p:cNvGraphicFramePr/>
          <p:nvPr/>
        </p:nvGraphicFramePr>
        <p:xfrm>
          <a:off x="524434" y="2918012"/>
          <a:ext cx="7664825" cy="342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Τίτλος 1"/>
          <p:cNvSpPr txBox="1">
            <a:spLocks/>
          </p:cNvSpPr>
          <p:nvPr/>
        </p:nvSpPr>
        <p:spPr>
          <a:xfrm>
            <a:off x="6414246" y="6454588"/>
            <a:ext cx="2275915" cy="246530"/>
          </a:xfrm>
          <a:prstGeom prst="rect">
            <a:avLst/>
          </a:prstGeom>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sz="3600" dirty="0">
                <a:latin typeface="Times New Roman" panose="02020603050405020304" pitchFamily="18" charset="0"/>
                <a:cs typeface="Times New Roman" panose="02020603050405020304" pitchFamily="18" charset="0"/>
              </a:rPr>
              <a:t>(W</a:t>
            </a:r>
            <a:r>
              <a:rPr lang="de-DE" sz="3600" dirty="0" err="1">
                <a:latin typeface="Times New Roman" panose="02020603050405020304" pitchFamily="18" charset="0"/>
                <a:cs typeface="Times New Roman" panose="02020603050405020304" pitchFamily="18" charset="0"/>
              </a:rPr>
              <a:t>olff</a:t>
            </a:r>
            <a:r>
              <a:rPr lang="de-DE" sz="3600" dirty="0">
                <a:latin typeface="Times New Roman" panose="02020603050405020304" pitchFamily="18" charset="0"/>
                <a:cs typeface="Times New Roman" panose="02020603050405020304" pitchFamily="18" charset="0"/>
              </a:rPr>
              <a:t> 2007: 321)</a:t>
            </a:r>
            <a:endParaRPr lang="el-G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45368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28650" y="365126"/>
            <a:ext cx="7886700" cy="737534"/>
          </a:xfrm>
        </p:spPr>
        <p:txBody>
          <a:bodyPr>
            <a:noAutofit/>
          </a:bodyPr>
          <a:lstStyle/>
          <a:p>
            <a:pPr algn="ctr"/>
            <a:r>
              <a:rPr lang="de-DE" sz="2800" dirty="0" err="1"/>
              <a:t>Lernerautonomie</a:t>
            </a:r>
            <a:r>
              <a:rPr lang="de-DE" sz="2800" dirty="0"/>
              <a:t> im konstruktivistisch orientierten Fremdsprachenunterricht</a:t>
            </a:r>
            <a:endParaRPr lang="el-GR" sz="2800" dirty="0"/>
          </a:p>
        </p:txBody>
      </p:sp>
      <p:sp>
        <p:nvSpPr>
          <p:cNvPr id="3" name="Θέση περιεχομένου 2"/>
          <p:cNvSpPr>
            <a:spLocks noGrp="1"/>
          </p:cNvSpPr>
          <p:nvPr>
            <p:ph idx="1"/>
          </p:nvPr>
        </p:nvSpPr>
        <p:spPr>
          <a:xfrm>
            <a:off x="628650" y="1371601"/>
            <a:ext cx="7886700" cy="4805363"/>
          </a:xfrm>
        </p:spPr>
        <p:txBody>
          <a:bodyPr>
            <a:normAutofit/>
          </a:bodyPr>
          <a:lstStyle/>
          <a:p>
            <a:pPr marL="0" indent="0">
              <a:buNone/>
            </a:pPr>
            <a:r>
              <a:rPr lang="en-US" dirty="0" err="1"/>
              <a:t>Entwicklung</a:t>
            </a:r>
            <a:r>
              <a:rPr lang="en-US" dirty="0"/>
              <a:t> </a:t>
            </a:r>
            <a:r>
              <a:rPr lang="en-US" dirty="0" err="1"/>
              <a:t>bzw</a:t>
            </a:r>
            <a:r>
              <a:rPr lang="en-US" dirty="0"/>
              <a:t>. F</a:t>
            </a:r>
            <a:r>
              <a:rPr lang="de-DE" dirty="0" err="1"/>
              <a:t>örderung</a:t>
            </a:r>
            <a:r>
              <a:rPr lang="de-DE" dirty="0"/>
              <a:t> der </a:t>
            </a:r>
            <a:r>
              <a:rPr lang="de-DE" dirty="0" err="1"/>
              <a:t>Lernerautonomie</a:t>
            </a:r>
            <a:r>
              <a:rPr lang="de-DE" dirty="0"/>
              <a:t>: wichtiges Lernziel im konstruktivistisch orientierten Fremdsprachenunterricht</a:t>
            </a:r>
          </a:p>
          <a:p>
            <a:r>
              <a:rPr lang="de-DE" dirty="0"/>
              <a:t>Lehrerrolle: Moderator</a:t>
            </a:r>
          </a:p>
          <a:p>
            <a:r>
              <a:rPr lang="de-DE" dirty="0"/>
              <a:t>Rollen der Lehrenden und Lernenden: Beobachter, Teilnehmer, Akteure</a:t>
            </a:r>
          </a:p>
          <a:p>
            <a:r>
              <a:rPr lang="de-DE" dirty="0"/>
              <a:t>Kooperation zwischen Lehrer und Schüler</a:t>
            </a:r>
          </a:p>
          <a:p>
            <a:r>
              <a:rPr lang="de-DE" dirty="0"/>
              <a:t>Konstruktives, </a:t>
            </a:r>
            <a:r>
              <a:rPr lang="de-DE" dirty="0" err="1"/>
              <a:t>rekonstruktives</a:t>
            </a:r>
            <a:r>
              <a:rPr lang="de-DE" dirty="0"/>
              <a:t>, dekonstruktives Lernen</a:t>
            </a:r>
          </a:p>
          <a:p>
            <a:r>
              <a:rPr lang="de-DE" dirty="0"/>
              <a:t>Kreatives, soziales, situiertes, emotionales, individuelles Lernen</a:t>
            </a:r>
          </a:p>
          <a:p>
            <a:r>
              <a:rPr lang="de-DE" dirty="0"/>
              <a:t>Förderung des lebenslangen Lernens</a:t>
            </a:r>
          </a:p>
          <a:p>
            <a:endParaRPr lang="de-DE" dirty="0"/>
          </a:p>
          <a:p>
            <a:endParaRPr lang="el-GR" dirty="0"/>
          </a:p>
          <a:p>
            <a:pPr marL="0" indent="0">
              <a:buNone/>
            </a:pPr>
            <a:endParaRPr lang="de-DE" dirty="0"/>
          </a:p>
          <a:p>
            <a:endParaRPr lang="el-GR" dirty="0"/>
          </a:p>
        </p:txBody>
      </p:sp>
      <p:sp>
        <p:nvSpPr>
          <p:cNvPr id="4" name="Τίτλος 1"/>
          <p:cNvSpPr txBox="1">
            <a:spLocks/>
          </p:cNvSpPr>
          <p:nvPr/>
        </p:nvSpPr>
        <p:spPr>
          <a:xfrm>
            <a:off x="3328147" y="6225988"/>
            <a:ext cx="5365376" cy="456566"/>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sz="1800" dirty="0">
                <a:latin typeface="Times New Roman" panose="02020603050405020304" pitchFamily="18" charset="0"/>
                <a:cs typeface="Times New Roman" panose="02020603050405020304" pitchFamily="18" charset="0"/>
              </a:rPr>
              <a:t>(</a:t>
            </a:r>
            <a:r>
              <a:rPr lang="de-DE" sz="1800" dirty="0">
                <a:latin typeface="Times New Roman" panose="02020603050405020304" pitchFamily="18" charset="0"/>
                <a:cs typeface="Times New Roman" panose="02020603050405020304" pitchFamily="18" charset="0"/>
              </a:rPr>
              <a:t>s. Reich 2008, Reich 2004, Möller 2001, </a:t>
            </a:r>
            <a:r>
              <a:rPr lang="en-US" sz="1800" dirty="0" err="1">
                <a:latin typeface="Times New Roman" panose="02020603050405020304" pitchFamily="18" charset="0"/>
                <a:cs typeface="Times New Roman" panose="02020603050405020304" pitchFamily="18" charset="0"/>
              </a:rPr>
              <a:t>Neubert</a:t>
            </a:r>
            <a:r>
              <a:rPr lang="en-US" sz="1800" dirty="0">
                <a:latin typeface="Times New Roman" panose="02020603050405020304" pitchFamily="18" charset="0"/>
                <a:cs typeface="Times New Roman" panose="02020603050405020304" pitchFamily="18" charset="0"/>
              </a:rPr>
              <a:t>/Reich/</a:t>
            </a:r>
            <a:r>
              <a:rPr lang="en-US" sz="1800" dirty="0" err="1">
                <a:latin typeface="Times New Roman" panose="02020603050405020304" pitchFamily="18" charset="0"/>
                <a:cs typeface="Times New Roman" panose="02020603050405020304" pitchFamily="18" charset="0"/>
              </a:rPr>
              <a:t>Voß</a:t>
            </a:r>
            <a:r>
              <a:rPr lang="en-US" sz="1800" dirty="0">
                <a:latin typeface="Times New Roman" panose="02020603050405020304" pitchFamily="18" charset="0"/>
                <a:cs typeface="Times New Roman" panose="02020603050405020304" pitchFamily="18" charset="0"/>
              </a:rPr>
              <a:t> 2001 </a:t>
            </a:r>
            <a:r>
              <a:rPr lang="de-DE" sz="1800" dirty="0">
                <a:latin typeface="Times New Roman" panose="02020603050405020304" pitchFamily="18" charset="0"/>
                <a:cs typeface="Times New Roman" panose="02020603050405020304" pitchFamily="18" charset="0"/>
              </a:rPr>
              <a:t>)</a:t>
            </a:r>
            <a:endParaRPr 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82727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2"/>
          <p:cNvSpPr>
            <a:spLocks noGrp="1"/>
          </p:cNvSpPr>
          <p:nvPr>
            <p:ph idx="1"/>
          </p:nvPr>
        </p:nvSpPr>
        <p:spPr>
          <a:xfrm>
            <a:off x="628650" y="416859"/>
            <a:ext cx="7886700" cy="5760104"/>
          </a:xfrm>
        </p:spPr>
        <p:txBody>
          <a:bodyPr>
            <a:normAutofit/>
          </a:bodyPr>
          <a:lstStyle/>
          <a:p>
            <a:pPr marL="0" indent="0">
              <a:buNone/>
            </a:pPr>
            <a:r>
              <a:rPr lang="en-US" sz="2400" dirty="0" err="1">
                <a:latin typeface="Times New Roman" panose="02020603050405020304" pitchFamily="18" charset="0"/>
                <a:cs typeface="Times New Roman" panose="02020603050405020304" pitchFamily="18" charset="0"/>
              </a:rPr>
              <a:t>Autonome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Lernende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entscheiden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selbst</a:t>
            </a:r>
            <a:r>
              <a:rPr lang="de-DE" sz="2400" dirty="0">
                <a:latin typeface="Times New Roman" panose="02020603050405020304" pitchFamily="18" charset="0"/>
                <a:cs typeface="Times New Roman" panose="02020603050405020304" pitchFamily="18" charset="0"/>
              </a:rPr>
              <a:t>:</a:t>
            </a:r>
          </a:p>
          <a:p>
            <a:pPr marL="0" indent="0">
              <a:buNone/>
            </a:pPr>
            <a:endParaRPr lang="de-DE" sz="2400" dirty="0">
              <a:latin typeface="Times New Roman" panose="02020603050405020304" pitchFamily="18" charset="0"/>
              <a:cs typeface="Times New Roman" panose="02020603050405020304" pitchFamily="18" charset="0"/>
            </a:endParaRPr>
          </a:p>
          <a:p>
            <a:pPr>
              <a:buFontTx/>
              <a:buChar char="-"/>
            </a:pPr>
            <a:r>
              <a:rPr lang="de-DE" sz="2400" dirty="0">
                <a:latin typeface="Times New Roman" panose="02020603050405020304" pitchFamily="18" charset="0"/>
                <a:cs typeface="Times New Roman" panose="02020603050405020304" pitchFamily="18" charset="0"/>
              </a:rPr>
              <a:t>dass sie lernen wollen</a:t>
            </a:r>
          </a:p>
          <a:p>
            <a:pPr>
              <a:buFontTx/>
              <a:buChar char="-"/>
            </a:pPr>
            <a:r>
              <a:rPr lang="de-DE" sz="2400" dirty="0">
                <a:latin typeface="Times New Roman" panose="02020603050405020304" pitchFamily="18" charset="0"/>
                <a:cs typeface="Times New Roman" panose="02020603050405020304" pitchFamily="18" charset="0"/>
              </a:rPr>
              <a:t>wie sie beim Lernen vorgehen</a:t>
            </a:r>
          </a:p>
          <a:p>
            <a:pPr>
              <a:buFontTx/>
              <a:buChar char="-"/>
            </a:pPr>
            <a:r>
              <a:rPr lang="de-DE" sz="2400" dirty="0">
                <a:latin typeface="Times New Roman" panose="02020603050405020304" pitchFamily="18" charset="0"/>
                <a:cs typeface="Times New Roman" panose="02020603050405020304" pitchFamily="18" charset="0"/>
              </a:rPr>
              <a:t>welche Materialien und welche Hilfsmittel sie zum Lernen verwenden</a:t>
            </a:r>
          </a:p>
          <a:p>
            <a:pPr>
              <a:buFontTx/>
              <a:buChar char="-"/>
            </a:pPr>
            <a:r>
              <a:rPr lang="de-DE" sz="2400" dirty="0">
                <a:latin typeface="Times New Roman" panose="02020603050405020304" pitchFamily="18" charset="0"/>
                <a:cs typeface="Times New Roman" panose="02020603050405020304" pitchFamily="18" charset="0"/>
              </a:rPr>
              <a:t>welche Lernstrategien sie einsetzen</a:t>
            </a:r>
          </a:p>
          <a:p>
            <a:pPr>
              <a:buFontTx/>
              <a:buChar char="-"/>
            </a:pPr>
            <a:r>
              <a:rPr lang="de-DE" sz="2400" dirty="0">
                <a:latin typeface="Times New Roman" panose="02020603050405020304" pitchFamily="18" charset="0"/>
                <a:cs typeface="Times New Roman" panose="02020603050405020304" pitchFamily="18" charset="0"/>
              </a:rPr>
              <a:t>ob sie allein oder mit anderen lernen</a:t>
            </a:r>
          </a:p>
          <a:p>
            <a:pPr>
              <a:buFontTx/>
              <a:buChar char="-"/>
            </a:pPr>
            <a:r>
              <a:rPr lang="de-DE" sz="2400" dirty="0">
                <a:latin typeface="Times New Roman" panose="02020603050405020304" pitchFamily="18" charset="0"/>
                <a:cs typeface="Times New Roman" panose="02020603050405020304" pitchFamily="18" charset="0"/>
              </a:rPr>
              <a:t>ob sie ihre Lernzeit einteilen</a:t>
            </a:r>
          </a:p>
          <a:p>
            <a:pPr>
              <a:buFontTx/>
              <a:buChar char="-"/>
            </a:pPr>
            <a:r>
              <a:rPr lang="de-DE" sz="2400" dirty="0">
                <a:latin typeface="Times New Roman" panose="02020603050405020304" pitchFamily="18" charset="0"/>
                <a:cs typeface="Times New Roman" panose="02020603050405020304" pitchFamily="18" charset="0"/>
              </a:rPr>
              <a:t>wie sie kontrollieren, ob sie erfolgreich gelernt haben</a:t>
            </a:r>
            <a:endParaRPr lang="en-US" sz="2400" dirty="0">
              <a:latin typeface="Times New Roman" panose="02020603050405020304" pitchFamily="18" charset="0"/>
              <a:cs typeface="Times New Roman" panose="02020603050405020304" pitchFamily="18" charset="0"/>
            </a:endParaRPr>
          </a:p>
          <a:p>
            <a:pPr marL="0" indent="0" algn="r">
              <a:buNone/>
            </a:pPr>
            <a:r>
              <a:rPr lang="de-DE" sz="1800" dirty="0">
                <a:latin typeface="Times New Roman" panose="02020603050405020304" pitchFamily="18" charset="0"/>
                <a:cs typeface="Times New Roman" panose="02020603050405020304" pitchFamily="18" charset="0"/>
              </a:rPr>
              <a:t>(Bimmel/</a:t>
            </a:r>
            <a:r>
              <a:rPr lang="de-DE" sz="1800" dirty="0" err="1">
                <a:latin typeface="Times New Roman" panose="02020603050405020304" pitchFamily="18" charset="0"/>
                <a:cs typeface="Times New Roman" panose="02020603050405020304" pitchFamily="18" charset="0"/>
              </a:rPr>
              <a:t>Rampillon</a:t>
            </a:r>
            <a:r>
              <a:rPr lang="de-DE" sz="1800" dirty="0">
                <a:latin typeface="Times New Roman" panose="02020603050405020304" pitchFamily="18" charset="0"/>
                <a:cs typeface="Times New Roman" panose="02020603050405020304" pitchFamily="18" charset="0"/>
              </a:rPr>
              <a:t> 2000: 33)</a:t>
            </a:r>
            <a:endParaRPr lang="el-G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91715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pPr>
              <a:lnSpc>
                <a:spcPct val="90000"/>
              </a:lnSpc>
            </a:pPr>
            <a:r>
              <a:rPr lang="de-DE" sz="2800" dirty="0" err="1">
                <a:latin typeface="Times New Roman" panose="02020603050405020304" pitchFamily="18" charset="0"/>
                <a:cs typeface="Times New Roman" panose="02020603050405020304" pitchFamily="18" charset="0"/>
              </a:rPr>
              <a:t>Lernerautonomie</a:t>
            </a:r>
            <a:r>
              <a:rPr lang="de-DE" sz="2800" dirty="0">
                <a:latin typeface="Times New Roman" panose="02020603050405020304" pitchFamily="18" charset="0"/>
                <a:cs typeface="Times New Roman" panose="02020603050405020304" pitchFamily="18" charset="0"/>
              </a:rPr>
              <a:t> im Gemeinsamen Europäischen Referenzrahmen für Sprachen (2001)</a:t>
            </a:r>
            <a:endParaRPr lang="el-GR" sz="280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000126" y="2160589"/>
            <a:ext cx="6447501" cy="3880773"/>
          </a:xfrm>
        </p:spPr>
        <p:txBody>
          <a:bodyPr>
            <a:normAutofit/>
          </a:bodyPr>
          <a:lstStyle/>
          <a:p>
            <a:pPr marL="0" indent="0">
              <a:buNone/>
            </a:pPr>
            <a:r>
              <a:rPr lang="de-DE" dirty="0"/>
              <a:t>In Bezug auf die </a:t>
            </a:r>
            <a:r>
              <a:rPr lang="de-DE" dirty="0" err="1"/>
              <a:t>Lernerautonomie</a:t>
            </a:r>
            <a:r>
              <a:rPr lang="de-DE" dirty="0"/>
              <a:t> dient der Gemeinsame Europäische Referenzrahmen für Sprachen „der Planung von selbst bestimmtem Lernen“ (Europarat 2001, 18). Diese Planung beinhaltet folgende Aspekte:</a:t>
            </a:r>
          </a:p>
          <a:p>
            <a:r>
              <a:rPr lang="de-DE" dirty="0"/>
              <a:t>Entwicklung des Bewusstseins der Lernenden für den erreichten Kenntnisstand</a:t>
            </a:r>
          </a:p>
          <a:p>
            <a:r>
              <a:rPr lang="de-DE" dirty="0"/>
              <a:t>Selbst-Festlegung von erreichbaren und sinnvollen Lernzielen durch die Lernenden</a:t>
            </a:r>
          </a:p>
          <a:p>
            <a:r>
              <a:rPr lang="de-DE" dirty="0"/>
              <a:t>Auswahl von Lernmaterialien</a:t>
            </a:r>
          </a:p>
          <a:p>
            <a:r>
              <a:rPr lang="de-DE" dirty="0"/>
              <a:t>Anwendung von Instrumenten der Selbstbeurteilung</a:t>
            </a:r>
          </a:p>
          <a:p>
            <a:pPr marL="0" indent="0">
              <a:buNone/>
            </a:pPr>
            <a:r>
              <a:rPr lang="de-DE" dirty="0"/>
              <a:t>(vgl. ebd.)</a:t>
            </a:r>
            <a:endParaRPr lang="el-GR" dirty="0"/>
          </a:p>
        </p:txBody>
      </p:sp>
    </p:spTree>
    <p:extLst>
      <p:ext uri="{BB962C8B-B14F-4D97-AF65-F5344CB8AC3E}">
        <p14:creationId xmlns:p14="http://schemas.microsoft.com/office/powerpoint/2010/main" val="38996789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1094062192"/>
              </p:ext>
            </p:extLst>
          </p:nvPr>
        </p:nvGraphicFramePr>
        <p:xfrm>
          <a:off x="500034" y="177800"/>
          <a:ext cx="7999353" cy="6131560"/>
        </p:xfrm>
        <a:graphic>
          <a:graphicData uri="http://schemas.openxmlformats.org/drawingml/2006/table">
            <a:tbl>
              <a:tblPr firstRow="1" bandRow="1">
                <a:tableStyleId>{5C22544A-7EE6-4342-B048-85BDC9FD1C3A}</a:tableStyleId>
              </a:tblPr>
              <a:tblGrid>
                <a:gridCol w="3079081">
                  <a:extLst>
                    <a:ext uri="{9D8B030D-6E8A-4147-A177-3AD203B41FA5}">
                      <a16:colId xmlns:a16="http://schemas.microsoft.com/office/drawing/2014/main" val="20000"/>
                    </a:ext>
                  </a:extLst>
                </a:gridCol>
                <a:gridCol w="4920272">
                  <a:extLst>
                    <a:ext uri="{9D8B030D-6E8A-4147-A177-3AD203B41FA5}">
                      <a16:colId xmlns:a16="http://schemas.microsoft.com/office/drawing/2014/main" val="20001"/>
                    </a:ext>
                  </a:extLst>
                </a:gridCol>
              </a:tblGrid>
              <a:tr h="370840">
                <a:tc gridSpan="2">
                  <a:txBody>
                    <a:bodyPr/>
                    <a:lstStyle/>
                    <a:p>
                      <a:pPr algn="just"/>
                      <a:r>
                        <a:rPr lang="de-DE" dirty="0">
                          <a:solidFill>
                            <a:schemeClr val="tx1"/>
                          </a:solidFill>
                        </a:rPr>
                        <a:t>Konstruktivismus</a:t>
                      </a:r>
                      <a:endParaRPr lang="el-GR"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just"/>
                      <a:endParaRPr lang="el-G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370840">
                <a:tc>
                  <a:txBody>
                    <a:bodyPr/>
                    <a:lstStyle/>
                    <a:p>
                      <a:pPr algn="just"/>
                      <a:r>
                        <a:rPr lang="de-DE" dirty="0">
                          <a:solidFill>
                            <a:schemeClr val="tx1"/>
                          </a:solidFill>
                        </a:rPr>
                        <a:t>Auffassung über das Lernen</a:t>
                      </a:r>
                      <a:endParaRPr lang="el-GR"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285750" indent="-285750" algn="just">
                        <a:buFont typeface="Arial" panose="020B0604020202020204" pitchFamily="34" charset="0"/>
                        <a:buChar char="•"/>
                      </a:pPr>
                      <a:r>
                        <a:rPr lang="de-DE" sz="1800" b="0" i="0" u="none" strike="noStrike" kern="1200" baseline="0" dirty="0">
                          <a:solidFill>
                            <a:schemeClr val="tx1"/>
                          </a:solidFill>
                          <a:latin typeface="+mn-lt"/>
                          <a:ea typeface="+mn-ea"/>
                          <a:cs typeface="+mn-cs"/>
                        </a:rPr>
                        <a:t>Lernen wird als individueller Konstruktionsprozess aufgefasst</a:t>
                      </a:r>
                    </a:p>
                    <a:p>
                      <a:pPr marL="285750" indent="-285750" algn="just">
                        <a:buFont typeface="Arial" panose="020B0604020202020204" pitchFamily="34" charset="0"/>
                        <a:buChar char="•"/>
                      </a:pPr>
                      <a:r>
                        <a:rPr lang="de-DE" sz="1800" b="0" i="0" u="none" strike="noStrike" kern="1200" baseline="0" dirty="0">
                          <a:solidFill>
                            <a:schemeClr val="tx1"/>
                          </a:solidFill>
                          <a:latin typeface="+mn-lt"/>
                          <a:ea typeface="+mn-ea"/>
                          <a:cs typeface="+mn-cs"/>
                        </a:rPr>
                        <a:t>Wissen kann nicht durch Vermittlung von „außen nach innen“ transportiert werden.</a:t>
                      </a:r>
                      <a:endParaRPr lang="el-GR"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370840">
                <a:tc>
                  <a:txBody>
                    <a:bodyPr/>
                    <a:lstStyle/>
                    <a:p>
                      <a:pPr algn="just"/>
                      <a:r>
                        <a:rPr lang="de-DE" dirty="0">
                          <a:solidFill>
                            <a:schemeClr val="tx1"/>
                          </a:solidFill>
                        </a:rPr>
                        <a:t>Rolle des Lerners</a:t>
                      </a:r>
                      <a:endParaRPr lang="el-GR"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285750" indent="-285750" algn="just">
                        <a:buFont typeface="Arial" panose="020B0604020202020204" pitchFamily="34" charset="0"/>
                        <a:buChar char="•"/>
                      </a:pPr>
                      <a:r>
                        <a:rPr lang="de-DE" sz="1800" b="0" i="0" u="none" strike="noStrike" kern="1200" baseline="0" dirty="0">
                          <a:solidFill>
                            <a:schemeClr val="tx1"/>
                          </a:solidFill>
                          <a:latin typeface="+mn-lt"/>
                          <a:ea typeface="+mn-ea"/>
                          <a:cs typeface="+mn-cs"/>
                        </a:rPr>
                        <a:t>Der zielgerichtet handelnde Lerner konstruiert sich selbstständig auf der Basis bereits vorhandenen Wissens eine Auffassung über die Wirklichkeit, die durch gemeinsame Kommunikationsprozesse Verbindlichkeit erlangt. </a:t>
                      </a:r>
                    </a:p>
                    <a:p>
                      <a:pPr marL="285750" indent="-285750" algn="just">
                        <a:buFont typeface="Arial" panose="020B0604020202020204" pitchFamily="34" charset="0"/>
                        <a:buChar char="•"/>
                      </a:pPr>
                      <a:r>
                        <a:rPr lang="de-DE" sz="1800" b="0" i="0" u="none" strike="noStrike" kern="1200" baseline="0" dirty="0">
                          <a:solidFill>
                            <a:schemeClr val="tx1"/>
                          </a:solidFill>
                          <a:latin typeface="+mn-lt"/>
                          <a:ea typeface="+mn-ea"/>
                          <a:cs typeface="+mn-cs"/>
                        </a:rPr>
                        <a:t>Der Lerner holt sich aktiv die Informationen, die er dabei benötigt.</a:t>
                      </a:r>
                      <a:endParaRPr lang="el-GR"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370840">
                <a:tc>
                  <a:txBody>
                    <a:bodyPr/>
                    <a:lstStyle/>
                    <a:p>
                      <a:pPr algn="just"/>
                      <a:r>
                        <a:rPr lang="de-DE" dirty="0">
                          <a:solidFill>
                            <a:schemeClr val="tx1"/>
                          </a:solidFill>
                        </a:rPr>
                        <a:t>Rolle des Lehrers</a:t>
                      </a:r>
                      <a:endParaRPr lang="el-GR"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285750" indent="-285750" algn="just">
                        <a:buFont typeface="Arial" panose="020B0604020202020204" pitchFamily="34" charset="0"/>
                        <a:buChar char="•"/>
                      </a:pPr>
                      <a:r>
                        <a:rPr lang="de-DE" sz="1800" b="0" i="0" u="none" strike="noStrike" kern="1200" baseline="0" dirty="0">
                          <a:solidFill>
                            <a:schemeClr val="tx1"/>
                          </a:solidFill>
                          <a:latin typeface="+mn-lt"/>
                          <a:ea typeface="+mn-ea"/>
                          <a:cs typeface="+mn-cs"/>
                        </a:rPr>
                        <a:t>Coach bzw. Moderator; Bereitsteller von Lerngelegenheiten, die sich in möglichst authentischen und komplexen Situationen widerspiegeln, die für den Lerner Relevanz besitzen und zum eigenständigen Erkennen und Lösen von Problemen anregen</a:t>
                      </a:r>
                    </a:p>
                    <a:p>
                      <a:pPr marL="285750" indent="-285750" algn="just">
                        <a:buFont typeface="Arial" panose="020B0604020202020204" pitchFamily="34" charset="0"/>
                        <a:buChar char="•"/>
                      </a:pPr>
                      <a:r>
                        <a:rPr lang="de-DE" sz="1800" b="0" i="0" u="none" strike="noStrike" kern="1200" baseline="0" dirty="0">
                          <a:solidFill>
                            <a:schemeClr val="tx1"/>
                          </a:solidFill>
                          <a:latin typeface="+mn-lt"/>
                          <a:ea typeface="+mn-ea"/>
                          <a:cs typeface="+mn-cs"/>
                        </a:rPr>
                        <a:t>Der Lehrer reflektiert gemeinsam mit dem Lerner das neu erworbene Wissen.</a:t>
                      </a:r>
                      <a:endParaRPr lang="el-GR" dirty="0">
                        <a:solidFill>
                          <a:schemeClr val="tx1"/>
                        </a:solidFill>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3"/>
                  </a:ext>
                </a:extLst>
              </a:tr>
            </a:tbl>
          </a:graphicData>
        </a:graphic>
      </p:graphicFrame>
      <p:sp>
        <p:nvSpPr>
          <p:cNvPr id="3" name="Ορθογώνιο 2"/>
          <p:cNvSpPr/>
          <p:nvPr/>
        </p:nvSpPr>
        <p:spPr>
          <a:xfrm>
            <a:off x="4198844" y="6286039"/>
            <a:ext cx="4572000" cy="523220"/>
          </a:xfrm>
          <a:prstGeom prst="rect">
            <a:avLst/>
          </a:prstGeom>
        </p:spPr>
        <p:txBody>
          <a:bodyPr>
            <a:spAutoFit/>
          </a:bodyPr>
          <a:lstStyle/>
          <a:p>
            <a:pPr algn="r"/>
            <a:r>
              <a:rPr lang="de-DE" sz="1400" dirty="0"/>
              <a:t>(Vgl. Staatsinstitut für Schulqualität und Bildungsforschung (</a:t>
            </a:r>
            <a:r>
              <a:rPr lang="de-DE" sz="1400" dirty="0" err="1"/>
              <a:t>Hg</a:t>
            </a:r>
            <a:r>
              <a:rPr lang="de-DE" sz="1400" dirty="0"/>
              <a:t>.) (2007), 10)</a:t>
            </a:r>
          </a:p>
        </p:txBody>
      </p:sp>
    </p:spTree>
    <p:extLst>
      <p:ext uri="{BB962C8B-B14F-4D97-AF65-F5344CB8AC3E}">
        <p14:creationId xmlns:p14="http://schemas.microsoft.com/office/powerpoint/2010/main" val="15290751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28650" y="217209"/>
            <a:ext cx="7886700" cy="907536"/>
          </a:xfrm>
        </p:spPr>
        <p:txBody>
          <a:bodyPr>
            <a:noAutofit/>
          </a:bodyPr>
          <a:lstStyle/>
          <a:p>
            <a:pPr algn="ctr"/>
            <a:r>
              <a:rPr lang="de-DE" sz="2800" dirty="0"/>
              <a:t>Verbindung von Theorie und didaktischer Praxis: Konstruktivismus</a:t>
            </a:r>
            <a:endParaRPr lang="el-GR" sz="2800" dirty="0"/>
          </a:p>
        </p:txBody>
      </p:sp>
      <p:sp>
        <p:nvSpPr>
          <p:cNvPr id="3" name="Θέση περιεχομένου 2"/>
          <p:cNvSpPr>
            <a:spLocks noGrp="1"/>
          </p:cNvSpPr>
          <p:nvPr>
            <p:ph idx="1"/>
          </p:nvPr>
        </p:nvSpPr>
        <p:spPr>
          <a:xfrm>
            <a:off x="242047" y="1124745"/>
            <a:ext cx="8273303" cy="5276055"/>
          </a:xfrm>
        </p:spPr>
        <p:txBody>
          <a:bodyPr>
            <a:normAutofit/>
          </a:bodyPr>
          <a:lstStyle/>
          <a:p>
            <a:pPr marL="0" indent="0">
              <a:buNone/>
            </a:pPr>
            <a:r>
              <a:rPr lang="de-DE" b="1" dirty="0"/>
              <a:t>Beispiel</a:t>
            </a:r>
          </a:p>
          <a:p>
            <a:pPr marL="0" indent="0" algn="just">
              <a:buNone/>
            </a:pPr>
            <a:r>
              <a:rPr lang="de-DE" b="1" dirty="0"/>
              <a:t>Gemeinsames Rahmencurriculum für die Fremdsprachen in Griechenland</a:t>
            </a:r>
          </a:p>
          <a:p>
            <a:pPr marL="0" indent="0" algn="just">
              <a:buNone/>
            </a:pPr>
            <a:r>
              <a:rPr lang="de-DE" sz="1200" dirty="0"/>
              <a:t>(</a:t>
            </a:r>
            <a:r>
              <a:rPr lang="el-GR" sz="1200" dirty="0"/>
              <a:t>Ενιαίο Πρόγραμμα Σπουδών για τις ξένες γλώσσες. Οδηγός εκπαιδευτικού: Στο: http://rcel.enl.uoa.gr/xenesglosses/docs /ΟΔΗΓΟΣ %20ΕΚΠΑΙΔΕΥΤΙΚΟΥ.pdf </a:t>
            </a:r>
            <a:r>
              <a:rPr lang="de-DE" sz="1200" dirty="0"/>
              <a:t>)</a:t>
            </a:r>
            <a:endParaRPr lang="de-DE" sz="1200" b="1" dirty="0"/>
          </a:p>
          <a:p>
            <a:pPr marL="0" indent="0" algn="just">
              <a:buNone/>
            </a:pPr>
            <a:r>
              <a:rPr lang="de-DE" dirty="0"/>
              <a:t>Eine Neuorientierung des Lehrens und Lernens von fremden Sprachen zeigt sich in dem in Griechenland neu entwickelten „Gemeinsamen Rahmencurriculum für die Fremdsprachen“</a:t>
            </a:r>
          </a:p>
          <a:p>
            <a:pPr marL="0" indent="0">
              <a:buNone/>
            </a:pPr>
            <a:r>
              <a:rPr lang="de-DE" b="1" dirty="0"/>
              <a:t>Charakteristika</a:t>
            </a:r>
          </a:p>
          <a:p>
            <a:pPr marL="0" indent="0" algn="just">
              <a:buNone/>
            </a:pPr>
            <a:r>
              <a:rPr lang="de-DE" dirty="0"/>
              <a:t>1. Es beschreibt die zu entwickelten allgemeinen und kommunikativen Sprachkompetenzen in jedem Niveau und nicht in jeder Klasse. Diese Beschreibung berücksichtigt die innere Differenzierung, d.h. die Tatsache, dass die Schüler nicht die gleichen Charakteristika in Bezug auf die Bereiche der Persönlichkeit, der Art und Weise, wie sie am effektivsten lernen, ihrer Haltungen gegenüber dem Lernen usw. haben. </a:t>
            </a:r>
            <a:endParaRPr lang="el-GR" b="1" dirty="0"/>
          </a:p>
        </p:txBody>
      </p:sp>
      <p:sp>
        <p:nvSpPr>
          <p:cNvPr id="4" name="Ορθογώνιο 3"/>
          <p:cNvSpPr/>
          <p:nvPr/>
        </p:nvSpPr>
        <p:spPr>
          <a:xfrm>
            <a:off x="4329953" y="6246912"/>
            <a:ext cx="4572000" cy="307777"/>
          </a:xfrm>
          <a:prstGeom prst="rect">
            <a:avLst/>
          </a:prstGeom>
        </p:spPr>
        <p:txBody>
          <a:bodyPr>
            <a:spAutoFit/>
          </a:bodyPr>
          <a:lstStyle/>
          <a:p>
            <a:pPr algn="r"/>
            <a:r>
              <a:rPr lang="de-DE" sz="1400" dirty="0"/>
              <a:t>(Kontomitrou 2014, 182-188)</a:t>
            </a:r>
          </a:p>
        </p:txBody>
      </p:sp>
    </p:spTree>
    <p:extLst>
      <p:ext uri="{BB962C8B-B14F-4D97-AF65-F5344CB8AC3E}">
        <p14:creationId xmlns:p14="http://schemas.microsoft.com/office/powerpoint/2010/main" val="1606912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82962" y="1179151"/>
            <a:ext cx="2475485" cy="4463889"/>
          </a:xfrm>
        </p:spPr>
        <p:txBody>
          <a:bodyPr anchor="ctr">
            <a:normAutofit/>
          </a:bodyPr>
          <a:lstStyle/>
          <a:p>
            <a:br>
              <a:rPr lang="de-DE" sz="2000"/>
            </a:br>
            <a:r>
              <a:rPr lang="de-DE" sz="2000"/>
              <a:t>Vorläufer der konstruktivistischen Sicht</a:t>
            </a:r>
            <a:br>
              <a:rPr lang="de-DE" sz="2000"/>
            </a:br>
            <a:endParaRPr lang="el-GR" sz="2000"/>
          </a:p>
        </p:txBody>
      </p:sp>
      <p:sp>
        <p:nvSpPr>
          <p:cNvPr id="3" name="Θέση περιεχομένου 2"/>
          <p:cNvSpPr>
            <a:spLocks noGrp="1"/>
          </p:cNvSpPr>
          <p:nvPr>
            <p:ph idx="1"/>
          </p:nvPr>
        </p:nvSpPr>
        <p:spPr>
          <a:xfrm>
            <a:off x="3734188" y="1109145"/>
            <a:ext cx="4755762" cy="4603900"/>
          </a:xfrm>
        </p:spPr>
        <p:txBody>
          <a:bodyPr anchor="ctr">
            <a:normAutofit/>
          </a:bodyPr>
          <a:lstStyle/>
          <a:p>
            <a:pPr marL="0" indent="0">
              <a:lnSpc>
                <a:spcPct val="90000"/>
              </a:lnSpc>
              <a:buNone/>
            </a:pPr>
            <a:r>
              <a:rPr lang="de-DE" sz="1300"/>
              <a:t>2. Jean Piaget</a:t>
            </a:r>
          </a:p>
          <a:p>
            <a:pPr marL="0" indent="0">
              <a:lnSpc>
                <a:spcPct val="90000"/>
              </a:lnSpc>
              <a:buNone/>
            </a:pPr>
            <a:r>
              <a:rPr lang="de-DE" sz="1300"/>
              <a:t>Entwicklungsstufen,</a:t>
            </a:r>
            <a:r>
              <a:rPr lang="el-GR" sz="1300"/>
              <a:t> </a:t>
            </a:r>
            <a:r>
              <a:rPr lang="de-DE" sz="1300"/>
              <a:t>die ein Lerner nach und nach durchläuft, um seine konstruktiven Lernfähigkeiten in handelnder, aktiver Auseinandersetzung mit der Umwelt zu regulieren und zu optimieren</a:t>
            </a:r>
          </a:p>
          <a:p>
            <a:pPr marL="0" indent="0">
              <a:lnSpc>
                <a:spcPct val="90000"/>
              </a:lnSpc>
              <a:buNone/>
            </a:pPr>
            <a:r>
              <a:rPr lang="de-DE" sz="1300"/>
              <a:t>Entwicklung von Schemata zur Bewältigung von unterschiedlichen Umwelt-, Problem- und Handlungssituationen</a:t>
            </a:r>
          </a:p>
          <a:p>
            <a:pPr marL="0" indent="0">
              <a:lnSpc>
                <a:spcPct val="90000"/>
              </a:lnSpc>
              <a:buNone/>
            </a:pPr>
            <a:r>
              <a:rPr lang="de-DE" sz="1300"/>
              <a:t>Assimilation: Schema, mit dem wir im Lernen aktiv Ereignisse der Außenwelt einordnen, strukturieren, deuten.</a:t>
            </a:r>
          </a:p>
          <a:p>
            <a:pPr marL="0" indent="0">
              <a:lnSpc>
                <a:spcPct val="90000"/>
              </a:lnSpc>
              <a:buNone/>
            </a:pPr>
            <a:r>
              <a:rPr lang="de-DE" sz="1300"/>
              <a:t>Akkommodation: situative Anpassung an unterschiedliche Umweltbedingungen</a:t>
            </a:r>
          </a:p>
          <a:p>
            <a:pPr marL="0" indent="0">
              <a:lnSpc>
                <a:spcPct val="90000"/>
              </a:lnSpc>
              <a:buNone/>
            </a:pPr>
            <a:r>
              <a:rPr lang="de-DE" sz="1300"/>
              <a:t>Lernen muss subjektiv konstruiert werden</a:t>
            </a:r>
          </a:p>
          <a:p>
            <a:pPr marL="0" indent="0">
              <a:lnSpc>
                <a:spcPct val="90000"/>
              </a:lnSpc>
              <a:buNone/>
            </a:pPr>
            <a:r>
              <a:rPr lang="de-DE" sz="1300"/>
              <a:t>Entwicklung eines „kognitiven Lehr- und Lernverständnisses, das sich auf den einzelnen Lerner konzentriert, auch wenn soziale Lernprozesse nicht als unbedeutend angesehen werden“ (Reich 2008, 72)      </a:t>
            </a:r>
          </a:p>
          <a:p>
            <a:pPr marL="0" indent="0">
              <a:lnSpc>
                <a:spcPct val="90000"/>
              </a:lnSpc>
              <a:buNone/>
            </a:pPr>
            <a:r>
              <a:rPr lang="de-DE" sz="1300"/>
              <a:t>Subjektorientierter Ansatz</a:t>
            </a:r>
          </a:p>
          <a:p>
            <a:pPr marL="0" indent="0">
              <a:lnSpc>
                <a:spcPct val="90000"/>
              </a:lnSpc>
              <a:buNone/>
            </a:pPr>
            <a:r>
              <a:rPr lang="de-DE" sz="1300"/>
              <a:t>(s. Reich 2008, 72)</a:t>
            </a:r>
            <a:endParaRPr lang="el-GR" sz="1300"/>
          </a:p>
        </p:txBody>
      </p:sp>
    </p:spTree>
    <p:extLst>
      <p:ext uri="{BB962C8B-B14F-4D97-AF65-F5344CB8AC3E}">
        <p14:creationId xmlns:p14="http://schemas.microsoft.com/office/powerpoint/2010/main" val="9551621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8650" y="712695"/>
            <a:ext cx="7886700" cy="5464269"/>
          </a:xfrm>
        </p:spPr>
        <p:txBody>
          <a:bodyPr>
            <a:normAutofit/>
          </a:bodyPr>
          <a:lstStyle/>
          <a:p>
            <a:pPr marL="0" indent="0" algn="just">
              <a:buNone/>
            </a:pPr>
            <a:endParaRPr lang="de-DE" dirty="0"/>
          </a:p>
          <a:p>
            <a:pPr marL="0" indent="0" algn="just">
              <a:buNone/>
            </a:pPr>
            <a:endParaRPr lang="de-DE" dirty="0"/>
          </a:p>
          <a:p>
            <a:pPr marL="0" indent="0" algn="just">
              <a:buNone/>
            </a:pPr>
            <a:r>
              <a:rPr lang="de-DE" sz="2000" dirty="0"/>
              <a:t>Während die traditionelle Didaktisierung dieselben Inhalte für eine bestimmte Lernergruppe berücksichtigt, berücksichtigt die Didaktik mit dem Ziel einer inneren Differenzierung zwischen den Schülern die Bedürfnisse und die Interessen, die Individualität und die Verschiedenheit jeden Schülers. Die Didaktik ist </a:t>
            </a:r>
            <a:r>
              <a:rPr lang="de-DE" sz="2000" dirty="0" err="1"/>
              <a:t>lernerzentriert</a:t>
            </a:r>
            <a:r>
              <a:rPr lang="de-DE" sz="2000" dirty="0"/>
              <a:t> und es werden verschiedene Sozialformen je nach Unterrichtsziel verwendet.</a:t>
            </a:r>
          </a:p>
          <a:p>
            <a:pPr marL="0" indent="0" algn="just">
              <a:buNone/>
            </a:pPr>
            <a:r>
              <a:rPr lang="de-DE" sz="2000" dirty="0"/>
              <a:t>Das Prinzip der Flexibilität steht in der inneren Differenzierung im Vordergrund und betrifft sowohl die Art und Weise, wie die Gruppen gebildet werden, sowie auch die didaktischen Mittel, die verwendet werden, und die verschiedenen Lernstrategien. </a:t>
            </a:r>
          </a:p>
          <a:p>
            <a:pPr marL="0" indent="0" algn="just">
              <a:buNone/>
            </a:pPr>
            <a:endParaRPr lang="el-GR" dirty="0"/>
          </a:p>
        </p:txBody>
      </p:sp>
      <p:sp>
        <p:nvSpPr>
          <p:cNvPr id="4" name="Ορθογώνιο 3"/>
          <p:cNvSpPr/>
          <p:nvPr/>
        </p:nvSpPr>
        <p:spPr>
          <a:xfrm>
            <a:off x="4329953" y="6246912"/>
            <a:ext cx="4572000" cy="307777"/>
          </a:xfrm>
          <a:prstGeom prst="rect">
            <a:avLst/>
          </a:prstGeom>
        </p:spPr>
        <p:txBody>
          <a:bodyPr>
            <a:spAutoFit/>
          </a:bodyPr>
          <a:lstStyle/>
          <a:p>
            <a:pPr algn="r"/>
            <a:r>
              <a:rPr lang="de-DE" sz="1400" dirty="0"/>
              <a:t>(Kontomitrou 2014, 182-188)</a:t>
            </a:r>
          </a:p>
        </p:txBody>
      </p:sp>
    </p:spTree>
    <p:extLst>
      <p:ext uri="{BB962C8B-B14F-4D97-AF65-F5344CB8AC3E}">
        <p14:creationId xmlns:p14="http://schemas.microsoft.com/office/powerpoint/2010/main" val="16040948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8650" y="712695"/>
            <a:ext cx="7886700" cy="5464269"/>
          </a:xfrm>
        </p:spPr>
        <p:txBody>
          <a:bodyPr>
            <a:normAutofit/>
          </a:bodyPr>
          <a:lstStyle/>
          <a:p>
            <a:pPr marL="0" indent="0">
              <a:buNone/>
            </a:pPr>
            <a:r>
              <a:rPr lang="de-DE" dirty="0"/>
              <a:t>2. Im Gemeinsamen Rahmencurriculum für die Fremdsprachen spielt der Einsatz neuer Technologien eine bedeutsame Rolle. </a:t>
            </a:r>
          </a:p>
          <a:p>
            <a:pPr marL="0" indent="0" algn="just">
              <a:buNone/>
            </a:pPr>
            <a:r>
              <a:rPr lang="de-DE" dirty="0"/>
              <a:t>Auf die Anwendung der neuen Technologien im Unterricht basiert die digitale Schule des Ministeriums für Bildung, Forschung und Religionsangelegenheiten. </a:t>
            </a:r>
          </a:p>
          <a:p>
            <a:pPr marL="0" indent="0" algn="just">
              <a:buNone/>
            </a:pPr>
            <a:r>
              <a:rPr lang="de-DE" dirty="0"/>
              <a:t>In dieser digitalen Schule ist digitales Material für alle in den öffentlichen griechischen Schulen lehrenden Schulfächer entwickelt worden, die die Lehrer verwenden können, so dass ihre Lerner effektiv lernen können, indem sie mit polytropischen Texten in Kontakt kommen können, die mit Bild, Ton und Video begleitet sind. </a:t>
            </a:r>
          </a:p>
          <a:p>
            <a:pPr marL="0" indent="0" algn="just">
              <a:buNone/>
            </a:pPr>
            <a:r>
              <a:rPr lang="de-DE" dirty="0"/>
              <a:t>Es werden zusätzlich auch Software bereitgestellt, mit denen die Schüler Übungen produzieren können, sowie auch die sogenannten </a:t>
            </a:r>
            <a:r>
              <a:rPr lang="de-DE" dirty="0" err="1"/>
              <a:t>authoring</a:t>
            </a:r>
            <a:r>
              <a:rPr lang="de-DE" dirty="0"/>
              <a:t> </a:t>
            </a:r>
            <a:r>
              <a:rPr lang="de-DE" dirty="0" err="1"/>
              <a:t>tools</a:t>
            </a:r>
            <a:r>
              <a:rPr lang="de-DE" dirty="0"/>
              <a:t>, mit denen Schüler polytropische Informationen aus dem Internet in einer Datei sammeln und diese Informationen in der Klasse präsentieren können. Beide Software-Programme sind von besonderem didaktischem Interesse. </a:t>
            </a:r>
            <a:endParaRPr lang="el-GR" dirty="0"/>
          </a:p>
        </p:txBody>
      </p:sp>
      <p:sp>
        <p:nvSpPr>
          <p:cNvPr id="4" name="Ορθογώνιο 3"/>
          <p:cNvSpPr/>
          <p:nvPr/>
        </p:nvSpPr>
        <p:spPr>
          <a:xfrm>
            <a:off x="4329953" y="6246912"/>
            <a:ext cx="4572000" cy="307777"/>
          </a:xfrm>
          <a:prstGeom prst="rect">
            <a:avLst/>
          </a:prstGeom>
        </p:spPr>
        <p:txBody>
          <a:bodyPr>
            <a:spAutoFit/>
          </a:bodyPr>
          <a:lstStyle/>
          <a:p>
            <a:pPr algn="r"/>
            <a:r>
              <a:rPr lang="de-DE" sz="1400" dirty="0"/>
              <a:t>(Kontomitrou 2014, 182-188)</a:t>
            </a:r>
          </a:p>
        </p:txBody>
      </p:sp>
    </p:spTree>
    <p:extLst>
      <p:ext uri="{BB962C8B-B14F-4D97-AF65-F5344CB8AC3E}">
        <p14:creationId xmlns:p14="http://schemas.microsoft.com/office/powerpoint/2010/main" val="9497716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11560" y="404664"/>
            <a:ext cx="7056784" cy="5680973"/>
          </a:xfrm>
        </p:spPr>
        <p:txBody>
          <a:bodyPr>
            <a:normAutofit/>
          </a:bodyPr>
          <a:lstStyle/>
          <a:p>
            <a:pPr marL="0" indent="0" algn="just">
              <a:buNone/>
            </a:pPr>
            <a:endParaRPr lang="de-DE" dirty="0"/>
          </a:p>
          <a:p>
            <a:pPr marL="0" indent="0" algn="just">
              <a:buNone/>
            </a:pPr>
            <a:r>
              <a:rPr lang="de-DE" sz="2000" dirty="0"/>
              <a:t>3. Das interkulturelle Bewusstsein und die Sprachmittlung spielen eine sehr wichtige Rolle. Es wird auch im Europäischen Referenzrahmen für Sprachen (2001) nicht nur von einer Koexistenz verschiedener Kulturen gesprochen, sondern auch von einem Vergleich, von einer Auseinandersetzung und von einer aktiven Interaktion der verschiedenen Kulturen und diese Aspekte führen zu der Entwicklung einer interkulturellen Kompetenz. </a:t>
            </a:r>
            <a:endParaRPr lang="el-GR" sz="2000" dirty="0"/>
          </a:p>
        </p:txBody>
      </p:sp>
      <p:sp>
        <p:nvSpPr>
          <p:cNvPr id="4" name="Ορθογώνιο 3"/>
          <p:cNvSpPr/>
          <p:nvPr/>
        </p:nvSpPr>
        <p:spPr>
          <a:xfrm>
            <a:off x="4329953" y="6246912"/>
            <a:ext cx="4572000" cy="307777"/>
          </a:xfrm>
          <a:prstGeom prst="rect">
            <a:avLst/>
          </a:prstGeom>
        </p:spPr>
        <p:txBody>
          <a:bodyPr>
            <a:spAutoFit/>
          </a:bodyPr>
          <a:lstStyle/>
          <a:p>
            <a:pPr algn="r"/>
            <a:r>
              <a:rPr lang="de-DE" sz="1400" dirty="0"/>
              <a:t>(Kontomitrou 2014, 182-188)</a:t>
            </a:r>
          </a:p>
        </p:txBody>
      </p:sp>
    </p:spTree>
    <p:extLst>
      <p:ext uri="{BB962C8B-B14F-4D97-AF65-F5344CB8AC3E}">
        <p14:creationId xmlns:p14="http://schemas.microsoft.com/office/powerpoint/2010/main" val="23309815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2">
            <a:extLst>
              <a:ext uri="{FF2B5EF4-FFF2-40B4-BE49-F238E27FC236}">
                <a16:creationId xmlns:a16="http://schemas.microsoft.com/office/drawing/2014/main" id="{2F5613E5-6750-DF41-82CE-E003B259288F}"/>
              </a:ext>
            </a:extLst>
          </p:cNvPr>
          <p:cNvGraphicFramePr>
            <a:graphicFrameLocks noGrp="1"/>
          </p:cNvGraphicFramePr>
          <p:nvPr>
            <p:ph idx="1"/>
            <p:extLst>
              <p:ext uri="{D42A27DB-BD31-4B8C-83A1-F6EECF244321}">
                <p14:modId xmlns:p14="http://schemas.microsoft.com/office/powerpoint/2010/main" val="2597931005"/>
              </p:ext>
            </p:extLst>
          </p:nvPr>
        </p:nvGraphicFramePr>
        <p:xfrm>
          <a:off x="628650" y="605119"/>
          <a:ext cx="7886700" cy="5571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Ορθογώνιο 3"/>
          <p:cNvSpPr/>
          <p:nvPr/>
        </p:nvSpPr>
        <p:spPr>
          <a:xfrm>
            <a:off x="4329953" y="6246912"/>
            <a:ext cx="4572000" cy="307777"/>
          </a:xfrm>
          <a:prstGeom prst="rect">
            <a:avLst/>
          </a:prstGeom>
        </p:spPr>
        <p:txBody>
          <a:bodyPr>
            <a:spAutoFit/>
          </a:bodyPr>
          <a:lstStyle/>
          <a:p>
            <a:pPr algn="r"/>
            <a:r>
              <a:rPr lang="de-DE" sz="1400" dirty="0"/>
              <a:t>(Kontomitrou 2014, 182-188)</a:t>
            </a:r>
          </a:p>
        </p:txBody>
      </p:sp>
    </p:spTree>
    <p:extLst>
      <p:ext uri="{BB962C8B-B14F-4D97-AF65-F5344CB8AC3E}">
        <p14:creationId xmlns:p14="http://schemas.microsoft.com/office/powerpoint/2010/main" val="14803056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8650" y="285728"/>
            <a:ext cx="7886700" cy="5891235"/>
          </a:xfrm>
        </p:spPr>
        <p:txBody>
          <a:bodyPr>
            <a:normAutofit fontScale="85000" lnSpcReduction="20000"/>
          </a:bodyPr>
          <a:lstStyle/>
          <a:p>
            <a:pPr marL="0" indent="0" algn="just">
              <a:buNone/>
            </a:pPr>
            <a:r>
              <a:rPr lang="de-DE" dirty="0">
                <a:solidFill>
                  <a:schemeClr val="tx1"/>
                </a:solidFill>
              </a:rPr>
              <a:t>Unterrichtsgestaltung </a:t>
            </a:r>
          </a:p>
          <a:p>
            <a:pPr algn="just"/>
            <a:r>
              <a:rPr lang="de-DE" dirty="0">
                <a:solidFill>
                  <a:schemeClr val="tx1"/>
                </a:solidFill>
              </a:rPr>
              <a:t>In der neuen Richtung der Unterrichtsgestaltung übernimmt der Lehrer die Rolle des Mittlers zwischen dem authentischen Material und dem Lerner und berücksichtigt, dass die polytropischen Texte nach den Bedürfnissen der Lerner (Alter, Vorwissen usw.) ausgewählt und eingesetzt werden und dass parallel mit der sprachlichen Entwicklung in der Fremdsprache Kenntnisse über ein bestimmtes Thema erworben werden. Dieses Lernen wird als ein natürlicher Weg für die Entwicklung der sprachlichen Kompetenz betrachtet. </a:t>
            </a:r>
          </a:p>
          <a:p>
            <a:r>
              <a:rPr lang="de-DE" dirty="0">
                <a:solidFill>
                  <a:schemeClr val="tx1"/>
                </a:solidFill>
              </a:rPr>
              <a:t>Die Stadien der Unterrichtsplanung, die den oben genannten Thesen folgt, sind die folgenden: </a:t>
            </a:r>
          </a:p>
          <a:p>
            <a:pPr marL="514350" indent="-514350">
              <a:buAutoNum type="alphaUcParenR"/>
            </a:pPr>
            <a:r>
              <a:rPr lang="de-DE" dirty="0">
                <a:solidFill>
                  <a:schemeClr val="tx1"/>
                </a:solidFill>
              </a:rPr>
              <a:t>Vorbereitung </a:t>
            </a:r>
          </a:p>
          <a:p>
            <a:pPr marL="538163" indent="-174625">
              <a:buFontTx/>
              <a:buChar char="-"/>
            </a:pPr>
            <a:r>
              <a:rPr lang="de-DE" dirty="0">
                <a:solidFill>
                  <a:schemeClr val="tx1"/>
                </a:solidFill>
              </a:rPr>
              <a:t>Themenauswahl </a:t>
            </a:r>
          </a:p>
          <a:p>
            <a:pPr marL="538163" indent="-174625">
              <a:buFontTx/>
              <a:buChar char="-"/>
            </a:pPr>
            <a:r>
              <a:rPr lang="de-DE" dirty="0">
                <a:solidFill>
                  <a:schemeClr val="tx1"/>
                </a:solidFill>
              </a:rPr>
              <a:t>Angemessene Quellen polytropischer Texte finden </a:t>
            </a:r>
          </a:p>
          <a:p>
            <a:pPr marL="538163" indent="-538163">
              <a:buNone/>
              <a:tabLst>
                <a:tab pos="538163" algn="l"/>
              </a:tabLst>
            </a:pPr>
            <a:r>
              <a:rPr lang="de-DE" dirty="0">
                <a:solidFill>
                  <a:schemeClr val="tx1"/>
                </a:solidFill>
              </a:rPr>
              <a:t>B)     Anwendung </a:t>
            </a:r>
          </a:p>
          <a:p>
            <a:pPr marL="538163" indent="-174625">
              <a:buFontTx/>
              <a:buChar char="-"/>
            </a:pPr>
            <a:r>
              <a:rPr lang="de-DE" dirty="0">
                <a:solidFill>
                  <a:schemeClr val="tx1"/>
                </a:solidFill>
              </a:rPr>
              <a:t>Projekte in Gruppen erteilen – mit Quellen-Vorschlägen für jede Gruppe, mit Hilfe derer Informationen gefunden werden können </a:t>
            </a:r>
          </a:p>
          <a:p>
            <a:pPr marL="538163" indent="-174625">
              <a:buFontTx/>
              <a:buChar char="-"/>
            </a:pPr>
            <a:r>
              <a:rPr lang="de-DE" dirty="0">
                <a:solidFill>
                  <a:schemeClr val="tx1"/>
                </a:solidFill>
              </a:rPr>
              <a:t>Informationsaustausch zwischen den Gruppen mit der Möglichkeit, dass sich die Mitglieder der Gruppe ändern </a:t>
            </a:r>
          </a:p>
          <a:p>
            <a:pPr marL="538163" indent="-174625">
              <a:buFontTx/>
              <a:buChar char="-"/>
            </a:pPr>
            <a:r>
              <a:rPr lang="de-DE" dirty="0">
                <a:solidFill>
                  <a:schemeClr val="tx1"/>
                </a:solidFill>
              </a:rPr>
              <a:t>Die Ergebnisse der Arbeit der Gruppen in der Klasse mitteilen </a:t>
            </a:r>
          </a:p>
          <a:p>
            <a:pPr marL="0" indent="0">
              <a:buNone/>
            </a:pPr>
            <a:endParaRPr lang="el-GR" dirty="0">
              <a:solidFill>
                <a:schemeClr val="tx1"/>
              </a:solidFill>
            </a:endParaRPr>
          </a:p>
          <a:p>
            <a:pPr algn="just"/>
            <a:r>
              <a:rPr lang="de-DE" dirty="0">
                <a:solidFill>
                  <a:schemeClr val="tx1"/>
                </a:solidFill>
              </a:rPr>
              <a:t>Diese Stadien der Unterrichtsplanung entsprechen der modernen Fremdsprachendidaktik. An diesen Stadien sind auch viele moderne Unterrichtsszenarien orientiert. </a:t>
            </a:r>
            <a:endParaRPr lang="el-GR" dirty="0">
              <a:solidFill>
                <a:schemeClr val="tx1"/>
              </a:solidFill>
            </a:endParaRPr>
          </a:p>
        </p:txBody>
      </p:sp>
      <p:sp>
        <p:nvSpPr>
          <p:cNvPr id="4" name="Ορθογώνιο 3"/>
          <p:cNvSpPr/>
          <p:nvPr/>
        </p:nvSpPr>
        <p:spPr>
          <a:xfrm>
            <a:off x="4329953" y="6246912"/>
            <a:ext cx="4572000" cy="307777"/>
          </a:xfrm>
          <a:prstGeom prst="rect">
            <a:avLst/>
          </a:prstGeom>
        </p:spPr>
        <p:txBody>
          <a:bodyPr>
            <a:spAutoFit/>
          </a:bodyPr>
          <a:lstStyle/>
          <a:p>
            <a:pPr algn="r"/>
            <a:r>
              <a:rPr lang="de-DE" sz="1400" dirty="0"/>
              <a:t>(Kontomitrou 2014, 182-188)</a:t>
            </a:r>
          </a:p>
        </p:txBody>
      </p:sp>
    </p:spTree>
    <p:extLst>
      <p:ext uri="{BB962C8B-B14F-4D97-AF65-F5344CB8AC3E}">
        <p14:creationId xmlns:p14="http://schemas.microsoft.com/office/powerpoint/2010/main" val="6725300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599" y="609600"/>
            <a:ext cx="6347713" cy="587152"/>
          </a:xfrm>
        </p:spPr>
        <p:txBody>
          <a:bodyPr>
            <a:normAutofit/>
          </a:bodyPr>
          <a:lstStyle/>
          <a:p>
            <a:r>
              <a:rPr lang="en-US" sz="3200" dirty="0" err="1"/>
              <a:t>Unterrichtss</a:t>
            </a:r>
            <a:r>
              <a:rPr lang="de-DE" sz="3200" dirty="0"/>
              <a:t>z</a:t>
            </a:r>
            <a:r>
              <a:rPr lang="en-US" sz="3200" dirty="0" err="1"/>
              <a:t>enarien</a:t>
            </a:r>
            <a:endParaRPr lang="el-GR" sz="3200" dirty="0"/>
          </a:p>
        </p:txBody>
      </p:sp>
      <p:sp>
        <p:nvSpPr>
          <p:cNvPr id="3" name="Θέση περιεχομένου 2"/>
          <p:cNvSpPr>
            <a:spLocks noGrp="1"/>
          </p:cNvSpPr>
          <p:nvPr>
            <p:ph idx="1"/>
          </p:nvPr>
        </p:nvSpPr>
        <p:spPr>
          <a:xfrm>
            <a:off x="628650" y="1124745"/>
            <a:ext cx="7886700" cy="5052220"/>
          </a:xfrm>
        </p:spPr>
        <p:txBody>
          <a:bodyPr>
            <a:normAutofit fontScale="92500" lnSpcReduction="10000"/>
          </a:bodyPr>
          <a:lstStyle/>
          <a:p>
            <a:pPr algn="just"/>
            <a:endParaRPr lang="de-DE" dirty="0"/>
          </a:p>
          <a:p>
            <a:pPr algn="just"/>
            <a:r>
              <a:rPr lang="de-DE" dirty="0"/>
              <a:t>Das Szenario ist eine moderne Form der Unterrichtsplanung, –</a:t>
            </a:r>
            <a:r>
              <a:rPr lang="de-DE" dirty="0" err="1"/>
              <a:t>gestaltung</a:t>
            </a:r>
            <a:r>
              <a:rPr lang="de-DE" dirty="0"/>
              <a:t> und –</a:t>
            </a:r>
            <a:r>
              <a:rPr lang="de-DE" dirty="0" err="1"/>
              <a:t>evaluation</a:t>
            </a:r>
            <a:r>
              <a:rPr lang="de-DE" dirty="0"/>
              <a:t>. Es ist flexibler als die einfache Darstellung von Unterrichtsschritten, berücksichtigt wichtige Aspekte der konstruktivistischen Didaktik, wie z.B. Projektarbeit, Gruppenarbeit und fächerübergreifendes Lernen und ist somit eine sehr angemessene Möglichkeit, theoretische Aspekte der modernen Didaktik in die moderne Unterrichtspraxis anzuwenden. </a:t>
            </a:r>
          </a:p>
          <a:p>
            <a:pPr algn="just"/>
            <a:r>
              <a:rPr lang="de-DE" dirty="0"/>
              <a:t>Bei einem Szenario oder einer Lehrskizze handelt es sich um eine ausführliche Beschreibung des Unterrichtsprozesses, wobei die Haupt- und Nebenziele, die zu verwendenden Medien und Sozialformen und die Organisation der Unterrichtssituation präsentiert werden müssen. Für die Entwicklung eines Szenarios werden folgende Stadien vorgenommen (</a:t>
            </a:r>
            <a:r>
              <a:rPr lang="de-DE" dirty="0" err="1"/>
              <a:t>Βηδενμάιερ</a:t>
            </a:r>
            <a:r>
              <a:rPr lang="de-DE" dirty="0"/>
              <a:t> 2011 in: </a:t>
            </a:r>
            <a:r>
              <a:rPr lang="de-DE" dirty="0" err="1"/>
              <a:t>Μείζον</a:t>
            </a:r>
            <a:r>
              <a:rPr lang="de-DE" dirty="0"/>
              <a:t> </a:t>
            </a:r>
            <a:r>
              <a:rPr lang="de-DE" dirty="0" err="1"/>
              <a:t>Πρόγρ</a:t>
            </a:r>
            <a:r>
              <a:rPr lang="de-DE" dirty="0"/>
              <a:t>αμμα Επιμόρφωσης: 44-55): </a:t>
            </a:r>
          </a:p>
          <a:p>
            <a:pPr marL="268288" indent="0" algn="just">
              <a:buNone/>
            </a:pPr>
            <a:r>
              <a:rPr lang="de-DE" dirty="0"/>
              <a:t>1. Identität des Szenarios </a:t>
            </a:r>
          </a:p>
          <a:p>
            <a:pPr marL="268288" indent="0" algn="just">
              <a:buNone/>
            </a:pPr>
            <a:r>
              <a:rPr lang="de-DE" dirty="0"/>
              <a:t>2. Entwicklung des Szenarios </a:t>
            </a:r>
          </a:p>
          <a:p>
            <a:pPr marL="268288" indent="0" algn="just">
              <a:buNone/>
            </a:pPr>
            <a:r>
              <a:rPr lang="de-DE" dirty="0"/>
              <a:t>3. Evaluation </a:t>
            </a:r>
          </a:p>
          <a:p>
            <a:pPr algn="just"/>
            <a:endParaRPr lang="el-GR" dirty="0"/>
          </a:p>
        </p:txBody>
      </p:sp>
      <p:sp>
        <p:nvSpPr>
          <p:cNvPr id="4" name="Ορθογώνιο 3"/>
          <p:cNvSpPr/>
          <p:nvPr/>
        </p:nvSpPr>
        <p:spPr>
          <a:xfrm>
            <a:off x="4329953" y="6246912"/>
            <a:ext cx="4572000" cy="307777"/>
          </a:xfrm>
          <a:prstGeom prst="rect">
            <a:avLst/>
          </a:prstGeom>
        </p:spPr>
        <p:txBody>
          <a:bodyPr>
            <a:spAutoFit/>
          </a:bodyPr>
          <a:lstStyle/>
          <a:p>
            <a:pPr algn="r"/>
            <a:r>
              <a:rPr lang="de-DE" sz="1400" dirty="0"/>
              <a:t>(Kontomitrou 2014, 182-188)</a:t>
            </a:r>
          </a:p>
        </p:txBody>
      </p:sp>
    </p:spTree>
    <p:extLst>
      <p:ext uri="{BB962C8B-B14F-4D97-AF65-F5344CB8AC3E}">
        <p14:creationId xmlns:p14="http://schemas.microsoft.com/office/powerpoint/2010/main" val="18758705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9162" y="951566"/>
            <a:ext cx="7886700" cy="4351338"/>
          </a:xfrm>
        </p:spPr>
        <p:txBody>
          <a:bodyPr>
            <a:normAutofit/>
          </a:bodyPr>
          <a:lstStyle/>
          <a:p>
            <a:pPr marL="0" indent="0" algn="just">
              <a:buNone/>
            </a:pPr>
            <a:r>
              <a:rPr lang="de-DE" dirty="0"/>
              <a:t>Erste Phase des Szenarios</a:t>
            </a:r>
          </a:p>
          <a:p>
            <a:pPr algn="just"/>
            <a:r>
              <a:rPr lang="de-DE" dirty="0"/>
              <a:t>Darstellung des Themas des Szenarios, sowie auch der zusammengehörenden Wissensbereichen, d.h. die Angabe des Schulfaches, der Klasse, des Lehrwerks, mit dem gearbeitet wird, und der Lehrwerkslektion, das Niveau der Lernenden, sowie auch die mögliche Verbindung zu anderen Schulfächern. </a:t>
            </a:r>
          </a:p>
          <a:p>
            <a:pPr algn="just"/>
            <a:r>
              <a:rPr lang="de-DE" dirty="0"/>
              <a:t>Darstellung der Haupt- und Nebenziele, der vorgeschlagenen methodischen Vorgehensweise und der Zeit, die für die Ausführung des Szenarios gebraucht wird. </a:t>
            </a:r>
            <a:endParaRPr lang="el-GR" dirty="0"/>
          </a:p>
        </p:txBody>
      </p:sp>
      <p:sp>
        <p:nvSpPr>
          <p:cNvPr id="4" name="Ορθογώνιο 3"/>
          <p:cNvSpPr/>
          <p:nvPr/>
        </p:nvSpPr>
        <p:spPr>
          <a:xfrm>
            <a:off x="4329953" y="6246912"/>
            <a:ext cx="4572000" cy="307777"/>
          </a:xfrm>
          <a:prstGeom prst="rect">
            <a:avLst/>
          </a:prstGeom>
        </p:spPr>
        <p:txBody>
          <a:bodyPr>
            <a:spAutoFit/>
          </a:bodyPr>
          <a:lstStyle/>
          <a:p>
            <a:pPr algn="r"/>
            <a:r>
              <a:rPr lang="de-DE" sz="1400" dirty="0"/>
              <a:t>(Kontomitrou 2014, 182-188)</a:t>
            </a:r>
          </a:p>
        </p:txBody>
      </p:sp>
    </p:spTree>
    <p:extLst>
      <p:ext uri="{BB962C8B-B14F-4D97-AF65-F5344CB8AC3E}">
        <p14:creationId xmlns:p14="http://schemas.microsoft.com/office/powerpoint/2010/main" val="34209937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de-DE" dirty="0"/>
              <a:t>Zweite Phase des Szenarios</a:t>
            </a:r>
          </a:p>
          <a:p>
            <a:r>
              <a:rPr lang="de-DE" dirty="0"/>
              <a:t>allgemeine Beschreibung des Szenarios, sowie der zu verwendenden Medien. </a:t>
            </a:r>
          </a:p>
          <a:p>
            <a:endParaRPr lang="de-DE" dirty="0"/>
          </a:p>
          <a:p>
            <a:pPr marL="0" indent="0">
              <a:buNone/>
            </a:pPr>
            <a:r>
              <a:rPr lang="de-DE" dirty="0"/>
              <a:t>Dritte Phase des Szenarios</a:t>
            </a:r>
          </a:p>
          <a:p>
            <a:r>
              <a:rPr lang="de-DE" dirty="0"/>
              <a:t>Evaluation des Szenarios</a:t>
            </a:r>
            <a:endParaRPr lang="el-GR" dirty="0"/>
          </a:p>
        </p:txBody>
      </p:sp>
      <p:sp>
        <p:nvSpPr>
          <p:cNvPr id="4" name="Ορθογώνιο 3"/>
          <p:cNvSpPr/>
          <p:nvPr/>
        </p:nvSpPr>
        <p:spPr>
          <a:xfrm>
            <a:off x="4329953" y="6246912"/>
            <a:ext cx="4572000" cy="307777"/>
          </a:xfrm>
          <a:prstGeom prst="rect">
            <a:avLst/>
          </a:prstGeom>
        </p:spPr>
        <p:txBody>
          <a:bodyPr>
            <a:spAutoFit/>
          </a:bodyPr>
          <a:lstStyle/>
          <a:p>
            <a:pPr algn="r"/>
            <a:r>
              <a:rPr lang="de-DE" sz="1400" dirty="0"/>
              <a:t>(Kontomitrou 2014, 182-188)</a:t>
            </a:r>
          </a:p>
        </p:txBody>
      </p:sp>
    </p:spTree>
    <p:extLst>
      <p:ext uri="{BB962C8B-B14F-4D97-AF65-F5344CB8AC3E}">
        <p14:creationId xmlns:p14="http://schemas.microsoft.com/office/powerpoint/2010/main" val="4520607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28650" y="365126"/>
            <a:ext cx="7886700" cy="777875"/>
          </a:xfrm>
        </p:spPr>
        <p:txBody>
          <a:bodyPr/>
          <a:lstStyle/>
          <a:p>
            <a:r>
              <a:rPr lang="de-DE" dirty="0"/>
              <a:t>Beispiel von Unterrichtsszenarien</a:t>
            </a:r>
            <a:endParaRPr lang="el-GR" dirty="0"/>
          </a:p>
        </p:txBody>
      </p:sp>
      <p:sp>
        <p:nvSpPr>
          <p:cNvPr id="3" name="Θέση περιεχομένου 2"/>
          <p:cNvSpPr>
            <a:spLocks noGrp="1"/>
          </p:cNvSpPr>
          <p:nvPr>
            <p:ph idx="1"/>
          </p:nvPr>
        </p:nvSpPr>
        <p:spPr>
          <a:xfrm>
            <a:off x="628650" y="1304365"/>
            <a:ext cx="7886700" cy="4872598"/>
          </a:xfrm>
        </p:spPr>
        <p:txBody>
          <a:bodyPr/>
          <a:lstStyle/>
          <a:p>
            <a:r>
              <a:rPr lang="el-GR" dirty="0" err="1"/>
              <a:t>Βηδενμάιερ</a:t>
            </a:r>
            <a:r>
              <a:rPr lang="el-GR" dirty="0"/>
              <a:t> </a:t>
            </a:r>
            <a:r>
              <a:rPr lang="de-DE" dirty="0"/>
              <a:t>(2011) http://www.epimorfosi.edu.gr/images/stories/ebook-epimorfotes/germanika/8.%20GERMANIKA.pdf </a:t>
            </a:r>
          </a:p>
          <a:p>
            <a:pPr marL="0" indent="0">
              <a:buNone/>
            </a:pPr>
            <a:r>
              <a:rPr lang="de-DE" dirty="0"/>
              <a:t>   S. 56-62</a:t>
            </a:r>
          </a:p>
          <a:p>
            <a:pPr marL="0" indent="0">
              <a:buNone/>
            </a:pPr>
            <a:endParaRPr lang="el-GR" dirty="0"/>
          </a:p>
        </p:txBody>
      </p:sp>
    </p:spTree>
    <p:extLst>
      <p:ext uri="{BB962C8B-B14F-4D97-AF65-F5344CB8AC3E}">
        <p14:creationId xmlns:p14="http://schemas.microsoft.com/office/powerpoint/2010/main" val="9802221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67310" y="26894"/>
            <a:ext cx="7886700" cy="361016"/>
          </a:xfrm>
        </p:spPr>
        <p:txBody>
          <a:bodyPr>
            <a:noAutofit/>
          </a:bodyPr>
          <a:lstStyle/>
          <a:p>
            <a:r>
              <a:rPr lang="de-DE" sz="2400" dirty="0"/>
              <a:t>Literatur</a:t>
            </a:r>
            <a:endParaRPr lang="el-GR" sz="2400" dirty="0"/>
          </a:p>
        </p:txBody>
      </p:sp>
      <p:sp>
        <p:nvSpPr>
          <p:cNvPr id="3" name="Θέση περιεχομένου 2"/>
          <p:cNvSpPr>
            <a:spLocks noGrp="1"/>
          </p:cNvSpPr>
          <p:nvPr>
            <p:ph idx="1"/>
          </p:nvPr>
        </p:nvSpPr>
        <p:spPr>
          <a:xfrm>
            <a:off x="161365" y="0"/>
            <a:ext cx="8864975" cy="6858000"/>
          </a:xfrm>
        </p:spPr>
        <p:txBody>
          <a:bodyPr>
            <a:noAutofit/>
          </a:bodyPr>
          <a:lstStyle/>
          <a:p>
            <a:pPr marL="268288" indent="-268288" algn="just">
              <a:lnSpc>
                <a:spcPct val="100000"/>
              </a:lnSpc>
              <a:spcBef>
                <a:spcPts val="200"/>
              </a:spcBef>
              <a:buNone/>
            </a:pPr>
            <a:r>
              <a:rPr lang="el-GR" sz="1200" b="1" dirty="0" err="1">
                <a:latin typeface="+mj-lt"/>
              </a:rPr>
              <a:t>Βηδενμάιερ</a:t>
            </a:r>
            <a:r>
              <a:rPr lang="el-GR" sz="1200" dirty="0">
                <a:latin typeface="+mj-lt"/>
              </a:rPr>
              <a:t>, Δάφνη (2011): Σενάριο-Σχέδιο Διδασκαλίας. In: Μείζον Πρόγραμμα Επιμόρφωσης: Βασικό επιμορφωτικό υλικό. Τόμος Β: Ειδικό μέρος ΠΕ 07 Γερμανικών. Αρχική έκδοση: Μάιος 2011. ΕΣΠΑ 2007-13\Δ.Π. Δ&amp;ΓΒΜ\Α.Π. 1-2-3. Παιδαγωγικό Ινστιτούτο. S. </a:t>
            </a:r>
            <a:r>
              <a:rPr lang="de-DE" sz="1200" dirty="0">
                <a:latin typeface="+mj-lt"/>
              </a:rPr>
              <a:t>56</a:t>
            </a:r>
            <a:r>
              <a:rPr lang="el-GR" sz="1200" dirty="0">
                <a:latin typeface="+mj-lt"/>
              </a:rPr>
              <a:t>-</a:t>
            </a:r>
            <a:r>
              <a:rPr lang="de-DE" sz="1200" dirty="0">
                <a:latin typeface="+mj-lt"/>
              </a:rPr>
              <a:t>62</a:t>
            </a:r>
            <a:r>
              <a:rPr lang="el-GR" sz="1200" dirty="0">
                <a:latin typeface="+mj-lt"/>
              </a:rPr>
              <a:t> </a:t>
            </a:r>
          </a:p>
          <a:p>
            <a:pPr marL="268288" indent="0" algn="just">
              <a:lnSpc>
                <a:spcPct val="100000"/>
              </a:lnSpc>
              <a:spcBef>
                <a:spcPts val="200"/>
              </a:spcBef>
              <a:buNone/>
            </a:pPr>
            <a:r>
              <a:rPr lang="de-DE" sz="1200" dirty="0">
                <a:latin typeface="+mj-lt"/>
              </a:rPr>
              <a:t>In: http://www.epimorfosi.edu.gr/images/stories/ebook-epimorfotes/germanika/8.%20 GERMANIKA.pdf</a:t>
            </a:r>
          </a:p>
          <a:p>
            <a:pPr marL="0" indent="0" algn="just">
              <a:lnSpc>
                <a:spcPct val="100000"/>
              </a:lnSpc>
              <a:spcBef>
                <a:spcPts val="200"/>
              </a:spcBef>
              <a:buNone/>
            </a:pPr>
            <a:r>
              <a:rPr lang="el-GR" sz="1200" b="1" dirty="0">
                <a:latin typeface="+mj-lt"/>
              </a:rPr>
              <a:t>Ενιαίο Πρόγραμμα Σπουδών για τις ξένες γλώσσες</a:t>
            </a:r>
            <a:r>
              <a:rPr lang="el-GR" sz="1200" dirty="0">
                <a:latin typeface="+mj-lt"/>
              </a:rPr>
              <a:t>. Οδηγός εκπαιδευτικού: </a:t>
            </a:r>
          </a:p>
          <a:p>
            <a:pPr marL="268288" indent="0" algn="just">
              <a:lnSpc>
                <a:spcPct val="100000"/>
              </a:lnSpc>
              <a:spcBef>
                <a:spcPts val="200"/>
              </a:spcBef>
              <a:buNone/>
            </a:pPr>
            <a:r>
              <a:rPr lang="el-GR" sz="1200" dirty="0">
                <a:latin typeface="+mj-lt"/>
              </a:rPr>
              <a:t>Στο: </a:t>
            </a:r>
            <a:r>
              <a:rPr lang="de-DE" sz="1200" dirty="0">
                <a:latin typeface="+mj-lt"/>
              </a:rPr>
              <a:t>http://rcel.enl.uoa.gr/xenesglosses/docs/</a:t>
            </a:r>
            <a:r>
              <a:rPr lang="el-GR" sz="1200" dirty="0">
                <a:latin typeface="+mj-lt"/>
              </a:rPr>
              <a:t>ΟΔΗΓΟΣ %20ΕΚΠΑΙΔΕΥΤΙΚΟΥ.</a:t>
            </a:r>
            <a:r>
              <a:rPr lang="de-DE" sz="1200" dirty="0" err="1">
                <a:latin typeface="+mj-lt"/>
              </a:rPr>
              <a:t>pdf</a:t>
            </a:r>
            <a:r>
              <a:rPr lang="de-DE" sz="1200" dirty="0">
                <a:latin typeface="+mj-lt"/>
              </a:rPr>
              <a:t> </a:t>
            </a:r>
          </a:p>
          <a:p>
            <a:pPr marL="0" indent="0" algn="just">
              <a:lnSpc>
                <a:spcPct val="100000"/>
              </a:lnSpc>
              <a:spcBef>
                <a:spcPts val="200"/>
              </a:spcBef>
              <a:buNone/>
            </a:pPr>
            <a:r>
              <a:rPr lang="de-DE" sz="1200" b="1" dirty="0">
                <a:latin typeface="+mj-lt"/>
                <a:cs typeface="Times New Roman" panose="02020603050405020304" pitchFamily="18" charset="0"/>
              </a:rPr>
              <a:t>Grotjahn</a:t>
            </a:r>
            <a:r>
              <a:rPr lang="de-DE" sz="1200" dirty="0">
                <a:latin typeface="+mj-lt"/>
                <a:cs typeface="Times New Roman" panose="02020603050405020304" pitchFamily="18" charset="0"/>
              </a:rPr>
              <a:t>, Rüdiger / </a:t>
            </a:r>
            <a:r>
              <a:rPr lang="de-DE" sz="1200" b="1" dirty="0" err="1">
                <a:latin typeface="+mj-lt"/>
                <a:cs typeface="Times New Roman" panose="02020603050405020304" pitchFamily="18" charset="0"/>
              </a:rPr>
              <a:t>Kleppin</a:t>
            </a:r>
            <a:r>
              <a:rPr lang="de-DE" sz="1200" dirty="0">
                <a:latin typeface="+mj-lt"/>
                <a:cs typeface="Times New Roman" panose="02020603050405020304" pitchFamily="18" charset="0"/>
              </a:rPr>
              <a:t>, Karin (2015): Prüfen, Testen, Evaluieren. Deutsch Lehren Lernen. Band 7. München: Klett-Langenscheidt</a:t>
            </a:r>
            <a:endParaRPr lang="de-DE" sz="1200" dirty="0">
              <a:latin typeface="+mj-lt"/>
            </a:endParaRPr>
          </a:p>
          <a:p>
            <a:pPr marL="0" indent="0" algn="just">
              <a:lnSpc>
                <a:spcPct val="100000"/>
              </a:lnSpc>
              <a:spcBef>
                <a:spcPts val="200"/>
              </a:spcBef>
              <a:buNone/>
            </a:pPr>
            <a:r>
              <a:rPr lang="de-DE" sz="1200" b="1" dirty="0" err="1">
                <a:latin typeface="+mj-lt"/>
              </a:rPr>
              <a:t>Heyd</a:t>
            </a:r>
            <a:r>
              <a:rPr lang="de-DE" sz="1200" dirty="0">
                <a:latin typeface="+mj-lt"/>
              </a:rPr>
              <a:t>, Gertraude (1990): Deutsch lehren. Grundwissen für den Unterricht in Deutsch als Fremdsprache. Frankfurt am Main: </a:t>
            </a:r>
            <a:r>
              <a:rPr lang="de-DE" sz="1200" dirty="0" err="1">
                <a:latin typeface="+mj-lt"/>
              </a:rPr>
              <a:t>Diesterweg</a:t>
            </a:r>
            <a:r>
              <a:rPr lang="de-DE" sz="1200" dirty="0">
                <a:latin typeface="+mj-lt"/>
              </a:rPr>
              <a:t> </a:t>
            </a:r>
          </a:p>
          <a:p>
            <a:pPr marL="0" indent="0" algn="just">
              <a:lnSpc>
                <a:spcPct val="100000"/>
              </a:lnSpc>
              <a:spcBef>
                <a:spcPts val="200"/>
              </a:spcBef>
              <a:buNone/>
            </a:pPr>
            <a:r>
              <a:rPr lang="de-DE" sz="1200" b="1" dirty="0">
                <a:latin typeface="+mj-lt"/>
              </a:rPr>
              <a:t>Huneke</a:t>
            </a:r>
            <a:r>
              <a:rPr lang="de-DE" sz="1200" dirty="0">
                <a:latin typeface="+mj-lt"/>
              </a:rPr>
              <a:t>, Hans-Werner / </a:t>
            </a:r>
            <a:r>
              <a:rPr lang="de-DE" sz="1200" b="1" dirty="0">
                <a:latin typeface="+mj-lt"/>
              </a:rPr>
              <a:t>Steinig</a:t>
            </a:r>
            <a:r>
              <a:rPr lang="de-DE" sz="1200" dirty="0">
                <a:latin typeface="+mj-lt"/>
              </a:rPr>
              <a:t>, Wolfgang (2005): Deutsch als Fremdsprache. Eine Einführung. 4., aktualisierte und ergänzte Auflage. Berlin: Erich Schmidt Verlag </a:t>
            </a:r>
          </a:p>
          <a:p>
            <a:pPr marL="268288" indent="-268288" algn="just">
              <a:lnSpc>
                <a:spcPct val="100000"/>
              </a:lnSpc>
              <a:spcBef>
                <a:spcPts val="200"/>
              </a:spcBef>
              <a:buNone/>
            </a:pPr>
            <a:r>
              <a:rPr lang="el-GR" sz="1200" b="1" dirty="0">
                <a:latin typeface="+mj-lt"/>
              </a:rPr>
              <a:t>Καγκά</a:t>
            </a:r>
            <a:r>
              <a:rPr lang="el-GR" sz="1200" dirty="0">
                <a:latin typeface="+mj-lt"/>
              </a:rPr>
              <a:t>, Ευαγγελία (2012): Το Ευρωπαϊκό </a:t>
            </a:r>
            <a:r>
              <a:rPr lang="el-GR" sz="1200" dirty="0" err="1">
                <a:latin typeface="+mj-lt"/>
              </a:rPr>
              <a:t>Portfolio</a:t>
            </a:r>
            <a:r>
              <a:rPr lang="el-GR" sz="1200" dirty="0">
                <a:latin typeface="+mj-lt"/>
              </a:rPr>
              <a:t> Γλωσσών για το δημοτικό σχολείο: Ένα εργαλείο ποιοτικής </a:t>
            </a:r>
            <a:r>
              <a:rPr lang="el-GR" sz="1200" dirty="0" err="1">
                <a:latin typeface="+mj-lt"/>
              </a:rPr>
              <a:t>αυτοαξιολόγησης</a:t>
            </a:r>
            <a:r>
              <a:rPr lang="el-GR" sz="1200" dirty="0">
                <a:latin typeface="+mj-lt"/>
              </a:rPr>
              <a:t> και ανάπτυξης επικοινωνιακών και διαπολιτισμικών δεξιοτήτων. In: Επιμόρφωση στην εισαγωγή του ευρωπαϊκού </a:t>
            </a:r>
            <a:r>
              <a:rPr lang="el-GR" sz="1200" dirty="0" err="1">
                <a:latin typeface="+mj-lt"/>
              </a:rPr>
              <a:t>Portfolio</a:t>
            </a:r>
            <a:r>
              <a:rPr lang="el-GR" sz="1200" dirty="0">
                <a:latin typeface="+mj-lt"/>
              </a:rPr>
              <a:t> Γλωσσών στην πρωτοβάθμια εκπαίδευση: επιμορφωτικό υλικό Περιφερειακών Επιμορφωτικών Ημερίδων και Σεμιναρίων στο πλαίσιο των Πράξεων «Εφαρμογή Ξενόγλωσσων Προγραμμάτων Σπουδών στην Πρωτοβάθμια Εκπαίδευση» των ΑΠ 1, 2 και 3 του ΕΠ «Εκπαίδευση και Δια Βίου Μάθηση», ΕΣΠΑ 2007-2013, σελ. 19-35 </a:t>
            </a:r>
            <a:endParaRPr lang="de-DE" sz="1200" dirty="0">
              <a:latin typeface="+mj-lt"/>
            </a:endParaRPr>
          </a:p>
          <a:p>
            <a:pPr marL="0" indent="0" algn="just">
              <a:lnSpc>
                <a:spcPct val="100000"/>
              </a:lnSpc>
              <a:spcBef>
                <a:spcPts val="200"/>
              </a:spcBef>
              <a:buNone/>
            </a:pPr>
            <a:r>
              <a:rPr lang="de-DE" sz="1200" b="1" dirty="0">
                <a:latin typeface="+mj-lt"/>
              </a:rPr>
              <a:t>Klein</a:t>
            </a:r>
            <a:r>
              <a:rPr lang="de-DE" sz="1200" dirty="0">
                <a:latin typeface="+mj-lt"/>
              </a:rPr>
              <a:t>, Wolfgang (1992): Zweitspracherwerb. 3. Auflage. Studienbuch Linguistik. Frankfurt am Main: Anton Hain </a:t>
            </a:r>
          </a:p>
          <a:p>
            <a:pPr marL="174625" indent="-174625" algn="just">
              <a:lnSpc>
                <a:spcPct val="100000"/>
              </a:lnSpc>
              <a:spcBef>
                <a:spcPts val="200"/>
              </a:spcBef>
              <a:buNone/>
            </a:pPr>
            <a:r>
              <a:rPr lang="de-DE" sz="1200" b="1" dirty="0">
                <a:latin typeface="+mj-lt"/>
                <a:cs typeface="Times New Roman" panose="02020603050405020304" pitchFamily="18" charset="0"/>
              </a:rPr>
              <a:t>Kontomitrou</a:t>
            </a:r>
            <a:r>
              <a:rPr lang="de-DE" sz="1200" dirty="0">
                <a:latin typeface="+mj-lt"/>
                <a:cs typeface="Times New Roman" panose="02020603050405020304" pitchFamily="18" charset="0"/>
              </a:rPr>
              <a:t>, Nancy (2015): Förderung der </a:t>
            </a:r>
            <a:r>
              <a:rPr lang="de-DE" sz="1200" dirty="0" err="1">
                <a:latin typeface="+mj-lt"/>
                <a:cs typeface="Times New Roman" panose="02020603050405020304" pitchFamily="18" charset="0"/>
              </a:rPr>
              <a:t>Lernerautonomie</a:t>
            </a:r>
            <a:r>
              <a:rPr lang="de-DE" sz="1200" dirty="0">
                <a:latin typeface="+mj-lt"/>
                <a:cs typeface="Times New Roman" panose="02020603050405020304" pitchFamily="18" charset="0"/>
              </a:rPr>
              <a:t> als Ziel von Evaluationsmethoden im Fremdsprachenunterricht. Vortrag in der 4. Didaktik-Tagung der Abteilung für Deutsche Sprache und Philologie der Aristoteles Universität Thessaloniki in Kooperation mit dem Goethe-Institut Thessaloniki. Juni 2015</a:t>
            </a:r>
          </a:p>
          <a:p>
            <a:pPr marL="174625" indent="-174625" algn="just">
              <a:lnSpc>
                <a:spcPct val="100000"/>
              </a:lnSpc>
              <a:spcBef>
                <a:spcPts val="200"/>
              </a:spcBef>
              <a:buNone/>
            </a:pPr>
            <a:r>
              <a:rPr lang="de-DE" sz="1200" b="1" dirty="0">
                <a:latin typeface="+mj-lt"/>
                <a:cs typeface="Times New Roman" panose="02020603050405020304" pitchFamily="18" charset="0"/>
              </a:rPr>
              <a:t>Kontomitrou</a:t>
            </a:r>
            <a:r>
              <a:rPr lang="de-DE" sz="1200" dirty="0">
                <a:latin typeface="+mj-lt"/>
                <a:cs typeface="Times New Roman" panose="02020603050405020304" pitchFamily="18" charset="0"/>
              </a:rPr>
              <a:t>, Athanasia (2014): Freies Sprechen als Lehr- und </a:t>
            </a:r>
            <a:r>
              <a:rPr lang="de-DE" sz="1200" dirty="0" err="1">
                <a:latin typeface="+mj-lt"/>
                <a:cs typeface="Times New Roman" panose="02020603050405020304" pitchFamily="18" charset="0"/>
              </a:rPr>
              <a:t>Testziel</a:t>
            </a:r>
            <a:r>
              <a:rPr lang="de-DE" sz="1200" dirty="0">
                <a:latin typeface="+mj-lt"/>
                <a:cs typeface="Times New Roman" panose="02020603050405020304" pitchFamily="18" charset="0"/>
              </a:rPr>
              <a:t>. </a:t>
            </a:r>
            <a:r>
              <a:rPr lang="de-DE" sz="1200" dirty="0" err="1">
                <a:latin typeface="+mj-lt"/>
                <a:cs typeface="Times New Roman" panose="02020603050405020304" pitchFamily="18" charset="0"/>
              </a:rPr>
              <a:t>Didaktisierung</a:t>
            </a:r>
            <a:r>
              <a:rPr lang="de-DE" sz="1200" dirty="0">
                <a:latin typeface="+mj-lt"/>
                <a:cs typeface="Times New Roman" panose="02020603050405020304" pitchFamily="18" charset="0"/>
              </a:rPr>
              <a:t>, Testentwicklung und Testbeurteilung. </a:t>
            </a:r>
            <a:r>
              <a:rPr lang="el-GR" sz="1200" dirty="0">
                <a:latin typeface="+mj-lt"/>
                <a:cs typeface="Times New Roman" panose="02020603050405020304" pitchFamily="18" charset="0"/>
              </a:rPr>
              <a:t>Διδακτορική Διατριβή. Τμήμα Γερμανικής Γλώσσας και Φιλολογίας ΕΚΠΑ</a:t>
            </a:r>
            <a:endParaRPr lang="de-DE" sz="1200" dirty="0">
              <a:latin typeface="+mj-lt"/>
              <a:cs typeface="Times New Roman" panose="02020603050405020304" pitchFamily="18" charset="0"/>
            </a:endParaRPr>
          </a:p>
          <a:p>
            <a:pPr marL="174625" indent="-174625">
              <a:lnSpc>
                <a:spcPct val="100000"/>
              </a:lnSpc>
              <a:spcBef>
                <a:spcPts val="200"/>
              </a:spcBef>
              <a:buNone/>
            </a:pPr>
            <a:r>
              <a:rPr lang="el-GR" sz="1200" b="1" dirty="0">
                <a:latin typeface="+mj-lt"/>
              </a:rPr>
              <a:t>Παιδαγωγικό Ινστιτούτο (2011): </a:t>
            </a:r>
            <a:r>
              <a:rPr lang="el-GR" sz="1200" dirty="0">
                <a:latin typeface="+mj-lt"/>
              </a:rPr>
              <a:t>Βασικό επιμορφωτικό υλικό. Τόμος Β: Ειδικό Μέρος ΠΕ 07 Γερμανικών. Αρχική Έκδοση Μάιος 2011. Επιχειρησιακό Πρόγραμμα: «Εκπαίδευση και Δια Βίου Μάθηση», Πράξη «Μείζον Πρόγραμμα Επιμόρφωσης Εκπαιδευτικών- Α΄ Φάση, Άξονες Προτεραιότητας 1,2,3 Στο:</a:t>
            </a:r>
            <a:r>
              <a:rPr lang="de-DE" sz="1200" dirty="0">
                <a:latin typeface="+mj-lt"/>
              </a:rPr>
              <a:t>http://www.epimorfosi.edu.gr/images/stories/ebook-epimorfotes/germanika /8.%20GERMANIKA.pdf </a:t>
            </a:r>
            <a:endParaRPr lang="de-DE" sz="1200" dirty="0">
              <a:latin typeface="+mj-lt"/>
              <a:cs typeface="Times New Roman" panose="02020603050405020304" pitchFamily="18" charset="0"/>
            </a:endParaRPr>
          </a:p>
          <a:p>
            <a:pPr marL="174625" indent="-174625" algn="just">
              <a:lnSpc>
                <a:spcPct val="100000"/>
              </a:lnSpc>
              <a:spcBef>
                <a:spcPts val="200"/>
              </a:spcBef>
              <a:buNone/>
            </a:pPr>
            <a:r>
              <a:rPr lang="de-DE" sz="1200" b="1" dirty="0">
                <a:latin typeface="+mj-lt"/>
                <a:cs typeface="Times New Roman" panose="02020603050405020304" pitchFamily="18" charset="0"/>
              </a:rPr>
              <a:t>Reich</a:t>
            </a:r>
            <a:r>
              <a:rPr lang="de-DE" sz="1200" dirty="0">
                <a:latin typeface="+mj-lt"/>
                <a:cs typeface="Times New Roman" panose="02020603050405020304" pitchFamily="18" charset="0"/>
              </a:rPr>
              <a:t>, Kersten (2008): Konstruktivistische Didaktik. Das Lehr- und Studienbuch mit Online- Methodenpool. 5. Auflage. Weinheim und Basel: Beltz</a:t>
            </a:r>
          </a:p>
          <a:p>
            <a:pPr marL="268288" indent="0" algn="just">
              <a:lnSpc>
                <a:spcPct val="100000"/>
              </a:lnSpc>
              <a:spcBef>
                <a:spcPts val="200"/>
              </a:spcBef>
              <a:buNone/>
            </a:pPr>
            <a:endParaRPr lang="el-GR" sz="1400" dirty="0"/>
          </a:p>
        </p:txBody>
      </p:sp>
    </p:spTree>
    <p:extLst>
      <p:ext uri="{BB962C8B-B14F-4D97-AF65-F5344CB8AC3E}">
        <p14:creationId xmlns:p14="http://schemas.microsoft.com/office/powerpoint/2010/main" val="814643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82962" y="1179151"/>
            <a:ext cx="2475485" cy="4463889"/>
          </a:xfrm>
        </p:spPr>
        <p:txBody>
          <a:bodyPr anchor="ctr">
            <a:normAutofit/>
          </a:bodyPr>
          <a:lstStyle/>
          <a:p>
            <a:r>
              <a:rPr lang="de-DE" sz="2000"/>
              <a:t>Vorläufer der konstruktivistischen Sicht</a:t>
            </a:r>
            <a:endParaRPr lang="el-GR" sz="2000"/>
          </a:p>
        </p:txBody>
      </p:sp>
      <p:sp>
        <p:nvSpPr>
          <p:cNvPr id="3" name="Θέση περιεχομένου 2"/>
          <p:cNvSpPr>
            <a:spLocks noGrp="1"/>
          </p:cNvSpPr>
          <p:nvPr>
            <p:ph idx="1"/>
          </p:nvPr>
        </p:nvSpPr>
        <p:spPr>
          <a:xfrm>
            <a:off x="3734188" y="1109145"/>
            <a:ext cx="4755762" cy="4603900"/>
          </a:xfrm>
        </p:spPr>
        <p:txBody>
          <a:bodyPr anchor="ctr">
            <a:normAutofit/>
          </a:bodyPr>
          <a:lstStyle/>
          <a:p>
            <a:pPr marL="0" indent="0">
              <a:buNone/>
            </a:pPr>
            <a:r>
              <a:rPr lang="de-DE"/>
              <a:t>3. Lev. S. Vygotsky</a:t>
            </a:r>
          </a:p>
          <a:p>
            <a:pPr marL="0" indent="0">
              <a:buNone/>
            </a:pPr>
            <a:r>
              <a:rPr lang="de-DE"/>
              <a:t>Betonung von Kognition und Sozialisation</a:t>
            </a:r>
          </a:p>
          <a:p>
            <a:pPr marL="0" indent="0">
              <a:buNone/>
            </a:pPr>
            <a:r>
              <a:rPr lang="de-DE"/>
              <a:t>Kooperative menschliche Tätigkeiten</a:t>
            </a:r>
          </a:p>
          <a:p>
            <a:pPr marL="0" indent="0">
              <a:buNone/>
            </a:pPr>
            <a:r>
              <a:rPr lang="de-DE"/>
              <a:t>Lerner: „aktive Gestalter des eigenen Lernprozesses, wobei Lernen immer dann erfolgreicher abzulaufen scheint, wenn selbstbestimmende Lernprozesse einsetzen, die das Wissen in seiner kulturellen Verankerung und seiner Handlungsperspektive aktualisieren“ (Reich 2008, 72)</a:t>
            </a:r>
          </a:p>
          <a:p>
            <a:pPr marL="0" indent="0">
              <a:buNone/>
            </a:pPr>
            <a:r>
              <a:rPr lang="de-DE"/>
              <a:t>Sozial-kulturell orientierter Ansatz</a:t>
            </a:r>
            <a:endParaRPr lang="el-GR"/>
          </a:p>
        </p:txBody>
      </p:sp>
    </p:spTree>
    <p:extLst>
      <p:ext uri="{BB962C8B-B14F-4D97-AF65-F5344CB8AC3E}">
        <p14:creationId xmlns:p14="http://schemas.microsoft.com/office/powerpoint/2010/main" val="15071417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28650" y="365126"/>
            <a:ext cx="7886700" cy="320675"/>
          </a:xfrm>
        </p:spPr>
        <p:txBody>
          <a:bodyPr>
            <a:noAutofit/>
          </a:bodyPr>
          <a:lstStyle/>
          <a:p>
            <a:r>
              <a:rPr lang="de-DE" sz="3200" dirty="0" err="1"/>
              <a:t>Literautur</a:t>
            </a:r>
            <a:endParaRPr lang="el-GR" sz="3200" dirty="0"/>
          </a:p>
        </p:txBody>
      </p:sp>
      <p:sp>
        <p:nvSpPr>
          <p:cNvPr id="3" name="Θέση περιεχομένου 2"/>
          <p:cNvSpPr>
            <a:spLocks noGrp="1"/>
          </p:cNvSpPr>
          <p:nvPr>
            <p:ph idx="1"/>
          </p:nvPr>
        </p:nvSpPr>
        <p:spPr>
          <a:xfrm>
            <a:off x="628650" y="1102660"/>
            <a:ext cx="8357347" cy="5365376"/>
          </a:xfrm>
        </p:spPr>
        <p:txBody>
          <a:bodyPr>
            <a:noAutofit/>
          </a:bodyPr>
          <a:lstStyle/>
          <a:p>
            <a:pPr marL="363538" indent="-363538" algn="just">
              <a:spcBef>
                <a:spcPts val="0"/>
              </a:spcBef>
              <a:spcAft>
                <a:spcPts val="600"/>
              </a:spcAft>
              <a:buNone/>
            </a:pPr>
            <a:r>
              <a:rPr lang="de-DE" sz="1800" b="1" dirty="0">
                <a:latin typeface="Times New Roman" panose="02020603050405020304" pitchFamily="18" charset="0"/>
                <a:cs typeface="Times New Roman" panose="02020603050405020304" pitchFamily="18" charset="0"/>
              </a:rPr>
              <a:t>Bimmel</a:t>
            </a:r>
            <a:r>
              <a:rPr lang="de-DE" sz="1800" dirty="0">
                <a:latin typeface="Times New Roman" panose="02020603050405020304" pitchFamily="18" charset="0"/>
                <a:cs typeface="Times New Roman" panose="02020603050405020304" pitchFamily="18" charset="0"/>
              </a:rPr>
              <a:t>, Peter / </a:t>
            </a:r>
            <a:r>
              <a:rPr lang="de-DE" sz="1800" b="1" dirty="0" err="1">
                <a:latin typeface="Times New Roman" panose="02020603050405020304" pitchFamily="18" charset="0"/>
                <a:cs typeface="Times New Roman" panose="02020603050405020304" pitchFamily="18" charset="0"/>
              </a:rPr>
              <a:t>Rampillon</a:t>
            </a:r>
            <a:r>
              <a:rPr lang="de-DE" sz="1800" dirty="0">
                <a:latin typeface="Times New Roman" panose="02020603050405020304" pitchFamily="18" charset="0"/>
                <a:cs typeface="Times New Roman" panose="02020603050405020304" pitchFamily="18" charset="0"/>
              </a:rPr>
              <a:t>, Ute (2000): </a:t>
            </a:r>
            <a:r>
              <a:rPr lang="de-DE" sz="1800" dirty="0" err="1">
                <a:latin typeface="Times New Roman" panose="02020603050405020304" pitchFamily="18" charset="0"/>
                <a:cs typeface="Times New Roman" panose="02020603050405020304" pitchFamily="18" charset="0"/>
              </a:rPr>
              <a:t>Lernerautonomie</a:t>
            </a:r>
            <a:r>
              <a:rPr lang="de-DE" sz="1800" dirty="0">
                <a:latin typeface="Times New Roman" panose="02020603050405020304" pitchFamily="18" charset="0"/>
                <a:cs typeface="Times New Roman" panose="02020603050405020304" pitchFamily="18" charset="0"/>
              </a:rPr>
              <a:t> und Lernstrategien. Fernstudieneinheit 23. München: Langenscheidt</a:t>
            </a:r>
          </a:p>
          <a:p>
            <a:pPr marL="363538" indent="-363538" algn="just">
              <a:spcBef>
                <a:spcPts val="0"/>
              </a:spcBef>
              <a:spcAft>
                <a:spcPts val="600"/>
              </a:spcAft>
              <a:buNone/>
            </a:pPr>
            <a:r>
              <a:rPr lang="de-DE" sz="1800" b="1" dirty="0">
                <a:latin typeface="Times New Roman" panose="02020603050405020304" pitchFamily="18" charset="0"/>
                <a:cs typeface="Times New Roman" panose="02020603050405020304" pitchFamily="18" charset="0"/>
              </a:rPr>
              <a:t>Europara</a:t>
            </a:r>
            <a:r>
              <a:rPr lang="en-US" sz="1800" dirty="0">
                <a:latin typeface="Times New Roman" panose="02020603050405020304" pitchFamily="18" charset="0"/>
                <a:cs typeface="Times New Roman" panose="02020603050405020304" pitchFamily="18" charset="0"/>
              </a:rPr>
              <a:t>t, </a:t>
            </a:r>
            <a:r>
              <a:rPr lang="de-DE" sz="1800" dirty="0">
                <a:latin typeface="Times New Roman" panose="02020603050405020304" pitchFamily="18" charset="0"/>
                <a:cs typeface="Times New Roman" panose="02020603050405020304" pitchFamily="18" charset="0"/>
              </a:rPr>
              <a:t>Rat für kulturelle Zusammenarbeit (2001): Gemeinsamer europäischer Referenzrahmen für Sprachen: lernen, lehren, beurteilen. Berlin, München, Wien, Zürich, New York: Langenscheidt </a:t>
            </a:r>
            <a:endParaRPr lang="en-US" sz="1800" b="1" dirty="0">
              <a:latin typeface="Times New Roman" panose="02020603050405020304" pitchFamily="18" charset="0"/>
              <a:cs typeface="Times New Roman" panose="02020603050405020304" pitchFamily="18" charset="0"/>
            </a:endParaRPr>
          </a:p>
          <a:p>
            <a:pPr marL="363538" indent="-363538" algn="just">
              <a:spcBef>
                <a:spcPts val="0"/>
              </a:spcBef>
              <a:spcAft>
                <a:spcPts val="600"/>
              </a:spcAft>
              <a:buNone/>
            </a:pPr>
            <a:r>
              <a:rPr lang="en-US" sz="1800" b="1" dirty="0">
                <a:latin typeface="Times New Roman" panose="02020603050405020304" pitchFamily="18" charset="0"/>
                <a:cs typeface="Times New Roman" panose="02020603050405020304" pitchFamily="18" charset="0"/>
              </a:rPr>
              <a:t>Holec</a:t>
            </a:r>
            <a:r>
              <a:rPr lang="en-US" sz="1800" dirty="0">
                <a:latin typeface="Times New Roman" panose="02020603050405020304" pitchFamily="18" charset="0"/>
                <a:cs typeface="Times New Roman" panose="02020603050405020304" pitchFamily="18" charset="0"/>
              </a:rPr>
              <a:t>, Henri (1981): Autonomy in Foreign Language Learning. Oxford: </a:t>
            </a:r>
            <a:r>
              <a:rPr lang="en-US" sz="1800" dirty="0" err="1">
                <a:latin typeface="Times New Roman" panose="02020603050405020304" pitchFamily="18" charset="0"/>
                <a:cs typeface="Times New Roman" panose="02020603050405020304" pitchFamily="18" charset="0"/>
              </a:rPr>
              <a:t>Pergamon</a:t>
            </a:r>
            <a:r>
              <a:rPr lang="en-US" sz="1800" dirty="0">
                <a:latin typeface="Times New Roman" panose="02020603050405020304" pitchFamily="18" charset="0"/>
                <a:cs typeface="Times New Roman" panose="02020603050405020304" pitchFamily="18" charset="0"/>
              </a:rPr>
              <a:t>. In: Wolff</a:t>
            </a:r>
            <a:r>
              <a:rPr lang="de-DE" sz="1800" dirty="0">
                <a:latin typeface="Times New Roman" panose="02020603050405020304" pitchFamily="18" charset="0"/>
                <a:cs typeface="Times New Roman" panose="02020603050405020304" pitchFamily="18" charset="0"/>
              </a:rPr>
              <a:t>, Dieter (2007): </a:t>
            </a:r>
            <a:r>
              <a:rPr lang="de-DE" sz="1800" dirty="0" err="1">
                <a:latin typeface="Times New Roman" panose="02020603050405020304" pitchFamily="18" charset="0"/>
                <a:cs typeface="Times New Roman" panose="02020603050405020304" pitchFamily="18" charset="0"/>
              </a:rPr>
              <a:t>Lernerautonomie</a:t>
            </a:r>
            <a:r>
              <a:rPr lang="de-DE" sz="1800" dirty="0">
                <a:latin typeface="Times New Roman" panose="02020603050405020304" pitchFamily="18" charset="0"/>
                <a:cs typeface="Times New Roman" panose="02020603050405020304" pitchFamily="18" charset="0"/>
              </a:rPr>
              <a:t> und selbst gesteuertes fremdsprachliches Lernen: Überblick. In: Bausch, Karl-Richard / Christ, Herbert / Krumm, Hans-Jürgen (</a:t>
            </a:r>
            <a:r>
              <a:rPr lang="de-DE" sz="1800" dirty="0" err="1">
                <a:latin typeface="Times New Roman" panose="02020603050405020304" pitchFamily="18" charset="0"/>
                <a:cs typeface="Times New Roman" panose="02020603050405020304" pitchFamily="18" charset="0"/>
              </a:rPr>
              <a:t>Hg</a:t>
            </a:r>
            <a:r>
              <a:rPr lang="de-DE" sz="1800" dirty="0">
                <a:latin typeface="Times New Roman" panose="02020603050405020304" pitchFamily="18" charset="0"/>
                <a:cs typeface="Times New Roman" panose="02020603050405020304" pitchFamily="18" charset="0"/>
              </a:rPr>
              <a:t>.): Handbuch Fremdsprachenunterricht, 5. Aufl. Tübingen/Basel: Francke</a:t>
            </a:r>
            <a:endParaRPr lang="de-DE" sz="1800" b="1" dirty="0">
              <a:latin typeface="Times New Roman" panose="02020603050405020304" pitchFamily="18" charset="0"/>
              <a:cs typeface="Times New Roman" panose="02020603050405020304" pitchFamily="18" charset="0"/>
            </a:endParaRPr>
          </a:p>
          <a:p>
            <a:pPr marL="363538" indent="-363538" algn="just">
              <a:spcBef>
                <a:spcPts val="0"/>
              </a:spcBef>
              <a:spcAft>
                <a:spcPts val="600"/>
              </a:spcAft>
              <a:buNone/>
            </a:pPr>
            <a:r>
              <a:rPr lang="de-DE" sz="1800" b="1" dirty="0">
                <a:latin typeface="Times New Roman" panose="02020603050405020304" pitchFamily="18" charset="0"/>
                <a:cs typeface="Times New Roman" panose="02020603050405020304" pitchFamily="18" charset="0"/>
              </a:rPr>
              <a:t>Kontomitrou</a:t>
            </a:r>
            <a:r>
              <a:rPr lang="de-DE" sz="1800" dirty="0">
                <a:latin typeface="Times New Roman" panose="02020603050405020304" pitchFamily="18" charset="0"/>
                <a:cs typeface="Times New Roman" panose="02020603050405020304" pitchFamily="18" charset="0"/>
              </a:rPr>
              <a:t>, Athanasia (2014): Freies Sprechen als Lehr- und </a:t>
            </a:r>
            <a:r>
              <a:rPr lang="de-DE" sz="1800" dirty="0" err="1">
                <a:latin typeface="Times New Roman" panose="02020603050405020304" pitchFamily="18" charset="0"/>
                <a:cs typeface="Times New Roman" panose="02020603050405020304" pitchFamily="18" charset="0"/>
              </a:rPr>
              <a:t>Testziel</a:t>
            </a:r>
            <a:r>
              <a:rPr lang="de-DE" sz="1800" dirty="0">
                <a:latin typeface="Times New Roman" panose="02020603050405020304" pitchFamily="18" charset="0"/>
                <a:cs typeface="Times New Roman" panose="02020603050405020304" pitchFamily="18" charset="0"/>
              </a:rPr>
              <a:t>. </a:t>
            </a:r>
            <a:r>
              <a:rPr lang="de-DE" sz="1800" dirty="0" err="1">
                <a:latin typeface="Times New Roman" panose="02020603050405020304" pitchFamily="18" charset="0"/>
                <a:cs typeface="Times New Roman" panose="02020603050405020304" pitchFamily="18" charset="0"/>
              </a:rPr>
              <a:t>Didaktisierung</a:t>
            </a:r>
            <a:r>
              <a:rPr lang="de-DE" sz="1800" dirty="0">
                <a:latin typeface="Times New Roman" panose="02020603050405020304" pitchFamily="18" charset="0"/>
                <a:cs typeface="Times New Roman" panose="02020603050405020304" pitchFamily="18" charset="0"/>
              </a:rPr>
              <a:t>, Testentwicklung und Testbeurteilung. </a:t>
            </a:r>
            <a:r>
              <a:rPr lang="el-GR" sz="1800" dirty="0">
                <a:latin typeface="Times New Roman" panose="02020603050405020304" pitchFamily="18" charset="0"/>
                <a:cs typeface="Times New Roman" panose="02020603050405020304" pitchFamily="18" charset="0"/>
              </a:rPr>
              <a:t>Διδακτορική Διατριβή. Τμήμα Γερμανικής Γλώσσας και Φιλολογίας ΕΚΠΑ</a:t>
            </a:r>
            <a:endParaRPr lang="en-US" sz="1800" b="1" dirty="0">
              <a:latin typeface="Times New Roman" panose="02020603050405020304" pitchFamily="18" charset="0"/>
              <a:cs typeface="Times New Roman" panose="02020603050405020304" pitchFamily="18" charset="0"/>
            </a:endParaRPr>
          </a:p>
          <a:p>
            <a:pPr marL="363538" indent="-363538" algn="just">
              <a:spcBef>
                <a:spcPts val="0"/>
              </a:spcBef>
              <a:spcAft>
                <a:spcPts val="600"/>
              </a:spcAft>
              <a:buNone/>
            </a:pPr>
            <a:r>
              <a:rPr lang="en-US" sz="1800" b="1" dirty="0">
                <a:latin typeface="Times New Roman" panose="02020603050405020304" pitchFamily="18" charset="0"/>
                <a:cs typeface="Times New Roman" panose="02020603050405020304" pitchFamily="18" charset="0"/>
              </a:rPr>
              <a:t>Little</a:t>
            </a:r>
            <a:r>
              <a:rPr lang="en-US" sz="1800" dirty="0">
                <a:latin typeface="Times New Roman" panose="02020603050405020304" pitchFamily="18" charset="0"/>
                <a:cs typeface="Times New Roman" panose="02020603050405020304" pitchFamily="18" charset="0"/>
              </a:rPr>
              <a:t>, David (2009): The European Language Portfolio: where pedagogy and assessment meet. 8th International Seminar on the European Language Portfolio, Graz, 29 September–1 October 2009. Strasbourg: Council of Europe. </a:t>
            </a:r>
          </a:p>
          <a:p>
            <a:pPr marL="363538" indent="-363538" algn="just">
              <a:lnSpc>
                <a:spcPct val="100000"/>
              </a:lnSpc>
              <a:spcBef>
                <a:spcPts val="0"/>
              </a:spcBef>
              <a:buNone/>
            </a:pPr>
            <a:r>
              <a:rPr lang="en-US" sz="1800" b="1" dirty="0" err="1">
                <a:latin typeface="Times New Roman" panose="02020603050405020304" pitchFamily="18" charset="0"/>
                <a:cs typeface="Times New Roman" panose="02020603050405020304" pitchFamily="18" charset="0"/>
              </a:rPr>
              <a:t>Möller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Kornelia</a:t>
            </a:r>
            <a:r>
              <a:rPr lang="en-US" sz="1800" dirty="0">
                <a:latin typeface="Times New Roman" panose="02020603050405020304" pitchFamily="18" charset="0"/>
                <a:cs typeface="Times New Roman" panose="02020603050405020304" pitchFamily="18" charset="0"/>
              </a:rPr>
              <a:t> (2001): </a:t>
            </a:r>
            <a:r>
              <a:rPr lang="en-US" sz="1800" dirty="0" err="1">
                <a:latin typeface="Times New Roman" panose="02020603050405020304" pitchFamily="18" charset="0"/>
                <a:cs typeface="Times New Roman" panose="02020603050405020304" pitchFamily="18" charset="0"/>
              </a:rPr>
              <a:t>Konstruktivistische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Sichtweisen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für</a:t>
            </a:r>
            <a:r>
              <a:rPr lang="en-US" sz="1800" dirty="0">
                <a:latin typeface="Times New Roman" panose="02020603050405020304" pitchFamily="18" charset="0"/>
                <a:cs typeface="Times New Roman" panose="02020603050405020304" pitchFamily="18" charset="0"/>
              </a:rPr>
              <a:t> das </a:t>
            </a:r>
            <a:r>
              <a:rPr lang="en-US" sz="1800" dirty="0" err="1">
                <a:latin typeface="Times New Roman" panose="02020603050405020304" pitchFamily="18" charset="0"/>
                <a:cs typeface="Times New Roman" panose="02020603050405020304" pitchFamily="18" charset="0"/>
              </a:rPr>
              <a:t>Lernen</a:t>
            </a:r>
            <a:r>
              <a:rPr lang="en-US" sz="1800" dirty="0">
                <a:latin typeface="Times New Roman" panose="02020603050405020304" pitchFamily="18" charset="0"/>
                <a:cs typeface="Times New Roman" panose="02020603050405020304" pitchFamily="18" charset="0"/>
              </a:rPr>
              <a:t> in der </a:t>
            </a:r>
            <a:r>
              <a:rPr lang="en-US" sz="1800" dirty="0" err="1">
                <a:latin typeface="Times New Roman" panose="02020603050405020304" pitchFamily="18" charset="0"/>
                <a:cs typeface="Times New Roman" panose="02020603050405020304" pitchFamily="18" charset="0"/>
              </a:rPr>
              <a:t>Grundschule</a:t>
            </a:r>
            <a:r>
              <a:rPr lang="en-US" sz="1800" dirty="0">
                <a:latin typeface="Times New Roman" panose="02020603050405020304" pitchFamily="18" charset="0"/>
                <a:cs typeface="Times New Roman" panose="02020603050405020304" pitchFamily="18" charset="0"/>
              </a:rPr>
              <a:t>? In: </a:t>
            </a:r>
            <a:r>
              <a:rPr lang="en-US" sz="1800" dirty="0" err="1">
                <a:latin typeface="Times New Roman" panose="02020603050405020304" pitchFamily="18" charset="0"/>
                <a:cs typeface="Times New Roman" panose="02020603050405020304" pitchFamily="18" charset="0"/>
              </a:rPr>
              <a:t>Czerwenka</a:t>
            </a:r>
            <a:r>
              <a:rPr lang="en-US" sz="1800" dirty="0">
                <a:latin typeface="Times New Roman" panose="02020603050405020304" pitchFamily="18" charset="0"/>
                <a:cs typeface="Times New Roman" panose="02020603050405020304" pitchFamily="18" charset="0"/>
              </a:rPr>
              <a:t>, Kurt / </a:t>
            </a:r>
            <a:r>
              <a:rPr lang="en-US" sz="1800" dirty="0" err="1">
                <a:latin typeface="Times New Roman" panose="02020603050405020304" pitchFamily="18" charset="0"/>
                <a:cs typeface="Times New Roman" panose="02020603050405020304" pitchFamily="18" charset="0"/>
              </a:rPr>
              <a:t>Nölle</a:t>
            </a:r>
            <a:r>
              <a:rPr lang="en-US" sz="1800" dirty="0">
                <a:latin typeface="Times New Roman" panose="02020603050405020304" pitchFamily="18" charset="0"/>
                <a:cs typeface="Times New Roman" panose="02020603050405020304" pitchFamily="18" charset="0"/>
              </a:rPr>
              <a:t>, Karin / </a:t>
            </a:r>
            <a:r>
              <a:rPr lang="en-US" sz="1800" dirty="0" err="1">
                <a:latin typeface="Times New Roman" panose="02020603050405020304" pitchFamily="18" charset="0"/>
                <a:cs typeface="Times New Roman" panose="02020603050405020304" pitchFamily="18" charset="0"/>
              </a:rPr>
              <a:t>Roßbach</a:t>
            </a:r>
            <a:r>
              <a:rPr lang="en-US" sz="1800" dirty="0">
                <a:latin typeface="Times New Roman" panose="02020603050405020304" pitchFamily="18" charset="0"/>
                <a:cs typeface="Times New Roman" panose="02020603050405020304" pitchFamily="18" charset="0"/>
              </a:rPr>
              <a:t>, Hans-</a:t>
            </a:r>
            <a:r>
              <a:rPr lang="en-US" sz="1800" dirty="0" err="1">
                <a:latin typeface="Times New Roman" panose="02020603050405020304" pitchFamily="18" charset="0"/>
                <a:cs typeface="Times New Roman" panose="02020603050405020304" pitchFamily="18" charset="0"/>
              </a:rPr>
              <a:t>Günther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Hrsg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Forschungen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zu</a:t>
            </a:r>
            <a:r>
              <a:rPr lang="en-US" sz="1800" dirty="0">
                <a:latin typeface="Times New Roman" panose="02020603050405020304" pitchFamily="18" charset="0"/>
                <a:cs typeface="Times New Roman" panose="02020603050405020304" pitchFamily="18" charset="0"/>
              </a:rPr>
              <a:t> Lehr- und </a:t>
            </a:r>
            <a:r>
              <a:rPr lang="en-US" sz="1800" dirty="0" err="1">
                <a:latin typeface="Times New Roman" panose="02020603050405020304" pitchFamily="18" charset="0"/>
                <a:cs typeface="Times New Roman" panose="02020603050405020304" pitchFamily="18" charset="0"/>
              </a:rPr>
              <a:t>Lernkompetenzen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für</a:t>
            </a:r>
            <a:r>
              <a:rPr lang="en-US" sz="1800" dirty="0">
                <a:latin typeface="Times New Roman" panose="02020603050405020304" pitchFamily="18" charset="0"/>
                <a:cs typeface="Times New Roman" panose="02020603050405020304" pitchFamily="18" charset="0"/>
              </a:rPr>
              <a:t> die </a:t>
            </a:r>
            <a:r>
              <a:rPr lang="en-US" sz="1800" dirty="0" err="1">
                <a:latin typeface="Times New Roman" panose="02020603050405020304" pitchFamily="18" charset="0"/>
                <a:cs typeface="Times New Roman" panose="02020603050405020304" pitchFamily="18" charset="0"/>
              </a:rPr>
              <a:t>Grundschule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Opladen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Leske</a:t>
            </a:r>
            <a:r>
              <a:rPr lang="en-US" sz="1800" dirty="0">
                <a:latin typeface="Times New Roman" panose="02020603050405020304" pitchFamily="18" charset="0"/>
                <a:cs typeface="Times New Roman" panose="02020603050405020304" pitchFamily="18" charset="0"/>
              </a:rPr>
              <a:t> + </a:t>
            </a:r>
            <a:r>
              <a:rPr lang="en-US" sz="1800" dirty="0" err="1">
                <a:latin typeface="Times New Roman" panose="02020603050405020304" pitchFamily="18" charset="0"/>
                <a:cs typeface="Times New Roman" panose="02020603050405020304" pitchFamily="18" charset="0"/>
              </a:rPr>
              <a:t>Budrich</a:t>
            </a:r>
            <a:r>
              <a:rPr lang="en-US" sz="1800" dirty="0">
                <a:latin typeface="Times New Roman" panose="02020603050405020304" pitchFamily="18" charset="0"/>
                <a:cs typeface="Times New Roman" panose="02020603050405020304" pitchFamily="18" charset="0"/>
              </a:rPr>
              <a:t> 2001 (=</a:t>
            </a:r>
            <a:r>
              <a:rPr lang="en-US" sz="1800" dirty="0" err="1">
                <a:latin typeface="Times New Roman" panose="02020603050405020304" pitchFamily="18" charset="0"/>
                <a:cs typeface="Times New Roman" panose="02020603050405020304" pitchFamily="18" charset="0"/>
              </a:rPr>
              <a:t>Jahrbuch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Grundschulforschung</a:t>
            </a:r>
            <a:r>
              <a:rPr lang="en-US" sz="1800" dirty="0">
                <a:latin typeface="Times New Roman" panose="02020603050405020304" pitchFamily="18" charset="0"/>
                <a:cs typeface="Times New Roman" panose="02020603050405020304" pitchFamily="18" charset="0"/>
              </a:rPr>
              <a:t>. Bd. 4), 16-31. </a:t>
            </a:r>
          </a:p>
          <a:p>
            <a:pPr marL="363538" indent="0">
              <a:lnSpc>
                <a:spcPct val="100000"/>
              </a:lnSpc>
              <a:spcBef>
                <a:spcPts val="0"/>
              </a:spcBef>
              <a:buNone/>
            </a:pPr>
            <a:r>
              <a:rPr lang="en-US" sz="1800" dirty="0">
                <a:latin typeface="Times New Roman" panose="02020603050405020304" pitchFamily="18" charset="0"/>
                <a:cs typeface="Times New Roman" panose="02020603050405020304" pitchFamily="18" charset="0"/>
              </a:rPr>
              <a:t>In: http://</a:t>
            </a:r>
            <a:r>
              <a:rPr lang="de-DE" sz="1800" dirty="0"/>
              <a:t>www.uni-muenster.de/imperia/md/content/didaktik_des_sachunterrichts/dokumente/literaturmoeller/konstruktivistischesichtweisen.pdf </a:t>
            </a:r>
            <a:endParaRPr lang="de-DE" sz="1800" b="1" dirty="0">
              <a:latin typeface="Times New Roman" panose="02020603050405020304" pitchFamily="18" charset="0"/>
              <a:cs typeface="Times New Roman" panose="02020603050405020304" pitchFamily="18" charset="0"/>
            </a:endParaRPr>
          </a:p>
          <a:p>
            <a:pPr marL="363538" indent="-363538" algn="just">
              <a:spcBef>
                <a:spcPts val="0"/>
              </a:spcBef>
              <a:spcAft>
                <a:spcPts val="600"/>
              </a:spcAft>
              <a:buNone/>
            </a:pPr>
            <a:endParaRPr lang="en-US" sz="2000" dirty="0">
              <a:latin typeface="Times New Roman" panose="02020603050405020304" pitchFamily="18" charset="0"/>
              <a:cs typeface="Times New Roman" panose="02020603050405020304" pitchFamily="18" charset="0"/>
            </a:endParaRPr>
          </a:p>
          <a:p>
            <a:pPr marL="363538" indent="0" algn="just">
              <a:spcBef>
                <a:spcPts val="0"/>
              </a:spcBef>
              <a:spcAft>
                <a:spcPts val="600"/>
              </a:spcAft>
              <a:buNone/>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18133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88308" y="147917"/>
            <a:ext cx="7886700" cy="6508377"/>
          </a:xfrm>
        </p:spPr>
        <p:txBody>
          <a:bodyPr>
            <a:noAutofit/>
          </a:bodyPr>
          <a:lstStyle/>
          <a:p>
            <a:pPr marL="0" indent="0" algn="just">
              <a:lnSpc>
                <a:spcPct val="100000"/>
              </a:lnSpc>
              <a:spcBef>
                <a:spcPts val="200"/>
              </a:spcBef>
              <a:buNone/>
            </a:pPr>
            <a:r>
              <a:rPr lang="en-US" sz="1200" b="1" dirty="0"/>
              <a:t>Schütz</a:t>
            </a:r>
            <a:r>
              <a:rPr lang="en-US" sz="1200" dirty="0"/>
              <a:t>, Ricardo (2007): Stephen Krashen's Theory of Second Language Acquisition. </a:t>
            </a:r>
          </a:p>
          <a:p>
            <a:pPr marL="174625" indent="0" algn="just">
              <a:lnSpc>
                <a:spcPct val="100000"/>
              </a:lnSpc>
              <a:spcBef>
                <a:spcPts val="200"/>
              </a:spcBef>
              <a:buNone/>
            </a:pPr>
            <a:r>
              <a:rPr lang="de-DE" sz="1200" dirty="0"/>
              <a:t>In: http://www.sk.com.br/sk-krash.html </a:t>
            </a:r>
            <a:endParaRPr lang="de-DE" sz="1200" dirty="0">
              <a:cs typeface="Times New Roman" panose="02020603050405020304" pitchFamily="18" charset="0"/>
            </a:endParaRPr>
          </a:p>
          <a:p>
            <a:pPr marL="363538" indent="-363538" algn="just">
              <a:lnSpc>
                <a:spcPct val="100000"/>
              </a:lnSpc>
              <a:spcBef>
                <a:spcPts val="200"/>
              </a:spcBef>
              <a:buNone/>
            </a:pPr>
            <a:r>
              <a:rPr lang="de-DE" sz="1200" b="1" dirty="0">
                <a:cs typeface="Times New Roman" panose="02020603050405020304" pitchFamily="18" charset="0"/>
              </a:rPr>
              <a:t>Staatsinstitut für Schulqualität und Bildungsforschung </a:t>
            </a:r>
            <a:r>
              <a:rPr lang="de-DE" sz="1200" dirty="0">
                <a:cs typeface="Times New Roman" panose="02020603050405020304" pitchFamily="18" charset="0"/>
              </a:rPr>
              <a:t>(</a:t>
            </a:r>
            <a:r>
              <a:rPr lang="de-DE" sz="1200" dirty="0" err="1">
                <a:cs typeface="Times New Roman" panose="02020603050405020304" pitchFamily="18" charset="0"/>
              </a:rPr>
              <a:t>Hg</a:t>
            </a:r>
            <a:r>
              <a:rPr lang="de-DE" sz="1200" dirty="0">
                <a:cs typeface="Times New Roman" panose="02020603050405020304" pitchFamily="18" charset="0"/>
              </a:rPr>
              <a:t>.) (2007): Theorien des Lernens. Folgerungen für das Lehren </a:t>
            </a:r>
          </a:p>
          <a:p>
            <a:pPr marL="363538" indent="0" algn="just">
              <a:lnSpc>
                <a:spcPct val="100000"/>
              </a:lnSpc>
              <a:spcBef>
                <a:spcPts val="200"/>
              </a:spcBef>
              <a:buNone/>
            </a:pPr>
            <a:r>
              <a:rPr lang="de-DE" sz="1200" dirty="0">
                <a:cs typeface="Times New Roman" panose="02020603050405020304" pitchFamily="18" charset="0"/>
              </a:rPr>
              <a:t>In: https://www.isb.bayern.de/download/1542/flyer-lerntheorie-druckfassung.pdf</a:t>
            </a:r>
          </a:p>
          <a:p>
            <a:pPr marL="363538" indent="-363538" algn="just">
              <a:lnSpc>
                <a:spcPct val="100000"/>
              </a:lnSpc>
              <a:spcBef>
                <a:spcPts val="200"/>
              </a:spcBef>
              <a:buNone/>
            </a:pPr>
            <a:r>
              <a:rPr lang="de-DE" sz="1200" b="1" dirty="0"/>
              <a:t>Tschirner</a:t>
            </a:r>
            <a:r>
              <a:rPr lang="de-DE" sz="1200" dirty="0"/>
              <a:t>, E. (1995). Theorie und Praxis des Natural Approach in den 90er Jahren. Eine Methode wird volljährig. Deutsch als Fremdsprache, 32, 1, 3-11)</a:t>
            </a:r>
          </a:p>
          <a:p>
            <a:pPr marL="363538" indent="0" algn="just">
              <a:lnSpc>
                <a:spcPct val="100000"/>
              </a:lnSpc>
              <a:spcBef>
                <a:spcPts val="200"/>
              </a:spcBef>
              <a:buNone/>
            </a:pPr>
            <a:r>
              <a:rPr lang="de-DE" sz="1200" dirty="0" err="1"/>
              <a:t>In:http</a:t>
            </a:r>
            <a:r>
              <a:rPr lang="de-DE" sz="1200" dirty="0"/>
              <a:t>://herder.philol.uni-leipzig.de/</a:t>
            </a:r>
            <a:r>
              <a:rPr lang="de-DE" sz="1200" dirty="0" err="1"/>
              <a:t>temp</a:t>
            </a:r>
            <a:r>
              <a:rPr lang="de-DE" sz="1200" dirty="0"/>
              <a:t>/lehrende/</a:t>
            </a:r>
            <a:r>
              <a:rPr lang="de-DE" sz="1200" dirty="0" err="1"/>
              <a:t>tschirner</a:t>
            </a:r>
            <a:r>
              <a:rPr lang="de-DE" sz="1200" dirty="0"/>
              <a:t>/texte/1995/THEORIE/theorie01.htm </a:t>
            </a:r>
            <a:endParaRPr lang="el-GR" sz="1200" dirty="0"/>
          </a:p>
          <a:p>
            <a:pPr marL="363538" indent="-363538" algn="just">
              <a:spcBef>
                <a:spcPts val="0"/>
              </a:spcBef>
              <a:spcAft>
                <a:spcPts val="600"/>
              </a:spcAft>
              <a:buNone/>
            </a:pPr>
            <a:r>
              <a:rPr lang="de-DE" sz="1200" b="1" dirty="0">
                <a:latin typeface="Calibri" panose="020F0502020204030204" pitchFamily="34" charset="0"/>
                <a:ea typeface="Calibri" panose="020F0502020204030204" pitchFamily="34" charset="0"/>
                <a:cs typeface="Calibri" panose="020F0502020204030204" pitchFamily="34" charset="0"/>
              </a:rPr>
              <a:t>Neubert</a:t>
            </a:r>
            <a:r>
              <a:rPr lang="de-DE" sz="1200" dirty="0">
                <a:latin typeface="Calibri" panose="020F0502020204030204" pitchFamily="34" charset="0"/>
                <a:ea typeface="Calibri" panose="020F0502020204030204" pitchFamily="34" charset="0"/>
                <a:cs typeface="Calibri" panose="020F0502020204030204" pitchFamily="34" charset="0"/>
              </a:rPr>
              <a:t>, Stefan / </a:t>
            </a:r>
            <a:r>
              <a:rPr lang="de-DE" sz="1200" b="1" dirty="0">
                <a:latin typeface="Calibri" panose="020F0502020204030204" pitchFamily="34" charset="0"/>
                <a:ea typeface="Calibri" panose="020F0502020204030204" pitchFamily="34" charset="0"/>
                <a:cs typeface="Calibri" panose="020F0502020204030204" pitchFamily="34" charset="0"/>
              </a:rPr>
              <a:t>Reich</a:t>
            </a:r>
            <a:r>
              <a:rPr lang="de-DE" sz="1200" dirty="0">
                <a:latin typeface="Calibri" panose="020F0502020204030204" pitchFamily="34" charset="0"/>
                <a:ea typeface="Calibri" panose="020F0502020204030204" pitchFamily="34" charset="0"/>
                <a:cs typeface="Calibri" panose="020F0502020204030204" pitchFamily="34" charset="0"/>
              </a:rPr>
              <a:t>, Kersten / </a:t>
            </a:r>
            <a:r>
              <a:rPr lang="de-DE" sz="1200" b="1" dirty="0">
                <a:latin typeface="Calibri" panose="020F0502020204030204" pitchFamily="34" charset="0"/>
                <a:ea typeface="Calibri" panose="020F0502020204030204" pitchFamily="34" charset="0"/>
                <a:cs typeface="Calibri" panose="020F0502020204030204" pitchFamily="34" charset="0"/>
              </a:rPr>
              <a:t>Voß</a:t>
            </a:r>
            <a:r>
              <a:rPr lang="de-DE" sz="1200" dirty="0">
                <a:latin typeface="Calibri" panose="020F0502020204030204" pitchFamily="34" charset="0"/>
                <a:ea typeface="Calibri" panose="020F0502020204030204" pitchFamily="34" charset="0"/>
                <a:cs typeface="Calibri" panose="020F0502020204030204" pitchFamily="34" charset="0"/>
              </a:rPr>
              <a:t>, Reinhard (2001): Lernen als konstruktiver Prozess. In: Hug, Theo (</a:t>
            </a:r>
            <a:r>
              <a:rPr lang="de-DE" sz="1200" dirty="0" err="1">
                <a:latin typeface="Calibri" panose="020F0502020204030204" pitchFamily="34" charset="0"/>
                <a:ea typeface="Calibri" panose="020F0502020204030204" pitchFamily="34" charset="0"/>
                <a:cs typeface="Calibri" panose="020F0502020204030204" pitchFamily="34" charset="0"/>
              </a:rPr>
              <a:t>Hg</a:t>
            </a:r>
            <a:r>
              <a:rPr lang="de-DE" sz="1200" dirty="0">
                <a:latin typeface="Calibri" panose="020F0502020204030204" pitchFamily="34" charset="0"/>
                <a:ea typeface="Calibri" panose="020F0502020204030204" pitchFamily="34" charset="0"/>
                <a:cs typeface="Calibri" panose="020F0502020204030204" pitchFamily="34" charset="0"/>
              </a:rPr>
              <a:t>.): Die Wissenschaft und ihr Wissen, Bd. 1. </a:t>
            </a:r>
            <a:r>
              <a:rPr lang="de-DE" sz="1200" dirty="0" err="1">
                <a:latin typeface="Calibri" panose="020F0502020204030204" pitchFamily="34" charset="0"/>
                <a:ea typeface="Calibri" panose="020F0502020204030204" pitchFamily="34" charset="0"/>
                <a:cs typeface="Calibri" panose="020F0502020204030204" pitchFamily="34" charset="0"/>
              </a:rPr>
              <a:t>Baltmannsweiler</a:t>
            </a:r>
            <a:r>
              <a:rPr lang="de-DE" sz="1200" dirty="0">
                <a:latin typeface="Calibri" panose="020F0502020204030204" pitchFamily="34" charset="0"/>
                <a:ea typeface="Calibri" panose="020F0502020204030204" pitchFamily="34" charset="0"/>
                <a:cs typeface="Calibri" panose="020F0502020204030204" pitchFamily="34" charset="0"/>
              </a:rPr>
              <a:t>. Schneider Verlag </a:t>
            </a:r>
            <a:r>
              <a:rPr lang="de-DE" sz="1200" dirty="0" err="1">
                <a:latin typeface="Calibri" panose="020F0502020204030204" pitchFamily="34" charset="0"/>
                <a:ea typeface="Calibri" panose="020F0502020204030204" pitchFamily="34" charset="0"/>
                <a:cs typeface="Calibri" panose="020F0502020204030204" pitchFamily="34" charset="0"/>
              </a:rPr>
              <a:t>Hohengehren</a:t>
            </a:r>
            <a:r>
              <a:rPr lang="de-DE" sz="1200" dirty="0">
                <a:latin typeface="Calibri" panose="020F0502020204030204" pitchFamily="34" charset="0"/>
                <a:ea typeface="Calibri" panose="020F0502020204030204" pitchFamily="34" charset="0"/>
                <a:cs typeface="Calibri" panose="020F0502020204030204" pitchFamily="34" charset="0"/>
              </a:rPr>
              <a:t>. </a:t>
            </a:r>
          </a:p>
          <a:p>
            <a:pPr marL="363538" indent="0" algn="just">
              <a:spcBef>
                <a:spcPts val="0"/>
              </a:spcBef>
              <a:spcAft>
                <a:spcPts val="600"/>
              </a:spcAft>
              <a:buNone/>
            </a:pPr>
            <a:r>
              <a:rPr lang="en-US" sz="1200" dirty="0">
                <a:latin typeface="Calibri" panose="020F0502020204030204" pitchFamily="34" charset="0"/>
                <a:ea typeface="Calibri" panose="020F0502020204030204" pitchFamily="34" charset="0"/>
                <a:cs typeface="Calibri" panose="020F0502020204030204" pitchFamily="34" charset="0"/>
              </a:rPr>
              <a:t>In: http://www.uni-koblenz.de/~didaktik/voss/prozess.pdf </a:t>
            </a:r>
            <a:endParaRPr lang="de-DE" sz="1200" b="1" dirty="0">
              <a:latin typeface="Calibri" panose="020F0502020204030204" pitchFamily="34" charset="0"/>
              <a:ea typeface="Calibri" panose="020F0502020204030204" pitchFamily="34" charset="0"/>
              <a:cs typeface="Calibri" panose="020F0502020204030204" pitchFamily="34" charset="0"/>
            </a:endParaRPr>
          </a:p>
          <a:p>
            <a:pPr marL="363538" indent="-363538" algn="just">
              <a:lnSpc>
                <a:spcPct val="100000"/>
              </a:lnSpc>
              <a:spcBef>
                <a:spcPts val="0"/>
              </a:spcBef>
              <a:spcAft>
                <a:spcPts val="600"/>
              </a:spcAft>
              <a:buNone/>
            </a:pPr>
            <a:r>
              <a:rPr lang="de-DE" sz="1200" b="1" dirty="0">
                <a:latin typeface="Calibri" panose="020F0502020204030204" pitchFamily="34" charset="0"/>
                <a:ea typeface="Calibri" panose="020F0502020204030204" pitchFamily="34" charset="0"/>
                <a:cs typeface="Calibri" panose="020F0502020204030204" pitchFamily="34" charset="0"/>
              </a:rPr>
              <a:t>Reich</a:t>
            </a:r>
            <a:r>
              <a:rPr lang="de-DE" sz="1200" dirty="0">
                <a:latin typeface="Calibri" panose="020F0502020204030204" pitchFamily="34" charset="0"/>
                <a:ea typeface="Calibri" panose="020F0502020204030204" pitchFamily="34" charset="0"/>
                <a:cs typeface="Calibri" panose="020F0502020204030204" pitchFamily="34" charset="0"/>
              </a:rPr>
              <a:t>, Kersten (2008): Konstruktivistische Didaktik. Das Lehr- und Studienbuch mit Online- Methodenpool. 5. Auflage. Weinheim und Basel: Beltz</a:t>
            </a:r>
          </a:p>
          <a:p>
            <a:pPr marL="363538" indent="-363538" algn="just">
              <a:lnSpc>
                <a:spcPct val="100000"/>
              </a:lnSpc>
              <a:spcBef>
                <a:spcPts val="0"/>
              </a:spcBef>
              <a:spcAft>
                <a:spcPts val="600"/>
              </a:spcAft>
              <a:buNone/>
            </a:pPr>
            <a:r>
              <a:rPr lang="de-DE" sz="1200" b="1" dirty="0">
                <a:latin typeface="Calibri" panose="020F0502020204030204" pitchFamily="34" charset="0"/>
                <a:ea typeface="Calibri" panose="020F0502020204030204" pitchFamily="34" charset="0"/>
                <a:cs typeface="Calibri" panose="020F0502020204030204" pitchFamily="34" charset="0"/>
              </a:rPr>
              <a:t>Reich</a:t>
            </a:r>
            <a:r>
              <a:rPr lang="de-DE" sz="1200" dirty="0">
                <a:latin typeface="Calibri" panose="020F0502020204030204" pitchFamily="34" charset="0"/>
                <a:ea typeface="Calibri" panose="020F0502020204030204" pitchFamily="34" charset="0"/>
                <a:cs typeface="Calibri" panose="020F0502020204030204" pitchFamily="34" charset="0"/>
              </a:rPr>
              <a:t>, Kersten (2004): Konstruktivistische Didaktik im Blick auf Aufgaben der Fachdidaktik Pädagogik. In: Beyer, Klaus (</a:t>
            </a:r>
            <a:r>
              <a:rPr lang="de-DE" sz="1200" dirty="0" err="1">
                <a:latin typeface="Calibri" panose="020F0502020204030204" pitchFamily="34" charset="0"/>
                <a:ea typeface="Calibri" panose="020F0502020204030204" pitchFamily="34" charset="0"/>
                <a:cs typeface="Calibri" panose="020F0502020204030204" pitchFamily="34" charset="0"/>
              </a:rPr>
              <a:t>Hg</a:t>
            </a:r>
            <a:r>
              <a:rPr lang="de-DE" sz="1200" dirty="0">
                <a:latin typeface="Calibri" panose="020F0502020204030204" pitchFamily="34" charset="0"/>
                <a:ea typeface="Calibri" panose="020F0502020204030204" pitchFamily="34" charset="0"/>
                <a:cs typeface="Calibri" panose="020F0502020204030204" pitchFamily="34" charset="0"/>
              </a:rPr>
              <a:t>.): Planungshilfen für den Fachunterricht. Die Praxisbedeutung der wichtigsten allgemein-didaktischen Konzeptionen. </a:t>
            </a:r>
            <a:r>
              <a:rPr lang="de-DE" sz="1200" dirty="0" err="1">
                <a:latin typeface="Calibri" panose="020F0502020204030204" pitchFamily="34" charset="0"/>
                <a:ea typeface="Calibri" panose="020F0502020204030204" pitchFamily="34" charset="0"/>
                <a:cs typeface="Calibri" panose="020F0502020204030204" pitchFamily="34" charset="0"/>
              </a:rPr>
              <a:t>Baltmannsweiler</a:t>
            </a:r>
            <a:r>
              <a:rPr lang="de-DE" sz="1200" dirty="0">
                <a:latin typeface="Calibri" panose="020F0502020204030204" pitchFamily="34" charset="0"/>
                <a:ea typeface="Calibri" panose="020F0502020204030204" pitchFamily="34" charset="0"/>
                <a:cs typeface="Calibri" panose="020F0502020204030204" pitchFamily="34" charset="0"/>
              </a:rPr>
              <a:t>. Schneider Verlag </a:t>
            </a:r>
            <a:r>
              <a:rPr lang="de-DE" sz="1200" dirty="0" err="1">
                <a:latin typeface="Calibri" panose="020F0502020204030204" pitchFamily="34" charset="0"/>
                <a:ea typeface="Calibri" panose="020F0502020204030204" pitchFamily="34" charset="0"/>
                <a:cs typeface="Calibri" panose="020F0502020204030204" pitchFamily="34" charset="0"/>
              </a:rPr>
              <a:t>Hohengehren</a:t>
            </a:r>
            <a:r>
              <a:rPr lang="de-DE" sz="1200" dirty="0">
                <a:latin typeface="Calibri" panose="020F0502020204030204" pitchFamily="34" charset="0"/>
                <a:ea typeface="Calibri" panose="020F0502020204030204" pitchFamily="34" charset="0"/>
                <a:cs typeface="Calibri" panose="020F0502020204030204" pitchFamily="34" charset="0"/>
              </a:rPr>
              <a:t>. </a:t>
            </a:r>
          </a:p>
          <a:p>
            <a:pPr marL="363538" indent="0" algn="just">
              <a:lnSpc>
                <a:spcPct val="100000"/>
              </a:lnSpc>
              <a:spcBef>
                <a:spcPts val="0"/>
              </a:spcBef>
              <a:spcAft>
                <a:spcPts val="600"/>
              </a:spcAft>
              <a:buNone/>
            </a:pPr>
            <a:r>
              <a:rPr lang="en-US" sz="1200" dirty="0">
                <a:latin typeface="Calibri" panose="020F0502020204030204" pitchFamily="34" charset="0"/>
                <a:ea typeface="Calibri" panose="020F0502020204030204" pitchFamily="34" charset="0"/>
                <a:cs typeface="Calibri" panose="020F0502020204030204" pitchFamily="34" charset="0"/>
              </a:rPr>
              <a:t>In: http://www.uni-koeln.de/hf/konstrukt/reich_works/aufsatze/reich_42.pdf </a:t>
            </a:r>
          </a:p>
          <a:p>
            <a:pPr marL="363538" indent="-363538" algn="just">
              <a:lnSpc>
                <a:spcPct val="100000"/>
              </a:lnSpc>
              <a:spcBef>
                <a:spcPts val="0"/>
              </a:spcBef>
              <a:buNone/>
            </a:pPr>
            <a:r>
              <a:rPr lang="de-DE" sz="1200" b="1" dirty="0">
                <a:latin typeface="Calibri" panose="020F0502020204030204" pitchFamily="34" charset="0"/>
                <a:ea typeface="Calibri" panose="020F0502020204030204" pitchFamily="34" charset="0"/>
                <a:cs typeface="Calibri" panose="020F0502020204030204" pitchFamily="34" charset="0"/>
              </a:rPr>
              <a:t>Staatsinstitut für Schulqualität und Bildungsforschung </a:t>
            </a:r>
            <a:r>
              <a:rPr lang="de-DE" sz="1200" dirty="0">
                <a:latin typeface="Calibri" panose="020F0502020204030204" pitchFamily="34" charset="0"/>
                <a:ea typeface="Calibri" panose="020F0502020204030204" pitchFamily="34" charset="0"/>
                <a:cs typeface="Calibri" panose="020F0502020204030204" pitchFamily="34" charset="0"/>
              </a:rPr>
              <a:t>(</a:t>
            </a:r>
            <a:r>
              <a:rPr lang="de-DE" sz="1200" dirty="0" err="1">
                <a:latin typeface="Calibri" panose="020F0502020204030204" pitchFamily="34" charset="0"/>
                <a:ea typeface="Calibri" panose="020F0502020204030204" pitchFamily="34" charset="0"/>
                <a:cs typeface="Calibri" panose="020F0502020204030204" pitchFamily="34" charset="0"/>
              </a:rPr>
              <a:t>Hg</a:t>
            </a:r>
            <a:r>
              <a:rPr lang="de-DE" sz="1200" dirty="0">
                <a:latin typeface="Calibri" panose="020F0502020204030204" pitchFamily="34" charset="0"/>
                <a:ea typeface="Calibri" panose="020F0502020204030204" pitchFamily="34" charset="0"/>
                <a:cs typeface="Calibri" panose="020F0502020204030204" pitchFamily="34" charset="0"/>
              </a:rPr>
              <a:t>.) (2007): Theorien des Lernens. Folgerungen für das Lehren </a:t>
            </a:r>
          </a:p>
          <a:p>
            <a:pPr marL="363538" indent="0" algn="just">
              <a:lnSpc>
                <a:spcPct val="100000"/>
              </a:lnSpc>
              <a:spcBef>
                <a:spcPts val="0"/>
              </a:spcBef>
              <a:buNone/>
            </a:pPr>
            <a:r>
              <a:rPr lang="de-DE" sz="1200" dirty="0">
                <a:latin typeface="Calibri" panose="020F0502020204030204" pitchFamily="34" charset="0"/>
                <a:ea typeface="Calibri" panose="020F0502020204030204" pitchFamily="34" charset="0"/>
                <a:cs typeface="Calibri" panose="020F0502020204030204" pitchFamily="34" charset="0"/>
              </a:rPr>
              <a:t>In: https://www.isb.bayern.de/download/1542/flyer-lerntheorie-druckfassung.pdf</a:t>
            </a:r>
          </a:p>
          <a:p>
            <a:pPr marL="363538" indent="-363538" algn="just">
              <a:lnSpc>
                <a:spcPct val="100000"/>
              </a:lnSpc>
              <a:spcBef>
                <a:spcPts val="0"/>
              </a:spcBef>
              <a:buNone/>
            </a:pPr>
            <a:r>
              <a:rPr lang="de-DE" sz="1200" b="1" dirty="0">
                <a:latin typeface="Calibri" panose="020F0502020204030204" pitchFamily="34" charset="0"/>
                <a:ea typeface="Calibri" panose="020F0502020204030204" pitchFamily="34" charset="0"/>
                <a:cs typeface="Calibri" panose="020F0502020204030204" pitchFamily="34" charset="0"/>
              </a:rPr>
              <a:t>Wolff</a:t>
            </a:r>
            <a:r>
              <a:rPr lang="de-DE" sz="1200" dirty="0">
                <a:latin typeface="Calibri" panose="020F0502020204030204" pitchFamily="34" charset="0"/>
                <a:ea typeface="Calibri" panose="020F0502020204030204" pitchFamily="34" charset="0"/>
                <a:cs typeface="Calibri" panose="020F0502020204030204" pitchFamily="34" charset="0"/>
              </a:rPr>
              <a:t>, Dieter (2007): </a:t>
            </a:r>
            <a:r>
              <a:rPr lang="de-DE" sz="1200" dirty="0" err="1">
                <a:latin typeface="Calibri" panose="020F0502020204030204" pitchFamily="34" charset="0"/>
                <a:ea typeface="Calibri" panose="020F0502020204030204" pitchFamily="34" charset="0"/>
                <a:cs typeface="Calibri" panose="020F0502020204030204" pitchFamily="34" charset="0"/>
              </a:rPr>
              <a:t>Lernerautonomie</a:t>
            </a:r>
            <a:r>
              <a:rPr lang="de-DE" sz="1200" dirty="0">
                <a:latin typeface="Calibri" panose="020F0502020204030204" pitchFamily="34" charset="0"/>
                <a:ea typeface="Calibri" panose="020F0502020204030204" pitchFamily="34" charset="0"/>
                <a:cs typeface="Calibri" panose="020F0502020204030204" pitchFamily="34" charset="0"/>
              </a:rPr>
              <a:t> und selbst gesteuertes fremdsprachliches Lernen: Überblick. In: Bausch, Karl-Richard / Christ, Herbert / Krumm, Hans-Jürgen (</a:t>
            </a:r>
            <a:r>
              <a:rPr lang="de-DE" sz="1200" dirty="0" err="1">
                <a:latin typeface="Calibri" panose="020F0502020204030204" pitchFamily="34" charset="0"/>
                <a:ea typeface="Calibri" panose="020F0502020204030204" pitchFamily="34" charset="0"/>
                <a:cs typeface="Calibri" panose="020F0502020204030204" pitchFamily="34" charset="0"/>
              </a:rPr>
              <a:t>Hg</a:t>
            </a:r>
            <a:r>
              <a:rPr lang="de-DE" sz="1200" dirty="0">
                <a:latin typeface="Calibri" panose="020F0502020204030204" pitchFamily="34" charset="0"/>
                <a:ea typeface="Calibri" panose="020F0502020204030204" pitchFamily="34" charset="0"/>
                <a:cs typeface="Calibri" panose="020F0502020204030204" pitchFamily="34" charset="0"/>
              </a:rPr>
              <a:t>.): Handbuch Fremdsprachenunterricht, 5. Aufl. Tübingen/Basel: Francke, S. 321-326 </a:t>
            </a:r>
            <a:endParaRPr lang="el-GR" sz="1200" dirty="0">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0000"/>
              </a:lnSpc>
              <a:spcBef>
                <a:spcPts val="0"/>
              </a:spcBef>
              <a:buNone/>
            </a:pPr>
            <a:endParaRPr lang="el-GR" sz="1200" dirty="0">
              <a:latin typeface="Calibri" panose="020F0502020204030204" pitchFamily="34" charset="0"/>
              <a:ea typeface="Calibri" panose="020F0502020204030204" pitchFamily="34" charset="0"/>
              <a:cs typeface="Calibri" panose="020F0502020204030204" pitchFamily="34" charset="0"/>
            </a:endParaRPr>
          </a:p>
          <a:p>
            <a:pPr algn="just">
              <a:lnSpc>
                <a:spcPct val="100000"/>
              </a:lnSpc>
              <a:spcBef>
                <a:spcPts val="0"/>
              </a:spcBef>
            </a:pPr>
            <a:endParaRPr lang="el-GR" sz="2000" dirty="0"/>
          </a:p>
        </p:txBody>
      </p:sp>
    </p:spTree>
    <p:extLst>
      <p:ext uri="{BB962C8B-B14F-4D97-AF65-F5344CB8AC3E}">
        <p14:creationId xmlns:p14="http://schemas.microsoft.com/office/powerpoint/2010/main" val="23106891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8650" y="793377"/>
            <a:ext cx="7886700" cy="5383587"/>
          </a:xfrm>
        </p:spPr>
        <p:txBody>
          <a:bodyPr>
            <a:normAutofit/>
          </a:bodyPr>
          <a:lstStyle/>
          <a:p>
            <a:pPr marL="0" indent="0">
              <a:buNone/>
            </a:pPr>
            <a:r>
              <a:rPr lang="de-DE" dirty="0"/>
              <a:t>Fragen</a:t>
            </a:r>
          </a:p>
          <a:p>
            <a:r>
              <a:rPr lang="de-DE" dirty="0"/>
              <a:t>Von welcher Annahme geht der Konstruktivismus aus?</a:t>
            </a:r>
          </a:p>
          <a:p>
            <a:pPr algn="just"/>
            <a:r>
              <a:rPr lang="de-DE" dirty="0"/>
              <a:t>Welche Auffassungen über das Lernen vertreten John Dewey, Jean Piaget und Lev. S. </a:t>
            </a:r>
            <a:r>
              <a:rPr lang="de-DE" dirty="0" err="1"/>
              <a:t>Vygotsky</a:t>
            </a:r>
            <a:r>
              <a:rPr lang="de-DE" dirty="0"/>
              <a:t> als Vorläufer der konstruktivistischen Sicht?</a:t>
            </a:r>
          </a:p>
          <a:p>
            <a:pPr algn="just"/>
            <a:r>
              <a:rPr lang="de-DE" dirty="0"/>
              <a:t>Von welcher Annahme geht der radikale Konstruktivismus aus?</a:t>
            </a:r>
          </a:p>
          <a:p>
            <a:pPr algn="just"/>
            <a:r>
              <a:rPr lang="de-DE" dirty="0"/>
              <a:t>Nennen Sie drei Grundannahmen der konstruktivistischen Didaktik.</a:t>
            </a:r>
          </a:p>
          <a:p>
            <a:pPr algn="just"/>
            <a:r>
              <a:rPr lang="de-DE" dirty="0"/>
              <a:t>Welche drei Rollen sollen Lehrende und Lernende der konstruktivistischen Didaktik zufolge einnehmen?</a:t>
            </a:r>
          </a:p>
          <a:p>
            <a:pPr algn="just"/>
            <a:r>
              <a:rPr lang="de-DE" dirty="0"/>
              <a:t>Welche sind die didaktisch wichtigen Aspekte des Lernens?</a:t>
            </a:r>
          </a:p>
          <a:p>
            <a:pPr algn="just"/>
            <a:r>
              <a:rPr lang="de-DE" dirty="0"/>
              <a:t>Was versteht man unter kreativem, sozialem, situiertem, emotionalem und individuellem Lernen?</a:t>
            </a:r>
          </a:p>
        </p:txBody>
      </p:sp>
    </p:spTree>
    <p:extLst>
      <p:ext uri="{BB962C8B-B14F-4D97-AF65-F5344CB8AC3E}">
        <p14:creationId xmlns:p14="http://schemas.microsoft.com/office/powerpoint/2010/main" val="26530055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8620" y="149105"/>
            <a:ext cx="7886700" cy="679614"/>
          </a:xfrm>
        </p:spPr>
        <p:txBody>
          <a:bodyPr>
            <a:normAutofit/>
          </a:bodyPr>
          <a:lstStyle/>
          <a:p>
            <a:r>
              <a:rPr lang="en-US" sz="3200" dirty="0"/>
              <a:t>Wiederholung</a:t>
            </a:r>
            <a:r>
              <a:rPr lang="de-DE" sz="3200" dirty="0"/>
              <a:t>: Konstruktivismus</a:t>
            </a:r>
            <a:endParaRPr lang="el-GR" sz="3200" dirty="0"/>
          </a:p>
        </p:txBody>
      </p:sp>
      <p:sp>
        <p:nvSpPr>
          <p:cNvPr id="3" name="Θέση περιεχομένου 2"/>
          <p:cNvSpPr>
            <a:spLocks noGrp="1"/>
          </p:cNvSpPr>
          <p:nvPr>
            <p:ph idx="1"/>
          </p:nvPr>
        </p:nvSpPr>
        <p:spPr>
          <a:xfrm>
            <a:off x="147916" y="1116106"/>
            <a:ext cx="8838082" cy="5643678"/>
          </a:xfrm>
        </p:spPr>
        <p:txBody>
          <a:bodyPr/>
          <a:lstStyle/>
          <a:p>
            <a:pPr marL="0" indent="0">
              <a:buNone/>
            </a:pPr>
            <a:r>
              <a:rPr lang="de-DE" dirty="0"/>
              <a:t>                                                </a:t>
            </a:r>
            <a:endParaRPr lang="el-GR" dirty="0"/>
          </a:p>
        </p:txBody>
      </p:sp>
      <p:sp>
        <p:nvSpPr>
          <p:cNvPr id="4" name="Έλλειψη 3"/>
          <p:cNvSpPr/>
          <p:nvPr/>
        </p:nvSpPr>
        <p:spPr>
          <a:xfrm>
            <a:off x="3308257" y="1322296"/>
            <a:ext cx="2684900" cy="2001693"/>
          </a:xfrm>
          <a:prstGeom prst="ellipse">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chemeClr val="tx1"/>
                </a:solidFill>
              </a:rPr>
              <a:t>Annahmen des Konstruktivismus und der konstruktivistischen Didaktik</a:t>
            </a:r>
            <a:endParaRPr lang="el-GR" sz="1600" b="1" dirty="0">
              <a:solidFill>
                <a:schemeClr val="tx1"/>
              </a:solidFill>
            </a:endParaRPr>
          </a:p>
        </p:txBody>
      </p:sp>
      <p:sp>
        <p:nvSpPr>
          <p:cNvPr id="5" name="Έλλειψη 4"/>
          <p:cNvSpPr/>
          <p:nvPr/>
        </p:nvSpPr>
        <p:spPr>
          <a:xfrm>
            <a:off x="5832813" y="3373258"/>
            <a:ext cx="3311188" cy="2485012"/>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Annahmen der konstruktivistischen Didaktik:</a:t>
            </a:r>
          </a:p>
          <a:p>
            <a:pPr algn="ctr"/>
            <a:r>
              <a:rPr lang="de-DE" dirty="0">
                <a:solidFill>
                  <a:schemeClr val="tx1"/>
                </a:solidFill>
              </a:rPr>
              <a:t>Beziehungsdidaktik, Praxisorientierung, Interdisziplinarität </a:t>
            </a:r>
          </a:p>
        </p:txBody>
      </p:sp>
      <p:sp>
        <p:nvSpPr>
          <p:cNvPr id="15" name="Έλλειψη 14"/>
          <p:cNvSpPr/>
          <p:nvPr/>
        </p:nvSpPr>
        <p:spPr>
          <a:xfrm>
            <a:off x="60767" y="2631614"/>
            <a:ext cx="2431695" cy="1263065"/>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Rolle der Lehrenden: Moderator</a:t>
            </a:r>
            <a:endParaRPr lang="el-GR" dirty="0">
              <a:solidFill>
                <a:schemeClr val="tx1"/>
              </a:solidFill>
            </a:endParaRPr>
          </a:p>
        </p:txBody>
      </p:sp>
      <p:sp>
        <p:nvSpPr>
          <p:cNvPr id="9" name="Έλλειψη 8"/>
          <p:cNvSpPr/>
          <p:nvPr/>
        </p:nvSpPr>
        <p:spPr>
          <a:xfrm>
            <a:off x="60768" y="979585"/>
            <a:ext cx="2861755" cy="1520721"/>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Erwerb von Wissen: ein individueller Lernprozess</a:t>
            </a:r>
          </a:p>
        </p:txBody>
      </p:sp>
      <p:cxnSp>
        <p:nvCxnSpPr>
          <p:cNvPr id="11" name="Ευθύγραμμο βέλος σύνδεσης 10"/>
          <p:cNvCxnSpPr/>
          <p:nvPr/>
        </p:nvCxnSpPr>
        <p:spPr>
          <a:xfrm>
            <a:off x="5607424" y="2839297"/>
            <a:ext cx="917910" cy="690880"/>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14" name="Ευθύγραμμο βέλος σύνδεσης 13"/>
          <p:cNvCxnSpPr/>
          <p:nvPr/>
        </p:nvCxnSpPr>
        <p:spPr>
          <a:xfrm flipH="1" flipV="1">
            <a:off x="3009671" y="1944140"/>
            <a:ext cx="699620" cy="255015"/>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18" name="Ευθύγραμμο βέλος σύνδεσης 17"/>
          <p:cNvCxnSpPr/>
          <p:nvPr/>
        </p:nvCxnSpPr>
        <p:spPr>
          <a:xfrm flipH="1">
            <a:off x="2629863" y="2839298"/>
            <a:ext cx="1172345" cy="296743"/>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sp>
        <p:nvSpPr>
          <p:cNvPr id="13" name="Έλλειψη 12"/>
          <p:cNvSpPr/>
          <p:nvPr/>
        </p:nvSpPr>
        <p:spPr>
          <a:xfrm>
            <a:off x="6414247" y="0"/>
            <a:ext cx="2305022" cy="1571612"/>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rPr>
              <a:t>Rollen der Lernenden und Lehrenden: Beobachter, Teilnehmer, Akteure</a:t>
            </a:r>
            <a:endParaRPr lang="el-GR" sz="1700" dirty="0">
              <a:solidFill>
                <a:schemeClr val="tx1"/>
              </a:solidFill>
            </a:endParaRPr>
          </a:p>
        </p:txBody>
      </p:sp>
      <p:cxnSp>
        <p:nvCxnSpPr>
          <p:cNvPr id="19" name="Ευθύγραμμο βέλος σύνδεσης 18"/>
          <p:cNvCxnSpPr/>
          <p:nvPr/>
        </p:nvCxnSpPr>
        <p:spPr>
          <a:xfrm flipV="1">
            <a:off x="5467115" y="1072619"/>
            <a:ext cx="865564" cy="577448"/>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sp>
        <p:nvSpPr>
          <p:cNvPr id="20" name="Έλλειψη 19"/>
          <p:cNvSpPr/>
          <p:nvPr/>
        </p:nvSpPr>
        <p:spPr>
          <a:xfrm>
            <a:off x="2579610" y="3357562"/>
            <a:ext cx="3849778" cy="3500438"/>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Einige wichtige konstruktivistische Ansätze: radikaler Konstruktivismus, </a:t>
            </a:r>
            <a:endParaRPr lang="el-GR" dirty="0">
              <a:solidFill>
                <a:schemeClr val="tx1"/>
              </a:solidFill>
            </a:endParaRPr>
          </a:p>
          <a:p>
            <a:pPr algn="ctr"/>
            <a:r>
              <a:rPr lang="de-DE" dirty="0">
                <a:solidFill>
                  <a:schemeClr val="tx1"/>
                </a:solidFill>
              </a:rPr>
              <a:t>die sozial-kulturtheoretisch begründeten Konstruktivismen und </a:t>
            </a:r>
            <a:endParaRPr lang="el-GR" dirty="0">
              <a:solidFill>
                <a:schemeClr val="tx1"/>
              </a:solidFill>
            </a:endParaRPr>
          </a:p>
          <a:p>
            <a:pPr algn="ctr"/>
            <a:r>
              <a:rPr lang="de-DE" dirty="0">
                <a:solidFill>
                  <a:schemeClr val="tx1"/>
                </a:solidFill>
              </a:rPr>
              <a:t>die konstruktiv-subjektive Psychologie. </a:t>
            </a:r>
            <a:endParaRPr lang="el-GR" dirty="0">
              <a:solidFill>
                <a:schemeClr val="tx1"/>
              </a:solidFill>
            </a:endParaRPr>
          </a:p>
        </p:txBody>
      </p:sp>
      <p:cxnSp>
        <p:nvCxnSpPr>
          <p:cNvPr id="30" name="Ευθύγραμμο βέλος σύνδεσης 29"/>
          <p:cNvCxnSpPr>
            <a:cxnSpLocks/>
            <a:stCxn id="4" idx="4"/>
          </p:cNvCxnSpPr>
          <p:nvPr/>
        </p:nvCxnSpPr>
        <p:spPr>
          <a:xfrm flipH="1">
            <a:off x="4356847" y="3323989"/>
            <a:ext cx="293860" cy="531348"/>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sp>
        <p:nvSpPr>
          <p:cNvPr id="17" name="Έλλειψη 16"/>
          <p:cNvSpPr/>
          <p:nvPr/>
        </p:nvSpPr>
        <p:spPr>
          <a:xfrm>
            <a:off x="6291744" y="1650068"/>
            <a:ext cx="2563170" cy="1493180"/>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Konstruktives, rekonstruktives und dekonstruktives Lernen</a:t>
            </a:r>
            <a:endParaRPr lang="el-GR" dirty="0">
              <a:solidFill>
                <a:schemeClr val="tx1"/>
              </a:solidFill>
            </a:endParaRPr>
          </a:p>
        </p:txBody>
      </p:sp>
      <p:cxnSp>
        <p:nvCxnSpPr>
          <p:cNvPr id="7" name="Ευθύγραμμο βέλος σύνδεσης 6"/>
          <p:cNvCxnSpPr>
            <a:cxnSpLocks/>
            <a:stCxn id="4" idx="6"/>
          </p:cNvCxnSpPr>
          <p:nvPr/>
        </p:nvCxnSpPr>
        <p:spPr>
          <a:xfrm flipV="1">
            <a:off x="5993157" y="2281600"/>
            <a:ext cx="339522" cy="41543"/>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sp>
        <p:nvSpPr>
          <p:cNvPr id="21" name="Έλλειψη 20"/>
          <p:cNvSpPr/>
          <p:nvPr/>
        </p:nvSpPr>
        <p:spPr>
          <a:xfrm>
            <a:off x="-285783" y="3929067"/>
            <a:ext cx="2764542" cy="2310370"/>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700" dirty="0">
                <a:solidFill>
                  <a:schemeClr val="tx1"/>
                </a:solidFill>
              </a:rPr>
              <a:t>Kreatives Lernen, Soziales Lernen, Situiertes Lernen,</a:t>
            </a:r>
          </a:p>
          <a:p>
            <a:pPr algn="ctr"/>
            <a:r>
              <a:rPr lang="de-DE" sz="1700" dirty="0">
                <a:solidFill>
                  <a:schemeClr val="tx1"/>
                </a:solidFill>
              </a:rPr>
              <a:t>Emotionales Lernen und individuelles Lernen</a:t>
            </a:r>
            <a:endParaRPr lang="el-GR" sz="1700" dirty="0">
              <a:solidFill>
                <a:schemeClr val="tx1"/>
              </a:solidFill>
            </a:endParaRPr>
          </a:p>
        </p:txBody>
      </p:sp>
      <p:cxnSp>
        <p:nvCxnSpPr>
          <p:cNvPr id="12" name="Ευθύγραμμο βέλος σύνδεσης 11"/>
          <p:cNvCxnSpPr>
            <a:cxnSpLocks/>
            <a:stCxn id="4" idx="3"/>
          </p:cNvCxnSpPr>
          <p:nvPr/>
        </p:nvCxnSpPr>
        <p:spPr>
          <a:xfrm flipH="1">
            <a:off x="2279276" y="3030848"/>
            <a:ext cx="1422176" cy="1312553"/>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47819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00126" y="609600"/>
            <a:ext cx="6447501" cy="1320800"/>
          </a:xfrm>
        </p:spPr>
        <p:txBody>
          <a:bodyPr>
            <a:normAutofit/>
          </a:bodyPr>
          <a:lstStyle/>
          <a:p>
            <a:pPr>
              <a:lnSpc>
                <a:spcPct val="90000"/>
              </a:lnSpc>
            </a:pPr>
            <a:br>
              <a:rPr lang="el-GR" sz="2800"/>
            </a:br>
            <a:r>
              <a:rPr lang="de-DE" sz="2800"/>
              <a:t>Einige Konstruktivistische Ansätze </a:t>
            </a:r>
            <a:br>
              <a:rPr lang="de-DE" sz="2800"/>
            </a:br>
            <a:endParaRPr lang="el-GR" sz="2800"/>
          </a:p>
        </p:txBody>
      </p:sp>
      <p:sp>
        <p:nvSpPr>
          <p:cNvPr id="3" name="Θέση περιεχομένου 2"/>
          <p:cNvSpPr>
            <a:spLocks noGrp="1"/>
          </p:cNvSpPr>
          <p:nvPr>
            <p:ph idx="1"/>
          </p:nvPr>
        </p:nvSpPr>
        <p:spPr>
          <a:xfrm>
            <a:off x="1000126" y="2160590"/>
            <a:ext cx="6353174" cy="3429260"/>
          </a:xfrm>
        </p:spPr>
        <p:txBody>
          <a:bodyPr>
            <a:normAutofit/>
          </a:bodyPr>
          <a:lstStyle/>
          <a:p>
            <a:pPr marL="0" indent="0">
              <a:buNone/>
            </a:pPr>
            <a:r>
              <a:rPr lang="de-DE" dirty="0"/>
              <a:t>Einige wichtige konstruktivistische Ansätze sind </a:t>
            </a:r>
            <a:endParaRPr lang="el-GR"/>
          </a:p>
          <a:p>
            <a:r>
              <a:rPr lang="de-DE" dirty="0"/>
              <a:t>der radikale Konstruktivismus, </a:t>
            </a:r>
            <a:endParaRPr lang="el-GR"/>
          </a:p>
          <a:p>
            <a:r>
              <a:rPr lang="de-DE" dirty="0"/>
              <a:t>die sozial-kulturtheoretisch begründeten Konstruktivismen und </a:t>
            </a:r>
            <a:endParaRPr lang="el-GR"/>
          </a:p>
          <a:p>
            <a:r>
              <a:rPr lang="de-DE" dirty="0"/>
              <a:t>die konstruktiv-subjektive Psychologie. </a:t>
            </a:r>
            <a:endParaRPr lang="el-GR"/>
          </a:p>
        </p:txBody>
      </p:sp>
    </p:spTree>
    <p:extLst>
      <p:ext uri="{BB962C8B-B14F-4D97-AF65-F5344CB8AC3E}">
        <p14:creationId xmlns:p14="http://schemas.microsoft.com/office/powerpoint/2010/main" val="840168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82962" y="1179151"/>
            <a:ext cx="2475485" cy="4463889"/>
          </a:xfrm>
        </p:spPr>
        <p:txBody>
          <a:bodyPr anchor="ctr">
            <a:normAutofit/>
          </a:bodyPr>
          <a:lstStyle/>
          <a:p>
            <a:r>
              <a:rPr lang="de-DE" sz="3300"/>
              <a:t>Konstruktiv-subjektive Psychologie </a:t>
            </a:r>
            <a:endParaRPr lang="el-GR" sz="3300"/>
          </a:p>
        </p:txBody>
      </p:sp>
      <p:sp>
        <p:nvSpPr>
          <p:cNvPr id="3" name="Θέση περιεχομένου 2"/>
          <p:cNvSpPr>
            <a:spLocks noGrp="1"/>
          </p:cNvSpPr>
          <p:nvPr>
            <p:ph idx="1"/>
          </p:nvPr>
        </p:nvSpPr>
        <p:spPr>
          <a:xfrm>
            <a:off x="3734188" y="1109145"/>
            <a:ext cx="4755762" cy="4603900"/>
          </a:xfrm>
        </p:spPr>
        <p:txBody>
          <a:bodyPr anchor="ctr">
            <a:normAutofit/>
          </a:bodyPr>
          <a:lstStyle/>
          <a:p>
            <a:pPr marL="0" indent="0">
              <a:buNone/>
            </a:pPr>
            <a:r>
              <a:rPr lang="de-DE" dirty="0"/>
              <a:t>Ansatz der persönlichen Konstrukte</a:t>
            </a:r>
          </a:p>
          <a:p>
            <a:endParaRPr lang="de-DE" dirty="0"/>
          </a:p>
          <a:p>
            <a:pPr marL="0" indent="0">
              <a:buNone/>
            </a:pPr>
            <a:r>
              <a:rPr lang="de-DE" dirty="0"/>
              <a:t>Bei der konstruktiv-subjektiven Psychologie betont Kelly (1986) „die subjektive Seite der Konstruktion von Wirklichkeiten sehr viel stärker als Piaget“ (Reich 2008: 85). 	</a:t>
            </a:r>
            <a:endParaRPr lang="de-DE"/>
          </a:p>
          <a:p>
            <a:endParaRPr lang="el-GR" dirty="0"/>
          </a:p>
        </p:txBody>
      </p:sp>
    </p:spTree>
    <p:extLst>
      <p:ext uri="{BB962C8B-B14F-4D97-AF65-F5344CB8AC3E}">
        <p14:creationId xmlns:p14="http://schemas.microsoft.com/office/powerpoint/2010/main" val="4134280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Τίτλος 3"/>
          <p:cNvSpPr>
            <a:spLocks noGrp="1"/>
          </p:cNvSpPr>
          <p:nvPr>
            <p:ph type="title"/>
          </p:nvPr>
        </p:nvSpPr>
        <p:spPr>
          <a:xfrm>
            <a:off x="5872243" y="1253067"/>
            <a:ext cx="2528807" cy="4351866"/>
          </a:xfrm>
        </p:spPr>
        <p:txBody>
          <a:bodyPr anchor="ctr">
            <a:normAutofit/>
          </a:bodyPr>
          <a:lstStyle/>
          <a:p>
            <a:r>
              <a:rPr lang="de-DE" sz="2300" dirty="0">
                <a:solidFill>
                  <a:schemeClr val="bg1"/>
                </a:solidFill>
              </a:rPr>
              <a:t>Radikaler Konstruktivismus</a:t>
            </a:r>
            <a:endParaRPr lang="el-GR" sz="2300" dirty="0">
              <a:solidFill>
                <a:schemeClr val="bg1"/>
              </a:solidFill>
            </a:endParaRPr>
          </a:p>
        </p:txBody>
      </p:sp>
      <p:sp>
        <p:nvSpPr>
          <p:cNvPr id="3" name="Θέση περιεχομένου 2"/>
          <p:cNvSpPr>
            <a:spLocks noGrp="1"/>
          </p:cNvSpPr>
          <p:nvPr>
            <p:ph idx="1"/>
          </p:nvPr>
        </p:nvSpPr>
        <p:spPr>
          <a:xfrm>
            <a:off x="508000" y="332656"/>
            <a:ext cx="6224240" cy="5272277"/>
          </a:xfrm>
        </p:spPr>
        <p:txBody>
          <a:bodyPr anchor="ctr">
            <a:noAutofit/>
          </a:bodyPr>
          <a:lstStyle/>
          <a:p>
            <a:pPr>
              <a:lnSpc>
                <a:spcPct val="90000"/>
              </a:lnSpc>
            </a:pPr>
            <a:r>
              <a:rPr lang="de-DE" dirty="0"/>
              <a:t>Begründer des radikalen Konstruktivismus: Ernst von Glaserfeld </a:t>
            </a:r>
          </a:p>
          <a:p>
            <a:pPr>
              <a:lnSpc>
                <a:spcPct val="90000"/>
              </a:lnSpc>
            </a:pPr>
            <a:r>
              <a:rPr lang="de-DE" dirty="0"/>
              <a:t>Seiner Theorie zufolge ist „keine ontologische Realität“ (Reuter 2005: 17), also keine „objektive, wahre und einzige Wirklichkeit“ (ebd.) vorhanden. Stattdessen wird von einer Wirklichkeit ausgegangen, die jedes Individuum selbst auf subjektive Weise konstruiert. So wie bei der kognitiven Theorie, nimmt das Gehirn nach Glaserfeld Informationen von außen auf und diesen Informationen passt er in seine eigenen kognitiven Strukturen (Assimilation) an. Mögliche Störungen, die bei widersprüchlichen Informationen entstehen können, führen zur Konstruktion von neuen Vernetzungen im Gehirn (Akkommodation) (vgl. ebd.: 18). </a:t>
            </a:r>
          </a:p>
          <a:p>
            <a:pPr>
              <a:lnSpc>
                <a:spcPct val="90000"/>
              </a:lnSpc>
            </a:pPr>
            <a:r>
              <a:rPr lang="de-DE" dirty="0"/>
              <a:t>Der radikale Konstruktivismus geht davon aus, dass „Organismen als Systeme betrachtet werden, die sich selbst organisieren und begründen, also selbst-referenziell und selbst-explikativ sind“ (Roche 2013: 23). </a:t>
            </a:r>
            <a:endParaRPr lang="el-GR" dirty="0"/>
          </a:p>
        </p:txBody>
      </p:sp>
    </p:spTree>
    <p:extLst>
      <p:ext uri="{BB962C8B-B14F-4D97-AF65-F5344CB8AC3E}">
        <p14:creationId xmlns:p14="http://schemas.microsoft.com/office/powerpoint/2010/main" val="563871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8650" y="954741"/>
            <a:ext cx="7886700" cy="5222222"/>
          </a:xfrm>
        </p:spPr>
        <p:txBody>
          <a:bodyPr>
            <a:normAutofit/>
          </a:bodyPr>
          <a:lstStyle/>
          <a:p>
            <a:pPr algn="just"/>
            <a:r>
              <a:rPr lang="de-DE" dirty="0"/>
              <a:t>Die Thesen von Glaserfeld in Bezug auf die kognitive Entwicklung werden mit Hilfe von Piagets Theorie formuliert und umfassen folgende zusammenfassend präsentierte Annahmen: </a:t>
            </a:r>
            <a:endParaRPr lang="el-GR" dirty="0"/>
          </a:p>
          <a:p>
            <a:endParaRPr lang="el-GR" dirty="0"/>
          </a:p>
          <a:p>
            <a:pPr algn="just">
              <a:buFontTx/>
              <a:buChar char="-"/>
            </a:pPr>
            <a:r>
              <a:rPr lang="de-DE" dirty="0"/>
              <a:t>„Wissen wird nicht passiv aufgenommen, weder durch die Sinnesorgane noch durch Kommunikation. </a:t>
            </a:r>
          </a:p>
          <a:p>
            <a:pPr algn="just">
              <a:buFontTx/>
              <a:buChar char="-"/>
            </a:pPr>
            <a:r>
              <a:rPr lang="de-DE" dirty="0"/>
              <a:t>Wissen wird vom denkenden Subjekt aktiv aufgebaut. </a:t>
            </a:r>
          </a:p>
          <a:p>
            <a:pPr algn="just">
              <a:buFontTx/>
              <a:buChar char="-"/>
            </a:pPr>
            <a:r>
              <a:rPr lang="de-DE" dirty="0"/>
              <a:t>Die Funktion der Kognition ist adaptiver Art und zielt auf Passung und </a:t>
            </a:r>
            <a:r>
              <a:rPr lang="de-DE" dirty="0" err="1"/>
              <a:t>Viabilität</a:t>
            </a:r>
            <a:r>
              <a:rPr lang="de-DE" dirty="0"/>
              <a:t>. </a:t>
            </a:r>
          </a:p>
          <a:p>
            <a:pPr algn="just">
              <a:buFontTx/>
              <a:buChar char="-"/>
            </a:pPr>
            <a:r>
              <a:rPr lang="de-DE" dirty="0"/>
              <a:t>Kognition dient der Organisation der Erfahrungswelt des Subjekts und nicht der „Erkenntnis“ einer objektiven ontologischen Realität“. </a:t>
            </a:r>
          </a:p>
          <a:p>
            <a:pPr marL="0" indent="0" algn="r">
              <a:buNone/>
            </a:pPr>
            <a:r>
              <a:rPr lang="de-DE" dirty="0"/>
              <a:t>(Glaserfeld 1996: 96) </a:t>
            </a:r>
            <a:endParaRPr lang="el-GR" dirty="0"/>
          </a:p>
        </p:txBody>
      </p:sp>
    </p:spTree>
    <p:extLst>
      <p:ext uri="{BB962C8B-B14F-4D97-AF65-F5344CB8AC3E}">
        <p14:creationId xmlns:p14="http://schemas.microsoft.com/office/powerpoint/2010/main" val="48963797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118</TotalTime>
  <Words>6030</Words>
  <Application>Microsoft Office PowerPoint</Application>
  <PresentationFormat>On-screen Show (4:3)</PresentationFormat>
  <Paragraphs>356</Paragraphs>
  <Slides>53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Arial</vt:lpstr>
      <vt:lpstr>Calibri</vt:lpstr>
      <vt:lpstr>Times New Roman</vt:lpstr>
      <vt:lpstr>Trebuchet MS</vt:lpstr>
      <vt:lpstr>Wingdings 3</vt:lpstr>
      <vt:lpstr>Facet</vt:lpstr>
      <vt:lpstr>Konstruktivismus</vt:lpstr>
      <vt:lpstr>PowerPoint Presentation</vt:lpstr>
      <vt:lpstr> Vorläufer der konstruktivistischen Sicht </vt:lpstr>
      <vt:lpstr> Vorläufer der konstruktivistischen Sicht </vt:lpstr>
      <vt:lpstr>Vorläufer der konstruktivistischen Sicht</vt:lpstr>
      <vt:lpstr> Einige Konstruktivistische Ansätze  </vt:lpstr>
      <vt:lpstr>Konstruktiv-subjektive Psychologie </vt:lpstr>
      <vt:lpstr>Radikaler Konstruktivismus</vt:lpstr>
      <vt:lpstr>PowerPoint Presentation</vt:lpstr>
      <vt:lpstr>PowerPoint Presentation</vt:lpstr>
      <vt:lpstr>Sozial-kulturtheoretisch begründete Konstruktivismen</vt:lpstr>
      <vt:lpstr>PowerPoint Presentation</vt:lpstr>
      <vt:lpstr> Einige Grundannahmen der konstruktivistischen Didaktik  </vt:lpstr>
      <vt:lpstr>PowerPoint Presentation</vt:lpstr>
      <vt:lpstr>PowerPoint Presentation</vt:lpstr>
      <vt:lpstr> Die Rollen der Lehrenden und der Lernenden  </vt:lpstr>
      <vt:lpstr>Beobachter</vt:lpstr>
      <vt:lpstr>Teilnehmer</vt:lpstr>
      <vt:lpstr>Akteur</vt:lpstr>
      <vt:lpstr> Didaktisch wichtige Aspekte des Lernens  </vt:lpstr>
      <vt:lpstr>PowerPoint Presentation</vt:lpstr>
      <vt:lpstr>PowerPoint Presentation</vt:lpstr>
      <vt:lpstr>Konstruktives, rekonstruktives und dekonstruktives Lernen</vt:lpstr>
      <vt:lpstr> Kreatives Lernen  </vt:lpstr>
      <vt:lpstr> Soziales Lernen  </vt:lpstr>
      <vt:lpstr> Situiertes Lernen  </vt:lpstr>
      <vt:lpstr> Emotionales Lernen  </vt:lpstr>
      <vt:lpstr> Individuelles Lernen  </vt:lpstr>
      <vt:lpstr>Literatur</vt:lpstr>
      <vt:lpstr>PowerPoint Presentation</vt:lpstr>
      <vt:lpstr>Die Lernumgebung in der konstruktivistischen Didaktik</vt:lpstr>
      <vt:lpstr>Spracherwerbstheorien:  Folgerungen für Didaktik und Methodik</vt:lpstr>
      <vt:lpstr>Konstruktivismus und Unterrichtspraxis</vt:lpstr>
      <vt:lpstr>Konstruktivismus und Unterrichtspraxis</vt:lpstr>
      <vt:lpstr>Lernerautonomie im konstruktivistisch orientierten Fremdsprachenunterricht</vt:lpstr>
      <vt:lpstr>PowerPoint Presentation</vt:lpstr>
      <vt:lpstr>Lernerautonomie im Gemeinsamen Europäischen Referenzrahmen für Sprachen (2001)</vt:lpstr>
      <vt:lpstr>PowerPoint Presentation</vt:lpstr>
      <vt:lpstr>Verbindung von Theorie und didaktischer Praxis: Konstruktivismus</vt:lpstr>
      <vt:lpstr>PowerPoint Presentation</vt:lpstr>
      <vt:lpstr>PowerPoint Presentation</vt:lpstr>
      <vt:lpstr>PowerPoint Presentation</vt:lpstr>
      <vt:lpstr>PowerPoint Presentation</vt:lpstr>
      <vt:lpstr>PowerPoint Presentation</vt:lpstr>
      <vt:lpstr>Unterrichtsszenarien</vt:lpstr>
      <vt:lpstr>PowerPoint Presentation</vt:lpstr>
      <vt:lpstr>PowerPoint Presentation</vt:lpstr>
      <vt:lpstr>Beispiel von Unterrichtsszenarien</vt:lpstr>
      <vt:lpstr>Literatur</vt:lpstr>
      <vt:lpstr>Literautur</vt:lpstr>
      <vt:lpstr>PowerPoint Presentation</vt:lpstr>
      <vt:lpstr>PowerPoint Presentation</vt:lpstr>
      <vt:lpstr>Wiederholung: Konstruktivismus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Wiederholung: Konstruktivismus</dc:title>
  <dc:creator>ΔΑΦ</dc:creator>
  <cp:lastModifiedBy>Dafni Wiedenmayer</cp:lastModifiedBy>
  <cp:revision>11</cp:revision>
  <dcterms:created xsi:type="dcterms:W3CDTF">2020-01-16T09:53:58Z</dcterms:created>
  <dcterms:modified xsi:type="dcterms:W3CDTF">2026-04-23T05:42:35Z</dcterms:modified>
</cp:coreProperties>
</file>