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98" r:id="rId3"/>
    <p:sldId id="299" r:id="rId4"/>
    <p:sldId id="319" r:id="rId5"/>
    <p:sldId id="320" r:id="rId6"/>
    <p:sldId id="308" r:id="rId7"/>
    <p:sldId id="321" r:id="rId8"/>
    <p:sldId id="267" r:id="rId9"/>
    <p:sldId id="269" r:id="rId10"/>
    <p:sldId id="270" r:id="rId11"/>
    <p:sldId id="277" r:id="rId12"/>
    <p:sldId id="316" r:id="rId13"/>
    <p:sldId id="278" r:id="rId14"/>
    <p:sldId id="279" r:id="rId15"/>
    <p:sldId id="317" r:id="rId16"/>
    <p:sldId id="318" r:id="rId17"/>
    <p:sldId id="322" r:id="rId18"/>
    <p:sldId id="257" r:id="rId19"/>
    <p:sldId id="259" r:id="rId20"/>
    <p:sldId id="260" r:id="rId21"/>
    <p:sldId id="261" r:id="rId22"/>
    <p:sldId id="262" r:id="rId23"/>
    <p:sldId id="263" r:id="rId24"/>
    <p:sldId id="264" r:id="rId25"/>
    <p:sldId id="26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2" d="100"/>
          <a:sy n="82" d="100"/>
        </p:scale>
        <p:origin x="720"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3245202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661792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776717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FAD134-F581-450D-9810-29E8F80F1F51}" type="datetimeFigureOut">
              <a:rPr lang="el-GR" smtClean="0"/>
              <a:t>7/5/2026</a:t>
            </a:fld>
            <a:endParaRPr lang="el-GR"/>
          </a:p>
        </p:txBody>
      </p:sp>
      <p:sp>
        <p:nvSpPr>
          <p:cNvPr id="6" name="Footer Placeholder 5"/>
          <p:cNvSpPr>
            <a:spLocks noGrp="1"/>
          </p:cNvSpPr>
          <p:nvPr>
            <p:ph type="ftr" sz="quarter" idx="11"/>
          </p:nvPr>
        </p:nvSpPr>
        <p:spPr/>
        <p:txBody>
          <a:bodyPr/>
          <a:lstStyle/>
          <a:p>
            <a:endParaRPr lang="el-GR"/>
          </a:p>
        </p:txBody>
      </p:sp>
      <p:sp>
        <p:nvSpPr>
          <p:cNvPr id="7" name="Slide Number Placeholder 6"/>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3531234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FAD134-F581-450D-9810-29E8F80F1F51}" type="datetimeFigureOut">
              <a:rPr lang="el-GR" smtClean="0"/>
              <a:t>7/5/2026</a:t>
            </a:fld>
            <a:endParaRPr lang="el-GR"/>
          </a:p>
        </p:txBody>
      </p:sp>
      <p:sp>
        <p:nvSpPr>
          <p:cNvPr id="8" name="Footer Placeholder 7"/>
          <p:cNvSpPr>
            <a:spLocks noGrp="1"/>
          </p:cNvSpPr>
          <p:nvPr>
            <p:ph type="ftr" sz="quarter" idx="11"/>
          </p:nvPr>
        </p:nvSpPr>
        <p:spPr/>
        <p:txBody>
          <a:bodyPr/>
          <a:lstStyle/>
          <a:p>
            <a:endParaRPr lang="el-GR"/>
          </a:p>
        </p:txBody>
      </p:sp>
      <p:sp>
        <p:nvSpPr>
          <p:cNvPr id="9" name="Slide Number Placeholder 8"/>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2916362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FAD134-F581-450D-9810-29E8F80F1F51}" type="datetimeFigureOut">
              <a:rPr lang="el-GR" smtClean="0"/>
              <a:t>7/5/2026</a:t>
            </a:fld>
            <a:endParaRPr lang="el-GR"/>
          </a:p>
        </p:txBody>
      </p:sp>
      <p:sp>
        <p:nvSpPr>
          <p:cNvPr id="4" name="Footer Placeholder 3"/>
          <p:cNvSpPr>
            <a:spLocks noGrp="1"/>
          </p:cNvSpPr>
          <p:nvPr>
            <p:ph type="ftr" sz="quarter" idx="11"/>
          </p:nvPr>
        </p:nvSpPr>
        <p:spPr/>
        <p:txBody>
          <a:bodyPr/>
          <a:lstStyle/>
          <a:p>
            <a:endParaRPr lang="el-GR"/>
          </a:p>
        </p:txBody>
      </p:sp>
      <p:sp>
        <p:nvSpPr>
          <p:cNvPr id="5" name="Slide Number Placeholder 4"/>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535074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FAD134-F581-450D-9810-29E8F80F1F51}" type="datetimeFigureOut">
              <a:rPr lang="el-GR" smtClean="0"/>
              <a:t>7/5/2026</a:t>
            </a:fld>
            <a:endParaRPr lang="el-GR"/>
          </a:p>
        </p:txBody>
      </p:sp>
      <p:sp>
        <p:nvSpPr>
          <p:cNvPr id="3" name="Footer Placeholder 2"/>
          <p:cNvSpPr>
            <a:spLocks noGrp="1"/>
          </p:cNvSpPr>
          <p:nvPr>
            <p:ph type="ftr" sz="quarter" idx="11"/>
          </p:nvPr>
        </p:nvSpPr>
        <p:spPr/>
        <p:txBody>
          <a:bodyPr/>
          <a:lstStyle/>
          <a:p>
            <a:endParaRPr lang="el-GR"/>
          </a:p>
        </p:txBody>
      </p:sp>
      <p:sp>
        <p:nvSpPr>
          <p:cNvPr id="4" name="Slide Number Placeholder 3"/>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1345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FAD134-F581-450D-9810-29E8F80F1F51}" type="datetimeFigureOut">
              <a:rPr lang="el-GR" smtClean="0"/>
              <a:t>7/5/2026</a:t>
            </a:fld>
            <a:endParaRPr lang="el-GR"/>
          </a:p>
        </p:txBody>
      </p:sp>
      <p:sp>
        <p:nvSpPr>
          <p:cNvPr id="6" name="Footer Placeholder 5"/>
          <p:cNvSpPr>
            <a:spLocks noGrp="1"/>
          </p:cNvSpPr>
          <p:nvPr>
            <p:ph type="ftr" sz="quarter" idx="11"/>
          </p:nvPr>
        </p:nvSpPr>
        <p:spPr/>
        <p:txBody>
          <a:bodyPr/>
          <a:lstStyle/>
          <a:p>
            <a:endParaRPr lang="el-GR"/>
          </a:p>
        </p:txBody>
      </p:sp>
      <p:sp>
        <p:nvSpPr>
          <p:cNvPr id="7" name="Slide Number Placeholder 6"/>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824184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FAD134-F581-450D-9810-29E8F80F1F51}" type="datetimeFigureOut">
              <a:rPr lang="el-GR" smtClean="0"/>
              <a:t>7/5/2026</a:t>
            </a:fld>
            <a:endParaRPr lang="el-GR"/>
          </a:p>
        </p:txBody>
      </p:sp>
      <p:sp>
        <p:nvSpPr>
          <p:cNvPr id="6" name="Footer Placeholder 5"/>
          <p:cNvSpPr>
            <a:spLocks noGrp="1"/>
          </p:cNvSpPr>
          <p:nvPr>
            <p:ph type="ftr" sz="quarter" idx="11"/>
          </p:nvPr>
        </p:nvSpPr>
        <p:spPr/>
        <p:txBody>
          <a:bodyPr/>
          <a:lstStyle/>
          <a:p>
            <a:endParaRPr lang="el-GR"/>
          </a:p>
        </p:txBody>
      </p:sp>
      <p:sp>
        <p:nvSpPr>
          <p:cNvPr id="7" name="Slide Number Placeholder 6"/>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3367407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1805023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58139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153984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34679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1902586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3188447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FAD134-F581-450D-9810-29E8F80F1F51}" type="datetimeFigureOut">
              <a:rPr lang="el-GR" smtClean="0"/>
              <a:t>7/5/2026</a:t>
            </a:fld>
            <a:endParaRPr lang="el-GR"/>
          </a:p>
        </p:txBody>
      </p:sp>
      <p:sp>
        <p:nvSpPr>
          <p:cNvPr id="5" name="Footer Placeholder 4"/>
          <p:cNvSpPr>
            <a:spLocks noGrp="1"/>
          </p:cNvSpPr>
          <p:nvPr>
            <p:ph type="ftr" sz="quarter" idx="11"/>
          </p:nvPr>
        </p:nvSpPr>
        <p:spPr/>
        <p:txBody>
          <a:bodyPr/>
          <a:lstStyle/>
          <a:p>
            <a:endParaRPr lang="el-GR"/>
          </a:p>
        </p:txBody>
      </p:sp>
      <p:sp>
        <p:nvSpPr>
          <p:cNvPr id="6" name="Slide Number Placeholder 5"/>
          <p:cNvSpPr>
            <a:spLocks noGrp="1"/>
          </p:cNvSpPr>
          <p:nvPr>
            <p:ph type="sldNum" sz="quarter" idx="12"/>
          </p:nvPr>
        </p:nvSpPr>
        <p:spPr/>
        <p:txBody>
          <a:bodyPr/>
          <a:lstStyle/>
          <a:p>
            <a:fld id="{52112E7C-8F84-43C9-84A1-455D487872D7}" type="slidenum">
              <a:rPr lang="el-GR" smtClean="0"/>
              <a:t>‹#›</a:t>
            </a:fld>
            <a:endParaRPr lang="el-GR"/>
          </a:p>
        </p:txBody>
      </p:sp>
    </p:spTree>
    <p:extLst>
      <p:ext uri="{BB962C8B-B14F-4D97-AF65-F5344CB8AC3E}">
        <p14:creationId xmlns:p14="http://schemas.microsoft.com/office/powerpoint/2010/main" val="911109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7FAD134-F581-450D-9810-29E8F80F1F51}" type="datetimeFigureOut">
              <a:rPr lang="el-GR" smtClean="0"/>
              <a:t>7/5/2026</a:t>
            </a:fld>
            <a:endParaRPr lang="el-G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l-G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2112E7C-8F84-43C9-84A1-455D487872D7}" type="slidenum">
              <a:rPr lang="el-GR" smtClean="0"/>
              <a:t>‹#›</a:t>
            </a:fld>
            <a:endParaRPr lang="el-GR"/>
          </a:p>
        </p:txBody>
      </p:sp>
    </p:spTree>
    <p:extLst>
      <p:ext uri="{BB962C8B-B14F-4D97-AF65-F5344CB8AC3E}">
        <p14:creationId xmlns:p14="http://schemas.microsoft.com/office/powerpoint/2010/main" val="23334288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Τίτλος 1"/>
          <p:cNvSpPr>
            <a:spLocks noGrp="1"/>
          </p:cNvSpPr>
          <p:nvPr>
            <p:ph type="ctrTitle"/>
          </p:nvPr>
        </p:nvSpPr>
        <p:spPr>
          <a:xfrm>
            <a:off x="609599" y="1268963"/>
            <a:ext cx="11116236" cy="3087885"/>
          </a:xfrm>
        </p:spPr>
        <p:txBody>
          <a:bodyPr>
            <a:normAutofit fontScale="90000"/>
          </a:bodyPr>
          <a:lstStyle/>
          <a:p>
            <a:pPr algn="l"/>
            <a:br>
              <a:rPr lang="de-DE" sz="2700" dirty="0"/>
            </a:br>
            <a:r>
              <a:rPr lang="en-US" sz="2700" dirty="0"/>
              <a:t>DGB 47 SS2026</a:t>
            </a:r>
            <a:br>
              <a:rPr lang="en-US" sz="4900" dirty="0"/>
            </a:br>
            <a:br>
              <a:rPr lang="de-DE" sz="2000" dirty="0"/>
            </a:br>
            <a:r>
              <a:rPr lang="de-DE" sz="2000" dirty="0"/>
              <a:t>Faktoren, die beim Fremdsprachenlernen eine Rolle spielen</a:t>
            </a:r>
            <a:br>
              <a:rPr lang="de-DE" sz="2000" dirty="0"/>
            </a:br>
            <a:br>
              <a:rPr lang="de-DE" sz="2000" dirty="0"/>
            </a:br>
            <a:r>
              <a:rPr lang="de-DE" sz="2000" dirty="0"/>
              <a:t>Konstruktivismus </a:t>
            </a:r>
            <a:br>
              <a:rPr lang="de-DE" sz="2000" dirty="0"/>
            </a:br>
            <a:r>
              <a:rPr lang="de-DE" sz="2000" dirty="0"/>
              <a:t>Kompetenzen</a:t>
            </a:r>
            <a:br>
              <a:rPr lang="en-US" sz="2000" dirty="0"/>
            </a:br>
            <a:r>
              <a:rPr lang="en-US" sz="2000" dirty="0" err="1"/>
              <a:t>Analyse</a:t>
            </a:r>
            <a:r>
              <a:rPr lang="en-US" sz="2000" dirty="0"/>
              <a:t> von </a:t>
            </a:r>
            <a:r>
              <a:rPr lang="en-US" sz="2000" dirty="0" err="1"/>
              <a:t>Unterrichtsszenarien</a:t>
            </a:r>
            <a:br>
              <a:rPr lang="en-US" sz="2000" dirty="0"/>
            </a:br>
            <a:br>
              <a:rPr lang="en-US" sz="2000" dirty="0"/>
            </a:br>
            <a:r>
              <a:rPr lang="en-US" sz="2000" dirty="0" err="1"/>
              <a:t>Innere</a:t>
            </a:r>
            <a:r>
              <a:rPr lang="en-US" sz="2000" dirty="0"/>
              <a:t> </a:t>
            </a:r>
            <a:r>
              <a:rPr lang="en-US" sz="2000" dirty="0" err="1"/>
              <a:t>Differenzierung</a:t>
            </a:r>
            <a:r>
              <a:rPr lang="en-US" sz="2000" dirty="0"/>
              <a:t> im </a:t>
            </a:r>
            <a:r>
              <a:rPr lang="en-US" sz="2000" dirty="0" err="1"/>
              <a:t>Fremdsprachenunterricht</a:t>
            </a:r>
            <a:br>
              <a:rPr lang="en-US" sz="2000" dirty="0"/>
            </a:br>
            <a:endParaRPr lang="el-GR" sz="2000" dirty="0"/>
          </a:p>
        </p:txBody>
      </p:sp>
      <p:sp>
        <p:nvSpPr>
          <p:cNvPr id="6" name="Υπότιτλος 2"/>
          <p:cNvSpPr>
            <a:spLocks noGrp="1"/>
          </p:cNvSpPr>
          <p:nvPr>
            <p:ph type="subTitle" idx="1"/>
          </p:nvPr>
        </p:nvSpPr>
        <p:spPr>
          <a:xfrm>
            <a:off x="717176" y="5336708"/>
            <a:ext cx="9144000" cy="1413715"/>
          </a:xfrm>
        </p:spPr>
        <p:txBody>
          <a:bodyPr>
            <a:normAutofit/>
          </a:bodyPr>
          <a:lstStyle/>
          <a:p>
            <a:pPr algn="just">
              <a:spcBef>
                <a:spcPts val="600"/>
              </a:spcBef>
            </a:pPr>
            <a:r>
              <a:rPr lang="en-US" sz="1800" dirty="0"/>
              <a:t>Universität </a:t>
            </a:r>
            <a:r>
              <a:rPr lang="en-US" sz="1800" dirty="0" err="1"/>
              <a:t>Athen</a:t>
            </a:r>
            <a:endParaRPr lang="en-US" sz="1800" dirty="0"/>
          </a:p>
          <a:p>
            <a:pPr algn="just">
              <a:spcBef>
                <a:spcPts val="600"/>
              </a:spcBef>
            </a:pPr>
            <a:r>
              <a:rPr lang="en-US" sz="1800" dirty="0" err="1"/>
              <a:t>Fachbereich</a:t>
            </a:r>
            <a:r>
              <a:rPr lang="en-US" sz="1800" dirty="0"/>
              <a:t> </a:t>
            </a:r>
            <a:r>
              <a:rPr lang="en-US" sz="1800" dirty="0" err="1"/>
              <a:t>für</a:t>
            </a:r>
            <a:r>
              <a:rPr lang="en-US" sz="1800" dirty="0"/>
              <a:t> Deutsche </a:t>
            </a:r>
            <a:r>
              <a:rPr lang="en-US" sz="1800" dirty="0" err="1"/>
              <a:t>Sprache</a:t>
            </a:r>
            <a:r>
              <a:rPr lang="en-US" sz="1800" dirty="0"/>
              <a:t> und </a:t>
            </a:r>
            <a:r>
              <a:rPr lang="en-US" sz="1800" dirty="0" err="1"/>
              <a:t>Literatur</a:t>
            </a:r>
            <a:endParaRPr lang="en-US" sz="1800" dirty="0"/>
          </a:p>
          <a:p>
            <a:pPr algn="just">
              <a:spcBef>
                <a:spcPts val="600"/>
              </a:spcBef>
            </a:pPr>
            <a:r>
              <a:rPr lang="en-US" sz="1800" dirty="0"/>
              <a:t>Seminar: </a:t>
            </a:r>
            <a:r>
              <a:rPr lang="el-GR" sz="1800" dirty="0"/>
              <a:t>DGB47 Εκμάθηση Δεύτερης</a:t>
            </a:r>
            <a:r>
              <a:rPr lang="de-DE" sz="1800" dirty="0"/>
              <a:t> </a:t>
            </a:r>
            <a:r>
              <a:rPr lang="el-GR" sz="1800" dirty="0"/>
              <a:t>/ Ξένης Γλώσσας</a:t>
            </a:r>
            <a:r>
              <a:rPr lang="en-US" sz="1800" dirty="0"/>
              <a:t> </a:t>
            </a:r>
          </a:p>
          <a:p>
            <a:pPr algn="just">
              <a:spcBef>
                <a:spcPts val="600"/>
              </a:spcBef>
            </a:pPr>
            <a:endParaRPr lang="en-US" sz="1800" dirty="0"/>
          </a:p>
        </p:txBody>
      </p:sp>
    </p:spTree>
    <p:extLst>
      <p:ext uri="{BB962C8B-B14F-4D97-AF65-F5344CB8AC3E}">
        <p14:creationId xmlns:p14="http://schemas.microsoft.com/office/powerpoint/2010/main" val="3402426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Θέση περιεχομένου 2"/>
          <p:cNvSpPr>
            <a:spLocks noGrp="1"/>
          </p:cNvSpPr>
          <p:nvPr>
            <p:ph idx="1"/>
          </p:nvPr>
        </p:nvSpPr>
        <p:spPr>
          <a:xfrm>
            <a:off x="838200" y="1398494"/>
            <a:ext cx="10515600" cy="4778469"/>
          </a:xfrm>
        </p:spPr>
        <p:txBody>
          <a:bodyPr/>
          <a:lstStyle/>
          <a:p>
            <a:pPr algn="just"/>
            <a:r>
              <a:rPr lang="de-DE" dirty="0"/>
              <a:t>Die Forschungsergebnisse und die Hypothesen zum Zweitspracherwerb beziehen sich sehr oft auf Beobachtungen des ungesteuerten Zweitspracherwerbs und sind einseitig</a:t>
            </a:r>
          </a:p>
          <a:p>
            <a:endParaRPr lang="de-DE" dirty="0"/>
          </a:p>
          <a:p>
            <a:pPr algn="just"/>
            <a:r>
              <a:rPr lang="de-DE" dirty="0"/>
              <a:t>Es sind viele Faktoren, die eine große Rolle beim Fremdsprachenlernen eine Rolle spielen, die von den Hypothesen zum Zweitspracherwerb nicht berücksichtigt werden</a:t>
            </a:r>
            <a:endParaRPr lang="el-GR" dirty="0"/>
          </a:p>
        </p:txBody>
      </p:sp>
    </p:spTree>
    <p:extLst>
      <p:ext uri="{BB962C8B-B14F-4D97-AF65-F5344CB8AC3E}">
        <p14:creationId xmlns:p14="http://schemas.microsoft.com/office/powerpoint/2010/main" val="1890342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777875"/>
          </a:xfrm>
        </p:spPr>
        <p:txBody>
          <a:bodyPr>
            <a:normAutofit fontScale="90000"/>
          </a:bodyPr>
          <a:lstStyle/>
          <a:p>
            <a:r>
              <a:rPr lang="de-DE" sz="3200" dirty="0"/>
              <a:t>Faktoren, die beim Fremdsprachenlernen eine Rolle spielen</a:t>
            </a:r>
            <a:endParaRPr lang="el-GR" sz="3200" dirty="0"/>
          </a:p>
        </p:txBody>
      </p:sp>
      <p:sp>
        <p:nvSpPr>
          <p:cNvPr id="3" name="Θέση περιεχομένου 2"/>
          <p:cNvSpPr>
            <a:spLocks noGrp="1"/>
          </p:cNvSpPr>
          <p:nvPr>
            <p:ph idx="1"/>
          </p:nvPr>
        </p:nvSpPr>
        <p:spPr>
          <a:xfrm>
            <a:off x="838200" y="1828800"/>
            <a:ext cx="10515600" cy="3939988"/>
          </a:xfrm>
        </p:spPr>
        <p:txBody>
          <a:bodyPr>
            <a:normAutofit/>
          </a:bodyPr>
          <a:lstStyle/>
          <a:p>
            <a:r>
              <a:rPr lang="de-DE" dirty="0"/>
              <a:t>Die Lernenden</a:t>
            </a:r>
          </a:p>
          <a:p>
            <a:r>
              <a:rPr lang="de-DE" dirty="0"/>
              <a:t>Die Lehrende</a:t>
            </a:r>
          </a:p>
          <a:p>
            <a:r>
              <a:rPr lang="de-DE" dirty="0"/>
              <a:t>Das Lehrmaterial</a:t>
            </a:r>
          </a:p>
          <a:p>
            <a:r>
              <a:rPr lang="de-DE" dirty="0"/>
              <a:t>Die Inhalte</a:t>
            </a:r>
          </a:p>
          <a:p>
            <a:r>
              <a:rPr lang="de-DE" dirty="0"/>
              <a:t>Die Medien</a:t>
            </a:r>
          </a:p>
          <a:p>
            <a:r>
              <a:rPr lang="de-DE" dirty="0"/>
              <a:t>Die Methodik- Technik</a:t>
            </a:r>
          </a:p>
          <a:p>
            <a:r>
              <a:rPr lang="de-DE" dirty="0"/>
              <a:t>Die Lernziele</a:t>
            </a:r>
          </a:p>
          <a:p>
            <a:endParaRPr lang="de-DE" b="1" dirty="0"/>
          </a:p>
          <a:p>
            <a:endParaRPr lang="de-DE" b="1" dirty="0"/>
          </a:p>
          <a:p>
            <a:endParaRPr lang="de-DE" b="1" dirty="0"/>
          </a:p>
          <a:p>
            <a:pPr marL="0" indent="0">
              <a:buNone/>
            </a:pPr>
            <a:endParaRPr lang="de-DE" b="1" dirty="0"/>
          </a:p>
        </p:txBody>
      </p:sp>
    </p:spTree>
    <p:extLst>
      <p:ext uri="{BB962C8B-B14F-4D97-AF65-F5344CB8AC3E}">
        <p14:creationId xmlns:p14="http://schemas.microsoft.com/office/powerpoint/2010/main" val="213134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Τίτλος 1"/>
          <p:cNvSpPr txBox="1">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de-DE" sz="3200" dirty="0"/>
              <a:t>Die Kompetenzen der Sprachbenutzer und –lernenden </a:t>
            </a:r>
            <a:endParaRPr lang="el-GR" sz="3200" dirty="0"/>
          </a:p>
        </p:txBody>
      </p:sp>
      <p:sp>
        <p:nvSpPr>
          <p:cNvPr id="3" name="Θέση περιεχομένου 2"/>
          <p:cNvSpPr>
            <a:spLocks noGrp="1"/>
          </p:cNvSpPr>
          <p:nvPr>
            <p:ph idx="1"/>
          </p:nvPr>
        </p:nvSpPr>
        <p:spPr/>
        <p:txBody>
          <a:bodyPr/>
          <a:lstStyle/>
          <a:p>
            <a:pPr marL="0" indent="0" algn="just">
              <a:buNone/>
            </a:pPr>
            <a:r>
              <a:rPr lang="de-DE" dirty="0"/>
              <a:t>Die Lernenden einer Fremdsprache haben Kompetenzen „während früherer Erfahrungen - wahrscheinlich während der Verwendung der einen oder mehreren Muttersprachen, wenn es um Bilinguale oder Zweisprachige geht - oder auch während der Verwendung anderer Fremdsprachen, die sie gelernt haben“ (</a:t>
            </a:r>
            <a:r>
              <a:rPr lang="de-DE" dirty="0" err="1"/>
              <a:t>Wiedenmayer</a:t>
            </a:r>
            <a:r>
              <a:rPr lang="de-DE" dirty="0"/>
              <a:t> 2006: 42), erworben und diese Kompetenzen sind für das Erlernen der jeweiligen Fremdsprache erforderlich. Deshalb soll im Unterricht von den Lehrenden dafür gesorgt werden, dass sie wieder aktiviert und „neu- als auch weiterentwickelt“ (ebd.) werden. </a:t>
            </a:r>
            <a:endParaRPr lang="el-GR" dirty="0"/>
          </a:p>
          <a:p>
            <a:endParaRPr lang="el-GR" dirty="0"/>
          </a:p>
        </p:txBody>
      </p:sp>
    </p:spTree>
    <p:extLst>
      <p:ext uri="{BB962C8B-B14F-4D97-AF65-F5344CB8AC3E}">
        <p14:creationId xmlns:p14="http://schemas.microsoft.com/office/powerpoint/2010/main" val="3816085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697193"/>
          </a:xfrm>
        </p:spPr>
        <p:txBody>
          <a:bodyPr>
            <a:normAutofit/>
          </a:bodyPr>
          <a:lstStyle/>
          <a:p>
            <a:pPr algn="ctr"/>
            <a:r>
              <a:rPr lang="de-DE" sz="3200" dirty="0"/>
              <a:t>Die Kompetenzen der Sprachbenutzer und –lernenden </a:t>
            </a:r>
            <a:endParaRPr lang="el-GR" sz="3200" dirty="0"/>
          </a:p>
        </p:txBody>
      </p:sp>
      <p:sp>
        <p:nvSpPr>
          <p:cNvPr id="3" name="Θέση περιεχομένου 2"/>
          <p:cNvSpPr>
            <a:spLocks noGrp="1"/>
          </p:cNvSpPr>
          <p:nvPr>
            <p:ph idx="1"/>
          </p:nvPr>
        </p:nvSpPr>
        <p:spPr>
          <a:xfrm>
            <a:off x="838200" y="1462553"/>
            <a:ext cx="10515600" cy="4871011"/>
          </a:xfrm>
        </p:spPr>
        <p:txBody>
          <a:bodyPr>
            <a:normAutofit/>
          </a:bodyPr>
          <a:lstStyle/>
          <a:p>
            <a:pPr algn="just"/>
            <a:r>
              <a:rPr lang="de-DE" dirty="0"/>
              <a:t>In einem Vorschlag des Europarats „für ein umfassendes Rahmenmodell für das Lernen, Lehren und Bewerten von modernen Fremdsprachen im europäischen Kontext“ (Grotjahn 2001: 81), der im Jahr 2001 von der englischen in die deutsche Sprache übersetzt wurde, ist von einer Unterscheidung zwischen </a:t>
            </a:r>
            <a:r>
              <a:rPr lang="de-DE" b="1" dirty="0"/>
              <a:t>allgemeinen</a:t>
            </a:r>
            <a:r>
              <a:rPr lang="de-DE" dirty="0"/>
              <a:t> und </a:t>
            </a:r>
            <a:r>
              <a:rPr lang="de-DE" b="1" dirty="0"/>
              <a:t>kommunikativen</a:t>
            </a:r>
            <a:r>
              <a:rPr lang="de-DE" dirty="0"/>
              <a:t> Kompetenzen die Rede. </a:t>
            </a:r>
          </a:p>
          <a:p>
            <a:pPr algn="just"/>
            <a:r>
              <a:rPr lang="de-DE" dirty="0"/>
              <a:t>„Diese zwei großen Kategorien von Kompetenzen werden </a:t>
            </a:r>
            <a:r>
              <a:rPr lang="de-DE" dirty="0" err="1"/>
              <a:t>weiters</a:t>
            </a:r>
            <a:r>
              <a:rPr lang="de-DE" dirty="0"/>
              <a:t> in spezifische Arten von Kompetenzen und Wissen unterteilt. Der gesamte Komplex der Kompetenzen, die den Lernenden zur Verfügung stehen, spielt bei der Entwicklung von Curricula und Syllabi, bei der Unterrichtsplanung und dem Unterrichtsprozess, bei der Leistungsmessung und der Selbstbeurteilung eine wesentliche Rolle und sollte daher als wichtiger Faktor respektiert werden“ (</a:t>
            </a:r>
            <a:r>
              <a:rPr lang="de-DE" dirty="0" err="1"/>
              <a:t>Wiedenmayer</a:t>
            </a:r>
            <a:r>
              <a:rPr lang="de-DE" dirty="0"/>
              <a:t> 2011: 230). </a:t>
            </a:r>
          </a:p>
          <a:p>
            <a:pPr algn="just"/>
            <a:r>
              <a:rPr lang="de-DE" dirty="0"/>
              <a:t>Die Entwicklung der Kompetenzen der Lernenden „bildet auch das erste allgemeine Ziel des Unterrichts“ (</a:t>
            </a:r>
            <a:r>
              <a:rPr lang="de-DE" dirty="0" err="1"/>
              <a:t>Wiedenmayer</a:t>
            </a:r>
            <a:r>
              <a:rPr lang="de-DE" dirty="0"/>
              <a:t> 2011: 229, vgl. auch </a:t>
            </a:r>
            <a:r>
              <a:rPr lang="de-DE" dirty="0" err="1"/>
              <a:t>Βηδενμάιερ</a:t>
            </a:r>
            <a:r>
              <a:rPr lang="de-DE" dirty="0"/>
              <a:t> 2004). „Übergeordnetes didaktisches Ziel der Kompetenzorientierung ist die Überführung von Wissen in Können und damit Anwenden in konkreten Handlungsfeldern und Situationen“ (Arras 2009: 214). Ein Lernender braucht allgemeine und kommunikative Kompetenzen, damit er in der fremden Sprache in konkreten Situationen handeln kann. </a:t>
            </a:r>
            <a:endParaRPr lang="el-GR" dirty="0"/>
          </a:p>
        </p:txBody>
      </p:sp>
    </p:spTree>
    <p:extLst>
      <p:ext uri="{BB962C8B-B14F-4D97-AF65-F5344CB8AC3E}">
        <p14:creationId xmlns:p14="http://schemas.microsoft.com/office/powerpoint/2010/main" val="1637636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759449"/>
            <a:ext cx="10515600" cy="455146"/>
          </a:xfrm>
        </p:spPr>
        <p:txBody>
          <a:bodyPr>
            <a:normAutofit fontScale="90000"/>
          </a:bodyPr>
          <a:lstStyle/>
          <a:p>
            <a:pPr algn="ctr"/>
            <a:r>
              <a:rPr lang="de-DE" sz="2400" dirty="0"/>
              <a:t>Allgemeine Kompetenzen des Lerners</a:t>
            </a:r>
            <a:endParaRPr lang="el-GR" sz="2400" dirty="0"/>
          </a:p>
        </p:txBody>
      </p:sp>
      <p:sp>
        <p:nvSpPr>
          <p:cNvPr id="3" name="Θέση περιεχομένου 2"/>
          <p:cNvSpPr>
            <a:spLocks noGrp="1"/>
          </p:cNvSpPr>
          <p:nvPr>
            <p:ph idx="1"/>
          </p:nvPr>
        </p:nvSpPr>
        <p:spPr>
          <a:xfrm>
            <a:off x="1039906" y="1214595"/>
            <a:ext cx="10515600" cy="5101198"/>
          </a:xfrm>
        </p:spPr>
        <p:txBody>
          <a:bodyPr>
            <a:normAutofit/>
          </a:bodyPr>
          <a:lstStyle/>
          <a:p>
            <a:pPr marL="0" indent="0">
              <a:buNone/>
            </a:pPr>
            <a:endParaRPr lang="de-DE" dirty="0"/>
          </a:p>
          <a:p>
            <a:pPr marL="0" indent="0">
              <a:buNone/>
            </a:pPr>
            <a:endParaRPr lang="de-DE" dirty="0"/>
          </a:p>
          <a:p>
            <a:pPr marL="0" indent="0">
              <a:buNone/>
            </a:pPr>
            <a:endParaRPr lang="de-DE" dirty="0"/>
          </a:p>
          <a:p>
            <a:pPr marL="0" indent="0">
              <a:buNone/>
            </a:pPr>
            <a:endParaRPr lang="de-DE" dirty="0"/>
          </a:p>
          <a:p>
            <a:pPr marL="0" indent="0">
              <a:buNone/>
            </a:pPr>
            <a:r>
              <a:rPr lang="el-GR" dirty="0"/>
              <a:t>	</a:t>
            </a:r>
          </a:p>
          <a:p>
            <a:endParaRPr lang="de-DE" dirty="0"/>
          </a:p>
          <a:p>
            <a:pPr marL="0" indent="0">
              <a:buNone/>
            </a:pPr>
            <a:r>
              <a:rPr lang="el-GR" dirty="0"/>
              <a:t>	</a:t>
            </a:r>
          </a:p>
          <a:p>
            <a:endParaRPr lang="el-GR" dirty="0"/>
          </a:p>
        </p:txBody>
      </p:sp>
      <p:graphicFrame>
        <p:nvGraphicFramePr>
          <p:cNvPr id="4" name="Πίνακας 3"/>
          <p:cNvGraphicFramePr>
            <a:graphicFrameLocks noGrp="1"/>
          </p:cNvGraphicFramePr>
          <p:nvPr/>
        </p:nvGraphicFramePr>
        <p:xfrm>
          <a:off x="2032000" y="1214595"/>
          <a:ext cx="8128000" cy="55778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1074668">
                <a:tc>
                  <a:txBody>
                    <a:bodyPr/>
                    <a:lstStyle/>
                    <a:p>
                      <a:pPr marL="0" indent="0">
                        <a:buNone/>
                      </a:pPr>
                      <a:r>
                        <a:rPr lang="de-DE" b="0" dirty="0">
                          <a:solidFill>
                            <a:schemeClr val="tx1"/>
                          </a:solidFill>
                        </a:rPr>
                        <a:t>deklaratives Wissen </a:t>
                      </a:r>
                    </a:p>
                    <a:p>
                      <a:pPr marL="0" indent="0">
                        <a:buNone/>
                      </a:pPr>
                      <a:r>
                        <a:rPr lang="el-GR" b="0" dirty="0">
                          <a:solidFill>
                            <a:schemeClr val="tx1"/>
                          </a:solidFill>
                        </a:rPr>
                        <a:t>	</a:t>
                      </a:r>
                    </a:p>
                    <a:p>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r>
                        <a:rPr lang="de-DE" b="0" dirty="0">
                          <a:solidFill>
                            <a:schemeClr val="tx1"/>
                          </a:solidFill>
                        </a:rPr>
                        <a:t>Weltwissen </a:t>
                      </a:r>
                    </a:p>
                    <a:p>
                      <a:r>
                        <a:rPr lang="de-DE" b="0" dirty="0">
                          <a:solidFill>
                            <a:schemeClr val="tx1"/>
                          </a:solidFill>
                        </a:rPr>
                        <a:t>soziokulturelles Wissen </a:t>
                      </a:r>
                    </a:p>
                    <a:p>
                      <a:r>
                        <a:rPr lang="de-DE" b="0" dirty="0">
                          <a:solidFill>
                            <a:schemeClr val="tx1"/>
                          </a:solidFill>
                        </a:rPr>
                        <a:t>interkulturelles Bewusstsein </a:t>
                      </a:r>
                    </a:p>
                    <a:p>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b="0" dirty="0">
                          <a:solidFill>
                            <a:schemeClr val="tx1"/>
                          </a:solidFill>
                        </a:rPr>
                        <a:t>Fertigkeiten und prozedurales Wissen </a:t>
                      </a:r>
                    </a:p>
                    <a:p>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r>
                        <a:rPr lang="de-DE" b="0" dirty="0">
                          <a:solidFill>
                            <a:schemeClr val="tx1"/>
                          </a:solidFill>
                        </a:rPr>
                        <a:t>praktische Fertigkeiten </a:t>
                      </a:r>
                    </a:p>
                    <a:p>
                      <a:r>
                        <a:rPr lang="de-DE" b="0" dirty="0">
                          <a:solidFill>
                            <a:schemeClr val="tx1"/>
                          </a:solidFill>
                        </a:rPr>
                        <a:t>interkulturelle Fertigkeiten </a:t>
                      </a:r>
                    </a:p>
                    <a:p>
                      <a:pPr marL="0" indent="0">
                        <a:buNone/>
                      </a:pPr>
                      <a:endParaRPr lang="de-DE" b="0" dirty="0">
                        <a:solidFill>
                          <a:schemeClr val="tx1"/>
                        </a:solidFill>
                      </a:endParaRPr>
                    </a:p>
                    <a:p>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b="0" dirty="0">
                          <a:solidFill>
                            <a:schemeClr val="tx1"/>
                          </a:solidFill>
                        </a:rPr>
                        <a:t>persönlichkeitsbezogene Kompetenz 	</a:t>
                      </a:r>
                    </a:p>
                    <a:p>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2"/>
                  </a:ext>
                </a:extLst>
              </a:tr>
              <a:tr h="370840">
                <a:tc>
                  <a:txBody>
                    <a:bodyPr/>
                    <a:lstStyle/>
                    <a:p>
                      <a:r>
                        <a:rPr lang="de-DE" b="0" dirty="0">
                          <a:solidFill>
                            <a:schemeClr val="tx1"/>
                          </a:solidFill>
                        </a:rPr>
                        <a:t>Lernfähigkeit</a:t>
                      </a:r>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r>
                        <a:rPr lang="de-DE" b="0" dirty="0">
                          <a:solidFill>
                            <a:schemeClr val="tx1"/>
                          </a:solidFill>
                        </a:rPr>
                        <a:t>Sprach- und Kommunikationsbewusstsein </a:t>
                      </a:r>
                    </a:p>
                    <a:p>
                      <a:r>
                        <a:rPr lang="de-DE" b="0" dirty="0">
                          <a:solidFill>
                            <a:schemeClr val="tx1"/>
                          </a:solidFill>
                        </a:rPr>
                        <a:t>Allgemeines phonetisches Bewusstsein und phonetische Fertigkeiten </a:t>
                      </a:r>
                    </a:p>
                    <a:p>
                      <a:r>
                        <a:rPr lang="de-DE" b="0" dirty="0">
                          <a:solidFill>
                            <a:schemeClr val="tx1"/>
                          </a:solidFill>
                        </a:rPr>
                        <a:t>Lerntechniken </a:t>
                      </a:r>
                    </a:p>
                    <a:p>
                      <a:r>
                        <a:rPr lang="de-DE" b="0" dirty="0">
                          <a:solidFill>
                            <a:schemeClr val="tx1"/>
                          </a:solidFill>
                        </a:rPr>
                        <a:t>heuristische Fertigkeiten </a:t>
                      </a:r>
                    </a:p>
                    <a:p>
                      <a:endParaRPr lang="el-GR"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3"/>
                  </a:ext>
                </a:extLst>
              </a:tr>
            </a:tbl>
          </a:graphicData>
        </a:graphic>
      </p:graphicFrame>
      <p:sp>
        <p:nvSpPr>
          <p:cNvPr id="6" name="Τίτλος 1"/>
          <p:cNvSpPr txBox="1">
            <a:spLocks/>
          </p:cNvSpPr>
          <p:nvPr/>
        </p:nvSpPr>
        <p:spPr>
          <a:xfrm>
            <a:off x="8686800" y="6088220"/>
            <a:ext cx="1573306" cy="45514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de-DE" sz="1400" dirty="0"/>
              <a:t>Europarat (2001)</a:t>
            </a:r>
            <a:endParaRPr lang="el-GR" sz="1400" dirty="0"/>
          </a:p>
        </p:txBody>
      </p:sp>
    </p:spTree>
    <p:extLst>
      <p:ext uri="{BB962C8B-B14F-4D97-AF65-F5344CB8AC3E}">
        <p14:creationId xmlns:p14="http://schemas.microsoft.com/office/powerpoint/2010/main" val="4159296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777875"/>
          </a:xfrm>
        </p:spPr>
        <p:txBody>
          <a:bodyPr>
            <a:normAutofit/>
          </a:bodyPr>
          <a:lstStyle/>
          <a:p>
            <a:pPr algn="ctr"/>
            <a:r>
              <a:rPr lang="de-DE" sz="2400" dirty="0"/>
              <a:t>Kommunikative Kompetenzen des Lerners</a:t>
            </a:r>
            <a:endParaRPr lang="el-GR" sz="2400" dirty="0"/>
          </a:p>
        </p:txBody>
      </p:sp>
      <p:graphicFrame>
        <p:nvGraphicFramePr>
          <p:cNvPr id="4" name="Θέση περιεχομένου 3"/>
          <p:cNvGraphicFramePr>
            <a:graphicFrameLocks noGrp="1"/>
          </p:cNvGraphicFramePr>
          <p:nvPr>
            <p:ph idx="1"/>
          </p:nvPr>
        </p:nvGraphicFramePr>
        <p:xfrm>
          <a:off x="2380130" y="1143000"/>
          <a:ext cx="7960659" cy="4663440"/>
        </p:xfrm>
        <a:graphic>
          <a:graphicData uri="http://schemas.openxmlformats.org/drawingml/2006/table">
            <a:tbl>
              <a:tblPr firstRow="1" bandRow="1">
                <a:tableStyleId>{5C22544A-7EE6-4342-B048-85BDC9FD1C3A}</a:tableStyleId>
              </a:tblPr>
              <a:tblGrid>
                <a:gridCol w="3561676">
                  <a:extLst>
                    <a:ext uri="{9D8B030D-6E8A-4147-A177-3AD203B41FA5}">
                      <a16:colId xmlns:a16="http://schemas.microsoft.com/office/drawing/2014/main" val="20000"/>
                    </a:ext>
                  </a:extLst>
                </a:gridCol>
                <a:gridCol w="4398983">
                  <a:extLst>
                    <a:ext uri="{9D8B030D-6E8A-4147-A177-3AD203B41FA5}">
                      <a16:colId xmlns:a16="http://schemas.microsoft.com/office/drawing/2014/main" val="20001"/>
                    </a:ext>
                  </a:extLst>
                </a:gridCol>
              </a:tblGrid>
              <a:tr h="370840">
                <a:tc>
                  <a:txBody>
                    <a:bodyPr/>
                    <a:lstStyle/>
                    <a:p>
                      <a:r>
                        <a:rPr lang="de-DE" sz="1800" b="0" i="0" u="none" strike="noStrike" kern="1200" baseline="0" dirty="0">
                          <a:solidFill>
                            <a:schemeClr val="tx1"/>
                          </a:solidFill>
                          <a:latin typeface="+mn-lt"/>
                          <a:ea typeface="+mn-ea"/>
                          <a:cs typeface="+mn-cs"/>
                        </a:rPr>
                        <a:t>linguistische Kompetenzen </a:t>
                      </a:r>
                    </a:p>
                    <a:p>
                      <a:endParaRPr lang="el-GR" sz="1800" b="0" i="0" u="none" strike="noStrike" kern="1200" baseline="0" dirty="0">
                        <a:solidFill>
                          <a:schemeClr val="tx1"/>
                        </a:solidFill>
                        <a:latin typeface="+mn-lt"/>
                        <a:ea typeface="+mn-ea"/>
                        <a:cs typeface="+mn-cs"/>
                      </a:endParaRP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r>
                        <a:rPr lang="de-DE" sz="1800" b="0" i="0" u="none" strike="noStrike" kern="1200" baseline="0" dirty="0">
                          <a:solidFill>
                            <a:schemeClr val="tx1"/>
                          </a:solidFill>
                          <a:latin typeface="+mn-lt"/>
                          <a:ea typeface="+mn-ea"/>
                          <a:cs typeface="+mn-cs"/>
                        </a:rPr>
                        <a:t>lexikalische Kompetenz </a:t>
                      </a:r>
                    </a:p>
                    <a:p>
                      <a:r>
                        <a:rPr lang="de-DE" sz="1800" b="0" i="0" u="none" strike="noStrike" kern="1200" baseline="0" dirty="0">
                          <a:solidFill>
                            <a:schemeClr val="tx1"/>
                          </a:solidFill>
                          <a:latin typeface="+mn-lt"/>
                          <a:ea typeface="+mn-ea"/>
                          <a:cs typeface="+mn-cs"/>
                        </a:rPr>
                        <a:t>grammatische Kompetenz </a:t>
                      </a:r>
                    </a:p>
                    <a:p>
                      <a:r>
                        <a:rPr lang="de-DE" sz="1800" b="0" i="0" u="none" strike="noStrike" kern="1200" baseline="0" dirty="0">
                          <a:solidFill>
                            <a:schemeClr val="tx1"/>
                          </a:solidFill>
                          <a:latin typeface="+mn-lt"/>
                          <a:ea typeface="+mn-ea"/>
                          <a:cs typeface="+mn-cs"/>
                        </a:rPr>
                        <a:t>semantische Kompetenz </a:t>
                      </a:r>
                    </a:p>
                    <a:p>
                      <a:r>
                        <a:rPr lang="de-DE" sz="1800" b="0" i="0" u="none" strike="noStrike" kern="1200" baseline="0" dirty="0">
                          <a:solidFill>
                            <a:schemeClr val="tx1"/>
                          </a:solidFill>
                          <a:latin typeface="+mn-lt"/>
                          <a:ea typeface="+mn-ea"/>
                          <a:cs typeface="+mn-cs"/>
                        </a:rPr>
                        <a:t>phonologische Kompetenz </a:t>
                      </a:r>
                    </a:p>
                    <a:p>
                      <a:r>
                        <a:rPr lang="de-DE" sz="1800" b="0" i="0" u="none" strike="noStrike" kern="1200" baseline="0" dirty="0">
                          <a:solidFill>
                            <a:schemeClr val="tx1"/>
                          </a:solidFill>
                          <a:latin typeface="+mn-lt"/>
                          <a:ea typeface="+mn-ea"/>
                          <a:cs typeface="+mn-cs"/>
                        </a:rPr>
                        <a:t>orthographische Kompetenz </a:t>
                      </a:r>
                    </a:p>
                    <a:p>
                      <a:r>
                        <a:rPr lang="de-DE" sz="1800" b="0" i="0" u="none" strike="noStrike" kern="1200" baseline="0" dirty="0">
                          <a:solidFill>
                            <a:schemeClr val="tx1"/>
                          </a:solidFill>
                          <a:latin typeface="+mn-lt"/>
                          <a:ea typeface="+mn-ea"/>
                          <a:cs typeface="+mn-cs"/>
                        </a:rPr>
                        <a:t>orthoepische Kompetenz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soziolinguistische Kompetenzen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r>
                        <a:rPr lang="de-DE" sz="1800" b="0" i="0" u="none" strike="noStrike" kern="1200" baseline="0" dirty="0">
                          <a:solidFill>
                            <a:schemeClr val="tx1"/>
                          </a:solidFill>
                          <a:latin typeface="+mn-lt"/>
                          <a:ea typeface="+mn-ea"/>
                          <a:cs typeface="+mn-cs"/>
                        </a:rPr>
                        <a:t>Signalisierung sozialer Beziehungen </a:t>
                      </a:r>
                    </a:p>
                    <a:p>
                      <a:r>
                        <a:rPr lang="de-DE" sz="1800" b="0" i="0" u="none" strike="noStrike" kern="1200" baseline="0" dirty="0">
                          <a:solidFill>
                            <a:schemeClr val="tx1"/>
                          </a:solidFill>
                          <a:latin typeface="+mn-lt"/>
                          <a:ea typeface="+mn-ea"/>
                          <a:cs typeface="+mn-cs"/>
                        </a:rPr>
                        <a:t>Höflichkeitskonventionen </a:t>
                      </a:r>
                    </a:p>
                    <a:p>
                      <a:r>
                        <a:rPr lang="de-DE" sz="1800" b="0" i="0" u="none" strike="noStrike" kern="1200" baseline="0" dirty="0">
                          <a:solidFill>
                            <a:schemeClr val="tx1"/>
                          </a:solidFill>
                          <a:latin typeface="+mn-lt"/>
                          <a:ea typeface="+mn-ea"/>
                          <a:cs typeface="+mn-cs"/>
                        </a:rPr>
                        <a:t>Kulturelle Referenzen und Sprechfiguren Registerunterschiede </a:t>
                      </a:r>
                    </a:p>
                    <a:p>
                      <a:r>
                        <a:rPr lang="de-DE" sz="1800" b="0" i="0" u="none" strike="noStrike" kern="1200" baseline="0" dirty="0">
                          <a:solidFill>
                            <a:schemeClr val="tx1"/>
                          </a:solidFill>
                          <a:latin typeface="+mn-lt"/>
                          <a:ea typeface="+mn-ea"/>
                          <a:cs typeface="+mn-cs"/>
                        </a:rPr>
                        <a:t>Dialekte und Akzente </a:t>
                      </a:r>
                    </a:p>
                    <a:p>
                      <a:r>
                        <a:rPr lang="el-GR" sz="1800" b="0" i="0" u="none" strike="noStrike" kern="1200" baseline="0" dirty="0">
                          <a:solidFill>
                            <a:schemeClr val="tx1"/>
                          </a:solidFill>
                          <a:latin typeface="+mn-lt"/>
                          <a:ea typeface="+mn-ea"/>
                          <a:cs typeface="+mn-cs"/>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pragmatische Kompetenz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r>
                        <a:rPr lang="de-DE" sz="1800" b="0" i="0" u="none" strike="noStrike" kern="1200" baseline="0" dirty="0">
                          <a:solidFill>
                            <a:schemeClr val="tx1"/>
                          </a:solidFill>
                          <a:latin typeface="+mn-lt"/>
                          <a:ea typeface="+mn-ea"/>
                          <a:cs typeface="+mn-cs"/>
                        </a:rPr>
                        <a:t>Diskurskompetenz </a:t>
                      </a:r>
                    </a:p>
                    <a:p>
                      <a:r>
                        <a:rPr lang="de-DE" sz="1800" b="0" i="0" u="none" strike="noStrike" kern="1200" baseline="0" dirty="0">
                          <a:solidFill>
                            <a:schemeClr val="tx1"/>
                          </a:solidFill>
                          <a:latin typeface="+mn-lt"/>
                          <a:ea typeface="+mn-ea"/>
                          <a:cs typeface="+mn-cs"/>
                        </a:rPr>
                        <a:t>Funktionale Kompetenz </a:t>
                      </a:r>
                    </a:p>
                    <a:p>
                      <a:r>
                        <a:rPr lang="el-GR" sz="1800" b="0" i="0" u="none" strike="noStrike" kern="1200" baseline="0" dirty="0">
                          <a:solidFill>
                            <a:schemeClr val="tx1"/>
                          </a:solidFill>
                          <a:latin typeface="+mn-lt"/>
                          <a:ea typeface="+mn-ea"/>
                          <a:cs typeface="+mn-cs"/>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2"/>
                  </a:ext>
                </a:extLst>
              </a:tr>
            </a:tbl>
          </a:graphicData>
        </a:graphic>
      </p:graphicFrame>
      <p:sp>
        <p:nvSpPr>
          <p:cNvPr id="5" name="Τίτλος 1"/>
          <p:cNvSpPr txBox="1">
            <a:spLocks/>
          </p:cNvSpPr>
          <p:nvPr/>
        </p:nvSpPr>
        <p:spPr>
          <a:xfrm>
            <a:off x="8875059" y="6129169"/>
            <a:ext cx="1573306" cy="45514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de-DE" sz="1400" dirty="0"/>
              <a:t>Europarat (2001)</a:t>
            </a:r>
            <a:endParaRPr lang="el-GR" sz="1400" dirty="0"/>
          </a:p>
        </p:txBody>
      </p:sp>
    </p:spTree>
    <p:extLst>
      <p:ext uri="{BB962C8B-B14F-4D97-AF65-F5344CB8AC3E}">
        <p14:creationId xmlns:p14="http://schemas.microsoft.com/office/powerpoint/2010/main" val="234067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Θέση περιεχομένου 2"/>
          <p:cNvSpPr>
            <a:spLocks noGrp="1"/>
          </p:cNvSpPr>
          <p:nvPr>
            <p:ph idx="1"/>
          </p:nvPr>
        </p:nvSpPr>
        <p:spPr/>
        <p:txBody>
          <a:bodyPr/>
          <a:lstStyle/>
          <a:p>
            <a:pPr algn="just"/>
            <a:r>
              <a:rPr lang="de-DE" dirty="0"/>
              <a:t>Die Entwicklung von kommunikativen Kompetenzen ist für die Lernenden einer Fremdsprache von großer Wichtigkeit aus dem Grund, dass diese in </a:t>
            </a:r>
            <a:r>
              <a:rPr lang="de-DE" b="1" dirty="0"/>
              <a:t>Sprachaktivitäten aktiviert werden </a:t>
            </a:r>
            <a:r>
              <a:rPr lang="de-DE" dirty="0"/>
              <a:t>und auf diese Weise die Lernenden dazu befähigen, in der Fremdsprache zu kommunizieren, indem sie die fremde Sprache in allen Dimensionen gebrauchen können. </a:t>
            </a:r>
            <a:endParaRPr lang="el-GR" dirty="0"/>
          </a:p>
        </p:txBody>
      </p:sp>
    </p:spTree>
    <p:extLst>
      <p:ext uri="{BB962C8B-B14F-4D97-AF65-F5344CB8AC3E}">
        <p14:creationId xmlns:p14="http://schemas.microsoft.com/office/powerpoint/2010/main" val="2503332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Θέση περιεχομένου 3"/>
          <p:cNvGraphicFramePr>
            <a:graphicFrameLocks noGrp="1"/>
          </p:cNvGraphicFramePr>
          <p:nvPr>
            <p:ph idx="1"/>
          </p:nvPr>
        </p:nvGraphicFramePr>
        <p:xfrm>
          <a:off x="954741" y="763307"/>
          <a:ext cx="10515600" cy="38404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800" b="1" i="0" u="none" strike="noStrike" kern="1200" baseline="0" dirty="0">
                          <a:solidFill>
                            <a:schemeClr val="tx1"/>
                          </a:solidFill>
                          <a:latin typeface="+mn-lt"/>
                          <a:ea typeface="+mn-ea"/>
                          <a:cs typeface="+mn-cs"/>
                        </a:rPr>
                        <a:t>Gruppierung in Bezug auf Mündlichkeit und Schriftlichkeit </a:t>
                      </a:r>
                      <a:r>
                        <a:rPr lang="de-DE" sz="1800" b="0" i="0" u="none" strike="noStrike" kern="1200" baseline="0" dirty="0">
                          <a:solidFill>
                            <a:schemeClr val="tx1"/>
                          </a:solidFill>
                          <a:latin typeface="+mn-lt"/>
                          <a:ea typeface="+mn-ea"/>
                          <a:cs typeface="+mn-cs"/>
                        </a:rPr>
                        <a:t>	</a:t>
                      </a:r>
                    </a:p>
                    <a:p>
                      <a:pPr algn="ctr"/>
                      <a:r>
                        <a:rPr lang="de-DE" dirty="0">
                          <a:solidFill>
                            <a:schemeClr val="tx1"/>
                          </a:solidFill>
                        </a:rPr>
                        <a:t> </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hMerge="1">
                  <a:txBody>
                    <a:bodyPr/>
                    <a:lstStyle/>
                    <a:p>
                      <a:endParaRPr lang="el-G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1" i="0" u="none" strike="noStrike" kern="1200" baseline="0" dirty="0">
                          <a:solidFill>
                            <a:schemeClr val="tx1"/>
                          </a:solidFill>
                          <a:latin typeface="+mn-lt"/>
                          <a:ea typeface="+mn-ea"/>
                          <a:cs typeface="+mn-cs"/>
                        </a:rPr>
                        <a:t>mündlich </a:t>
                      </a:r>
                      <a:r>
                        <a:rPr lang="de-DE" sz="1800" b="0" i="0" u="none" strike="noStrike" kern="1200" baseline="0" dirty="0">
                          <a:solidFill>
                            <a:schemeClr val="tx1"/>
                          </a:solidFill>
                          <a:latin typeface="+mn-lt"/>
                          <a:ea typeface="+mn-ea"/>
                          <a:cs typeface="+mn-cs"/>
                        </a:rPr>
                        <a:t>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sz="1800" b="1" i="0" u="none" strike="noStrike" kern="1200" baseline="0" dirty="0">
                          <a:solidFill>
                            <a:schemeClr val="tx1"/>
                          </a:solidFill>
                          <a:latin typeface="+mn-lt"/>
                          <a:ea typeface="+mn-ea"/>
                          <a:cs typeface="+mn-cs"/>
                        </a:rPr>
                        <a:t>schriftlich </a:t>
                      </a:r>
                      <a:r>
                        <a:rPr lang="de-DE" sz="1800" b="0" i="0" u="none" strike="noStrike" kern="1200" baseline="0" dirty="0">
                          <a:solidFill>
                            <a:schemeClr val="tx1"/>
                          </a:solidFill>
                          <a:latin typeface="+mn-lt"/>
                          <a:ea typeface="+mn-ea"/>
                          <a:cs typeface="+mn-cs"/>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1"/>
                  </a:ext>
                </a:extLst>
              </a:tr>
              <a:tr h="370840">
                <a:tc>
                  <a:txBody>
                    <a:bodyPr/>
                    <a:lstStyle/>
                    <a:p>
                      <a:r>
                        <a:rPr lang="de-DE" sz="1800" b="0" i="0" u="none" strike="noStrike" kern="1200" baseline="0" dirty="0">
                          <a:solidFill>
                            <a:schemeClr val="tx1"/>
                          </a:solidFill>
                          <a:latin typeface="+mn-lt"/>
                          <a:ea typeface="+mn-ea"/>
                          <a:cs typeface="+mn-cs"/>
                        </a:rPr>
                        <a:t>Produktion (sprechen)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Produktion (schreiben)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2"/>
                  </a:ext>
                </a:extLst>
              </a:tr>
              <a:tr h="370840">
                <a:tc>
                  <a:txBody>
                    <a:bodyPr/>
                    <a:lstStyle/>
                    <a:p>
                      <a:r>
                        <a:rPr lang="de-DE" sz="1800" b="0" i="0" u="none" strike="noStrike" kern="1200" baseline="0" dirty="0">
                          <a:solidFill>
                            <a:schemeClr val="tx1"/>
                          </a:solidFill>
                          <a:latin typeface="+mn-lt"/>
                          <a:ea typeface="+mn-ea"/>
                          <a:cs typeface="+mn-cs"/>
                        </a:rPr>
                        <a:t>Rezeption (hören)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Rezeption (lesen)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Interaktion (hören – sprechen)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Interaktion (lesen – schreiben)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Sprachmittlung (hören – dolmetschen)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Sprachmittlung (lesen – übersetzen)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5"/>
                  </a:ext>
                </a:extLst>
              </a:tr>
            </a:tbl>
          </a:graphicData>
        </a:graphic>
      </p:graphicFrame>
      <p:sp>
        <p:nvSpPr>
          <p:cNvPr id="5" name="Ορθογώνιο 4"/>
          <p:cNvSpPr/>
          <p:nvPr/>
        </p:nvSpPr>
        <p:spPr>
          <a:xfrm>
            <a:off x="672353" y="6029642"/>
            <a:ext cx="11080376" cy="523220"/>
          </a:xfrm>
          <a:prstGeom prst="rect">
            <a:avLst/>
          </a:prstGeom>
        </p:spPr>
        <p:txBody>
          <a:bodyPr wrap="square">
            <a:spAutoFit/>
          </a:bodyPr>
          <a:lstStyle/>
          <a:p>
            <a:r>
              <a:rPr lang="de-DE" sz="1400" dirty="0">
                <a:solidFill>
                  <a:srgbClr val="000000"/>
                </a:solidFill>
                <a:latin typeface="Times New Roman" panose="02020603050405020304" pitchFamily="18" charset="0"/>
              </a:rPr>
              <a:t>(s. u.a. Albrecht/</a:t>
            </a:r>
            <a:r>
              <a:rPr lang="de-DE" sz="1400" dirty="0" err="1">
                <a:solidFill>
                  <a:srgbClr val="000000"/>
                </a:solidFill>
                <a:latin typeface="Times New Roman" panose="02020603050405020304" pitchFamily="18" charset="0"/>
              </a:rPr>
              <a:t>Desselmann</a:t>
            </a:r>
            <a:r>
              <a:rPr lang="de-DE" sz="1400" dirty="0">
                <a:solidFill>
                  <a:srgbClr val="000000"/>
                </a:solidFill>
                <a:latin typeface="Times New Roman" panose="02020603050405020304" pitchFamily="18" charset="0"/>
              </a:rPr>
              <a:t>/Förster/Hellmich 1981, Bausch/Christ/Hüllen/Krumm 1989, </a:t>
            </a:r>
            <a:r>
              <a:rPr lang="de-DE" sz="1400" dirty="0" err="1">
                <a:solidFill>
                  <a:srgbClr val="000000"/>
                </a:solidFill>
                <a:latin typeface="Times New Roman" panose="02020603050405020304" pitchFamily="18" charset="0"/>
              </a:rPr>
              <a:t>Heyd</a:t>
            </a:r>
            <a:r>
              <a:rPr lang="de-DE" sz="1400" dirty="0">
                <a:solidFill>
                  <a:srgbClr val="000000"/>
                </a:solidFill>
                <a:latin typeface="Times New Roman" panose="02020603050405020304" pitchFamily="18" charset="0"/>
              </a:rPr>
              <a:t> 1990, </a:t>
            </a:r>
            <a:r>
              <a:rPr lang="de-DE" sz="1400" dirty="0" err="1">
                <a:solidFill>
                  <a:srgbClr val="000000"/>
                </a:solidFill>
                <a:latin typeface="Times New Roman" panose="02020603050405020304" pitchFamily="18" charset="0"/>
              </a:rPr>
              <a:t>Portmann</a:t>
            </a:r>
            <a:r>
              <a:rPr lang="de-DE" sz="1400" dirty="0">
                <a:solidFill>
                  <a:srgbClr val="000000"/>
                </a:solidFill>
                <a:latin typeface="Times New Roman" panose="02020603050405020304" pitchFamily="18" charset="0"/>
              </a:rPr>
              <a:t> 1991, </a:t>
            </a:r>
            <a:r>
              <a:rPr lang="de-DE" sz="1400" dirty="0" err="1">
                <a:solidFill>
                  <a:srgbClr val="000000"/>
                </a:solidFill>
                <a:latin typeface="Times New Roman" panose="02020603050405020304" pitchFamily="18" charset="0"/>
              </a:rPr>
              <a:t>Huneke</a:t>
            </a:r>
            <a:r>
              <a:rPr lang="de-DE" sz="1400" dirty="0">
                <a:solidFill>
                  <a:srgbClr val="000000"/>
                </a:solidFill>
                <a:latin typeface="Times New Roman" panose="02020603050405020304" pitchFamily="18" charset="0"/>
              </a:rPr>
              <a:t>/Steinig 2000, Storch 2001, Europarat 2001, </a:t>
            </a:r>
            <a:r>
              <a:rPr lang="de-DE" sz="1400" dirty="0" err="1">
                <a:solidFill>
                  <a:srgbClr val="000000"/>
                </a:solidFill>
                <a:latin typeface="Times New Roman" panose="02020603050405020304" pitchFamily="18" charset="0"/>
              </a:rPr>
              <a:t>Wiedenmayer</a:t>
            </a:r>
            <a:r>
              <a:rPr lang="de-DE" sz="1400" dirty="0">
                <a:solidFill>
                  <a:srgbClr val="000000"/>
                </a:solidFill>
                <a:latin typeface="Times New Roman" panose="02020603050405020304" pitchFamily="18" charset="0"/>
              </a:rPr>
              <a:t> 2006)</a:t>
            </a:r>
            <a:endParaRPr lang="el-GR" sz="1400" dirty="0"/>
          </a:p>
        </p:txBody>
      </p:sp>
    </p:spTree>
    <p:extLst>
      <p:ext uri="{BB962C8B-B14F-4D97-AF65-F5344CB8AC3E}">
        <p14:creationId xmlns:p14="http://schemas.microsoft.com/office/powerpoint/2010/main" val="2588730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Θέση περιεχομένου 3"/>
          <p:cNvGraphicFramePr>
            <a:graphicFrameLocks noGrp="1"/>
          </p:cNvGraphicFramePr>
          <p:nvPr>
            <p:ph idx="1"/>
          </p:nvPr>
        </p:nvGraphicFramePr>
        <p:xfrm>
          <a:off x="690282" y="1971340"/>
          <a:ext cx="10515600" cy="365760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20000"/>
                    </a:ext>
                  </a:extLst>
                </a:gridCol>
                <a:gridCol w="2103120">
                  <a:extLst>
                    <a:ext uri="{9D8B030D-6E8A-4147-A177-3AD203B41FA5}">
                      <a16:colId xmlns:a16="http://schemas.microsoft.com/office/drawing/2014/main" val="20001"/>
                    </a:ext>
                  </a:extLst>
                </a:gridCol>
                <a:gridCol w="2103120">
                  <a:extLst>
                    <a:ext uri="{9D8B030D-6E8A-4147-A177-3AD203B41FA5}">
                      <a16:colId xmlns:a16="http://schemas.microsoft.com/office/drawing/2014/main" val="20002"/>
                    </a:ext>
                  </a:extLst>
                </a:gridCol>
                <a:gridCol w="2103120">
                  <a:extLst>
                    <a:ext uri="{9D8B030D-6E8A-4147-A177-3AD203B41FA5}">
                      <a16:colId xmlns:a16="http://schemas.microsoft.com/office/drawing/2014/main" val="20003"/>
                    </a:ext>
                  </a:extLst>
                </a:gridCol>
                <a:gridCol w="2103120">
                  <a:extLst>
                    <a:ext uri="{9D8B030D-6E8A-4147-A177-3AD203B41FA5}">
                      <a16:colId xmlns:a16="http://schemas.microsoft.com/office/drawing/2014/main" val="20004"/>
                    </a:ext>
                  </a:extLst>
                </a:gridCol>
              </a:tblGrid>
              <a:tr h="370840">
                <a:tc gridSpan="5">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800" b="1" i="0" u="none" strike="noStrike" kern="1200" baseline="0" dirty="0">
                          <a:solidFill>
                            <a:schemeClr val="tx1"/>
                          </a:solidFill>
                          <a:latin typeface="+mn-lt"/>
                          <a:ea typeface="+mn-ea"/>
                          <a:cs typeface="+mn-cs"/>
                        </a:rPr>
                        <a:t>Gruppierung hinsichtlich der Art der Aktivität </a:t>
                      </a:r>
                      <a:r>
                        <a:rPr lang="de-DE" sz="1800" b="0" i="0" u="none" strike="noStrike" kern="1200" baseline="0" dirty="0">
                          <a:solidFill>
                            <a:schemeClr val="tx1"/>
                          </a:solidFill>
                          <a:latin typeface="+mn-lt"/>
                          <a:ea typeface="+mn-ea"/>
                          <a:cs typeface="+mn-cs"/>
                        </a:rPr>
                        <a:t>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hMerge="1">
                  <a:txBody>
                    <a:bodyPr/>
                    <a:lstStyle/>
                    <a:p>
                      <a:endParaRPr lang="el-GR"/>
                    </a:p>
                  </a:txBody>
                  <a:tcPr/>
                </a:tc>
                <a:tc hMerge="1">
                  <a:txBody>
                    <a:bodyPr/>
                    <a:lstStyle/>
                    <a:p>
                      <a:endParaRPr lang="el-GR"/>
                    </a:p>
                  </a:txBody>
                  <a:tcPr/>
                </a:tc>
                <a:tc hMerge="1">
                  <a:txBody>
                    <a:bodyPr/>
                    <a:lstStyle/>
                    <a:p>
                      <a:endParaRPr lang="el-GR"/>
                    </a:p>
                  </a:txBody>
                  <a:tcPr/>
                </a:tc>
                <a:tc hMerge="1">
                  <a:txBody>
                    <a:bodyPr/>
                    <a:lstStyle/>
                    <a:p>
                      <a:endParaRPr lang="el-GR"/>
                    </a:p>
                  </a:txBody>
                  <a:tcPr/>
                </a:tc>
                <a:extLst>
                  <a:ext uri="{0D108BD9-81ED-4DB2-BD59-A6C34878D82A}">
                    <a16:rowId xmlns:a16="http://schemas.microsoft.com/office/drawing/2014/main" val="10000"/>
                  </a:ext>
                </a:extLst>
              </a:tr>
              <a:tr h="370840">
                <a:tc>
                  <a:txBody>
                    <a:bodyPr/>
                    <a:lstStyle/>
                    <a:p>
                      <a:endParaRPr lang="el-GR">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dirty="0">
                          <a:solidFill>
                            <a:schemeClr val="tx1"/>
                          </a:solidFill>
                        </a:rPr>
                        <a:t> </a:t>
                      </a:r>
                      <a:r>
                        <a:rPr lang="de-DE" sz="1800" b="1" i="0" u="none" strike="noStrike" kern="1200" baseline="0" dirty="0">
                          <a:solidFill>
                            <a:schemeClr val="tx1"/>
                          </a:solidFill>
                          <a:latin typeface="+mn-lt"/>
                          <a:ea typeface="+mn-ea"/>
                          <a:cs typeface="+mn-cs"/>
                        </a:rPr>
                        <a:t>Produktion</a:t>
                      </a:r>
                      <a:r>
                        <a:rPr lang="de-DE" sz="1800" b="0" i="0" u="none" strike="noStrike" kern="1200" baseline="0" dirty="0">
                          <a:solidFill>
                            <a:schemeClr val="tx1"/>
                          </a:solidFill>
                          <a:latin typeface="+mn-lt"/>
                          <a:ea typeface="+mn-ea"/>
                          <a:cs typeface="+mn-cs"/>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1" i="0" u="none" strike="noStrike" kern="1200" baseline="0" dirty="0">
                          <a:solidFill>
                            <a:schemeClr val="tx1"/>
                          </a:solidFill>
                          <a:latin typeface="+mn-lt"/>
                          <a:ea typeface="+mn-ea"/>
                          <a:cs typeface="+mn-cs"/>
                        </a:rPr>
                        <a:t>Rezeption</a:t>
                      </a:r>
                      <a:r>
                        <a:rPr lang="de-DE" sz="1800" b="0" i="0" u="none" strike="noStrike" kern="1200" baseline="0" dirty="0">
                          <a:solidFill>
                            <a:schemeClr val="tx1"/>
                          </a:solidFill>
                          <a:latin typeface="+mn-lt"/>
                          <a:ea typeface="+mn-ea"/>
                          <a:cs typeface="+mn-cs"/>
                        </a:rPr>
                        <a:t>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1" i="0" u="none" strike="noStrike" kern="1200" baseline="0" dirty="0">
                          <a:solidFill>
                            <a:schemeClr val="tx1"/>
                          </a:solidFill>
                          <a:latin typeface="+mn-lt"/>
                          <a:ea typeface="+mn-ea"/>
                          <a:cs typeface="+mn-cs"/>
                        </a:rPr>
                        <a:t>Interaktion</a:t>
                      </a:r>
                      <a:r>
                        <a:rPr lang="de-DE" sz="1800" b="0" i="0" u="none" strike="noStrike" kern="1200" baseline="0" dirty="0">
                          <a:solidFill>
                            <a:schemeClr val="tx1"/>
                          </a:solidFill>
                          <a:latin typeface="+mn-lt"/>
                          <a:ea typeface="+mn-ea"/>
                          <a:cs typeface="+mn-cs"/>
                        </a:rPr>
                        <a:t>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sz="1800" b="1" i="0" u="none" strike="noStrike" kern="1200" baseline="0" dirty="0">
                          <a:solidFill>
                            <a:schemeClr val="tx1"/>
                          </a:solidFill>
                          <a:latin typeface="+mn-lt"/>
                          <a:ea typeface="+mn-ea"/>
                          <a:cs typeface="+mn-cs"/>
                        </a:rPr>
                        <a:t>Sprachmittlung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1"/>
                  </a:ext>
                </a:extLst>
              </a:tr>
              <a:tr h="370840">
                <a:tc>
                  <a:txBody>
                    <a:bodyPr/>
                    <a:lstStyle/>
                    <a:p>
                      <a:r>
                        <a:rPr lang="de-DE" sz="1800" b="1" i="0" u="none" strike="noStrike" kern="1200" baseline="0" dirty="0">
                          <a:solidFill>
                            <a:schemeClr val="tx1"/>
                          </a:solidFill>
                          <a:latin typeface="+mn-lt"/>
                          <a:ea typeface="+mn-ea"/>
                          <a:cs typeface="+mn-cs"/>
                        </a:rPr>
                        <a:t>mündliche </a:t>
                      </a:r>
                      <a:endParaRPr lang="de-DE" sz="1800" b="0" i="0" u="none" strike="noStrike" kern="1200" baseline="0" dirty="0">
                        <a:solidFill>
                          <a:schemeClr val="tx1"/>
                        </a:solidFill>
                        <a:latin typeface="+mn-lt"/>
                        <a:ea typeface="+mn-ea"/>
                        <a:cs typeface="+mn-cs"/>
                      </a:endParaRPr>
                    </a:p>
                    <a:p>
                      <a:r>
                        <a:rPr lang="de-DE" sz="1800" b="1" i="0" u="none" strike="noStrike" kern="1200" baseline="0" dirty="0">
                          <a:solidFill>
                            <a:schemeClr val="tx1"/>
                          </a:solidFill>
                          <a:latin typeface="+mn-lt"/>
                          <a:ea typeface="+mn-ea"/>
                          <a:cs typeface="+mn-cs"/>
                        </a:rPr>
                        <a:t>Sprachaktivitäten </a:t>
                      </a:r>
                      <a:r>
                        <a:rPr lang="de-DE" sz="1800" b="0" i="0" u="none" strike="noStrike" kern="1200" baseline="0" dirty="0">
                          <a:solidFill>
                            <a:schemeClr val="tx1"/>
                          </a:solidFill>
                          <a:latin typeface="+mn-lt"/>
                          <a:ea typeface="+mn-ea"/>
                          <a:cs typeface="+mn-cs"/>
                        </a:rPr>
                        <a:t>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Sprechen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Hören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Hören-Sprechen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sz="1800" b="0" i="0" u="none" strike="noStrike" kern="1200" baseline="0" dirty="0">
                          <a:solidFill>
                            <a:schemeClr val="tx1"/>
                          </a:solidFill>
                          <a:latin typeface="+mn-lt"/>
                          <a:ea typeface="+mn-ea"/>
                          <a:cs typeface="+mn-cs"/>
                        </a:rPr>
                        <a:t>Hören- </a:t>
                      </a:r>
                    </a:p>
                    <a:p>
                      <a:r>
                        <a:rPr lang="de-DE" sz="1800" b="0" i="0" u="none" strike="noStrike" kern="1200" baseline="0" dirty="0">
                          <a:solidFill>
                            <a:schemeClr val="tx1"/>
                          </a:solidFill>
                          <a:latin typeface="+mn-lt"/>
                          <a:ea typeface="+mn-ea"/>
                          <a:cs typeface="+mn-cs"/>
                        </a:rPr>
                        <a:t>Dolmetschen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2"/>
                  </a:ext>
                </a:extLst>
              </a:tr>
              <a:tr h="370840">
                <a:tc>
                  <a:txBody>
                    <a:bodyPr/>
                    <a:lstStyle/>
                    <a:p>
                      <a:r>
                        <a:rPr lang="de-DE" sz="1800" b="1" i="0" u="none" strike="noStrike" kern="1200" baseline="0" dirty="0">
                          <a:solidFill>
                            <a:schemeClr val="tx1"/>
                          </a:solidFill>
                          <a:latin typeface="+mn-lt"/>
                          <a:ea typeface="+mn-ea"/>
                          <a:cs typeface="+mn-cs"/>
                        </a:rPr>
                        <a:t>schriftliche </a:t>
                      </a:r>
                      <a:endParaRPr lang="de-DE" sz="1800" b="0" i="0" u="none" strike="noStrike" kern="1200" baseline="0" dirty="0">
                        <a:solidFill>
                          <a:schemeClr val="tx1"/>
                        </a:solidFill>
                        <a:latin typeface="+mn-lt"/>
                        <a:ea typeface="+mn-ea"/>
                        <a:cs typeface="+mn-cs"/>
                      </a:endParaRPr>
                    </a:p>
                    <a:p>
                      <a:r>
                        <a:rPr lang="de-DE" sz="1800" b="1" i="0" u="none" strike="noStrike" kern="1200" baseline="0" dirty="0">
                          <a:solidFill>
                            <a:schemeClr val="tx1"/>
                          </a:solidFill>
                          <a:latin typeface="+mn-lt"/>
                          <a:ea typeface="+mn-ea"/>
                          <a:cs typeface="+mn-cs"/>
                        </a:rPr>
                        <a:t>Sprachaktivitäten </a:t>
                      </a:r>
                      <a:r>
                        <a:rPr lang="de-DE" sz="1800" b="0" i="0" u="none" strike="noStrike" kern="1200" baseline="0" dirty="0">
                          <a:solidFill>
                            <a:schemeClr val="tx1"/>
                          </a:solidFill>
                          <a:latin typeface="+mn-lt"/>
                          <a:ea typeface="+mn-ea"/>
                          <a:cs typeface="+mn-cs"/>
                        </a:rPr>
                        <a:t>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Schreiben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Lesen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800" b="0" i="0" u="none" strike="noStrike" kern="1200" baseline="0" dirty="0">
                          <a:solidFill>
                            <a:schemeClr val="tx1"/>
                          </a:solidFill>
                          <a:latin typeface="+mn-lt"/>
                          <a:ea typeface="+mn-ea"/>
                          <a:cs typeface="+mn-cs"/>
                        </a:rPr>
                        <a:t>Lesen- Schreiben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sz="1800" b="0" i="0" u="none" strike="noStrike" kern="1200" baseline="0" dirty="0">
                          <a:solidFill>
                            <a:schemeClr val="tx1"/>
                          </a:solidFill>
                          <a:latin typeface="+mn-lt"/>
                          <a:ea typeface="+mn-ea"/>
                          <a:cs typeface="+mn-cs"/>
                        </a:rPr>
                        <a:t>Lesen- </a:t>
                      </a:r>
                    </a:p>
                    <a:p>
                      <a:r>
                        <a:rPr lang="de-DE" sz="1800" b="0" i="0" u="none" strike="noStrike" kern="1200" baseline="0" dirty="0">
                          <a:solidFill>
                            <a:schemeClr val="tx1"/>
                          </a:solidFill>
                          <a:latin typeface="+mn-lt"/>
                          <a:ea typeface="+mn-ea"/>
                          <a:cs typeface="+mn-cs"/>
                        </a:rPr>
                        <a:t>Übersetzen 	</a:t>
                      </a:r>
                    </a:p>
                    <a:p>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3"/>
                  </a:ext>
                </a:extLst>
              </a:tr>
            </a:tbl>
          </a:graphicData>
        </a:graphic>
      </p:graphicFrame>
      <p:sp>
        <p:nvSpPr>
          <p:cNvPr id="5" name="Ορθογώνιο 4"/>
          <p:cNvSpPr/>
          <p:nvPr/>
        </p:nvSpPr>
        <p:spPr>
          <a:xfrm>
            <a:off x="672353" y="6029642"/>
            <a:ext cx="11080376" cy="523220"/>
          </a:xfrm>
          <a:prstGeom prst="rect">
            <a:avLst/>
          </a:prstGeom>
        </p:spPr>
        <p:txBody>
          <a:bodyPr wrap="square">
            <a:spAutoFit/>
          </a:bodyPr>
          <a:lstStyle/>
          <a:p>
            <a:r>
              <a:rPr lang="de-DE" sz="1400" dirty="0">
                <a:solidFill>
                  <a:srgbClr val="000000"/>
                </a:solidFill>
                <a:latin typeface="Times New Roman" panose="02020603050405020304" pitchFamily="18" charset="0"/>
              </a:rPr>
              <a:t>(s. u.a. Albrecht/</a:t>
            </a:r>
            <a:r>
              <a:rPr lang="de-DE" sz="1400" dirty="0" err="1">
                <a:solidFill>
                  <a:srgbClr val="000000"/>
                </a:solidFill>
                <a:latin typeface="Times New Roman" panose="02020603050405020304" pitchFamily="18" charset="0"/>
              </a:rPr>
              <a:t>Desselmann</a:t>
            </a:r>
            <a:r>
              <a:rPr lang="de-DE" sz="1400" dirty="0">
                <a:solidFill>
                  <a:srgbClr val="000000"/>
                </a:solidFill>
                <a:latin typeface="Times New Roman" panose="02020603050405020304" pitchFamily="18" charset="0"/>
              </a:rPr>
              <a:t>/Förster/Hellmich 1981, Bausch/Christ/Hüllen/Krumm 1989, </a:t>
            </a:r>
            <a:r>
              <a:rPr lang="de-DE" sz="1400" dirty="0" err="1">
                <a:solidFill>
                  <a:srgbClr val="000000"/>
                </a:solidFill>
                <a:latin typeface="Times New Roman" panose="02020603050405020304" pitchFamily="18" charset="0"/>
              </a:rPr>
              <a:t>Heyd</a:t>
            </a:r>
            <a:r>
              <a:rPr lang="de-DE" sz="1400" dirty="0">
                <a:solidFill>
                  <a:srgbClr val="000000"/>
                </a:solidFill>
                <a:latin typeface="Times New Roman" panose="02020603050405020304" pitchFamily="18" charset="0"/>
              </a:rPr>
              <a:t> 1990, </a:t>
            </a:r>
            <a:r>
              <a:rPr lang="de-DE" sz="1400" dirty="0" err="1">
                <a:solidFill>
                  <a:srgbClr val="000000"/>
                </a:solidFill>
                <a:latin typeface="Times New Roman" panose="02020603050405020304" pitchFamily="18" charset="0"/>
              </a:rPr>
              <a:t>Portmann</a:t>
            </a:r>
            <a:r>
              <a:rPr lang="de-DE" sz="1400" dirty="0">
                <a:solidFill>
                  <a:srgbClr val="000000"/>
                </a:solidFill>
                <a:latin typeface="Times New Roman" panose="02020603050405020304" pitchFamily="18" charset="0"/>
              </a:rPr>
              <a:t> 1991, </a:t>
            </a:r>
            <a:r>
              <a:rPr lang="de-DE" sz="1400" dirty="0" err="1">
                <a:solidFill>
                  <a:srgbClr val="000000"/>
                </a:solidFill>
                <a:latin typeface="Times New Roman" panose="02020603050405020304" pitchFamily="18" charset="0"/>
              </a:rPr>
              <a:t>Huneke</a:t>
            </a:r>
            <a:r>
              <a:rPr lang="de-DE" sz="1400" dirty="0">
                <a:solidFill>
                  <a:srgbClr val="000000"/>
                </a:solidFill>
                <a:latin typeface="Times New Roman" panose="02020603050405020304" pitchFamily="18" charset="0"/>
              </a:rPr>
              <a:t>/Steinig 2000, Storch 2001, Europarat 2001, </a:t>
            </a:r>
            <a:r>
              <a:rPr lang="de-DE" sz="1400" dirty="0" err="1">
                <a:solidFill>
                  <a:srgbClr val="000000"/>
                </a:solidFill>
                <a:latin typeface="Times New Roman" panose="02020603050405020304" pitchFamily="18" charset="0"/>
              </a:rPr>
              <a:t>Wiedenmayer</a:t>
            </a:r>
            <a:r>
              <a:rPr lang="de-DE" sz="1400" dirty="0">
                <a:solidFill>
                  <a:srgbClr val="000000"/>
                </a:solidFill>
                <a:latin typeface="Times New Roman" panose="02020603050405020304" pitchFamily="18" charset="0"/>
              </a:rPr>
              <a:t> 2006)</a:t>
            </a:r>
            <a:endParaRPr lang="el-GR" sz="1400" dirty="0"/>
          </a:p>
        </p:txBody>
      </p:sp>
    </p:spTree>
    <p:extLst>
      <p:ext uri="{BB962C8B-B14F-4D97-AF65-F5344CB8AC3E}">
        <p14:creationId xmlns:p14="http://schemas.microsoft.com/office/powerpoint/2010/main" val="3064199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p:txBody>
          <a:bodyPr/>
          <a:lstStyle/>
          <a:p>
            <a:r>
              <a:rPr lang="de-DE" dirty="0"/>
              <a:t>Konstruktivismus: Projektarbeit</a:t>
            </a:r>
            <a:endParaRPr lang="el-GR" dirty="0"/>
          </a:p>
        </p:txBody>
      </p:sp>
      <p:sp>
        <p:nvSpPr>
          <p:cNvPr id="3" name="Θέση περιεχομένου 2"/>
          <p:cNvSpPr>
            <a:spLocks noGrp="1"/>
          </p:cNvSpPr>
          <p:nvPr>
            <p:ph idx="1"/>
          </p:nvPr>
        </p:nvSpPr>
        <p:spPr/>
        <p:txBody>
          <a:bodyPr/>
          <a:lstStyle/>
          <a:p>
            <a:pPr marL="0" indent="0" algn="just">
              <a:buNone/>
            </a:pPr>
            <a:r>
              <a:rPr lang="de-DE" dirty="0"/>
              <a:t>„Projektarbeit ist das selbstständige Bearbeiten einer Aufgabe oder eines Problems durch eine Gruppe von der Planung über die Durchführung bis zur Präsentation des Ergebnisses“</a:t>
            </a:r>
          </a:p>
          <a:p>
            <a:pPr algn="just"/>
            <a:endParaRPr lang="de-DE" dirty="0"/>
          </a:p>
          <a:p>
            <a:pPr marL="0" indent="0" algn="r">
              <a:buNone/>
            </a:pPr>
            <a:r>
              <a:rPr lang="de-DE" sz="1400" dirty="0"/>
              <a:t>(Reich, K. (</a:t>
            </a:r>
            <a:r>
              <a:rPr lang="de-DE" sz="1400" dirty="0" err="1"/>
              <a:t>Hg</a:t>
            </a:r>
            <a:r>
              <a:rPr lang="de-DE" sz="1400" dirty="0"/>
              <a:t>.): Methodenpool. In: url: http://methodenpool.uni-koeln.de)</a:t>
            </a:r>
            <a:endParaRPr lang="el-GR" sz="1400" dirty="0"/>
          </a:p>
        </p:txBody>
      </p:sp>
    </p:spTree>
    <p:extLst>
      <p:ext uri="{BB962C8B-B14F-4D97-AF65-F5344CB8AC3E}">
        <p14:creationId xmlns:p14="http://schemas.microsoft.com/office/powerpoint/2010/main" val="2044965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697193"/>
          </a:xfrm>
        </p:spPr>
        <p:txBody>
          <a:bodyPr/>
          <a:lstStyle/>
          <a:p>
            <a:r>
              <a:rPr lang="de-DE" dirty="0"/>
              <a:t>Merkmale der Projektarbeit</a:t>
            </a:r>
            <a:endParaRPr lang="el-GR" dirty="0"/>
          </a:p>
        </p:txBody>
      </p:sp>
      <p:sp>
        <p:nvSpPr>
          <p:cNvPr id="3" name="Θέση περιεχομένου 2"/>
          <p:cNvSpPr>
            <a:spLocks noGrp="1"/>
          </p:cNvSpPr>
          <p:nvPr>
            <p:ph idx="1"/>
          </p:nvPr>
        </p:nvSpPr>
        <p:spPr>
          <a:xfrm>
            <a:off x="838200" y="1438835"/>
            <a:ext cx="10515600" cy="4738128"/>
          </a:xfrm>
        </p:spPr>
        <p:txBody>
          <a:bodyPr>
            <a:normAutofit/>
          </a:bodyPr>
          <a:lstStyle/>
          <a:p>
            <a:pPr marL="0" indent="0">
              <a:buNone/>
            </a:pPr>
            <a:r>
              <a:rPr lang="de-DE" dirty="0"/>
              <a:t>1. Verzahnung von Theorie und Praxis</a:t>
            </a:r>
          </a:p>
          <a:p>
            <a:pPr marL="0" indent="0">
              <a:buNone/>
            </a:pPr>
            <a:endParaRPr lang="de-DE" dirty="0"/>
          </a:p>
          <a:p>
            <a:pPr marL="0" indent="0">
              <a:buNone/>
            </a:pPr>
            <a:r>
              <a:rPr lang="de-DE" dirty="0"/>
              <a:t>2. Integration von Lern- und Reflexionsort</a:t>
            </a:r>
          </a:p>
          <a:p>
            <a:pPr marL="0" indent="0">
              <a:buNone/>
            </a:pPr>
            <a:endParaRPr lang="de-DE" dirty="0"/>
          </a:p>
          <a:p>
            <a:pPr marL="0" indent="0" algn="just">
              <a:buNone/>
            </a:pPr>
            <a:r>
              <a:rPr lang="de-DE" dirty="0"/>
              <a:t>3. Arbeit an komplexen Aufgaben</a:t>
            </a:r>
          </a:p>
          <a:p>
            <a:pPr marL="0" indent="0" algn="just">
              <a:buNone/>
            </a:pPr>
            <a:endParaRPr lang="de-DE" dirty="0"/>
          </a:p>
          <a:p>
            <a:pPr marL="0" indent="0" algn="just">
              <a:buNone/>
            </a:pPr>
            <a:r>
              <a:rPr lang="de-DE" dirty="0"/>
              <a:t>4. Selbständige Bearbeitung durch die Lerner</a:t>
            </a:r>
          </a:p>
          <a:p>
            <a:pPr marL="0" indent="0" algn="just">
              <a:buNone/>
            </a:pPr>
            <a:endParaRPr lang="de-DE" dirty="0"/>
          </a:p>
          <a:p>
            <a:pPr algn="just"/>
            <a:endParaRPr lang="el-GR" dirty="0"/>
          </a:p>
        </p:txBody>
      </p:sp>
      <p:sp>
        <p:nvSpPr>
          <p:cNvPr id="4" name="Ορθογώνιο 3"/>
          <p:cNvSpPr/>
          <p:nvPr/>
        </p:nvSpPr>
        <p:spPr>
          <a:xfrm>
            <a:off x="981635" y="5799573"/>
            <a:ext cx="10031506" cy="307777"/>
          </a:xfrm>
          <a:prstGeom prst="rect">
            <a:avLst/>
          </a:prstGeom>
        </p:spPr>
        <p:txBody>
          <a:bodyPr wrap="square">
            <a:spAutoFit/>
          </a:bodyPr>
          <a:lstStyle/>
          <a:p>
            <a:pPr algn="r"/>
            <a:r>
              <a:rPr lang="de-DE" sz="1400" dirty="0"/>
              <a:t>(Reich, K. (</a:t>
            </a:r>
            <a:r>
              <a:rPr lang="de-DE" sz="1400" dirty="0" err="1"/>
              <a:t>Hg</a:t>
            </a:r>
            <a:r>
              <a:rPr lang="de-DE" sz="1400" dirty="0"/>
              <a:t>.): Methodenpool. In: url: http://methodenpool.uni-koeln.de)</a:t>
            </a:r>
            <a:endParaRPr lang="el-GR" sz="1400" dirty="0"/>
          </a:p>
        </p:txBody>
      </p:sp>
    </p:spTree>
    <p:extLst>
      <p:ext uri="{BB962C8B-B14F-4D97-AF65-F5344CB8AC3E}">
        <p14:creationId xmlns:p14="http://schemas.microsoft.com/office/powerpoint/2010/main" val="2893552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441699"/>
          </a:xfrm>
        </p:spPr>
        <p:txBody>
          <a:bodyPr>
            <a:normAutofit fontScale="90000"/>
          </a:bodyPr>
          <a:lstStyle/>
          <a:p>
            <a:r>
              <a:rPr lang="de-DE" sz="2400" dirty="0"/>
              <a:t>Wichtige Aufgaben, die durch die Lerner zu bewältigen sind</a:t>
            </a:r>
            <a:endParaRPr lang="el-GR" sz="2400" dirty="0"/>
          </a:p>
        </p:txBody>
      </p:sp>
      <p:sp>
        <p:nvSpPr>
          <p:cNvPr id="3" name="Θέση περιεχομένου 2"/>
          <p:cNvSpPr>
            <a:spLocks noGrp="1"/>
          </p:cNvSpPr>
          <p:nvPr>
            <p:ph idx="1"/>
          </p:nvPr>
        </p:nvSpPr>
        <p:spPr>
          <a:xfrm>
            <a:off x="838200" y="1075765"/>
            <a:ext cx="10515600" cy="5101198"/>
          </a:xfrm>
        </p:spPr>
        <p:txBody>
          <a:bodyPr>
            <a:normAutofit fontScale="92500" lnSpcReduction="10000"/>
          </a:bodyPr>
          <a:lstStyle/>
          <a:p>
            <a:pPr algn="just"/>
            <a:r>
              <a:rPr lang="de-DE" dirty="0"/>
              <a:t>Information über die Projektidee/die Aufgabenstellung oder eigenständige Formulierung der Aufgabenstellung, wobei emotionale Reaktionen günstig, aber auch kognitive Einsichten möglich sind und in einer Problemstellung oder in Hypothesenbildungen zusammengefasst werden</a:t>
            </a:r>
          </a:p>
          <a:p>
            <a:endParaRPr lang="de-DE" dirty="0"/>
          </a:p>
          <a:p>
            <a:pPr algn="just"/>
            <a:r>
              <a:rPr lang="de-DE" dirty="0"/>
              <a:t>Planung der einzelnen Arbeitsschritte, wobei Hypothesen und mögliche Ressourcen und Lösungsvarianten erfasst werden,</a:t>
            </a:r>
          </a:p>
          <a:p>
            <a:endParaRPr lang="de-DE" dirty="0"/>
          </a:p>
          <a:p>
            <a:pPr algn="just"/>
            <a:r>
              <a:rPr lang="de-DE" dirty="0"/>
              <a:t>Entscheidung über den Lösungsweg, wobei theoretische und/oder praktische Überprüfungen relevant sein können, aber grundsätzlich eine Handlungsorientierung angestrebt werden sollte</a:t>
            </a:r>
          </a:p>
          <a:p>
            <a:endParaRPr lang="de-DE" dirty="0"/>
          </a:p>
          <a:p>
            <a:pPr algn="just"/>
            <a:r>
              <a:rPr lang="de-DE" dirty="0"/>
              <a:t>Durchführung (gemeinsam oder arbeitsteilig) und Vorbereitung der Präsentation, was eine erste Stufe der Anwendung ist,</a:t>
            </a:r>
          </a:p>
          <a:p>
            <a:endParaRPr lang="de-DE" dirty="0"/>
          </a:p>
          <a:p>
            <a:pPr algn="just"/>
            <a:r>
              <a:rPr lang="de-DE" dirty="0"/>
              <a:t>Kontrolle bzw. Prüfung, Bewertung, Reflexion des Arbeitsergebnisses</a:t>
            </a:r>
          </a:p>
          <a:p>
            <a:pPr algn="just"/>
            <a:r>
              <a:rPr lang="de-DE" dirty="0"/>
              <a:t>Auswertung des Ergebnisses und des Prozesses gemeinsam mit dem Lernberater</a:t>
            </a:r>
            <a:endParaRPr lang="el-GR" dirty="0"/>
          </a:p>
        </p:txBody>
      </p:sp>
      <p:sp>
        <p:nvSpPr>
          <p:cNvPr id="5" name="Ορθογώνιο 4"/>
          <p:cNvSpPr/>
          <p:nvPr/>
        </p:nvSpPr>
        <p:spPr>
          <a:xfrm>
            <a:off x="981635" y="5799573"/>
            <a:ext cx="10031506" cy="307777"/>
          </a:xfrm>
          <a:prstGeom prst="rect">
            <a:avLst/>
          </a:prstGeom>
        </p:spPr>
        <p:txBody>
          <a:bodyPr wrap="square">
            <a:spAutoFit/>
          </a:bodyPr>
          <a:lstStyle/>
          <a:p>
            <a:pPr algn="r"/>
            <a:r>
              <a:rPr lang="de-DE" sz="1400" dirty="0"/>
              <a:t>(Vgl. Reich, K. (</a:t>
            </a:r>
            <a:r>
              <a:rPr lang="de-DE" sz="1400" dirty="0" err="1"/>
              <a:t>Hg</a:t>
            </a:r>
            <a:r>
              <a:rPr lang="de-DE" sz="1400" dirty="0"/>
              <a:t>.): Methodenpool. In: url: http://methodenpool.uni-koeln.de)</a:t>
            </a:r>
            <a:endParaRPr lang="el-GR" sz="1400" dirty="0"/>
          </a:p>
        </p:txBody>
      </p:sp>
    </p:spTree>
    <p:extLst>
      <p:ext uri="{BB962C8B-B14F-4D97-AF65-F5344CB8AC3E}">
        <p14:creationId xmlns:p14="http://schemas.microsoft.com/office/powerpoint/2010/main" val="4180065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Θέση περιεχομένου 3"/>
          <p:cNvGraphicFramePr>
            <a:graphicFrameLocks noGrp="1"/>
          </p:cNvGraphicFramePr>
          <p:nvPr>
            <p:ph idx="1"/>
          </p:nvPr>
        </p:nvGraphicFramePr>
        <p:xfrm>
          <a:off x="1095039" y="766482"/>
          <a:ext cx="9464040" cy="4498836"/>
        </p:xfrm>
        <a:graphic>
          <a:graphicData uri="http://schemas.openxmlformats.org/drawingml/2006/table">
            <a:tbl>
              <a:tblPr/>
              <a:tblGrid>
                <a:gridCol w="9464040">
                  <a:extLst>
                    <a:ext uri="{9D8B030D-6E8A-4147-A177-3AD203B41FA5}">
                      <a16:colId xmlns:a16="http://schemas.microsoft.com/office/drawing/2014/main" val="20000"/>
                    </a:ext>
                  </a:extLst>
                </a:gridCol>
              </a:tblGrid>
              <a:tr h="4498836">
                <a:tc>
                  <a:txBody>
                    <a:bodyPr/>
                    <a:lstStyle/>
                    <a:p>
                      <a:pPr algn="just"/>
                      <a:r>
                        <a:rPr lang="de-DE" b="1" dirty="0">
                          <a:latin typeface="Arial, Helvetica, sans-serif"/>
                        </a:rPr>
                        <a:t>Die Rolle der Lernenden</a:t>
                      </a:r>
                    </a:p>
                    <a:p>
                      <a:pPr algn="just"/>
                      <a:endParaRPr lang="de-DE" b="1" dirty="0">
                        <a:latin typeface="Arial, Helvetica, sans-serif"/>
                      </a:endParaRPr>
                    </a:p>
                    <a:p>
                      <a:pPr algn="just"/>
                      <a:endParaRPr lang="de-DE" dirty="0"/>
                    </a:p>
                    <a:p>
                      <a:pPr marL="285750" indent="-285750" algn="just">
                        <a:buFontTx/>
                        <a:buChar char="-"/>
                      </a:pPr>
                      <a:r>
                        <a:rPr lang="de-DE" dirty="0">
                          <a:latin typeface="Arial, Helvetica, sans-serif"/>
                        </a:rPr>
                        <a:t>hohes Maß an Selbstständigkeit und Selbstorganisation </a:t>
                      </a:r>
                    </a:p>
                    <a:p>
                      <a:pPr marL="285750" indent="-285750" algn="just">
                        <a:buFontTx/>
                        <a:buChar char="-"/>
                      </a:pPr>
                      <a:r>
                        <a:rPr lang="de-DE" dirty="0">
                          <a:latin typeface="Arial, Helvetica, sans-serif"/>
                        </a:rPr>
                        <a:t>Teilnahme an der Gestaltung der Projekte</a:t>
                      </a:r>
                    </a:p>
                    <a:p>
                      <a:pPr marL="285750" indent="-285750" algn="just">
                        <a:buFontTx/>
                        <a:buChar char="-"/>
                      </a:pPr>
                      <a:r>
                        <a:rPr lang="de-DE" dirty="0">
                          <a:latin typeface="Arial, Helvetica, sans-serif"/>
                        </a:rPr>
                        <a:t>Entwicklung einer hohen Kompetenz, um sich mit der Thematik angemessen auseinander zu setzen und lösungsorientiert zu arbeiten. Diese Fähigkeiten können sie im Prozess selbst trainieren und immer weiter ausbauen. </a:t>
                      </a:r>
                    </a:p>
                    <a:p>
                      <a:pPr marL="285750" indent="-285750" algn="just">
                        <a:buFontTx/>
                        <a:buChar char="-"/>
                      </a:pPr>
                      <a:r>
                        <a:rPr lang="de-DE" dirty="0">
                          <a:latin typeface="Arial, Helvetica, sans-serif"/>
                        </a:rPr>
                        <a:t>Förderung eines starken Zusammengehörigkeitsgefühl und auch gegenseitigen Respektes, sofern die Präsentation der Ergebnisse als sinnvoll angesehen wird, was ein lösungsorientiertes Feedback erforderlich macht. </a:t>
                      </a:r>
                      <a:endParaRPr lang="de-DE" dirty="0"/>
                    </a:p>
                  </a:txBody>
                  <a:tcPr anchor="ctr">
                    <a:lnL>
                      <a:noFill/>
                    </a:lnL>
                    <a:lnR>
                      <a:noFill/>
                    </a:lnR>
                    <a:lnT>
                      <a:noFill/>
                    </a:lnT>
                    <a:lnB>
                      <a:noFill/>
                    </a:lnB>
                    <a:solidFill>
                      <a:schemeClr val="bg1"/>
                    </a:solidFill>
                  </a:tcPr>
                </a:tc>
                <a:extLst>
                  <a:ext uri="{0D108BD9-81ED-4DB2-BD59-A6C34878D82A}">
                    <a16:rowId xmlns:a16="http://schemas.microsoft.com/office/drawing/2014/main" val="10000"/>
                  </a:ext>
                </a:extLst>
              </a:tr>
            </a:tbl>
          </a:graphicData>
        </a:graphic>
      </p:graphicFrame>
      <p:sp>
        <p:nvSpPr>
          <p:cNvPr id="5" name="Rectangle 1"/>
          <p:cNvSpPr>
            <a:spLocks noChangeArrowheads="1"/>
          </p:cNvSpPr>
          <p:nvPr/>
        </p:nvSpPr>
        <p:spPr bwMode="auto">
          <a:xfrm>
            <a:off x="-268941" y="-16136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l-GR" altLang="el-GR" sz="1800" b="0" i="0" u="none" strike="noStrike" cap="none" normalizeH="0" baseline="0">
                <a:ln>
                  <a:noFill/>
                </a:ln>
                <a:solidFill>
                  <a:schemeClr val="tx1"/>
                </a:solidFill>
                <a:effectLst/>
                <a:latin typeface="Arial" panose="020B0604020202020204" pitchFamily="34" charset="0"/>
              </a:rPr>
            </a:br>
            <a:endParaRPr kumimoji="0" lang="el-GR" altLang="el-GR" sz="1800" b="0" i="0" u="none" strike="noStrike" cap="none" normalizeH="0" baseline="0">
              <a:ln>
                <a:noFill/>
              </a:ln>
              <a:solidFill>
                <a:schemeClr val="tx1"/>
              </a:solidFill>
              <a:effectLst/>
              <a:latin typeface="Arial" panose="020B0604020202020204" pitchFamily="34" charset="0"/>
            </a:endParaRPr>
          </a:p>
        </p:txBody>
      </p:sp>
      <p:sp>
        <p:nvSpPr>
          <p:cNvPr id="8" name="Ορθογώνιο 7"/>
          <p:cNvSpPr/>
          <p:nvPr/>
        </p:nvSpPr>
        <p:spPr>
          <a:xfrm>
            <a:off x="981635" y="5799573"/>
            <a:ext cx="10031506" cy="307777"/>
          </a:xfrm>
          <a:prstGeom prst="rect">
            <a:avLst/>
          </a:prstGeom>
        </p:spPr>
        <p:txBody>
          <a:bodyPr wrap="square">
            <a:spAutoFit/>
          </a:bodyPr>
          <a:lstStyle/>
          <a:p>
            <a:pPr algn="r"/>
            <a:r>
              <a:rPr lang="de-DE" sz="1400" dirty="0"/>
              <a:t>(Reich, K. (</a:t>
            </a:r>
            <a:r>
              <a:rPr lang="de-DE" sz="1400" dirty="0" err="1"/>
              <a:t>Hg</a:t>
            </a:r>
            <a:r>
              <a:rPr lang="de-DE" sz="1400" dirty="0"/>
              <a:t>.): Methodenpool. In: url: http://methodenpool.uni-koeln.de)</a:t>
            </a:r>
            <a:endParaRPr lang="el-GR" sz="1400" dirty="0"/>
          </a:p>
        </p:txBody>
      </p:sp>
    </p:spTree>
    <p:extLst>
      <p:ext uri="{BB962C8B-B14F-4D97-AF65-F5344CB8AC3E}">
        <p14:creationId xmlns:p14="http://schemas.microsoft.com/office/powerpoint/2010/main" val="1698751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6"/>
            <a:ext cx="10515600" cy="737534"/>
          </a:xfrm>
        </p:spPr>
        <p:txBody>
          <a:bodyPr/>
          <a:lstStyle/>
          <a:p>
            <a:r>
              <a:rPr lang="de-DE" dirty="0"/>
              <a:t>Förderung der </a:t>
            </a:r>
            <a:r>
              <a:rPr lang="de-DE" dirty="0" err="1"/>
              <a:t>Lernerautonomie</a:t>
            </a:r>
            <a:endParaRPr lang="el-GR" dirty="0"/>
          </a:p>
        </p:txBody>
      </p:sp>
      <p:sp>
        <p:nvSpPr>
          <p:cNvPr id="3" name="Θέση περιεχομένου 2"/>
          <p:cNvSpPr>
            <a:spLocks noGrp="1"/>
          </p:cNvSpPr>
          <p:nvPr>
            <p:ph idx="1"/>
          </p:nvPr>
        </p:nvSpPr>
        <p:spPr/>
        <p:txBody>
          <a:bodyPr/>
          <a:lstStyle/>
          <a:p>
            <a:r>
              <a:rPr lang="de-DE" dirty="0"/>
              <a:t>Projektarbeit</a:t>
            </a:r>
          </a:p>
          <a:p>
            <a:r>
              <a:rPr lang="de-DE" dirty="0"/>
              <a:t>Selbstevaluation</a:t>
            </a:r>
          </a:p>
          <a:p>
            <a:r>
              <a:rPr lang="de-DE" dirty="0"/>
              <a:t>Portfolio</a:t>
            </a:r>
          </a:p>
          <a:p>
            <a:r>
              <a:rPr lang="de-DE" dirty="0"/>
              <a:t>Auswahlmöglichkeiten bei Themen</a:t>
            </a:r>
          </a:p>
          <a:p>
            <a:r>
              <a:rPr lang="de-DE" dirty="0"/>
              <a:t>Entwicklung von Lernerstrategien</a:t>
            </a:r>
          </a:p>
          <a:p>
            <a:pPr marL="0" indent="0">
              <a:buNone/>
            </a:pPr>
            <a:r>
              <a:rPr lang="de-DE" dirty="0"/>
              <a:t>…</a:t>
            </a:r>
          </a:p>
          <a:p>
            <a:endParaRPr lang="el-GR" dirty="0"/>
          </a:p>
        </p:txBody>
      </p:sp>
    </p:spTree>
    <p:extLst>
      <p:ext uri="{BB962C8B-B14F-4D97-AF65-F5344CB8AC3E}">
        <p14:creationId xmlns:p14="http://schemas.microsoft.com/office/powerpoint/2010/main" val="2522939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6"/>
            <a:ext cx="10515600" cy="643404"/>
          </a:xfrm>
        </p:spPr>
        <p:txBody>
          <a:bodyPr>
            <a:normAutofit/>
          </a:bodyPr>
          <a:lstStyle/>
          <a:p>
            <a:r>
              <a:rPr lang="de-DE" dirty="0"/>
              <a:t>Lernerstrategien</a:t>
            </a:r>
            <a:endParaRPr lang="el-GR" dirty="0"/>
          </a:p>
        </p:txBody>
      </p:sp>
      <p:graphicFrame>
        <p:nvGraphicFramePr>
          <p:cNvPr id="4" name="Θέση περιεχομένου 3"/>
          <p:cNvGraphicFramePr>
            <a:graphicFrameLocks noGrp="1"/>
          </p:cNvGraphicFramePr>
          <p:nvPr>
            <p:ph idx="1"/>
          </p:nvPr>
        </p:nvGraphicFramePr>
        <p:xfrm>
          <a:off x="838200" y="1223963"/>
          <a:ext cx="10515600" cy="47548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370840">
                <a:tc>
                  <a:txBody>
                    <a:bodyPr/>
                    <a:lstStyle/>
                    <a:p>
                      <a:r>
                        <a:rPr lang="de-DE" dirty="0">
                          <a:solidFill>
                            <a:schemeClr val="tx1"/>
                          </a:solidFill>
                        </a:rPr>
                        <a:t>Direkte Strategien</a:t>
                      </a:r>
                    </a:p>
                    <a:p>
                      <a:r>
                        <a:rPr lang="de-DE" dirty="0">
                          <a:solidFill>
                            <a:schemeClr val="tx1"/>
                          </a:solidFill>
                        </a:rPr>
                        <a:t>(Strategien, die unmittelbar mit der Sprache operieren, d.h. unmittelbar bei der Verwendung oder beim Lernen aktiviert werden)</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dirty="0">
                          <a:solidFill>
                            <a:schemeClr val="tx1"/>
                          </a:solidFill>
                        </a:rPr>
                        <a:t>Indirekte Strategien </a:t>
                      </a:r>
                    </a:p>
                    <a:p>
                      <a:r>
                        <a:rPr lang="de-DE" dirty="0">
                          <a:solidFill>
                            <a:schemeClr val="tx1"/>
                          </a:solidFill>
                        </a:rPr>
                        <a:t>(Strategien,</a:t>
                      </a:r>
                      <a:r>
                        <a:rPr lang="de-DE" baseline="0" dirty="0">
                          <a:solidFill>
                            <a:schemeClr val="tx1"/>
                          </a:solidFill>
                        </a:rPr>
                        <a:t> die mittelbar zum Lernen oder Kommunizieren beitragen und Prozesse wie Planung und Überwachung betreffen)</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370840">
                <a:tc>
                  <a:txBody>
                    <a:bodyPr/>
                    <a:lstStyle/>
                    <a:p>
                      <a:r>
                        <a:rPr lang="de-DE" dirty="0">
                          <a:solidFill>
                            <a:schemeClr val="tx1"/>
                          </a:solidFill>
                        </a:rPr>
                        <a:t>Gedächtnisstützende Strategien</a:t>
                      </a:r>
                    </a:p>
                    <a:p>
                      <a:r>
                        <a:rPr lang="de-DE" dirty="0">
                          <a:solidFill>
                            <a:schemeClr val="tx1"/>
                          </a:solidFill>
                        </a:rPr>
                        <a:t>(z.B. mentale Bezüge zwischen Wörtern herstellen</a:t>
                      </a:r>
                      <a:r>
                        <a:rPr lang="de-DE" baseline="0" dirty="0">
                          <a:solidFill>
                            <a:schemeClr val="tx1"/>
                          </a:solidFill>
                        </a:rPr>
                        <a:t> (Assoziationen bilden, Kontexte erfinden usw.))</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dirty="0">
                          <a:solidFill>
                            <a:schemeClr val="tx1"/>
                          </a:solidFill>
                        </a:rPr>
                        <a:t>Metakognitive Strategien</a:t>
                      </a:r>
                    </a:p>
                    <a:p>
                      <a:r>
                        <a:rPr lang="de-DE" dirty="0">
                          <a:solidFill>
                            <a:schemeClr val="tx1"/>
                          </a:solidFill>
                        </a:rPr>
                        <a:t>(z.B. den eigenen Lernprozess organisieren und reflektieren)</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1"/>
                  </a:ext>
                </a:extLst>
              </a:tr>
              <a:tr h="370840">
                <a:tc>
                  <a:txBody>
                    <a:bodyPr/>
                    <a:lstStyle/>
                    <a:p>
                      <a:r>
                        <a:rPr lang="de-DE" dirty="0">
                          <a:solidFill>
                            <a:schemeClr val="tx1"/>
                          </a:solidFill>
                        </a:rPr>
                        <a:t>Kognitive Strategien</a:t>
                      </a:r>
                    </a:p>
                    <a:p>
                      <a:r>
                        <a:rPr lang="de-DE" dirty="0">
                          <a:solidFill>
                            <a:schemeClr val="tx1"/>
                          </a:solidFill>
                        </a:rPr>
                        <a:t>z.B. Hypothese über den Inhalt eines Textes bilden oder einen Text</a:t>
                      </a:r>
                      <a:r>
                        <a:rPr lang="de-DE" baseline="0" dirty="0">
                          <a:solidFill>
                            <a:schemeClr val="tx1"/>
                          </a:solidFill>
                        </a:rPr>
                        <a:t> zusammenfassen</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dirty="0">
                          <a:solidFill>
                            <a:schemeClr val="tx1"/>
                          </a:solidFill>
                        </a:rPr>
                        <a:t>Affektive Strategien</a:t>
                      </a:r>
                    </a:p>
                    <a:p>
                      <a:r>
                        <a:rPr lang="de-DE" dirty="0">
                          <a:solidFill>
                            <a:schemeClr val="tx1"/>
                          </a:solidFill>
                        </a:rPr>
                        <a:t>(z.B. Stress und Angstgefühle beim fremdsprachigen</a:t>
                      </a:r>
                      <a:r>
                        <a:rPr lang="de-DE" baseline="0" dirty="0">
                          <a:solidFill>
                            <a:schemeClr val="tx1"/>
                          </a:solidFill>
                        </a:rPr>
                        <a:t> Kommunizieren abbauen)</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2"/>
                  </a:ext>
                </a:extLst>
              </a:tr>
              <a:tr h="370840">
                <a:tc>
                  <a:txBody>
                    <a:bodyPr/>
                    <a:lstStyle/>
                    <a:p>
                      <a:r>
                        <a:rPr lang="de-DE" dirty="0">
                          <a:solidFill>
                            <a:schemeClr val="tx1"/>
                          </a:solidFill>
                        </a:rPr>
                        <a:t>Kompensationsstrategien</a:t>
                      </a:r>
                    </a:p>
                    <a:p>
                      <a:r>
                        <a:rPr lang="de-DE" dirty="0">
                          <a:solidFill>
                            <a:schemeClr val="tx1"/>
                          </a:solidFill>
                        </a:rPr>
                        <a:t>(z.B. einen sprachlich schwierigen Sachverhalt umschreiben oder gezielt nonverbale Elemente einsetzen)</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de-DE" dirty="0">
                          <a:solidFill>
                            <a:schemeClr val="tx1"/>
                          </a:solidFill>
                        </a:rPr>
                        <a:t>Soziale Strategien</a:t>
                      </a:r>
                    </a:p>
                    <a:p>
                      <a:r>
                        <a:rPr lang="de-DE" dirty="0">
                          <a:solidFill>
                            <a:schemeClr val="tx1"/>
                          </a:solidFill>
                        </a:rPr>
                        <a:t>(z.B.</a:t>
                      </a:r>
                      <a:r>
                        <a:rPr lang="de-DE" baseline="0" dirty="0">
                          <a:solidFill>
                            <a:schemeClr val="tx1"/>
                          </a:solidFill>
                        </a:rPr>
                        <a:t> sich darum bemühen, beim Lernen mit anderen zusammenzuarbeiten)</a:t>
                      </a:r>
                      <a:endParaRPr lang="el-GR"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3"/>
                  </a:ext>
                </a:extLst>
              </a:tr>
            </a:tbl>
          </a:graphicData>
        </a:graphic>
      </p:graphicFrame>
      <p:sp>
        <p:nvSpPr>
          <p:cNvPr id="5" name="Τίτλος 1"/>
          <p:cNvSpPr txBox="1">
            <a:spLocks/>
          </p:cNvSpPr>
          <p:nvPr/>
        </p:nvSpPr>
        <p:spPr>
          <a:xfrm>
            <a:off x="6777318" y="5936691"/>
            <a:ext cx="4881281" cy="64340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de-DE" sz="1600" dirty="0"/>
              <a:t>Oxford 1990 und </a:t>
            </a:r>
            <a:r>
              <a:rPr lang="de-DE" sz="1600" dirty="0" err="1"/>
              <a:t>Düwell</a:t>
            </a:r>
            <a:r>
              <a:rPr lang="de-DE" sz="1600" dirty="0"/>
              <a:t> 1992,43. In: Storch 1999, 22</a:t>
            </a:r>
            <a:endParaRPr lang="el-GR" sz="1600" dirty="0"/>
          </a:p>
        </p:txBody>
      </p:sp>
    </p:spTree>
    <p:extLst>
      <p:ext uri="{BB962C8B-B14F-4D97-AF65-F5344CB8AC3E}">
        <p14:creationId xmlns:p14="http://schemas.microsoft.com/office/powerpoint/2010/main" val="1827003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136526"/>
            <a:ext cx="10515600" cy="535828"/>
          </a:xfrm>
        </p:spPr>
        <p:txBody>
          <a:bodyPr>
            <a:normAutofit/>
          </a:bodyPr>
          <a:lstStyle/>
          <a:p>
            <a:r>
              <a:rPr lang="de-DE" sz="2800" dirty="0"/>
              <a:t>Literatur</a:t>
            </a:r>
            <a:endParaRPr lang="el-GR" sz="2800" dirty="0"/>
          </a:p>
        </p:txBody>
      </p:sp>
      <p:sp>
        <p:nvSpPr>
          <p:cNvPr id="3" name="Θέση περιεχομένου 2"/>
          <p:cNvSpPr>
            <a:spLocks noGrp="1"/>
          </p:cNvSpPr>
          <p:nvPr>
            <p:ph idx="1"/>
          </p:nvPr>
        </p:nvSpPr>
        <p:spPr>
          <a:xfrm>
            <a:off x="838200" y="672354"/>
            <a:ext cx="10515600" cy="6091517"/>
          </a:xfrm>
        </p:spPr>
        <p:txBody>
          <a:bodyPr>
            <a:normAutofit fontScale="62500" lnSpcReduction="20000"/>
          </a:bodyPr>
          <a:lstStyle/>
          <a:p>
            <a:pPr algn="just"/>
            <a:r>
              <a:rPr lang="de-DE" b="1" dirty="0"/>
              <a:t>Albrecht</a:t>
            </a:r>
            <a:r>
              <a:rPr lang="de-DE" dirty="0"/>
              <a:t>, Helga / </a:t>
            </a:r>
            <a:r>
              <a:rPr lang="de-DE" b="1" dirty="0" err="1"/>
              <a:t>Desselmann</a:t>
            </a:r>
            <a:r>
              <a:rPr lang="de-DE" dirty="0"/>
              <a:t>, Günther / </a:t>
            </a:r>
            <a:r>
              <a:rPr lang="de-DE" b="1" dirty="0"/>
              <a:t>Förster</a:t>
            </a:r>
            <a:r>
              <a:rPr lang="de-DE" dirty="0"/>
              <a:t>, Ursula / </a:t>
            </a:r>
            <a:r>
              <a:rPr lang="de-DE" b="1" dirty="0"/>
              <a:t>Hellmich</a:t>
            </a:r>
            <a:r>
              <a:rPr lang="de-DE" dirty="0"/>
              <a:t>, Harald (1981): Didaktik des Fremdsprachenunterrichts (Deutsch als Fremdsprache). Leipzig: Verlag Enzyklopädie</a:t>
            </a:r>
          </a:p>
          <a:p>
            <a:pPr algn="just"/>
            <a:r>
              <a:rPr lang="de-DE" b="1" dirty="0"/>
              <a:t>Arras</a:t>
            </a:r>
            <a:r>
              <a:rPr lang="de-DE" dirty="0"/>
              <a:t>, Ulrike (2009): Kompetenzorientierung im Fremdsprachenunterricht – Was heißt das eigentlich? </a:t>
            </a:r>
            <a:r>
              <a:rPr lang="de-DE" i="1" dirty="0" err="1"/>
              <a:t>Pandaemonium</a:t>
            </a:r>
            <a:r>
              <a:rPr lang="de-DE" i="1" dirty="0"/>
              <a:t> </a:t>
            </a:r>
            <a:r>
              <a:rPr lang="de-DE" i="1" dirty="0" err="1"/>
              <a:t>Germanicum</a:t>
            </a:r>
            <a:r>
              <a:rPr lang="de-DE" dirty="0"/>
              <a:t>, 14, 206–217. </a:t>
            </a:r>
          </a:p>
          <a:p>
            <a:pPr marL="268288" indent="0" algn="just">
              <a:buNone/>
            </a:pPr>
            <a:r>
              <a:rPr lang="de-DE" dirty="0"/>
              <a:t>In: https://www.testdaf.de/fileadmin/Redakteur/PDF/Forschung-Publikationen/3_Pandemonium_2009_Kompetenzorientierung.pdf</a:t>
            </a:r>
          </a:p>
          <a:p>
            <a:pPr marL="268288" indent="-268288" algn="just"/>
            <a:r>
              <a:rPr lang="de-DE" b="1" dirty="0"/>
              <a:t>Bausch</a:t>
            </a:r>
            <a:r>
              <a:rPr lang="de-DE" dirty="0"/>
              <a:t>, Karl-Richard / </a:t>
            </a:r>
            <a:r>
              <a:rPr lang="de-DE" b="1" dirty="0"/>
              <a:t>Christ</a:t>
            </a:r>
            <a:r>
              <a:rPr lang="de-DE" dirty="0"/>
              <a:t>, Herbert / </a:t>
            </a:r>
            <a:r>
              <a:rPr lang="de-DE" b="1" dirty="0"/>
              <a:t>Hüllen</a:t>
            </a:r>
            <a:r>
              <a:rPr lang="de-DE" dirty="0"/>
              <a:t>, Werner / </a:t>
            </a:r>
            <a:r>
              <a:rPr lang="de-DE" b="1" dirty="0"/>
              <a:t>Krumm</a:t>
            </a:r>
            <a:r>
              <a:rPr lang="de-DE" dirty="0"/>
              <a:t>, Hans- Jürgen (</a:t>
            </a:r>
            <a:r>
              <a:rPr lang="de-DE" dirty="0" err="1"/>
              <a:t>Hg</a:t>
            </a:r>
            <a:r>
              <a:rPr lang="de-DE" dirty="0"/>
              <a:t>.) (1989): Handbuch Fremdsprachenunterricht. 1. </a:t>
            </a:r>
            <a:r>
              <a:rPr lang="de-DE" dirty="0" err="1"/>
              <a:t>Augfl</a:t>
            </a:r>
            <a:r>
              <a:rPr lang="de-DE" dirty="0"/>
              <a:t>. Tübingen: Fracke Verlag</a:t>
            </a:r>
            <a:endParaRPr lang="de-DE" b="1" dirty="0"/>
          </a:p>
          <a:p>
            <a:pPr algn="just"/>
            <a:r>
              <a:rPr lang="el-GR" b="1" dirty="0" err="1"/>
              <a:t>Βηδενμάιερ</a:t>
            </a:r>
            <a:r>
              <a:rPr lang="el-GR" dirty="0"/>
              <a:t>, Δάφνη (2004): Ανάπτυξη ικανοτήτων με στόχο την γλωσσική επικοινωνία. Οι ικανότητες των χρηστών γλώσσας σύμφωνα με το «Κοινό Ευρωπαϊκό Πλαίσιο γλωσσικής Αναφοράς: μάθηση, διδασκαλία, αξιολόγηση». Αθήνα: Εθνικό και Καποδιστριακό Πανεπιστήμιο Αθηνών, Διδασκαλείο ξένων γλωσσών </a:t>
            </a:r>
            <a:endParaRPr lang="de-DE" b="1" dirty="0"/>
          </a:p>
          <a:p>
            <a:pPr algn="just"/>
            <a:r>
              <a:rPr lang="de-DE" b="1" dirty="0" err="1"/>
              <a:t>Düwell</a:t>
            </a:r>
            <a:r>
              <a:rPr lang="de-DE" dirty="0"/>
              <a:t>, Henning (1992): Strategien des Lernens und Strategien des Lehrens für den Fremdsprachenunterricht. Lernen und Lehren fremder Sprachen. </a:t>
            </a:r>
            <a:r>
              <a:rPr lang="de-DE" dirty="0" err="1"/>
              <a:t>Hg</a:t>
            </a:r>
            <a:r>
              <a:rPr lang="de-DE" dirty="0"/>
              <a:t>. Heiner van </a:t>
            </a:r>
            <a:r>
              <a:rPr lang="de-DE" dirty="0" err="1"/>
              <a:t>Bömmel</a:t>
            </a:r>
            <a:r>
              <a:rPr lang="de-DE" dirty="0"/>
              <a:t>, Herbert Christ, Michael Wendt. Tübingen: Narr. 39-61. In: Storch</a:t>
            </a:r>
            <a:r>
              <a:rPr lang="de-DE" b="1" dirty="0"/>
              <a:t>, </a:t>
            </a:r>
            <a:r>
              <a:rPr lang="de-DE" dirty="0"/>
              <a:t>Günther (1999): Deutsch als Fremdsprache- Eine Didaktik. München: </a:t>
            </a:r>
            <a:r>
              <a:rPr lang="de-DE" dirty="0" err="1"/>
              <a:t>W.Fink</a:t>
            </a:r>
            <a:r>
              <a:rPr lang="de-DE" dirty="0"/>
              <a:t> </a:t>
            </a:r>
          </a:p>
          <a:p>
            <a:pPr algn="just"/>
            <a:r>
              <a:rPr lang="de-DE" b="1" dirty="0"/>
              <a:t>Europarat</a:t>
            </a:r>
            <a:r>
              <a:rPr lang="de-DE" dirty="0"/>
              <a:t>, Rat für kulturelle Zusammenarbeit (2001): Gemeinsamer europäischer Referenzrahmen für Sprachen: lernen, lehren, beurteilen. Berlin, München, Wien, Zürich, New York: Langenscheidt </a:t>
            </a:r>
          </a:p>
          <a:p>
            <a:pPr algn="just"/>
            <a:r>
              <a:rPr lang="de-DE" b="1" dirty="0"/>
              <a:t>Grotjahn</a:t>
            </a:r>
            <a:r>
              <a:rPr lang="de-DE" dirty="0"/>
              <a:t>, Rüdiger (2001): Leistungsmessung und Leistungsbeurteilung. Band A. </a:t>
            </a:r>
            <a:r>
              <a:rPr lang="el-GR" dirty="0"/>
              <a:t>Πάτρα: Ελληνικό Ανοικτό Πανεπιστήμιο </a:t>
            </a:r>
            <a:endParaRPr lang="de-DE" b="1" dirty="0"/>
          </a:p>
          <a:p>
            <a:pPr algn="just"/>
            <a:r>
              <a:rPr lang="de-DE" b="1" dirty="0" err="1"/>
              <a:t>Heyd</a:t>
            </a:r>
            <a:r>
              <a:rPr lang="de-DE" dirty="0"/>
              <a:t>, Gertraude (1990): Deutsch lehren. Grundwissen für den Unterricht in Deutsch als Fremdsprache. Frankfurt am Main: </a:t>
            </a:r>
            <a:r>
              <a:rPr lang="de-DE" dirty="0" err="1"/>
              <a:t>Diesterweg</a:t>
            </a:r>
            <a:r>
              <a:rPr lang="de-DE" dirty="0"/>
              <a:t> </a:t>
            </a:r>
          </a:p>
          <a:p>
            <a:pPr algn="just"/>
            <a:r>
              <a:rPr lang="de-DE" b="1" dirty="0" err="1"/>
              <a:t>Huneke</a:t>
            </a:r>
            <a:r>
              <a:rPr lang="de-DE" dirty="0"/>
              <a:t>, Hans-Werner / </a:t>
            </a:r>
            <a:r>
              <a:rPr lang="de-DE" b="1" dirty="0"/>
              <a:t>Steinig</a:t>
            </a:r>
            <a:r>
              <a:rPr lang="de-DE" dirty="0"/>
              <a:t>, Wolfgang (2000): Deutsch als Fremdsprache. Eine Einführung. Berlin: Erich Schmidt Verlag</a:t>
            </a:r>
          </a:p>
          <a:p>
            <a:pPr algn="just"/>
            <a:r>
              <a:rPr lang="de-DE" b="1" dirty="0"/>
              <a:t>Oxford</a:t>
            </a:r>
            <a:r>
              <a:rPr lang="de-DE" dirty="0"/>
              <a:t>, Rebecca L. (1990): Language Learning </a:t>
            </a:r>
            <a:r>
              <a:rPr lang="de-DE" dirty="0" err="1"/>
              <a:t>Strategies</a:t>
            </a:r>
            <a:r>
              <a:rPr lang="de-DE" dirty="0"/>
              <a:t>. </a:t>
            </a:r>
            <a:r>
              <a:rPr lang="de-DE" dirty="0" err="1"/>
              <a:t>What</a:t>
            </a:r>
            <a:r>
              <a:rPr lang="de-DE" dirty="0"/>
              <a:t> Every </a:t>
            </a:r>
            <a:r>
              <a:rPr lang="de-DE" dirty="0" err="1"/>
              <a:t>Teacher</a:t>
            </a:r>
            <a:r>
              <a:rPr lang="de-DE" dirty="0"/>
              <a:t> </a:t>
            </a:r>
            <a:r>
              <a:rPr lang="de-DE" dirty="0" err="1"/>
              <a:t>Should</a:t>
            </a:r>
            <a:r>
              <a:rPr lang="de-DE" dirty="0"/>
              <a:t> </a:t>
            </a:r>
            <a:r>
              <a:rPr lang="de-DE" dirty="0" err="1"/>
              <a:t>know</a:t>
            </a:r>
            <a:r>
              <a:rPr lang="de-DE" dirty="0"/>
              <a:t>. New York: </a:t>
            </a:r>
            <a:r>
              <a:rPr lang="de-DE" dirty="0" err="1"/>
              <a:t>Newbury</a:t>
            </a:r>
            <a:r>
              <a:rPr lang="de-DE" dirty="0"/>
              <a:t> House. In: Storch</a:t>
            </a:r>
            <a:r>
              <a:rPr lang="de-DE" b="1" dirty="0"/>
              <a:t>, </a:t>
            </a:r>
            <a:r>
              <a:rPr lang="de-DE" dirty="0"/>
              <a:t>Günther (1999): Deutsch als Fremdsprache- Eine Didaktik. München: </a:t>
            </a:r>
            <a:r>
              <a:rPr lang="de-DE" dirty="0" err="1"/>
              <a:t>W.Fink</a:t>
            </a:r>
            <a:endParaRPr lang="de-DE" dirty="0"/>
          </a:p>
          <a:p>
            <a:pPr algn="just"/>
            <a:r>
              <a:rPr lang="de-DE" b="1" dirty="0" err="1"/>
              <a:t>Portmann</a:t>
            </a:r>
            <a:r>
              <a:rPr lang="de-DE" dirty="0"/>
              <a:t>, Paul R. (1991): Schreiben und Lernen: Grundlagen der fremdsprachlichen Schreibdidaktik</a:t>
            </a:r>
            <a:r>
              <a:rPr lang="de-DE" i="1" dirty="0"/>
              <a:t>. </a:t>
            </a:r>
            <a:r>
              <a:rPr lang="de-DE" dirty="0"/>
              <a:t>Tübingen: Niemeyer</a:t>
            </a:r>
          </a:p>
          <a:p>
            <a:pPr algn="just"/>
            <a:r>
              <a:rPr lang="de-DE" b="1" dirty="0"/>
              <a:t>Reich</a:t>
            </a:r>
            <a:r>
              <a:rPr lang="de-DE" dirty="0"/>
              <a:t>, K. (</a:t>
            </a:r>
            <a:r>
              <a:rPr lang="de-DE" dirty="0" err="1"/>
              <a:t>Hg</a:t>
            </a:r>
            <a:r>
              <a:rPr lang="de-DE" dirty="0"/>
              <a:t>.): Methodenpool. In: url: http://methodenpool.uni-koeln.de</a:t>
            </a:r>
          </a:p>
          <a:p>
            <a:pPr algn="just"/>
            <a:r>
              <a:rPr lang="de-DE" b="1" dirty="0"/>
              <a:t>Storch, </a:t>
            </a:r>
            <a:r>
              <a:rPr lang="de-DE" dirty="0"/>
              <a:t>Günther (1999): Deutsch als Fremdsprache- Eine Didaktik. München: </a:t>
            </a:r>
            <a:r>
              <a:rPr lang="de-DE" dirty="0" err="1"/>
              <a:t>W.Fink</a:t>
            </a:r>
            <a:r>
              <a:rPr lang="de-DE" dirty="0"/>
              <a:t> </a:t>
            </a:r>
          </a:p>
          <a:p>
            <a:pPr algn="just"/>
            <a:r>
              <a:rPr lang="de-DE" b="1" dirty="0" err="1"/>
              <a:t>Wiedenmayer</a:t>
            </a:r>
            <a:r>
              <a:rPr lang="de-DE" dirty="0"/>
              <a:t>, Dafni (2006): </a:t>
            </a:r>
            <a:r>
              <a:rPr lang="de-DE" dirty="0" err="1"/>
              <a:t>DaF</a:t>
            </a:r>
            <a:r>
              <a:rPr lang="de-DE" dirty="0"/>
              <a:t>-Testen. Testentwicklung und Testbeurteilung. Athen: </a:t>
            </a:r>
            <a:r>
              <a:rPr lang="de-DE" dirty="0" err="1"/>
              <a:t>DaF</a:t>
            </a:r>
            <a:r>
              <a:rPr lang="de-DE" dirty="0"/>
              <a:t> extra Verlag </a:t>
            </a:r>
          </a:p>
          <a:p>
            <a:pPr algn="just"/>
            <a:r>
              <a:rPr lang="de-DE" b="1" dirty="0" err="1"/>
              <a:t>Wiedenmayer</a:t>
            </a:r>
            <a:r>
              <a:rPr lang="de-DE" dirty="0"/>
              <a:t>, Dafni (2011): Die wesentliche Rolle der Kompetenzen der Sprachlernenden für den Fremdsprachenunterricht. In: </a:t>
            </a:r>
            <a:r>
              <a:rPr lang="el-GR" dirty="0" err="1"/>
              <a:t>Μπατσαλιά</a:t>
            </a:r>
            <a:r>
              <a:rPr lang="el-GR" dirty="0"/>
              <a:t>, Φ., κ.ά. (</a:t>
            </a:r>
            <a:r>
              <a:rPr lang="el-GR" dirty="0" err="1"/>
              <a:t>επιμ</a:t>
            </a:r>
            <a:r>
              <a:rPr lang="el-GR" dirty="0"/>
              <a:t>.): Πρακτικά διημερίδας «</a:t>
            </a:r>
            <a:r>
              <a:rPr lang="de-DE" dirty="0"/>
              <a:t>Schnittstellen von Linguistik &amp; Sprachdidaktik in der Auslandsgermanistik», </a:t>
            </a:r>
            <a:r>
              <a:rPr lang="el-GR" dirty="0"/>
              <a:t>Τμήμα Γερμανικής Γλώσσας και Φιλολογίας του Εθνικού και Καποδιστριακού Πανεπιστημίου Αθηνών (Αθήνα, 9-10 Απριλίου 2009), σελ. 226-234 </a:t>
            </a:r>
          </a:p>
          <a:p>
            <a:pPr marL="174625" indent="0" algn="just">
              <a:buNone/>
            </a:pPr>
            <a:r>
              <a:rPr lang="de-DE" dirty="0" err="1"/>
              <a:t>In:http</a:t>
            </a:r>
            <a:r>
              <a:rPr lang="de-DE" dirty="0"/>
              <a:t>://www.gs.uoa.gr/fileadmin/gs.uoa.gr/uploads/synedria/Schnittstellen_Linguistik_und_Didaktik_2009.pdf </a:t>
            </a:r>
            <a:endParaRPr lang="el-GR" dirty="0"/>
          </a:p>
        </p:txBody>
      </p:sp>
    </p:spTree>
    <p:extLst>
      <p:ext uri="{BB962C8B-B14F-4D97-AF65-F5344CB8AC3E}">
        <p14:creationId xmlns:p14="http://schemas.microsoft.com/office/powerpoint/2010/main" val="4099183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804769"/>
          </a:xfrm>
        </p:spPr>
        <p:txBody>
          <a:bodyPr/>
          <a:lstStyle/>
          <a:p>
            <a:r>
              <a:rPr lang="de-DE" dirty="0"/>
              <a:t>Analyse von Unterrichtsszenarien</a:t>
            </a:r>
            <a:endParaRPr lang="el-GR" dirty="0"/>
          </a:p>
        </p:txBody>
      </p:sp>
      <p:sp>
        <p:nvSpPr>
          <p:cNvPr id="3" name="Θέση περιεχομένου 2"/>
          <p:cNvSpPr>
            <a:spLocks noGrp="1"/>
          </p:cNvSpPr>
          <p:nvPr>
            <p:ph idx="1"/>
          </p:nvPr>
        </p:nvSpPr>
        <p:spPr>
          <a:xfrm>
            <a:off x="838200" y="1304366"/>
            <a:ext cx="10515600" cy="4872598"/>
          </a:xfrm>
        </p:spPr>
        <p:txBody>
          <a:bodyPr>
            <a:normAutofit lnSpcReduction="10000"/>
          </a:bodyPr>
          <a:lstStyle/>
          <a:p>
            <a:pPr marL="268288" indent="-268288">
              <a:buAutoNum type="arabicPeriod"/>
            </a:pPr>
            <a:r>
              <a:rPr lang="de-DE" dirty="0"/>
              <a:t>Analyse des 1. Unterrichtsszenarios </a:t>
            </a:r>
          </a:p>
          <a:p>
            <a:pPr marL="0" indent="0">
              <a:buNone/>
            </a:pPr>
            <a:endParaRPr lang="de-DE" dirty="0"/>
          </a:p>
          <a:p>
            <a:pPr marL="0" indent="0" algn="just">
              <a:lnSpc>
                <a:spcPct val="100000"/>
              </a:lnSpc>
              <a:spcBef>
                <a:spcPts val="200"/>
              </a:spcBef>
              <a:buNone/>
            </a:pPr>
            <a:r>
              <a:rPr lang="el-GR" dirty="0"/>
              <a:t>Βηδενμάιερ, Δάφνη (2011): Σενάριο-Σχέδιο Διδασκαλίας. In: Μείζον Πρόγραμμα Επιμόρφωσης: Βασικό επιμορφωτικό υλικό. Τόμος Β: Ειδικό μέρος ΠΕ 07 Γερμανικών. Αρχική έκδοση: Μάιος 2011. ΕΣΠΑ 2007-13\Δ.Π. Δ&amp;ΓΒΜ\Α.Π. 1-2-3. Παιδαγωγικό Ινστιτούτο. S. </a:t>
            </a:r>
            <a:r>
              <a:rPr lang="de-DE" dirty="0"/>
              <a:t>56</a:t>
            </a:r>
            <a:r>
              <a:rPr lang="el-GR" dirty="0"/>
              <a:t>-</a:t>
            </a:r>
            <a:r>
              <a:rPr lang="de-DE" dirty="0"/>
              <a:t>62</a:t>
            </a:r>
            <a:r>
              <a:rPr lang="el-GR" dirty="0"/>
              <a:t> </a:t>
            </a:r>
          </a:p>
          <a:p>
            <a:pPr marL="0" indent="0" algn="just">
              <a:lnSpc>
                <a:spcPct val="100000"/>
              </a:lnSpc>
              <a:spcBef>
                <a:spcPts val="200"/>
              </a:spcBef>
              <a:buNone/>
            </a:pPr>
            <a:r>
              <a:rPr lang="de-DE" dirty="0" err="1"/>
              <a:t>In:http</a:t>
            </a:r>
            <a:r>
              <a:rPr lang="de-DE" dirty="0"/>
              <a:t>://www.epimorfosi.edu.gr/images/stories/ebook-epimorfotes/germanika/8.%20 GERMANIKA.pdf</a:t>
            </a:r>
          </a:p>
          <a:p>
            <a:pPr marL="0" indent="0">
              <a:buNone/>
            </a:pPr>
            <a:endParaRPr lang="en-US" dirty="0"/>
          </a:p>
          <a:p>
            <a:pPr marL="0" indent="0">
              <a:buNone/>
            </a:pPr>
            <a:endParaRPr lang="de-DE" dirty="0"/>
          </a:p>
          <a:p>
            <a:pPr marL="0" indent="0">
              <a:buNone/>
            </a:pPr>
            <a:r>
              <a:rPr lang="de-DE" dirty="0"/>
              <a:t>2. Analyse des 2. Unterrichtsszenarios</a:t>
            </a:r>
          </a:p>
          <a:p>
            <a:pPr marL="0" indent="0" algn="just">
              <a:buNone/>
            </a:pPr>
            <a:r>
              <a:rPr lang="de-DE" dirty="0"/>
              <a:t>Kontomitrou, Athanasia (2014): Freies Sprechen als Lehr- und </a:t>
            </a:r>
            <a:r>
              <a:rPr lang="de-DE" dirty="0" err="1"/>
              <a:t>Testziel</a:t>
            </a:r>
            <a:r>
              <a:rPr lang="de-DE" dirty="0"/>
              <a:t>. </a:t>
            </a:r>
            <a:r>
              <a:rPr lang="de-DE" dirty="0" err="1"/>
              <a:t>Didaktisierung</a:t>
            </a:r>
            <a:r>
              <a:rPr lang="de-DE" dirty="0"/>
              <a:t>, Testentwicklung und Testbeurteilung. </a:t>
            </a:r>
            <a:r>
              <a:rPr lang="el-GR" dirty="0"/>
              <a:t>Διδακτορική Διατριβή</a:t>
            </a:r>
            <a:r>
              <a:rPr lang="de-DE" dirty="0"/>
              <a:t>. </a:t>
            </a:r>
            <a:r>
              <a:rPr lang="el-GR" dirty="0"/>
              <a:t>Τμήμα Γερμανικής Γλώσσας και Φιλολογίας ΕΚΠΑ</a:t>
            </a:r>
            <a:r>
              <a:rPr lang="de-DE" dirty="0"/>
              <a:t>, Anhang 22-34</a:t>
            </a:r>
            <a:endParaRPr lang="el-GR" dirty="0"/>
          </a:p>
          <a:p>
            <a:pPr marL="0" indent="0">
              <a:buNone/>
            </a:pPr>
            <a:endParaRPr lang="de-DE" dirty="0"/>
          </a:p>
          <a:p>
            <a:pPr marL="0" indent="0">
              <a:buNone/>
            </a:pPr>
            <a:r>
              <a:rPr lang="de-DE" dirty="0"/>
              <a:t>(Arbeitsblätter)</a:t>
            </a:r>
          </a:p>
          <a:p>
            <a:pPr marL="0" indent="0">
              <a:buNone/>
            </a:pPr>
            <a:endParaRPr lang="el-GR" dirty="0"/>
          </a:p>
        </p:txBody>
      </p:sp>
    </p:spTree>
    <p:extLst>
      <p:ext uri="{BB962C8B-B14F-4D97-AF65-F5344CB8AC3E}">
        <p14:creationId xmlns:p14="http://schemas.microsoft.com/office/powerpoint/2010/main" val="3479352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629957"/>
          </a:xfrm>
        </p:spPr>
        <p:txBody>
          <a:bodyPr>
            <a:normAutofit/>
          </a:bodyPr>
          <a:lstStyle/>
          <a:p>
            <a:r>
              <a:rPr lang="de-DE" sz="2800" dirty="0"/>
              <a:t>Innere Differenzierung im Fremdsprachenunterricht</a:t>
            </a:r>
            <a:endParaRPr lang="el-GR" sz="2800" dirty="0"/>
          </a:p>
        </p:txBody>
      </p:sp>
      <p:sp>
        <p:nvSpPr>
          <p:cNvPr id="3" name="Θέση περιεχομένου 2"/>
          <p:cNvSpPr>
            <a:spLocks noGrp="1"/>
          </p:cNvSpPr>
          <p:nvPr>
            <p:ph idx="1"/>
          </p:nvPr>
        </p:nvSpPr>
        <p:spPr>
          <a:xfrm>
            <a:off x="838200" y="1196788"/>
            <a:ext cx="10515600" cy="4980175"/>
          </a:xfrm>
        </p:spPr>
        <p:txBody>
          <a:bodyPr>
            <a:normAutofit/>
          </a:bodyPr>
          <a:lstStyle/>
          <a:p>
            <a:pPr algn="just"/>
            <a:r>
              <a:rPr lang="en-US" dirty="0"/>
              <a:t>Definition</a:t>
            </a:r>
            <a:r>
              <a:rPr lang="de-DE" dirty="0"/>
              <a:t>: </a:t>
            </a:r>
          </a:p>
          <a:p>
            <a:pPr marL="0" indent="0" algn="just">
              <a:buNone/>
            </a:pPr>
            <a:r>
              <a:rPr lang="de-DE" dirty="0"/>
              <a:t>„Unter innerer Differenzierung versteht man die Möglichkeit, den Lernprozess für verschiedene Lernende unterschiedlich zu gestalten“ (</a:t>
            </a:r>
            <a:r>
              <a:rPr lang="de-DE" dirty="0" err="1"/>
              <a:t>Schwerdtfeger</a:t>
            </a:r>
            <a:r>
              <a:rPr lang="de-DE" dirty="0"/>
              <a:t> 2001, 105). </a:t>
            </a:r>
          </a:p>
          <a:p>
            <a:pPr marL="0" indent="0" algn="just">
              <a:buNone/>
            </a:pPr>
            <a:endParaRPr lang="de-DE" dirty="0"/>
          </a:p>
          <a:p>
            <a:r>
              <a:rPr lang="de-DE" dirty="0"/>
              <a:t>Faktoren, die bei der inneren Differenzierung eine Rolle spielen</a:t>
            </a:r>
          </a:p>
          <a:p>
            <a:endParaRPr lang="de-DE" dirty="0"/>
          </a:p>
          <a:p>
            <a:pPr marL="971550" lvl="1" indent="-514350">
              <a:buAutoNum type="alphaLcParenR"/>
            </a:pPr>
            <a:r>
              <a:rPr lang="de-DE" dirty="0"/>
              <a:t>Rahmenbedingungen</a:t>
            </a:r>
          </a:p>
          <a:p>
            <a:pPr marL="971550" lvl="1" indent="-514350">
              <a:buAutoNum type="alphaLcParenR"/>
            </a:pPr>
            <a:r>
              <a:rPr lang="de-DE" dirty="0"/>
              <a:t>Themenbereiche</a:t>
            </a:r>
          </a:p>
          <a:p>
            <a:pPr marL="971550" lvl="1" indent="-514350">
              <a:buAutoNum type="alphaLcParenR"/>
            </a:pPr>
            <a:r>
              <a:rPr lang="de-DE" dirty="0"/>
              <a:t>Aufgabenstellungen</a:t>
            </a:r>
          </a:p>
          <a:p>
            <a:pPr marL="971550" lvl="1" indent="-514350">
              <a:buAutoNum type="alphaLcParenR"/>
            </a:pPr>
            <a:r>
              <a:rPr lang="de-DE" dirty="0"/>
              <a:t>Sozialformen</a:t>
            </a:r>
          </a:p>
          <a:p>
            <a:pPr marL="971550" lvl="1" indent="-514350">
              <a:buAutoNum type="alphaLcParenR"/>
            </a:pPr>
            <a:r>
              <a:rPr lang="de-DE" dirty="0"/>
              <a:t>Leistungsniveau</a:t>
            </a:r>
          </a:p>
          <a:p>
            <a:pPr marL="971550" lvl="1" indent="-514350">
              <a:buAutoNum type="alphaLcParenR"/>
            </a:pPr>
            <a:r>
              <a:rPr lang="de-DE" dirty="0"/>
              <a:t>Lernwege</a:t>
            </a:r>
          </a:p>
          <a:p>
            <a:pPr marL="971550" lvl="1" indent="-514350">
              <a:buAutoNum type="alphaLcParenR"/>
            </a:pPr>
            <a:r>
              <a:rPr lang="de-DE" dirty="0"/>
              <a:t>Lernstrategien</a:t>
            </a:r>
          </a:p>
          <a:p>
            <a:pPr marL="514350" indent="-514350">
              <a:buAutoNum type="alphaLcParenR"/>
            </a:pPr>
            <a:endParaRPr lang="el-GR" dirty="0"/>
          </a:p>
        </p:txBody>
      </p:sp>
    </p:spTree>
    <p:extLst>
      <p:ext uri="{BB962C8B-B14F-4D97-AF65-F5344CB8AC3E}">
        <p14:creationId xmlns:p14="http://schemas.microsoft.com/office/powerpoint/2010/main" val="3560138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781983"/>
            <a:ext cx="10515600" cy="777875"/>
          </a:xfrm>
        </p:spPr>
        <p:txBody>
          <a:bodyPr>
            <a:normAutofit fontScale="90000"/>
          </a:bodyPr>
          <a:lstStyle/>
          <a:p>
            <a:r>
              <a:rPr lang="de-DE" dirty="0"/>
              <a:t>Rahmenbedingungen</a:t>
            </a:r>
            <a:br>
              <a:rPr lang="de-DE" dirty="0"/>
            </a:br>
            <a:endParaRPr lang="el-GR" dirty="0"/>
          </a:p>
        </p:txBody>
      </p:sp>
      <p:sp>
        <p:nvSpPr>
          <p:cNvPr id="3" name="Θέση περιεχομένου 2"/>
          <p:cNvSpPr>
            <a:spLocks noGrp="1"/>
          </p:cNvSpPr>
          <p:nvPr>
            <p:ph idx="1"/>
          </p:nvPr>
        </p:nvSpPr>
        <p:spPr>
          <a:xfrm>
            <a:off x="838200" y="2084294"/>
            <a:ext cx="10515600" cy="2595283"/>
          </a:xfrm>
        </p:spPr>
        <p:txBody>
          <a:bodyPr/>
          <a:lstStyle/>
          <a:p>
            <a:pPr>
              <a:buFontTx/>
              <a:buChar char="-"/>
            </a:pPr>
            <a:r>
              <a:rPr lang="de-DE" dirty="0"/>
              <a:t>Zeit</a:t>
            </a:r>
          </a:p>
          <a:p>
            <a:pPr>
              <a:buFontTx/>
              <a:buChar char="-"/>
            </a:pPr>
            <a:r>
              <a:rPr lang="de-DE" dirty="0"/>
              <a:t>Unterrichtsraum</a:t>
            </a:r>
          </a:p>
          <a:p>
            <a:pPr>
              <a:buFontTx/>
              <a:buChar char="-"/>
            </a:pPr>
            <a:r>
              <a:rPr lang="de-DE" dirty="0"/>
              <a:t>Materialien</a:t>
            </a:r>
          </a:p>
          <a:p>
            <a:pPr>
              <a:buFontTx/>
              <a:buChar char="-"/>
            </a:pPr>
            <a:r>
              <a:rPr lang="de-DE" dirty="0"/>
              <a:t>Prüfungen</a:t>
            </a:r>
          </a:p>
          <a:p>
            <a:pPr>
              <a:buFontTx/>
              <a:buChar char="-"/>
            </a:pPr>
            <a:r>
              <a:rPr lang="de-DE" dirty="0"/>
              <a:t>Medien</a:t>
            </a:r>
            <a:endParaRPr lang="el-GR" dirty="0"/>
          </a:p>
        </p:txBody>
      </p:sp>
    </p:spTree>
    <p:extLst>
      <p:ext uri="{BB962C8B-B14F-4D97-AF65-F5344CB8AC3E}">
        <p14:creationId xmlns:p14="http://schemas.microsoft.com/office/powerpoint/2010/main" val="3151604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p:txBody>
          <a:bodyPr/>
          <a:lstStyle/>
          <a:p>
            <a:r>
              <a:rPr lang="de-DE" dirty="0"/>
              <a:t>Themenbereiche</a:t>
            </a:r>
            <a:endParaRPr lang="el-GR" dirty="0"/>
          </a:p>
        </p:txBody>
      </p:sp>
      <p:sp>
        <p:nvSpPr>
          <p:cNvPr id="3" name="Θέση περιεχομένου 2"/>
          <p:cNvSpPr>
            <a:spLocks noGrp="1"/>
          </p:cNvSpPr>
          <p:nvPr>
            <p:ph idx="1"/>
          </p:nvPr>
        </p:nvSpPr>
        <p:spPr/>
        <p:txBody>
          <a:bodyPr>
            <a:normAutofit/>
          </a:bodyPr>
          <a:lstStyle/>
          <a:p>
            <a:pPr>
              <a:buFontTx/>
              <a:buChar char="-"/>
            </a:pPr>
            <a:r>
              <a:rPr lang="de-DE" dirty="0"/>
              <a:t>Auswahl von Themenbereichen, die die Lernenden interessieren / Die einzelnen Gruppen arbeiten an verschiedenen Themen</a:t>
            </a:r>
          </a:p>
          <a:p>
            <a:pPr algn="just">
              <a:buFontTx/>
              <a:buChar char="-"/>
            </a:pPr>
            <a:r>
              <a:rPr lang="de-DE" dirty="0"/>
              <a:t>Auswahl eines Themenbereichs. Der Lehrende kann die Gruppen bitten, den gleichen Text (mit gleichen oder verschiedenen Aufgabenstellungen) zu diesem Thema zu bearbeiten oder verschiedene Texte oder verschiedene Textsorten zu diesem Thema zu bearbeiten</a:t>
            </a:r>
          </a:p>
          <a:p>
            <a:pPr marL="0" indent="0">
              <a:buNone/>
            </a:pPr>
            <a:endParaRPr lang="de-DE" dirty="0"/>
          </a:p>
          <a:p>
            <a:pPr marL="0" indent="0" algn="just">
              <a:buNone/>
            </a:pPr>
            <a:r>
              <a:rPr lang="de-DE" dirty="0"/>
              <a:t>Die Themenbereiche können gemeinsam mit dem Lernenden ausgewählt werden.</a:t>
            </a:r>
          </a:p>
          <a:p>
            <a:pPr marL="0" indent="0" algn="just">
              <a:buNone/>
            </a:pPr>
            <a:endParaRPr lang="de-DE" dirty="0"/>
          </a:p>
          <a:p>
            <a:pPr marL="0" indent="0" algn="r">
              <a:buNone/>
            </a:pPr>
            <a:r>
              <a:rPr lang="de-DE" sz="1400" dirty="0"/>
              <a:t>(vgl. ebd.)</a:t>
            </a:r>
            <a:endParaRPr lang="el-GR" sz="1400" dirty="0"/>
          </a:p>
        </p:txBody>
      </p:sp>
    </p:spTree>
    <p:extLst>
      <p:ext uri="{BB962C8B-B14F-4D97-AF65-F5344CB8AC3E}">
        <p14:creationId xmlns:p14="http://schemas.microsoft.com/office/powerpoint/2010/main" val="2594367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750981"/>
          </a:xfrm>
        </p:spPr>
        <p:txBody>
          <a:bodyPr/>
          <a:lstStyle/>
          <a:p>
            <a:r>
              <a:rPr lang="de-DE" dirty="0"/>
              <a:t>Aufgabenstellung</a:t>
            </a:r>
            <a:endParaRPr lang="el-GR" dirty="0"/>
          </a:p>
        </p:txBody>
      </p:sp>
      <p:sp>
        <p:nvSpPr>
          <p:cNvPr id="3" name="Θέση περιεχομένου 2"/>
          <p:cNvSpPr>
            <a:spLocks noGrp="1"/>
          </p:cNvSpPr>
          <p:nvPr>
            <p:ph idx="1"/>
          </p:nvPr>
        </p:nvSpPr>
        <p:spPr>
          <a:xfrm>
            <a:off x="838200" y="1519518"/>
            <a:ext cx="10515600" cy="4657445"/>
          </a:xfrm>
        </p:spPr>
        <p:txBody>
          <a:bodyPr/>
          <a:lstStyle/>
          <a:p>
            <a:r>
              <a:rPr lang="de-DE" dirty="0"/>
              <a:t>Die Lernenden bearbeiten verschiedene Aufgaben</a:t>
            </a:r>
          </a:p>
          <a:p>
            <a:endParaRPr lang="de-DE" dirty="0"/>
          </a:p>
          <a:p>
            <a:pPr marL="0" indent="0">
              <a:buNone/>
            </a:pPr>
            <a:r>
              <a:rPr lang="de-DE" dirty="0"/>
              <a:t>Beispiele: </a:t>
            </a:r>
          </a:p>
          <a:p>
            <a:pPr marL="514350" indent="-514350">
              <a:buAutoNum type="alphaLcParenR"/>
            </a:pPr>
            <a:r>
              <a:rPr lang="de-DE" dirty="0"/>
              <a:t>Der Lehrende liest einen Text vor und stellt mündlich Fragen zum Text.</a:t>
            </a:r>
          </a:p>
          <a:p>
            <a:pPr marL="514350" indent="-514350">
              <a:buAutoNum type="alphaLcParenR"/>
            </a:pPr>
            <a:r>
              <a:rPr lang="de-DE" dirty="0"/>
              <a:t>Der Lehrende kopiert den Text und schneidet den letzten Absatz ab. Die Lernenden sollen einen Schluss schreiben.</a:t>
            </a:r>
          </a:p>
          <a:p>
            <a:pPr marL="514350" indent="-514350">
              <a:buAutoNum type="alphaLcParenR"/>
            </a:pPr>
            <a:r>
              <a:rPr lang="de-DE" dirty="0"/>
              <a:t>Die Lernenden hören den Text und machen eine Multiple-Choice-Aufgabe</a:t>
            </a:r>
            <a:endParaRPr lang="el-GR" dirty="0"/>
          </a:p>
        </p:txBody>
      </p:sp>
    </p:spTree>
    <p:extLst>
      <p:ext uri="{BB962C8B-B14F-4D97-AF65-F5344CB8AC3E}">
        <p14:creationId xmlns:p14="http://schemas.microsoft.com/office/powerpoint/2010/main" val="23112999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6"/>
            <a:ext cx="10515600" cy="764428"/>
          </a:xfrm>
        </p:spPr>
        <p:txBody>
          <a:bodyPr/>
          <a:lstStyle/>
          <a:p>
            <a:r>
              <a:rPr lang="de-DE" dirty="0"/>
              <a:t>Sozialformen</a:t>
            </a:r>
            <a:endParaRPr lang="el-GR" dirty="0"/>
          </a:p>
        </p:txBody>
      </p:sp>
      <p:sp>
        <p:nvSpPr>
          <p:cNvPr id="3" name="Θέση περιεχομένου 2"/>
          <p:cNvSpPr>
            <a:spLocks noGrp="1"/>
          </p:cNvSpPr>
          <p:nvPr>
            <p:ph idx="1"/>
          </p:nvPr>
        </p:nvSpPr>
        <p:spPr>
          <a:xfrm>
            <a:off x="838200" y="1290918"/>
            <a:ext cx="10515600" cy="2380130"/>
          </a:xfrm>
        </p:spPr>
        <p:txBody>
          <a:bodyPr/>
          <a:lstStyle/>
          <a:p>
            <a:r>
              <a:rPr lang="de-DE" dirty="0"/>
              <a:t>Unterricht in der gesamten Gruppe (Plenum, Frontalunterricht)</a:t>
            </a:r>
          </a:p>
          <a:p>
            <a:r>
              <a:rPr lang="de-DE" dirty="0"/>
              <a:t>Gruppenarbeit</a:t>
            </a:r>
          </a:p>
          <a:p>
            <a:r>
              <a:rPr lang="de-DE" dirty="0"/>
              <a:t>Partnerarbeit</a:t>
            </a:r>
          </a:p>
          <a:p>
            <a:r>
              <a:rPr lang="de-DE" dirty="0"/>
              <a:t>Einzelarbeit</a:t>
            </a:r>
            <a:endParaRPr lang="el-GR" dirty="0"/>
          </a:p>
        </p:txBody>
      </p:sp>
      <p:sp>
        <p:nvSpPr>
          <p:cNvPr id="4" name="Τίτλος 1"/>
          <p:cNvSpPr txBox="1">
            <a:spLocks/>
          </p:cNvSpPr>
          <p:nvPr/>
        </p:nvSpPr>
        <p:spPr>
          <a:xfrm>
            <a:off x="838200" y="3671048"/>
            <a:ext cx="10515600" cy="76442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de-DE" dirty="0"/>
              <a:t>Leistungsniveau</a:t>
            </a:r>
            <a:endParaRPr lang="el-GR" dirty="0"/>
          </a:p>
        </p:txBody>
      </p:sp>
      <p:sp>
        <p:nvSpPr>
          <p:cNvPr id="5" name="Θέση περιεχομένου 2"/>
          <p:cNvSpPr txBox="1">
            <a:spLocks/>
          </p:cNvSpPr>
          <p:nvPr/>
        </p:nvSpPr>
        <p:spPr>
          <a:xfrm>
            <a:off x="676835" y="4636060"/>
            <a:ext cx="10515600" cy="101170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de-DE"/>
              <a:t>Je nachdem, welches Niveau die Lernenden haben, können den Lernenden leichtere oder schwierigere Aufgaben angeboten werden.</a:t>
            </a:r>
            <a:endParaRPr lang="el-GR" dirty="0"/>
          </a:p>
        </p:txBody>
      </p:sp>
    </p:spTree>
    <p:extLst>
      <p:ext uri="{BB962C8B-B14F-4D97-AF65-F5344CB8AC3E}">
        <p14:creationId xmlns:p14="http://schemas.microsoft.com/office/powerpoint/2010/main" val="12233428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697193"/>
          </a:xfrm>
        </p:spPr>
        <p:txBody>
          <a:bodyPr/>
          <a:lstStyle/>
          <a:p>
            <a:r>
              <a:rPr lang="de-DE" dirty="0"/>
              <a:t>Lernwege</a:t>
            </a:r>
            <a:endParaRPr lang="el-GR" dirty="0"/>
          </a:p>
        </p:txBody>
      </p:sp>
      <p:sp>
        <p:nvSpPr>
          <p:cNvPr id="4" name="Θέση περιεχομένου 3"/>
          <p:cNvSpPr>
            <a:spLocks noGrp="1"/>
          </p:cNvSpPr>
          <p:nvPr>
            <p:ph idx="1"/>
          </p:nvPr>
        </p:nvSpPr>
        <p:spPr>
          <a:xfrm>
            <a:off x="838200" y="4356333"/>
            <a:ext cx="10515600" cy="1775012"/>
          </a:xfrm>
        </p:spPr>
        <p:txBody>
          <a:bodyPr/>
          <a:lstStyle/>
          <a:p>
            <a:pPr>
              <a:buFontTx/>
              <a:buChar char="-"/>
            </a:pPr>
            <a:r>
              <a:rPr lang="de-DE" dirty="0"/>
              <a:t>Möglichkeiten der Verwendung von Lernstrategien, die dem einzelnen Lerner helfen, sein Lernen zu erweitern</a:t>
            </a:r>
          </a:p>
          <a:p>
            <a:pPr>
              <a:buFontTx/>
              <a:buChar char="-"/>
            </a:pPr>
            <a:r>
              <a:rPr lang="de-DE" dirty="0"/>
              <a:t>Förderung von sozialen Lernstrategien</a:t>
            </a:r>
            <a:endParaRPr lang="el-GR" dirty="0"/>
          </a:p>
        </p:txBody>
      </p:sp>
      <p:sp>
        <p:nvSpPr>
          <p:cNvPr id="5" name="Τίτλος 1"/>
          <p:cNvSpPr txBox="1">
            <a:spLocks/>
          </p:cNvSpPr>
          <p:nvPr/>
        </p:nvSpPr>
        <p:spPr>
          <a:xfrm>
            <a:off x="838200" y="3385203"/>
            <a:ext cx="10515600" cy="69719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de-DE" dirty="0"/>
              <a:t>Lernstrategien</a:t>
            </a:r>
            <a:endParaRPr lang="el-GR" dirty="0"/>
          </a:p>
        </p:txBody>
      </p:sp>
      <p:sp>
        <p:nvSpPr>
          <p:cNvPr id="6" name="Θέση περιεχομένου 3"/>
          <p:cNvSpPr txBox="1">
            <a:spLocks/>
          </p:cNvSpPr>
          <p:nvPr/>
        </p:nvSpPr>
        <p:spPr>
          <a:xfrm>
            <a:off x="838200" y="1336254"/>
            <a:ext cx="10515600" cy="17750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e-DE" dirty="0"/>
              <a:t>Damit die Lernenden selbst entscheiden können, welchen Lernweg sie gehen, sollten neben Texten auch Bilder, Filme, Hörmaterialien usw. zur Verfügung gestellt werden. Je nach Lerntyp kann der passende Lernweg gefunden werden.</a:t>
            </a:r>
            <a:endParaRPr lang="el-GR" dirty="0"/>
          </a:p>
        </p:txBody>
      </p:sp>
    </p:spTree>
    <p:extLst>
      <p:ext uri="{BB962C8B-B14F-4D97-AF65-F5344CB8AC3E}">
        <p14:creationId xmlns:p14="http://schemas.microsoft.com/office/powerpoint/2010/main" val="15473878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title"/>
          </p:nvPr>
        </p:nvSpPr>
        <p:spPr>
          <a:xfrm>
            <a:off x="838200" y="365125"/>
            <a:ext cx="10515600" cy="831663"/>
          </a:xfrm>
        </p:spPr>
        <p:txBody>
          <a:bodyPr/>
          <a:lstStyle/>
          <a:p>
            <a:r>
              <a:rPr lang="en-US" dirty="0" err="1"/>
              <a:t>Literatur</a:t>
            </a:r>
            <a:endParaRPr lang="el-GR" dirty="0"/>
          </a:p>
        </p:txBody>
      </p:sp>
      <p:sp>
        <p:nvSpPr>
          <p:cNvPr id="3" name="Θέση περιεχομένου 2"/>
          <p:cNvSpPr>
            <a:spLocks noGrp="1"/>
          </p:cNvSpPr>
          <p:nvPr>
            <p:ph idx="1"/>
          </p:nvPr>
        </p:nvSpPr>
        <p:spPr>
          <a:xfrm>
            <a:off x="838200" y="1422213"/>
            <a:ext cx="10515600" cy="3230469"/>
          </a:xfrm>
        </p:spPr>
        <p:txBody>
          <a:bodyPr>
            <a:normAutofit fontScale="92500" lnSpcReduction="10000"/>
          </a:bodyPr>
          <a:lstStyle/>
          <a:p>
            <a:pPr marL="363538" indent="-363538" algn="just">
              <a:lnSpc>
                <a:spcPct val="100000"/>
              </a:lnSpc>
              <a:spcBef>
                <a:spcPts val="200"/>
              </a:spcBef>
              <a:buNone/>
            </a:pPr>
            <a:r>
              <a:rPr lang="el-GR" sz="2000" b="1" dirty="0"/>
              <a:t>Βηδενμάιερ</a:t>
            </a:r>
            <a:r>
              <a:rPr lang="el-GR" sz="2000" dirty="0"/>
              <a:t>, Δάφνη (2011): Σενάριο-Σχέδιο Διδασκαλίας. In: Μείζον Πρόγραμμα Επιμόρφωσης: Βασικό επιμορφωτικό υλικό. Τόμος Β: Ειδικό μέρος ΠΕ 07 Γερμανικών. Αρχική έκδοση: Μάιος 2011. ΕΣΠΑ 2007-13\Δ.Π. Δ&amp;ΓΒΜ\Α.Π. 1-2-3. Παιδαγωγικό Ινστιτούτο. S. </a:t>
            </a:r>
            <a:r>
              <a:rPr lang="de-DE" sz="2000" dirty="0"/>
              <a:t>56</a:t>
            </a:r>
            <a:r>
              <a:rPr lang="el-GR" sz="2000" dirty="0"/>
              <a:t>-</a:t>
            </a:r>
            <a:r>
              <a:rPr lang="de-DE" sz="2000" dirty="0"/>
              <a:t>62</a:t>
            </a:r>
            <a:r>
              <a:rPr lang="el-GR" sz="2000" dirty="0"/>
              <a:t> </a:t>
            </a:r>
          </a:p>
          <a:p>
            <a:pPr marL="363538" indent="0" algn="just">
              <a:lnSpc>
                <a:spcPct val="100000"/>
              </a:lnSpc>
              <a:spcBef>
                <a:spcPts val="200"/>
              </a:spcBef>
              <a:buNone/>
            </a:pPr>
            <a:r>
              <a:rPr lang="de-DE" sz="2000" dirty="0" err="1"/>
              <a:t>In:http</a:t>
            </a:r>
            <a:r>
              <a:rPr lang="de-DE" sz="2000" dirty="0"/>
              <a:t>://www.epimorfosi.edu.gr/images/stories/ebook-epimorfotes/germanika/8.%20 GERMANIKA.pdf</a:t>
            </a:r>
          </a:p>
          <a:p>
            <a:pPr marL="363538" indent="-363538" algn="just">
              <a:buNone/>
            </a:pPr>
            <a:r>
              <a:rPr lang="de-DE" sz="2000" b="1" dirty="0"/>
              <a:t>Kontomitrou</a:t>
            </a:r>
            <a:r>
              <a:rPr lang="de-DE" sz="2000" dirty="0"/>
              <a:t>, Athanasia (2014): Freies Sprechen als Lehr- und </a:t>
            </a:r>
            <a:r>
              <a:rPr lang="de-DE" sz="2000" dirty="0" err="1"/>
              <a:t>Testziel</a:t>
            </a:r>
            <a:r>
              <a:rPr lang="de-DE" sz="2000" dirty="0"/>
              <a:t>. </a:t>
            </a:r>
            <a:r>
              <a:rPr lang="de-DE" sz="2000" dirty="0" err="1"/>
              <a:t>Didaktisierung</a:t>
            </a:r>
            <a:r>
              <a:rPr lang="de-DE" sz="2000" dirty="0"/>
              <a:t>, Testentwicklung und Testbeurteilung. </a:t>
            </a:r>
            <a:r>
              <a:rPr lang="el-GR" sz="2000" dirty="0"/>
              <a:t>Διδακτορική Διατριβή</a:t>
            </a:r>
            <a:r>
              <a:rPr lang="de-DE" sz="2000" dirty="0"/>
              <a:t>. </a:t>
            </a:r>
            <a:r>
              <a:rPr lang="el-GR" sz="2000" dirty="0"/>
              <a:t>Τμήμα Γερμανικής Γλώσσας και Φιλολογίας ΕΚΠΑ</a:t>
            </a:r>
            <a:r>
              <a:rPr lang="de-DE" sz="2000" dirty="0"/>
              <a:t>, Anhang 22-34</a:t>
            </a:r>
          </a:p>
          <a:p>
            <a:pPr marL="363538" indent="-363538" algn="just">
              <a:buNone/>
            </a:pPr>
            <a:r>
              <a:rPr lang="de-DE" sz="2000" b="1" dirty="0" err="1"/>
              <a:t>Schwerdtfeger</a:t>
            </a:r>
            <a:r>
              <a:rPr lang="de-DE" sz="2000" dirty="0"/>
              <a:t>, Inge C: Gruppenarbeit und innere Differenzierung. Fernstudieneinheit 29. Kassel, München, Tübingen: Langenscheidt </a:t>
            </a:r>
            <a:endParaRPr lang="el-GR" sz="2000" dirty="0"/>
          </a:p>
          <a:p>
            <a:endParaRPr lang="el-GR" sz="2000" dirty="0"/>
          </a:p>
        </p:txBody>
      </p:sp>
    </p:spTree>
    <p:extLst>
      <p:ext uri="{BB962C8B-B14F-4D97-AF65-F5344CB8AC3E}">
        <p14:creationId xmlns:p14="http://schemas.microsoft.com/office/powerpoint/2010/main" val="1791656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10</TotalTime>
  <Words>2329</Words>
  <Application>Microsoft Office PowerPoint</Application>
  <PresentationFormat>Widescreen</PresentationFormat>
  <Paragraphs>237</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Arial, Helvetica, sans-serif</vt:lpstr>
      <vt:lpstr>Times New Roman</vt:lpstr>
      <vt:lpstr>Trebuchet MS</vt:lpstr>
      <vt:lpstr>Wingdings 3</vt:lpstr>
      <vt:lpstr>Facet</vt:lpstr>
      <vt:lpstr> DGB 47 SS2026  Faktoren, die beim Fremdsprachenlernen eine Rolle spielen  Konstruktivismus  Kompetenzen Analyse von Unterrichtsszenarien  Innere Differenzierung im Fremdsprachenunterricht </vt:lpstr>
      <vt:lpstr>PowerPoint Presentation</vt:lpstr>
      <vt:lpstr>Faktoren, die beim Fremdsprachenlernen eine Rolle spielen</vt:lpstr>
      <vt:lpstr>Die Kompetenzen der Sprachbenutzer und –lernenden </vt:lpstr>
      <vt:lpstr>Die Kompetenzen der Sprachbenutzer und –lernenden </vt:lpstr>
      <vt:lpstr>Allgemeine Kompetenzen des Lerners</vt:lpstr>
      <vt:lpstr>Kommunikative Kompetenzen des Lerners</vt:lpstr>
      <vt:lpstr>PowerPoint Presentation</vt:lpstr>
      <vt:lpstr>PowerPoint Presentation</vt:lpstr>
      <vt:lpstr>PowerPoint Presentation</vt:lpstr>
      <vt:lpstr>Konstruktivismus: Projektarbeit</vt:lpstr>
      <vt:lpstr>Merkmale der Projektarbeit</vt:lpstr>
      <vt:lpstr>Wichtige Aufgaben, die durch die Lerner zu bewältigen sind</vt:lpstr>
      <vt:lpstr>PowerPoint Presentation</vt:lpstr>
      <vt:lpstr>Förderung der Lernerautonomie</vt:lpstr>
      <vt:lpstr>Lernerstrategien</vt:lpstr>
      <vt:lpstr>Literatur</vt:lpstr>
      <vt:lpstr>Analyse von Unterrichtsszenarien</vt:lpstr>
      <vt:lpstr>Innere Differenzierung im Fremdsprachenunterricht</vt:lpstr>
      <vt:lpstr>Rahmenbedingungen </vt:lpstr>
      <vt:lpstr>Themenbereiche</vt:lpstr>
      <vt:lpstr>Aufgabenstellung</vt:lpstr>
      <vt:lpstr>Sozialformen</vt:lpstr>
      <vt:lpstr>Lernwege</vt:lpstr>
      <vt:lpstr>Literatur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10. Vorlesungseinheit:   Wiederholung: Theorien des Zweit-/Fremdsprachenerwerbs</dc:title>
  <dc:creator>Kontomitrou</dc:creator>
  <cp:lastModifiedBy>Dafni Wiedenmayer</cp:lastModifiedBy>
  <cp:revision>16</cp:revision>
  <dcterms:created xsi:type="dcterms:W3CDTF">2017-01-03T14:40:08Z</dcterms:created>
  <dcterms:modified xsi:type="dcterms:W3CDTF">2026-05-07T05:41:37Z</dcterms:modified>
</cp:coreProperties>
</file>