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61" r:id="rId4"/>
    <p:sldId id="262" r:id="rId5"/>
    <p:sldId id="263" r:id="rId6"/>
    <p:sldId id="264" r:id="rId7"/>
    <p:sldId id="266" r:id="rId8"/>
    <p:sldId id="265" r:id="rId9"/>
    <p:sldId id="267" r:id="rId10"/>
    <p:sldId id="268" r:id="rId11"/>
    <p:sldId id="269" r:id="rId12"/>
    <p:sldId id="270" r:id="rId13"/>
    <p:sldId id="276" r:id="rId14"/>
    <p:sldId id="271" r:id="rId15"/>
    <p:sldId id="272" r:id="rId16"/>
    <p:sldId id="273" r:id="rId17"/>
    <p:sldId id="274" r:id="rId18"/>
    <p:sldId id="275" r:id="rId19"/>
    <p:sldId id="283" r:id="rId20"/>
  </p:sldIdLst>
  <p:sldSz cx="12192000" cy="6858000"/>
  <p:notesSz cx="6858000" cy="9525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70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77904"/>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77904"/>
          </a:xfrm>
          <a:prstGeom prst="rect">
            <a:avLst/>
          </a:prstGeom>
        </p:spPr>
        <p:txBody>
          <a:bodyPr vert="horz" lIns="91440" tIns="45720" rIns="91440" bIns="45720" rtlCol="0"/>
          <a:lstStyle>
            <a:lvl1pPr algn="r">
              <a:defRPr sz="1200"/>
            </a:lvl1pPr>
          </a:lstStyle>
          <a:p>
            <a:fld id="{85432917-A147-4888-9D28-E3CA197A9D28}" type="datetimeFigureOut">
              <a:rPr lang="el-GR" smtClean="0"/>
              <a:t>7/11/2019</a:t>
            </a:fld>
            <a:endParaRPr lang="el-GR"/>
          </a:p>
        </p:txBody>
      </p:sp>
      <p:sp>
        <p:nvSpPr>
          <p:cNvPr id="4" name="Θέση εικόνας διαφάνειας 3"/>
          <p:cNvSpPr>
            <a:spLocks noGrp="1" noRot="1" noChangeAspect="1"/>
          </p:cNvSpPr>
          <p:nvPr>
            <p:ph type="sldImg" idx="2"/>
          </p:nvPr>
        </p:nvSpPr>
        <p:spPr>
          <a:xfrm>
            <a:off x="571500" y="1190625"/>
            <a:ext cx="5715000" cy="3214688"/>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583906"/>
            <a:ext cx="5486400" cy="3750469"/>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9047097"/>
            <a:ext cx="2971800" cy="477903"/>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9047097"/>
            <a:ext cx="2971800" cy="477903"/>
          </a:xfrm>
          <a:prstGeom prst="rect">
            <a:avLst/>
          </a:prstGeom>
        </p:spPr>
        <p:txBody>
          <a:bodyPr vert="horz" lIns="91440" tIns="45720" rIns="91440" bIns="45720" rtlCol="0" anchor="b"/>
          <a:lstStyle>
            <a:lvl1pPr algn="r">
              <a:defRPr sz="1200"/>
            </a:lvl1pPr>
          </a:lstStyle>
          <a:p>
            <a:fld id="{B7ACE913-C5F1-4E0B-B86D-C118C0752D6C}" type="slidenum">
              <a:rPr lang="el-GR" smtClean="0"/>
              <a:t>‹#›</a:t>
            </a:fld>
            <a:endParaRPr lang="el-GR"/>
          </a:p>
        </p:txBody>
      </p:sp>
    </p:spTree>
    <p:extLst>
      <p:ext uri="{BB962C8B-B14F-4D97-AF65-F5344CB8AC3E}">
        <p14:creationId xmlns:p14="http://schemas.microsoft.com/office/powerpoint/2010/main" val="3070733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B7ACE913-C5F1-4E0B-B86D-C118C0752D6C}" type="slidenum">
              <a:rPr lang="el-GR" smtClean="0"/>
              <a:t>1</a:t>
            </a:fld>
            <a:endParaRPr lang="el-GR"/>
          </a:p>
        </p:txBody>
      </p:sp>
    </p:spTree>
    <p:extLst>
      <p:ext uri="{BB962C8B-B14F-4D97-AF65-F5344CB8AC3E}">
        <p14:creationId xmlns:p14="http://schemas.microsoft.com/office/powerpoint/2010/main" val="3223990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61AB485F-352A-4935-A369-62A83F13F046}" type="datetimeFigureOut">
              <a:rPr lang="el-GR" smtClean="0"/>
              <a:t>7/11/2019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972FBDF-FFD6-40F0-B831-9A261385F491}" type="slidenum">
              <a:rPr lang="el-GR" smtClean="0"/>
              <a:t>‹#›</a:t>
            </a:fld>
            <a:endParaRPr lang="el-GR"/>
          </a:p>
        </p:txBody>
      </p:sp>
    </p:spTree>
    <p:extLst>
      <p:ext uri="{BB962C8B-B14F-4D97-AF65-F5344CB8AC3E}">
        <p14:creationId xmlns:p14="http://schemas.microsoft.com/office/powerpoint/2010/main" val="701785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61AB485F-352A-4935-A369-62A83F13F046}" type="datetimeFigureOut">
              <a:rPr lang="el-GR" smtClean="0"/>
              <a:t>7/11/2019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972FBDF-FFD6-40F0-B831-9A261385F491}" type="slidenum">
              <a:rPr lang="el-GR" smtClean="0"/>
              <a:t>‹#›</a:t>
            </a:fld>
            <a:endParaRPr lang="el-GR"/>
          </a:p>
        </p:txBody>
      </p:sp>
    </p:spTree>
    <p:extLst>
      <p:ext uri="{BB962C8B-B14F-4D97-AF65-F5344CB8AC3E}">
        <p14:creationId xmlns:p14="http://schemas.microsoft.com/office/powerpoint/2010/main" val="4054587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61AB485F-352A-4935-A369-62A83F13F046}" type="datetimeFigureOut">
              <a:rPr lang="el-GR" smtClean="0"/>
              <a:t>7/11/2019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972FBDF-FFD6-40F0-B831-9A261385F491}" type="slidenum">
              <a:rPr lang="el-GR" smtClean="0"/>
              <a:t>‹#›</a:t>
            </a:fld>
            <a:endParaRPr lang="el-GR"/>
          </a:p>
        </p:txBody>
      </p:sp>
    </p:spTree>
    <p:extLst>
      <p:ext uri="{BB962C8B-B14F-4D97-AF65-F5344CB8AC3E}">
        <p14:creationId xmlns:p14="http://schemas.microsoft.com/office/powerpoint/2010/main" val="3586847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61AB485F-352A-4935-A369-62A83F13F046}" type="datetimeFigureOut">
              <a:rPr lang="el-GR" smtClean="0"/>
              <a:t>7/11/2019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972FBDF-FFD6-40F0-B831-9A261385F491}" type="slidenum">
              <a:rPr lang="el-GR" smtClean="0"/>
              <a:t>‹#›</a:t>
            </a:fld>
            <a:endParaRPr lang="el-GR"/>
          </a:p>
        </p:txBody>
      </p:sp>
    </p:spTree>
    <p:extLst>
      <p:ext uri="{BB962C8B-B14F-4D97-AF65-F5344CB8AC3E}">
        <p14:creationId xmlns:p14="http://schemas.microsoft.com/office/powerpoint/2010/main" val="27180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61AB485F-352A-4935-A369-62A83F13F046}" type="datetimeFigureOut">
              <a:rPr lang="el-GR" smtClean="0"/>
              <a:t>7/11/2019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972FBDF-FFD6-40F0-B831-9A261385F491}" type="slidenum">
              <a:rPr lang="el-GR" smtClean="0"/>
              <a:t>‹#›</a:t>
            </a:fld>
            <a:endParaRPr lang="el-GR"/>
          </a:p>
        </p:txBody>
      </p:sp>
    </p:spTree>
    <p:extLst>
      <p:ext uri="{BB962C8B-B14F-4D97-AF65-F5344CB8AC3E}">
        <p14:creationId xmlns:p14="http://schemas.microsoft.com/office/powerpoint/2010/main" val="3422701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61AB485F-352A-4935-A369-62A83F13F046}" type="datetimeFigureOut">
              <a:rPr lang="el-GR" smtClean="0"/>
              <a:t>7/11/2019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972FBDF-FFD6-40F0-B831-9A261385F491}" type="slidenum">
              <a:rPr lang="el-GR" smtClean="0"/>
              <a:t>‹#›</a:t>
            </a:fld>
            <a:endParaRPr lang="el-GR"/>
          </a:p>
        </p:txBody>
      </p:sp>
    </p:spTree>
    <p:extLst>
      <p:ext uri="{BB962C8B-B14F-4D97-AF65-F5344CB8AC3E}">
        <p14:creationId xmlns:p14="http://schemas.microsoft.com/office/powerpoint/2010/main" val="920583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61AB485F-352A-4935-A369-62A83F13F046}" type="datetimeFigureOut">
              <a:rPr lang="el-GR" smtClean="0"/>
              <a:t>7/11/2019</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1972FBDF-FFD6-40F0-B831-9A261385F491}" type="slidenum">
              <a:rPr lang="el-GR" smtClean="0"/>
              <a:t>‹#›</a:t>
            </a:fld>
            <a:endParaRPr lang="el-GR"/>
          </a:p>
        </p:txBody>
      </p:sp>
    </p:spTree>
    <p:extLst>
      <p:ext uri="{BB962C8B-B14F-4D97-AF65-F5344CB8AC3E}">
        <p14:creationId xmlns:p14="http://schemas.microsoft.com/office/powerpoint/2010/main" val="3880737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61AB485F-352A-4935-A369-62A83F13F046}" type="datetimeFigureOut">
              <a:rPr lang="el-GR" smtClean="0"/>
              <a:t>7/11/2019</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1972FBDF-FFD6-40F0-B831-9A261385F491}" type="slidenum">
              <a:rPr lang="el-GR" smtClean="0"/>
              <a:t>‹#›</a:t>
            </a:fld>
            <a:endParaRPr lang="el-GR"/>
          </a:p>
        </p:txBody>
      </p:sp>
    </p:spTree>
    <p:extLst>
      <p:ext uri="{BB962C8B-B14F-4D97-AF65-F5344CB8AC3E}">
        <p14:creationId xmlns:p14="http://schemas.microsoft.com/office/powerpoint/2010/main" val="1465947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61AB485F-352A-4935-A369-62A83F13F046}" type="datetimeFigureOut">
              <a:rPr lang="el-GR" smtClean="0"/>
              <a:t>7/11/2019</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1972FBDF-FFD6-40F0-B831-9A261385F491}" type="slidenum">
              <a:rPr lang="el-GR" smtClean="0"/>
              <a:t>‹#›</a:t>
            </a:fld>
            <a:endParaRPr lang="el-GR"/>
          </a:p>
        </p:txBody>
      </p:sp>
    </p:spTree>
    <p:extLst>
      <p:ext uri="{BB962C8B-B14F-4D97-AF65-F5344CB8AC3E}">
        <p14:creationId xmlns:p14="http://schemas.microsoft.com/office/powerpoint/2010/main" val="2950993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61AB485F-352A-4935-A369-62A83F13F046}" type="datetimeFigureOut">
              <a:rPr lang="el-GR" smtClean="0"/>
              <a:t>7/11/2019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972FBDF-FFD6-40F0-B831-9A261385F491}" type="slidenum">
              <a:rPr lang="el-GR" smtClean="0"/>
              <a:t>‹#›</a:t>
            </a:fld>
            <a:endParaRPr lang="el-GR"/>
          </a:p>
        </p:txBody>
      </p:sp>
    </p:spTree>
    <p:extLst>
      <p:ext uri="{BB962C8B-B14F-4D97-AF65-F5344CB8AC3E}">
        <p14:creationId xmlns:p14="http://schemas.microsoft.com/office/powerpoint/2010/main" val="2643769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61AB485F-352A-4935-A369-62A83F13F046}" type="datetimeFigureOut">
              <a:rPr lang="el-GR" smtClean="0"/>
              <a:t>7/11/2019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972FBDF-FFD6-40F0-B831-9A261385F491}" type="slidenum">
              <a:rPr lang="el-GR" smtClean="0"/>
              <a:t>‹#›</a:t>
            </a:fld>
            <a:endParaRPr lang="el-GR"/>
          </a:p>
        </p:txBody>
      </p:sp>
    </p:spTree>
    <p:extLst>
      <p:ext uri="{BB962C8B-B14F-4D97-AF65-F5344CB8AC3E}">
        <p14:creationId xmlns:p14="http://schemas.microsoft.com/office/powerpoint/2010/main" val="232034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AB485F-352A-4935-A369-62A83F13F046}" type="datetimeFigureOut">
              <a:rPr lang="el-GR" smtClean="0"/>
              <a:t>7/11/2019</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72FBDF-FFD6-40F0-B831-9A261385F491}" type="slidenum">
              <a:rPr lang="el-GR" smtClean="0"/>
              <a:t>‹#›</a:t>
            </a:fld>
            <a:endParaRPr lang="el-GR"/>
          </a:p>
        </p:txBody>
      </p:sp>
    </p:spTree>
    <p:extLst>
      <p:ext uri="{BB962C8B-B14F-4D97-AF65-F5344CB8AC3E}">
        <p14:creationId xmlns:p14="http://schemas.microsoft.com/office/powerpoint/2010/main" val="4243180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223683"/>
            <a:ext cx="9144000" cy="2286000"/>
          </a:xfrm>
        </p:spPr>
        <p:txBody>
          <a:bodyPr>
            <a:normAutofit fontScale="90000"/>
          </a:bodyPr>
          <a:lstStyle/>
          <a:p>
            <a:pPr algn="l"/>
            <a:r>
              <a:rPr lang="en-US" dirty="0" smtClean="0"/>
              <a:t/>
            </a:r>
            <a:br>
              <a:rPr lang="en-US" dirty="0" smtClean="0"/>
            </a:br>
            <a:r>
              <a:rPr lang="en-US" dirty="0"/>
              <a:t/>
            </a:r>
            <a:br>
              <a:rPr lang="en-US" dirty="0"/>
            </a:br>
            <a:r>
              <a:rPr lang="en-US" sz="4900" dirty="0" smtClean="0"/>
              <a:t>1. </a:t>
            </a:r>
            <a:r>
              <a:rPr lang="en-US" sz="4900" dirty="0" err="1" smtClean="0"/>
              <a:t>Vorlesungseinheit</a:t>
            </a:r>
            <a:r>
              <a:rPr lang="en-US" sz="4900" dirty="0" smtClean="0"/>
              <a:t/>
            </a:r>
            <a:br>
              <a:rPr lang="en-US" sz="4900" dirty="0" smtClean="0"/>
            </a:br>
            <a:r>
              <a:rPr lang="en-US" sz="4900" dirty="0" smtClean="0"/>
              <a:t/>
            </a:r>
            <a:br>
              <a:rPr lang="en-US" sz="4900" dirty="0" smtClean="0"/>
            </a:br>
            <a:r>
              <a:rPr lang="en-US" sz="3600" dirty="0" err="1" smtClean="0"/>
              <a:t>Zweit</a:t>
            </a:r>
            <a:r>
              <a:rPr lang="en-US" sz="3600" dirty="0" smtClean="0"/>
              <a:t>- und </a:t>
            </a:r>
            <a:r>
              <a:rPr lang="en-US" sz="3600" dirty="0" err="1" smtClean="0"/>
              <a:t>Fremdsprachenerwerb</a:t>
            </a:r>
            <a:r>
              <a:rPr lang="en-US" sz="3600" dirty="0" smtClean="0"/>
              <a:t>: </a:t>
            </a:r>
            <a:r>
              <a:rPr lang="en-US" sz="3600" dirty="0"/>
              <a:t> </a:t>
            </a:r>
            <a:r>
              <a:rPr lang="en-US" sz="3600" dirty="0" err="1" smtClean="0"/>
              <a:t>eine</a:t>
            </a:r>
            <a:r>
              <a:rPr lang="en-US" sz="3600" dirty="0" smtClean="0"/>
              <a:t> </a:t>
            </a:r>
            <a:r>
              <a:rPr lang="en-US" sz="3600" dirty="0" err="1" smtClean="0"/>
              <a:t>Einführung</a:t>
            </a:r>
            <a:r>
              <a:rPr lang="en-US" dirty="0" smtClean="0"/>
              <a:t/>
            </a:r>
            <a:br>
              <a:rPr lang="en-US" dirty="0" smtClean="0"/>
            </a:br>
            <a:endParaRPr lang="el-GR" sz="2400" dirty="0"/>
          </a:p>
        </p:txBody>
      </p:sp>
      <p:sp>
        <p:nvSpPr>
          <p:cNvPr id="3" name="Υπότιτλος 2"/>
          <p:cNvSpPr>
            <a:spLocks noGrp="1"/>
          </p:cNvSpPr>
          <p:nvPr>
            <p:ph type="subTitle" idx="1"/>
          </p:nvPr>
        </p:nvSpPr>
        <p:spPr>
          <a:xfrm>
            <a:off x="1524000" y="4558554"/>
            <a:ext cx="9144000" cy="1655762"/>
          </a:xfrm>
        </p:spPr>
        <p:txBody>
          <a:bodyPr>
            <a:normAutofit/>
          </a:bodyPr>
          <a:lstStyle/>
          <a:p>
            <a:pPr algn="just"/>
            <a:r>
              <a:rPr lang="en-US" dirty="0" smtClean="0"/>
              <a:t>Universität </a:t>
            </a:r>
            <a:r>
              <a:rPr lang="en-US" dirty="0" err="1" smtClean="0"/>
              <a:t>Athen</a:t>
            </a:r>
            <a:endParaRPr lang="en-US" dirty="0" smtClean="0"/>
          </a:p>
          <a:p>
            <a:pPr algn="just"/>
            <a:r>
              <a:rPr lang="en-US" dirty="0" err="1" smtClean="0"/>
              <a:t>Fachbereich</a:t>
            </a:r>
            <a:r>
              <a:rPr lang="en-US" dirty="0" smtClean="0"/>
              <a:t> </a:t>
            </a:r>
            <a:r>
              <a:rPr lang="en-US" dirty="0" err="1" smtClean="0"/>
              <a:t>für</a:t>
            </a:r>
            <a:r>
              <a:rPr lang="en-US" dirty="0" smtClean="0"/>
              <a:t> Deutsche </a:t>
            </a:r>
            <a:r>
              <a:rPr lang="en-US" dirty="0" err="1" smtClean="0"/>
              <a:t>Sprache</a:t>
            </a:r>
            <a:r>
              <a:rPr lang="en-US" dirty="0" smtClean="0"/>
              <a:t> und </a:t>
            </a:r>
            <a:r>
              <a:rPr lang="en-US" dirty="0" err="1" smtClean="0"/>
              <a:t>Literatur</a:t>
            </a:r>
            <a:endParaRPr lang="en-US" dirty="0" smtClean="0"/>
          </a:p>
          <a:p>
            <a:pPr algn="just"/>
            <a:r>
              <a:rPr lang="en-US" dirty="0" smtClean="0"/>
              <a:t>Seminar: </a:t>
            </a:r>
            <a:r>
              <a:rPr lang="el-GR" dirty="0"/>
              <a:t>DGB47 </a:t>
            </a:r>
            <a:r>
              <a:rPr lang="el-GR" dirty="0" smtClean="0"/>
              <a:t>Εκμάθηση Δεύτερης</a:t>
            </a:r>
            <a:r>
              <a:rPr lang="de-DE" dirty="0" smtClean="0"/>
              <a:t> </a:t>
            </a:r>
            <a:r>
              <a:rPr lang="el-GR" dirty="0" smtClean="0"/>
              <a:t>/ </a:t>
            </a:r>
            <a:r>
              <a:rPr lang="el-GR" dirty="0"/>
              <a:t>Ξένης Γλώσσας</a:t>
            </a:r>
            <a:endParaRPr lang="en-US" dirty="0" smtClean="0"/>
          </a:p>
          <a:p>
            <a:pPr algn="just"/>
            <a:endParaRPr lang="el-GR" dirty="0"/>
          </a:p>
        </p:txBody>
      </p:sp>
    </p:spTree>
    <p:extLst>
      <p:ext uri="{BB962C8B-B14F-4D97-AF65-F5344CB8AC3E}">
        <p14:creationId xmlns:p14="http://schemas.microsoft.com/office/powerpoint/2010/main" val="12834499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de-DE" dirty="0" smtClean="0"/>
              <a:t>Zweit- und Fremdsprachenerwerb: </a:t>
            </a:r>
            <a:br>
              <a:rPr lang="de-DE" dirty="0" smtClean="0"/>
            </a:br>
            <a:r>
              <a:rPr lang="de-DE" dirty="0" smtClean="0"/>
              <a:t>eine Einführung</a:t>
            </a:r>
            <a:endParaRPr lang="el-GR" dirty="0"/>
          </a:p>
        </p:txBody>
      </p:sp>
      <p:sp>
        <p:nvSpPr>
          <p:cNvPr id="3" name="Θέση περιεχομένου 2"/>
          <p:cNvSpPr>
            <a:spLocks noGrp="1"/>
          </p:cNvSpPr>
          <p:nvPr>
            <p:ph idx="1"/>
          </p:nvPr>
        </p:nvSpPr>
        <p:spPr>
          <a:xfrm>
            <a:off x="838200" y="1690688"/>
            <a:ext cx="10515600" cy="5005947"/>
          </a:xfrm>
        </p:spPr>
        <p:txBody>
          <a:bodyPr>
            <a:noAutofit/>
          </a:bodyPr>
          <a:lstStyle/>
          <a:p>
            <a:pPr marL="0" indent="0">
              <a:buNone/>
            </a:pPr>
            <a:r>
              <a:rPr lang="de-DE" sz="2000" dirty="0" smtClean="0"/>
              <a:t>Fragen, mit deren Hilfe versucht wurde bzw. wird, den Spracherwerb zu erklären:</a:t>
            </a:r>
          </a:p>
          <a:p>
            <a:r>
              <a:rPr lang="de-DE" sz="2000" dirty="0" smtClean="0"/>
              <a:t>„Wie lernen wir (fremde) Sprachen und wie und wann lernen wir sie am besten?</a:t>
            </a:r>
          </a:p>
          <a:p>
            <a:r>
              <a:rPr lang="de-DE" sz="2000" dirty="0" smtClean="0"/>
              <a:t>Lernen wir Fremdsprachen so, wie wir unsere Erstsprache lernen?</a:t>
            </a:r>
          </a:p>
          <a:p>
            <a:r>
              <a:rPr lang="de-DE" sz="2000" dirty="0" smtClean="0"/>
              <a:t>Welche Rolle spielen dabei die Strukturen der vorerworbenen Sprachen, die Sprache der Umgebung, angeborene Fähigkeiten, Sprachverarbeitungssysteme und </a:t>
            </a:r>
            <a:r>
              <a:rPr lang="de-DE" sz="2000" dirty="0"/>
              <a:t>I</a:t>
            </a:r>
            <a:r>
              <a:rPr lang="de-DE" sz="2000" dirty="0" smtClean="0"/>
              <a:t>mitationsverhalten? </a:t>
            </a:r>
          </a:p>
          <a:p>
            <a:r>
              <a:rPr lang="de-DE" sz="2000" dirty="0" smtClean="0"/>
              <a:t>Auf welche Art und Weise beeinflussen sich die erworbenen und im Erwerb befindlichen Sprachen gegenseitig?“ </a:t>
            </a:r>
          </a:p>
          <a:p>
            <a:pPr marL="0" indent="0" algn="r">
              <a:buNone/>
            </a:pPr>
            <a:r>
              <a:rPr lang="de-DE" sz="2000" dirty="0" smtClean="0"/>
              <a:t>(Roche 2013, 14)</a:t>
            </a:r>
          </a:p>
          <a:p>
            <a:r>
              <a:rPr lang="de-DE" sz="2000" dirty="0" smtClean="0"/>
              <a:t>„Warum </a:t>
            </a:r>
            <a:r>
              <a:rPr lang="de-DE" sz="2000" dirty="0"/>
              <a:t>erreichen Lerner einer zweiten Sprache nicht den Sprachstand in ihrer Erstsprache?</a:t>
            </a:r>
          </a:p>
          <a:p>
            <a:r>
              <a:rPr lang="de-DE" sz="2000" dirty="0"/>
              <a:t>Warum erreichen nur wenige Lerner dieses Niveau und nur in einer Fremdsprache?</a:t>
            </a:r>
          </a:p>
          <a:p>
            <a:r>
              <a:rPr lang="de-DE" sz="2000" dirty="0"/>
              <a:t>Gibt es Prinzipien/Regeln, nach denen alle Lerner unabhängig von ihrer Erstsprache und der gewählten Zweitsprache lernen</a:t>
            </a:r>
            <a:r>
              <a:rPr lang="de-DE" sz="2000" dirty="0" smtClean="0"/>
              <a:t>?“</a:t>
            </a:r>
          </a:p>
          <a:p>
            <a:pPr marL="0" indent="0" algn="r">
              <a:buNone/>
            </a:pPr>
            <a:r>
              <a:rPr lang="de-DE" sz="2000" dirty="0" smtClean="0"/>
              <a:t>(</a:t>
            </a:r>
            <a:r>
              <a:rPr lang="de-DE" sz="2000" dirty="0" err="1" smtClean="0"/>
              <a:t>Henrici</a:t>
            </a:r>
            <a:r>
              <a:rPr lang="de-DE" sz="2000" dirty="0" smtClean="0"/>
              <a:t>/Riemer 2007, 39) </a:t>
            </a:r>
            <a:endParaRPr lang="el-GR" sz="2000" dirty="0"/>
          </a:p>
        </p:txBody>
      </p:sp>
    </p:spTree>
    <p:extLst>
      <p:ext uri="{BB962C8B-B14F-4D97-AF65-F5344CB8AC3E}">
        <p14:creationId xmlns:p14="http://schemas.microsoft.com/office/powerpoint/2010/main" val="4244415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389966"/>
            <a:ext cx="10515600" cy="5786998"/>
          </a:xfrm>
        </p:spPr>
        <p:txBody>
          <a:bodyPr/>
          <a:lstStyle/>
          <a:p>
            <a:pPr marL="0" indent="0" algn="ctr">
              <a:buNone/>
            </a:pPr>
            <a:endParaRPr lang="de-DE" dirty="0"/>
          </a:p>
          <a:p>
            <a:r>
              <a:rPr lang="de-DE" dirty="0" smtClean="0"/>
              <a:t>Mehrdimensionalität des Zweitsprachenerwerbsprozesses</a:t>
            </a:r>
          </a:p>
          <a:p>
            <a:endParaRPr lang="de-DE" dirty="0" smtClean="0"/>
          </a:p>
          <a:p>
            <a:pPr algn="just"/>
            <a:r>
              <a:rPr lang="de-DE" dirty="0" smtClean="0"/>
              <a:t>Es handelt sich beim Zweitspracherwerb um ein „ziemlich verwickeltes Phänomen, das von vielen Faktoren bestimmt wird“ (</a:t>
            </a:r>
            <a:r>
              <a:rPr lang="de-DE" dirty="0"/>
              <a:t>Klein 1992, 35</a:t>
            </a:r>
            <a:r>
              <a:rPr lang="de-DE" dirty="0" smtClean="0"/>
              <a:t>)</a:t>
            </a:r>
          </a:p>
          <a:p>
            <a:pPr algn="just"/>
            <a:endParaRPr lang="de-DE" dirty="0"/>
          </a:p>
          <a:p>
            <a:pPr algn="just"/>
            <a:r>
              <a:rPr lang="de-DE" dirty="0" smtClean="0"/>
              <a:t>Seine Beschreibung und Erklärung ist schwierig</a:t>
            </a:r>
          </a:p>
          <a:p>
            <a:pPr algn="just"/>
            <a:endParaRPr lang="de-DE" dirty="0" smtClean="0"/>
          </a:p>
          <a:p>
            <a:pPr algn="just"/>
            <a:r>
              <a:rPr lang="de-DE" dirty="0" smtClean="0"/>
              <a:t>Theorien zum Zweitspracherwerb: „beleuchten nur einzelne Aspekte und sind teilweise gegenläufig“ (Roche 2013, 117) </a:t>
            </a:r>
            <a:endParaRPr lang="de-DE" dirty="0"/>
          </a:p>
          <a:p>
            <a:pPr marL="0" indent="0" algn="ctr">
              <a:buNone/>
            </a:pPr>
            <a:endParaRPr lang="de-DE" dirty="0" smtClean="0"/>
          </a:p>
          <a:p>
            <a:pPr marL="0" indent="0" algn="ctr">
              <a:buNone/>
            </a:pPr>
            <a:endParaRPr lang="de-DE" dirty="0"/>
          </a:p>
          <a:p>
            <a:pPr marL="0" indent="0" algn="ctr">
              <a:buNone/>
            </a:pPr>
            <a:endParaRPr lang="el-GR" dirty="0"/>
          </a:p>
        </p:txBody>
      </p:sp>
    </p:spTree>
    <p:extLst>
      <p:ext uri="{BB962C8B-B14F-4D97-AF65-F5344CB8AC3E}">
        <p14:creationId xmlns:p14="http://schemas.microsoft.com/office/powerpoint/2010/main" val="465468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683746"/>
          </a:xfrm>
        </p:spPr>
        <p:txBody>
          <a:bodyPr>
            <a:normAutofit fontScale="90000"/>
          </a:bodyPr>
          <a:lstStyle/>
          <a:p>
            <a:r>
              <a:rPr lang="de-DE" dirty="0" smtClean="0"/>
              <a:t>Behaviorismus und kontrastive Analyse</a:t>
            </a:r>
            <a:endParaRPr lang="el-GR" dirty="0"/>
          </a:p>
        </p:txBody>
      </p:sp>
      <p:sp>
        <p:nvSpPr>
          <p:cNvPr id="3" name="Θέση περιεχομένου 2"/>
          <p:cNvSpPr>
            <a:spLocks noGrp="1"/>
          </p:cNvSpPr>
          <p:nvPr>
            <p:ph idx="1"/>
          </p:nvPr>
        </p:nvSpPr>
        <p:spPr>
          <a:xfrm>
            <a:off x="838200" y="1048872"/>
            <a:ext cx="10515600" cy="5128091"/>
          </a:xfrm>
        </p:spPr>
        <p:txBody>
          <a:bodyPr>
            <a:normAutofit fontScale="92500" lnSpcReduction="20000"/>
          </a:bodyPr>
          <a:lstStyle/>
          <a:p>
            <a:r>
              <a:rPr lang="de-DE" dirty="0" smtClean="0"/>
              <a:t>Behaviorismus: </a:t>
            </a:r>
          </a:p>
          <a:p>
            <a:pPr marL="0" indent="0">
              <a:buNone/>
            </a:pPr>
            <a:endParaRPr lang="de-DE" dirty="0" smtClean="0"/>
          </a:p>
          <a:p>
            <a:pPr algn="just">
              <a:buFontTx/>
              <a:buChar char="-"/>
            </a:pPr>
            <a:r>
              <a:rPr lang="de-DE" dirty="0"/>
              <a:t>Der Behaviorismus ist eine klassische Lerntheorie, dessen Begründer J. W. Watson (1878-1950) ist. Diese Theorie geht vom Begriff „</a:t>
            </a:r>
            <a:r>
              <a:rPr lang="de-DE" dirty="0" err="1"/>
              <a:t>behavior</a:t>
            </a:r>
            <a:r>
              <a:rPr lang="de-DE" dirty="0"/>
              <a:t>“ (im Deutschen als „Verhalten“ übersetzt) aus. </a:t>
            </a:r>
            <a:endParaRPr lang="de-DE" dirty="0" smtClean="0"/>
          </a:p>
          <a:p>
            <a:pPr algn="just">
              <a:buFontTx/>
              <a:buChar char="-"/>
            </a:pPr>
            <a:r>
              <a:rPr lang="de-DE" dirty="0" smtClean="0"/>
              <a:t>Den </a:t>
            </a:r>
            <a:r>
              <a:rPr lang="de-DE" dirty="0"/>
              <a:t>Behavioristen geht es vor allem um die möglichst exakte und objektive Beschreibung des Verhaltens des Menschen. </a:t>
            </a:r>
            <a:endParaRPr lang="de-DE" dirty="0" smtClean="0"/>
          </a:p>
          <a:p>
            <a:pPr algn="just">
              <a:buFontTx/>
              <a:buChar char="-"/>
            </a:pPr>
            <a:r>
              <a:rPr lang="de-DE" dirty="0" smtClean="0"/>
              <a:t>Sie </a:t>
            </a:r>
            <a:r>
              <a:rPr lang="de-DE" dirty="0"/>
              <a:t>beschränken sich auf Dinge, die beobachtbar sind und die auch wissenschaftlich erforscht werden können (Reuter 2005: 4). </a:t>
            </a:r>
            <a:endParaRPr lang="de-DE" dirty="0" smtClean="0"/>
          </a:p>
          <a:p>
            <a:pPr algn="just">
              <a:buFontTx/>
              <a:buChar char="-"/>
            </a:pPr>
            <a:r>
              <a:rPr lang="de-DE" dirty="0" smtClean="0"/>
              <a:t>Nach </a:t>
            </a:r>
            <a:r>
              <a:rPr lang="de-DE" dirty="0"/>
              <a:t>dem Behaviorismus kann man jedes Lernen, nicht nur sprachliches, „als eine kleinschrittige Aneignung von Verhaltenseinheiten </a:t>
            </a:r>
            <a:r>
              <a:rPr lang="de-DE" dirty="0" smtClean="0"/>
              <a:t>verstehen. Menschen </a:t>
            </a:r>
            <a:r>
              <a:rPr lang="de-DE" dirty="0"/>
              <a:t>hören eine Äußerung, versuchen sie zu imitieren und bekommen dafür, wenn es ihnen gelingt, eine positive Verstärkung aus der Umwelt“(</a:t>
            </a:r>
            <a:r>
              <a:rPr lang="de-DE" dirty="0" err="1" smtClean="0"/>
              <a:t>Huneke</a:t>
            </a:r>
            <a:r>
              <a:rPr lang="de-DE" dirty="0" smtClean="0"/>
              <a:t> / Steinig </a:t>
            </a:r>
            <a:r>
              <a:rPr lang="de-DE" dirty="0"/>
              <a:t>2005, 24</a:t>
            </a:r>
            <a:r>
              <a:rPr lang="de-DE" dirty="0" smtClean="0"/>
              <a:t>).</a:t>
            </a:r>
            <a:endParaRPr lang="el-GR" dirty="0"/>
          </a:p>
          <a:p>
            <a:pPr algn="just">
              <a:buFontTx/>
              <a:buChar char="-"/>
            </a:pPr>
            <a:endParaRPr lang="de-DE" dirty="0"/>
          </a:p>
          <a:p>
            <a:pPr marL="0" indent="0" algn="just">
              <a:buNone/>
            </a:pPr>
            <a:endParaRPr lang="de-DE" dirty="0" smtClean="0"/>
          </a:p>
        </p:txBody>
      </p:sp>
    </p:spTree>
    <p:extLst>
      <p:ext uri="{BB962C8B-B14F-4D97-AF65-F5344CB8AC3E}">
        <p14:creationId xmlns:p14="http://schemas.microsoft.com/office/powerpoint/2010/main" val="246771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591671"/>
            <a:ext cx="10515600" cy="5585292"/>
          </a:xfrm>
        </p:spPr>
        <p:txBody>
          <a:bodyPr>
            <a:normAutofit fontScale="92500" lnSpcReduction="10000"/>
          </a:bodyPr>
          <a:lstStyle/>
          <a:p>
            <a:pPr marL="0" indent="0">
              <a:buNone/>
            </a:pPr>
            <a:r>
              <a:rPr lang="de-DE" dirty="0" smtClean="0"/>
              <a:t>Reize </a:t>
            </a:r>
            <a:r>
              <a:rPr lang="de-DE" dirty="0"/>
              <a:t>der Gegenwart und der persönlichen Vergangenheit führen </a:t>
            </a:r>
            <a:r>
              <a:rPr lang="de-DE" dirty="0" smtClean="0"/>
              <a:t>zu </a:t>
            </a:r>
            <a:r>
              <a:rPr lang="de-DE" dirty="0"/>
              <a:t>Reaktionen: </a:t>
            </a:r>
            <a:endParaRPr lang="de-DE" dirty="0" smtClean="0"/>
          </a:p>
          <a:p>
            <a:pPr marL="0" indent="0" algn="ctr">
              <a:buNone/>
            </a:pPr>
            <a:r>
              <a:rPr lang="de-DE" dirty="0" smtClean="0"/>
              <a:t>Stimulus </a:t>
            </a:r>
            <a:r>
              <a:rPr lang="de-DE" dirty="0"/>
              <a:t>(S)→ </a:t>
            </a:r>
            <a:r>
              <a:rPr lang="de-DE" dirty="0" smtClean="0"/>
              <a:t>Response </a:t>
            </a:r>
            <a:r>
              <a:rPr lang="de-DE" dirty="0"/>
              <a:t>(R) </a:t>
            </a:r>
            <a:endParaRPr lang="de-DE" dirty="0" smtClean="0"/>
          </a:p>
          <a:p>
            <a:pPr marL="0" indent="0" algn="just">
              <a:buNone/>
            </a:pPr>
            <a:endParaRPr lang="de-DE" dirty="0" smtClean="0"/>
          </a:p>
          <a:p>
            <a:pPr marL="0" indent="0" algn="just">
              <a:buNone/>
            </a:pPr>
            <a:r>
              <a:rPr lang="de-DE" dirty="0" smtClean="0"/>
              <a:t>Dieses </a:t>
            </a:r>
            <a:r>
              <a:rPr lang="de-DE" dirty="0"/>
              <a:t>S-R-Modell stellt die Grundlage bei allen behavioristischen Lerntheorien </a:t>
            </a:r>
            <a:r>
              <a:rPr lang="de-DE" dirty="0" smtClean="0"/>
              <a:t>dar.</a:t>
            </a:r>
          </a:p>
          <a:p>
            <a:pPr marL="0" indent="0" algn="just">
              <a:buNone/>
            </a:pPr>
            <a:r>
              <a:rPr lang="de-DE" dirty="0" smtClean="0"/>
              <a:t>Behavioristische Lerntheorien: </a:t>
            </a:r>
          </a:p>
          <a:p>
            <a:pPr marL="0" indent="0" algn="just">
              <a:buNone/>
            </a:pPr>
            <a:r>
              <a:rPr lang="de-DE" dirty="0" smtClean="0"/>
              <a:t>klassisches Konditionieren </a:t>
            </a:r>
          </a:p>
          <a:p>
            <a:pPr marL="0" indent="0" algn="just">
              <a:buNone/>
            </a:pPr>
            <a:r>
              <a:rPr lang="de-DE" dirty="0" smtClean="0"/>
              <a:t>Kontiguitätstheorie</a:t>
            </a:r>
          </a:p>
          <a:p>
            <a:pPr marL="0" indent="0" algn="just">
              <a:buNone/>
            </a:pPr>
            <a:r>
              <a:rPr lang="de-DE" dirty="0" smtClean="0"/>
              <a:t>Theorie </a:t>
            </a:r>
            <a:r>
              <a:rPr lang="de-DE" dirty="0"/>
              <a:t>des instrumentellen </a:t>
            </a:r>
            <a:r>
              <a:rPr lang="de-DE" dirty="0" smtClean="0"/>
              <a:t>Konditionierens</a:t>
            </a:r>
          </a:p>
          <a:p>
            <a:pPr marL="0" indent="0" algn="just">
              <a:buNone/>
            </a:pPr>
            <a:r>
              <a:rPr lang="de-DE" dirty="0" smtClean="0"/>
              <a:t>Theorie </a:t>
            </a:r>
            <a:r>
              <a:rPr lang="de-DE" dirty="0"/>
              <a:t>der Verstärkung von </a:t>
            </a:r>
            <a:r>
              <a:rPr lang="de-DE" dirty="0" smtClean="0"/>
              <a:t>Reaktionstendenzen</a:t>
            </a:r>
          </a:p>
          <a:p>
            <a:pPr marL="0" indent="0" algn="just">
              <a:buNone/>
            </a:pPr>
            <a:r>
              <a:rPr lang="de-DE" dirty="0" smtClean="0"/>
              <a:t>Theorie </a:t>
            </a:r>
            <a:r>
              <a:rPr lang="de-DE" dirty="0"/>
              <a:t>des operanten </a:t>
            </a:r>
            <a:r>
              <a:rPr lang="de-DE" dirty="0" smtClean="0"/>
              <a:t>Konditionierens</a:t>
            </a:r>
          </a:p>
          <a:p>
            <a:pPr marL="0" indent="0" algn="just">
              <a:buNone/>
            </a:pPr>
            <a:r>
              <a:rPr lang="de-DE" dirty="0" smtClean="0"/>
              <a:t>Zeichen-Gestalt-Theorie</a:t>
            </a:r>
            <a:endParaRPr lang="el-GR" dirty="0"/>
          </a:p>
        </p:txBody>
      </p:sp>
    </p:spTree>
    <p:extLst>
      <p:ext uri="{BB962C8B-B14F-4D97-AF65-F5344CB8AC3E}">
        <p14:creationId xmlns:p14="http://schemas.microsoft.com/office/powerpoint/2010/main" val="1069002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03412"/>
            <a:ext cx="10515600" cy="5773551"/>
          </a:xfrm>
        </p:spPr>
        <p:txBody>
          <a:bodyPr>
            <a:normAutofit fontScale="85000" lnSpcReduction="20000"/>
          </a:bodyPr>
          <a:lstStyle/>
          <a:p>
            <a:pPr marL="0" indent="0" algn="just">
              <a:buNone/>
            </a:pPr>
            <a:r>
              <a:rPr lang="de-DE" dirty="0" smtClean="0"/>
              <a:t>Auf der Basis der behavioristischen Lerntheorie wurde von Fries (1945) und Lado (1957) die Kontrastive Analyse entwickelt</a:t>
            </a:r>
          </a:p>
          <a:p>
            <a:endParaRPr lang="de-DE" dirty="0"/>
          </a:p>
          <a:p>
            <a:pPr algn="just"/>
            <a:r>
              <a:rPr lang="de-DE" dirty="0" smtClean="0"/>
              <a:t>Die </a:t>
            </a:r>
            <a:r>
              <a:rPr lang="de-DE" dirty="0"/>
              <a:t>Kontrastivhypothese, die auch als Transfer-Hypothese bezeichnet wird, stellt die Erstsprache und die Zweitsprache gegenüber, um Gemeinsamkeiten und Unterschiede zu identifizieren. </a:t>
            </a:r>
            <a:endParaRPr lang="de-DE" dirty="0" smtClean="0"/>
          </a:p>
          <a:p>
            <a:pPr algn="just"/>
            <a:r>
              <a:rPr lang="de-DE" dirty="0" smtClean="0"/>
              <a:t>Die </a:t>
            </a:r>
            <a:r>
              <a:rPr lang="de-DE" dirty="0"/>
              <a:t>Kontrastivhypothese geht davon aus, dass für den Erwerb einer Zweitsprache die Erstsprache eine große Rolle spielt. </a:t>
            </a:r>
            <a:endParaRPr lang="de-DE" dirty="0" smtClean="0"/>
          </a:p>
          <a:p>
            <a:pPr algn="just"/>
            <a:r>
              <a:rPr lang="de-DE" dirty="0" smtClean="0"/>
              <a:t>„Strukturen der Zweitsprache, die mit den entsprechenden der Erstsprache übereinstimmen, werden schnell und leicht gelernt“ (Klein 1992: 37). Die </a:t>
            </a:r>
            <a:r>
              <a:rPr lang="de-DE" dirty="0"/>
              <a:t>Lernschwierigkeiten und Fehler beim </a:t>
            </a:r>
            <a:r>
              <a:rPr lang="de-DE" dirty="0" smtClean="0"/>
              <a:t>Lernen </a:t>
            </a:r>
            <a:r>
              <a:rPr lang="de-DE" dirty="0"/>
              <a:t>einer Zweitsprache sind das Ergebnis von Unterschieden in Bereichen der Erstsprache und der Zweitsprache und werden als notwendige Stadien beim Lernprozess angesehen. </a:t>
            </a:r>
            <a:endParaRPr lang="de-DE" dirty="0" smtClean="0"/>
          </a:p>
          <a:p>
            <a:pPr algn="just"/>
            <a:r>
              <a:rPr lang="de-DE" dirty="0" smtClean="0"/>
              <a:t>Die </a:t>
            </a:r>
            <a:r>
              <a:rPr lang="de-DE" dirty="0"/>
              <a:t>Erstsprache hat „einen immensen Einfluss auf den Erfolg der Zweitsprache“ (Rieken 2010: 7) und der Lerner der Zweitsprache greift immer wieder „auf die bekannten Strukturen und Muster der Erstsprache“ (ebd.) zurück, wobei es möglich ist, dass diese Strukturen entweder korrelieren oder Differenzen aufweisen </a:t>
            </a:r>
            <a:endParaRPr lang="el-GR" dirty="0"/>
          </a:p>
        </p:txBody>
      </p:sp>
    </p:spTree>
    <p:extLst>
      <p:ext uri="{BB962C8B-B14F-4D97-AF65-F5344CB8AC3E}">
        <p14:creationId xmlns:p14="http://schemas.microsoft.com/office/powerpoint/2010/main" val="514775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712694"/>
            <a:ext cx="10515600" cy="5464269"/>
          </a:xfrm>
        </p:spPr>
        <p:txBody>
          <a:bodyPr>
            <a:normAutofit/>
          </a:bodyPr>
          <a:lstStyle/>
          <a:p>
            <a:pPr algn="just"/>
            <a:r>
              <a:rPr lang="de-DE" dirty="0"/>
              <a:t>Gemeinsame Strukturen werden leichter von der Erstsprache in die zweite Sprache übernommen, so dass dieser Transfer als positiv charakterisiert wird. „Abweichendes stelle eine Fehlerquelle dar und könne negativen Transfer auslösen (Interferenzen)“ (Decke-</a:t>
            </a:r>
            <a:r>
              <a:rPr lang="de-DE" dirty="0" err="1"/>
              <a:t>Cornill</a:t>
            </a:r>
            <a:r>
              <a:rPr lang="de-DE" dirty="0"/>
              <a:t>/Küster 2010: 23). </a:t>
            </a:r>
            <a:endParaRPr lang="de-DE" dirty="0" smtClean="0"/>
          </a:p>
          <a:p>
            <a:pPr algn="just"/>
            <a:r>
              <a:rPr lang="de-DE" dirty="0" smtClean="0"/>
              <a:t>Unter </a:t>
            </a:r>
            <a:r>
              <a:rPr lang="de-DE" dirty="0"/>
              <a:t>dem Begriff „sprachliche Interferenz“ wird „die wechselseitige Veränderung der Strukturen verschiedener Sprachsysteme“ (Veith 2002: 204) definiert. </a:t>
            </a:r>
            <a:endParaRPr lang="de-DE" dirty="0" smtClean="0"/>
          </a:p>
          <a:p>
            <a:pPr algn="just"/>
            <a:r>
              <a:rPr lang="de-DE" dirty="0" smtClean="0"/>
              <a:t>Strukturen </a:t>
            </a:r>
            <a:r>
              <a:rPr lang="de-DE" dirty="0"/>
              <a:t>der Erstsprache, die nicht mit denen der Zweitsprache übereinstimmen, werden in die Zweitsprache übertragen, so dass dieser Transfer einen negativen Effekt hat. </a:t>
            </a:r>
            <a:endParaRPr lang="el-GR" dirty="0"/>
          </a:p>
        </p:txBody>
      </p:sp>
    </p:spTree>
    <p:extLst>
      <p:ext uri="{BB962C8B-B14F-4D97-AF65-F5344CB8AC3E}">
        <p14:creationId xmlns:p14="http://schemas.microsoft.com/office/powerpoint/2010/main" val="3256576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632012"/>
            <a:ext cx="10515600" cy="5544951"/>
          </a:xfrm>
        </p:spPr>
        <p:txBody>
          <a:bodyPr>
            <a:normAutofit/>
          </a:bodyPr>
          <a:lstStyle/>
          <a:p>
            <a:pPr marL="633413"/>
            <a:r>
              <a:rPr lang="de-DE" dirty="0" smtClean="0"/>
              <a:t>Die Interferenzen lassen </a:t>
            </a:r>
            <a:r>
              <a:rPr lang="de-DE" dirty="0"/>
              <a:t>sich auf allen sprachlichen Ebenen </a:t>
            </a:r>
            <a:r>
              <a:rPr lang="de-DE" dirty="0" smtClean="0"/>
              <a:t>beobachten:</a:t>
            </a:r>
          </a:p>
          <a:p>
            <a:pPr marL="633413"/>
            <a:endParaRPr lang="de-DE" dirty="0" smtClean="0"/>
          </a:p>
          <a:p>
            <a:pPr marL="633413"/>
            <a:r>
              <a:rPr lang="de-DE" dirty="0" smtClean="0"/>
              <a:t>auf </a:t>
            </a:r>
            <a:r>
              <a:rPr lang="de-DE" dirty="0"/>
              <a:t>phonetischer Ebene: </a:t>
            </a:r>
            <a:r>
              <a:rPr lang="de-DE" dirty="0" smtClean="0"/>
              <a:t>Aussprachefehler</a:t>
            </a:r>
          </a:p>
          <a:p>
            <a:pPr marL="404813" indent="0" algn="just">
              <a:buNone/>
            </a:pPr>
            <a:r>
              <a:rPr lang="de-DE" dirty="0" smtClean="0"/>
              <a:t>„Viele Aussprachefehler von Lernern beruhen auf negativem Transfer von der L1. Die Sprechorgane haben sich bereits in einem frühen Stadium der kindlichen Entwicklung auf die Artikulation der muttersprachlichen Lautmuster eingestellt. Mit zunehmendem Alter fällt es dann immer schwerer, fremdsprachliche Lautmuster akzentfrei zu produzieren“ (</a:t>
            </a:r>
            <a:r>
              <a:rPr lang="de-DE" dirty="0" err="1" smtClean="0"/>
              <a:t>Huneke</a:t>
            </a:r>
            <a:r>
              <a:rPr lang="de-DE" dirty="0" smtClean="0"/>
              <a:t> / Steinig 2005, 25)</a:t>
            </a:r>
            <a:endParaRPr lang="de-DE" dirty="0"/>
          </a:p>
          <a:p>
            <a:endParaRPr lang="el-GR" dirty="0"/>
          </a:p>
        </p:txBody>
      </p:sp>
    </p:spTree>
    <p:extLst>
      <p:ext uri="{BB962C8B-B14F-4D97-AF65-F5344CB8AC3E}">
        <p14:creationId xmlns:p14="http://schemas.microsoft.com/office/powerpoint/2010/main" val="41902567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914400"/>
            <a:ext cx="10515600" cy="5262563"/>
          </a:xfrm>
        </p:spPr>
        <p:txBody>
          <a:bodyPr>
            <a:normAutofit/>
          </a:bodyPr>
          <a:lstStyle/>
          <a:p>
            <a:pPr marL="268288" indent="-174625" defTabSz="1081088"/>
            <a:r>
              <a:rPr lang="de-DE" dirty="0"/>
              <a:t>auf semantischer Ebene</a:t>
            </a:r>
            <a:r>
              <a:rPr lang="de-DE" i="1" dirty="0"/>
              <a:t>: falsche </a:t>
            </a:r>
            <a:r>
              <a:rPr lang="de-DE" i="1" dirty="0" smtClean="0"/>
              <a:t>Freunde</a:t>
            </a:r>
          </a:p>
          <a:p>
            <a:pPr marL="93662" indent="0" algn="just" defTabSz="1081088">
              <a:buNone/>
            </a:pPr>
            <a:r>
              <a:rPr lang="de-DE" dirty="0" smtClean="0"/>
              <a:t>Zwei Wörter, die formal ähnlich oder gleich sind, werden inadäquat verwendet</a:t>
            </a:r>
          </a:p>
          <a:p>
            <a:pPr marL="93662" indent="0" defTabSz="1081088">
              <a:buNone/>
            </a:pPr>
            <a:endParaRPr lang="de-DE" dirty="0" smtClean="0"/>
          </a:p>
          <a:p>
            <a:pPr marL="268288" indent="-176213" defTabSz="1081088"/>
            <a:r>
              <a:rPr lang="de-DE" dirty="0" smtClean="0"/>
              <a:t>auf </a:t>
            </a:r>
            <a:r>
              <a:rPr lang="de-DE" dirty="0" err="1"/>
              <a:t>pragmalinguistischer</a:t>
            </a:r>
            <a:r>
              <a:rPr lang="de-DE" dirty="0"/>
              <a:t> Ebene: kulturgeprägte </a:t>
            </a:r>
            <a:r>
              <a:rPr lang="de-DE" dirty="0" smtClean="0"/>
              <a:t>Kommunikationsdivergenzen</a:t>
            </a:r>
          </a:p>
          <a:p>
            <a:pPr marL="268288" indent="-176213" defTabSz="1081088"/>
            <a:endParaRPr lang="de-DE" dirty="0" smtClean="0"/>
          </a:p>
          <a:p>
            <a:pPr marL="268288" indent="-176213" algn="just" defTabSz="1081088"/>
            <a:r>
              <a:rPr lang="de-DE" dirty="0" smtClean="0"/>
              <a:t>auf </a:t>
            </a:r>
            <a:r>
              <a:rPr lang="de-DE" dirty="0"/>
              <a:t>grammatischer Ebene: </a:t>
            </a:r>
            <a:r>
              <a:rPr lang="de-DE" dirty="0" smtClean="0"/>
              <a:t>„weniger eindeutig, sie können auch als falsche Analogien innerhalb der Fremdsprache gedeutet werden“ (</a:t>
            </a:r>
            <a:r>
              <a:rPr lang="de-DE" dirty="0" err="1" smtClean="0"/>
              <a:t>Huneke</a:t>
            </a:r>
            <a:r>
              <a:rPr lang="de-DE" dirty="0" smtClean="0"/>
              <a:t> / Steinig 2005, 26)</a:t>
            </a:r>
          </a:p>
          <a:p>
            <a:endParaRPr lang="el-GR" dirty="0"/>
          </a:p>
        </p:txBody>
      </p:sp>
    </p:spTree>
    <p:extLst>
      <p:ext uri="{BB962C8B-B14F-4D97-AF65-F5344CB8AC3E}">
        <p14:creationId xmlns:p14="http://schemas.microsoft.com/office/powerpoint/2010/main" val="3998277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591671"/>
            <a:ext cx="10515600" cy="5585292"/>
          </a:xfrm>
        </p:spPr>
        <p:txBody>
          <a:bodyPr/>
          <a:lstStyle/>
          <a:p>
            <a:r>
              <a:rPr lang="de-DE" dirty="0" smtClean="0"/>
              <a:t>Gründe für die begrenzte Aussagekraft der Kontrastivhypothese</a:t>
            </a:r>
          </a:p>
          <a:p>
            <a:pPr algn="just">
              <a:buFontTx/>
              <a:buChar char="-"/>
            </a:pPr>
            <a:r>
              <a:rPr lang="de-DE" dirty="0" smtClean="0"/>
              <a:t>Es kommt nicht </a:t>
            </a:r>
            <a:r>
              <a:rPr lang="de-DE" dirty="0"/>
              <a:t>immer </a:t>
            </a:r>
            <a:r>
              <a:rPr lang="de-DE" dirty="0" smtClean="0"/>
              <a:t>vor, </a:t>
            </a:r>
            <a:r>
              <a:rPr lang="de-DE" dirty="0"/>
              <a:t>dass diejenigen Strukturen der Zweitsprache, die mit den Strukturen der Erstsprache übereinstimmen, leichter und schneller gelernt werden. </a:t>
            </a:r>
            <a:endParaRPr lang="de-DE" dirty="0" smtClean="0"/>
          </a:p>
          <a:p>
            <a:pPr marL="0" indent="0" algn="just">
              <a:buNone/>
            </a:pPr>
            <a:endParaRPr lang="de-DE" dirty="0" smtClean="0"/>
          </a:p>
          <a:p>
            <a:pPr algn="just">
              <a:buFontTx/>
              <a:buChar char="-"/>
            </a:pPr>
            <a:r>
              <a:rPr lang="de-DE" dirty="0" smtClean="0"/>
              <a:t>Interferenzfehler lassen sich oft schwer voraussagen, weil der Lerner sich in einem ständigen Prozess der Um- und Neuorientierung befindet.</a:t>
            </a:r>
          </a:p>
          <a:p>
            <a:pPr marL="0" indent="0" algn="just">
              <a:buNone/>
            </a:pPr>
            <a:endParaRPr lang="de-DE" dirty="0" smtClean="0"/>
          </a:p>
          <a:p>
            <a:pPr algn="just">
              <a:buFontTx/>
              <a:buChar char="-"/>
            </a:pPr>
            <a:r>
              <a:rPr lang="de-DE" dirty="0" smtClean="0"/>
              <a:t>Der Lerner nimmt eine aktive, selbst konstruierende und teilweise bewusst reflektierende Rolle ein.</a:t>
            </a:r>
          </a:p>
          <a:p>
            <a:pPr algn="just">
              <a:buFontTx/>
              <a:buChar char="-"/>
            </a:pPr>
            <a:endParaRPr lang="el-GR" dirty="0"/>
          </a:p>
        </p:txBody>
      </p:sp>
    </p:spTree>
    <p:extLst>
      <p:ext uri="{BB962C8B-B14F-4D97-AF65-F5344CB8AC3E}">
        <p14:creationId xmlns:p14="http://schemas.microsoft.com/office/powerpoint/2010/main" val="32949813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535828"/>
          </a:xfrm>
        </p:spPr>
        <p:txBody>
          <a:bodyPr>
            <a:normAutofit fontScale="90000"/>
          </a:bodyPr>
          <a:lstStyle/>
          <a:p>
            <a:r>
              <a:rPr lang="de-DE" dirty="0" smtClean="0"/>
              <a:t>Literatur</a:t>
            </a:r>
            <a:endParaRPr lang="el-GR" dirty="0"/>
          </a:p>
        </p:txBody>
      </p:sp>
      <p:sp>
        <p:nvSpPr>
          <p:cNvPr id="3" name="Θέση περιεχομένου 2"/>
          <p:cNvSpPr>
            <a:spLocks noGrp="1"/>
          </p:cNvSpPr>
          <p:nvPr>
            <p:ph idx="1"/>
          </p:nvPr>
        </p:nvSpPr>
        <p:spPr>
          <a:xfrm>
            <a:off x="838200" y="1129553"/>
            <a:ext cx="10515600" cy="5047410"/>
          </a:xfrm>
        </p:spPr>
        <p:txBody>
          <a:bodyPr>
            <a:normAutofit fontScale="62500" lnSpcReduction="20000"/>
          </a:bodyPr>
          <a:lstStyle/>
          <a:p>
            <a:pPr algn="just"/>
            <a:r>
              <a:rPr lang="de-DE" b="1" dirty="0"/>
              <a:t>Decke-</a:t>
            </a:r>
            <a:r>
              <a:rPr lang="de-DE" b="1" dirty="0" err="1"/>
              <a:t>Cornill</a:t>
            </a:r>
            <a:r>
              <a:rPr lang="de-DE" dirty="0"/>
              <a:t>, Helene / </a:t>
            </a:r>
            <a:r>
              <a:rPr lang="de-DE" b="1" dirty="0"/>
              <a:t>Küster</a:t>
            </a:r>
            <a:r>
              <a:rPr lang="de-DE" dirty="0"/>
              <a:t>, Lutz (2010): Fremdsprachendidaktik. Eine Einführung. Tübingen: Narr Verlag </a:t>
            </a:r>
            <a:endParaRPr lang="de-DE" dirty="0" smtClean="0"/>
          </a:p>
          <a:p>
            <a:pPr algn="just"/>
            <a:r>
              <a:rPr lang="de-DE" b="1" dirty="0" err="1"/>
              <a:t>Digeser</a:t>
            </a:r>
            <a:r>
              <a:rPr lang="de-DE" dirty="0"/>
              <a:t>, Andreas (1983): Fremdsprachendidaktik und ihre Bezugswissenschaften. Einführung, Darstellung, Kritik, </a:t>
            </a:r>
            <a:r>
              <a:rPr lang="de-DE" dirty="0" smtClean="0"/>
              <a:t>Unterrichtsmodelle</a:t>
            </a:r>
            <a:r>
              <a:rPr lang="de-DE" dirty="0"/>
              <a:t>. Stuttgart: Ernst Klett </a:t>
            </a:r>
            <a:endParaRPr lang="de-DE" dirty="0" smtClean="0"/>
          </a:p>
          <a:p>
            <a:r>
              <a:rPr lang="de-DE" b="1" dirty="0" smtClean="0"/>
              <a:t>Edelmann</a:t>
            </a:r>
            <a:r>
              <a:rPr lang="de-DE" dirty="0"/>
              <a:t>, Walter (1996): Lernpsychologie. Weinheim: </a:t>
            </a:r>
            <a:r>
              <a:rPr lang="de-DE" dirty="0" err="1" smtClean="0"/>
              <a:t>BeltzPVU</a:t>
            </a:r>
            <a:endParaRPr lang="de-DE" dirty="0"/>
          </a:p>
          <a:p>
            <a:pPr algn="just"/>
            <a:r>
              <a:rPr lang="de-DE" b="1" dirty="0" smtClean="0"/>
              <a:t>Günther</a:t>
            </a:r>
            <a:r>
              <a:rPr lang="de-DE" dirty="0"/>
              <a:t>, Britta / </a:t>
            </a:r>
            <a:r>
              <a:rPr lang="de-DE" b="1" dirty="0"/>
              <a:t>Günther</a:t>
            </a:r>
            <a:r>
              <a:rPr lang="de-DE" dirty="0"/>
              <a:t>, Herbert (2007): Erstsprache, Zweitsprache, Fremdsprache. Eine Einführung. Weinheim und Basel: </a:t>
            </a:r>
            <a:r>
              <a:rPr lang="de-DE" dirty="0" smtClean="0"/>
              <a:t>Beltz</a:t>
            </a:r>
          </a:p>
          <a:p>
            <a:pPr algn="just"/>
            <a:r>
              <a:rPr lang="de-DE" b="1" dirty="0" err="1" smtClean="0"/>
              <a:t>Henrici</a:t>
            </a:r>
            <a:r>
              <a:rPr lang="de-DE" dirty="0" smtClean="0"/>
              <a:t>, Gert / </a:t>
            </a:r>
            <a:r>
              <a:rPr lang="de-DE" b="1" dirty="0" smtClean="0"/>
              <a:t>Riemer</a:t>
            </a:r>
            <a:r>
              <a:rPr lang="de-DE" dirty="0" smtClean="0"/>
              <a:t>, Claudia (2007): Zweitsprachenerwerbsforschung. In: </a:t>
            </a:r>
            <a:r>
              <a:rPr lang="de-DE" b="1" dirty="0"/>
              <a:t>Bausch</a:t>
            </a:r>
            <a:r>
              <a:rPr lang="de-DE" dirty="0"/>
              <a:t>, Karl-Richard / </a:t>
            </a:r>
            <a:r>
              <a:rPr lang="de-DE" b="1" dirty="0"/>
              <a:t>Christ</a:t>
            </a:r>
            <a:r>
              <a:rPr lang="de-DE" dirty="0"/>
              <a:t>, Herbert / </a:t>
            </a:r>
            <a:r>
              <a:rPr lang="de-DE" b="1" dirty="0"/>
              <a:t>Hüllen</a:t>
            </a:r>
            <a:r>
              <a:rPr lang="de-DE" dirty="0"/>
              <a:t>, Werner / </a:t>
            </a:r>
            <a:r>
              <a:rPr lang="de-DE" b="1" dirty="0"/>
              <a:t>Krumm</a:t>
            </a:r>
            <a:r>
              <a:rPr lang="de-DE" dirty="0"/>
              <a:t>, Hans- Jürgen (</a:t>
            </a:r>
            <a:r>
              <a:rPr lang="de-DE" dirty="0" err="1"/>
              <a:t>Hg</a:t>
            </a:r>
            <a:r>
              <a:rPr lang="de-DE" dirty="0"/>
              <a:t>.) (1989): Handbuch Fremdsprachenunterricht. 1. </a:t>
            </a:r>
            <a:r>
              <a:rPr lang="de-DE" dirty="0" err="1"/>
              <a:t>Augfl</a:t>
            </a:r>
            <a:r>
              <a:rPr lang="de-DE" dirty="0"/>
              <a:t>. Tübingen: Fracke Verlag </a:t>
            </a:r>
            <a:endParaRPr lang="de-DE" dirty="0" smtClean="0"/>
          </a:p>
          <a:p>
            <a:pPr algn="just"/>
            <a:r>
              <a:rPr lang="de-DE" b="1" dirty="0" err="1" smtClean="0"/>
              <a:t>Huneke</a:t>
            </a:r>
            <a:r>
              <a:rPr lang="de-DE" dirty="0" smtClean="0"/>
              <a:t>, Hans-Werner / </a:t>
            </a:r>
            <a:r>
              <a:rPr lang="de-DE" b="1" dirty="0" smtClean="0"/>
              <a:t>Steinig</a:t>
            </a:r>
            <a:r>
              <a:rPr lang="de-DE" dirty="0" smtClean="0"/>
              <a:t>, Wolfgang (2005): Deutsch als Fremdsprache. Eine Einführung. 4., aktualisierte und ergänzte Auflage. Berlin: Erich Schmidt Verlag </a:t>
            </a:r>
          </a:p>
          <a:p>
            <a:pPr algn="just"/>
            <a:r>
              <a:rPr lang="de-DE" b="1" dirty="0" smtClean="0"/>
              <a:t>Klein</a:t>
            </a:r>
            <a:r>
              <a:rPr lang="de-DE" dirty="0"/>
              <a:t>, Wolfgang (1992): Zweitspracherwerb. 3. Auflage. Studienbuch Linguistik. Frankfurt am Main: Anton Hain </a:t>
            </a:r>
            <a:endParaRPr lang="de-DE" dirty="0" smtClean="0"/>
          </a:p>
          <a:p>
            <a:pPr algn="just"/>
            <a:r>
              <a:rPr lang="de-DE" b="1" dirty="0" smtClean="0"/>
              <a:t>Rieken</a:t>
            </a:r>
            <a:r>
              <a:rPr lang="de-DE" dirty="0"/>
              <a:t>, Michael (2010): Die zentralen Theorien des Zweitspracherwerbs. Die Erwerbsprämissen und daraus resultierenden Konsequenzen für die Schulbildung. Studienarbeit. Norderstedt: GRIN Verlag </a:t>
            </a:r>
            <a:endParaRPr lang="de-DE" dirty="0" smtClean="0"/>
          </a:p>
          <a:p>
            <a:pPr algn="just"/>
            <a:r>
              <a:rPr lang="de-DE" b="1" dirty="0"/>
              <a:t>Roche</a:t>
            </a:r>
            <a:r>
              <a:rPr lang="de-DE" dirty="0"/>
              <a:t>, Jörg (2013): Fremdsprachenerwerb. Fremdsprachendidaktik. 3. Auflage. Tübingen: Narr Fracke </a:t>
            </a:r>
            <a:r>
              <a:rPr lang="de-DE" dirty="0" err="1"/>
              <a:t>Attempto</a:t>
            </a:r>
            <a:r>
              <a:rPr lang="de-DE" dirty="0"/>
              <a:t> </a:t>
            </a:r>
            <a:endParaRPr lang="de-DE" dirty="0" smtClean="0"/>
          </a:p>
          <a:p>
            <a:pPr algn="just"/>
            <a:r>
              <a:rPr lang="de-DE" b="1" dirty="0"/>
              <a:t>Veith</a:t>
            </a:r>
            <a:r>
              <a:rPr lang="de-DE" dirty="0"/>
              <a:t>, Werner H. (2002): Soziolinguistik. Ein Arbeitsbuch. Tübingen: Gunter Narr </a:t>
            </a:r>
          </a:p>
          <a:p>
            <a:endParaRPr lang="de-DE" dirty="0" smtClean="0"/>
          </a:p>
        </p:txBody>
      </p:sp>
    </p:spTree>
    <p:extLst>
      <p:ext uri="{BB962C8B-B14F-4D97-AF65-F5344CB8AC3E}">
        <p14:creationId xmlns:p14="http://schemas.microsoft.com/office/powerpoint/2010/main" val="2579909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885451"/>
          </a:xfrm>
        </p:spPr>
        <p:txBody>
          <a:bodyPr/>
          <a:lstStyle/>
          <a:p>
            <a:r>
              <a:rPr lang="de-DE" dirty="0" smtClean="0"/>
              <a:t>Kurze Beschreibung des Seminars</a:t>
            </a:r>
            <a:endParaRPr lang="el-GR" dirty="0"/>
          </a:p>
        </p:txBody>
      </p:sp>
      <p:sp>
        <p:nvSpPr>
          <p:cNvPr id="3" name="Θέση περιεχομένου 2"/>
          <p:cNvSpPr>
            <a:spLocks noGrp="1"/>
          </p:cNvSpPr>
          <p:nvPr>
            <p:ph idx="1"/>
          </p:nvPr>
        </p:nvSpPr>
        <p:spPr>
          <a:xfrm>
            <a:off x="838200" y="1250576"/>
            <a:ext cx="10515600" cy="4926387"/>
          </a:xfrm>
        </p:spPr>
        <p:txBody>
          <a:bodyPr/>
          <a:lstStyle/>
          <a:p>
            <a:pPr marL="0" indent="0">
              <a:buNone/>
            </a:pPr>
            <a:r>
              <a:rPr lang="de-DE" b="1" dirty="0" smtClean="0"/>
              <a:t>Ziele des Seminars:</a:t>
            </a:r>
          </a:p>
          <a:p>
            <a:pPr marL="0" indent="0">
              <a:buNone/>
            </a:pPr>
            <a:endParaRPr lang="de-DE" sz="1400" b="1" dirty="0" smtClean="0"/>
          </a:p>
          <a:p>
            <a:r>
              <a:rPr lang="de-DE" dirty="0" smtClean="0"/>
              <a:t>Präsentation und Analyse der Theorien zum Zweit- und Fremdsprachenerwerb</a:t>
            </a:r>
          </a:p>
          <a:p>
            <a:r>
              <a:rPr lang="de-DE" dirty="0" smtClean="0"/>
              <a:t>Analyse der Beziehung zwischen den Theorien zum Zweit- und Fremdsprachenerwerb und des Lernprozesses</a:t>
            </a:r>
          </a:p>
          <a:p>
            <a:r>
              <a:rPr lang="de-DE" dirty="0" smtClean="0"/>
              <a:t>Anwendung der theoretischen Kenntnisse auf die Planung und Gestaltung des Unterrichts und Vorbereitung von didaktischen Szenarien bzw. Unterrichtsmodellen</a:t>
            </a:r>
          </a:p>
          <a:p>
            <a:endParaRPr lang="de-DE" dirty="0" smtClean="0"/>
          </a:p>
          <a:p>
            <a:endParaRPr lang="de-DE" dirty="0" smtClean="0"/>
          </a:p>
          <a:p>
            <a:endParaRPr lang="el-GR" dirty="0"/>
          </a:p>
        </p:txBody>
      </p:sp>
    </p:spTree>
    <p:extLst>
      <p:ext uri="{BB962C8B-B14F-4D97-AF65-F5344CB8AC3E}">
        <p14:creationId xmlns:p14="http://schemas.microsoft.com/office/powerpoint/2010/main" val="3763283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de-DE" dirty="0" smtClean="0"/>
              <a:t>1</a:t>
            </a:r>
            <a:r>
              <a:rPr lang="de-DE" dirty="0"/>
              <a:t>.</a:t>
            </a:r>
            <a:r>
              <a:rPr lang="de-DE" dirty="0" smtClean="0"/>
              <a:t> Vorlesungseinheit</a:t>
            </a:r>
            <a:br>
              <a:rPr lang="de-DE" dirty="0" smtClean="0"/>
            </a:br>
            <a:endParaRPr lang="el-GR" dirty="0"/>
          </a:p>
        </p:txBody>
      </p:sp>
      <p:sp>
        <p:nvSpPr>
          <p:cNvPr id="3" name="Θέση περιεχομένου 2"/>
          <p:cNvSpPr>
            <a:spLocks noGrp="1"/>
          </p:cNvSpPr>
          <p:nvPr>
            <p:ph idx="1"/>
          </p:nvPr>
        </p:nvSpPr>
        <p:spPr>
          <a:xfrm>
            <a:off x="838200" y="1331259"/>
            <a:ext cx="10515600" cy="4827494"/>
          </a:xfrm>
        </p:spPr>
        <p:txBody>
          <a:bodyPr>
            <a:normAutofit fontScale="77500" lnSpcReduction="20000"/>
          </a:bodyPr>
          <a:lstStyle/>
          <a:p>
            <a:r>
              <a:rPr lang="de-DE" dirty="0" smtClean="0"/>
              <a:t>Erst-, Zweit- und Fremdsprachenerwerb</a:t>
            </a:r>
          </a:p>
          <a:p>
            <a:pPr marL="0" indent="0">
              <a:buNone/>
            </a:pPr>
            <a:endParaRPr lang="de-DE" sz="2000" dirty="0" smtClean="0"/>
          </a:p>
          <a:p>
            <a:pPr algn="just">
              <a:spcAft>
                <a:spcPts val="600"/>
              </a:spcAft>
              <a:buFontTx/>
              <a:buChar char="-"/>
            </a:pPr>
            <a:r>
              <a:rPr lang="de-DE" dirty="0" smtClean="0"/>
              <a:t>Der </a:t>
            </a:r>
            <a:r>
              <a:rPr lang="de-DE" dirty="0"/>
              <a:t>Spracherwerb gehört zu den Forschungsgebieten sowohl der Linguistik, als auch der Didaktik. </a:t>
            </a:r>
            <a:r>
              <a:rPr lang="de-DE" dirty="0" smtClean="0"/>
              <a:t>Es </a:t>
            </a:r>
            <a:r>
              <a:rPr lang="de-DE" dirty="0"/>
              <a:t>handelt sich um einen Prozess, bei dem Regeln einer Sprache erworben werden, so dass man – auch beim Einsetzen von nonverbalen Signalen – eigene Gedanken und Gefühle ausdrücken kann. </a:t>
            </a:r>
          </a:p>
          <a:p>
            <a:pPr algn="just">
              <a:spcAft>
                <a:spcPts val="600"/>
              </a:spcAft>
              <a:buFontTx/>
              <a:buChar char="-"/>
            </a:pPr>
            <a:r>
              <a:rPr lang="de-DE" dirty="0" smtClean="0"/>
              <a:t>Es </a:t>
            </a:r>
            <a:r>
              <a:rPr lang="de-DE" dirty="0"/>
              <a:t>wird zwischen drei Formen des Spracherwerbs unterschieden: </a:t>
            </a:r>
            <a:r>
              <a:rPr lang="de-DE" dirty="0" smtClean="0"/>
              <a:t>zwischen </a:t>
            </a:r>
            <a:r>
              <a:rPr lang="de-DE" dirty="0"/>
              <a:t>dem Erwerb der Erstsprache, der Zweitsprache und der Fremdsprache. </a:t>
            </a:r>
          </a:p>
          <a:p>
            <a:pPr algn="just">
              <a:spcAft>
                <a:spcPts val="600"/>
              </a:spcAft>
              <a:buFontTx/>
              <a:buChar char="-"/>
            </a:pPr>
            <a:r>
              <a:rPr lang="de-DE" dirty="0" smtClean="0"/>
              <a:t>Der </a:t>
            </a:r>
            <a:r>
              <a:rPr lang="de-DE" dirty="0"/>
              <a:t>Erwerb der Erstsprache bezieht sich auf den Erwerb der ersten Sprache, mit der ein Kind in Kontakt kommt. </a:t>
            </a:r>
          </a:p>
          <a:p>
            <a:pPr algn="just">
              <a:spcAft>
                <a:spcPts val="600"/>
              </a:spcAft>
              <a:buFontTx/>
              <a:buChar char="-"/>
            </a:pPr>
            <a:r>
              <a:rPr lang="de-DE" dirty="0" smtClean="0"/>
              <a:t>Der </a:t>
            </a:r>
            <a:r>
              <a:rPr lang="de-DE" dirty="0"/>
              <a:t>Zweitspracherwerb bezieht sich auf den natürlichen d.h. ungesteuerten Erwerb einer zweiten Sprache – also einer anderen Sprache als die Muttersprache. </a:t>
            </a:r>
          </a:p>
          <a:p>
            <a:pPr algn="just">
              <a:spcAft>
                <a:spcPts val="600"/>
              </a:spcAft>
              <a:buFontTx/>
              <a:buChar char="-"/>
            </a:pPr>
            <a:r>
              <a:rPr lang="de-DE" dirty="0" smtClean="0"/>
              <a:t>Schließlich </a:t>
            </a:r>
            <a:r>
              <a:rPr lang="de-DE" dirty="0"/>
              <a:t>handelt es sich beim Fremdspracherwerb auch um den Erwerb einer zweiten Sprache. Dieser Vorgang vollzieht sich aber mit Hilfe von Unterricht d.h. gesteuert. </a:t>
            </a:r>
            <a:endParaRPr lang="el-GR" dirty="0"/>
          </a:p>
        </p:txBody>
      </p:sp>
    </p:spTree>
    <p:extLst>
      <p:ext uri="{BB962C8B-B14F-4D97-AF65-F5344CB8AC3E}">
        <p14:creationId xmlns:p14="http://schemas.microsoft.com/office/powerpoint/2010/main" val="749875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576169"/>
          </a:xfrm>
        </p:spPr>
        <p:txBody>
          <a:bodyPr>
            <a:normAutofit fontScale="90000"/>
          </a:bodyPr>
          <a:lstStyle/>
          <a:p>
            <a:r>
              <a:rPr lang="de-DE" dirty="0" smtClean="0"/>
              <a:t>Erstspracherwerb</a:t>
            </a:r>
            <a:endParaRPr lang="el-GR" dirty="0"/>
          </a:p>
        </p:txBody>
      </p:sp>
      <p:sp>
        <p:nvSpPr>
          <p:cNvPr id="3" name="Θέση περιεχομένου 2"/>
          <p:cNvSpPr>
            <a:spLocks noGrp="1"/>
          </p:cNvSpPr>
          <p:nvPr>
            <p:ph idx="1"/>
          </p:nvPr>
        </p:nvSpPr>
        <p:spPr>
          <a:xfrm>
            <a:off x="838200" y="1264024"/>
            <a:ext cx="10515600" cy="4912939"/>
          </a:xfrm>
        </p:spPr>
        <p:txBody>
          <a:bodyPr>
            <a:normAutofit lnSpcReduction="10000"/>
          </a:bodyPr>
          <a:lstStyle/>
          <a:p>
            <a:pPr algn="just"/>
            <a:r>
              <a:rPr lang="de-DE" dirty="0"/>
              <a:t>Der Erwerb der Erstsprache ist ein primärer Prozess, und zwar im doppelten Sinne: „Er ist der erste, und er ist in aller Regel der wichtigste“ (Klein 1992: 15). </a:t>
            </a:r>
            <a:endParaRPr lang="de-DE" dirty="0" smtClean="0"/>
          </a:p>
          <a:p>
            <a:pPr algn="just"/>
            <a:r>
              <a:rPr lang="de-DE" dirty="0" smtClean="0"/>
              <a:t>Der </a:t>
            </a:r>
            <a:r>
              <a:rPr lang="de-DE" dirty="0"/>
              <a:t>Erstspracherwerb ist ein Prozess des Lernens einer Sprache von einem Lerner – meist handelt es sich um ein Kind – „wenn zuvor noch keine Sprache erworben“ (ebd.) worden ist. </a:t>
            </a:r>
            <a:endParaRPr lang="de-DE" dirty="0" smtClean="0"/>
          </a:p>
          <a:p>
            <a:pPr algn="just"/>
            <a:r>
              <a:rPr lang="de-DE" dirty="0" smtClean="0"/>
              <a:t>„</a:t>
            </a:r>
            <a:r>
              <a:rPr lang="de-DE" dirty="0"/>
              <a:t>Dieser Vorgang findet bis zur mittleren Kindheit in intensivierter Form statt, verzögert sich ab diesen Punkt und dauert in der Regel bis zur Pubertät an“ (Rieken 2010: 3). Es ist möglich, dass ein Kind statt eine Erstsprache – </a:t>
            </a:r>
            <a:r>
              <a:rPr lang="de-DE" dirty="0" err="1"/>
              <a:t>monolingualer</a:t>
            </a:r>
            <a:r>
              <a:rPr lang="de-DE" dirty="0"/>
              <a:t> Erstspracherwerb – zwei Erstsprachen erlernt, in diesem Fall spricht man vom bilingualen Erstspracherwerb. </a:t>
            </a:r>
            <a:endParaRPr lang="el-GR" dirty="0"/>
          </a:p>
        </p:txBody>
      </p:sp>
    </p:spTree>
    <p:extLst>
      <p:ext uri="{BB962C8B-B14F-4D97-AF65-F5344CB8AC3E}">
        <p14:creationId xmlns:p14="http://schemas.microsoft.com/office/powerpoint/2010/main" val="150891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968188"/>
            <a:ext cx="10515600" cy="5208775"/>
          </a:xfrm>
        </p:spPr>
        <p:txBody>
          <a:bodyPr>
            <a:normAutofit fontScale="92500"/>
          </a:bodyPr>
          <a:lstStyle/>
          <a:p>
            <a:pPr algn="just"/>
            <a:r>
              <a:rPr lang="de-DE" dirty="0"/>
              <a:t>Der Vorgang der sprachlichen Entwicklung bei Kindern scheint so komplex zu sein, dass ihn die Spracherwerbsforschung bis heute nicht exakt erklären kann (vgl. Roche 2013: 88). </a:t>
            </a:r>
            <a:endParaRPr lang="de-DE" dirty="0" smtClean="0"/>
          </a:p>
          <a:p>
            <a:pPr algn="just"/>
            <a:r>
              <a:rPr lang="de-DE" dirty="0" smtClean="0"/>
              <a:t>Theoretische </a:t>
            </a:r>
            <a:r>
              <a:rPr lang="de-DE" dirty="0"/>
              <a:t>Erklärungsversuche haben sich in den letzten Jahrzehnten als Ausdruck eines Versuches der Lernpsychologie entwickelt, das Lernen und die Lernprozesse zu beschreiben und zu analysieren. </a:t>
            </a:r>
            <a:endParaRPr lang="de-DE" dirty="0" smtClean="0"/>
          </a:p>
          <a:p>
            <a:pPr algn="just"/>
            <a:r>
              <a:rPr lang="de-DE" dirty="0" smtClean="0"/>
              <a:t>Die Resultate der Bemühung der Psychologie um die Erstellung und Verifizierung einer gültigen Lerntheorie sind „in Teilbereichen erhellend, zeigen aber auch, dass Lernen ein überaus komplexer Vorgang mit vielfältigen Aspekten und Varianten ist, abhängig von zahlreichen schwer fassbaren Bedingungen und Einflüssen“ (</a:t>
            </a:r>
            <a:r>
              <a:rPr lang="de-DE" dirty="0" err="1" smtClean="0"/>
              <a:t>Digeser</a:t>
            </a:r>
            <a:r>
              <a:rPr lang="de-DE" dirty="0" smtClean="0"/>
              <a:t> 1983: 196). </a:t>
            </a:r>
          </a:p>
          <a:p>
            <a:pPr algn="just"/>
            <a:r>
              <a:rPr lang="de-DE" dirty="0" smtClean="0"/>
              <a:t>Lerntheorien: „Versuche, die Kenntnisse über das Lernen zu systematisieren und zusammenzufassen“ (Edelmann 1996: 7)</a:t>
            </a:r>
            <a:endParaRPr lang="el-GR" dirty="0" smtClean="0"/>
          </a:p>
          <a:p>
            <a:pPr algn="just"/>
            <a:endParaRPr lang="el-GR" dirty="0"/>
          </a:p>
        </p:txBody>
      </p:sp>
    </p:spTree>
    <p:extLst>
      <p:ext uri="{BB962C8B-B14F-4D97-AF65-F5344CB8AC3E}">
        <p14:creationId xmlns:p14="http://schemas.microsoft.com/office/powerpoint/2010/main" val="4279810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de-DE" dirty="0" smtClean="0"/>
              <a:t>Zweit- und Fremdsprachenerwerb</a:t>
            </a:r>
            <a:endParaRPr lang="el-GR" dirty="0"/>
          </a:p>
        </p:txBody>
      </p:sp>
      <p:sp>
        <p:nvSpPr>
          <p:cNvPr id="3" name="Θέση περιεχομένου 2"/>
          <p:cNvSpPr>
            <a:spLocks noGrp="1"/>
          </p:cNvSpPr>
          <p:nvPr>
            <p:ph idx="1"/>
          </p:nvPr>
        </p:nvSpPr>
        <p:spPr>
          <a:xfrm>
            <a:off x="838200" y="1452282"/>
            <a:ext cx="10515600" cy="4724681"/>
          </a:xfrm>
        </p:spPr>
        <p:txBody>
          <a:bodyPr>
            <a:normAutofit/>
          </a:bodyPr>
          <a:lstStyle/>
          <a:p>
            <a:pPr algn="just"/>
            <a:r>
              <a:rPr lang="de-DE" dirty="0"/>
              <a:t>Wenn nach dem Erstspracherwerb mit dem Lernen einer anderen Sprache angefangen wird, dann handelt es sich beim Lernen dieser zweiten Sprache vom Zweitspracherwerb. </a:t>
            </a:r>
            <a:endParaRPr lang="de-DE" dirty="0" smtClean="0"/>
          </a:p>
          <a:p>
            <a:pPr algn="just"/>
            <a:r>
              <a:rPr lang="de-DE" dirty="0" smtClean="0"/>
              <a:t>„</a:t>
            </a:r>
            <a:r>
              <a:rPr lang="de-DE" dirty="0"/>
              <a:t>Eine Zweitsprache kann man unter sehr unterschiedlichen Bedingungen erwerben, und je nachdem, in welchem Alter, auf welche Weise, mit welchen Zielen und bis zu welchem Grad der Sprachbeherrschung gelernt wird, kann man verschiedene Formen der Zweitsprache unterscheiden“ (Klein 1992: 27). </a:t>
            </a:r>
            <a:endParaRPr lang="de-DE" dirty="0" smtClean="0"/>
          </a:p>
          <a:p>
            <a:pPr algn="just"/>
            <a:r>
              <a:rPr lang="de-DE" dirty="0" smtClean="0"/>
              <a:t>Der </a:t>
            </a:r>
            <a:r>
              <a:rPr lang="de-DE" dirty="0"/>
              <a:t>Zweitspracherwerb wird in </a:t>
            </a:r>
            <a:r>
              <a:rPr lang="de-DE" u="sng" dirty="0"/>
              <a:t>ungesteuertem</a:t>
            </a:r>
            <a:r>
              <a:rPr lang="de-DE" dirty="0"/>
              <a:t> und in </a:t>
            </a:r>
            <a:r>
              <a:rPr lang="de-DE" u="sng" dirty="0"/>
              <a:t>gesteuertem</a:t>
            </a:r>
            <a:r>
              <a:rPr lang="de-DE" dirty="0"/>
              <a:t> unterschieden. </a:t>
            </a:r>
          </a:p>
        </p:txBody>
      </p:sp>
    </p:spTree>
    <p:extLst>
      <p:ext uri="{BB962C8B-B14F-4D97-AF65-F5344CB8AC3E}">
        <p14:creationId xmlns:p14="http://schemas.microsoft.com/office/powerpoint/2010/main" val="2432880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de-DE" dirty="0" smtClean="0"/>
              <a:t>Der ungesteuerte Zweitspracherwerb</a:t>
            </a:r>
            <a:endParaRPr lang="el-GR" dirty="0"/>
          </a:p>
        </p:txBody>
      </p:sp>
      <p:sp>
        <p:nvSpPr>
          <p:cNvPr id="3" name="Θέση περιεχομένου 2"/>
          <p:cNvSpPr>
            <a:spLocks noGrp="1"/>
          </p:cNvSpPr>
          <p:nvPr>
            <p:ph idx="1"/>
          </p:nvPr>
        </p:nvSpPr>
        <p:spPr/>
        <p:txBody>
          <a:bodyPr/>
          <a:lstStyle/>
          <a:p>
            <a:pPr algn="just"/>
            <a:r>
              <a:rPr lang="de-DE" dirty="0" smtClean="0"/>
              <a:t>Der </a:t>
            </a:r>
            <a:r>
              <a:rPr lang="de-DE" u="sng" dirty="0" smtClean="0"/>
              <a:t>ungesteuerte</a:t>
            </a:r>
            <a:r>
              <a:rPr lang="de-DE" dirty="0" smtClean="0"/>
              <a:t> Zweitspracherwerb erfolgt ohne Unterricht. </a:t>
            </a:r>
          </a:p>
          <a:p>
            <a:pPr algn="just"/>
            <a:r>
              <a:rPr lang="de-DE" dirty="0" smtClean="0"/>
              <a:t>Es wird mit diesem Begriff der Zweitspracherwerb gemeint, der sich „in der alltäglichen Kommunikation“ (ebd.) geschieht und bei dem kein systematischer intentionaler Versuch vorkommt, durch den dieser Prozess gesteuert wird (vgl. ebd.: 28). </a:t>
            </a:r>
          </a:p>
          <a:p>
            <a:pPr algn="just"/>
            <a:r>
              <a:rPr lang="de-DE" dirty="0" smtClean="0"/>
              <a:t>Es handelt sich oft um den Erwerb einer zweiten Sprache, „die einfach zum Überleben in einer neuen Gesellschaft und Kultur notwendig ist […] und dient in erster Linie zur kommunikativen Bewältigung von Alltagssituationen“ (Günther/Günther 2007: 57). </a:t>
            </a:r>
          </a:p>
          <a:p>
            <a:r>
              <a:rPr lang="de-DE" dirty="0" smtClean="0"/>
              <a:t>Es handelt sich um einen natürlich vollzogenen Prozess.  </a:t>
            </a:r>
            <a:endParaRPr lang="el-GR" dirty="0" smtClean="0"/>
          </a:p>
          <a:p>
            <a:endParaRPr lang="el-GR" dirty="0"/>
          </a:p>
        </p:txBody>
      </p:sp>
    </p:spTree>
    <p:extLst>
      <p:ext uri="{BB962C8B-B14F-4D97-AF65-F5344CB8AC3E}">
        <p14:creationId xmlns:p14="http://schemas.microsoft.com/office/powerpoint/2010/main" val="295862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838200" y="365126"/>
            <a:ext cx="10515600" cy="1046816"/>
          </a:xfrm>
        </p:spPr>
        <p:txBody>
          <a:bodyPr/>
          <a:lstStyle/>
          <a:p>
            <a:r>
              <a:rPr lang="de-DE" dirty="0" smtClean="0"/>
              <a:t>Der gesteuerte Zweitspracherwerb</a:t>
            </a:r>
            <a:endParaRPr lang="el-GR" dirty="0"/>
          </a:p>
        </p:txBody>
      </p:sp>
      <p:sp>
        <p:nvSpPr>
          <p:cNvPr id="3" name="Θέση περιεχομένου 2"/>
          <p:cNvSpPr>
            <a:spLocks noGrp="1"/>
          </p:cNvSpPr>
          <p:nvPr>
            <p:ph idx="1"/>
          </p:nvPr>
        </p:nvSpPr>
        <p:spPr/>
        <p:txBody>
          <a:bodyPr>
            <a:normAutofit fontScale="85000" lnSpcReduction="10000"/>
          </a:bodyPr>
          <a:lstStyle/>
          <a:p>
            <a:pPr algn="just"/>
            <a:r>
              <a:rPr lang="de-DE" dirty="0"/>
              <a:t>Beim </a:t>
            </a:r>
            <a:r>
              <a:rPr lang="de-DE" u="sng" dirty="0"/>
              <a:t>gesteuerten</a:t>
            </a:r>
            <a:r>
              <a:rPr lang="de-DE" dirty="0"/>
              <a:t> Zweitspracherwerb wird eine Zweitsprache gesteuert bzw. mit Hilfe von Unterricht erworben. </a:t>
            </a:r>
            <a:endParaRPr lang="de-DE" dirty="0" smtClean="0"/>
          </a:p>
          <a:p>
            <a:pPr algn="just"/>
            <a:r>
              <a:rPr lang="de-DE" dirty="0" smtClean="0"/>
              <a:t>Der </a:t>
            </a:r>
            <a:r>
              <a:rPr lang="de-DE" dirty="0"/>
              <a:t>gesteuerte Spracherwerb im Unterricht bezeichnet „die Steuerung von außen durch Lehrpläne, Lehrmaterialien und Lehrkräfte“ (Roche 2013: 100). </a:t>
            </a:r>
            <a:endParaRPr lang="de-DE" dirty="0" smtClean="0"/>
          </a:p>
          <a:p>
            <a:pPr algn="just"/>
            <a:r>
              <a:rPr lang="de-DE" dirty="0" smtClean="0"/>
              <a:t>Nach </a:t>
            </a:r>
            <a:r>
              <a:rPr lang="de-DE" dirty="0"/>
              <a:t>Klein (1992: 31) wird man bei diesem gesteuerten Prozess mit den Begriffen „Fremdsprache – Zweitsprache“ und „lernen – erwerben“ konfrontiert. Der Begriff „Fremdsprache“ wird nicht als ein natürlicher Vorgang des Erlernens einer Sprache charakterisiert und wird daher „nicht neben der Erstsprache zur alltäglichen Kommunikation verwendet“ (ebd.: 31), während die Zweitsprache „nach oder neben der Erstsprache als zweites Mittel der Kommunikation dient und gewöhnlich in einer sozialen Umgebung erworben wird, in der man sie tatsächlich spricht“ (ebd.). Auch wird zwischen „Lernen“, das gesteuert geschieht, und „Erwerben“, das ohne einen gesteuerten Prozess geschieht, unterschieden. </a:t>
            </a:r>
            <a:endParaRPr lang="el-GR" dirty="0"/>
          </a:p>
        </p:txBody>
      </p:sp>
    </p:spTree>
    <p:extLst>
      <p:ext uri="{BB962C8B-B14F-4D97-AF65-F5344CB8AC3E}">
        <p14:creationId xmlns:p14="http://schemas.microsoft.com/office/powerpoint/2010/main" val="2069043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de-DE" dirty="0" smtClean="0"/>
              <a:t>Fremdsprachenerwerb</a:t>
            </a:r>
            <a:endParaRPr lang="el-GR" dirty="0"/>
          </a:p>
        </p:txBody>
      </p:sp>
      <p:sp>
        <p:nvSpPr>
          <p:cNvPr id="3" name="Θέση περιεχομένου 2"/>
          <p:cNvSpPr>
            <a:spLocks noGrp="1"/>
          </p:cNvSpPr>
          <p:nvPr>
            <p:ph idx="1"/>
          </p:nvPr>
        </p:nvSpPr>
        <p:spPr/>
        <p:txBody>
          <a:bodyPr>
            <a:normAutofit fontScale="92500" lnSpcReduction="10000"/>
          </a:bodyPr>
          <a:lstStyle/>
          <a:p>
            <a:pPr algn="just"/>
            <a:r>
              <a:rPr lang="de-DE" dirty="0"/>
              <a:t>Wir sprechen also vom Fremdsprachenerwerb, wenn das Erlernen einer Zweitsprache – also einer Sprache, die nach der Muttersprache gelernt wird – ein gesteuerter Vorgang ist. </a:t>
            </a:r>
            <a:endParaRPr lang="de-DE" dirty="0" smtClean="0"/>
          </a:p>
          <a:p>
            <a:pPr algn="just"/>
            <a:r>
              <a:rPr lang="de-DE" dirty="0" smtClean="0"/>
              <a:t>Es </a:t>
            </a:r>
            <a:r>
              <a:rPr lang="de-DE" dirty="0"/>
              <a:t>handelt sich um eine Teildimension des Zweitspracherwerbs. </a:t>
            </a:r>
            <a:endParaRPr lang="de-DE" dirty="0" smtClean="0"/>
          </a:p>
          <a:p>
            <a:pPr algn="just"/>
            <a:r>
              <a:rPr lang="de-DE" dirty="0" smtClean="0"/>
              <a:t>„</a:t>
            </a:r>
            <a:r>
              <a:rPr lang="de-DE" dirty="0"/>
              <a:t>Die Vielseitigkeit, Komplexität und zunehmende Heterogenität der Gesamtproblematik beim Erwerb der Zweitsprache erfordert die Untergliederung in eher theoretische und stärker praktisch orientierte Überlegungen. Beim Zweitspracherwerb müssen wir uns immer wieder vor Augen halten, dass wir es grundsätzlich mit zwei recht unterschiedlichen Vorgängen zu tun haben“ (Günther/Günther 2007: 146). Der ungesteuerte Vorgang geschieht im Rahmen der alltäglichen Kommunikation und der gesteuerte vollzieht sich im Rahmen des Unterrichts.</a:t>
            </a:r>
            <a:endParaRPr lang="el-GR" dirty="0"/>
          </a:p>
        </p:txBody>
      </p:sp>
    </p:spTree>
    <p:extLst>
      <p:ext uri="{BB962C8B-B14F-4D97-AF65-F5344CB8AC3E}">
        <p14:creationId xmlns:p14="http://schemas.microsoft.com/office/powerpoint/2010/main" val="228804095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2031</Words>
  <Application>Microsoft Office PowerPoint</Application>
  <PresentationFormat>Custom</PresentationFormat>
  <Paragraphs>119</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Θέμα του Office</vt:lpstr>
      <vt:lpstr>  1. Vorlesungseinheit  Zweit- und Fremdsprachenerwerb:  eine Einführung </vt:lpstr>
      <vt:lpstr>Kurze Beschreibung des Seminars</vt:lpstr>
      <vt:lpstr>1. Vorlesungseinheit </vt:lpstr>
      <vt:lpstr>Erstspracherwerb</vt:lpstr>
      <vt:lpstr>PowerPoint Presentation</vt:lpstr>
      <vt:lpstr>Zweit- und Fremdsprachenerwerb</vt:lpstr>
      <vt:lpstr>Der ungesteuerte Zweitspracherwerb</vt:lpstr>
      <vt:lpstr>Der gesteuerte Zweitspracherwerb</vt:lpstr>
      <vt:lpstr>Fremdsprachenerwerb</vt:lpstr>
      <vt:lpstr>Zweit- und Fremdsprachenerwerb:  eine Einführung</vt:lpstr>
      <vt:lpstr>PowerPoint Presentation</vt:lpstr>
      <vt:lpstr>Behaviorismus und kontrastive Analyse</vt:lpstr>
      <vt:lpstr>PowerPoint Presentation</vt:lpstr>
      <vt:lpstr>PowerPoint Presentation</vt:lpstr>
      <vt:lpstr>PowerPoint Presentation</vt:lpstr>
      <vt:lpstr>PowerPoint Presentation</vt:lpstr>
      <vt:lpstr>PowerPoint Presentation</vt:lpstr>
      <vt:lpstr>PowerPoint Presentation</vt:lpstr>
      <vt:lpstr>Literatur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Vorlesungseinheit:  Zweit- und Fremdsprachenerwerb:  eine Einführung</dc:title>
  <dc:creator/>
  <cp:lastModifiedBy>Dafni</cp:lastModifiedBy>
  <cp:revision>57</cp:revision>
  <cp:lastPrinted>2016-10-26T07:46:30Z</cp:lastPrinted>
  <dcterms:created xsi:type="dcterms:W3CDTF">2016-10-22T10:06:30Z</dcterms:created>
  <dcterms:modified xsi:type="dcterms:W3CDTF">2019-11-07T18:17:43Z</dcterms:modified>
</cp:coreProperties>
</file>