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295" r:id="rId4"/>
    <p:sldId id="283" r:id="rId5"/>
    <p:sldId id="293" r:id="rId6"/>
    <p:sldId id="284" r:id="rId7"/>
    <p:sldId id="257" r:id="rId8"/>
    <p:sldId id="258" r:id="rId9"/>
    <p:sldId id="259" r:id="rId10"/>
    <p:sldId id="261" r:id="rId11"/>
    <p:sldId id="289" r:id="rId12"/>
    <p:sldId id="290" r:id="rId13"/>
    <p:sldId id="262" r:id="rId14"/>
    <p:sldId id="260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21DD0BC-26B2-40B2-9FA6-7CD9976AC99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F055394-868C-461D-8BE7-D90B895BECE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1447800"/>
          </a:xfrm>
        </p:spPr>
        <p:txBody>
          <a:bodyPr>
            <a:normAutofit/>
          </a:bodyPr>
          <a:lstStyle/>
          <a:p>
            <a:r>
              <a:rPr lang="de-DE" sz="2400" smtClean="0">
                <a:latin typeface="Times New Roman" pitchFamily="18" charset="0"/>
                <a:cs typeface="Times New Roman" pitchFamily="18" charset="0"/>
              </a:rPr>
              <a:t>Ein ÜBERBLICK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Pragmatik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85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Unterschied zwischen Semantik und Pragmatik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Bei beiden semiotischen Teilbereichen geht es um Bedeutungen.</a:t>
            </a:r>
          </a:p>
          <a:p>
            <a:pPr marL="0" indent="0" algn="just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Semantik: wörtliche Bedeutungen von Sätzen, weitgehend kontextunabhängig</a:t>
            </a:r>
          </a:p>
          <a:p>
            <a:pPr algn="just"/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Pragmatik: Bedeutungsaspekte von Äußerungen, Wortbedeutungen kontextabhängig</a:t>
            </a:r>
          </a:p>
          <a:p>
            <a:pPr marL="0" indent="0" algn="just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Der kommunikative Sinn bzw. Die Absicht des Sprechers kann nur durch Äußerung und Kontext erschlossen werden (pragmatisch). Allein die Bedeutung des Satzes sagt nichts über die Sprecherintention aus (semantisch).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de-D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30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Abgrenzungsversuch am Beispiel „es zieht“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8858497"/>
              </p:ext>
            </p:extLst>
          </p:nvPr>
        </p:nvGraphicFramePr>
        <p:xfrm>
          <a:off x="301625" y="1527174"/>
          <a:ext cx="8504238" cy="4873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7941"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Semantik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Pragmatik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6686"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Funktion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Festellung, dass von irgendwoher</a:t>
                      </a: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Luft hereinströmt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Unbehagen</a:t>
                      </a: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ausdrücken</a:t>
                      </a:r>
                    </a:p>
                    <a:p>
                      <a:pPr algn="l"/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Aufforderung das Fenster/die Tür zu schließen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998"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Erfassung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Wenn</a:t>
                      </a: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es zieht, ist die Aussage wahr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Kontextlose Wortbdeutung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Weltwissen und Erfahrung</a:t>
                      </a: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lassen einen Sub-Text erkennen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Losgelöst von der puren Wortbedeutung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979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Probleme beim Abgrenzungsversuch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Alles was über eine </a:t>
            </a:r>
            <a:r>
              <a:rPr lang="de-DE" u="sng" dirty="0" smtClean="0">
                <a:latin typeface="Times New Roman" pitchFamily="18" charset="0"/>
                <a:cs typeface="Times New Roman" pitchFamily="18" charset="0"/>
              </a:rPr>
              <a:t>Kernbedeutung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hinausgeht ist Pragmatik.</a:t>
            </a:r>
          </a:p>
          <a:p>
            <a:pPr algn="just"/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„Er ist </a:t>
            </a:r>
            <a:r>
              <a:rPr lang="de-DE" u="sng" dirty="0" smtClean="0">
                <a:latin typeface="Times New Roman" pitchFamily="18" charset="0"/>
                <a:cs typeface="Times New Roman" pitchFamily="18" charset="0"/>
              </a:rPr>
              <a:t>arm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, aber </a:t>
            </a:r>
            <a:r>
              <a:rPr lang="de-DE" u="sng" dirty="0" smtClean="0">
                <a:latin typeface="Times New Roman" pitchFamily="18" charset="0"/>
                <a:cs typeface="Times New Roman" pitchFamily="18" charset="0"/>
              </a:rPr>
              <a:t>glücklich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“.</a:t>
            </a:r>
          </a:p>
          <a:p>
            <a:pPr marL="0" indent="0" algn="just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Pragmatische Erweiterung  des Kontrastes wäre:</a:t>
            </a:r>
          </a:p>
          <a:p>
            <a:pPr algn="just"/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Er ist zwar arm, aber glücklich</a:t>
            </a:r>
          </a:p>
          <a:p>
            <a:pPr algn="just"/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Er st glücklich, obwohl er arm ist. </a:t>
            </a:r>
          </a:p>
          <a:p>
            <a:pPr marL="0" indent="0" algn="just">
              <a:buNone/>
            </a:pPr>
            <a:endParaRPr lang="de-DE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Fazit: Um den Satz zu 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verstehen, 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ist keine Trennung zwischen Semantik und Pragmatik möglich.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600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Unterschied zwischen Äußerung und Satz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Eine Äußerung muss kein Satz sein, es kann auch nur ein Fragment sein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Die Äußerungssituation, die den Satz zu einer Äußerung werden lässt, ist der Kontext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65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Pragmatik </a:t>
            </a:r>
            <a:r>
              <a:rPr lang="de-DE" dirty="0">
                <a:latin typeface="Times New Roman" pitchFamily="18" charset="0"/>
                <a:cs typeface="Times New Roman" pitchFamily="18" charset="0"/>
              </a:rPr>
              <a:t>bezieht also den Äußerungskontext ein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Ziel ist es, den Sinn einer Äußerung zu erfassen, wobei alles in der Kommunikation gedeutet wird, auch non-verbalesVerhalten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73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Forschungsfragen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der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Pragmatik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Ehrhardt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Heringer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, 2011:15) 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ANNA\Desktop\pragmatik bau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90600"/>
            <a:ext cx="81534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35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Wissenschaftlich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betrachtet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rgbClr val="D16349"/>
              </a:buClr>
              <a:buNone/>
            </a:pPr>
            <a:r>
              <a:rPr lang="de-DE" altLang="el-GR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1970 </a:t>
            </a:r>
            <a:r>
              <a:rPr lang="de-DE" altLang="el-G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erfolgte eine Neuorientierung in der Linguistik</a:t>
            </a:r>
            <a:r>
              <a:rPr lang="de-DE" altLang="el-GR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buClr>
                <a:srgbClr val="D16349"/>
              </a:buClr>
              <a:buNone/>
            </a:pPr>
            <a:r>
              <a:rPr lang="de-DE" altLang="el-GR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de-DE" altLang="el-G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rgbClr val="CCB400"/>
              </a:buClr>
            </a:pPr>
            <a:r>
              <a:rPr lang="de-DE" altLang="el-GR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Nicht nur Sprachsysteme sollen erforscht werden, sondern auch </a:t>
            </a:r>
            <a:r>
              <a:rPr lang="de-DE" altLang="el-GR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Sprachverwendung </a:t>
            </a:r>
            <a:r>
              <a:rPr lang="de-DE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der sprechenden Personen und der Beschreibung von Sprache in ihrer konkreten Verwendung („in der Praxis“)</a:t>
            </a:r>
          </a:p>
          <a:p>
            <a:pPr marL="0" lvl="0" indent="0">
              <a:buClr>
                <a:srgbClr val="D16349"/>
              </a:buClr>
              <a:buNone/>
            </a:pPr>
            <a:r>
              <a:rPr lang="de-DE" altLang="el-G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Zentrale </a:t>
            </a:r>
            <a:r>
              <a:rPr lang="de-DE" altLang="el-GR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Gedanken dabei sind, dass:</a:t>
            </a:r>
            <a:endParaRPr lang="de-DE" altLang="el-G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rgbClr val="CCB400"/>
              </a:buClr>
            </a:pPr>
            <a:r>
              <a:rPr lang="de-DE" altLang="el-G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Sprache </a:t>
            </a:r>
            <a:r>
              <a:rPr lang="de-DE" altLang="el-GR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nicht </a:t>
            </a:r>
            <a:r>
              <a:rPr lang="de-DE" altLang="el-G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nur ein Beschreibungsinstrument, </a:t>
            </a:r>
            <a:r>
              <a:rPr lang="de-DE" altLang="el-GR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sondern auch ein </a:t>
            </a:r>
            <a:r>
              <a:rPr lang="de-DE" altLang="el-G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Mittel für einen bestimmten </a:t>
            </a:r>
            <a:r>
              <a:rPr lang="de-DE" altLang="el-GR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Zweck ist. </a:t>
            </a:r>
            <a:endParaRPr lang="de-DE" altLang="el-G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rgbClr val="CCB400"/>
              </a:buClr>
            </a:pPr>
            <a:r>
              <a:rPr lang="de-DE" altLang="el-G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 grammatische und lexikalische Bedeutung eines Begriffs </a:t>
            </a:r>
            <a:r>
              <a:rPr lang="de-DE" altLang="el-GR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nicht </a:t>
            </a:r>
            <a:r>
              <a:rPr lang="de-DE" altLang="el-G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immer mit der kommunikativen Bedeutung des Begriffes </a:t>
            </a:r>
            <a:r>
              <a:rPr lang="de-DE" altLang="el-GR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zusammenfällt.</a:t>
            </a:r>
            <a:endParaRPr lang="de-DE" altLang="el-G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464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Wissenschaftlich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betrachtet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rgbClr val="D16349"/>
              </a:buClr>
              <a:buNone/>
            </a:pPr>
            <a:r>
              <a:rPr lang="de-DE" altLang="el-GR" dirty="0" smtClean="0">
                <a:solidFill>
                  <a:prstClr val="black"/>
                </a:solidFill>
              </a:rPr>
              <a:t>Nach Wittgenstein liegt </a:t>
            </a:r>
            <a:r>
              <a:rPr lang="de-DE" altLang="el-GR" dirty="0">
                <a:solidFill>
                  <a:prstClr val="black"/>
                </a:solidFill>
              </a:rPr>
              <a:t>die Bedeutung eines Wortes </a:t>
            </a:r>
            <a:r>
              <a:rPr lang="de-DE" altLang="el-GR" dirty="0" smtClean="0">
                <a:solidFill>
                  <a:prstClr val="black"/>
                </a:solidFill>
              </a:rPr>
              <a:t>in </a:t>
            </a:r>
            <a:r>
              <a:rPr lang="de-DE" altLang="el-GR" dirty="0">
                <a:solidFill>
                  <a:prstClr val="black"/>
                </a:solidFill>
              </a:rPr>
              <a:t>seinem Gebrauch.</a:t>
            </a:r>
          </a:p>
          <a:p>
            <a:pPr lvl="1">
              <a:buClr>
                <a:srgbClr val="CCB400"/>
              </a:buClr>
            </a:pPr>
            <a:r>
              <a:rPr lang="de-DE" alt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Sprachverwendung kann also als Tätigkeit aufgefasst werden.</a:t>
            </a:r>
          </a:p>
          <a:p>
            <a:pPr lvl="1">
              <a:buClr>
                <a:srgbClr val="CCB400"/>
              </a:buClr>
            </a:pPr>
            <a:r>
              <a:rPr lang="de-DE" alt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Daher wird auch der Begriff „sprachliche Handeln“ verwendet</a:t>
            </a:r>
            <a:r>
              <a:rPr lang="de-DE" altLang="el-G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4320" lvl="1" indent="0">
              <a:buClr>
                <a:srgbClr val="CCB400"/>
              </a:buClr>
              <a:buNone/>
            </a:pPr>
            <a:endParaRPr lang="de-DE" altLang="el-G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D16349"/>
              </a:buClr>
              <a:buNone/>
            </a:pPr>
            <a:r>
              <a:rPr lang="de-DE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 Grundelement </a:t>
            </a:r>
            <a:r>
              <a:rPr lang="de-DE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menschlicher </a:t>
            </a:r>
            <a:r>
              <a:rPr lang="de-DE" alt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Kommunikation gelten</a:t>
            </a:r>
            <a:endParaRPr lang="de-DE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rgbClr val="CCB400"/>
              </a:buClr>
            </a:pPr>
            <a:r>
              <a:rPr lang="de-DE" altLang="el-G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jene </a:t>
            </a:r>
            <a:r>
              <a:rPr lang="de-DE" alt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Handlungen, die durch das Äußern eines Wortes oder Satzes eingeleitet werden. </a:t>
            </a:r>
            <a:endParaRPr lang="el-GR" altLang="el-G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302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„Einbeziehung der sprechenden Personen und der Beschreibung von Sprache in ihrer konkreten Verwendung („in der Praxis“)“</a:t>
            </a:r>
          </a:p>
          <a:p>
            <a:pPr marL="0" indent="0" algn="just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„Pragmatik (...) besagt, dass der Sprechende mit Sprache handelt oder dass Sprache eine Rolle im menschlichen Handeln spielt“</a:t>
            </a:r>
          </a:p>
          <a:p>
            <a:pPr marL="0" indent="0">
              <a:buNone/>
            </a:pPr>
            <a:endParaRPr lang="de-DE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de-DE" sz="2000" dirty="0" smtClean="0">
                <a:latin typeface="Times New Roman" pitchFamily="18" charset="0"/>
                <a:cs typeface="Times New Roman" pitchFamily="18" charset="0"/>
              </a:rPr>
              <a:t>							Ernst, 2004:230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939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2819400"/>
            <a:ext cx="8153400" cy="24384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wir tun, 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wenn wir zu </a:t>
            </a:r>
            <a:r>
              <a:rPr lang="de-DE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irgendwem 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de-DE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irgendeiner Situation sprechen</a:t>
            </a:r>
            <a:endParaRPr lang="de-D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der Pragmatik geht es also darum, </a:t>
            </a:r>
            <a:endParaRPr lang="el-G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755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Was ist Pragmatik?</a:t>
            </a:r>
            <a:br>
              <a:rPr lang="de-DE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de-DE" sz="1600" b="1" dirty="0" smtClean="0">
                <a:latin typeface="Times New Roman" pitchFamily="18" charset="0"/>
                <a:cs typeface="Times New Roman" pitchFamily="18" charset="0"/>
              </a:rPr>
              <a:t>(vgl. Linke/Nussbaumer/Portmann, 2004:9ff)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92412948"/>
              </p:ext>
            </p:extLst>
          </p:nvPr>
        </p:nvGraphicFramePr>
        <p:xfrm>
          <a:off x="301625" y="1527174"/>
          <a:ext cx="8504238" cy="4797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2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505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Systemlinguistik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Pragmalinguistik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4658">
                <a:tc>
                  <a:txBody>
                    <a:bodyPr/>
                    <a:lstStyle/>
                    <a:p>
                      <a:pPr algn="just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Systematische Konstruktion sprachlicher Handlungen</a:t>
                      </a: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und Äußerungen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Betrachtung des situationsgebunden Sprachgebrauchs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260">
                <a:tc>
                  <a:txBody>
                    <a:bodyPr/>
                    <a:lstStyle/>
                    <a:p>
                      <a:pPr algn="just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Analyse innersprachlicher Faktoren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Analyse der Regelhaftigkeit</a:t>
                      </a: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beim Gebrauch von Mustern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1452">
                <a:tc>
                  <a:txBody>
                    <a:bodyPr/>
                    <a:lstStyle/>
                    <a:p>
                      <a:pPr algn="just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Lautbildung,</a:t>
                      </a: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Silbenstruktur, Satzbildung etc.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Inner- und außersprachlicher Faktoren,</a:t>
                      </a: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d.h. die  Beziehung der Äußerung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von Sprecher zu Hörer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de-D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auf den Kontext (Status der Personen, Situation, etc.)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242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de-DE" sz="2600" dirty="0" smtClean="0">
                <a:latin typeface="Times New Roman" pitchFamily="18" charset="0"/>
                <a:cs typeface="Times New Roman" pitchFamily="18" charset="0"/>
              </a:rPr>
              <a:t>Die </a:t>
            </a:r>
            <a:r>
              <a:rPr lang="de-DE" sz="2600" dirty="0">
                <a:latin typeface="Times New Roman" pitchFamily="18" charset="0"/>
                <a:cs typeface="Times New Roman" pitchFamily="18" charset="0"/>
              </a:rPr>
              <a:t>linguistische Pragmatik ist die Wissenschaft von den Kommunikationsprinzipien, </a:t>
            </a:r>
            <a:r>
              <a:rPr lang="de-DE" sz="2600" dirty="0" smtClean="0">
                <a:latin typeface="Times New Roman" pitchFamily="18" charset="0"/>
                <a:cs typeface="Times New Roman" pitchFamily="18" charset="0"/>
              </a:rPr>
              <a:t>an die </a:t>
            </a:r>
            <a:r>
              <a:rPr lang="de-DE" sz="2600" dirty="0">
                <a:latin typeface="Times New Roman" pitchFamily="18" charset="0"/>
                <a:cs typeface="Times New Roman" pitchFamily="18" charset="0"/>
              </a:rPr>
              <a:t>Menschen sich halten, wenn sie miteinander interagieren und </a:t>
            </a:r>
            <a:r>
              <a:rPr lang="de-DE" sz="2600" dirty="0" smtClean="0">
                <a:latin typeface="Times New Roman" pitchFamily="18" charset="0"/>
                <a:cs typeface="Times New Roman" pitchFamily="18" charset="0"/>
              </a:rPr>
              <a:t>kommunizieren. Diesen </a:t>
            </a:r>
            <a:r>
              <a:rPr lang="de-DE" sz="2600" dirty="0">
                <a:latin typeface="Times New Roman" pitchFamily="18" charset="0"/>
                <a:cs typeface="Times New Roman" pitchFamily="18" charset="0"/>
              </a:rPr>
              <a:t>Prinzipien folgen Sprecher oder Schreiber, um Sinn zu vermitteln, und </a:t>
            </a:r>
            <a:r>
              <a:rPr lang="de-DE" sz="2600" dirty="0" smtClean="0">
                <a:latin typeface="Times New Roman" pitchFamily="18" charset="0"/>
                <a:cs typeface="Times New Roman" pitchFamily="18" charset="0"/>
              </a:rPr>
              <a:t>Hörer oder </a:t>
            </a:r>
            <a:r>
              <a:rPr lang="de-DE" sz="2600" dirty="0">
                <a:latin typeface="Times New Roman" pitchFamily="18" charset="0"/>
                <a:cs typeface="Times New Roman" pitchFamily="18" charset="0"/>
              </a:rPr>
              <a:t>Leser, um den im Zusammenhang verstehbaren Sinn aus der Menge der </a:t>
            </a:r>
            <a:r>
              <a:rPr lang="de-DE" sz="2600" dirty="0" smtClean="0">
                <a:latin typeface="Times New Roman" pitchFamily="18" charset="0"/>
                <a:cs typeface="Times New Roman" pitchFamily="18" charset="0"/>
              </a:rPr>
              <a:t>möglichen Deutungen </a:t>
            </a:r>
            <a:r>
              <a:rPr lang="de-DE" sz="2600" dirty="0">
                <a:latin typeface="Times New Roman" pitchFamily="18" charset="0"/>
                <a:cs typeface="Times New Roman" pitchFamily="18" charset="0"/>
              </a:rPr>
              <a:t>zu </a:t>
            </a:r>
            <a:r>
              <a:rPr lang="de-DE" sz="2600" dirty="0" smtClean="0">
                <a:latin typeface="Times New Roman" pitchFamily="18" charset="0"/>
                <a:cs typeface="Times New Roman" pitchFamily="18" charset="0"/>
              </a:rPr>
              <a:t>erschließen. Analysiert</a:t>
            </a:r>
            <a:r>
              <a:rPr lang="de-DE" sz="2600" dirty="0">
                <a:latin typeface="Times New Roman" pitchFamily="18" charset="0"/>
                <a:cs typeface="Times New Roman" pitchFamily="18" charset="0"/>
              </a:rPr>
              <a:t>, rekonstruiert und beschrieben werden die sprachlichen </a:t>
            </a:r>
            <a:r>
              <a:rPr lang="de-DE" sz="2600" dirty="0" smtClean="0">
                <a:latin typeface="Times New Roman" pitchFamily="18" charset="0"/>
                <a:cs typeface="Times New Roman" pitchFamily="18" charset="0"/>
              </a:rPr>
              <a:t>Ausdrucksformen, Handlungsmuster</a:t>
            </a:r>
            <a:r>
              <a:rPr lang="de-DE" sz="2600" dirty="0">
                <a:latin typeface="Times New Roman" pitchFamily="18" charset="0"/>
                <a:cs typeface="Times New Roman" pitchFamily="18" charset="0"/>
              </a:rPr>
              <a:t>, Formulierungs- und Deutungsstrategien, die ein kooperatives </a:t>
            </a:r>
            <a:r>
              <a:rPr lang="de-DE" sz="2600" dirty="0" smtClean="0">
                <a:latin typeface="Times New Roman" pitchFamily="18" charset="0"/>
                <a:cs typeface="Times New Roman" pitchFamily="18" charset="0"/>
              </a:rPr>
              <a:t>Deuten und </a:t>
            </a:r>
            <a:r>
              <a:rPr lang="de-DE" sz="2600" dirty="0">
                <a:latin typeface="Times New Roman" pitchFamily="18" charset="0"/>
                <a:cs typeface="Times New Roman" pitchFamily="18" charset="0"/>
              </a:rPr>
              <a:t>Aushandeln des Gemeinten und Verstandenen ermöglichen</a:t>
            </a:r>
            <a:r>
              <a:rPr lang="de-DE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Ehrhardt/Heringer, 2011:14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4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66800"/>
          </a:xfrm>
        </p:spPr>
        <p:txBody>
          <a:bodyPr>
            <a:normAutofit fontScale="90000"/>
          </a:bodyPr>
          <a:lstStyle/>
          <a:p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Ursprung</a:t>
            </a:r>
            <a:br>
              <a:rPr lang="de-DE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Pragma </a:t>
            </a:r>
            <a:r>
              <a:rPr lang="de-DE" b="1" dirty="0">
                <a:latin typeface="Times New Roman" pitchFamily="18" charset="0"/>
                <a:cs typeface="Times New Roman" pitchFamily="18" charset="0"/>
              </a:rPr>
              <a:t>(griech.)= </a:t>
            </a:r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Handlung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Nach </a:t>
            </a:r>
            <a:r>
              <a:rPr lang="de-DE" dirty="0">
                <a:latin typeface="Times New Roman" pitchFamily="18" charset="0"/>
                <a:cs typeface="Times New Roman" pitchFamily="18" charset="0"/>
              </a:rPr>
              <a:t>Charles Morris (1938), </a:t>
            </a:r>
            <a:r>
              <a:rPr lang="de-DE" i="1" dirty="0">
                <a:latin typeface="Times New Roman" pitchFamily="18" charset="0"/>
                <a:cs typeface="Times New Roman" pitchFamily="18" charset="0"/>
              </a:rPr>
              <a:t>Foundations of the Theory of </a:t>
            </a:r>
            <a:r>
              <a:rPr lang="de-DE" i="1" dirty="0" smtClean="0">
                <a:latin typeface="Times New Roman" pitchFamily="18" charset="0"/>
                <a:cs typeface="Times New Roman" pitchFamily="18" charset="0"/>
              </a:rPr>
              <a:t>Signs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ist Pragmatik eine </a:t>
            </a:r>
            <a:r>
              <a:rPr lang="de-DE" dirty="0">
                <a:latin typeface="Times New Roman" pitchFamily="18" charset="0"/>
                <a:cs typeface="Times New Roman" pitchFamily="18" charset="0"/>
              </a:rPr>
              <a:t>der </a:t>
            </a:r>
            <a:r>
              <a:rPr lang="de-DE" u="sng" dirty="0">
                <a:latin typeface="Times New Roman" pitchFamily="18" charset="0"/>
                <a:cs typeface="Times New Roman" pitchFamily="18" charset="0"/>
              </a:rPr>
              <a:t>drei Zweige der </a:t>
            </a:r>
            <a:r>
              <a:rPr lang="de-DE" u="sng" dirty="0" smtClean="0">
                <a:latin typeface="Times New Roman" pitchFamily="18" charset="0"/>
                <a:cs typeface="Times New Roman" pitchFamily="18" charset="0"/>
              </a:rPr>
              <a:t>Semiotik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Syntax</a:t>
            </a:r>
            <a:r>
              <a:rPr lang="de-DE" dirty="0">
                <a:latin typeface="Times New Roman" pitchFamily="18" charset="0"/>
                <a:cs typeface="Times New Roman" pitchFamily="18" charset="0"/>
              </a:rPr>
              <a:t>: Formale Beziehungen von Zeichen 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zueinander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(Regeln </a:t>
            </a:r>
            <a:r>
              <a:rPr lang="de-DE" sz="2200" dirty="0">
                <a:latin typeface="Times New Roman" pitchFamily="18" charset="0"/>
                <a:cs typeface="Times New Roman" pitchFamily="18" charset="0"/>
              </a:rPr>
              <a:t>der Wortbildung, Phrasen- und 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      Satzbildung/Beziehung der Zeichen zueinander)</a:t>
            </a:r>
            <a:endParaRPr lang="de-DE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de-DE" dirty="0">
                <a:latin typeface="Times New Roman" pitchFamily="18" charset="0"/>
                <a:cs typeface="Times New Roman" pitchFamily="18" charset="0"/>
              </a:rPr>
              <a:t> Semantik: Beziehungen des Zeichens zum 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Objekt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de-DE" sz="2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Bedeutung </a:t>
            </a:r>
            <a:r>
              <a:rPr lang="de-DE" sz="2200" dirty="0">
                <a:latin typeface="Times New Roman" pitchFamily="18" charset="0"/>
                <a:cs typeface="Times New Roman" pitchFamily="18" charset="0"/>
              </a:rPr>
              <a:t>von einfachen und zusammengesetzten 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Ausdrücken/Beziehung zwischen den Zeichen  und den Gegenständen, auf die sie anwendbar sind)</a:t>
            </a:r>
            <a:endParaRPr lang="de-DE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de-D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Pragmatik</a:t>
            </a:r>
            <a:r>
              <a:rPr lang="de-DE" dirty="0">
                <a:latin typeface="Times New Roman" pitchFamily="18" charset="0"/>
                <a:cs typeface="Times New Roman" pitchFamily="18" charset="0"/>
              </a:rPr>
              <a:t>: Beziehung des Zeichens zum 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Interpreten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(Verwendung </a:t>
            </a:r>
            <a:r>
              <a:rPr lang="de-DE" sz="2200" dirty="0">
                <a:latin typeface="Times New Roman" pitchFamily="18" charset="0"/>
                <a:cs typeface="Times New Roman" pitchFamily="18" charset="0"/>
              </a:rPr>
              <a:t>von 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Zeichen/Beziehung zwischen Zeichen und Interpret)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44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Pragmatik als semiotische Disziplin...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...untersucht die Relation zwischen Zeichen und Benutzern</a:t>
            </a:r>
          </a:p>
          <a:p>
            <a:pPr marL="0" indent="0" algn="just">
              <a:buNone/>
            </a:pP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...erforscht den Sprachgebrauch</a:t>
            </a:r>
          </a:p>
          <a:p>
            <a:pPr marL="0" indent="0" algn="just">
              <a:buNone/>
            </a:pP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...geht der Frage nach: Was beabsichtigt ein Sprecher mit       einer Äußerung und wie wird sie vom Empfänger interpretiert?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328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242</TotalTime>
  <Words>702</Words>
  <Application>Microsoft Office PowerPoint</Application>
  <PresentationFormat>On-screen Show (4:3)</PresentationFormat>
  <Paragraphs>97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Georgia</vt:lpstr>
      <vt:lpstr>Times New Roman</vt:lpstr>
      <vt:lpstr>Wingdings</vt:lpstr>
      <vt:lpstr>Wingdings 2</vt:lpstr>
      <vt:lpstr>Civic</vt:lpstr>
      <vt:lpstr>Pragmatik</vt:lpstr>
      <vt:lpstr>Wissenschaftlich betrachtet</vt:lpstr>
      <vt:lpstr>Wissenschaftlich betrachtet</vt:lpstr>
      <vt:lpstr>Definition</vt:lpstr>
      <vt:lpstr>In der Pragmatik geht es also darum, </vt:lpstr>
      <vt:lpstr>Was ist Pragmatik?                                            (vgl. Linke/Nussbaumer/Portmann, 2004:9ff)</vt:lpstr>
      <vt:lpstr>Definition</vt:lpstr>
      <vt:lpstr>Ursprung Pragma (griech.)= Handlung</vt:lpstr>
      <vt:lpstr>Pragmatik als semiotische Disziplin...</vt:lpstr>
      <vt:lpstr>Unterschied zwischen Semantik und Pragmatik</vt:lpstr>
      <vt:lpstr>Abgrenzungsversuch am Beispiel „es zieht“</vt:lpstr>
      <vt:lpstr>Probleme beim Abgrenzungsversuch </vt:lpstr>
      <vt:lpstr>Unterschied zwischen Äußerung und Satz</vt:lpstr>
      <vt:lpstr>...</vt:lpstr>
      <vt:lpstr>Forschungsfragen der Pragmatik                                                                                 (Ehrhardt/Heringer, 2011:15)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Pragmatik</dc:title>
  <dc:creator>ANNA</dc:creator>
  <cp:lastModifiedBy>Anna Chita</cp:lastModifiedBy>
  <cp:revision>80</cp:revision>
  <dcterms:created xsi:type="dcterms:W3CDTF">2019-02-23T18:23:33Z</dcterms:created>
  <dcterms:modified xsi:type="dcterms:W3CDTF">2023-04-03T06:42:08Z</dcterms:modified>
</cp:coreProperties>
</file>