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40"/>
  </p:notesMasterIdLst>
  <p:handoutMasterIdLst>
    <p:handoutMasterId r:id="rId41"/>
  </p:handoutMasterIdLst>
  <p:sldIdLst>
    <p:sldId id="259" r:id="rId2"/>
    <p:sldId id="800" r:id="rId3"/>
    <p:sldId id="804" r:id="rId4"/>
    <p:sldId id="803" r:id="rId5"/>
    <p:sldId id="801" r:id="rId6"/>
    <p:sldId id="805" r:id="rId7"/>
    <p:sldId id="847" r:id="rId8"/>
    <p:sldId id="838" r:id="rId9"/>
    <p:sldId id="848" r:id="rId10"/>
    <p:sldId id="844" r:id="rId11"/>
    <p:sldId id="853" r:id="rId12"/>
    <p:sldId id="840" r:id="rId13"/>
    <p:sldId id="843" r:id="rId14"/>
    <p:sldId id="814" r:id="rId15"/>
    <p:sldId id="821" r:id="rId16"/>
    <p:sldId id="815" r:id="rId17"/>
    <p:sldId id="822" r:id="rId18"/>
    <p:sldId id="781" r:id="rId19"/>
    <p:sldId id="849" r:id="rId20"/>
    <p:sldId id="850" r:id="rId21"/>
    <p:sldId id="806" r:id="rId22"/>
    <p:sldId id="786" r:id="rId23"/>
    <p:sldId id="783" r:id="rId24"/>
    <p:sldId id="823" r:id="rId25"/>
    <p:sldId id="824" r:id="rId26"/>
    <p:sldId id="810" r:id="rId27"/>
    <p:sldId id="795" r:id="rId28"/>
    <p:sldId id="812" r:id="rId29"/>
    <p:sldId id="852" r:id="rId30"/>
    <p:sldId id="825" r:id="rId31"/>
    <p:sldId id="826" r:id="rId32"/>
    <p:sldId id="827" r:id="rId33"/>
    <p:sldId id="828" r:id="rId34"/>
    <p:sldId id="832" r:id="rId35"/>
    <p:sldId id="780" r:id="rId36"/>
    <p:sldId id="835" r:id="rId37"/>
    <p:sldId id="791" r:id="rId38"/>
    <p:sldId id="836" r:id="rId39"/>
  </p:sldIdLst>
  <p:sldSz cx="9144000" cy="6858000" type="screen4x3"/>
  <p:notesSz cx="9929813" cy="6797675"/>
  <p:embeddedFontLst>
    <p:embeddedFont>
      <p:font typeface="Segoe UI Symbol" panose="020B0502040204020203" pitchFamily="34" charset="0"/>
      <p:regular r:id="rId42"/>
    </p:embeddedFont>
    <p:embeddedFont>
      <p:font typeface="Walbaum Text" panose="02070503080703020303" pitchFamily="18" charset="0"/>
      <p:regular r:id="rId43"/>
      <p:bold r:id="rId44"/>
      <p:italic r:id="rId45"/>
      <p:boldItalic r:id="rId46"/>
    </p:embeddedFont>
    <p:embeddedFont>
      <p:font typeface="WP Greek Century" panose="05000000000000000000" pitchFamily="2" charset="2"/>
      <p:regular r:id="rId47"/>
    </p:embeddedFont>
    <p:embeddedFont>
      <p:font typeface="WP IconicSymbolsA" panose="05010101010101010101" pitchFamily="2" charset="2"/>
      <p:regular r:id="rId48"/>
    </p:embeddedFont>
    <p:embeddedFont>
      <p:font typeface="WP MathA" panose="05010101010101010101" pitchFamily="2" charset="2"/>
      <p:regular r:id="rId49"/>
    </p:embeddedFont>
    <p:embeddedFont>
      <p:font typeface="WP TypographicSymbols" panose="00000400000000000000" pitchFamily="2" charset="0"/>
      <p:regular r:id="rId50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6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font" Target="fonts/font6.fntdata"/><Relationship Id="rId50" Type="http://schemas.openxmlformats.org/officeDocument/2006/relationships/font" Target="fonts/font9.fntdata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font" Target="fonts/font4.fntdata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font" Target="fonts/font7.fntdata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5.fntdata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19.01.2026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29. Nov ab hier</a:t>
            </a: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ACB14-D991-4FFE-AA57-95294DA0514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17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6.dez</a:t>
            </a:r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1ACB14-D991-4FFE-AA57-95294DA0514E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3210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 defTabSz="457200">
              <a:spcBef>
                <a:spcPts val="200"/>
              </a:spcBef>
              <a:buFontTx/>
              <a:buNone/>
              <a:tabLst/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Donald_Davids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amor.cms.hu-berlin.de/~h2816i3x/Lehre/2002_HS_Aspekt/Aspekt-1.pdf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Donald_Davidso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65638" y="762000"/>
            <a:ext cx="7892562" cy="1470025"/>
          </a:xfrm>
          <a:noFill/>
          <a:ln w="28575">
            <a:noFill/>
          </a:ln>
        </p:spPr>
        <p:txBody>
          <a:bodyPr/>
          <a:lstStyle/>
          <a:p>
            <a:r>
              <a:rPr lang="en-US" b="1" cap="small"/>
              <a:t>DGB 38 Semantik</a:t>
            </a:r>
            <a:endParaRPr lang="de-DE" cap="small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324600" cy="1371600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Winfried Lechner</a:t>
            </a:r>
          </a:p>
          <a:p>
            <a:r>
              <a:rPr lang="en-US" sz="2200">
                <a:solidFill>
                  <a:schemeClr val="tx1"/>
                </a:solidFill>
              </a:rPr>
              <a:t>Nationale und Kapodistrische </a:t>
            </a:r>
            <a:br>
              <a:rPr lang="en-US" sz="2200">
                <a:solidFill>
                  <a:schemeClr val="tx1"/>
                </a:solidFill>
              </a:rPr>
            </a:br>
            <a:r>
              <a:rPr lang="en-US" sz="2200">
                <a:solidFill>
                  <a:schemeClr val="tx1"/>
                </a:solidFill>
              </a:rPr>
              <a:t>Universität Athen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Untertitel 4"/>
          <p:cNvSpPr txBox="1">
            <a:spLocks/>
          </p:cNvSpPr>
          <p:nvPr/>
        </p:nvSpPr>
        <p:spPr>
          <a:xfrm>
            <a:off x="914400" y="2895600"/>
            <a:ext cx="6441831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P TypographicSymbols" pitchFamily="2" charset="0"/>
              <a:buNone/>
              <a:tabLst>
                <a:tab pos="342900" algn="l"/>
              </a:tabLst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i="1">
                <a:solidFill>
                  <a:schemeClr val="tx1"/>
                </a:solidFill>
              </a:rPr>
              <a:t>6. Ereignissemantik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762000" y="19812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8"/>
          <p:cNvCxnSpPr/>
          <p:nvPr/>
        </p:nvCxnSpPr>
        <p:spPr>
          <a:xfrm>
            <a:off x="762000" y="9906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1A60B-B2B7-55E5-2ECE-B54E1F573E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82579-5A32-2AB5-37E5-48605F6F2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Ereignissemantik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B66A0-6D3A-9079-788B-62EA5AFC8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err="1">
                <a:latin typeface="+mj-lt"/>
              </a:rPr>
              <a:t>Ereignisse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sind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abstrakte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Objekte</a:t>
            </a:r>
            <a:r>
              <a:rPr lang="en-US" b="1" dirty="0">
                <a:latin typeface="+mj-lt"/>
              </a:rPr>
              <a:t> </a:t>
            </a:r>
            <a:r>
              <a:rPr lang="en-US" dirty="0"/>
              <a:t>(</a:t>
            </a:r>
            <a:r>
              <a:rPr lang="en-US" dirty="0" err="1"/>
              <a:t>Entitäten</a:t>
            </a:r>
            <a:r>
              <a:rPr lang="en-US" dirty="0"/>
              <a:t>)</a:t>
            </a:r>
            <a:r>
              <a:rPr lang="en-US" b="1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mit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</a:rPr>
              <a:t>zeitlicher</a:t>
            </a:r>
            <a:r>
              <a:rPr lang="en-US" dirty="0">
                <a:latin typeface="+mj-lt"/>
              </a:rPr>
              <a:t> und </a:t>
            </a:r>
            <a:r>
              <a:rPr lang="en-US" dirty="0" err="1">
                <a:solidFill>
                  <a:srgbClr val="FF0000"/>
                </a:solidFill>
                <a:latin typeface="+mj-lt"/>
              </a:rPr>
              <a:t>räumlicher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Ausdehnung</a:t>
            </a:r>
            <a:r>
              <a:rPr lang="en-US" dirty="0">
                <a:latin typeface="+mj-lt"/>
              </a:rPr>
              <a:t>:</a:t>
            </a:r>
          </a:p>
          <a:p>
            <a:pPr>
              <a:spcBef>
                <a:spcPts val="0"/>
              </a:spcBef>
            </a:pPr>
            <a:endParaRPr lang="en-US" dirty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+mj-lt"/>
              </a:rPr>
              <a:t>(1)	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heute</a:t>
            </a:r>
            <a:r>
              <a:rPr lang="en-US" dirty="0">
                <a:latin typeface="+mj-lt"/>
              </a:rPr>
              <a:t> am Abend.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AG(maria, e) ∧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heute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</a:t>
            </a:r>
            <a:r>
              <a:rPr lang="en-US" dirty="0">
                <a:ea typeface="Segoe UI Symbol" panose="020B0502040204020203" pitchFamily="34" charset="0"/>
              </a:rPr>
              <a:t>∧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						</a:t>
            </a:r>
            <a:r>
              <a:rPr lang="en-US" dirty="0" err="1">
                <a:latin typeface="+mj-lt"/>
              </a:rPr>
              <a:t>am_Abend</a:t>
            </a:r>
            <a:r>
              <a:rPr lang="en-US" dirty="0"/>
              <a:t>(e)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Laufen-Ereignis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Agens 			von e und e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findet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heute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 am Abend </a:t>
            </a:r>
            <a:r>
              <a:rPr lang="en-US" dirty="0" err="1">
                <a:latin typeface="+mj-lt"/>
              </a:rPr>
              <a:t>statt</a:t>
            </a:r>
            <a:r>
              <a:rPr lang="en-US" dirty="0">
                <a:latin typeface="+mj-lt"/>
              </a:rPr>
              <a:t>.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”</a:t>
            </a:r>
          </a:p>
          <a:p>
            <a:pPr>
              <a:spcBef>
                <a:spcPts val="0"/>
              </a:spcBef>
            </a:pPr>
            <a:endParaRPr lang="en-US" dirty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dirty="0">
                <a:latin typeface="+mj-lt"/>
              </a:rPr>
              <a:t>(2)	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im</a:t>
            </a:r>
            <a:r>
              <a:rPr lang="en-US" dirty="0">
                <a:latin typeface="+mj-lt"/>
              </a:rPr>
              <a:t> Garten.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AG(maria, e) ∧</a:t>
            </a:r>
            <a:r>
              <a:rPr lang="en-US" dirty="0"/>
              <a:t> </a:t>
            </a:r>
            <a:r>
              <a:rPr lang="en-US" dirty="0" err="1"/>
              <a:t>im_Garten</a:t>
            </a:r>
            <a:r>
              <a:rPr lang="en-US" dirty="0"/>
              <a:t>(e)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Laufen-Ereignis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Agens 			von e und e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findet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im</a:t>
            </a:r>
            <a:r>
              <a:rPr lang="en-US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 Garten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statt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.”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latin typeface="+mj-lt"/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de-DE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B2D290-0631-F15E-483C-D866C5C31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291673-E804-C9E7-4139-B637E7A1F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306836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E1C54-F74A-4786-8820-624076FF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Logische</a:t>
            </a:r>
            <a:r>
              <a:rPr lang="en-US" dirty="0"/>
              <a:t> </a:t>
            </a:r>
            <a:r>
              <a:rPr lang="en-US" dirty="0" err="1"/>
              <a:t>Folgerungen</a:t>
            </a:r>
            <a:r>
              <a:rPr lang="en-US" dirty="0"/>
              <a:t>	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AC36D-F33E-D2CA-95E0-131DD18EAF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Neu-</a:t>
            </a:r>
            <a:r>
              <a:rPr lang="en-US" dirty="0" err="1"/>
              <a:t>Davidsonische</a:t>
            </a:r>
            <a:r>
              <a:rPr lang="en-US" dirty="0"/>
              <a:t> </a:t>
            </a:r>
            <a:r>
              <a:rPr lang="en-US" dirty="0" err="1"/>
              <a:t>Semantik</a:t>
            </a:r>
            <a:r>
              <a:rPr lang="en-US" dirty="0"/>
              <a:t> </a:t>
            </a:r>
            <a:r>
              <a:rPr lang="en-US" dirty="0" err="1"/>
              <a:t>erklärt</a:t>
            </a:r>
            <a:r>
              <a:rPr lang="en-US" dirty="0"/>
              <a:t> </a:t>
            </a:r>
            <a:r>
              <a:rPr lang="en-US" b="1" dirty="0" err="1"/>
              <a:t>logische</a:t>
            </a:r>
            <a:r>
              <a:rPr lang="en-US" b="1" dirty="0"/>
              <a:t> </a:t>
            </a:r>
            <a:r>
              <a:rPr lang="en-US" b="1" dirty="0" err="1"/>
              <a:t>Folgerungen</a:t>
            </a:r>
            <a:r>
              <a:rPr lang="en-US" b="1" dirty="0"/>
              <a:t>.</a:t>
            </a:r>
          </a:p>
          <a:p>
            <a:pPr>
              <a:spcBef>
                <a:spcPts val="1200"/>
              </a:spcBef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(1)	a.		Peter </a:t>
            </a:r>
            <a:r>
              <a:rPr lang="en-US" dirty="0" err="1"/>
              <a:t>öffnete</a:t>
            </a:r>
            <a:r>
              <a:rPr lang="en-US" dirty="0"/>
              <a:t> </a:t>
            </a:r>
            <a:r>
              <a:rPr lang="en-US" dirty="0" err="1"/>
              <a:t>gestern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Keller 	</a:t>
            </a:r>
            <a:r>
              <a:rPr lang="en-US" dirty="0" err="1"/>
              <a:t>vorsichtig</a:t>
            </a:r>
            <a:r>
              <a:rPr lang="en-US" dirty="0"/>
              <a:t>	den Brief.</a:t>
            </a:r>
          </a:p>
          <a:p>
            <a:pPr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	b.		Peter </a:t>
            </a:r>
            <a:r>
              <a:rPr lang="en-US" dirty="0" err="1"/>
              <a:t>öffnete</a:t>
            </a:r>
            <a:r>
              <a:rPr lang="en-US" dirty="0"/>
              <a:t> </a:t>
            </a:r>
            <a:r>
              <a:rPr lang="en-US" dirty="0" err="1"/>
              <a:t>gestern</a:t>
            </a:r>
            <a:r>
              <a:rPr lang="en-US" dirty="0"/>
              <a:t> 	</a:t>
            </a:r>
            <a:r>
              <a:rPr lang="en-US" dirty="0" err="1"/>
              <a:t>vorsichtig</a:t>
            </a:r>
            <a:r>
              <a:rPr lang="en-US" dirty="0"/>
              <a:t>	den Brief.</a:t>
            </a:r>
          </a:p>
          <a:p>
            <a:pPr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	c.		Peter </a:t>
            </a:r>
            <a:r>
              <a:rPr lang="en-US" dirty="0" err="1"/>
              <a:t>öffnete</a:t>
            </a:r>
            <a:r>
              <a:rPr lang="en-US" dirty="0"/>
              <a:t> </a:t>
            </a:r>
            <a:r>
              <a:rPr lang="en-US" dirty="0" err="1"/>
              <a:t>gestern</a:t>
            </a:r>
            <a:r>
              <a:rPr lang="en-US" dirty="0"/>
              <a:t> 				den Brief.</a:t>
            </a:r>
          </a:p>
          <a:p>
            <a:pPr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	d.		Peter </a:t>
            </a:r>
            <a:r>
              <a:rPr lang="en-US" dirty="0" err="1"/>
              <a:t>öffnete</a:t>
            </a:r>
            <a:r>
              <a:rPr lang="en-US" dirty="0"/>
              <a:t> 				den Brief.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dirty="0"/>
              <a:t>(1)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Reihe von </a:t>
            </a:r>
            <a:r>
              <a:rPr lang="en-US" dirty="0" err="1"/>
              <a:t>Konkunktionen</a:t>
            </a:r>
            <a:r>
              <a:rPr lang="en-US" dirty="0"/>
              <a:t> (</a:t>
            </a:r>
            <a:r>
              <a:rPr lang="en-US" dirty="0">
                <a:ea typeface="Segoe UI Symbol" panose="020B0502040204020203" pitchFamily="34" charset="0"/>
              </a:rPr>
              <a:t>∧</a:t>
            </a:r>
            <a:r>
              <a:rPr lang="en-US" dirty="0"/>
              <a:t>) </a:t>
            </a:r>
            <a:r>
              <a:rPr lang="en-US" dirty="0" err="1"/>
              <a:t>analysiert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</a:pPr>
            <a:r>
              <a:rPr lang="en-US" dirty="0"/>
              <a:t>(2)		</a:t>
            </a:r>
            <a:r>
              <a:rPr lang="en-US" dirty="0">
                <a:ea typeface="Segoe UI Symbol" panose="020B0502040204020203" pitchFamily="34" charset="0"/>
              </a:rPr>
              <a:t>∃e[</a:t>
            </a:r>
            <a:r>
              <a:rPr lang="en-US" dirty="0" err="1">
                <a:ea typeface="Segoe UI Symbol" panose="020B0502040204020203" pitchFamily="34" charset="0"/>
              </a:rPr>
              <a:t>öffnen</a:t>
            </a:r>
            <a:r>
              <a:rPr lang="en-US" dirty="0">
                <a:ea typeface="Segoe UI Symbol" panose="020B0502040204020203" pitchFamily="34" charset="0"/>
              </a:rPr>
              <a:t>(e) ∧ AG(peter, e) ∧ </a:t>
            </a:r>
            <a:r>
              <a:rPr lang="en-US" dirty="0" err="1">
                <a:ea typeface="Segoe UI Symbol" panose="020B0502040204020203" pitchFamily="34" charset="0"/>
              </a:rPr>
              <a:t>gestern</a:t>
            </a:r>
            <a:r>
              <a:rPr lang="en-US" dirty="0">
                <a:ea typeface="Segoe UI Symbol" panose="020B0502040204020203" pitchFamily="34" charset="0"/>
              </a:rPr>
              <a:t> (e) ∧ LOK(Keller, e) 		∧ </a:t>
            </a:r>
            <a:r>
              <a:rPr lang="en-US" dirty="0" err="1">
                <a:ea typeface="Segoe UI Symbol" panose="020B0502040204020203" pitchFamily="34" charset="0"/>
              </a:rPr>
              <a:t>vorsichtig</a:t>
            </a:r>
            <a:r>
              <a:rPr lang="en-US" dirty="0">
                <a:ea typeface="Segoe UI Symbol" panose="020B0502040204020203" pitchFamily="34" charset="0"/>
              </a:rPr>
              <a:t>(e) ∧ TH(</a:t>
            </a:r>
            <a:r>
              <a:rPr lang="en-US" dirty="0" err="1">
                <a:ea typeface="Segoe UI Symbol" panose="020B0502040204020203" pitchFamily="34" charset="0"/>
              </a:rPr>
              <a:t>der_brief</a:t>
            </a:r>
            <a:r>
              <a:rPr lang="en-US" dirty="0">
                <a:ea typeface="Segoe UI Symbol" panose="020B0502040204020203" pitchFamily="34" charset="0"/>
              </a:rPr>
              <a:t>, e)]</a:t>
            </a:r>
            <a:endParaRPr lang="en-GB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Aus der </a:t>
            </a:r>
            <a:r>
              <a:rPr lang="en-US" dirty="0" err="1"/>
              <a:t>Konjunktion</a:t>
            </a:r>
            <a:r>
              <a:rPr lang="en-US" dirty="0"/>
              <a:t> </a:t>
            </a:r>
            <a:r>
              <a:rPr lang="en-US" b="1" dirty="0"/>
              <a:t>p </a:t>
            </a:r>
            <a:r>
              <a:rPr lang="en-US" b="1" dirty="0">
                <a:ea typeface="Segoe UI Symbol" panose="020B0502040204020203" pitchFamily="34" charset="0"/>
              </a:rPr>
              <a:t>∧ q </a:t>
            </a:r>
            <a:r>
              <a:rPr lang="en-US" dirty="0" err="1">
                <a:ea typeface="Segoe UI Symbol" panose="020B0502040204020203" pitchFamily="34" charset="0"/>
              </a:rPr>
              <a:t>folgt</a:t>
            </a:r>
            <a:r>
              <a:rPr lang="en-US" dirty="0">
                <a:ea typeface="Segoe UI Symbol" panose="020B0502040204020203" pitchFamily="34" charset="0"/>
              </a:rPr>
              <a:t>, </a:t>
            </a:r>
            <a:r>
              <a:rPr lang="en-US" dirty="0" err="1">
                <a:ea typeface="Segoe UI Symbol" panose="020B0502040204020203" pitchFamily="34" charset="0"/>
              </a:rPr>
              <a:t>dass</a:t>
            </a:r>
            <a:r>
              <a:rPr lang="en-US" dirty="0">
                <a:ea typeface="Segoe UI Symbol" panose="020B0502040204020203" pitchFamily="34" charset="0"/>
              </a:rPr>
              <a:t> </a:t>
            </a:r>
            <a:r>
              <a:rPr lang="en-US" b="1" dirty="0">
                <a:ea typeface="Segoe UI Symbol" panose="020B0502040204020203" pitchFamily="34" charset="0"/>
              </a:rPr>
              <a:t>p</a:t>
            </a:r>
            <a:r>
              <a:rPr lang="en-US" dirty="0">
                <a:ea typeface="Segoe UI Symbol" panose="020B0502040204020203" pitchFamily="34" charset="0"/>
              </a:rPr>
              <a:t> und </a:t>
            </a:r>
            <a:r>
              <a:rPr lang="en-US" dirty="0" err="1">
                <a:ea typeface="Segoe UI Symbol" panose="020B0502040204020203" pitchFamily="34" charset="0"/>
              </a:rPr>
              <a:t>dass</a:t>
            </a:r>
            <a:r>
              <a:rPr lang="en-US" dirty="0">
                <a:ea typeface="Segoe UI Symbol" panose="020B0502040204020203" pitchFamily="34" charset="0"/>
              </a:rPr>
              <a:t> </a:t>
            </a:r>
            <a:r>
              <a:rPr lang="en-US" b="1" dirty="0">
                <a:ea typeface="Segoe UI Symbol" panose="020B0502040204020203" pitchFamily="34" charset="0"/>
              </a:rPr>
              <a:t>q</a:t>
            </a:r>
            <a:r>
              <a:rPr lang="en-US" dirty="0">
                <a:ea typeface="Segoe UI Symbol" panose="020B0502040204020203" pitchFamily="34" charset="0"/>
              </a:rPr>
              <a:t> </a:t>
            </a:r>
            <a:r>
              <a:rPr lang="en-US" dirty="0" err="1">
                <a:ea typeface="Segoe UI Symbol" panose="020B0502040204020203" pitchFamily="34" charset="0"/>
              </a:rPr>
              <a:t>wahr</a:t>
            </a:r>
            <a:r>
              <a:rPr lang="en-US" dirty="0">
                <a:ea typeface="Segoe UI Symbol" panose="020B0502040204020203" pitchFamily="34" charset="0"/>
              </a:rPr>
              <a:t> </a:t>
            </a:r>
            <a:r>
              <a:rPr lang="en-US" dirty="0" err="1">
                <a:ea typeface="Segoe UI Symbol" panose="020B0502040204020203" pitchFamily="34" charset="0"/>
              </a:rPr>
              <a:t>sind</a:t>
            </a:r>
            <a:r>
              <a:rPr lang="en-US" dirty="0">
                <a:ea typeface="Segoe UI Symbol" panose="020B0502040204020203" pitchFamily="34" charset="0"/>
              </a:rPr>
              <a:t>.</a:t>
            </a:r>
            <a:endParaRPr lang="en-US" b="1" dirty="0"/>
          </a:p>
          <a:p>
            <a:pPr>
              <a:spcBef>
                <a:spcPts val="1200"/>
              </a:spcBef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(3)	a.		Peter </a:t>
            </a:r>
            <a:r>
              <a:rPr lang="en-US" dirty="0" err="1"/>
              <a:t>lacht</a:t>
            </a:r>
            <a:r>
              <a:rPr lang="en-US" dirty="0"/>
              <a:t> und es </a:t>
            </a:r>
            <a:r>
              <a:rPr lang="en-US" dirty="0" err="1"/>
              <a:t>regnet</a:t>
            </a:r>
            <a:r>
              <a:rPr lang="en-US" dirty="0"/>
              <a:t>.		p </a:t>
            </a:r>
            <a:r>
              <a:rPr lang="en-US" dirty="0">
                <a:ea typeface="Segoe UI Symbol" panose="020B0502040204020203" pitchFamily="34" charset="0"/>
              </a:rPr>
              <a:t>∧ q</a:t>
            </a:r>
            <a:r>
              <a:rPr lang="en-US" b="1" dirty="0">
                <a:ea typeface="Segoe UI Symbol" panose="020B0502040204020203" pitchFamily="34" charset="0"/>
              </a:rPr>
              <a:t> </a:t>
            </a:r>
            <a:endParaRPr lang="en-US" dirty="0"/>
          </a:p>
          <a:p>
            <a:pPr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	b.		Peter </a:t>
            </a:r>
            <a:r>
              <a:rPr lang="en-US" dirty="0" err="1"/>
              <a:t>lacht</a:t>
            </a:r>
            <a:r>
              <a:rPr lang="en-US" dirty="0"/>
              <a:t>.		p	</a:t>
            </a:r>
          </a:p>
          <a:p>
            <a:pPr>
              <a:tabLst>
                <a:tab pos="539750" algn="l"/>
                <a:tab pos="898525" algn="l"/>
                <a:tab pos="1257300" algn="l"/>
                <a:tab pos="5111750" algn="l"/>
              </a:tabLst>
            </a:pPr>
            <a:r>
              <a:rPr lang="en-US" dirty="0"/>
              <a:t>	c.		Es </a:t>
            </a:r>
            <a:r>
              <a:rPr lang="en-US" dirty="0" err="1"/>
              <a:t>regnet</a:t>
            </a:r>
            <a:r>
              <a:rPr lang="en-US" dirty="0"/>
              <a:t>.		q	</a:t>
            </a:r>
          </a:p>
          <a:p>
            <a:pPr>
              <a:spcBef>
                <a:spcPts val="1200"/>
              </a:spcBef>
            </a:pP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C4C1AA-1470-7FF1-D83B-43414A893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5E6DF-497F-DDD1-96AE-744F7BAE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83255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EC23D1-151B-D059-09D6-CA04FB9F5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88050F-F144-F9FF-49D7-735415470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Zurück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den </a:t>
            </a:r>
            <a:r>
              <a:rPr lang="en-US" dirty="0" err="1"/>
              <a:t>Problemen</a:t>
            </a:r>
            <a:r>
              <a:rPr lang="en-US" dirty="0"/>
              <a:t> …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A6AB8-EF76-CB35-3E36-DAC2F2079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/>
              <a:t>Problem 1. </a:t>
            </a:r>
            <a:r>
              <a:rPr lang="en-US" dirty="0" err="1"/>
              <a:t>Falsche</a:t>
            </a:r>
            <a:r>
              <a:rPr lang="en-US" dirty="0"/>
              <a:t> </a:t>
            </a:r>
            <a:r>
              <a:rPr lang="en-US" dirty="0" err="1"/>
              <a:t>Schlussfolgerungen</a:t>
            </a:r>
            <a:r>
              <a:rPr lang="en-US" dirty="0"/>
              <a:t>:</a:t>
            </a:r>
          </a:p>
          <a:p>
            <a:pPr>
              <a:spcBef>
                <a:spcPts val="600"/>
              </a:spcBef>
              <a:tabLst>
                <a:tab pos="628650" algn="l"/>
                <a:tab pos="987425" algn="l"/>
              </a:tabLst>
            </a:pPr>
            <a:r>
              <a:rPr lang="en-US" dirty="0"/>
              <a:t>(1)	a.	Maria </a:t>
            </a:r>
            <a:r>
              <a:rPr lang="en-US" dirty="0" err="1"/>
              <a:t>läuft</a:t>
            </a:r>
            <a:r>
              <a:rPr lang="en-US" dirty="0"/>
              <a:t> schnell und </a:t>
            </a:r>
            <a:r>
              <a:rPr lang="en-US" dirty="0" err="1"/>
              <a:t>fährt</a:t>
            </a:r>
            <a:r>
              <a:rPr lang="en-US" dirty="0"/>
              <a:t> </a:t>
            </a:r>
            <a:r>
              <a:rPr lang="en-US" dirty="0" err="1"/>
              <a:t>langsam</a:t>
            </a:r>
            <a:r>
              <a:rPr lang="en-US" dirty="0"/>
              <a:t>.</a:t>
            </a:r>
          </a:p>
          <a:p>
            <a:pPr>
              <a:spcBef>
                <a:spcPts val="400"/>
              </a:spcBef>
              <a:tabLst>
                <a:tab pos="628650" algn="l"/>
                <a:tab pos="987425" algn="l"/>
              </a:tabLst>
            </a:pPr>
            <a:r>
              <a:rPr lang="en-US" dirty="0"/>
              <a:t>	b.</a:t>
            </a:r>
            <a:r>
              <a:rPr lang="de-AT" dirty="0"/>
              <a:t>	Maria  </a:t>
            </a:r>
            <a:r>
              <a:rPr lang="de-AT" dirty="0">
                <a:ea typeface="Segoe UI Symbol" panose="020B0502040204020203" pitchFamily="34" charset="0"/>
              </a:rPr>
              <a:t>∊ </a:t>
            </a:r>
            <a:r>
              <a:rPr lang="de-AT" dirty="0"/>
              <a:t>{x|</a:t>
            </a:r>
            <a:r>
              <a:rPr lang="de-AT" dirty="0">
                <a:solidFill>
                  <a:srgbClr val="FF0000"/>
                </a:solidFill>
              </a:rPr>
              <a:t>x ist schnell </a:t>
            </a:r>
            <a:r>
              <a:rPr lang="en-US" dirty="0">
                <a:ea typeface="Segoe UI Symbol" panose="020B0502040204020203" pitchFamily="34" charset="0"/>
              </a:rPr>
              <a:t>∧ </a:t>
            </a:r>
            <a:r>
              <a:rPr lang="de-AT" dirty="0"/>
              <a:t>x läuft </a:t>
            </a:r>
            <a:r>
              <a:rPr lang="en-US" dirty="0">
                <a:ea typeface="Segoe UI Symbol" panose="020B0502040204020203" pitchFamily="34" charset="0"/>
              </a:rPr>
              <a:t>∧</a:t>
            </a:r>
            <a:r>
              <a:rPr lang="de-AT" dirty="0"/>
              <a:t> x fährt </a:t>
            </a:r>
            <a:r>
              <a:rPr lang="en-US" dirty="0">
                <a:ea typeface="Segoe UI Symbol" panose="020B0502040204020203" pitchFamily="34" charset="0"/>
              </a:rPr>
              <a:t>∧ </a:t>
            </a:r>
            <a:r>
              <a:rPr lang="de-AT" dirty="0">
                <a:solidFill>
                  <a:srgbClr val="00B050"/>
                </a:solidFill>
              </a:rPr>
              <a:t>x ist langsam</a:t>
            </a:r>
            <a:r>
              <a:rPr lang="de-AT" dirty="0"/>
              <a:t>}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b="1" dirty="0" err="1">
                <a:latin typeface="+mj-lt"/>
              </a:rPr>
              <a:t>Lösung</a:t>
            </a:r>
            <a:r>
              <a:rPr lang="en-US" b="1" dirty="0">
                <a:latin typeface="+mj-lt"/>
              </a:rPr>
              <a:t> in </a:t>
            </a:r>
            <a:r>
              <a:rPr lang="en-US" b="1" dirty="0" err="1">
                <a:latin typeface="+mj-lt"/>
              </a:rPr>
              <a:t>Ereignissemantik</a:t>
            </a:r>
            <a:r>
              <a:rPr lang="en-US" dirty="0">
                <a:latin typeface="+mj-lt"/>
              </a:rPr>
              <a:t>. Die </a:t>
            </a:r>
            <a:r>
              <a:rPr lang="en-US" dirty="0" err="1">
                <a:latin typeface="+mj-lt"/>
              </a:rPr>
              <a:t>Adverbien</a:t>
            </a:r>
            <a:r>
              <a:rPr lang="en-US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schnell</a:t>
            </a:r>
            <a:r>
              <a:rPr lang="en-US" dirty="0">
                <a:latin typeface="+mj-lt"/>
              </a:rPr>
              <a:t> und </a:t>
            </a:r>
            <a:r>
              <a:rPr lang="en-US" i="1" dirty="0" err="1">
                <a:latin typeface="+mj-lt"/>
              </a:rPr>
              <a:t>langsam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modifizieren</a:t>
            </a:r>
            <a:r>
              <a:rPr lang="en-US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zwei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unterschiedliche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Ereignisse</a:t>
            </a:r>
            <a:r>
              <a:rPr lang="en-US" b="1" dirty="0">
                <a:latin typeface="+mj-lt"/>
              </a:rPr>
              <a:t>: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(2)	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 schnell und </a:t>
            </a:r>
            <a:r>
              <a:rPr lang="en-US" dirty="0" err="1">
                <a:latin typeface="+mj-lt"/>
              </a:rPr>
              <a:t>fährt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langsam</a:t>
            </a:r>
            <a:r>
              <a:rPr lang="en-US" dirty="0">
                <a:latin typeface="+mj-lt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AG(maria, e) ∧ </a:t>
            </a:r>
            <a:r>
              <a:rPr lang="en-US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schnell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(e)] ∧ </a:t>
            </a:r>
            <a:br>
              <a:rPr lang="en-US" dirty="0">
                <a:latin typeface="+mj-lt"/>
                <a:ea typeface="Segoe UI Symbol" panose="020B0502040204020203" pitchFamily="34" charset="0"/>
              </a:rPr>
            </a:br>
            <a:r>
              <a:rPr lang="en-US" dirty="0">
                <a:latin typeface="+mj-lt"/>
                <a:ea typeface="Segoe UI Symbol" panose="020B0502040204020203" pitchFamily="34" charset="0"/>
              </a:rPr>
              <a:t>			∃e[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fahren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AG(maria, e) ∧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langsam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-Ereignis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Agens  				von e und e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schnell 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und 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	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Fahren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-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Agens 				von e und e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langsam</a:t>
            </a:r>
            <a:r>
              <a:rPr lang="en-US" dirty="0"/>
              <a:t>.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”</a:t>
            </a:r>
            <a:endParaRPr lang="de-DE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A02181-5BB7-3998-73A2-DDFF2A55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526259-2DAC-9B30-F65B-737A5ADEB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187691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54765-3D04-6769-CB0D-A9C6C82EA7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B7A1D-8C45-700C-CC5D-E177CB953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Zurück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den </a:t>
            </a:r>
            <a:r>
              <a:rPr lang="en-US" dirty="0" err="1"/>
              <a:t>Problemen</a:t>
            </a:r>
            <a:r>
              <a:rPr lang="en-US" dirty="0"/>
              <a:t> …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6CDEAC-6763-C9CC-D3D1-8E82363A4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Problem 2. </a:t>
            </a:r>
            <a:r>
              <a:rPr lang="en-US" dirty="0" err="1"/>
              <a:t>Falsche</a:t>
            </a:r>
            <a:r>
              <a:rPr lang="en-US" dirty="0"/>
              <a:t> </a:t>
            </a:r>
            <a:r>
              <a:rPr lang="en-US" dirty="0" err="1"/>
              <a:t>Bedeutung</a:t>
            </a:r>
            <a:r>
              <a:rPr lang="en-US" dirty="0"/>
              <a:t> für (1):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(1)		Maria ist </a:t>
            </a:r>
            <a:r>
              <a:rPr lang="en-US" dirty="0" err="1"/>
              <a:t>heute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de-AT" dirty="0"/>
              <a:t>	  =	1	gdw</a:t>
            </a:r>
          </a:p>
          <a:p>
            <a:pPr defTabSz="404813">
              <a:spcBef>
                <a:spcPts val="400"/>
              </a:spcBef>
            </a:pPr>
            <a:r>
              <a:rPr lang="de-AT" dirty="0"/>
              <a:t>		a.	Maria  </a:t>
            </a:r>
            <a:r>
              <a:rPr lang="de-AT" dirty="0">
                <a:ea typeface="Segoe UI Symbol" panose="020B0502040204020203" pitchFamily="34" charset="0"/>
              </a:rPr>
              <a:t>∊ </a:t>
            </a:r>
            <a:r>
              <a:rPr lang="de-AT" dirty="0">
                <a:solidFill>
                  <a:srgbClr val="FF0000"/>
                </a:solidFill>
              </a:rPr>
              <a:t>{x|x ist heute} </a:t>
            </a:r>
            <a:r>
              <a:rPr lang="de-AT" dirty="0"/>
              <a:t>und 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b.	Maria  </a:t>
            </a:r>
            <a:r>
              <a:rPr lang="de-AT" dirty="0">
                <a:ea typeface="Segoe UI Symbol" panose="020B0502040204020203" pitchFamily="34" charset="0"/>
              </a:rPr>
              <a:t>∊ </a:t>
            </a:r>
            <a:r>
              <a:rPr lang="de-AT" dirty="0"/>
              <a:t>{x|x ist </a:t>
            </a:r>
            <a:r>
              <a:rPr lang="en-US" dirty="0" err="1"/>
              <a:t>glücklich</a:t>
            </a:r>
            <a:r>
              <a:rPr lang="de-AT" dirty="0"/>
              <a:t>}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b="1" dirty="0" err="1">
                <a:latin typeface="+mj-lt"/>
              </a:rPr>
              <a:t>Lösung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Ereignisse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haben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einen</a:t>
            </a:r>
            <a:r>
              <a:rPr lang="en-US" dirty="0">
                <a:latin typeface="+mj-lt"/>
              </a:rPr>
              <a:t> </a:t>
            </a:r>
            <a:r>
              <a:rPr lang="en-US" b="1" dirty="0" err="1"/>
              <a:t>Zeitrahmen</a:t>
            </a:r>
            <a:r>
              <a:rPr lang="en-US" dirty="0">
                <a:latin typeface="+mj-lt"/>
              </a:rPr>
              <a:t>. Maria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Teil </a:t>
            </a:r>
            <a:r>
              <a:rPr lang="en-US" dirty="0" err="1">
                <a:latin typeface="+mj-lt"/>
              </a:rPr>
              <a:t>eines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Ereignisses</a:t>
            </a:r>
            <a:r>
              <a:rPr lang="en-US" dirty="0">
                <a:latin typeface="+mj-lt"/>
              </a:rPr>
              <a:t>, das </a:t>
            </a:r>
            <a:r>
              <a:rPr lang="en-US" i="1" dirty="0" err="1">
                <a:latin typeface="+mj-lt"/>
              </a:rPr>
              <a:t>heute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stattfindet</a:t>
            </a:r>
            <a:r>
              <a:rPr lang="en-US" dirty="0">
                <a:latin typeface="+mj-lt"/>
              </a:rPr>
              <a:t>: 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(2)		a.	Maria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heute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glücklich</a:t>
            </a:r>
            <a:r>
              <a:rPr lang="en-US" dirty="0">
                <a:latin typeface="+mj-lt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glücklich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EXP(maria, e) ∧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heute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(e)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Glücklich-Sein-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der			Experiencer von e und </a:t>
            </a:r>
            <a:r>
              <a:rPr lang="en-US" dirty="0">
                <a:solidFill>
                  <a:srgbClr val="00B050"/>
                </a:solidFill>
              </a:rPr>
              <a:t>e </a:t>
            </a:r>
            <a:r>
              <a:rPr lang="en-US" dirty="0" err="1">
                <a:solidFill>
                  <a:srgbClr val="00B050"/>
                </a:solidFill>
              </a:rPr>
              <a:t>findet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heute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statt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”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Was </a:t>
            </a:r>
            <a:r>
              <a:rPr lang="en-US" b="1" dirty="0" err="1"/>
              <a:t>kommt</a:t>
            </a:r>
            <a:r>
              <a:rPr lang="en-US" b="1" dirty="0"/>
              <a:t>: </a:t>
            </a:r>
            <a:r>
              <a:rPr lang="en-US" dirty="0"/>
              <a:t>Die </a:t>
            </a:r>
            <a:r>
              <a:rPr lang="en-US" dirty="0" err="1"/>
              <a:t>Struktur</a:t>
            </a:r>
            <a:r>
              <a:rPr lang="en-US" dirty="0"/>
              <a:t> von </a:t>
            </a:r>
            <a:r>
              <a:rPr lang="en-US" dirty="0" err="1"/>
              <a:t>Ereignissen</a:t>
            </a:r>
            <a:r>
              <a:rPr lang="en-US" dirty="0"/>
              <a:t> (</a:t>
            </a:r>
            <a:r>
              <a:rPr lang="en-US" dirty="0" err="1"/>
              <a:t>Aspekt</a:t>
            </a:r>
            <a:r>
              <a:rPr lang="en-US" dirty="0"/>
              <a:t>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6556C-E6EC-F83F-0325-3ACEDE9A2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B20AB4-D17B-42B5-CE33-2297CB757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269976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7B9A-FB21-4D37-9745-19FF27E7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Aspekt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4218-FB36-E5A7-0245-7C567FD95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8312"/>
            <a:ext cx="8229600" cy="523663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 err="1"/>
              <a:t>Ereignisse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 </a:t>
            </a:r>
            <a:r>
              <a:rPr lang="en-US" dirty="0" err="1"/>
              <a:t>beschreiben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Ereignisse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Zustände</a:t>
            </a:r>
            <a:r>
              <a:rPr lang="en-US" dirty="0"/>
              <a:t>.</a:t>
            </a:r>
            <a:r>
              <a:rPr lang="en-US" b="1" i="1" dirty="0"/>
              <a:t> </a:t>
            </a:r>
            <a:r>
              <a:rPr lang="en-US" sz="2000" dirty="0"/>
              <a:t>(</a:t>
            </a:r>
            <a:r>
              <a:rPr lang="en-US" sz="2000" dirty="0">
                <a:hlinkClick r:id="rId3"/>
              </a:rPr>
              <a:t>D. Davidson</a:t>
            </a:r>
            <a:r>
              <a:rPr lang="en-US" sz="2000" dirty="0"/>
              <a:t>).</a:t>
            </a:r>
          </a:p>
          <a:p>
            <a:pPr>
              <a:spcBef>
                <a:spcPts val="1200"/>
              </a:spcBef>
              <a:tabLst>
                <a:tab pos="455613" algn="l"/>
                <a:tab pos="746125" algn="l"/>
                <a:tab pos="1089025" algn="l"/>
                <a:tab pos="3657600" algn="l"/>
              </a:tabLst>
            </a:pPr>
            <a:r>
              <a:rPr lang="en-US" dirty="0"/>
              <a:t>(1)		a.	Maria </a:t>
            </a:r>
            <a:r>
              <a:rPr lang="en-US" dirty="0" err="1">
                <a:solidFill>
                  <a:srgbClr val="FF0000"/>
                </a:solidFill>
              </a:rPr>
              <a:t>lacht</a:t>
            </a:r>
            <a:r>
              <a:rPr lang="en-US" dirty="0"/>
              <a:t>.  	</a:t>
            </a:r>
            <a:r>
              <a:rPr lang="en-US" sz="2200" dirty="0">
                <a:sym typeface="WP IconicSymbolsA" panose="05010101010101010101" pitchFamily="2" charset="2"/>
              </a:rPr>
              <a:t>(</a:t>
            </a:r>
            <a:r>
              <a:rPr lang="en-US" sz="2200" dirty="0" err="1"/>
              <a:t>Ereignis</a:t>
            </a:r>
            <a:r>
              <a:rPr lang="en-US" sz="2200" dirty="0"/>
              <a:t> des </a:t>
            </a:r>
            <a:r>
              <a:rPr lang="en-US" sz="2200" dirty="0" err="1"/>
              <a:t>Lesens</a:t>
            </a:r>
            <a:r>
              <a:rPr lang="en-US" sz="2200" dirty="0"/>
              <a:t> </a:t>
            </a:r>
            <a:r>
              <a:rPr lang="en-US" sz="2200" dirty="0" err="1"/>
              <a:t>mit</a:t>
            </a:r>
            <a:r>
              <a:rPr lang="en-US" sz="2200" dirty="0"/>
              <a:t> Agens Maria)</a:t>
            </a:r>
            <a:endParaRPr lang="en-US" sz="2200" b="1" i="1" dirty="0"/>
          </a:p>
          <a:p>
            <a:pPr>
              <a:tabLst>
                <a:tab pos="455613" algn="l"/>
                <a:tab pos="746125" algn="l"/>
                <a:tab pos="1089025" algn="l"/>
                <a:tab pos="3657600" algn="l"/>
              </a:tabLst>
            </a:pPr>
            <a:r>
              <a:rPr lang="en-US" dirty="0"/>
              <a:t>		b.	Maria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glücklich</a:t>
            </a:r>
            <a:r>
              <a:rPr lang="en-US" dirty="0"/>
              <a:t>.	</a:t>
            </a:r>
            <a:r>
              <a:rPr lang="en-US" sz="2200" dirty="0"/>
              <a:t>(</a:t>
            </a:r>
            <a:r>
              <a:rPr lang="en-US" sz="2200" dirty="0" err="1"/>
              <a:t>Zustand</a:t>
            </a:r>
            <a:r>
              <a:rPr lang="en-US" sz="2200" dirty="0"/>
              <a:t> des Glücklich-Seins…)</a:t>
            </a:r>
            <a:endParaRPr lang="en-US" sz="2200" b="1" i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4227513" algn="l"/>
              </a:tabLst>
            </a:pPr>
            <a:r>
              <a:rPr lang="en-US" b="1" dirty="0"/>
              <a:t>Tempus.</a:t>
            </a:r>
            <a:r>
              <a:rPr lang="en-US" dirty="0"/>
              <a:t> Information </a:t>
            </a:r>
            <a:r>
              <a:rPr lang="en-US" dirty="0" err="1"/>
              <a:t>über</a:t>
            </a:r>
            <a:r>
              <a:rPr lang="en-US" dirty="0"/>
              <a:t> die </a:t>
            </a:r>
            <a:r>
              <a:rPr lang="en-US" dirty="0" err="1"/>
              <a:t>zeitliche</a:t>
            </a:r>
            <a:r>
              <a:rPr lang="en-US" dirty="0"/>
              <a:t> </a:t>
            </a:r>
            <a:r>
              <a:rPr lang="en-US" dirty="0" err="1"/>
              <a:t>Einordnung</a:t>
            </a:r>
            <a:r>
              <a:rPr lang="en-US" dirty="0"/>
              <a:t>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Ereignisses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Zustandes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  <a:tabLst>
                <a:tab pos="455613" algn="l"/>
                <a:tab pos="746125" algn="l"/>
                <a:tab pos="1089025" algn="l"/>
                <a:tab pos="4227513" algn="l"/>
              </a:tabLst>
            </a:pPr>
            <a:r>
              <a:rPr lang="en-US" dirty="0"/>
              <a:t>(2)		a.	Maria </a:t>
            </a:r>
            <a:r>
              <a:rPr lang="en-US" i="1" dirty="0" err="1"/>
              <a:t>ist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en-US" dirty="0"/>
              <a:t>.	 		</a:t>
            </a:r>
            <a:r>
              <a:rPr lang="en-US" i="1" dirty="0" err="1"/>
              <a:t>Präsens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089025" algn="l"/>
                <a:tab pos="4227513" algn="l"/>
              </a:tabLst>
            </a:pPr>
            <a:r>
              <a:rPr lang="en-US" dirty="0"/>
              <a:t>		b.	Maria </a:t>
            </a:r>
            <a:r>
              <a:rPr lang="en-US" i="1" dirty="0"/>
              <a:t>war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en-US" dirty="0"/>
              <a:t>.	 		</a:t>
            </a:r>
            <a:r>
              <a:rPr lang="en-US" i="1" dirty="0" err="1"/>
              <a:t>Präteritum</a:t>
            </a:r>
            <a:endParaRPr lang="en-US" i="1" dirty="0"/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089025" algn="l"/>
                <a:tab pos="4227513" algn="l"/>
              </a:tabLst>
            </a:pPr>
            <a:r>
              <a:rPr lang="en-US" dirty="0"/>
              <a:t>		c.	Maria </a:t>
            </a:r>
            <a:r>
              <a:rPr lang="en-US" i="1" dirty="0" err="1"/>
              <a:t>wird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en-US" dirty="0"/>
              <a:t> </a:t>
            </a:r>
            <a:r>
              <a:rPr lang="en-US" i="1" dirty="0"/>
              <a:t>sein</a:t>
            </a:r>
            <a:r>
              <a:rPr lang="en-US" dirty="0"/>
              <a:t>.	 		</a:t>
            </a:r>
            <a:r>
              <a:rPr lang="en-US" i="1" dirty="0" err="1"/>
              <a:t>Futur</a:t>
            </a:r>
            <a:endParaRPr lang="en-US" i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 err="1"/>
              <a:t>Aspekt</a:t>
            </a:r>
            <a:r>
              <a:rPr lang="en-US" b="1" dirty="0"/>
              <a:t>.</a:t>
            </a:r>
            <a:r>
              <a:rPr lang="en-US" dirty="0"/>
              <a:t> Information </a:t>
            </a:r>
            <a:r>
              <a:rPr lang="en-US" dirty="0" err="1"/>
              <a:t>über</a:t>
            </a:r>
            <a:r>
              <a:rPr lang="en-US" dirty="0"/>
              <a:t> die </a:t>
            </a:r>
            <a:r>
              <a:rPr lang="en-US" b="1" dirty="0" err="1"/>
              <a:t>zeitliche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dirty="0"/>
              <a:t>von </a:t>
            </a:r>
            <a:r>
              <a:rPr lang="en-US" dirty="0" err="1"/>
              <a:t>Ereignissen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dirty="0" err="1"/>
              <a:t>Zuständen</a:t>
            </a:r>
            <a:r>
              <a:rPr lang="en-US" dirty="0"/>
              <a:t> (</a:t>
            </a:r>
            <a:r>
              <a:rPr lang="en-US" dirty="0" err="1"/>
              <a:t>meist</a:t>
            </a:r>
            <a:r>
              <a:rPr lang="en-US" dirty="0"/>
              <a:t> </a:t>
            </a:r>
            <a:r>
              <a:rPr lang="en-US" dirty="0" err="1"/>
              <a:t>aus</a:t>
            </a:r>
            <a:r>
              <a:rPr lang="en-US" dirty="0"/>
              <a:t> Sicht der </a:t>
            </a:r>
            <a:r>
              <a:rPr lang="en-US" dirty="0" err="1"/>
              <a:t>SprecherIn</a:t>
            </a:r>
            <a:r>
              <a:rPr lang="en-US" dirty="0"/>
              <a:t>).</a:t>
            </a:r>
          </a:p>
          <a:p>
            <a:pPr>
              <a:spcBef>
                <a:spcPts val="1200"/>
              </a:spcBef>
            </a:pPr>
            <a:r>
              <a:rPr lang="de-DE" dirty="0"/>
              <a:t>(3)		a.	Maria </a:t>
            </a:r>
            <a:r>
              <a:rPr lang="de-DE" i="1" dirty="0"/>
              <a:t>ist</a:t>
            </a:r>
            <a:r>
              <a:rPr lang="de-DE" dirty="0"/>
              <a:t> eingeschlafen.	</a:t>
            </a:r>
          </a:p>
          <a:p>
            <a:r>
              <a:rPr lang="de-DE" dirty="0"/>
              <a:t>		b.	Maria </a:t>
            </a:r>
            <a:r>
              <a:rPr lang="de-DE" i="1" dirty="0"/>
              <a:t>war</a:t>
            </a:r>
            <a:r>
              <a:rPr lang="de-DE" dirty="0"/>
              <a:t> </a:t>
            </a:r>
            <a:r>
              <a:rPr lang="de-DE" i="1" dirty="0"/>
              <a:t>am</a:t>
            </a:r>
            <a:r>
              <a:rPr lang="de-DE" dirty="0"/>
              <a:t> Einschlafen, als das Telefon läutete.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1B76F-5624-961E-BE88-E979C659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80344-E3A0-B2D1-96FB-21BA6626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4969768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7B9A-FB21-4D37-9745-19FF27E7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Aspekt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4218-FB36-E5A7-0245-7C567FD95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48816"/>
            <a:ext cx="8342671" cy="5236636"/>
          </a:xfrm>
        </p:spPr>
        <p:txBody>
          <a:bodyPr/>
          <a:lstStyle/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dirty="0"/>
              <a:t>Man </a:t>
            </a:r>
            <a:r>
              <a:rPr lang="en-US" dirty="0" err="1"/>
              <a:t>unterscheidet</a:t>
            </a:r>
            <a:r>
              <a:rPr lang="en-US" dirty="0"/>
              <a:t> </a:t>
            </a:r>
            <a:r>
              <a:rPr lang="en-US" dirty="0" err="1"/>
              <a:t>zwischen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Arten</a:t>
            </a:r>
            <a:r>
              <a:rPr lang="en-US" dirty="0"/>
              <a:t> von </a:t>
            </a:r>
            <a:r>
              <a:rPr lang="en-US" dirty="0" err="1"/>
              <a:t>Aspekt</a:t>
            </a:r>
            <a:r>
              <a:rPr lang="en-US" dirty="0"/>
              <a:t>:</a:t>
            </a:r>
          </a:p>
          <a:p>
            <a:pPr marL="514350" indent="-514350">
              <a:spcBef>
                <a:spcPts val="1800"/>
              </a:spcBef>
              <a:buFont typeface="+mj-lt"/>
              <a:buAutoNum type="romanUcPeriod"/>
            </a:pPr>
            <a:r>
              <a:rPr lang="en-US" dirty="0"/>
              <a:t>Der </a:t>
            </a:r>
            <a:r>
              <a:rPr lang="en-US" b="1" dirty="0" err="1"/>
              <a:t>Perspektiven-Aspekt</a:t>
            </a:r>
            <a:r>
              <a:rPr lang="en-US" dirty="0"/>
              <a:t> (</a:t>
            </a:r>
            <a:r>
              <a:rPr lang="en-US" i="1" dirty="0" err="1"/>
              <a:t>grammatischer</a:t>
            </a:r>
            <a:r>
              <a:rPr lang="en-US" i="1" dirty="0"/>
              <a:t>/</a:t>
            </a:r>
            <a:r>
              <a:rPr lang="en-US" i="1" dirty="0" err="1"/>
              <a:t>äußerer</a:t>
            </a:r>
            <a:r>
              <a:rPr lang="en-US" i="1" dirty="0"/>
              <a:t> </a:t>
            </a:r>
            <a:r>
              <a:rPr lang="en-US" i="1" dirty="0" err="1"/>
              <a:t>Aspekt</a:t>
            </a:r>
            <a:r>
              <a:rPr lang="en-US" dirty="0"/>
              <a:t>): </a:t>
            </a:r>
          </a:p>
          <a:p>
            <a:pPr marL="1081088" lvl="1" indent="-339725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dirty="0" err="1"/>
              <a:t>beschreibt</a:t>
            </a:r>
            <a:r>
              <a:rPr lang="en-US" dirty="0"/>
              <a:t> die </a:t>
            </a:r>
            <a:r>
              <a:rPr lang="en-US" b="1" dirty="0" err="1"/>
              <a:t>Beziehung</a:t>
            </a:r>
            <a:r>
              <a:rPr lang="en-US" b="1" i="1" dirty="0"/>
              <a:t> </a:t>
            </a:r>
            <a:r>
              <a:rPr lang="en-US" dirty="0" err="1"/>
              <a:t>zwischen</a:t>
            </a:r>
            <a:r>
              <a:rPr lang="en-US" dirty="0"/>
              <a:t> der </a:t>
            </a:r>
            <a:r>
              <a:rPr lang="en-US" dirty="0" err="1"/>
              <a:t>Laufzeit</a:t>
            </a:r>
            <a:r>
              <a:rPr lang="en-US" dirty="0"/>
              <a:t>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Ereignisses</a:t>
            </a:r>
            <a:r>
              <a:rPr lang="en-US" dirty="0"/>
              <a:t> und </a:t>
            </a:r>
            <a:r>
              <a:rPr lang="en-US" dirty="0" err="1"/>
              <a:t>anderen</a:t>
            </a:r>
            <a:r>
              <a:rPr lang="en-US" dirty="0"/>
              <a:t> </a:t>
            </a:r>
            <a:r>
              <a:rPr lang="en-US" dirty="0" err="1"/>
              <a:t>zeitlichen</a:t>
            </a:r>
            <a:r>
              <a:rPr lang="en-US" dirty="0"/>
              <a:t> </a:t>
            </a:r>
            <a:r>
              <a:rPr lang="en-US" dirty="0" err="1"/>
              <a:t>Parametern</a:t>
            </a:r>
            <a:r>
              <a:rPr lang="en-US" dirty="0"/>
              <a:t> </a:t>
            </a:r>
            <a:r>
              <a:rPr lang="en-US" sz="1800" dirty="0"/>
              <a:t>(s. </a:t>
            </a:r>
            <a:r>
              <a:rPr lang="en-US" sz="1800" dirty="0" err="1"/>
              <a:t>letztes</a:t>
            </a:r>
            <a:r>
              <a:rPr lang="en-US" sz="1800" dirty="0"/>
              <a:t> Slide)</a:t>
            </a:r>
            <a:r>
              <a:rPr lang="en-US" dirty="0"/>
              <a:t> </a:t>
            </a:r>
          </a:p>
          <a:p>
            <a:pPr marL="1081088" lvl="1" indent="-339725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dirty="0"/>
              <a:t>Das </a:t>
            </a:r>
            <a:r>
              <a:rPr lang="en-US" dirty="0" err="1"/>
              <a:t>Ereignis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 “von </a:t>
            </a:r>
            <a:r>
              <a:rPr lang="en-US" dirty="0" err="1"/>
              <a:t>innen</a:t>
            </a:r>
            <a:r>
              <a:rPr lang="en-US" dirty="0"/>
              <a:t>” </a:t>
            </a:r>
            <a:r>
              <a:rPr lang="en-US" dirty="0" err="1"/>
              <a:t>oder</a:t>
            </a:r>
            <a:r>
              <a:rPr lang="en-US" dirty="0"/>
              <a:t> “von </a:t>
            </a:r>
            <a:r>
              <a:rPr lang="en-US" dirty="0" err="1"/>
              <a:t>außen</a:t>
            </a:r>
            <a:r>
              <a:rPr lang="en-US" dirty="0"/>
              <a:t>” </a:t>
            </a:r>
            <a:r>
              <a:rPr lang="en-US" dirty="0" err="1"/>
              <a:t>beschrieben</a:t>
            </a:r>
            <a:r>
              <a:rPr lang="en-US" dirty="0"/>
              <a:t>.</a:t>
            </a:r>
          </a:p>
          <a:p>
            <a:pPr marL="1081088" lvl="1" indent="-339725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dirty="0" err="1"/>
              <a:t>sprachliche</a:t>
            </a:r>
            <a:r>
              <a:rPr lang="en-US" dirty="0"/>
              <a:t> </a:t>
            </a:r>
            <a:r>
              <a:rPr lang="en-US" dirty="0" err="1"/>
              <a:t>Markierung</a:t>
            </a:r>
            <a:r>
              <a:rPr lang="en-US" dirty="0"/>
              <a:t>, </a:t>
            </a:r>
            <a:r>
              <a:rPr lang="en-US" dirty="0" err="1"/>
              <a:t>z.B.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b="1" dirty="0" err="1"/>
              <a:t>Perfekt</a:t>
            </a:r>
            <a:r>
              <a:rPr lang="en-US" dirty="0"/>
              <a:t> </a:t>
            </a:r>
            <a:r>
              <a:rPr lang="en-US" dirty="0" err="1"/>
              <a:t>oder</a:t>
            </a:r>
            <a:r>
              <a:rPr lang="en-US" dirty="0"/>
              <a:t> </a:t>
            </a:r>
            <a:r>
              <a:rPr lang="en-US" b="1" dirty="0" err="1"/>
              <a:t>Imperfekt</a:t>
            </a:r>
            <a:endParaRPr lang="en-US" b="1" dirty="0"/>
          </a:p>
          <a:p>
            <a:pPr marL="514350" indent="-514350">
              <a:spcBef>
                <a:spcPts val="1800"/>
              </a:spcBef>
              <a:buFont typeface="+mj-lt"/>
              <a:buAutoNum type="romanUcPeriod"/>
            </a:pPr>
            <a:r>
              <a:rPr lang="en-US" dirty="0"/>
              <a:t>Die </a:t>
            </a:r>
            <a:r>
              <a:rPr lang="en-US" b="1" dirty="0" err="1">
                <a:solidFill>
                  <a:srgbClr val="FF0000"/>
                </a:solidFill>
              </a:rPr>
              <a:t>Aktionsart</a:t>
            </a:r>
            <a:r>
              <a:rPr lang="en-US" dirty="0"/>
              <a:t> (</a:t>
            </a:r>
            <a:r>
              <a:rPr lang="en-US" i="1" dirty="0" err="1"/>
              <a:t>lexikalischer</a:t>
            </a:r>
            <a:r>
              <a:rPr lang="en-US" i="1" dirty="0"/>
              <a:t>/</a:t>
            </a:r>
            <a:r>
              <a:rPr lang="en-US" i="1" dirty="0" err="1"/>
              <a:t>innerer</a:t>
            </a:r>
            <a:r>
              <a:rPr lang="en-US" i="1" dirty="0"/>
              <a:t> </a:t>
            </a:r>
            <a:r>
              <a:rPr lang="en-US" i="1" dirty="0" err="1"/>
              <a:t>Aspekt</a:t>
            </a:r>
            <a:r>
              <a:rPr lang="en-US" dirty="0"/>
              <a:t>): </a:t>
            </a:r>
            <a:r>
              <a:rPr lang="en-US" dirty="0" err="1"/>
              <a:t>beschreibt</a:t>
            </a:r>
            <a:r>
              <a:rPr lang="en-US" dirty="0"/>
              <a:t> </a:t>
            </a:r>
            <a:r>
              <a:rPr lang="en-US" dirty="0" err="1"/>
              <a:t>semantische</a:t>
            </a:r>
            <a:r>
              <a:rPr lang="en-US" dirty="0"/>
              <a:t> </a:t>
            </a:r>
            <a:r>
              <a:rPr lang="en-US" dirty="0" err="1"/>
              <a:t>Eigenschaften</a:t>
            </a:r>
            <a:r>
              <a:rPr lang="en-US" dirty="0"/>
              <a:t> von </a:t>
            </a:r>
            <a:r>
              <a:rPr lang="en-US" b="1" dirty="0" err="1"/>
              <a:t>Verbklassen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Beispiele</a:t>
            </a:r>
            <a:r>
              <a:rPr lang="en-US" sz="2000" dirty="0"/>
              <a:t> </a:t>
            </a:r>
            <a:r>
              <a:rPr lang="en-US" sz="2000" dirty="0" err="1"/>
              <a:t>folgen</a:t>
            </a:r>
            <a:r>
              <a:rPr lang="en-US" sz="2000" dirty="0"/>
              <a:t>)</a:t>
            </a:r>
            <a:r>
              <a:rPr lang="en-US" dirty="0"/>
              <a:t>.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dirty="0" err="1"/>
              <a:t>sehr</a:t>
            </a:r>
            <a:r>
              <a:rPr lang="en-US" dirty="0"/>
              <a:t> </a:t>
            </a:r>
            <a:r>
              <a:rPr lang="en-US" dirty="0" err="1"/>
              <a:t>komplexes</a:t>
            </a:r>
            <a:r>
              <a:rPr lang="en-US" dirty="0"/>
              <a:t> und </a:t>
            </a:r>
            <a:r>
              <a:rPr lang="en-US" dirty="0" err="1"/>
              <a:t>kompliziertes</a:t>
            </a:r>
            <a:r>
              <a:rPr lang="en-US" dirty="0"/>
              <a:t> </a:t>
            </a:r>
            <a:r>
              <a:rPr lang="en-US" dirty="0" err="1"/>
              <a:t>Phänomen</a:t>
            </a:r>
            <a:r>
              <a:rPr lang="en-US" dirty="0"/>
              <a:t>. 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/>
              <a:t>Wir </a:t>
            </a:r>
            <a:r>
              <a:rPr lang="en-US" dirty="0" err="1"/>
              <a:t>konzentrieren</a:t>
            </a:r>
            <a:r>
              <a:rPr lang="en-US" dirty="0"/>
              <a:t> </a:t>
            </a:r>
            <a:r>
              <a:rPr lang="en-US" dirty="0" err="1"/>
              <a:t>uns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Folgenden</a:t>
            </a:r>
            <a:r>
              <a:rPr lang="en-US" dirty="0"/>
              <a:t> </a:t>
            </a:r>
            <a:r>
              <a:rPr lang="en-US" dirty="0" err="1"/>
              <a:t>ausschließlich</a:t>
            </a:r>
            <a:r>
              <a:rPr lang="en-US" dirty="0"/>
              <a:t> auf die </a:t>
            </a:r>
            <a:r>
              <a:rPr lang="en-US" dirty="0" err="1"/>
              <a:t>Aktionsart</a:t>
            </a:r>
            <a:r>
              <a:rPr lang="en-US" dirty="0"/>
              <a:t> </a:t>
            </a:r>
            <a:r>
              <a:rPr lang="en-US" sz="2200" dirty="0"/>
              <a:t>(</a:t>
            </a:r>
            <a:r>
              <a:rPr lang="en-US" sz="2200" dirty="0" err="1"/>
              <a:t>im</a:t>
            </a:r>
            <a:r>
              <a:rPr lang="en-US" sz="2200" dirty="0"/>
              <a:t> </a:t>
            </a:r>
            <a:r>
              <a:rPr lang="en-US" sz="2200" dirty="0" err="1"/>
              <a:t>Weiteren</a:t>
            </a:r>
            <a:r>
              <a:rPr lang="en-US" sz="2200" dirty="0"/>
              <a:t> </a:t>
            </a:r>
            <a:r>
              <a:rPr lang="en-US" sz="2200" dirty="0" err="1"/>
              <a:t>einfach</a:t>
            </a:r>
            <a:r>
              <a:rPr lang="en-US" sz="2200" dirty="0"/>
              <a:t> “</a:t>
            </a:r>
            <a:r>
              <a:rPr lang="en-US" sz="2200" dirty="0" err="1"/>
              <a:t>Aspekt</a:t>
            </a:r>
            <a:r>
              <a:rPr lang="en-US" sz="2200" dirty="0"/>
              <a:t>”).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1B76F-5624-961E-BE88-E979C659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80344-E3A0-B2D1-96FB-21BA6626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4578490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7B9A-FB21-4D37-9745-19FF27E7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Aspekt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4218-FB36-E5A7-0245-7C567FD95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19320"/>
            <a:ext cx="8411497" cy="523663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b="1" dirty="0" err="1"/>
              <a:t>Perfektiv</a:t>
            </a:r>
            <a:r>
              <a:rPr lang="en-US" b="1" dirty="0"/>
              <a:t> vs. </a:t>
            </a:r>
            <a:r>
              <a:rPr lang="en-US" b="1" dirty="0" err="1"/>
              <a:t>Imperfektiv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/>
              <a:t>Ereignisse</a:t>
            </a:r>
            <a:r>
              <a:rPr lang="en-US" dirty="0"/>
              <a:t> in der </a:t>
            </a:r>
            <a:r>
              <a:rPr lang="en-US" dirty="0" err="1"/>
              <a:t>Vergangenheit</a:t>
            </a:r>
            <a:r>
              <a:rPr lang="en-US" dirty="0"/>
              <a:t> </a:t>
            </a:r>
            <a:r>
              <a:rPr lang="en-US" dirty="0" err="1"/>
              <a:t>können</a:t>
            </a:r>
            <a:r>
              <a:rPr lang="en-US" dirty="0"/>
              <a:t> </a:t>
            </a:r>
            <a:r>
              <a:rPr lang="en-US" dirty="0" err="1"/>
              <a:t>sprachlich</a:t>
            </a:r>
            <a:r>
              <a:rPr lang="en-US" dirty="0"/>
              <a:t> auf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unterschiedliche</a:t>
            </a:r>
            <a:r>
              <a:rPr lang="en-US" dirty="0"/>
              <a:t> </a:t>
            </a:r>
            <a:r>
              <a:rPr lang="en-US" dirty="0" err="1"/>
              <a:t>Arten</a:t>
            </a:r>
            <a:r>
              <a:rPr lang="en-US" dirty="0"/>
              <a:t> </a:t>
            </a:r>
            <a:r>
              <a:rPr lang="en-US" dirty="0" err="1"/>
              <a:t>dargestellt</a:t>
            </a:r>
            <a:r>
              <a:rPr lang="en-US" dirty="0"/>
              <a:t> </a:t>
            </a:r>
            <a:r>
              <a:rPr lang="en-US" dirty="0" err="1"/>
              <a:t>werden</a:t>
            </a:r>
            <a:r>
              <a:rPr lang="en-US" dirty="0"/>
              <a:t>.</a:t>
            </a:r>
            <a:endParaRPr lang="en-US" i="1" dirty="0"/>
          </a:p>
          <a:p>
            <a:pPr>
              <a:spcBef>
                <a:spcPts val="1200"/>
              </a:spcBef>
            </a:pPr>
            <a:r>
              <a:rPr lang="de-DE" dirty="0"/>
              <a:t>(1)		Das Schiff </a:t>
            </a:r>
            <a:r>
              <a:rPr lang="de-DE" dirty="0">
                <a:solidFill>
                  <a:srgbClr val="00B050"/>
                </a:solidFill>
              </a:rPr>
              <a:t>ist gesunken</a:t>
            </a:r>
            <a:r>
              <a:rPr lang="de-DE" dirty="0"/>
              <a:t>.			(</a:t>
            </a:r>
            <a:r>
              <a:rPr lang="de-DE" i="1" dirty="0"/>
              <a:t>Perfektiv</a:t>
            </a:r>
            <a:r>
              <a:rPr lang="de-DE" dirty="0"/>
              <a:t>)	</a:t>
            </a:r>
          </a:p>
          <a:p>
            <a:pPr>
              <a:spcBef>
                <a:spcPts val="1200"/>
              </a:spcBef>
            </a:pPr>
            <a:r>
              <a:rPr lang="de-DE" sz="2200" dirty="0"/>
              <a:t>Aus Satz (1) folgt, dass das Schiff gesunken ist. Wenn (1) wahr ist, dann gibt es einen </a:t>
            </a:r>
            <a:r>
              <a:rPr lang="de-DE" sz="2200" dirty="0">
                <a:solidFill>
                  <a:srgbClr val="FF0000"/>
                </a:solidFill>
              </a:rPr>
              <a:t>Resultatszustand</a:t>
            </a:r>
            <a:r>
              <a:rPr lang="de-DE" sz="2200" dirty="0"/>
              <a:t> – das gesunkene Schiff.</a:t>
            </a:r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600"/>
              </a:spcBef>
            </a:pPr>
            <a:r>
              <a:rPr lang="de-DE" dirty="0"/>
              <a:t>(2)		Das Schiff </a:t>
            </a:r>
            <a:r>
              <a:rPr lang="de-DE" dirty="0">
                <a:solidFill>
                  <a:srgbClr val="00B050"/>
                </a:solidFill>
              </a:rPr>
              <a:t>war am Sinken</a:t>
            </a:r>
            <a:r>
              <a:rPr lang="de-DE" dirty="0"/>
              <a:t>,		 	(</a:t>
            </a:r>
            <a:r>
              <a:rPr lang="de-DE" i="1" dirty="0"/>
              <a:t>Imperfektiv</a:t>
            </a:r>
            <a:r>
              <a:rPr lang="de-DE" dirty="0"/>
              <a:t>) </a:t>
            </a:r>
            <a:br>
              <a:rPr lang="de-DE" dirty="0"/>
            </a:br>
            <a:r>
              <a:rPr lang="de-DE" dirty="0"/>
              <a:t>		als </a:t>
            </a:r>
            <a:r>
              <a:rPr lang="de-DE" dirty="0">
                <a:solidFill>
                  <a:srgbClr val="7030A0"/>
                </a:solidFill>
              </a:rPr>
              <a:t>ein Wunder geschah.</a:t>
            </a:r>
            <a:r>
              <a:rPr lang="de-DE" dirty="0"/>
              <a:t> </a:t>
            </a:r>
            <a:endParaRPr lang="de-DE" dirty="0">
              <a:solidFill>
                <a:srgbClr val="7030A0"/>
              </a:solidFill>
            </a:endParaRPr>
          </a:p>
          <a:p>
            <a:pPr>
              <a:spcBef>
                <a:spcPts val="1200"/>
              </a:spcBef>
            </a:pPr>
            <a:r>
              <a:rPr lang="de-DE" sz="2200" dirty="0"/>
              <a:t>Aus Satz (2) folgt </a:t>
            </a:r>
            <a:r>
              <a:rPr lang="de-DE" sz="2200" u="sng" dirty="0"/>
              <a:t>nicht</a:t>
            </a:r>
            <a:r>
              <a:rPr lang="de-DE" sz="2200" dirty="0"/>
              <a:t>, dass das Schiff gesunken ist. Es könnte z.B. ein anderes Schiff, etwa die Küstenwache, zur Rettung gekommen sein.</a:t>
            </a:r>
          </a:p>
          <a:p>
            <a:endParaRPr lang="en-US" dirty="0"/>
          </a:p>
          <a:p>
            <a:endParaRPr lang="en-US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1B76F-5624-961E-BE88-E979C659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80344-E3A0-B2D1-96FB-21BA6626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1976457-C8A2-B17F-8158-014262441F8D}"/>
              </a:ext>
            </a:extLst>
          </p:cNvPr>
          <p:cNvGrpSpPr/>
          <p:nvPr/>
        </p:nvGrpSpPr>
        <p:grpSpPr>
          <a:xfrm>
            <a:off x="1855711" y="3176297"/>
            <a:ext cx="4908526" cy="864294"/>
            <a:chOff x="1221525" y="1425677"/>
            <a:chExt cx="4908526" cy="1008117"/>
          </a:xfrm>
        </p:grpSpPr>
        <p:sp>
          <p:nvSpPr>
            <p:cNvPr id="20" name="Rectangle: Rounded Corners 19">
              <a:extLst>
                <a:ext uri="{FF2B5EF4-FFF2-40B4-BE49-F238E27FC236}">
                  <a16:creationId xmlns:a16="http://schemas.microsoft.com/office/drawing/2014/main" id="{928DB2B6-B094-62F5-438B-B0B9F13230FA}"/>
                </a:ext>
              </a:extLst>
            </p:cNvPr>
            <p:cNvSpPr/>
            <p:nvPr/>
          </p:nvSpPr>
          <p:spPr>
            <a:xfrm>
              <a:off x="2084441" y="1533833"/>
              <a:ext cx="1376516" cy="432618"/>
            </a:xfrm>
            <a:prstGeom prst="roundRect">
              <a:avLst/>
            </a:prstGeom>
            <a:solidFill>
              <a:srgbClr val="00B05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B0DC87F0-5372-B7B5-F898-5603C6423605}"/>
                </a:ext>
              </a:extLst>
            </p:cNvPr>
            <p:cNvSpPr/>
            <p:nvPr/>
          </p:nvSpPr>
          <p:spPr>
            <a:xfrm>
              <a:off x="3293805" y="1425677"/>
              <a:ext cx="167149" cy="639097"/>
            </a:xfrm>
            <a:prstGeom prst="rect">
              <a:avLst/>
            </a:prstGeom>
            <a:solidFill>
              <a:srgbClr val="FF000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70ECA2FE-24AB-E1A2-0914-7F34500B3652}"/>
                </a:ext>
              </a:extLst>
            </p:cNvPr>
            <p:cNvCxnSpPr/>
            <p:nvPr/>
          </p:nvCxnSpPr>
          <p:spPr>
            <a:xfrm>
              <a:off x="1221525" y="1748506"/>
              <a:ext cx="4329616" cy="0"/>
            </a:xfrm>
            <a:prstGeom prst="straightConnector1">
              <a:avLst/>
            </a:prstGeom>
            <a:ln w="3175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246AFEBA-4191-EF83-26B3-B8E0D0C479EE}"/>
                </a:ext>
              </a:extLst>
            </p:cNvPr>
            <p:cNvCxnSpPr/>
            <p:nvPr/>
          </p:nvCxnSpPr>
          <p:spPr>
            <a:xfrm>
              <a:off x="4109885" y="1566232"/>
              <a:ext cx="0" cy="4169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8296000-F110-AF34-562F-110275A7AB6D}"/>
                </a:ext>
              </a:extLst>
            </p:cNvPr>
            <p:cNvSpPr txBox="1"/>
            <p:nvPr/>
          </p:nvSpPr>
          <p:spPr>
            <a:xfrm>
              <a:off x="3997179" y="2064462"/>
              <a:ext cx="21328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/>
                <a:t>t</a:t>
              </a:r>
              <a:r>
                <a:rPr lang="en-US" b="1" baseline="-25000"/>
                <a:t>0</a:t>
              </a:r>
              <a:r>
                <a:rPr lang="en-US"/>
                <a:t> (Sprechzeitpunkt)</a:t>
              </a:r>
              <a:endParaRPr lang="de-DE" b="1" baseline="-2500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31F0021-8BF8-3396-9E8E-E729B05C0ABC}"/>
              </a:ext>
            </a:extLst>
          </p:cNvPr>
          <p:cNvGrpSpPr/>
          <p:nvPr/>
        </p:nvGrpSpPr>
        <p:grpSpPr>
          <a:xfrm>
            <a:off x="1890119" y="5726129"/>
            <a:ext cx="4898694" cy="800639"/>
            <a:chOff x="1221525" y="1435232"/>
            <a:chExt cx="4898694" cy="933870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71E3F63-21B7-EC79-0160-14B99ACC8B10}"/>
                </a:ext>
              </a:extLst>
            </p:cNvPr>
            <p:cNvSpPr/>
            <p:nvPr/>
          </p:nvSpPr>
          <p:spPr>
            <a:xfrm>
              <a:off x="2084441" y="1533833"/>
              <a:ext cx="859334" cy="449381"/>
            </a:xfrm>
            <a:prstGeom prst="roundRect">
              <a:avLst/>
            </a:prstGeom>
            <a:solidFill>
              <a:srgbClr val="00B05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A0A010A-AA57-9DFD-FF44-74D8FC75483B}"/>
                </a:ext>
              </a:extLst>
            </p:cNvPr>
            <p:cNvSpPr/>
            <p:nvPr/>
          </p:nvSpPr>
          <p:spPr>
            <a:xfrm>
              <a:off x="2943776" y="1435232"/>
              <a:ext cx="129786" cy="644199"/>
            </a:xfrm>
            <a:prstGeom prst="rect">
              <a:avLst/>
            </a:prstGeom>
            <a:solidFill>
              <a:srgbClr val="7030A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8478CB7A-C0F7-B804-9194-7512D0FC8B07}"/>
                </a:ext>
              </a:extLst>
            </p:cNvPr>
            <p:cNvCxnSpPr/>
            <p:nvPr/>
          </p:nvCxnSpPr>
          <p:spPr>
            <a:xfrm>
              <a:off x="1221525" y="1748506"/>
              <a:ext cx="4329616" cy="0"/>
            </a:xfrm>
            <a:prstGeom prst="straightConnector1">
              <a:avLst/>
            </a:prstGeom>
            <a:ln w="3175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8F570C8-1784-18EB-E9C8-2566B865B587}"/>
                </a:ext>
              </a:extLst>
            </p:cNvPr>
            <p:cNvCxnSpPr/>
            <p:nvPr/>
          </p:nvCxnSpPr>
          <p:spPr>
            <a:xfrm>
              <a:off x="4109885" y="1566232"/>
              <a:ext cx="0" cy="4169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FD11E24-7A78-09E3-9CF0-968C029A8B6D}"/>
                </a:ext>
              </a:extLst>
            </p:cNvPr>
            <p:cNvSpPr txBox="1"/>
            <p:nvPr/>
          </p:nvSpPr>
          <p:spPr>
            <a:xfrm>
              <a:off x="3987347" y="1938311"/>
              <a:ext cx="2132872" cy="4307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/>
                <a:t>t</a:t>
              </a:r>
              <a:r>
                <a:rPr lang="en-US" b="1" baseline="-25000"/>
                <a:t>0</a:t>
              </a:r>
              <a:endParaRPr lang="de-DE" b="1" baseline="-25000"/>
            </a:p>
          </p:txBody>
        </p:sp>
      </p:grpSp>
    </p:spTree>
    <p:extLst>
      <p:ext uri="{BB962C8B-B14F-4D97-AF65-F5344CB8AC3E}">
        <p14:creationId xmlns:p14="http://schemas.microsoft.com/office/powerpoint/2010/main" val="1825492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7B9A-FB21-4D37-9745-19FF27E7BB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Aspekt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B4218-FB36-E5A7-0245-7C567FD95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19320"/>
            <a:ext cx="8411497" cy="5236636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b="1" dirty="0"/>
              <a:t>Test für </a:t>
            </a:r>
            <a:r>
              <a:rPr lang="en-US" b="1" dirty="0" err="1"/>
              <a:t>perfektive</a:t>
            </a:r>
            <a:r>
              <a:rPr lang="en-US" b="1" dirty="0"/>
              <a:t> vs. </a:t>
            </a:r>
            <a:r>
              <a:rPr lang="en-US" b="1" dirty="0" err="1"/>
              <a:t>imperfektive</a:t>
            </a:r>
            <a:r>
              <a:rPr lang="en-US" b="1" dirty="0"/>
              <a:t> </a:t>
            </a:r>
            <a:r>
              <a:rPr lang="en-US" b="1" dirty="0" err="1"/>
              <a:t>Ereignisse</a:t>
            </a:r>
            <a:r>
              <a:rPr lang="en-US" b="1" dirty="0"/>
              <a:t>.</a:t>
            </a:r>
            <a:r>
              <a:rPr lang="en-US" dirty="0"/>
              <a:t> </a:t>
            </a:r>
            <a:r>
              <a:rPr lang="en-US" dirty="0" err="1"/>
              <a:t>Interaktion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Temporalsätzen</a:t>
            </a:r>
            <a:r>
              <a:rPr lang="en-US" dirty="0"/>
              <a:t>:</a:t>
            </a:r>
            <a:endParaRPr lang="en-US" i="1" dirty="0"/>
          </a:p>
          <a:p>
            <a:pPr>
              <a:spcBef>
                <a:spcPts val="1200"/>
              </a:spcBef>
            </a:pPr>
            <a:r>
              <a:rPr lang="de-DE" dirty="0"/>
              <a:t>(1)		Maria </a:t>
            </a:r>
            <a:r>
              <a:rPr lang="de-DE" dirty="0">
                <a:solidFill>
                  <a:srgbClr val="00B050"/>
                </a:solidFill>
              </a:rPr>
              <a:t>ist</a:t>
            </a:r>
            <a:r>
              <a:rPr lang="de-DE" dirty="0"/>
              <a:t> </a:t>
            </a:r>
            <a:r>
              <a:rPr lang="de-DE" dirty="0">
                <a:solidFill>
                  <a:srgbClr val="00B050"/>
                </a:solidFill>
              </a:rPr>
              <a:t>eingeschlafen </a:t>
            </a:r>
            <a:r>
              <a:rPr lang="de-DE" dirty="0"/>
              <a:t>als </a:t>
            </a:r>
            <a:r>
              <a:rPr lang="de-DE" dirty="0">
                <a:solidFill>
                  <a:srgbClr val="FF0000"/>
                </a:solidFill>
              </a:rPr>
              <a:t>der Wecker läutete</a:t>
            </a:r>
            <a:r>
              <a:rPr lang="de-DE" dirty="0"/>
              <a:t>.  </a:t>
            </a:r>
          </a:p>
          <a:p>
            <a:pPr>
              <a:spcBef>
                <a:spcPts val="0"/>
              </a:spcBef>
            </a:pPr>
            <a:r>
              <a:rPr lang="de-DE" dirty="0"/>
              <a:t>					(</a:t>
            </a:r>
            <a:r>
              <a:rPr lang="de-DE" i="1" dirty="0"/>
              <a:t>Perfektiv</a:t>
            </a:r>
            <a:r>
              <a:rPr lang="de-DE" dirty="0"/>
              <a:t>)</a:t>
            </a:r>
          </a:p>
          <a:p>
            <a:pPr>
              <a:spcBef>
                <a:spcPts val="800"/>
              </a:spcBef>
            </a:pPr>
            <a:r>
              <a:rPr lang="de-DE" dirty="0"/>
              <a:t>(2)		Maria </a:t>
            </a:r>
            <a:r>
              <a:rPr lang="de-DE" dirty="0">
                <a:solidFill>
                  <a:srgbClr val="00B050"/>
                </a:solidFill>
              </a:rPr>
              <a:t>war am Einschlafen </a:t>
            </a:r>
            <a:r>
              <a:rPr lang="de-DE" dirty="0"/>
              <a:t>als </a:t>
            </a:r>
            <a:r>
              <a:rPr lang="de-DE" dirty="0">
                <a:solidFill>
                  <a:srgbClr val="FF0000"/>
                </a:solidFill>
              </a:rPr>
              <a:t>der Wecker läutete</a:t>
            </a:r>
            <a:r>
              <a:rPr lang="de-DE" dirty="0"/>
              <a:t>. 							(</a:t>
            </a:r>
            <a:r>
              <a:rPr lang="de-DE" i="1" dirty="0"/>
              <a:t>Imperfektiv</a:t>
            </a:r>
            <a:r>
              <a:rPr lang="de-DE" dirty="0"/>
              <a:t>)</a:t>
            </a:r>
          </a:p>
          <a:p>
            <a:pPr>
              <a:spcBef>
                <a:spcPts val="1200"/>
              </a:spcBef>
            </a:pPr>
            <a:r>
              <a:rPr lang="de-DE" sz="2200" i="1" dirty="0"/>
              <a:t>Interpretation von (1)</a:t>
            </a:r>
            <a:r>
              <a:rPr lang="de-DE" sz="2200" dirty="0"/>
              <a:t>: Das </a:t>
            </a:r>
            <a:r>
              <a:rPr lang="de-DE" sz="2200" dirty="0">
                <a:solidFill>
                  <a:srgbClr val="00B050"/>
                </a:solidFill>
              </a:rPr>
              <a:t>Ereignis des Einschlafens </a:t>
            </a:r>
            <a:r>
              <a:rPr lang="de-DE" sz="2200" b="1" dirty="0"/>
              <a:t>geht</a:t>
            </a:r>
            <a:r>
              <a:rPr lang="de-DE" sz="2200" dirty="0"/>
              <a:t> dem </a:t>
            </a:r>
            <a:r>
              <a:rPr lang="de-DE" sz="2200" dirty="0">
                <a:solidFill>
                  <a:srgbClr val="FF0000"/>
                </a:solidFill>
              </a:rPr>
              <a:t>Ereignis des Wecker-Läutens </a:t>
            </a:r>
            <a:r>
              <a:rPr lang="de-DE" sz="2200" b="1" dirty="0"/>
              <a:t>voraus</a:t>
            </a:r>
            <a:r>
              <a:rPr lang="de-DE" sz="2200" dirty="0"/>
              <a:t>.</a:t>
            </a:r>
            <a:endParaRPr lang="de-DE" dirty="0"/>
          </a:p>
          <a:p>
            <a:pPr>
              <a:spcBef>
                <a:spcPts val="1200"/>
              </a:spcBef>
            </a:pPr>
            <a:endParaRPr lang="de-DE" dirty="0"/>
          </a:p>
          <a:p>
            <a:pPr>
              <a:spcBef>
                <a:spcPts val="0"/>
              </a:spcBef>
            </a:pPr>
            <a:endParaRPr lang="de-DE" sz="2200" dirty="0"/>
          </a:p>
          <a:p>
            <a:pPr>
              <a:spcBef>
                <a:spcPts val="0"/>
              </a:spcBef>
            </a:pPr>
            <a:r>
              <a:rPr lang="de-DE" sz="2200" i="1" dirty="0"/>
              <a:t>Interpretation von (2)</a:t>
            </a:r>
            <a:r>
              <a:rPr lang="de-DE" sz="2200" dirty="0"/>
              <a:t>: Das </a:t>
            </a:r>
            <a:r>
              <a:rPr lang="de-DE" sz="2200" dirty="0">
                <a:solidFill>
                  <a:srgbClr val="FF0000"/>
                </a:solidFill>
              </a:rPr>
              <a:t>Ereignis des Wecker-Läutens </a:t>
            </a:r>
            <a:r>
              <a:rPr lang="de-DE" sz="2200" dirty="0"/>
              <a:t>findet </a:t>
            </a:r>
            <a:r>
              <a:rPr lang="de-DE" sz="2200" b="1" dirty="0"/>
              <a:t>während</a:t>
            </a:r>
            <a:r>
              <a:rPr lang="de-DE" sz="2200" dirty="0"/>
              <a:t> des </a:t>
            </a:r>
            <a:r>
              <a:rPr lang="de-DE" sz="2200" dirty="0">
                <a:solidFill>
                  <a:srgbClr val="00B050"/>
                </a:solidFill>
              </a:rPr>
              <a:t>Ereignisses des Einschlafens </a:t>
            </a:r>
            <a:r>
              <a:rPr lang="de-DE" sz="2200" dirty="0"/>
              <a:t>statt.</a:t>
            </a:r>
          </a:p>
          <a:p>
            <a:pPr>
              <a:spcBef>
                <a:spcPts val="1200"/>
              </a:spcBef>
            </a:pPr>
            <a:endParaRPr lang="de-DE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1B76F-5624-961E-BE88-E979C659E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17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580344-E3A0-B2D1-96FB-21BA66263D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9B797493-3FB9-BC2C-46F1-2199AA8F9E3F}"/>
              </a:ext>
            </a:extLst>
          </p:cNvPr>
          <p:cNvGrpSpPr/>
          <p:nvPr/>
        </p:nvGrpSpPr>
        <p:grpSpPr>
          <a:xfrm>
            <a:off x="3281390" y="4120175"/>
            <a:ext cx="4908526" cy="775806"/>
            <a:chOff x="1221525" y="1425677"/>
            <a:chExt cx="4908526" cy="904905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B4E28086-56B7-4DB5-41BD-02A5C9373CA4}"/>
                </a:ext>
              </a:extLst>
            </p:cNvPr>
            <p:cNvSpPr/>
            <p:nvPr/>
          </p:nvSpPr>
          <p:spPr>
            <a:xfrm>
              <a:off x="2084441" y="1533833"/>
              <a:ext cx="1376516" cy="432618"/>
            </a:xfrm>
            <a:prstGeom prst="roundRect">
              <a:avLst/>
            </a:prstGeom>
            <a:solidFill>
              <a:srgbClr val="00B05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AC4E754-2276-0608-F3F9-DB842FB10763}"/>
                </a:ext>
              </a:extLst>
            </p:cNvPr>
            <p:cNvSpPr/>
            <p:nvPr/>
          </p:nvSpPr>
          <p:spPr>
            <a:xfrm>
              <a:off x="3608434" y="1425677"/>
              <a:ext cx="167149" cy="639097"/>
            </a:xfrm>
            <a:prstGeom prst="rect">
              <a:avLst/>
            </a:prstGeom>
            <a:solidFill>
              <a:srgbClr val="FF000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5E52A5B9-0A4E-CDC2-3C56-81E2336695A0}"/>
                </a:ext>
              </a:extLst>
            </p:cNvPr>
            <p:cNvCxnSpPr/>
            <p:nvPr/>
          </p:nvCxnSpPr>
          <p:spPr>
            <a:xfrm>
              <a:off x="1221525" y="1748506"/>
              <a:ext cx="4329616" cy="0"/>
            </a:xfrm>
            <a:prstGeom prst="straightConnector1">
              <a:avLst/>
            </a:prstGeom>
            <a:ln w="3175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3225F53B-252D-F61A-0F17-FD97B8FC82E4}"/>
                </a:ext>
              </a:extLst>
            </p:cNvPr>
            <p:cNvCxnSpPr/>
            <p:nvPr/>
          </p:nvCxnSpPr>
          <p:spPr>
            <a:xfrm>
              <a:off x="4109885" y="1566232"/>
              <a:ext cx="0" cy="4169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4865EBF-A6C5-F31E-7311-585FDFA5D679}"/>
                </a:ext>
              </a:extLst>
            </p:cNvPr>
            <p:cNvSpPr txBox="1"/>
            <p:nvPr/>
          </p:nvSpPr>
          <p:spPr>
            <a:xfrm>
              <a:off x="3997179" y="1961250"/>
              <a:ext cx="2132872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/>
                <a:t>t</a:t>
              </a:r>
              <a:r>
                <a:rPr lang="en-US" b="1" baseline="-25000"/>
                <a:t>0</a:t>
              </a:r>
              <a:r>
                <a:rPr lang="en-US"/>
                <a:t> (Sprechzeitpunkt)</a:t>
              </a:r>
              <a:endParaRPr lang="de-DE" b="1" baseline="-2500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B9B1BF76-9E28-45E3-350F-BB7F1135A73F}"/>
              </a:ext>
            </a:extLst>
          </p:cNvPr>
          <p:cNvGrpSpPr/>
          <p:nvPr/>
        </p:nvGrpSpPr>
        <p:grpSpPr>
          <a:xfrm>
            <a:off x="3296144" y="5747399"/>
            <a:ext cx="4908526" cy="828497"/>
            <a:chOff x="1221525" y="1425677"/>
            <a:chExt cx="4908526" cy="966364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AC353EB3-D0C4-D40A-BC96-B5A4976E5883}"/>
                </a:ext>
              </a:extLst>
            </p:cNvPr>
            <p:cNvSpPr/>
            <p:nvPr/>
          </p:nvSpPr>
          <p:spPr>
            <a:xfrm>
              <a:off x="2084441" y="1533833"/>
              <a:ext cx="1376516" cy="432618"/>
            </a:xfrm>
            <a:prstGeom prst="roundRect">
              <a:avLst/>
            </a:prstGeom>
            <a:solidFill>
              <a:srgbClr val="00B05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62B697A-667A-0272-8026-CB3FE43F7458}"/>
                </a:ext>
              </a:extLst>
            </p:cNvPr>
            <p:cNvSpPr/>
            <p:nvPr/>
          </p:nvSpPr>
          <p:spPr>
            <a:xfrm>
              <a:off x="3008667" y="1425677"/>
              <a:ext cx="167149" cy="639097"/>
            </a:xfrm>
            <a:prstGeom prst="rect">
              <a:avLst/>
            </a:prstGeom>
            <a:solidFill>
              <a:srgbClr val="FF0000">
                <a:alpha val="89804"/>
              </a:srgbClr>
            </a:solidFill>
            <a:ln>
              <a:solidFill>
                <a:schemeClr val="tx1"/>
              </a:solidFill>
            </a:ln>
            <a:effectLst>
              <a:outerShdw blurRad="127000" dist="63500" dir="2700000" sx="101000" sy="101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endParaRPr lang="de-DE" sz="2400" b="1" i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5F78F045-0CDE-6A67-31E1-6491124AFE1C}"/>
                </a:ext>
              </a:extLst>
            </p:cNvPr>
            <p:cNvCxnSpPr/>
            <p:nvPr/>
          </p:nvCxnSpPr>
          <p:spPr>
            <a:xfrm>
              <a:off x="1221525" y="1748506"/>
              <a:ext cx="4329616" cy="0"/>
            </a:xfrm>
            <a:prstGeom prst="straightConnector1">
              <a:avLst/>
            </a:prstGeom>
            <a:ln w="31750">
              <a:headEnd type="none" w="med" len="med"/>
              <a:tailEnd type="triangle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413C2B24-D44B-555F-FA22-F23EA8ADEBAA}"/>
                </a:ext>
              </a:extLst>
            </p:cNvPr>
            <p:cNvCxnSpPr/>
            <p:nvPr/>
          </p:nvCxnSpPr>
          <p:spPr>
            <a:xfrm>
              <a:off x="4109885" y="1566232"/>
              <a:ext cx="0" cy="41698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78150213-55B6-1127-BA60-C4B63F2CA64E}"/>
                </a:ext>
              </a:extLst>
            </p:cNvPr>
            <p:cNvSpPr txBox="1"/>
            <p:nvPr/>
          </p:nvSpPr>
          <p:spPr>
            <a:xfrm>
              <a:off x="3997179" y="1961250"/>
              <a:ext cx="2132872" cy="4307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b="1"/>
                <a:t>t</a:t>
              </a:r>
              <a:r>
                <a:rPr lang="en-US" b="1" baseline="-25000"/>
                <a:t>0</a:t>
              </a:r>
              <a:endParaRPr lang="de-DE" b="1" baseline="-25000"/>
            </a:p>
          </p:txBody>
        </p:sp>
      </p:grpSp>
    </p:spTree>
    <p:extLst>
      <p:ext uri="{BB962C8B-B14F-4D97-AF65-F5344CB8AC3E}">
        <p14:creationId xmlns:p14="http://schemas.microsoft.com/office/powerpoint/2010/main" val="35649085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33C7D-843E-48EE-5FFC-4146E4C1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Aktionsarten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4DBA5-2CC4-C662-19D9-DC105754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8982"/>
            <a:ext cx="8529484" cy="523663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 err="1"/>
              <a:t>Telizität</a:t>
            </a:r>
            <a:r>
              <a:rPr lang="en-US" i="1" dirty="0"/>
              <a:t> </a:t>
            </a:r>
            <a:r>
              <a:rPr lang="en-US" sz="2000" dirty="0"/>
              <a:t>(Garey 1957)</a:t>
            </a:r>
            <a:r>
              <a:rPr lang="en-US" dirty="0"/>
              <a:t>. </a:t>
            </a:r>
            <a:r>
              <a:rPr lang="de-AT" dirty="0"/>
              <a:t>Ereignisse können in zwei unterschiedliche Klassen eingeteilt werden:</a:t>
            </a:r>
          </a:p>
          <a:p>
            <a:pPr marL="796925" lvl="1" indent="-334963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mit</a:t>
            </a:r>
            <a:r>
              <a:rPr lang="de-AT" sz="2300" dirty="0"/>
              <a:t> einem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FF0000"/>
                </a:solidFill>
              </a:rPr>
              <a:t>telische</a:t>
            </a:r>
            <a:r>
              <a:rPr lang="de-AT" sz="2300" dirty="0"/>
              <a:t> Ereignisse</a:t>
            </a:r>
          </a:p>
          <a:p>
            <a:pPr marL="796925" lvl="1" indent="-334963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ohne</a:t>
            </a:r>
            <a:r>
              <a:rPr lang="de-AT" sz="2300" dirty="0"/>
              <a:t>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00B050"/>
                </a:solidFill>
              </a:rPr>
              <a:t>atelische</a:t>
            </a:r>
            <a:r>
              <a:rPr lang="de-AT" sz="2300" dirty="0"/>
              <a:t> Ereignisse.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AT" dirty="0"/>
              <a:t>Angenommen, Maria war glücklich und der Zustand trifft auch jetzt noch zu. Vielleicht ist sie auch in der Zukunft noch glücklich.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Das Ereignis des </a:t>
            </a:r>
            <a:r>
              <a:rPr lang="de-AT" i="1" dirty="0"/>
              <a:t>Glücklich seins</a:t>
            </a:r>
            <a:r>
              <a:rPr lang="de-AT" dirty="0"/>
              <a:t> hat also keinen natürlichen Endpunkt.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Diese Situation kann durch den Satz (1) beschrieben werden: </a:t>
            </a:r>
          </a:p>
          <a:p>
            <a:pPr>
              <a:spcBef>
                <a:spcPts val="1200"/>
              </a:spcBef>
            </a:pPr>
            <a:r>
              <a:rPr lang="de-AT" dirty="0"/>
              <a:t>(1) 		Maria war glücklich.</a:t>
            </a:r>
            <a:r>
              <a:rPr lang="de-AT" i="1" dirty="0"/>
              <a:t>			</a:t>
            </a:r>
            <a:r>
              <a:rPr lang="de-AT" b="1" i="1" dirty="0">
                <a:solidFill>
                  <a:srgbClr val="00B050"/>
                </a:solidFill>
              </a:rPr>
              <a:t> 			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Man sagt auch: diese Situation </a:t>
            </a:r>
            <a:r>
              <a:rPr lang="de-AT" i="1" dirty="0"/>
              <a:t>verifiziert </a:t>
            </a:r>
            <a:r>
              <a:rPr lang="de-AT" dirty="0"/>
              <a:t>(1).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4FA50-417D-E941-C78A-E08FA7AD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706C5-2EFC-6E7F-F720-829C0876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24907027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284E1-D475-FD54-1FE5-CF419D52C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C14E1-29EE-BF99-99DE-CB1406F6F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Aktionsarten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7A123-1E65-51E9-984D-A1F928AF6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8982"/>
            <a:ext cx="8529484" cy="523663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Zwei Arten von Ereignissen:</a:t>
            </a:r>
          </a:p>
          <a:p>
            <a:pPr marL="796925" lvl="1" indent="-334963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mit</a:t>
            </a:r>
            <a:r>
              <a:rPr lang="de-AT" sz="2300" dirty="0"/>
              <a:t> einem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FF0000"/>
                </a:solidFill>
              </a:rPr>
              <a:t>telisch</a:t>
            </a:r>
            <a:r>
              <a:rPr lang="de-AT" sz="2300" dirty="0"/>
              <a:t>.</a:t>
            </a:r>
          </a:p>
          <a:p>
            <a:pPr marL="796925" lvl="1" indent="-334963"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ohne</a:t>
            </a:r>
            <a:r>
              <a:rPr lang="de-AT" sz="2300" dirty="0"/>
              <a:t> einen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00B050"/>
                </a:solidFill>
              </a:rPr>
              <a:t>atelisch</a:t>
            </a:r>
            <a:r>
              <a:rPr lang="de-AT" sz="2300" dirty="0"/>
              <a:t>.</a:t>
            </a:r>
          </a:p>
          <a:p>
            <a:pPr>
              <a:spcBef>
                <a:spcPts val="2000"/>
              </a:spcBef>
              <a:tabLst>
                <a:tab pos="717550" algn="l"/>
                <a:tab pos="6457950" algn="l"/>
              </a:tabLst>
            </a:pPr>
            <a:r>
              <a:rPr lang="de-AT" dirty="0"/>
              <a:t>(1) 	Maria war glücklich.</a:t>
            </a:r>
            <a:r>
              <a:rPr lang="de-AT" i="1" dirty="0"/>
              <a:t>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17550" algn="l"/>
                <a:tab pos="6457950" algn="l"/>
              </a:tabLst>
            </a:pPr>
            <a:r>
              <a:rPr lang="de-AT" dirty="0">
                <a:solidFill>
                  <a:prstClr val="black"/>
                </a:solidFill>
              </a:rPr>
              <a:t>Angenommen, Maria hat genau ein Buch zu Ende gelesen. Das Ereignis ist also abgeschlossen. 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17550" algn="l"/>
                <a:tab pos="6457950" algn="l"/>
              </a:tabLst>
            </a:pPr>
            <a:r>
              <a:rPr lang="de-AT" dirty="0">
                <a:solidFill>
                  <a:prstClr val="black"/>
                </a:solidFill>
              </a:rPr>
              <a:t>Dieses Ereignis </a:t>
            </a:r>
            <a:r>
              <a:rPr lang="de-AT" b="1" dirty="0">
                <a:solidFill>
                  <a:prstClr val="black"/>
                </a:solidFill>
              </a:rPr>
              <a:t>hat</a:t>
            </a:r>
            <a:r>
              <a:rPr lang="de-AT" dirty="0">
                <a:solidFill>
                  <a:prstClr val="black"/>
                </a:solidFill>
              </a:rPr>
              <a:t> einen natürlichen Endpunkt: wenn Maria ein zweites Buch liest, kann dies </a:t>
            </a:r>
            <a:r>
              <a:rPr lang="de-AT" u="sng" dirty="0">
                <a:solidFill>
                  <a:prstClr val="black"/>
                </a:solidFill>
              </a:rPr>
              <a:t>nicht</a:t>
            </a:r>
            <a:r>
              <a:rPr lang="de-AT" dirty="0">
                <a:solidFill>
                  <a:prstClr val="black"/>
                </a:solidFill>
              </a:rPr>
              <a:t> (wahrhaftig) durch Satz (2) beschrieben werden. </a:t>
            </a:r>
            <a:endParaRPr lang="de-DE" dirty="0"/>
          </a:p>
          <a:p>
            <a:pPr>
              <a:spcBef>
                <a:spcPts val="1200"/>
              </a:spcBef>
              <a:tabLst>
                <a:tab pos="717550" algn="l"/>
                <a:tab pos="6457950" algn="l"/>
              </a:tabLst>
            </a:pPr>
            <a:r>
              <a:rPr lang="de-AT" dirty="0"/>
              <a:t>(2)	Maria hat genau ein Buch gelesen.</a:t>
            </a:r>
            <a:r>
              <a:rPr lang="de-AT" i="1" dirty="0"/>
              <a:t> 	</a:t>
            </a:r>
            <a:r>
              <a:rPr kumimoji="0" lang="de-AT" sz="240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telisch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A09A7C-5549-948F-B972-68045B66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19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B620F-EA27-AE97-0E98-9ED17C3FE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499871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7B6CE-7461-B3BA-C3E9-759C8EED2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Subjektsorientierte</a:t>
            </a:r>
            <a:r>
              <a:rPr lang="en-US" dirty="0"/>
              <a:t> </a:t>
            </a:r>
            <a:r>
              <a:rPr lang="en-US" dirty="0" err="1"/>
              <a:t>Adverbien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F86231-39BF-F073-78FF-B37C4FB9A5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</a:rPr>
              <a:t>Bisher </a:t>
            </a:r>
            <a:r>
              <a:rPr lang="en-US" dirty="0" err="1">
                <a:latin typeface="+mj-lt"/>
              </a:rPr>
              <a:t>haben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unterschiedliche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Arten</a:t>
            </a:r>
            <a:r>
              <a:rPr lang="en-US" dirty="0">
                <a:latin typeface="+mj-lt"/>
              </a:rPr>
              <a:t> von </a:t>
            </a:r>
            <a:r>
              <a:rPr lang="en-US" b="1" dirty="0" err="1">
                <a:latin typeface="+mj-lt"/>
              </a:rPr>
              <a:t>Modifikation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behandelt</a:t>
            </a:r>
            <a:r>
              <a:rPr lang="en-US" dirty="0">
                <a:latin typeface="+mj-lt"/>
              </a:rPr>
              <a:t>: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+mj-lt"/>
              </a:rPr>
              <a:t>Attributive </a:t>
            </a:r>
            <a:r>
              <a:rPr lang="en-US" sz="2400" dirty="0" err="1">
                <a:latin typeface="+mj-lt"/>
              </a:rPr>
              <a:t>intersektive</a:t>
            </a:r>
            <a:r>
              <a:rPr lang="en-US" sz="2400" dirty="0">
                <a:latin typeface="+mj-lt"/>
              </a:rPr>
              <a:t> APs (</a:t>
            </a:r>
            <a:r>
              <a:rPr lang="en-US" sz="2400" i="1" dirty="0" err="1">
                <a:latin typeface="+mj-lt"/>
              </a:rPr>
              <a:t>rund</a:t>
            </a:r>
            <a:r>
              <a:rPr lang="en-US" sz="2400" dirty="0">
                <a:latin typeface="+mj-lt"/>
              </a:rPr>
              <a:t>, </a:t>
            </a:r>
            <a:r>
              <a:rPr lang="en-US" sz="2400" i="1" dirty="0">
                <a:latin typeface="+mj-lt"/>
              </a:rPr>
              <a:t>schwarz</a:t>
            </a:r>
            <a:r>
              <a:rPr lang="en-US" sz="2400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französich</a:t>
            </a:r>
            <a:r>
              <a:rPr lang="en-US" sz="2400" dirty="0">
                <a:latin typeface="+mj-lt"/>
              </a:rPr>
              <a:t>)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sz="2400" dirty="0">
                <a:latin typeface="+mj-lt"/>
              </a:rPr>
              <a:t>Attributive nicht </a:t>
            </a:r>
            <a:r>
              <a:rPr lang="en-US" sz="2400" dirty="0" err="1">
                <a:latin typeface="+mj-lt"/>
              </a:rPr>
              <a:t>intersektive</a:t>
            </a:r>
            <a:r>
              <a:rPr lang="en-US" sz="2400" dirty="0">
                <a:latin typeface="+mj-lt"/>
              </a:rPr>
              <a:t> APs (</a:t>
            </a:r>
            <a:r>
              <a:rPr lang="en-US" sz="2400" i="1" dirty="0">
                <a:latin typeface="+mj-lt"/>
              </a:rPr>
              <a:t>gut</a:t>
            </a:r>
            <a:r>
              <a:rPr lang="en-US" sz="2400" dirty="0">
                <a:latin typeface="+mj-lt"/>
              </a:rPr>
              <a:t>, </a:t>
            </a:r>
            <a:r>
              <a:rPr lang="en-US" sz="2400" i="1" dirty="0" err="1">
                <a:latin typeface="+mj-lt"/>
              </a:rPr>
              <a:t>kompetent</a:t>
            </a:r>
            <a:r>
              <a:rPr lang="en-US" sz="2400" dirty="0">
                <a:latin typeface="+mj-lt"/>
              </a:rPr>
              <a:t>)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+mj-lt"/>
              </a:rPr>
              <a:t>Relativsätze</a:t>
            </a:r>
            <a:endParaRPr lang="en-US" sz="2400" dirty="0">
              <a:latin typeface="+mj-lt"/>
            </a:endParaRPr>
          </a:p>
          <a:p>
            <a:pPr marL="1085850" lvl="1" indent="-342900">
              <a:buFont typeface="Courier New" panose="02070309020205020404" pitchFamily="49" charset="0"/>
              <a:buChar char="o"/>
            </a:pPr>
            <a:endParaRPr lang="en-US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</a:rPr>
              <a:t>Was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die </a:t>
            </a:r>
            <a:r>
              <a:rPr lang="en-US" dirty="0" err="1">
                <a:latin typeface="+mj-lt"/>
              </a:rPr>
              <a:t>Semantik</a:t>
            </a:r>
            <a:r>
              <a:rPr lang="en-US" dirty="0">
                <a:latin typeface="+mj-lt"/>
              </a:rPr>
              <a:t> von </a:t>
            </a:r>
            <a:r>
              <a:rPr lang="en-US" b="1" dirty="0" err="1">
                <a:latin typeface="+mj-lt"/>
              </a:rPr>
              <a:t>subjektsorientierten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Adverbien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wie</a:t>
            </a:r>
            <a:r>
              <a:rPr lang="en-US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schnell</a:t>
            </a:r>
            <a:r>
              <a:rPr lang="en-US" dirty="0">
                <a:latin typeface="+mj-lt"/>
              </a:rPr>
              <a:t>, </a:t>
            </a:r>
            <a:r>
              <a:rPr lang="en-US" i="1" dirty="0" err="1">
                <a:latin typeface="+mj-lt"/>
              </a:rPr>
              <a:t>vorsichtig</a:t>
            </a:r>
            <a:r>
              <a:rPr lang="en-US" i="1" dirty="0">
                <a:latin typeface="+mj-lt"/>
              </a:rPr>
              <a:t>, </a:t>
            </a:r>
            <a:r>
              <a:rPr lang="en-US" i="1" dirty="0" err="1">
                <a:latin typeface="+mj-lt"/>
              </a:rPr>
              <a:t>heute</a:t>
            </a:r>
            <a:r>
              <a:rPr lang="en-US" i="1" dirty="0">
                <a:latin typeface="+mj-lt"/>
              </a:rPr>
              <a:t> </a:t>
            </a:r>
            <a:r>
              <a:rPr lang="en-US" dirty="0">
                <a:latin typeface="+mj-lt"/>
              </a:rPr>
              <a:t>und</a:t>
            </a:r>
            <a:r>
              <a:rPr lang="en-US" i="1" dirty="0">
                <a:latin typeface="+mj-lt"/>
              </a:rPr>
              <a:t> in Athen?</a:t>
            </a:r>
            <a:endParaRPr lang="en-US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(1)	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schnell.	</a:t>
            </a:r>
            <a:r>
              <a:rPr lang="en-US" sz="2200" i="1" dirty="0">
                <a:latin typeface="+mj-lt"/>
              </a:rPr>
              <a:t>		</a:t>
            </a:r>
            <a:r>
              <a:rPr lang="en-US" sz="2200" dirty="0">
                <a:latin typeface="+mj-lt"/>
              </a:rPr>
              <a:t>(</a:t>
            </a:r>
            <a:r>
              <a:rPr lang="en-US" sz="2200" dirty="0" err="1">
                <a:latin typeface="+mj-lt"/>
              </a:rPr>
              <a:t>Adverbien</a:t>
            </a:r>
            <a:r>
              <a:rPr lang="en-US" sz="2200" dirty="0">
                <a:latin typeface="+mj-lt"/>
              </a:rPr>
              <a:t> der Art und</a:t>
            </a:r>
            <a:br>
              <a:rPr lang="en-US" sz="2200" dirty="0">
                <a:latin typeface="+mj-lt"/>
              </a:rPr>
            </a:br>
            <a:r>
              <a:rPr lang="en-US" dirty="0">
                <a:latin typeface="+mj-lt"/>
              </a:rPr>
              <a:t>		b.	Maria </a:t>
            </a:r>
            <a:r>
              <a:rPr lang="en-US" dirty="0" err="1">
                <a:latin typeface="+mj-lt"/>
              </a:rPr>
              <a:t>fährt</a:t>
            </a:r>
            <a:r>
              <a:rPr lang="en-US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vorsichtig</a:t>
            </a:r>
            <a:r>
              <a:rPr lang="en-US" i="1" dirty="0">
                <a:latin typeface="+mj-lt"/>
              </a:rPr>
              <a:t>.			</a:t>
            </a:r>
            <a:r>
              <a:rPr lang="en-US" sz="2200" dirty="0">
                <a:latin typeface="+mj-lt"/>
              </a:rPr>
              <a:t>Weise</a:t>
            </a:r>
            <a:r>
              <a:rPr lang="en-US" sz="2200" i="1" dirty="0">
                <a:latin typeface="+mj-lt"/>
              </a:rPr>
              <a:t>/manner adverbs</a:t>
            </a:r>
            <a:r>
              <a:rPr lang="en-US" sz="2200" dirty="0">
                <a:latin typeface="+mj-lt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US" i="1" dirty="0">
                <a:latin typeface="+mj-lt"/>
              </a:rPr>
              <a:t>	</a:t>
            </a:r>
            <a:r>
              <a:rPr lang="en-US" dirty="0">
                <a:latin typeface="+mj-lt"/>
              </a:rPr>
              <a:t>	c.	Maria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</a:t>
            </a:r>
            <a:r>
              <a:rPr lang="en-US" i="1" dirty="0" err="1">
                <a:latin typeface="+mj-lt"/>
              </a:rPr>
              <a:t>heute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glücklich</a:t>
            </a:r>
            <a:r>
              <a:rPr lang="en-US" dirty="0">
                <a:latin typeface="+mj-lt"/>
              </a:rPr>
              <a:t>.		</a:t>
            </a:r>
            <a:r>
              <a:rPr lang="en-US" sz="2200" dirty="0">
                <a:latin typeface="+mj-lt"/>
              </a:rPr>
              <a:t>(</a:t>
            </a:r>
            <a:r>
              <a:rPr lang="en-US" sz="2200" dirty="0" err="1">
                <a:latin typeface="+mj-lt"/>
              </a:rPr>
              <a:t>Temporale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Adverbien</a:t>
            </a:r>
            <a:r>
              <a:rPr lang="en-US" sz="2200" dirty="0">
                <a:latin typeface="+mj-lt"/>
              </a:rPr>
              <a:t>)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		d.	Maria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glücklich</a:t>
            </a:r>
            <a:r>
              <a:rPr lang="en-US" i="1" dirty="0"/>
              <a:t> in Athen</a:t>
            </a:r>
            <a:r>
              <a:rPr lang="en-US" dirty="0">
                <a:latin typeface="+mj-lt"/>
              </a:rPr>
              <a:t>.</a:t>
            </a:r>
            <a:r>
              <a:rPr lang="en-US" sz="2400" dirty="0">
                <a:latin typeface="+mj-lt"/>
              </a:rPr>
              <a:t> 	</a:t>
            </a:r>
            <a:r>
              <a:rPr lang="en-US" sz="2200" dirty="0">
                <a:latin typeface="+mj-lt"/>
              </a:rPr>
              <a:t>(</a:t>
            </a:r>
            <a:r>
              <a:rPr lang="en-US" sz="2200" dirty="0" err="1">
                <a:latin typeface="+mj-lt"/>
              </a:rPr>
              <a:t>Lokale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Adverbien</a:t>
            </a:r>
            <a:r>
              <a:rPr lang="en-US" sz="2200" dirty="0">
                <a:latin typeface="+mj-lt"/>
              </a:rPr>
              <a:t>)</a:t>
            </a:r>
            <a:endParaRPr lang="en-US" sz="2200" i="1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BCB2C3-AF09-C2DB-6A15-A14D1015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AB6ED-5DE1-1866-9944-9110EE4E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42538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81DEB9-714F-D7EA-4A25-E5144E7EA4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E413D-BEFE-2D32-9A77-67185E23F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Aktionsarten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CD92A-5796-7438-05F1-4AA224A77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8982"/>
            <a:ext cx="8529484" cy="5236636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dirty="0"/>
              <a:t>Zwei Arten von Ereignissen:</a:t>
            </a:r>
          </a:p>
          <a:p>
            <a:pPr marL="796925" lvl="1" indent="-334963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mit</a:t>
            </a:r>
            <a:r>
              <a:rPr lang="de-AT" sz="2300" dirty="0"/>
              <a:t> einem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FF0000"/>
                </a:solidFill>
              </a:rPr>
              <a:t>telisch</a:t>
            </a:r>
            <a:r>
              <a:rPr lang="de-AT" sz="2300" dirty="0"/>
              <a:t>.</a:t>
            </a:r>
          </a:p>
          <a:p>
            <a:pPr marL="796925" lvl="1" indent="-334963">
              <a:buFont typeface="Courier New" panose="02070309020205020404" pitchFamily="49" charset="0"/>
              <a:buChar char="o"/>
            </a:pPr>
            <a:r>
              <a:rPr lang="de-AT" sz="2300" dirty="0"/>
              <a:t>Ereignisse </a:t>
            </a:r>
            <a:r>
              <a:rPr lang="de-AT" sz="2300" u="sng" dirty="0"/>
              <a:t>ohne</a:t>
            </a:r>
            <a:r>
              <a:rPr lang="de-AT" sz="2300" dirty="0"/>
              <a:t> einen </a:t>
            </a:r>
            <a:r>
              <a:rPr lang="de-AT" sz="2300" b="1" dirty="0"/>
              <a:t>natürlichen Endpunkt: </a:t>
            </a:r>
            <a:r>
              <a:rPr lang="de-AT" sz="2300" dirty="0">
                <a:solidFill>
                  <a:srgbClr val="00B050"/>
                </a:solidFill>
              </a:rPr>
              <a:t>atelisch</a:t>
            </a:r>
            <a:r>
              <a:rPr lang="de-AT" sz="2300" dirty="0"/>
              <a:t>.</a:t>
            </a:r>
          </a:p>
          <a:p>
            <a:pPr>
              <a:spcBef>
                <a:spcPts val="2000"/>
              </a:spcBef>
              <a:tabLst>
                <a:tab pos="717550" algn="l"/>
                <a:tab pos="6457950" algn="l"/>
              </a:tabLst>
            </a:pPr>
            <a:r>
              <a:rPr lang="de-AT" dirty="0"/>
              <a:t>(1) 	Maria war glücklich.</a:t>
            </a:r>
            <a:r>
              <a:rPr lang="de-AT" i="1" dirty="0"/>
              <a:t>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>
              <a:spcBef>
                <a:spcPts val="1200"/>
              </a:spcBef>
              <a:tabLst>
                <a:tab pos="717550" algn="l"/>
                <a:tab pos="6457950" algn="l"/>
              </a:tabLst>
            </a:pPr>
            <a:r>
              <a:rPr lang="de-AT" dirty="0"/>
              <a:t>(2)	Maria hat genau ein Buch gelesen.</a:t>
            </a:r>
            <a:r>
              <a:rPr lang="de-AT" i="1" dirty="0"/>
              <a:t> 	</a:t>
            </a:r>
            <a:r>
              <a:rPr kumimoji="0" lang="de-AT" sz="240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telisch</a:t>
            </a:r>
          </a:p>
          <a:p>
            <a:pPr marL="342900" indent="-342900" defTabSz="914377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17550" algn="l"/>
                <a:tab pos="6457950" algn="l"/>
              </a:tabLst>
              <a:defRPr/>
            </a:pPr>
            <a:r>
              <a:rPr lang="de-AT" dirty="0"/>
              <a:t>Angenommen, Maria lacht. Auch wenn sie in 15 Minuten noch lacht, ist (3) wahr. Es gibt also keinen natürlichen Endpunkt:</a:t>
            </a:r>
            <a:endParaRPr lang="de-AT" b="1" dirty="0"/>
          </a:p>
          <a:p>
            <a:pPr defTabSz="914377">
              <a:spcBef>
                <a:spcPts val="1200"/>
              </a:spcBef>
              <a:tabLst>
                <a:tab pos="717550" algn="l"/>
                <a:tab pos="6457950" algn="l"/>
              </a:tabLst>
              <a:defRPr/>
            </a:pPr>
            <a:r>
              <a:rPr lang="de-AT" dirty="0"/>
              <a:t>(3) 	Maria lacht. </a:t>
            </a:r>
            <a:r>
              <a:rPr lang="de-AT" b="1" i="1" dirty="0">
                <a:solidFill>
                  <a:srgbClr val="00B050"/>
                </a:solidFill>
              </a:rPr>
              <a:t> 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  <a:tabLst>
                <a:tab pos="717550" algn="l"/>
                <a:tab pos="6457950" algn="l"/>
              </a:tabLst>
            </a:pPr>
            <a:r>
              <a:rPr kumimoji="0" lang="de-AT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Angenommen, Maria ist gerade aufgewacht. Dann ist das Ereignis abgeschlossen.</a:t>
            </a:r>
            <a:r>
              <a:rPr kumimoji="0" lang="de-AT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 Es gibt einen </a:t>
            </a:r>
            <a:r>
              <a:rPr lang="de-AT" dirty="0"/>
              <a:t>natürlichen Endpunkt:</a:t>
            </a:r>
            <a:endParaRPr lang="de-DE" dirty="0"/>
          </a:p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717550" algn="l"/>
                <a:tab pos="6457950" algn="l"/>
              </a:tabLst>
              <a:defRPr/>
            </a:pPr>
            <a:r>
              <a:rPr lang="de-AT" dirty="0">
                <a:solidFill>
                  <a:prstClr val="black"/>
                </a:solidFill>
                <a:latin typeface="Calibri"/>
              </a:rPr>
              <a:t>(4)</a:t>
            </a:r>
            <a:r>
              <a:rPr lang="de-AT" sz="2200" dirty="0">
                <a:solidFill>
                  <a:prstClr val="black"/>
                </a:solidFill>
                <a:latin typeface="Calibri"/>
              </a:rPr>
              <a:t>	</a:t>
            </a:r>
            <a:r>
              <a:rPr lang="de-AT" dirty="0"/>
              <a:t>Maria ist aufgewacht. </a:t>
            </a:r>
            <a:r>
              <a:rPr lang="de-AT" i="1" dirty="0"/>
              <a:t>	</a:t>
            </a:r>
            <a:r>
              <a:rPr lang="de-AT" b="1" i="1" dirty="0">
                <a:solidFill>
                  <a:srgbClr val="FF0000"/>
                </a:solidFill>
              </a:rPr>
              <a:t> </a:t>
            </a:r>
            <a:r>
              <a:rPr lang="de-AT" dirty="0">
                <a:solidFill>
                  <a:srgbClr val="FF0000"/>
                </a:solidFill>
              </a:rPr>
              <a:t>telisch</a:t>
            </a:r>
            <a:endParaRPr lang="de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613B68-8451-2AC4-51C1-4FB950DA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44554-E0C6-CE1B-58CD-0EBEA266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6546525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E6B3D-5BA1-0142-1434-6097F8BF4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8FA2C0-9860-F7F7-CE1D-391D2E7E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Ereignisse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E1259-A955-379A-D5CB-3D02C79B6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b="0" i="0" u="none" strike="noStrike" baseline="0" dirty="0"/>
              <a:t>Grundlegende Arbeiten zur Beziehung zwischen Sprache und Ereignissen stammen von Zeno Vendler (1821 – 2004)</a:t>
            </a:r>
            <a:r>
              <a:rPr lang="de-AT" dirty="0"/>
              <a:t>,</a:t>
            </a:r>
            <a:r>
              <a:rPr lang="de-AT" b="0" i="0" u="none" strike="noStrike" baseline="0" dirty="0"/>
              <a:t> ungarisch-amerikanischer Philosoph: 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AT" dirty="0"/>
              <a:t>Vendler (1957): Prädikate fallen in </a:t>
            </a:r>
            <a:r>
              <a:rPr lang="de-AT" sz="2400" b="0" i="0" u="none" strike="noStrike" baseline="0" dirty="0"/>
              <a:t>vier </a:t>
            </a:r>
            <a:br>
              <a:rPr lang="de-AT" sz="2400" b="0" i="0" u="none" strike="noStrike" baseline="0" dirty="0"/>
            </a:br>
            <a:r>
              <a:rPr lang="de-AT" sz="2400" b="1" i="0" u="none" strike="noStrike" baseline="0" dirty="0"/>
              <a:t>aspektuelle Klassen </a:t>
            </a:r>
            <a:r>
              <a:rPr lang="de-AT" sz="2400" b="0" i="0" u="none" strike="noStrike" baseline="0" dirty="0"/>
              <a:t>(</a:t>
            </a:r>
            <a:r>
              <a:rPr lang="de-AT" sz="2400" b="0" i="1" u="none" strike="noStrike" baseline="0" dirty="0"/>
              <a:t>Aktionsarten</a:t>
            </a:r>
            <a:r>
              <a:rPr lang="de-AT" sz="2400" b="0" i="0" u="none" strike="noStrike" baseline="0" dirty="0"/>
              <a:t>)</a:t>
            </a:r>
          </a:p>
          <a:p>
            <a:pPr marL="1085850" lvl="1" indent="-342900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de-AT" b="0" i="0" u="none" strike="noStrike" baseline="0" dirty="0"/>
              <a:t>Zustände (</a:t>
            </a:r>
            <a:r>
              <a:rPr lang="de-AT" b="0" i="1" u="none" strike="noStrike" baseline="0" dirty="0"/>
              <a:t>glücklich sein</a:t>
            </a:r>
            <a:r>
              <a:rPr lang="de-AT" b="0" i="0" u="none" strike="noStrike" baseline="0" dirty="0"/>
              <a:t>, </a:t>
            </a:r>
            <a:r>
              <a:rPr lang="de-AT" b="0" i="1" u="none" strike="noStrike" baseline="0" dirty="0"/>
              <a:t>lieben</a:t>
            </a:r>
            <a:r>
              <a:rPr lang="de-AT" b="0" i="0" u="none" strike="noStrike" baseline="0" dirty="0"/>
              <a:t>, </a:t>
            </a:r>
            <a:r>
              <a:rPr lang="de-AT" b="0" i="1" u="none" strike="noStrike" baseline="0" dirty="0"/>
              <a:t>wissen</a:t>
            </a:r>
            <a:r>
              <a:rPr lang="de-AT" b="0" u="none" strike="noStrike" baseline="0" dirty="0"/>
              <a:t>)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AT" dirty="0"/>
              <a:t>Aktivitäten (</a:t>
            </a:r>
            <a:r>
              <a:rPr lang="de-AT" i="1" dirty="0"/>
              <a:t>laufen</a:t>
            </a:r>
            <a:r>
              <a:rPr lang="de-AT" dirty="0"/>
              <a:t>, </a:t>
            </a:r>
            <a:r>
              <a:rPr lang="de-AT" i="1" dirty="0"/>
              <a:t>essen</a:t>
            </a:r>
            <a:r>
              <a:rPr lang="de-AT" dirty="0"/>
              <a:t>, </a:t>
            </a:r>
            <a:r>
              <a:rPr lang="de-AT" i="1" dirty="0"/>
              <a:t>schlafen</a:t>
            </a:r>
            <a:r>
              <a:rPr lang="de-AT" dirty="0"/>
              <a:t>)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AT" b="0" i="0" u="none" strike="noStrike" baseline="0" dirty="0"/>
              <a:t>Accomplishments (</a:t>
            </a:r>
            <a:r>
              <a:rPr lang="de-AT" b="0" i="1" u="none" strike="noStrike" baseline="0" dirty="0"/>
              <a:t>einen Brief schreiben, besteigen, die Tür schließen</a:t>
            </a:r>
            <a:r>
              <a:rPr lang="de-AT" b="0" i="0" u="none" strike="noStrike" baseline="0" dirty="0"/>
              <a:t>)</a:t>
            </a:r>
          </a:p>
          <a:p>
            <a:pPr marL="1085850" lvl="1" indent="-342900">
              <a:spcBef>
                <a:spcPts val="800"/>
              </a:spcBef>
              <a:buFont typeface="Courier New" panose="02070309020205020404" pitchFamily="49" charset="0"/>
              <a:buChar char="o"/>
            </a:pPr>
            <a:r>
              <a:rPr lang="de-AT" b="0" i="0" u="none" strike="noStrike" baseline="0" dirty="0"/>
              <a:t>Achievements (</a:t>
            </a:r>
            <a:r>
              <a:rPr lang="de-AT" b="0" i="1" u="none" strike="noStrike" baseline="0" dirty="0"/>
              <a:t>ankommen, etwas finden, aufwachen</a:t>
            </a:r>
            <a:r>
              <a:rPr lang="de-AT" b="0" i="0" u="none" strike="noStrike" baseline="0" dirty="0"/>
              <a:t>)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AT" dirty="0"/>
              <a:t>Diese vier Klassen entsprechen vier unterschiedlichen Arten von Ereignissen.</a:t>
            </a:r>
            <a:endParaRPr lang="en-US" dirty="0"/>
          </a:p>
          <a:p>
            <a:r>
              <a:rPr lang="de-AT" b="0" i="0" u="none" strike="noStrike" baseline="0" dirty="0"/>
              <a:t>	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80E2E8-4D07-18B7-8163-871CED589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26573-1B64-5FF4-985B-922EE2566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21</a:t>
            </a:fld>
            <a:endParaRPr lang="de-DE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2861FC3-D08D-3719-9C53-341638F53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1911" y="1828800"/>
            <a:ext cx="2915889" cy="229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653356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33C7D-843E-48EE-5FFC-4146E4C17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Aktionsarten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4DBA5-2CC4-C662-19D9-DC105754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38982"/>
            <a:ext cx="8382000" cy="5236636"/>
          </a:xfrm>
        </p:spPr>
        <p:txBody>
          <a:bodyPr/>
          <a:lstStyle/>
          <a:p>
            <a:pPr defTabSz="728663">
              <a:spcBef>
                <a:spcPts val="1200"/>
              </a:spcBef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dirty="0"/>
              <a:t>Vendler (1957): Prädikate fallen in eine von vier aspektuellen Verbklassen (</a:t>
            </a:r>
            <a:r>
              <a:rPr lang="de-AT" b="1" i="1" dirty="0"/>
              <a:t>Aktionsarten</a:t>
            </a:r>
            <a:r>
              <a:rPr lang="de-AT" dirty="0"/>
              <a:t>) </a:t>
            </a:r>
            <a:r>
              <a:rPr lang="de-AT" sz="2000" dirty="0"/>
              <a:t>(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teils aus 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  <a:hlinkClick r:id="rId2"/>
              </a:rPr>
              <a:t>Hoch &amp; Krifka 2002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):</a:t>
            </a:r>
            <a:endParaRPr lang="de-AT" sz="2000" dirty="0"/>
          </a:p>
          <a:p>
            <a:pPr marL="342900" indent="-342900" defTabSz="72866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b="1" i="1" dirty="0"/>
              <a:t>Zustände</a:t>
            </a:r>
            <a:r>
              <a:rPr lang="de-AT" dirty="0"/>
              <a:t>	</a:t>
            </a:r>
            <a:r>
              <a:rPr lang="de-AT" sz="2000" i="1" dirty="0"/>
              <a:t>Maria war glücklich/liebte Peter.</a:t>
            </a:r>
            <a:r>
              <a:rPr lang="de-AT" b="1" i="1" dirty="0">
                <a:solidFill>
                  <a:srgbClr val="00B050"/>
                </a:solidFill>
              </a:rPr>
              <a:t>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 defTabSz="728663"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sz="2200" dirty="0"/>
              <a:t>	(stabile Situationen; können im Prinzip beliebig fortgesetzt werden)</a:t>
            </a:r>
          </a:p>
          <a:p>
            <a:pPr marL="342900" indent="-342900" defTabSz="72866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b="1" i="1" dirty="0"/>
              <a:t>Aktivitäten</a:t>
            </a:r>
            <a:r>
              <a:rPr lang="de-AT" dirty="0"/>
              <a:t> 	</a:t>
            </a:r>
            <a:r>
              <a:rPr lang="de-AT" sz="2000" i="1" dirty="0"/>
              <a:t>Maria lachte/las Bücher.</a:t>
            </a:r>
            <a:r>
              <a:rPr lang="de-AT" sz="2000" b="1" i="1" dirty="0">
                <a:solidFill>
                  <a:srgbClr val="00B050"/>
                </a:solidFill>
              </a:rPr>
              <a:t> </a:t>
            </a:r>
            <a:r>
              <a:rPr lang="de-AT" b="1" i="1" dirty="0">
                <a:solidFill>
                  <a:srgbClr val="00B050"/>
                </a:solidFill>
              </a:rPr>
              <a:t>	</a:t>
            </a:r>
            <a:r>
              <a:rPr lang="de-AT" dirty="0">
                <a:solidFill>
                  <a:srgbClr val="00B050"/>
                </a:solidFill>
              </a:rPr>
              <a:t>atelisch</a:t>
            </a:r>
            <a:endParaRPr lang="de-AT" dirty="0"/>
          </a:p>
          <a:p>
            <a:pPr marL="0" marR="0" lvl="0" indent="0" algn="l" defTabSz="728663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	(dynamische Ereignisse; können beliebig fortgesetzt</a:t>
            </a:r>
            <a:r>
              <a:rPr kumimoji="0" lang="de-AT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werden</a:t>
            </a: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)</a:t>
            </a:r>
          </a:p>
          <a:p>
            <a:pPr marL="342900" indent="-342900" defTabSz="72866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b="1" i="1" dirty="0"/>
              <a:t>Accomplishments</a:t>
            </a:r>
            <a:r>
              <a:rPr lang="de-AT" dirty="0"/>
              <a:t>	</a:t>
            </a:r>
            <a:r>
              <a:rPr lang="de-AT" sz="2000" i="1" dirty="0"/>
              <a:t>Maria las ein Buch/baute das Haus</a:t>
            </a:r>
            <a:r>
              <a:rPr lang="de-AT" i="1" dirty="0"/>
              <a:t>.	</a:t>
            </a:r>
            <a:r>
              <a:rPr kumimoji="0" lang="de-AT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kumimoji="0" lang="de-AT" sz="240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telisch</a:t>
            </a:r>
            <a:endParaRPr lang="de-AT" dirty="0"/>
          </a:p>
          <a:p>
            <a:pPr marL="0" marR="0" lvl="0" indent="0" algn="l" defTabSz="728663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  <a:defRPr/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	(wie Aktivität, aber mit natürlichem</a:t>
            </a:r>
            <a:r>
              <a:rPr kumimoji="0" lang="de-AT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Endpunkt</a:t>
            </a:r>
            <a:r>
              <a:rPr lang="de-AT" sz="2200" dirty="0"/>
              <a:t>) </a:t>
            </a:r>
            <a:endParaRPr kumimoji="0" lang="de-A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WP MathA" panose="05010101010101010101" pitchFamily="2" charset="2"/>
            </a:endParaRPr>
          </a:p>
          <a:p>
            <a:pPr marL="342900" indent="-342900" defTabSz="728663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lang="de-AT" b="1" i="1" dirty="0"/>
              <a:t>Achievements</a:t>
            </a:r>
            <a:r>
              <a:rPr lang="de-AT" dirty="0"/>
              <a:t>	</a:t>
            </a:r>
            <a:r>
              <a:rPr lang="de-AT" sz="2000" i="1" dirty="0"/>
              <a:t>Maria wachte auf/fand ihr Handy</a:t>
            </a:r>
            <a:r>
              <a:rPr lang="de-AT" i="1" dirty="0"/>
              <a:t>.	</a:t>
            </a:r>
            <a:r>
              <a:rPr kumimoji="0" lang="de-AT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kumimoji="0" lang="de-AT" sz="240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sym typeface="WP MathA" panose="05010101010101010101" pitchFamily="2" charset="2"/>
              </a:rPr>
              <a:t>telisch</a:t>
            </a:r>
            <a:endParaRPr lang="de-AT" dirty="0"/>
          </a:p>
          <a:p>
            <a:pPr defTabSz="728663"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</a:pP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	(wie Accomplishment,</a:t>
            </a:r>
            <a:r>
              <a:rPr kumimoji="0" lang="de-AT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aber mit sofortiger Zustandsänderung; ein 	</a:t>
            </a:r>
            <a:r>
              <a:rPr kumimoji="0" lang="de-A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Ereignis, das vollendet ist, sobald es begonnen hat.)</a:t>
            </a:r>
          </a:p>
          <a:p>
            <a:pPr lvl="0" defTabSz="728663">
              <a:spcBef>
                <a:spcPts val="1200"/>
              </a:spcBef>
              <a:tabLst>
                <a:tab pos="455613" algn="l"/>
                <a:tab pos="746125" algn="l"/>
                <a:tab pos="1089025" algn="l"/>
                <a:tab pos="2860675" algn="l"/>
                <a:tab pos="6626225" algn="l"/>
              </a:tabLst>
              <a:defRPr/>
            </a:pPr>
            <a:r>
              <a:rPr kumimoji="0" lang="de-AT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NB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: Im Deutschen nennt</a:t>
            </a:r>
            <a:r>
              <a:rPr kumimoji="0" lang="de-AT" sz="2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man </a:t>
            </a:r>
            <a:r>
              <a:rPr kumimoji="0" lang="de-A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ein </a:t>
            </a:r>
            <a:r>
              <a:rPr lang="en-US" sz="2000" i="1" dirty="0">
                <a:solidFill>
                  <a:prstClr val="black"/>
                </a:solidFill>
                <a:latin typeface="Calibri"/>
              </a:rPr>
              <a:t>a</a:t>
            </a:r>
            <a:r>
              <a:rPr kumimoji="0" lang="en-US" sz="2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ccomplishments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kumimoji="0" lang="en-US" sz="20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auch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lang="en-US" sz="2000" noProof="0" dirty="0">
                <a:solidFill>
                  <a:prstClr val="black"/>
                </a:solidFill>
                <a:latin typeface="Calibri"/>
              </a:rPr>
              <a:t>‘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allmähliche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lang="de-AT" sz="2000" dirty="0"/>
              <a:t>Zustands-änderungen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’ und </a:t>
            </a:r>
            <a:r>
              <a:rPr kumimoji="0" 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achievements </a:t>
            </a:r>
            <a:r>
              <a:rPr lang="en-US" sz="2000" dirty="0">
                <a:solidFill>
                  <a:prstClr val="black"/>
                </a:solidFill>
                <a:latin typeface="Calibri"/>
              </a:rPr>
              <a:t>‘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punktuelle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</a:t>
            </a:r>
            <a:r>
              <a:rPr lang="de-AT" sz="2000" dirty="0"/>
              <a:t>Zustandsänderungen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’.</a:t>
            </a:r>
            <a:r>
              <a:rPr lang="en-US" dirty="0"/>
              <a:t>	</a:t>
            </a:r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4FA50-417D-E941-C78A-E08FA7AD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22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706C5-2EFC-6E7F-F720-829C0876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5981358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32A68-772F-4E55-E59E-0993D4263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 </a:t>
            </a:r>
            <a:r>
              <a:rPr lang="en-US" dirty="0" err="1"/>
              <a:t>Vendlerschen</a:t>
            </a:r>
            <a:r>
              <a:rPr lang="en-US" dirty="0"/>
              <a:t> Klassen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72FC1-10DE-0A5D-0E07-3520F69B3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60323"/>
            <a:ext cx="8490155" cy="5568990"/>
          </a:xfrm>
        </p:spPr>
        <p:txBody>
          <a:bodyPr>
            <a:normAutofit/>
          </a:bodyPr>
          <a:lstStyle/>
          <a:p>
            <a:r>
              <a:rPr lang="de-AT" b="1" dirty="0"/>
              <a:t>Drei Tests</a:t>
            </a:r>
            <a:r>
              <a:rPr lang="de-AT" dirty="0"/>
              <a:t>, um zwischen den Aspektklassen zu unterscheiden: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AT" sz="2200" dirty="0"/>
              <a:t>Kompatibilität mit </a:t>
            </a:r>
            <a:r>
              <a:rPr lang="de-AT" sz="2200" b="1" dirty="0"/>
              <a:t>durativen Adverben </a:t>
            </a:r>
            <a:r>
              <a:rPr lang="de-AT" sz="2200" dirty="0"/>
              <a:t>(</a:t>
            </a:r>
            <a:r>
              <a:rPr lang="de-AT" sz="2200" i="1" dirty="0"/>
              <a:t>eine Stunde lang)</a:t>
            </a:r>
            <a:endParaRPr lang="de-AT" sz="22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sz="2200" dirty="0"/>
              <a:t>Kompatibilität mit </a:t>
            </a:r>
            <a:r>
              <a:rPr lang="de-AT" sz="2200" b="1" dirty="0"/>
              <a:t>temporalen Rahmenadverbien </a:t>
            </a:r>
            <a:r>
              <a:rPr lang="de-AT" sz="2200" dirty="0"/>
              <a:t>(</a:t>
            </a:r>
            <a:r>
              <a:rPr lang="de-AT" sz="2200" i="1" dirty="0"/>
              <a:t>in einer Stunde</a:t>
            </a:r>
            <a:r>
              <a:rPr lang="de-AT" sz="2200" dirty="0"/>
              <a:t>)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sz="2200" dirty="0"/>
              <a:t>Kompatibilität mit </a:t>
            </a:r>
            <a:r>
              <a:rPr lang="de-AT" sz="2200" b="1" dirty="0"/>
              <a:t>progressiver Tempusform</a:t>
            </a:r>
            <a:r>
              <a:rPr lang="de-AT" sz="2200" dirty="0"/>
              <a:t> (</a:t>
            </a:r>
            <a:r>
              <a:rPr lang="de-AT" sz="2200" i="1" dirty="0"/>
              <a:t>am-</a:t>
            </a:r>
            <a:r>
              <a:rPr lang="de-AT" sz="2200" dirty="0"/>
              <a:t>Infinitiv; </a:t>
            </a:r>
            <a:r>
              <a:rPr lang="de-AT" sz="2200" i="1" dirty="0"/>
              <a:t>-ing</a:t>
            </a:r>
            <a:r>
              <a:rPr lang="de-AT" sz="2200" dirty="0"/>
              <a:t>).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AT" dirty="0"/>
          </a:p>
          <a:p>
            <a:pPr>
              <a:spcBef>
                <a:spcPts val="0"/>
              </a:spcBef>
            </a:pPr>
            <a:endParaRPr lang="de-AT" sz="20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07A2C-3D20-B2B1-8DA8-D7885576F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23</a:t>
            </a:fld>
            <a:endParaRPr lang="de-DE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59334972-78D8-C56D-5D03-FE57974492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7916010"/>
              </p:ext>
            </p:extLst>
          </p:nvPr>
        </p:nvGraphicFramePr>
        <p:xfrm>
          <a:off x="216308" y="2514600"/>
          <a:ext cx="8844114" cy="4303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804">
                  <a:extLst>
                    <a:ext uri="{9D8B030D-6E8A-4147-A177-3AD203B41FA5}">
                      <a16:colId xmlns:a16="http://schemas.microsoft.com/office/drawing/2014/main" val="1356285341"/>
                    </a:ext>
                  </a:extLst>
                </a:gridCol>
                <a:gridCol w="1618263">
                  <a:extLst>
                    <a:ext uri="{9D8B030D-6E8A-4147-A177-3AD203B41FA5}">
                      <a16:colId xmlns:a16="http://schemas.microsoft.com/office/drawing/2014/main" val="2516572995"/>
                    </a:ext>
                  </a:extLst>
                </a:gridCol>
                <a:gridCol w="1536326">
                  <a:extLst>
                    <a:ext uri="{9D8B030D-6E8A-4147-A177-3AD203B41FA5}">
                      <a16:colId xmlns:a16="http://schemas.microsoft.com/office/drawing/2014/main" val="423450506"/>
                    </a:ext>
                  </a:extLst>
                </a:gridCol>
                <a:gridCol w="1208575">
                  <a:extLst>
                    <a:ext uri="{9D8B030D-6E8A-4147-A177-3AD203B41FA5}">
                      <a16:colId xmlns:a16="http://schemas.microsoft.com/office/drawing/2014/main" val="392560266"/>
                    </a:ext>
                  </a:extLst>
                </a:gridCol>
                <a:gridCol w="2586146">
                  <a:extLst>
                    <a:ext uri="{9D8B030D-6E8A-4147-A177-3AD203B41FA5}">
                      <a16:colId xmlns:a16="http://schemas.microsoft.com/office/drawing/2014/main" val="12032167"/>
                    </a:ext>
                  </a:extLst>
                </a:gridCol>
              </a:tblGrid>
              <a:tr h="462765">
                <a:tc>
                  <a:txBody>
                    <a:bodyPr/>
                    <a:lstStyle/>
                    <a:p>
                      <a:pPr algn="r"/>
                      <a:endParaRPr lang="de-DE"/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i="1"/>
                        <a:t>for</a:t>
                      </a:r>
                      <a:r>
                        <a:rPr lang="en-US"/>
                        <a:t>-Adverbien</a:t>
                      </a:r>
                      <a:endParaRPr lang="de-DE"/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i="1"/>
                        <a:t>in</a:t>
                      </a:r>
                      <a:r>
                        <a:rPr lang="en-US"/>
                        <a:t>-Adverbien</a:t>
                      </a:r>
                      <a:endParaRPr lang="de-DE"/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/>
                        <a:t>Progressiv</a:t>
                      </a:r>
                      <a:endParaRPr lang="de-DE"/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Beispiele</a:t>
                      </a:r>
                      <a:endParaRPr lang="de-DE"/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1166748207"/>
                  </a:ext>
                </a:extLst>
              </a:tr>
              <a:tr h="771276">
                <a:tc>
                  <a:txBody>
                    <a:bodyPr/>
                    <a:lstStyle/>
                    <a:p>
                      <a:r>
                        <a:rPr lang="en-US" sz="1900" b="0" i="1"/>
                        <a:t>Zustände</a:t>
                      </a:r>
                      <a:br>
                        <a:rPr lang="en-US" sz="1900" b="0" i="0"/>
                      </a:br>
                      <a:r>
                        <a:rPr lang="en-US" sz="1900" b="0" i="0"/>
                        <a:t>(</a:t>
                      </a:r>
                      <a:r>
                        <a:rPr lang="de-AT" sz="1900" b="0" i="0">
                          <a:solidFill>
                            <a:srgbClr val="00B050"/>
                          </a:solidFill>
                        </a:rPr>
                        <a:t>atelisch</a:t>
                      </a:r>
                      <a:r>
                        <a:rPr lang="de-AT" sz="1900" b="0" i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de-DE" sz="1900" b="0" i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>
                          <a:solidFill>
                            <a:srgbClr val="00B050"/>
                          </a:solidFill>
                        </a:rPr>
                        <a:t>+</a:t>
                      </a:r>
                      <a:endParaRPr lang="de-DE" sz="2600" b="1">
                        <a:solidFill>
                          <a:srgbClr val="00B050"/>
                        </a:solidFill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/>
                        <a:t>─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/>
                        <a:t>─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lieben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wissen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denken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besitzen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glücklich</a:t>
                      </a:r>
                      <a:r>
                        <a:rPr lang="en-US" dirty="0"/>
                        <a:t> sein </a:t>
                      </a:r>
                      <a:endParaRPr lang="de-DE" dirty="0"/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2869712138"/>
                  </a:ext>
                </a:extLst>
              </a:tr>
              <a:tr h="771276">
                <a:tc>
                  <a:txBody>
                    <a:bodyPr/>
                    <a:lstStyle/>
                    <a:p>
                      <a:r>
                        <a:rPr lang="en-US" sz="1900" b="0" i="1"/>
                        <a:t>Aktivitäten</a:t>
                      </a:r>
                    </a:p>
                    <a:p>
                      <a:r>
                        <a:rPr lang="de-AT" sz="1900" b="0" i="0">
                          <a:solidFill>
                            <a:srgbClr val="00B050"/>
                          </a:solidFill>
                        </a:rPr>
                        <a:t>(atelisch</a:t>
                      </a:r>
                      <a:r>
                        <a:rPr lang="de-AT" sz="1900" b="0" i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de-DE" sz="1900" b="0" i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 dirty="0">
                          <a:solidFill>
                            <a:srgbClr val="00B050"/>
                          </a:solidFill>
                        </a:rPr>
                        <a:t>+</a:t>
                      </a:r>
                      <a:endParaRPr lang="de-DE" sz="2600" b="1" dirty="0">
                        <a:solidFill>
                          <a:srgbClr val="00B050"/>
                        </a:solidFill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/>
                        <a:t>─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0"/>
                        <a:t>+</a:t>
                      </a:r>
                      <a:endParaRPr lang="de-DE" sz="2600" b="0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schwimmen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lachen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lesen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Bücher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lesen</a:t>
                      </a:r>
                      <a:r>
                        <a:rPr lang="en-US" dirty="0"/>
                        <a:t> </a:t>
                      </a:r>
                      <a:endParaRPr lang="de-DE" dirty="0"/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1635912979"/>
                  </a:ext>
                </a:extLst>
              </a:tr>
              <a:tr h="1064360">
                <a:tc>
                  <a:txBody>
                    <a:bodyPr/>
                    <a:lstStyle/>
                    <a:p>
                      <a:r>
                        <a:rPr lang="en-US" sz="1900" i="1"/>
                        <a:t>Accomplishments</a:t>
                      </a:r>
                    </a:p>
                    <a:p>
                      <a:r>
                        <a:rPr lang="en-US" sz="1900"/>
                        <a:t>(</a:t>
                      </a:r>
                      <a:r>
                        <a:rPr lang="en-US" sz="1900">
                          <a:solidFill>
                            <a:srgbClr val="FF0000"/>
                          </a:solidFill>
                        </a:rPr>
                        <a:t>telisch</a:t>
                      </a:r>
                      <a:r>
                        <a:rPr lang="en-US" sz="1900"/>
                        <a:t>)</a:t>
                      </a:r>
                      <a:endParaRPr lang="de-DE" sz="1900"/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 dirty="0"/>
                        <a:t>─</a:t>
                      </a:r>
                      <a:endParaRPr lang="de-DE" sz="2600" b="1" dirty="0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>
                          <a:solidFill>
                            <a:srgbClr val="FF0000"/>
                          </a:solidFill>
                        </a:rPr>
                        <a:t>+</a:t>
                      </a:r>
                      <a:endParaRPr lang="de-DE" sz="2600" b="1">
                        <a:solidFill>
                          <a:srgbClr val="FF0000"/>
                        </a:solidFill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/>
                        <a:t>+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sterben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erröten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sinken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besteigen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gewinnen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ein</a:t>
                      </a:r>
                      <a:r>
                        <a:rPr lang="en-US" dirty="0"/>
                        <a:t> Buch </a:t>
                      </a:r>
                      <a:r>
                        <a:rPr lang="en-US" dirty="0" err="1"/>
                        <a:t>lesen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eine</a:t>
                      </a:r>
                      <a:r>
                        <a:rPr lang="en-US" dirty="0"/>
                        <a:t> Meile </a:t>
                      </a:r>
                      <a:r>
                        <a:rPr lang="en-US" dirty="0" err="1"/>
                        <a:t>laufen</a:t>
                      </a:r>
                      <a:endParaRPr lang="de-DE" dirty="0"/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1705334016"/>
                  </a:ext>
                </a:extLst>
              </a:tr>
              <a:tr h="1018084">
                <a:tc>
                  <a:txBody>
                    <a:bodyPr/>
                    <a:lstStyle/>
                    <a:p>
                      <a:r>
                        <a:rPr lang="en-US" sz="1900" i="1"/>
                        <a:t>Achievements</a:t>
                      </a:r>
                    </a:p>
                    <a:p>
                      <a:r>
                        <a:rPr lang="en-US" sz="1900"/>
                        <a:t>(</a:t>
                      </a:r>
                      <a:r>
                        <a:rPr lang="en-US" sz="1900">
                          <a:solidFill>
                            <a:srgbClr val="FF0000"/>
                          </a:solidFill>
                        </a:rPr>
                        <a:t>telisch</a:t>
                      </a:r>
                      <a:r>
                        <a:rPr lang="en-US" sz="1900"/>
                        <a:t>)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/>
                        <a:t>─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 b="1">
                          <a:solidFill>
                            <a:srgbClr val="FF0000"/>
                          </a:solidFill>
                        </a:rPr>
                        <a:t>+</a:t>
                      </a:r>
                      <a:endParaRPr lang="de-DE" sz="2600" b="1">
                        <a:solidFill>
                          <a:srgbClr val="FF0000"/>
                        </a:solidFill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600" b="1"/>
                        <a:t>─</a:t>
                      </a:r>
                      <a:endParaRPr lang="de-DE" sz="2600" b="1"/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ankommen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erreichen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aufwachen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erkennen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brechen</a:t>
                      </a:r>
                      <a:r>
                        <a:rPr lang="en-US" dirty="0"/>
                        <a:t>, </a:t>
                      </a:r>
                      <a:r>
                        <a:rPr lang="en-US" dirty="0" err="1"/>
                        <a:t>finden</a:t>
                      </a:r>
                      <a:endParaRPr lang="de-DE" dirty="0"/>
                    </a:p>
                  </a:txBody>
                  <a:tcPr marT="91440" marB="91440"/>
                </a:tc>
                <a:extLst>
                  <a:ext uri="{0D108BD9-81ED-4DB2-BD59-A6C34878D82A}">
                    <a16:rowId xmlns:a16="http://schemas.microsoft.com/office/drawing/2014/main" val="2211779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11162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7490-6A8B-F244-D380-320ADD11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Die Vendler Klassen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7D26D-C1BE-F2DD-970B-3AE79E1A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181" y="997976"/>
            <a:ext cx="8313174" cy="5236636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(1)	</a:t>
            </a:r>
            <a:r>
              <a:rPr lang="en-US" sz="2200" i="1" dirty="0">
                <a:latin typeface="+mj-lt"/>
              </a:rPr>
              <a:t>Zustände:</a:t>
            </a:r>
            <a:r>
              <a:rPr lang="de-AT" sz="2200" i="1" dirty="0">
                <a:latin typeface="+mj-lt"/>
              </a:rPr>
              <a:t> </a:t>
            </a:r>
            <a:r>
              <a:rPr lang="de-AT" sz="2200" i="1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FF0000"/>
                </a:solidFill>
                <a:latin typeface="+mj-lt"/>
              </a:rPr>
              <a:t>durative Adverbien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✘in</a:t>
            </a:r>
            <a:r>
              <a:rPr lang="de-AT" sz="2200" i="1" dirty="0">
                <a:solidFill>
                  <a:srgbClr val="00B050"/>
                </a:solidFill>
                <a:latin typeface="+mj-lt"/>
              </a:rPr>
              <a:t>-Adverbien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66FF"/>
                </a:solidFill>
                <a:latin typeface="+mj-lt"/>
                <a:ea typeface="Segoe UI Symbol" panose="020B0502040204020203" pitchFamily="34" charset="0"/>
              </a:rPr>
              <a:t>✘</a:t>
            </a:r>
            <a:r>
              <a:rPr lang="de-AT" sz="2200" i="1" dirty="0">
                <a:solidFill>
                  <a:srgbClr val="0066FF"/>
                </a:solidFill>
                <a:latin typeface="+mj-lt"/>
              </a:rPr>
              <a:t>Progressiv</a:t>
            </a:r>
            <a:endParaRPr lang="en-US" sz="2200" i="1" dirty="0">
              <a:solidFill>
                <a:srgbClr val="0066FF"/>
              </a:solidFill>
              <a:latin typeface="+mj-lt"/>
            </a:endParaRP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	</a:t>
            </a:r>
            <a:r>
              <a:rPr lang="en-US" sz="2200" i="0" u="none" strike="noStrike" baseline="0" dirty="0">
                <a:latin typeface="+mj-lt"/>
              </a:rPr>
              <a:t>a. 	  </a:t>
            </a:r>
            <a:r>
              <a:rPr lang="en-US" sz="2200" u="none" strike="noStrike" baseline="0" dirty="0">
                <a:latin typeface="+mj-lt"/>
              </a:rPr>
              <a:t>Maria war 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wochenlang</a:t>
            </a:r>
            <a:r>
              <a:rPr lang="en-US" sz="2200" dirty="0">
                <a:latin typeface="+mj-lt"/>
              </a:rPr>
              <a:t> </a:t>
            </a:r>
            <a:r>
              <a:rPr lang="en-US" sz="2200" u="none" strike="noStrike" baseline="0" dirty="0" err="1">
                <a:latin typeface="+mj-lt"/>
              </a:rPr>
              <a:t>glücklich</a:t>
            </a:r>
            <a:r>
              <a:rPr lang="en-US" sz="2200" u="none" strike="noStrike" baseline="0" dirty="0">
                <a:latin typeface="+mj-lt"/>
              </a:rPr>
              <a:t>. 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	b. 	*Maria war 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in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einer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Woche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glücklich</a:t>
            </a:r>
            <a:r>
              <a:rPr lang="en-US" sz="2200" dirty="0">
                <a:latin typeface="+mj-lt"/>
              </a:rPr>
              <a:t>. 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000" dirty="0">
                <a:latin typeface="+mj-lt"/>
              </a:rPr>
              <a:t>		   (Nicht </a:t>
            </a:r>
            <a:r>
              <a:rPr lang="en-US" sz="2000" dirty="0" err="1">
                <a:latin typeface="+mj-lt"/>
              </a:rPr>
              <a:t>gemeinte</a:t>
            </a:r>
            <a:r>
              <a:rPr lang="en-US" sz="2000" dirty="0">
                <a:latin typeface="+mj-lt"/>
              </a:rPr>
              <a:t> Interpretation: “</a:t>
            </a:r>
            <a:r>
              <a:rPr lang="en-US" sz="2000" dirty="0" err="1">
                <a:latin typeface="+mj-lt"/>
              </a:rPr>
              <a:t>nach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einer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err="1">
                <a:latin typeface="+mj-lt"/>
              </a:rPr>
              <a:t>Woche</a:t>
            </a:r>
            <a:r>
              <a:rPr lang="en-US" sz="2000" dirty="0">
                <a:latin typeface="+mj-lt"/>
              </a:rPr>
              <a:t>”)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u="none" strike="noStrike" baseline="0" dirty="0">
                <a:latin typeface="+mj-lt"/>
              </a:rPr>
              <a:t>	c. 	*Maria war </a:t>
            </a:r>
            <a:r>
              <a:rPr lang="en-US" sz="2200" dirty="0">
                <a:solidFill>
                  <a:srgbClr val="0066FF"/>
                </a:solidFill>
                <a:latin typeface="+mj-lt"/>
              </a:rPr>
              <a:t>am </a:t>
            </a:r>
            <a:r>
              <a:rPr lang="en-US" sz="2200" u="none" strike="noStrike" baseline="0" dirty="0" err="1">
                <a:solidFill>
                  <a:srgbClr val="0066FF"/>
                </a:solidFill>
                <a:latin typeface="+mj-lt"/>
              </a:rPr>
              <a:t>glücklich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sein</a:t>
            </a:r>
            <a:r>
              <a:rPr lang="en-US" sz="2200" u="none" strike="noStrike" baseline="0" dirty="0">
                <a:latin typeface="+mj-lt"/>
              </a:rPr>
              <a:t>.</a:t>
            </a:r>
          </a:p>
          <a:p>
            <a:pPr>
              <a:spcBef>
                <a:spcPts val="1200"/>
              </a:spcBef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(2)	</a:t>
            </a:r>
            <a:r>
              <a:rPr lang="en-US" sz="2200" i="1" dirty="0" err="1">
                <a:latin typeface="+mj-lt"/>
              </a:rPr>
              <a:t>Aktivitäten</a:t>
            </a:r>
            <a:r>
              <a:rPr lang="de-AT" sz="2200" i="1" dirty="0">
                <a:latin typeface="+mj-lt"/>
              </a:rPr>
              <a:t> </a:t>
            </a:r>
            <a:r>
              <a:rPr lang="de-AT" sz="2200" i="1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FF0000"/>
                </a:solidFill>
                <a:latin typeface="+mj-lt"/>
              </a:rPr>
              <a:t>durative Adverbien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✘</a:t>
            </a:r>
            <a:r>
              <a:rPr lang="de-AT" sz="2200" i="1" dirty="0">
                <a:solidFill>
                  <a:srgbClr val="00B050"/>
                </a:solidFill>
                <a:latin typeface="+mj-lt"/>
              </a:rPr>
              <a:t>in-Adverbien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66FF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0066FF"/>
                </a:solidFill>
                <a:latin typeface="+mj-lt"/>
              </a:rPr>
              <a:t>Progressiv</a:t>
            </a:r>
            <a:endParaRPr lang="en-US" sz="2200" i="1" dirty="0">
              <a:solidFill>
                <a:srgbClr val="0066FF"/>
              </a:solidFill>
              <a:latin typeface="+mj-lt"/>
            </a:endParaRP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	</a:t>
            </a:r>
            <a:r>
              <a:rPr lang="en-US" sz="2200" i="0" u="none" strike="noStrike" baseline="0" dirty="0">
                <a:latin typeface="+mj-lt"/>
              </a:rPr>
              <a:t>a. 	</a:t>
            </a:r>
            <a:r>
              <a:rPr lang="en-US" sz="2200" u="none" strike="noStrike" baseline="0" dirty="0">
                <a:latin typeface="+mj-lt"/>
              </a:rPr>
              <a:t>  Maria las 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eine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Stunde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 lang</a:t>
            </a:r>
            <a:r>
              <a:rPr lang="en-US" sz="2200" dirty="0">
                <a:latin typeface="+mj-lt"/>
              </a:rPr>
              <a:t>/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*in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einer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Stunde</a:t>
            </a:r>
            <a:r>
              <a:rPr lang="en-US" sz="2200" u="none" strike="noStrike" baseline="0" dirty="0">
                <a:latin typeface="+mj-lt"/>
              </a:rPr>
              <a:t>. 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de-DE" sz="2200" u="none" strike="noStrike" baseline="0" dirty="0">
                <a:latin typeface="+mj-lt"/>
              </a:rPr>
              <a:t>	</a:t>
            </a:r>
            <a:r>
              <a:rPr lang="de-DE" sz="2200" dirty="0">
                <a:latin typeface="+mj-lt"/>
              </a:rPr>
              <a:t>b</a:t>
            </a:r>
            <a:r>
              <a:rPr lang="de-DE" sz="2200" u="none" strike="noStrike" baseline="0" dirty="0">
                <a:latin typeface="+mj-lt"/>
              </a:rPr>
              <a:t>.	  Maria war eine Stunde lang </a:t>
            </a:r>
            <a:r>
              <a:rPr lang="de-DE" sz="2200" dirty="0">
                <a:solidFill>
                  <a:srgbClr val="0066FF"/>
                </a:solidFill>
                <a:latin typeface="+mj-lt"/>
              </a:rPr>
              <a:t>am</a:t>
            </a:r>
            <a:r>
              <a:rPr lang="de-DE" sz="2200" u="none" strike="noStrike" baseline="0" dirty="0">
                <a:solidFill>
                  <a:srgbClr val="0066FF"/>
                </a:solidFill>
                <a:latin typeface="+mj-lt"/>
              </a:rPr>
              <a:t> Lesen</a:t>
            </a:r>
            <a:r>
              <a:rPr lang="de-DE" sz="2200" u="none" strike="noStrike" baseline="0" dirty="0">
                <a:latin typeface="+mj-lt"/>
              </a:rPr>
              <a:t>.</a:t>
            </a:r>
          </a:p>
          <a:p>
            <a:pPr>
              <a:spcBef>
                <a:spcPts val="1200"/>
              </a:spcBef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(3)	</a:t>
            </a:r>
            <a:r>
              <a:rPr lang="en-US" sz="2200" b="0" i="1" u="none" strike="noStrike" baseline="0" dirty="0">
                <a:latin typeface="+mj-lt"/>
              </a:rPr>
              <a:t>Accomplishments:</a:t>
            </a:r>
            <a:r>
              <a:rPr lang="de-AT" sz="2200" i="1" dirty="0">
                <a:latin typeface="+mj-lt"/>
              </a:rPr>
              <a:t> </a:t>
            </a:r>
            <a:r>
              <a:rPr lang="de-AT" sz="2200" i="1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✘</a:t>
            </a:r>
            <a:r>
              <a:rPr lang="de-AT" sz="2200" i="1" dirty="0">
                <a:solidFill>
                  <a:srgbClr val="FF0000"/>
                </a:solidFill>
                <a:latin typeface="+mj-lt"/>
              </a:rPr>
              <a:t>durative Adverbien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00B050"/>
                </a:solidFill>
                <a:latin typeface="+mj-lt"/>
              </a:rPr>
              <a:t>in-Adv.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66FF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0066FF"/>
                </a:solidFill>
                <a:latin typeface="+mj-lt"/>
              </a:rPr>
              <a:t>Progressiv</a:t>
            </a:r>
            <a:endParaRPr lang="en-US" sz="2200" b="0" i="1" u="none" strike="noStrike" baseline="0" dirty="0">
              <a:solidFill>
                <a:srgbClr val="0066FF"/>
              </a:solidFill>
              <a:latin typeface="+mj-lt"/>
            </a:endParaRP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i="0" u="none" strike="noStrike" baseline="0" dirty="0">
                <a:latin typeface="+mj-lt"/>
              </a:rPr>
              <a:t>	a. 	  Maria hat</a:t>
            </a:r>
            <a:r>
              <a:rPr lang="en-US" sz="2200" u="none" strike="noStrike" baseline="0" dirty="0">
                <a:latin typeface="+mj-lt"/>
              </a:rPr>
              <a:t> </a:t>
            </a:r>
            <a:r>
              <a:rPr lang="en-US" sz="2200" u="none" strike="noStrike" baseline="0" dirty="0" err="1">
                <a:latin typeface="+mj-lt"/>
              </a:rPr>
              <a:t>ein</a:t>
            </a:r>
            <a:r>
              <a:rPr lang="en-US" sz="2200" u="none" strike="noStrike" baseline="0" dirty="0">
                <a:latin typeface="+mj-lt"/>
              </a:rPr>
              <a:t> Buch 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*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tagelang</a:t>
            </a:r>
            <a:r>
              <a:rPr lang="en-US" sz="2200" dirty="0">
                <a:latin typeface="+mj-lt"/>
              </a:rPr>
              <a:t>/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in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einem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 Tag</a:t>
            </a:r>
            <a:r>
              <a:rPr lang="en-US" sz="2200" dirty="0">
                <a:latin typeface="+mj-lt"/>
              </a:rPr>
              <a:t> </a:t>
            </a:r>
            <a:r>
              <a:rPr lang="en-US" sz="2200" u="none" strike="noStrike" baseline="0" dirty="0" err="1">
                <a:latin typeface="+mj-lt"/>
              </a:rPr>
              <a:t>gelesen</a:t>
            </a:r>
            <a:r>
              <a:rPr lang="en-US" sz="2200" u="none" strike="noStrike" baseline="0" dirty="0">
                <a:latin typeface="+mj-lt"/>
              </a:rPr>
              <a:t>.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u="none" strike="noStrike" baseline="0" dirty="0">
                <a:latin typeface="+mj-lt"/>
              </a:rPr>
              <a:t>	b. 	  Maria war </a:t>
            </a:r>
            <a:r>
              <a:rPr lang="en-US" sz="2200" dirty="0">
                <a:solidFill>
                  <a:srgbClr val="0066FF"/>
                </a:solidFill>
                <a:latin typeface="+mj-lt"/>
              </a:rPr>
              <a:t>am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</a:t>
            </a:r>
            <a:r>
              <a:rPr lang="en-US" sz="2200" u="none" strike="noStrike" baseline="0" dirty="0" err="1">
                <a:solidFill>
                  <a:srgbClr val="0066FF"/>
                </a:solidFill>
                <a:latin typeface="+mj-lt"/>
              </a:rPr>
              <a:t>Lesen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</a:t>
            </a:r>
            <a:r>
              <a:rPr lang="en-US" sz="2200" u="none" strike="noStrike" baseline="0" dirty="0" err="1">
                <a:solidFill>
                  <a:srgbClr val="0066FF"/>
                </a:solidFill>
                <a:latin typeface="+mj-lt"/>
              </a:rPr>
              <a:t>eines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Buches</a:t>
            </a:r>
            <a:r>
              <a:rPr lang="en-US" sz="2200" u="none" strike="noStrike" baseline="0" dirty="0">
                <a:latin typeface="+mj-lt"/>
              </a:rPr>
              <a:t>.</a:t>
            </a:r>
          </a:p>
          <a:p>
            <a:pPr>
              <a:spcBef>
                <a:spcPts val="1200"/>
              </a:spcBef>
              <a:tabLst>
                <a:tab pos="746125" algn="l"/>
                <a:tab pos="1200150" algn="l"/>
              </a:tabLst>
            </a:pPr>
            <a:r>
              <a:rPr lang="en-US" sz="2200" dirty="0">
                <a:latin typeface="+mj-lt"/>
              </a:rPr>
              <a:t>(4)	</a:t>
            </a:r>
            <a:r>
              <a:rPr lang="en-US" sz="2200" b="0" i="1" u="none" strike="noStrike" baseline="0" dirty="0">
                <a:solidFill>
                  <a:srgbClr val="0066FF"/>
                </a:solidFill>
                <a:latin typeface="+mj-lt"/>
              </a:rPr>
              <a:t>Achievements</a:t>
            </a:r>
            <a:r>
              <a:rPr lang="en-US" sz="2200" b="0" i="1" u="none" strike="noStrike" baseline="0" dirty="0">
                <a:latin typeface="+mj-lt"/>
              </a:rPr>
              <a:t>:</a:t>
            </a:r>
            <a:r>
              <a:rPr lang="de-AT" sz="2200" i="1" dirty="0">
                <a:latin typeface="+mj-lt"/>
              </a:rPr>
              <a:t> </a:t>
            </a:r>
            <a:r>
              <a:rPr lang="de-AT" sz="2200" i="1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✘</a:t>
            </a:r>
            <a:r>
              <a:rPr lang="de-AT" sz="2200" i="1" dirty="0">
                <a:solidFill>
                  <a:srgbClr val="FF0000"/>
                </a:solidFill>
                <a:latin typeface="+mj-lt"/>
              </a:rPr>
              <a:t>durative Adv.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✔</a:t>
            </a:r>
            <a:r>
              <a:rPr lang="de-AT" sz="2200" i="1" dirty="0">
                <a:solidFill>
                  <a:srgbClr val="00B050"/>
                </a:solidFill>
                <a:latin typeface="+mj-lt"/>
              </a:rPr>
              <a:t>in-Adv.</a:t>
            </a:r>
            <a:r>
              <a:rPr lang="de-AT" sz="2200" i="1" dirty="0">
                <a:latin typeface="+mj-lt"/>
              </a:rPr>
              <a:t>, </a:t>
            </a:r>
            <a:r>
              <a:rPr lang="de-AT" sz="2200" i="1" dirty="0">
                <a:solidFill>
                  <a:srgbClr val="0066FF"/>
                </a:solidFill>
                <a:latin typeface="+mj-lt"/>
                <a:ea typeface="Segoe UI Symbol" panose="020B0502040204020203" pitchFamily="34" charset="0"/>
              </a:rPr>
              <a:t>✘</a:t>
            </a:r>
            <a:r>
              <a:rPr lang="de-AT" sz="2200" i="1" dirty="0">
                <a:solidFill>
                  <a:srgbClr val="0066FF"/>
                </a:solidFill>
                <a:latin typeface="+mj-lt"/>
              </a:rPr>
              <a:t>Progressiv</a:t>
            </a:r>
            <a:endParaRPr lang="en-US" sz="2200" b="0" i="1" u="none" strike="noStrike" baseline="0" dirty="0">
              <a:solidFill>
                <a:srgbClr val="0066FF"/>
              </a:solidFill>
              <a:latin typeface="+mj-lt"/>
            </a:endParaRP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i="0" u="none" strike="noStrike" baseline="0" dirty="0">
                <a:latin typeface="+mj-lt"/>
              </a:rPr>
              <a:t>	a. 	  Maria </a:t>
            </a:r>
            <a:r>
              <a:rPr lang="en-US" sz="2200" i="0" u="none" strike="noStrike" baseline="0" dirty="0" err="1">
                <a:latin typeface="+mj-lt"/>
              </a:rPr>
              <a:t>ist</a:t>
            </a:r>
            <a:r>
              <a:rPr lang="en-US" sz="2200" i="0" u="none" strike="noStrike" baseline="0" dirty="0">
                <a:latin typeface="+mj-lt"/>
              </a:rPr>
              <a:t> 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*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drei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200" dirty="0" err="1">
                <a:solidFill>
                  <a:srgbClr val="FF0000"/>
                </a:solidFill>
                <a:latin typeface="+mj-lt"/>
              </a:rPr>
              <a:t>Stunden</a:t>
            </a:r>
            <a:r>
              <a:rPr lang="en-US" sz="2200" dirty="0">
                <a:solidFill>
                  <a:srgbClr val="FF0000"/>
                </a:solidFill>
                <a:latin typeface="+mj-lt"/>
              </a:rPr>
              <a:t> lang</a:t>
            </a:r>
            <a:r>
              <a:rPr lang="en-US" sz="2200" dirty="0">
                <a:latin typeface="+mj-lt"/>
              </a:rPr>
              <a:t>/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in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drei</a:t>
            </a:r>
            <a:r>
              <a:rPr lang="en-US" sz="22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200" dirty="0" err="1">
                <a:solidFill>
                  <a:srgbClr val="00B050"/>
                </a:solidFill>
                <a:latin typeface="+mj-lt"/>
              </a:rPr>
              <a:t>Stunden</a:t>
            </a:r>
            <a:r>
              <a:rPr lang="en-US" sz="2200" dirty="0">
                <a:latin typeface="+mj-lt"/>
              </a:rPr>
              <a:t> </a:t>
            </a:r>
            <a:r>
              <a:rPr lang="en-US" sz="2200" u="none" strike="noStrike" baseline="0" dirty="0" err="1">
                <a:latin typeface="+mj-lt"/>
              </a:rPr>
              <a:t>angekommen</a:t>
            </a:r>
            <a:r>
              <a:rPr lang="en-US" sz="2200" u="none" strike="noStrike" baseline="0" dirty="0">
                <a:latin typeface="+mj-lt"/>
              </a:rPr>
              <a:t>.</a:t>
            </a:r>
          </a:p>
          <a:p>
            <a:pPr>
              <a:tabLst>
                <a:tab pos="746125" algn="l"/>
                <a:tab pos="1200150" algn="l"/>
              </a:tabLst>
            </a:pPr>
            <a:r>
              <a:rPr lang="en-US" sz="2200" u="none" strike="noStrike" baseline="0" dirty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	</a:t>
            </a:r>
            <a:r>
              <a:rPr lang="en-US" sz="2200" u="none" strike="noStrike" baseline="0" dirty="0">
                <a:latin typeface="+mj-lt"/>
              </a:rPr>
              <a:t>b. 	*Maria war </a:t>
            </a:r>
            <a:r>
              <a:rPr lang="en-US" sz="2200" dirty="0">
                <a:solidFill>
                  <a:srgbClr val="0066FF"/>
                </a:solidFill>
                <a:latin typeface="+mj-lt"/>
              </a:rPr>
              <a:t>am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</a:t>
            </a:r>
            <a:r>
              <a:rPr lang="en-US" sz="2200" u="none" strike="noStrike" baseline="0" dirty="0" err="1">
                <a:solidFill>
                  <a:srgbClr val="0066FF"/>
                </a:solidFill>
                <a:latin typeface="+mj-lt"/>
              </a:rPr>
              <a:t>Erreichen</a:t>
            </a:r>
            <a:r>
              <a:rPr lang="en-US" sz="2200" u="none" strike="noStrike" baseline="0" dirty="0">
                <a:solidFill>
                  <a:srgbClr val="0066FF"/>
                </a:solidFill>
                <a:latin typeface="+mj-lt"/>
              </a:rPr>
              <a:t> des </a:t>
            </a:r>
            <a:r>
              <a:rPr lang="en-US" sz="2200" u="none" strike="noStrike" baseline="0" dirty="0" err="1">
                <a:solidFill>
                  <a:srgbClr val="0066FF"/>
                </a:solidFill>
                <a:latin typeface="+mj-lt"/>
              </a:rPr>
              <a:t>Gipfels</a:t>
            </a:r>
            <a:r>
              <a:rPr lang="en-US" sz="2200" u="none" strike="noStrike" baseline="0" dirty="0">
                <a:latin typeface="+mj-lt"/>
              </a:rPr>
              <a:t>.</a:t>
            </a:r>
            <a:endParaRPr lang="de-DE" dirty="0"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ED97C-FA6A-E663-6381-D082C018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3B192-1500-0851-7688-07916B6FB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727088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417490-6A8B-F244-D380-320ADD112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368" y="242046"/>
            <a:ext cx="8229600" cy="672354"/>
          </a:xfrm>
        </p:spPr>
        <p:txBody>
          <a:bodyPr/>
          <a:lstStyle/>
          <a:p>
            <a:r>
              <a:rPr lang="en-US"/>
              <a:t>Aktionsarten im Englischen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7D26D-C1BE-F2DD-970B-3AE79E1A64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76" y="1066801"/>
            <a:ext cx="8229600" cy="523663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  <a:tabLst>
                <a:tab pos="511175" algn="l"/>
                <a:tab pos="914400" algn="l"/>
                <a:tab pos="1376363" algn="l"/>
              </a:tabLst>
            </a:pP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Englischen</a:t>
            </a:r>
            <a:r>
              <a:rPr lang="en-US" dirty="0"/>
              <a:t> </a:t>
            </a:r>
            <a:r>
              <a:rPr lang="en-US" dirty="0" err="1"/>
              <a:t>gibt</a:t>
            </a:r>
            <a:r>
              <a:rPr lang="en-US" dirty="0"/>
              <a:t> es –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Gegensatz</a:t>
            </a:r>
            <a:r>
              <a:rPr lang="en-US" dirty="0"/>
              <a:t> </a:t>
            </a:r>
            <a:r>
              <a:rPr lang="en-US" dirty="0" err="1"/>
              <a:t>zum</a:t>
            </a:r>
            <a:r>
              <a:rPr lang="en-US" dirty="0"/>
              <a:t> </a:t>
            </a:r>
            <a:r>
              <a:rPr lang="en-US" dirty="0" err="1"/>
              <a:t>Deutschen</a:t>
            </a:r>
            <a:r>
              <a:rPr lang="en-US" dirty="0"/>
              <a:t> –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b="1" dirty="0" err="1"/>
              <a:t>morphologische</a:t>
            </a:r>
            <a:r>
              <a:rPr lang="en-US" b="1" i="1" dirty="0"/>
              <a:t> </a:t>
            </a:r>
            <a:r>
              <a:rPr lang="en-US" dirty="0" err="1"/>
              <a:t>Progressivform</a:t>
            </a:r>
            <a:endParaRPr lang="en-US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511175" algn="l"/>
                <a:tab pos="914400" algn="l"/>
                <a:tab pos="1376363" algn="l"/>
              </a:tabLst>
            </a:pPr>
            <a:r>
              <a:rPr lang="en-US" dirty="0"/>
              <a:t>Das </a:t>
            </a:r>
            <a:r>
              <a:rPr lang="en-US" dirty="0" err="1"/>
              <a:t>Progressiv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–</a:t>
            </a:r>
            <a:r>
              <a:rPr lang="en-US" i="1" dirty="0" err="1"/>
              <a:t>ing</a:t>
            </a:r>
            <a:r>
              <a:rPr lang="en-US" dirty="0"/>
              <a:t> </a:t>
            </a:r>
            <a:r>
              <a:rPr lang="en-US" dirty="0" err="1"/>
              <a:t>Suffigierung</a:t>
            </a:r>
            <a:r>
              <a:rPr lang="en-US" dirty="0"/>
              <a:t> </a:t>
            </a:r>
            <a:r>
              <a:rPr lang="en-US" dirty="0" err="1"/>
              <a:t>gebildet</a:t>
            </a:r>
            <a:r>
              <a:rPr lang="en-US" dirty="0"/>
              <a:t>: </a:t>
            </a:r>
          </a:p>
          <a:p>
            <a:pPr>
              <a:spcBef>
                <a:spcPts val="0"/>
              </a:spcBef>
              <a:tabLst>
                <a:tab pos="511175" algn="l"/>
                <a:tab pos="914400" algn="l"/>
                <a:tab pos="1376363" algn="l"/>
              </a:tabLst>
            </a:pPr>
            <a:endParaRPr lang="en-US" sz="2200" dirty="0"/>
          </a:p>
          <a:p>
            <a:pPr>
              <a:spcBef>
                <a:spcPts val="0"/>
              </a:spcBef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(1)	</a:t>
            </a:r>
            <a:r>
              <a:rPr lang="en-US" sz="2200" i="1" dirty="0"/>
              <a:t>Zustände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</a:t>
            </a:r>
            <a:r>
              <a:rPr lang="en-US" sz="2200" b="0" i="0" u="none" strike="noStrike" baseline="0" dirty="0"/>
              <a:t>a. 	  Mary was sick </a:t>
            </a:r>
            <a:r>
              <a:rPr lang="en-US" sz="2200" b="1" i="1" u="none" strike="noStrike" baseline="0" dirty="0"/>
              <a:t>for</a:t>
            </a:r>
            <a:r>
              <a:rPr lang="en-US" sz="2200" b="0" i="0" u="none" strike="noStrike" baseline="0" dirty="0"/>
              <a:t> an hour.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b</a:t>
            </a:r>
            <a:r>
              <a:rPr lang="en-US" sz="2200" b="0" i="0" u="none" strike="noStrike" baseline="0" dirty="0"/>
              <a:t>. 	*Mary was sick </a:t>
            </a:r>
            <a:r>
              <a:rPr lang="en-US" sz="2200" b="1" i="1" u="none" strike="noStrike" baseline="0" dirty="0"/>
              <a:t>in</a:t>
            </a:r>
            <a:r>
              <a:rPr lang="en-US" sz="2200" b="0" i="0" u="none" strike="noStrike" baseline="0" dirty="0"/>
              <a:t> an hour.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b="0" i="0" u="none" strike="noStrike" baseline="0" dirty="0"/>
              <a:t>	c. 	*Mary was be</a:t>
            </a:r>
            <a:r>
              <a:rPr lang="en-US" sz="2200" b="1" i="1" u="none" strike="noStrike" baseline="0" dirty="0"/>
              <a:t>ing</a:t>
            </a:r>
            <a:r>
              <a:rPr lang="en-US" sz="2200" b="0" i="0" u="none" strike="noStrike" baseline="0" dirty="0"/>
              <a:t> sick.</a:t>
            </a:r>
          </a:p>
          <a:p>
            <a:pPr>
              <a:spcBef>
                <a:spcPts val="0"/>
              </a:spcBef>
              <a:tabLst>
                <a:tab pos="511175" algn="l"/>
                <a:tab pos="914400" algn="l"/>
                <a:tab pos="1376363" algn="l"/>
              </a:tabLst>
            </a:pPr>
            <a:endParaRPr lang="en-US" sz="2200" dirty="0"/>
          </a:p>
          <a:p>
            <a:pPr>
              <a:spcBef>
                <a:spcPts val="0"/>
              </a:spcBef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(2)	</a:t>
            </a:r>
            <a:r>
              <a:rPr lang="en-US" sz="2200" i="1" dirty="0" err="1"/>
              <a:t>Aktivitäten</a:t>
            </a:r>
            <a:endParaRPr lang="en-US" sz="2200" i="1" dirty="0"/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</a:t>
            </a:r>
            <a:r>
              <a:rPr lang="en-US" sz="2200" b="0" i="0" u="none" strike="noStrike" baseline="0" dirty="0"/>
              <a:t>a. 	  Mary drew </a:t>
            </a:r>
            <a:r>
              <a:rPr lang="en-US" sz="2200" b="1" i="1" dirty="0"/>
              <a:t>for</a:t>
            </a:r>
            <a:r>
              <a:rPr lang="en-US" sz="2200" b="0" i="0" u="none" strike="noStrike" baseline="0" dirty="0"/>
              <a:t> an hour.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b</a:t>
            </a:r>
            <a:r>
              <a:rPr lang="en-US" sz="2200" b="0" i="0" u="none" strike="noStrike" baseline="0" dirty="0"/>
              <a:t>. 	*Mary drew </a:t>
            </a:r>
            <a:r>
              <a:rPr lang="en-US" sz="2200" b="1" i="1" dirty="0"/>
              <a:t>in</a:t>
            </a:r>
            <a:r>
              <a:rPr lang="en-US" sz="2200" b="0" i="0" u="none" strike="noStrike" baseline="0" dirty="0"/>
              <a:t> an hour.		</a:t>
            </a:r>
            <a:endParaRPr lang="de-DE" sz="2200" dirty="0"/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de-DE" sz="2200" b="0" i="0" u="none" strike="noStrike" baseline="0" dirty="0"/>
              <a:t>	c.	  Mary was draw</a:t>
            </a:r>
            <a:r>
              <a:rPr lang="de-DE" sz="2200" b="1" i="1" dirty="0"/>
              <a:t>ing</a:t>
            </a:r>
            <a:r>
              <a:rPr lang="de-DE" sz="2200" b="0" i="0" u="none" strike="noStrike" baseline="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ED97C-FA6A-E663-6381-D082C018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3B192-1500-0851-7688-07916B6FB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442A2C-DE41-FE28-9CCF-1938B39095B7}"/>
              </a:ext>
            </a:extLst>
          </p:cNvPr>
          <p:cNvSpPr txBox="1"/>
          <p:nvPr/>
        </p:nvSpPr>
        <p:spPr>
          <a:xfrm>
            <a:off x="4419600" y="2575520"/>
            <a:ext cx="4841964" cy="4206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(3)	</a:t>
            </a:r>
            <a:r>
              <a:rPr lang="en-US" sz="2200" b="0" i="1" u="none" strike="noStrike" baseline="0" dirty="0"/>
              <a:t>Accomplishments</a:t>
            </a:r>
          </a:p>
          <a:p>
            <a:pPr>
              <a:spcBef>
                <a:spcPts val="200"/>
              </a:spcBef>
              <a:tabLst>
                <a:tab pos="511175" algn="l"/>
                <a:tab pos="914400" algn="l"/>
                <a:tab pos="1376363" algn="l"/>
              </a:tabLst>
            </a:pPr>
            <a:r>
              <a:rPr lang="en-US" sz="2200" b="0" i="0" u="none" strike="noStrike" baseline="0" dirty="0"/>
              <a:t>	a. 	*Mary drew a circle </a:t>
            </a:r>
            <a:r>
              <a:rPr lang="en-US" sz="2200" b="1" i="1" dirty="0">
                <a:sym typeface="WP MathA" panose="05010101010101010101" pitchFamily="2" charset="2"/>
              </a:rPr>
              <a:t>for</a:t>
            </a:r>
            <a:r>
              <a:rPr lang="en-US" sz="2200" b="0" i="0" u="none" strike="noStrike" baseline="0" dirty="0"/>
              <a:t> an hour. 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b="0" i="0" u="none" strike="noStrike" baseline="0" dirty="0"/>
              <a:t>	b. 	  Mary drew a circle </a:t>
            </a:r>
            <a:r>
              <a:rPr lang="en-US" sz="2200" b="1" i="1" dirty="0">
                <a:sym typeface="WP MathA" panose="05010101010101010101" pitchFamily="2" charset="2"/>
              </a:rPr>
              <a:t>in</a:t>
            </a:r>
            <a:r>
              <a:rPr lang="en-US" sz="2200" b="0" i="0" u="none" strike="noStrike" baseline="0" dirty="0"/>
              <a:t> an hour. 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c</a:t>
            </a:r>
            <a:r>
              <a:rPr lang="en-US" sz="2200" b="0" i="0" u="none" strike="noStrike" baseline="0" dirty="0"/>
              <a:t>. 	  Mary was draw</a:t>
            </a:r>
            <a:r>
              <a:rPr lang="en-US" sz="2200" b="1" i="1" dirty="0">
                <a:sym typeface="WP MathA" panose="05010101010101010101" pitchFamily="2" charset="2"/>
              </a:rPr>
              <a:t>ing</a:t>
            </a:r>
            <a:r>
              <a:rPr lang="en-US" sz="2200" b="0" i="0" u="none" strike="noStrike" baseline="0" dirty="0"/>
              <a:t> a circle.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endParaRPr lang="en-US" sz="2200" dirty="0"/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(4)	</a:t>
            </a:r>
            <a:r>
              <a:rPr lang="en-US" sz="2200" b="0" i="1" u="none" strike="noStrike" baseline="0" dirty="0"/>
              <a:t>Achievements</a:t>
            </a:r>
          </a:p>
          <a:p>
            <a:pPr>
              <a:spcBef>
                <a:spcPts val="200"/>
              </a:spcBef>
              <a:tabLst>
                <a:tab pos="511175" algn="l"/>
                <a:tab pos="914400" algn="l"/>
                <a:tab pos="1376363" algn="l"/>
              </a:tabLst>
            </a:pPr>
            <a:r>
              <a:rPr lang="en-US" sz="2200" b="0" i="0" u="none" strike="noStrike" baseline="0" dirty="0"/>
              <a:t>	a. 	*Mary reached the top </a:t>
            </a:r>
            <a:br>
              <a:rPr lang="en-US" sz="2200" b="0" i="0" u="none" strike="noStrike" baseline="0" dirty="0"/>
            </a:br>
            <a:r>
              <a:rPr lang="en-US" sz="2200" b="0" i="0" u="none" strike="noStrike" baseline="0" dirty="0"/>
              <a:t>		  </a:t>
            </a:r>
            <a:r>
              <a:rPr lang="en-US" sz="2200" b="1" i="1" dirty="0">
                <a:sym typeface="WP MathA" panose="05010101010101010101" pitchFamily="2" charset="2"/>
              </a:rPr>
              <a:t>for</a:t>
            </a:r>
            <a:r>
              <a:rPr lang="en-US" sz="2200" b="0" i="0" u="none" strike="noStrike" baseline="0" dirty="0"/>
              <a:t> an hour. 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b="0" i="0" u="none" strike="noStrike" baseline="0" dirty="0"/>
              <a:t>	b. 	  Mary reached the top </a:t>
            </a:r>
            <a:br>
              <a:rPr lang="en-US" sz="2200" b="0" i="0" u="none" strike="noStrike" baseline="0" dirty="0"/>
            </a:br>
            <a:r>
              <a:rPr lang="en-US" sz="2200" b="0" i="0" u="none" strike="noStrike" baseline="0" dirty="0"/>
              <a:t>		  </a:t>
            </a:r>
            <a:r>
              <a:rPr lang="en-US" sz="2200" b="1" i="1" dirty="0">
                <a:sym typeface="WP MathA" panose="05010101010101010101" pitchFamily="2" charset="2"/>
              </a:rPr>
              <a:t>in</a:t>
            </a:r>
            <a:r>
              <a:rPr lang="en-US" sz="2200" b="0" i="0" u="none" strike="noStrike" baseline="0" dirty="0"/>
              <a:t> an hour. 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r>
              <a:rPr lang="en-US" sz="2200" dirty="0"/>
              <a:t>	c</a:t>
            </a:r>
            <a:r>
              <a:rPr lang="en-US" sz="2200" b="0" i="0" u="none" strike="noStrike" baseline="0" dirty="0"/>
              <a:t>. 	*Mary was reach</a:t>
            </a:r>
            <a:r>
              <a:rPr lang="en-US" sz="2200" b="1" i="1" dirty="0">
                <a:sym typeface="WP MathA" panose="05010101010101010101" pitchFamily="2" charset="2"/>
              </a:rPr>
              <a:t>ing </a:t>
            </a:r>
            <a:r>
              <a:rPr lang="en-US" sz="2200" b="0" i="0" u="none" strike="noStrike" baseline="0" dirty="0"/>
              <a:t>the top.</a:t>
            </a:r>
          </a:p>
          <a:p>
            <a:pPr>
              <a:tabLst>
                <a:tab pos="511175" algn="l"/>
                <a:tab pos="914400" algn="l"/>
                <a:tab pos="1376363" algn="l"/>
              </a:tabLst>
            </a:pPr>
            <a:endParaRPr lang="de-DE" sz="2200" dirty="0"/>
          </a:p>
        </p:txBody>
      </p:sp>
    </p:spTree>
    <p:extLst>
      <p:ext uri="{BB962C8B-B14F-4D97-AF65-F5344CB8AC3E}">
        <p14:creationId xmlns:p14="http://schemas.microsoft.com/office/powerpoint/2010/main" val="756242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45D56-67B3-870C-4F52-8B69DD2F4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Homogenität: Ereignisse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4D182-5D94-3DB7-D528-21DD9BD510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57800"/>
          </a:xfrm>
        </p:spPr>
        <p:txBody>
          <a:bodyPr/>
          <a:lstStyle/>
          <a:p>
            <a:r>
              <a:rPr lang="en-US" dirty="0"/>
              <a:t>(1)	 	</a:t>
            </a:r>
            <a:r>
              <a:rPr lang="en-US" i="1" dirty="0" err="1"/>
              <a:t>Telizität</a:t>
            </a:r>
            <a:r>
              <a:rPr lang="en-US" i="1" dirty="0"/>
              <a:t> </a:t>
            </a:r>
            <a:r>
              <a:rPr lang="en-US" sz="2000" dirty="0"/>
              <a:t>(Garey 1957)</a:t>
            </a:r>
            <a:endParaRPr lang="en-US" dirty="0"/>
          </a:p>
          <a:p>
            <a:r>
              <a:rPr lang="en-US" dirty="0"/>
              <a:t>		Ein </a:t>
            </a:r>
            <a:r>
              <a:rPr lang="en-US" dirty="0" err="1"/>
              <a:t>Ereignis</a:t>
            </a:r>
            <a:r>
              <a:rPr lang="en-US" dirty="0"/>
              <a:t> E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telisch</a:t>
            </a:r>
            <a:r>
              <a:rPr lang="en-US" dirty="0"/>
              <a:t>, </a:t>
            </a:r>
            <a:r>
              <a:rPr lang="en-US" dirty="0" err="1"/>
              <a:t>wenn</a:t>
            </a:r>
            <a:r>
              <a:rPr lang="en-US" dirty="0"/>
              <a:t> E </a:t>
            </a:r>
            <a:r>
              <a:rPr lang="en-US" dirty="0" err="1"/>
              <a:t>einen</a:t>
            </a:r>
            <a:r>
              <a:rPr lang="en-US" dirty="0"/>
              <a:t> </a:t>
            </a:r>
            <a:r>
              <a:rPr lang="en-US" dirty="0" err="1"/>
              <a:t>natürlichen</a:t>
            </a:r>
            <a:r>
              <a:rPr lang="en-US" dirty="0"/>
              <a:t> 				</a:t>
            </a:r>
            <a:r>
              <a:rPr lang="en-US" dirty="0" err="1"/>
              <a:t>Endpunkt</a:t>
            </a:r>
            <a:r>
              <a:rPr lang="en-US" dirty="0"/>
              <a:t> hat.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 err="1"/>
              <a:t>Telische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: Accomplishments und Achievements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Atelische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: Zustände und </a:t>
            </a:r>
            <a:r>
              <a:rPr lang="en-US" dirty="0" err="1"/>
              <a:t>Aktivitäten</a:t>
            </a:r>
            <a:endParaRPr lang="en-US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Atelische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b="1" dirty="0" err="1"/>
              <a:t>homogen</a:t>
            </a:r>
            <a:r>
              <a:rPr lang="en-US" dirty="0"/>
              <a:t>.</a:t>
            </a:r>
            <a:endParaRPr lang="en-US" b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Telische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 </a:t>
            </a:r>
            <a:r>
              <a:rPr lang="en-US" dirty="0" err="1"/>
              <a:t>sind</a:t>
            </a:r>
            <a:r>
              <a:rPr lang="en-US" dirty="0"/>
              <a:t> </a:t>
            </a:r>
            <a:r>
              <a:rPr lang="en-US" u="sng" dirty="0"/>
              <a:t>nicht</a:t>
            </a:r>
            <a:r>
              <a:rPr lang="en-US" dirty="0"/>
              <a:t> </a:t>
            </a:r>
            <a:r>
              <a:rPr lang="en-US" b="1" dirty="0" err="1"/>
              <a:t>homogen</a:t>
            </a:r>
            <a:r>
              <a:rPr lang="en-US" dirty="0"/>
              <a:t>.</a:t>
            </a:r>
            <a:endParaRPr lang="en-US" b="1" dirty="0"/>
          </a:p>
          <a:p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C4752-4C7B-A673-9432-B2444E368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99317-8407-B1B3-BF64-60B209E2A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26</a:t>
            </a:fld>
            <a:endParaRPr lang="de-DE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6EF30891-638B-F0DF-FA99-1F247BF5AFD9}"/>
              </a:ext>
            </a:extLst>
          </p:cNvPr>
          <p:cNvSpPr/>
          <p:nvPr/>
        </p:nvSpPr>
        <p:spPr>
          <a:xfrm>
            <a:off x="845128" y="4724400"/>
            <a:ext cx="7758545" cy="1328023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defTabSz="941388">
              <a:tabLst>
                <a:tab pos="744538" algn="l"/>
                <a:tab pos="1255713" algn="l"/>
                <a:tab pos="1712913" algn="l"/>
                <a:tab pos="2286000" algn="l"/>
              </a:tabLst>
              <a:defRPr/>
            </a:pP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Ein Ausdruck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ist </a:t>
            </a:r>
            <a:r>
              <a:rPr kumimoji="0" lang="de-DE" sz="2400" b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homogen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de-DE" sz="2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=</a:t>
            </a:r>
            <a:r>
              <a:rPr kumimoji="0" lang="de-DE" sz="2400" b="0" i="1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def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b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	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für alle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β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und</a:t>
            </a:r>
            <a:r>
              <a:rPr kumimoji="0" lang="en-US" sz="2400" b="0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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, sodass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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 ein Teil von </a:t>
            </a:r>
            <a:r>
              <a:rPr kumimoji="0" lang="el-GR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β 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ist, gilt: </a:t>
            </a:r>
            <a:b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</a:b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Greek Century" panose="05000000000000000000" pitchFamily="2" charset="2"/>
              </a:rPr>
              <a:t>	wenn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(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) = 1, dann</a:t>
            </a:r>
            <a:r>
              <a:rPr lang="en-US" sz="2400">
                <a:solidFill>
                  <a:prstClr val="black"/>
                </a:solidFill>
                <a:sym typeface="WP Greek Century" panose="05000000000000000000" pitchFamily="2" charset="2"/>
              </a:rPr>
              <a:t>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(</a:t>
            </a:r>
            <a:r>
              <a:rPr lang="el-GR" sz="2400">
                <a:solidFill>
                  <a:prstClr val="black"/>
                </a:solidFill>
                <a:sym typeface="WP Greek Century" panose="05000000000000000000" pitchFamily="2" charset="2"/>
              </a:rPr>
              <a:t>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) = 1</a:t>
            </a: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2188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EA93A-76CE-34E6-6641-06C47385A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89DB3-14C1-B25F-6F7E-F72035D46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noProof="0" dirty="0"/>
              <a:t>Homogenität: Individuen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B2213-5E17-3E89-207F-374FD541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47" y="838200"/>
            <a:ext cx="8444753" cy="5410200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endParaRPr lang="en-US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endParaRPr lang="en-US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endParaRPr lang="en-US" dirty="0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r>
              <a:rPr lang="en-US" dirty="0" err="1"/>
              <a:t>Homogenität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auch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Eigenschaft</a:t>
            </a:r>
            <a:r>
              <a:rPr lang="en-US" dirty="0"/>
              <a:t> von NPs, also von </a:t>
            </a:r>
            <a:r>
              <a:rPr lang="en-US" dirty="0" err="1"/>
              <a:t>Ausdrücken</a:t>
            </a:r>
            <a:r>
              <a:rPr lang="en-US" dirty="0"/>
              <a:t>, die Mengen von </a:t>
            </a:r>
            <a:r>
              <a:rPr lang="en-US" b="1" dirty="0" err="1"/>
              <a:t>Individuen</a:t>
            </a:r>
            <a:r>
              <a:rPr lang="en-US" dirty="0"/>
              <a:t> </a:t>
            </a:r>
            <a:r>
              <a:rPr lang="en-US" dirty="0" err="1"/>
              <a:t>denotieren</a:t>
            </a:r>
            <a:r>
              <a:rPr lang="en-US" dirty="0"/>
              <a:t>:</a:t>
            </a:r>
          </a:p>
          <a:p>
            <a:pPr marL="1085850" lvl="1" indent="-342900">
              <a:buFont typeface="Courier New" panose="02070309020205020404" pitchFamily="49" charset="0"/>
              <a:buChar char="o"/>
              <a:tabLst>
                <a:tab pos="747713" algn="l"/>
                <a:tab pos="1317625" algn="l"/>
              </a:tabLst>
            </a:pPr>
            <a:r>
              <a:rPr lang="en-US" sz="2400" dirty="0" err="1"/>
              <a:t>Massennomen</a:t>
            </a:r>
            <a:r>
              <a:rPr lang="en-US" sz="2400" dirty="0"/>
              <a:t> </a:t>
            </a:r>
            <a:r>
              <a:rPr lang="en-US" sz="2400" dirty="0" err="1"/>
              <a:t>sind</a:t>
            </a:r>
            <a:r>
              <a:rPr lang="en-US" sz="2400" dirty="0"/>
              <a:t> </a:t>
            </a:r>
            <a:r>
              <a:rPr lang="en-US" sz="2400" dirty="0" err="1"/>
              <a:t>homogen</a:t>
            </a:r>
            <a:r>
              <a:rPr lang="en-US" sz="2400" dirty="0"/>
              <a:t>.</a:t>
            </a:r>
          </a:p>
          <a:p>
            <a:pPr marL="1085850" lvl="1" indent="-342900">
              <a:buFont typeface="Courier New" panose="02070309020205020404" pitchFamily="49" charset="0"/>
              <a:buChar char="o"/>
              <a:tabLst>
                <a:tab pos="747713" algn="l"/>
                <a:tab pos="1317625" algn="l"/>
              </a:tabLst>
            </a:pPr>
            <a:r>
              <a:rPr lang="en-US" sz="2400" dirty="0" err="1"/>
              <a:t>Zählnomen</a:t>
            </a:r>
            <a:r>
              <a:rPr lang="en-US" sz="2400" dirty="0"/>
              <a:t> </a:t>
            </a:r>
            <a:r>
              <a:rPr lang="en-US" sz="2400" dirty="0" err="1"/>
              <a:t>sind</a:t>
            </a:r>
            <a:r>
              <a:rPr lang="en-US" sz="2400" dirty="0"/>
              <a:t> </a:t>
            </a:r>
            <a:r>
              <a:rPr lang="en-US" sz="2400" u="sng" dirty="0"/>
              <a:t>nicht</a:t>
            </a:r>
            <a:r>
              <a:rPr lang="en-US" sz="2400" dirty="0"/>
              <a:t> </a:t>
            </a:r>
            <a:r>
              <a:rPr lang="en-US" sz="2400" dirty="0" err="1"/>
              <a:t>homogen</a:t>
            </a:r>
            <a:r>
              <a:rPr lang="en-US" sz="2400" dirty="0"/>
              <a:t>. </a:t>
            </a:r>
          </a:p>
          <a:p>
            <a:pPr marL="1085850" lvl="1" indent="-342900">
              <a:buFont typeface="Courier New" panose="02070309020205020404" pitchFamily="49" charset="0"/>
              <a:buChar char="o"/>
              <a:tabLst>
                <a:tab pos="747713" algn="l"/>
                <a:tab pos="1317625" algn="l"/>
              </a:tabLst>
            </a:pPr>
            <a:r>
              <a:rPr lang="en-US" sz="2400" dirty="0" err="1"/>
              <a:t>Plurale</a:t>
            </a:r>
            <a:r>
              <a:rPr lang="en-US" sz="2400" dirty="0"/>
              <a:t> </a:t>
            </a:r>
            <a:r>
              <a:rPr lang="en-US" sz="2400" dirty="0" err="1"/>
              <a:t>sind</a:t>
            </a:r>
            <a:r>
              <a:rPr lang="en-US" sz="2400" dirty="0"/>
              <a:t> </a:t>
            </a:r>
            <a:r>
              <a:rPr lang="en-US" sz="2400" dirty="0" err="1"/>
              <a:t>homogen</a:t>
            </a:r>
            <a:r>
              <a:rPr lang="en-US" sz="2400" dirty="0"/>
              <a:t>. </a:t>
            </a:r>
          </a:p>
          <a:p>
            <a:pPr>
              <a:spcBef>
                <a:spcPts val="1200"/>
              </a:spcBef>
              <a:tabLst>
                <a:tab pos="747713" algn="l"/>
                <a:tab pos="1317625" algn="l"/>
              </a:tabLst>
            </a:pPr>
            <a:r>
              <a:rPr lang="en-US" sz="2400" dirty="0"/>
              <a:t>(1) 	a.	Wenn </a:t>
            </a:r>
            <a:r>
              <a:rPr lang="en-US" dirty="0"/>
              <a:t>Sand</a:t>
            </a:r>
            <a:r>
              <a:rPr lang="en-US" sz="2400" dirty="0"/>
              <a:t>(a) = 1 und b  a, </a:t>
            </a:r>
            <a:r>
              <a:rPr lang="en-US" sz="2400" dirty="0" err="1"/>
              <a:t>dann</a:t>
            </a:r>
            <a:r>
              <a:rPr lang="en-US" dirty="0"/>
              <a:t> Sand(b) = </a:t>
            </a:r>
            <a:r>
              <a:rPr lang="en-US" dirty="0">
                <a:solidFill>
                  <a:srgbClr val="00B050"/>
                </a:solidFill>
              </a:rPr>
              <a:t>1</a:t>
            </a:r>
          </a:p>
          <a:p>
            <a:pPr>
              <a:spcBef>
                <a:spcPts val="0"/>
              </a:spcBef>
              <a:tabLst>
                <a:tab pos="747713" algn="l"/>
                <a:tab pos="1317625" algn="l"/>
              </a:tabLst>
            </a:pPr>
            <a:r>
              <a:rPr lang="en-US" dirty="0"/>
              <a:t>	b.	Wenn Hund(fido) = 1 und b  fido, </a:t>
            </a:r>
            <a:r>
              <a:rPr lang="en-US" dirty="0" err="1"/>
              <a:t>dann</a:t>
            </a:r>
            <a:r>
              <a:rPr lang="en-US" dirty="0"/>
              <a:t> Hund(b) = </a:t>
            </a:r>
            <a:r>
              <a:rPr lang="en-US" dirty="0">
                <a:solidFill>
                  <a:srgbClr val="FF0000"/>
                </a:solidFill>
              </a:rPr>
              <a:t>0</a:t>
            </a:r>
          </a:p>
          <a:p>
            <a:pPr>
              <a:spcBef>
                <a:spcPts val="0"/>
              </a:spcBef>
              <a:tabLst>
                <a:tab pos="747713" algn="l"/>
                <a:tab pos="1317625" algn="l"/>
              </a:tabLst>
            </a:pPr>
            <a:r>
              <a:rPr lang="en-US" dirty="0"/>
              <a:t>	c.	Wenn </a:t>
            </a:r>
            <a:r>
              <a:rPr lang="en-US" dirty="0" err="1"/>
              <a:t>Äpfel</a:t>
            </a:r>
            <a:r>
              <a:rPr lang="en-US" dirty="0"/>
              <a:t>(a) = 1 und b  a, </a:t>
            </a:r>
            <a:r>
              <a:rPr lang="en-US" dirty="0" err="1"/>
              <a:t>dann</a:t>
            </a:r>
            <a:r>
              <a:rPr lang="en-US" dirty="0"/>
              <a:t> </a:t>
            </a:r>
            <a:r>
              <a:rPr lang="en-US" dirty="0" err="1"/>
              <a:t>Äpfel</a:t>
            </a:r>
            <a:r>
              <a:rPr lang="en-US" dirty="0"/>
              <a:t>(b) = </a:t>
            </a:r>
            <a:r>
              <a:rPr lang="en-US" dirty="0">
                <a:solidFill>
                  <a:srgbClr val="00B050"/>
                </a:solidFill>
              </a:rPr>
              <a:t>1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r>
              <a:rPr lang="en-US" dirty="0" err="1"/>
              <a:t>Homogenität</a:t>
            </a:r>
            <a:r>
              <a:rPr lang="en-US" dirty="0"/>
              <a:t> </a:t>
            </a:r>
            <a:r>
              <a:rPr lang="en-US" dirty="0" err="1"/>
              <a:t>charakterisiert</a:t>
            </a:r>
            <a:r>
              <a:rPr lang="en-US" dirty="0"/>
              <a:t> </a:t>
            </a:r>
            <a:r>
              <a:rPr lang="en-US" dirty="0" err="1"/>
              <a:t>demnach</a:t>
            </a:r>
            <a:r>
              <a:rPr lang="en-US" dirty="0"/>
              <a:t> </a:t>
            </a:r>
            <a:r>
              <a:rPr lang="en-US" dirty="0" err="1"/>
              <a:t>sowohl</a:t>
            </a:r>
            <a:r>
              <a:rPr lang="en-US" dirty="0"/>
              <a:t> </a:t>
            </a:r>
            <a:r>
              <a:rPr lang="en-US" sz="2400" b="1" dirty="0" err="1"/>
              <a:t>Ereignisse</a:t>
            </a:r>
            <a:r>
              <a:rPr lang="en-US" sz="2400" dirty="0"/>
              <a:t> </a:t>
            </a:r>
            <a:r>
              <a:rPr lang="en-US" sz="2400" dirty="0" err="1"/>
              <a:t>als</a:t>
            </a:r>
            <a:r>
              <a:rPr lang="en-US" sz="2400" dirty="0"/>
              <a:t> </a:t>
            </a:r>
            <a:r>
              <a:rPr lang="en-US" sz="2400" dirty="0" err="1"/>
              <a:t>auch</a:t>
            </a:r>
            <a:r>
              <a:rPr lang="en-US" sz="2400" dirty="0"/>
              <a:t> </a:t>
            </a:r>
            <a:r>
              <a:rPr lang="en-US" sz="2400" b="1" dirty="0" err="1"/>
              <a:t>Individuen</a:t>
            </a:r>
            <a:r>
              <a:rPr lang="en-US" sz="2400" dirty="0"/>
              <a:t>!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  <a:tabLst>
                <a:tab pos="747713" algn="l"/>
                <a:tab pos="1317625" algn="l"/>
              </a:tabLst>
            </a:pPr>
            <a:r>
              <a:rPr lang="en-US" b="1" dirty="0" err="1"/>
              <a:t>Vorhersage</a:t>
            </a:r>
            <a:r>
              <a:rPr lang="en-US" dirty="0"/>
              <a:t>. Die </a:t>
            </a:r>
            <a:r>
              <a:rPr lang="en-US" dirty="0" err="1"/>
              <a:t>beiden</a:t>
            </a:r>
            <a:r>
              <a:rPr lang="en-US" dirty="0"/>
              <a:t> </a:t>
            </a:r>
            <a:r>
              <a:rPr lang="en-US" dirty="0" err="1"/>
              <a:t>Domänen</a:t>
            </a:r>
            <a:r>
              <a:rPr lang="en-US" dirty="0"/>
              <a:t> </a:t>
            </a:r>
            <a:r>
              <a:rPr lang="en-US" dirty="0" err="1"/>
              <a:t>sollten</a:t>
            </a:r>
            <a:r>
              <a:rPr lang="en-US" dirty="0"/>
              <a:t> </a:t>
            </a:r>
            <a:r>
              <a:rPr lang="en-US" dirty="0" err="1"/>
              <a:t>interagieren</a:t>
            </a:r>
            <a:r>
              <a:rPr lang="en-US" dirty="0"/>
              <a:t>.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AD0082-89E8-2AB8-584A-5B126425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0A99F2-D6E8-62B0-0BA9-B7626699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ED5F90-EF1B-49B5-BE47-AEA5AB1301ED}" type="slidenum">
              <a:rPr kumimoji="0" lang="de-DE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de-DE" sz="14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A8F05886-AC39-E871-4DC9-FC8DB6CD2852}"/>
              </a:ext>
            </a:extLst>
          </p:cNvPr>
          <p:cNvSpPr/>
          <p:nvPr/>
        </p:nvSpPr>
        <p:spPr>
          <a:xfrm>
            <a:off x="1518390" y="762000"/>
            <a:ext cx="6412021" cy="1114425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defTabSz="941388">
              <a:tabLst>
                <a:tab pos="744538" algn="l"/>
                <a:tab pos="1255713" algn="l"/>
                <a:tab pos="1712913" algn="l"/>
                <a:tab pos="2286000" algn="l"/>
              </a:tabLst>
              <a:defRPr/>
            </a:pP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Ein Ausdruck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α</a:t>
            </a: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ist </a:t>
            </a:r>
            <a:r>
              <a:rPr kumimoji="0" lang="de-DE" sz="22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homogen</a:t>
            </a: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r>
              <a:rPr kumimoji="0" lang="de-DE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=</a:t>
            </a:r>
            <a:r>
              <a:rPr kumimoji="0" lang="de-DE" sz="2200" b="0" i="1" u="none" strike="noStrike" kern="1200" cap="none" spc="0" normalizeH="0" baseline="-25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def</a:t>
            </a: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 </a:t>
            </a:r>
            <a:b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</a:br>
            <a:r>
              <a:rPr kumimoji="0" lang="de-DE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	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für alle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β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und</a:t>
            </a:r>
            <a:r>
              <a:rPr kumimoji="0" lang="en-US" sz="2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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,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sodass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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ein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 Teil von </a:t>
            </a:r>
            <a:r>
              <a:rPr kumimoji="0" lang="el-GR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β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ist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, gilt: </a:t>
            </a:r>
            <a:b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</a:b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	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wenn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sym typeface="WP Greek Century" panose="05000000000000000000" pitchFamily="2" charset="2"/>
              </a:rPr>
              <a:t> 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 sz="22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(</a:t>
            </a:r>
            <a:r>
              <a:rPr lang="el-GR" sz="2200" dirty="0">
                <a:solidFill>
                  <a:prstClr val="black"/>
                </a:solidFill>
                <a:sym typeface="WP MathA" panose="05010101010101010101" pitchFamily="2" charset="2"/>
              </a:rPr>
              <a:t>β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) = 1, </a:t>
            </a:r>
            <a:r>
              <a:rPr lang="en-US" sz="2200" dirty="0" err="1">
                <a:solidFill>
                  <a:prstClr val="black"/>
                </a:solidFill>
                <a:sym typeface="WP MathA" panose="05010101010101010101" pitchFamily="2" charset="2"/>
              </a:rPr>
              <a:t>dann</a:t>
            </a:r>
            <a:r>
              <a:rPr lang="en-US" sz="2200" dirty="0">
                <a:solidFill>
                  <a:prstClr val="black"/>
                </a:solidFill>
                <a:sym typeface="WP Greek Century" panose="05000000000000000000" pitchFamily="2" charset="2"/>
              </a:rPr>
              <a:t> 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</a:t>
            </a:r>
            <a:r>
              <a:rPr lang="el-GR" sz="22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(</a:t>
            </a:r>
            <a:r>
              <a:rPr lang="el-GR" sz="2200" dirty="0">
                <a:solidFill>
                  <a:prstClr val="black"/>
                </a:solidFill>
                <a:sym typeface="WP Greek Century" panose="05000000000000000000" pitchFamily="2" charset="2"/>
              </a:rPr>
              <a:t></a:t>
            </a:r>
            <a:r>
              <a:rPr lang="en-US" sz="2200" dirty="0">
                <a:solidFill>
                  <a:prstClr val="black"/>
                </a:solidFill>
                <a:sym typeface="WP MathA" panose="05010101010101010101" pitchFamily="2" charset="2"/>
              </a:rPr>
              <a:t>) = 1</a:t>
            </a:r>
            <a:endParaRPr kumimoji="0" lang="de-DE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82401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9D37A8-4BEB-F6A8-D85E-740B4E391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49049-5E20-0411-43AF-B218C970A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Telizität: </a:t>
            </a:r>
            <a:r>
              <a:rPr lang="en-US" i="1"/>
              <a:t>Incremental theme </a:t>
            </a:r>
            <a:r>
              <a:rPr lang="en-US"/>
              <a:t>Verben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4D3AC-4B3A-BA60-611C-84145B63B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5525"/>
            <a:ext cx="82296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Bei </a:t>
            </a:r>
            <a:r>
              <a:rPr lang="en-US" dirty="0" err="1"/>
              <a:t>einigen</a:t>
            </a:r>
            <a:r>
              <a:rPr lang="en-US" dirty="0"/>
              <a:t> </a:t>
            </a:r>
            <a:r>
              <a:rPr lang="en-US" dirty="0" err="1"/>
              <a:t>Verben</a:t>
            </a:r>
            <a:r>
              <a:rPr lang="en-US" dirty="0"/>
              <a:t> </a:t>
            </a:r>
            <a:r>
              <a:rPr lang="en-US" dirty="0" err="1"/>
              <a:t>hängt</a:t>
            </a:r>
            <a:r>
              <a:rPr lang="en-US" dirty="0"/>
              <a:t> die </a:t>
            </a:r>
            <a:r>
              <a:rPr lang="en-US" dirty="0" err="1"/>
              <a:t>Telizität</a:t>
            </a:r>
            <a:r>
              <a:rPr lang="en-US" dirty="0"/>
              <a:t> von der </a:t>
            </a:r>
            <a:r>
              <a:rPr lang="en-US" dirty="0" err="1"/>
              <a:t>Semantik</a:t>
            </a:r>
            <a:r>
              <a:rPr lang="en-US" dirty="0"/>
              <a:t> des Thema-Arguments ab (</a:t>
            </a:r>
            <a:r>
              <a:rPr lang="en-US" i="1" dirty="0"/>
              <a:t>Incremental Theme </a:t>
            </a:r>
            <a:r>
              <a:rPr lang="en-US" i="1" dirty="0" err="1"/>
              <a:t>Verben</a:t>
            </a:r>
            <a:r>
              <a:rPr lang="en-US" dirty="0"/>
              <a:t>).</a:t>
            </a:r>
          </a:p>
          <a:p>
            <a:pPr marL="1085850" lvl="1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DE" sz="2400" dirty="0">
                <a:latin typeface="+mj-lt"/>
              </a:rPr>
              <a:t>Indefinites Pluralobjekt 	</a:t>
            </a:r>
            <a:r>
              <a:rPr lang="de-DE" sz="2400" dirty="0">
                <a:latin typeface="+mj-lt"/>
                <a:ea typeface="Segoe UI Symbol" panose="020B0502040204020203" pitchFamily="34" charset="0"/>
              </a:rPr>
              <a:t>⇒ </a:t>
            </a:r>
            <a:r>
              <a:rPr lang="de-DE" sz="2400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atelische</a:t>
            </a:r>
            <a:r>
              <a:rPr lang="de-DE" sz="2400" dirty="0">
                <a:latin typeface="+mj-lt"/>
                <a:ea typeface="Segoe UI Symbol" panose="020B0502040204020203" pitchFamily="34" charset="0"/>
              </a:rPr>
              <a:t> Intepretation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DE" sz="2400" dirty="0">
                <a:latin typeface="+mj-lt"/>
              </a:rPr>
              <a:t>(In)definite Singulobjekt 	</a:t>
            </a:r>
            <a:r>
              <a:rPr lang="de-DE" sz="2400" dirty="0">
                <a:latin typeface="+mj-lt"/>
                <a:ea typeface="Segoe UI Symbol" panose="020B0502040204020203" pitchFamily="34" charset="0"/>
              </a:rPr>
              <a:t>⇒ </a:t>
            </a:r>
            <a:r>
              <a:rPr lang="de-DE" sz="2400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telische</a:t>
            </a:r>
            <a:r>
              <a:rPr lang="de-DE" sz="2400" dirty="0">
                <a:latin typeface="+mj-lt"/>
                <a:ea typeface="Segoe UI Symbol" panose="020B0502040204020203" pitchFamily="34" charset="0"/>
              </a:rPr>
              <a:t> Interpretation</a:t>
            </a:r>
            <a:endParaRPr lang="de-DE" sz="2400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US" dirty="0"/>
              <a:t>(1)		a.	  Peter </a:t>
            </a:r>
            <a:r>
              <a:rPr lang="en-US" dirty="0" err="1"/>
              <a:t>aß</a:t>
            </a:r>
            <a:r>
              <a:rPr lang="en-US" dirty="0"/>
              <a:t> </a:t>
            </a:r>
            <a:r>
              <a:rPr lang="en-US" dirty="0" err="1"/>
              <a:t>stundenlang</a:t>
            </a:r>
            <a:r>
              <a:rPr lang="en-US" dirty="0"/>
              <a:t> </a:t>
            </a:r>
            <a:r>
              <a:rPr lang="en-US" dirty="0" err="1"/>
              <a:t>Äpfel</a:t>
            </a:r>
            <a:r>
              <a:rPr lang="en-US" dirty="0"/>
              <a:t>.			</a:t>
            </a:r>
            <a:r>
              <a:rPr lang="de-DE" dirty="0">
                <a:solidFill>
                  <a:srgbClr val="00B050"/>
                </a:solidFill>
                <a:ea typeface="Segoe UI Symbol" panose="020B0502040204020203" pitchFamily="34" charset="0"/>
              </a:rPr>
              <a:t>atelisch</a:t>
            </a:r>
            <a:r>
              <a:rPr lang="de-DE" dirty="0">
                <a:ea typeface="Segoe UI Symbol" panose="020B0502040204020203" pitchFamily="34" charset="0"/>
              </a:rPr>
              <a:t> </a:t>
            </a:r>
            <a:endParaRPr lang="en-US" dirty="0"/>
          </a:p>
          <a:p>
            <a:r>
              <a:rPr lang="en-US" dirty="0"/>
              <a:t>		b.	*Peter </a:t>
            </a:r>
            <a:r>
              <a:rPr lang="en-US" dirty="0" err="1"/>
              <a:t>aß</a:t>
            </a:r>
            <a:r>
              <a:rPr lang="en-US" dirty="0"/>
              <a:t> 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Stunde</a:t>
            </a:r>
            <a:r>
              <a:rPr lang="en-US" dirty="0"/>
              <a:t> </a:t>
            </a:r>
            <a:r>
              <a:rPr lang="en-US" dirty="0" err="1"/>
              <a:t>Äpfel</a:t>
            </a:r>
            <a:r>
              <a:rPr lang="en-US" dirty="0"/>
              <a:t>.		</a:t>
            </a:r>
            <a:r>
              <a:rPr lang="de-DE" dirty="0">
                <a:solidFill>
                  <a:srgbClr val="00B050"/>
                </a:solidFill>
                <a:ea typeface="Segoe UI Symbol" panose="020B0502040204020203" pitchFamily="34" charset="0"/>
              </a:rPr>
              <a:t>atelisch</a:t>
            </a:r>
            <a:r>
              <a:rPr lang="de-DE" dirty="0">
                <a:ea typeface="Segoe UI Symbol" panose="020B0502040204020203" pitchFamily="34" charset="0"/>
              </a:rPr>
              <a:t> </a:t>
            </a:r>
            <a:endParaRPr lang="de-DE" dirty="0"/>
          </a:p>
          <a:p>
            <a:r>
              <a:rPr lang="en-US" dirty="0"/>
              <a:t>		c.	*Peter </a:t>
            </a:r>
            <a:r>
              <a:rPr lang="en-US" dirty="0" err="1"/>
              <a:t>aß</a:t>
            </a:r>
            <a:r>
              <a:rPr lang="en-US" dirty="0"/>
              <a:t> den Apfel </a:t>
            </a:r>
            <a:r>
              <a:rPr lang="en-US" dirty="0" err="1"/>
              <a:t>stundenlang</a:t>
            </a:r>
            <a:r>
              <a:rPr lang="en-US" dirty="0"/>
              <a:t>.		(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partitiv</a:t>
            </a:r>
            <a:r>
              <a:rPr lang="en-US" dirty="0"/>
              <a:t>)</a:t>
            </a:r>
          </a:p>
          <a:p>
            <a:r>
              <a:rPr lang="en-US" dirty="0"/>
              <a:t>		d.	  Peter </a:t>
            </a:r>
            <a:r>
              <a:rPr lang="en-US" dirty="0" err="1"/>
              <a:t>aß</a:t>
            </a:r>
            <a:r>
              <a:rPr lang="en-US" dirty="0"/>
              <a:t> den Apfel 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Stunde</a:t>
            </a:r>
            <a:r>
              <a:rPr lang="en-US" dirty="0"/>
              <a:t>.	</a:t>
            </a:r>
            <a:r>
              <a:rPr lang="de-DE" dirty="0">
                <a:solidFill>
                  <a:srgbClr val="FF0000"/>
                </a:solidFill>
                <a:ea typeface="Segoe UI Symbol" panose="020B0502040204020203" pitchFamily="34" charset="0"/>
              </a:rPr>
              <a:t> telisch </a:t>
            </a:r>
            <a:r>
              <a:rPr lang="en-US" dirty="0"/>
              <a:t>	</a:t>
            </a: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Telizität</a:t>
            </a:r>
            <a:r>
              <a:rPr lang="en-US" dirty="0"/>
              <a:t> </a:t>
            </a: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die </a:t>
            </a:r>
            <a:r>
              <a:rPr lang="en-US" b="1" dirty="0" err="1"/>
              <a:t>Homogenität</a:t>
            </a:r>
            <a:r>
              <a:rPr lang="en-US" b="1" dirty="0"/>
              <a:t> des </a:t>
            </a:r>
            <a:r>
              <a:rPr lang="en-US" b="1" dirty="0" err="1"/>
              <a:t>Objekts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zusammen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dem Verb) </a:t>
            </a:r>
            <a:r>
              <a:rPr lang="en-US" dirty="0" err="1"/>
              <a:t>festgelegt</a:t>
            </a:r>
            <a:r>
              <a:rPr lang="en-US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Telizität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also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Eigenschaft</a:t>
            </a:r>
            <a:r>
              <a:rPr lang="en-US" dirty="0"/>
              <a:t> der </a:t>
            </a:r>
            <a:r>
              <a:rPr lang="en-US" dirty="0">
                <a:solidFill>
                  <a:srgbClr val="FF0000"/>
                </a:solidFill>
              </a:rPr>
              <a:t>VP</a:t>
            </a:r>
            <a:r>
              <a:rPr lang="en-US" dirty="0"/>
              <a:t>, und nicht des Verbes!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Weitere </a:t>
            </a:r>
            <a:r>
              <a:rPr lang="de-DE" i="1" dirty="0"/>
              <a:t>I</a:t>
            </a:r>
            <a:r>
              <a:rPr lang="en-US" i="1" dirty="0" err="1"/>
              <a:t>ncremental</a:t>
            </a:r>
            <a:r>
              <a:rPr lang="en-US" i="1" dirty="0"/>
              <a:t> Theme </a:t>
            </a:r>
            <a:r>
              <a:rPr lang="en-US" dirty="0" err="1"/>
              <a:t>Verben</a:t>
            </a:r>
            <a:r>
              <a:rPr lang="en-US" i="1" dirty="0"/>
              <a:t>: </a:t>
            </a:r>
            <a:r>
              <a:rPr lang="en-US" i="1" dirty="0" err="1"/>
              <a:t>trinken</a:t>
            </a:r>
            <a:r>
              <a:rPr lang="en-US" i="1" dirty="0"/>
              <a:t>, </a:t>
            </a:r>
            <a:r>
              <a:rPr lang="en-US" i="1" dirty="0" err="1"/>
              <a:t>schreiben</a:t>
            </a:r>
            <a:r>
              <a:rPr lang="en-US" i="1" dirty="0"/>
              <a:t>, </a:t>
            </a:r>
            <a:r>
              <a:rPr lang="de-DE" i="1" dirty="0"/>
              <a:t>bauen, zeichnen, (an)malen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F50E9B-9B7B-EAB0-7D4F-502FED349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0D9F9F-FEB1-EE64-E12F-2D19615BD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39593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5E454A-1B50-E1C7-1E28-ACDC417F8D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D0DF8-A75F-6742-0A82-07C4FFD1E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nicht-</a:t>
            </a:r>
            <a:r>
              <a:rPr lang="en-US" i="1" dirty="0"/>
              <a:t>incremental theme </a:t>
            </a:r>
            <a:r>
              <a:rPr lang="en-US" dirty="0" err="1"/>
              <a:t>Verben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606C5-CB17-4AF5-2E87-29EE2EF655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5525"/>
            <a:ext cx="82296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/>
              <a:t>Bei </a:t>
            </a:r>
            <a:r>
              <a:rPr lang="en-US" dirty="0" err="1"/>
              <a:t>einigen</a:t>
            </a:r>
            <a:r>
              <a:rPr lang="en-US" dirty="0"/>
              <a:t> </a:t>
            </a:r>
            <a:r>
              <a:rPr lang="en-US" dirty="0" err="1"/>
              <a:t>Verben</a:t>
            </a:r>
            <a:r>
              <a:rPr lang="en-US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sog</a:t>
            </a:r>
            <a:r>
              <a:rPr lang="en-US" sz="2000" dirty="0"/>
              <a:t>. </a:t>
            </a:r>
            <a:r>
              <a:rPr lang="en-US" sz="2000" i="1" dirty="0"/>
              <a:t>hitting</a:t>
            </a:r>
            <a:r>
              <a:rPr lang="en-US" sz="2000" dirty="0"/>
              <a:t>-Klasse) </a:t>
            </a:r>
            <a:r>
              <a:rPr lang="en-US" dirty="0"/>
              <a:t>hat die Form des </a:t>
            </a:r>
            <a:r>
              <a:rPr lang="en-US" dirty="0" err="1"/>
              <a:t>Objekts</a:t>
            </a:r>
            <a:r>
              <a:rPr lang="en-US" dirty="0"/>
              <a:t> </a:t>
            </a:r>
            <a:r>
              <a:rPr lang="en-US" u="sng" dirty="0" err="1"/>
              <a:t>keinen</a:t>
            </a:r>
            <a:r>
              <a:rPr lang="en-US" dirty="0"/>
              <a:t> Einfluss auf die </a:t>
            </a:r>
            <a:r>
              <a:rPr lang="en-US" dirty="0" err="1"/>
              <a:t>Telizität</a:t>
            </a:r>
            <a:r>
              <a:rPr lang="en-US" dirty="0"/>
              <a:t> der VP. </a:t>
            </a: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Das </a:t>
            </a:r>
            <a:r>
              <a:rPr lang="en-US" dirty="0" err="1"/>
              <a:t>Objekt</a:t>
            </a:r>
            <a:r>
              <a:rPr lang="en-US" dirty="0"/>
              <a:t> in (1)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definite DP, die VP </a:t>
            </a:r>
            <a:r>
              <a:rPr lang="en-US" dirty="0" err="1"/>
              <a:t>aber</a:t>
            </a:r>
            <a:r>
              <a:rPr lang="en-US" dirty="0"/>
              <a:t> </a:t>
            </a:r>
            <a:r>
              <a:rPr lang="en-US" dirty="0" err="1">
                <a:solidFill>
                  <a:srgbClr val="00B050"/>
                </a:solidFill>
              </a:rPr>
              <a:t>atelisch</a:t>
            </a:r>
            <a:r>
              <a:rPr lang="en-US" dirty="0"/>
              <a:t>. </a:t>
            </a:r>
          </a:p>
          <a:p>
            <a:pPr>
              <a:spcBef>
                <a:spcPts val="1200"/>
              </a:spcBef>
            </a:pPr>
            <a:r>
              <a:rPr lang="en-US" dirty="0"/>
              <a:t>(1)		</a:t>
            </a:r>
            <a:r>
              <a:rPr lang="de-DE" i="1" dirty="0">
                <a:solidFill>
                  <a:srgbClr val="00B050"/>
                </a:solidFill>
                <a:ea typeface="Segoe UI Symbol" panose="020B0502040204020203" pitchFamily="34" charset="0"/>
              </a:rPr>
              <a:t>Atelische </a:t>
            </a:r>
            <a:r>
              <a:rPr lang="de-DE" i="1" dirty="0"/>
              <a:t>Prädikate mit definitem Objekt</a:t>
            </a:r>
            <a:endParaRPr lang="en-US" i="1" dirty="0"/>
          </a:p>
          <a:p>
            <a:pPr>
              <a:spcBef>
                <a:spcPts val="400"/>
              </a:spcBef>
            </a:pPr>
            <a:r>
              <a:rPr lang="en-US" dirty="0"/>
              <a:t>		a.	  Maria </a:t>
            </a:r>
            <a:r>
              <a:rPr lang="en-US" dirty="0" err="1"/>
              <a:t>warf</a:t>
            </a:r>
            <a:r>
              <a:rPr lang="en-US" dirty="0"/>
              <a:t> den Ball </a:t>
            </a:r>
            <a:r>
              <a:rPr lang="en-US" dirty="0" err="1"/>
              <a:t>stundenlang</a:t>
            </a:r>
            <a:r>
              <a:rPr lang="en-US" dirty="0"/>
              <a:t>.		</a:t>
            </a:r>
          </a:p>
          <a:p>
            <a:r>
              <a:rPr lang="en-US" dirty="0"/>
              <a:t>		b.	*Maria </a:t>
            </a:r>
            <a:r>
              <a:rPr lang="en-US" dirty="0" err="1"/>
              <a:t>warf</a:t>
            </a:r>
            <a:r>
              <a:rPr lang="en-US" dirty="0"/>
              <a:t> den Ball 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Stunde</a:t>
            </a:r>
            <a:r>
              <a:rPr lang="en-US" dirty="0"/>
              <a:t>.	</a:t>
            </a:r>
          </a:p>
          <a:p>
            <a:pPr>
              <a:spcBef>
                <a:spcPts val="600"/>
              </a:spcBef>
            </a:pPr>
            <a:r>
              <a:rPr lang="en-US" dirty="0"/>
              <a:t>		c.	   Maria </a:t>
            </a:r>
            <a:r>
              <a:rPr lang="en-US" dirty="0" err="1"/>
              <a:t>bearbeitete</a:t>
            </a:r>
            <a:r>
              <a:rPr lang="en-US" dirty="0"/>
              <a:t> das Metall </a:t>
            </a:r>
            <a:r>
              <a:rPr lang="en-US" dirty="0" err="1"/>
              <a:t>stundenlang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		d.	 *Maria </a:t>
            </a:r>
            <a:r>
              <a:rPr lang="en-US" dirty="0" err="1"/>
              <a:t>bearbeitete</a:t>
            </a:r>
            <a:r>
              <a:rPr lang="en-US" dirty="0"/>
              <a:t> das Metall 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Stunde</a:t>
            </a:r>
            <a:r>
              <a:rPr lang="en-US" dirty="0"/>
              <a:t>.	</a:t>
            </a:r>
          </a:p>
          <a:p>
            <a:pPr>
              <a:spcBef>
                <a:spcPts val="600"/>
              </a:spcBef>
            </a:pPr>
            <a:r>
              <a:rPr lang="en-US" dirty="0"/>
              <a:t>		e.	   Peter </a:t>
            </a:r>
            <a:r>
              <a:rPr lang="en-US" dirty="0" err="1"/>
              <a:t>kämmte</a:t>
            </a:r>
            <a:r>
              <a:rPr lang="en-US" dirty="0"/>
              <a:t> das Kind </a:t>
            </a:r>
            <a:r>
              <a:rPr lang="en-US" dirty="0" err="1"/>
              <a:t>stundenlang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		f.	 *Peter </a:t>
            </a:r>
            <a:r>
              <a:rPr lang="en-US" dirty="0" err="1"/>
              <a:t>kämmte</a:t>
            </a:r>
            <a:r>
              <a:rPr lang="en-US" dirty="0"/>
              <a:t> das Kind in </a:t>
            </a:r>
            <a:r>
              <a:rPr lang="en-US" dirty="0" err="1"/>
              <a:t>einer</a:t>
            </a:r>
            <a:r>
              <a:rPr lang="en-US" dirty="0"/>
              <a:t> </a:t>
            </a:r>
            <a:r>
              <a:rPr lang="en-US" dirty="0" err="1"/>
              <a:t>Stunde</a:t>
            </a:r>
            <a:r>
              <a:rPr lang="en-US" dirty="0"/>
              <a:t>.		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de-DE" dirty="0"/>
              <a:t>Weitere </a:t>
            </a:r>
            <a:r>
              <a:rPr lang="de-DE" i="1" dirty="0"/>
              <a:t>nicht-i</a:t>
            </a:r>
            <a:r>
              <a:rPr lang="en-US" i="1" dirty="0" err="1"/>
              <a:t>ncremental</a:t>
            </a:r>
            <a:r>
              <a:rPr lang="en-US" i="1" dirty="0"/>
              <a:t> Theme </a:t>
            </a:r>
            <a:r>
              <a:rPr lang="en-US" dirty="0" err="1"/>
              <a:t>Verben</a:t>
            </a:r>
            <a:r>
              <a:rPr lang="en-US" i="1" dirty="0"/>
              <a:t>: </a:t>
            </a:r>
            <a:r>
              <a:rPr lang="en-US" i="1" dirty="0" err="1"/>
              <a:t>spazierenführen</a:t>
            </a:r>
            <a:r>
              <a:rPr lang="en-US" i="1" dirty="0"/>
              <a:t>, </a:t>
            </a:r>
            <a:r>
              <a:rPr lang="en-US" i="1" dirty="0" err="1"/>
              <a:t>reiben</a:t>
            </a:r>
            <a:r>
              <a:rPr lang="en-US" i="1" dirty="0"/>
              <a:t>, </a:t>
            </a:r>
            <a:r>
              <a:rPr lang="en-US" i="1" dirty="0" err="1"/>
              <a:t>treten</a:t>
            </a:r>
            <a:r>
              <a:rPr lang="en-US" i="1" dirty="0"/>
              <a:t>, </a:t>
            </a:r>
            <a:r>
              <a:rPr lang="en-US" i="1" dirty="0" err="1"/>
              <a:t>schlagen</a:t>
            </a:r>
            <a:r>
              <a:rPr lang="en-US" i="1" dirty="0"/>
              <a:t>, (das Ziel) </a:t>
            </a:r>
            <a:r>
              <a:rPr lang="en-US" i="1" dirty="0" err="1"/>
              <a:t>treffen</a:t>
            </a:r>
            <a:r>
              <a:rPr lang="en-US" i="1" dirty="0"/>
              <a:t>,…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9C594C-51C1-C7A9-D59A-6259600EB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E18FBE-0A56-9161-756F-97934B620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48245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EDC3ED-6FC3-E82D-1F27-AC51AE23A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CC0C9-5A96-5565-D4D3-3B769BB50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Subjektsorientierte</a:t>
            </a:r>
            <a:r>
              <a:rPr lang="en-US" dirty="0"/>
              <a:t> </a:t>
            </a:r>
            <a:r>
              <a:rPr lang="en-US" dirty="0" err="1"/>
              <a:t>Adverbien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6E650-78EC-B1A9-6933-D5195A45E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785" y="914400"/>
            <a:ext cx="82296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</a:rPr>
              <a:t>Was </a:t>
            </a:r>
            <a:r>
              <a:rPr lang="en-US" dirty="0" err="1">
                <a:latin typeface="+mj-lt"/>
              </a:rPr>
              <a:t>ist</a:t>
            </a:r>
            <a:r>
              <a:rPr lang="en-US" dirty="0">
                <a:latin typeface="+mj-lt"/>
              </a:rPr>
              <a:t> die </a:t>
            </a:r>
            <a:r>
              <a:rPr lang="en-US" dirty="0" err="1">
                <a:latin typeface="+mj-lt"/>
              </a:rPr>
              <a:t>Semantik</a:t>
            </a:r>
            <a:r>
              <a:rPr lang="en-US" dirty="0">
                <a:latin typeface="+mj-lt"/>
              </a:rPr>
              <a:t> von </a:t>
            </a:r>
            <a:r>
              <a:rPr lang="en-US" dirty="0" err="1"/>
              <a:t>subjektsorientierten</a:t>
            </a:r>
            <a:r>
              <a:rPr lang="en-US" dirty="0"/>
              <a:t> </a:t>
            </a:r>
            <a:r>
              <a:rPr lang="en-US" dirty="0" err="1">
                <a:latin typeface="+mj-lt"/>
              </a:rPr>
              <a:t>Adverbien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wie</a:t>
            </a:r>
            <a:r>
              <a:rPr lang="en-US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schnell</a:t>
            </a:r>
            <a:r>
              <a:rPr lang="en-US" dirty="0">
                <a:latin typeface="+mj-lt"/>
              </a:rPr>
              <a:t>, </a:t>
            </a:r>
            <a:r>
              <a:rPr lang="en-US" i="1" dirty="0" err="1">
                <a:latin typeface="+mj-lt"/>
              </a:rPr>
              <a:t>vorsichtig</a:t>
            </a:r>
            <a:r>
              <a:rPr lang="en-US" i="1" dirty="0">
                <a:latin typeface="+mj-lt"/>
              </a:rPr>
              <a:t>, </a:t>
            </a:r>
            <a:r>
              <a:rPr lang="en-US" dirty="0">
                <a:latin typeface="+mj-lt"/>
              </a:rPr>
              <a:t>und </a:t>
            </a:r>
            <a:r>
              <a:rPr lang="en-US" i="1" dirty="0" err="1">
                <a:latin typeface="+mj-lt"/>
              </a:rPr>
              <a:t>heute</a:t>
            </a:r>
            <a:r>
              <a:rPr lang="en-US" dirty="0">
                <a:latin typeface="+mj-lt"/>
              </a:rPr>
              <a:t>?</a:t>
            </a:r>
            <a:endParaRPr lang="en-US" b="1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(1)	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 schnell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>
                <a:latin typeface="+mj-lt"/>
              </a:rPr>
              <a:t>1. </a:t>
            </a:r>
            <a:r>
              <a:rPr lang="en-US" b="1" dirty="0" err="1">
                <a:latin typeface="+mj-lt"/>
              </a:rPr>
              <a:t>Versuch</a:t>
            </a:r>
            <a:r>
              <a:rPr lang="en-US" b="1" dirty="0">
                <a:latin typeface="+mj-lt"/>
              </a:rPr>
              <a:t>.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Subjektsorientierte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Adverbien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sind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j-lt"/>
              </a:rPr>
              <a:t>intersektive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+mj-lt"/>
              </a:rPr>
              <a:t>Modifikatoren</a:t>
            </a:r>
            <a:r>
              <a:rPr lang="en-US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dirty="0">
                <a:latin typeface="+mj-lt"/>
              </a:rPr>
              <a:t>von </a:t>
            </a:r>
            <a:r>
              <a:rPr lang="en-US" dirty="0" err="1">
                <a:latin typeface="+mj-lt"/>
              </a:rPr>
              <a:t>Individuen</a:t>
            </a:r>
            <a:r>
              <a:rPr lang="en-US" dirty="0">
                <a:latin typeface="+mj-lt"/>
              </a:rPr>
              <a:t>:</a:t>
            </a:r>
          </a:p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(2)		a.		[schnell laufen] =	 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b.	=	schnell </a:t>
            </a:r>
            <a:r>
              <a:rPr lang="de-AT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∩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 </a:t>
            </a:r>
            <a:r>
              <a:rPr lang="de-AT" dirty="0">
                <a:latin typeface="+mj-lt"/>
              </a:rPr>
              <a:t>laufen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c. 	=	{x|x ist schnell}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de-AT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∩ </a:t>
            </a:r>
            <a:r>
              <a:rPr lang="de-AT" dirty="0">
                <a:latin typeface="+mj-lt"/>
              </a:rPr>
              <a:t>{x|x läuft}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d. 	=	{x|x ist schnell </a:t>
            </a:r>
            <a:r>
              <a:rPr lang="en-US" dirty="0">
                <a:solidFill>
                  <a:srgbClr val="FF0000"/>
                </a:solidFill>
                <a:ea typeface="Segoe UI Symbol" panose="020B0502040204020203" pitchFamily="34" charset="0"/>
              </a:rPr>
              <a:t>∧</a:t>
            </a:r>
            <a:r>
              <a:rPr lang="en-US" dirty="0">
                <a:ea typeface="Segoe UI Symbol" panose="020B0502040204020203" pitchFamily="34" charset="0"/>
              </a:rPr>
              <a:t> </a:t>
            </a:r>
            <a:r>
              <a:rPr lang="de-AT" dirty="0">
                <a:latin typeface="+mj-lt"/>
              </a:rPr>
              <a:t>x läuft}	</a:t>
            </a:r>
            <a:r>
              <a:rPr lang="en-US" dirty="0">
                <a:solidFill>
                  <a:srgbClr val="FF0000"/>
                </a:solidFill>
                <a:ea typeface="Segoe UI Symbol" panose="020B0502040204020203" pitchFamily="34" charset="0"/>
              </a:rPr>
              <a:t> </a:t>
            </a:r>
            <a:r>
              <a:rPr lang="en-US" sz="1800" dirty="0"/>
              <a:t>(∧: </a:t>
            </a:r>
            <a:r>
              <a:rPr lang="en-US" sz="1800" dirty="0" err="1"/>
              <a:t>logisches</a:t>
            </a:r>
            <a:r>
              <a:rPr lang="en-US" sz="1800" dirty="0"/>
              <a:t> Symbol für “und”)</a:t>
            </a:r>
            <a:r>
              <a:rPr lang="de-AT" dirty="0"/>
              <a:t> </a:t>
            </a:r>
            <a:endParaRPr lang="de-AT" dirty="0">
              <a:latin typeface="+mj-lt"/>
            </a:endParaRPr>
          </a:p>
          <a:p>
            <a:pPr marL="342900" indent="-342900" defTabSz="4048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+mj-lt"/>
              </a:rPr>
              <a:t>Die Anwendung der </a:t>
            </a:r>
            <a:r>
              <a:rPr lang="de-AT" b="1" dirty="0">
                <a:latin typeface="+mj-lt"/>
              </a:rPr>
              <a:t>Satzregel</a:t>
            </a:r>
            <a:r>
              <a:rPr lang="de-AT" dirty="0">
                <a:latin typeface="+mj-lt"/>
              </a:rPr>
              <a:t> ergibt dann:</a:t>
            </a:r>
          </a:p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(3)		Maria läuft schnell	=	1	gdw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schnell </a:t>
            </a:r>
            <a:r>
              <a:rPr lang="en-US" dirty="0"/>
              <a:t>∧</a:t>
            </a:r>
            <a:r>
              <a:rPr lang="en-US" dirty="0">
                <a:solidFill>
                  <a:srgbClr val="FF0000"/>
                </a:solidFill>
                <a:ea typeface="Segoe UI Symbol" panose="020B0502040204020203" pitchFamily="34" charset="0"/>
              </a:rPr>
              <a:t> </a:t>
            </a:r>
            <a:r>
              <a:rPr lang="de-AT" dirty="0">
                <a:latin typeface="+mj-lt"/>
              </a:rPr>
              <a:t>x läuft}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0F7299-E527-80CD-9D98-939ABBAB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A20C9-5208-66AF-DB05-B135DA4EC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559176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8ACCD-68B5-FF8A-2E8B-F98BB4894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Resultative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175DC-9E60-B9CA-01EE-06F3A0A72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948816"/>
            <a:ext cx="8431161" cy="5236636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b="1" dirty="0" err="1"/>
              <a:t>Resultativkonstruktionen</a:t>
            </a:r>
            <a:r>
              <a:rPr lang="en-US" dirty="0"/>
              <a:t> </a:t>
            </a:r>
            <a:r>
              <a:rPr lang="en-US" dirty="0" err="1"/>
              <a:t>kombinieren</a:t>
            </a:r>
            <a:r>
              <a:rPr lang="en-US" dirty="0"/>
              <a:t> </a:t>
            </a:r>
            <a:r>
              <a:rPr lang="en-US" dirty="0" err="1"/>
              <a:t>zwei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:</a:t>
            </a:r>
          </a:p>
          <a:p>
            <a:pPr>
              <a:spcBef>
                <a:spcPts val="600"/>
              </a:spcBef>
            </a:pPr>
            <a:r>
              <a:rPr lang="en-US" dirty="0"/>
              <a:t>(1)		a.	Peter hat [seinen Tisch </a:t>
            </a:r>
            <a:r>
              <a:rPr lang="en-US" dirty="0" err="1">
                <a:solidFill>
                  <a:srgbClr val="FF0000"/>
                </a:solidFill>
              </a:rPr>
              <a:t>trocken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/>
              <a:t>gewischt</a:t>
            </a:r>
            <a:r>
              <a:rPr lang="en-US" dirty="0"/>
              <a:t>]</a:t>
            </a:r>
          </a:p>
          <a:p>
            <a:r>
              <a:rPr lang="en-US" dirty="0"/>
              <a:t>		b.	Maria hat das Eisen </a:t>
            </a:r>
            <a:r>
              <a:rPr lang="en-US" dirty="0" err="1">
                <a:solidFill>
                  <a:srgbClr val="FF0000"/>
                </a:solidFill>
              </a:rPr>
              <a:t>flach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/>
              <a:t>geklopft</a:t>
            </a:r>
            <a:r>
              <a:rPr lang="en-US" dirty="0"/>
              <a:t>.</a:t>
            </a:r>
          </a:p>
          <a:p>
            <a:r>
              <a:rPr lang="en-US" dirty="0"/>
              <a:t>		c.	Keiner muss sein Haar </a:t>
            </a:r>
            <a:r>
              <a:rPr lang="en-US" dirty="0" err="1">
                <a:solidFill>
                  <a:srgbClr val="FF0000"/>
                </a:solidFill>
              </a:rPr>
              <a:t>kurz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 err="1"/>
              <a:t>schneiden</a:t>
            </a:r>
            <a:r>
              <a:rPr lang="en-US" dirty="0"/>
              <a:t>.</a:t>
            </a:r>
          </a:p>
          <a:p>
            <a:r>
              <a:rPr lang="en-US" dirty="0"/>
              <a:t>		d.	Der Wanderer </a:t>
            </a:r>
            <a:r>
              <a:rPr lang="en-US" i="1" dirty="0" err="1"/>
              <a:t>läuft</a:t>
            </a:r>
            <a:r>
              <a:rPr lang="en-US" dirty="0"/>
              <a:t> den Schuh </a:t>
            </a:r>
            <a:r>
              <a:rPr lang="en-US" dirty="0">
                <a:solidFill>
                  <a:srgbClr val="FF0000"/>
                </a:solidFill>
              </a:rPr>
              <a:t>kaputt</a:t>
            </a:r>
            <a:r>
              <a:rPr lang="en-US" dirty="0"/>
              <a:t>.</a:t>
            </a:r>
          </a:p>
          <a:p>
            <a:r>
              <a:rPr lang="en-US" dirty="0"/>
              <a:t>		e.	Wir </a:t>
            </a:r>
            <a:r>
              <a:rPr lang="en-US" i="1" dirty="0" err="1"/>
              <a:t>pflegten</a:t>
            </a:r>
            <a:r>
              <a:rPr lang="en-US" dirty="0"/>
              <a:t> den </a:t>
            </a:r>
            <a:r>
              <a:rPr lang="en-US" dirty="0" err="1"/>
              <a:t>Patienten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gesund</a:t>
            </a:r>
            <a:r>
              <a:rPr lang="en-US" dirty="0"/>
              <a:t>.</a:t>
            </a:r>
            <a:endParaRPr lang="en-US" dirty="0">
              <a:solidFill>
                <a:srgbClr val="FF0000"/>
              </a:solidFill>
            </a:endParaRP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/>
              <a:t>Was </a:t>
            </a:r>
            <a:r>
              <a:rPr lang="en-US" dirty="0" err="1"/>
              <a:t>bedeutet</a:t>
            </a:r>
            <a:r>
              <a:rPr lang="en-US" dirty="0"/>
              <a:t> (1)a? Eine </a:t>
            </a:r>
            <a:r>
              <a:rPr lang="en-US" dirty="0" err="1"/>
              <a:t>einfache</a:t>
            </a:r>
            <a:r>
              <a:rPr lang="en-US" dirty="0"/>
              <a:t> </a:t>
            </a:r>
            <a:r>
              <a:rPr lang="en-US" dirty="0" err="1"/>
              <a:t>Ereignissemantik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u="sng" dirty="0"/>
              <a:t>und</a:t>
            </a:r>
            <a:r>
              <a:rPr lang="en-US" dirty="0"/>
              <a:t>:</a:t>
            </a:r>
          </a:p>
          <a:p>
            <a:pPr>
              <a:spcBef>
                <a:spcPts val="600"/>
              </a:spcBef>
            </a:pPr>
            <a:r>
              <a:rPr lang="en-US" dirty="0"/>
              <a:t>(2)		a.	Es </a:t>
            </a:r>
            <a:r>
              <a:rPr lang="en-US" dirty="0" err="1"/>
              <a:t>gibt</a:t>
            </a:r>
            <a:r>
              <a:rPr lang="en-US" dirty="0"/>
              <a:t>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Aktivität</a:t>
            </a:r>
            <a:r>
              <a:rPr lang="en-US" dirty="0"/>
              <a:t> … 						</a:t>
            </a:r>
            <a:r>
              <a:rPr lang="en-US" u="sng" dirty="0"/>
              <a:t>und</a:t>
            </a:r>
          </a:p>
          <a:p>
            <a:r>
              <a:rPr lang="en-US" dirty="0"/>
              <a:t>		b.	Peter </a:t>
            </a:r>
            <a:r>
              <a:rPr lang="en-US" dirty="0" err="1"/>
              <a:t>ist</a:t>
            </a:r>
            <a:r>
              <a:rPr lang="en-US" dirty="0"/>
              <a:t> das Agens der </a:t>
            </a:r>
            <a:r>
              <a:rPr lang="en-US" dirty="0" err="1"/>
              <a:t>Aktivität</a:t>
            </a:r>
            <a:r>
              <a:rPr lang="en-US" dirty="0"/>
              <a:t> … 			</a:t>
            </a:r>
            <a:r>
              <a:rPr lang="en-US" u="sng" dirty="0"/>
              <a:t>und</a:t>
            </a:r>
          </a:p>
          <a:p>
            <a:r>
              <a:rPr lang="en-US" dirty="0"/>
              <a:t>		c.	der Tisch </a:t>
            </a:r>
            <a:r>
              <a:rPr lang="en-US" dirty="0" err="1"/>
              <a:t>ist</a:t>
            </a:r>
            <a:r>
              <a:rPr lang="en-US" dirty="0"/>
              <a:t> das Thema </a:t>
            </a:r>
            <a:r>
              <a:rPr lang="en-US" dirty="0" err="1"/>
              <a:t>dieser</a:t>
            </a:r>
            <a:r>
              <a:rPr lang="en-US" dirty="0"/>
              <a:t> </a:t>
            </a:r>
            <a:r>
              <a:rPr lang="en-US" dirty="0" err="1"/>
              <a:t>Aktivität</a:t>
            </a:r>
            <a:r>
              <a:rPr lang="en-US" dirty="0"/>
              <a:t> …	</a:t>
            </a:r>
            <a:r>
              <a:rPr lang="en-US" u="sng" dirty="0"/>
              <a:t>und</a:t>
            </a:r>
          </a:p>
          <a:p>
            <a:r>
              <a:rPr lang="en-US" dirty="0"/>
              <a:t>		d.	das Ende der </a:t>
            </a:r>
            <a:r>
              <a:rPr lang="en-US" dirty="0" err="1"/>
              <a:t>Aktivität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ein</a:t>
            </a:r>
            <a:r>
              <a:rPr lang="en-US" dirty="0"/>
              <a:t> </a:t>
            </a:r>
            <a:r>
              <a:rPr lang="en-US" b="1" dirty="0" err="1"/>
              <a:t>Resultat</a:t>
            </a:r>
            <a:r>
              <a:rPr lang="en-US" dirty="0"/>
              <a:t>…		</a:t>
            </a:r>
            <a:r>
              <a:rPr lang="en-US" u="sng" dirty="0"/>
              <a:t>und</a:t>
            </a:r>
          </a:p>
          <a:p>
            <a:r>
              <a:rPr lang="en-US" dirty="0"/>
              <a:t>		e.	das </a:t>
            </a:r>
            <a:r>
              <a:rPr lang="en-US" dirty="0" err="1"/>
              <a:t>Resultat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, </a:t>
            </a:r>
            <a:r>
              <a:rPr lang="en-US" dirty="0" err="1"/>
              <a:t>dass</a:t>
            </a:r>
            <a:r>
              <a:rPr lang="en-US" dirty="0"/>
              <a:t> der Tisch </a:t>
            </a:r>
            <a:r>
              <a:rPr lang="en-US" dirty="0" err="1">
                <a:solidFill>
                  <a:srgbClr val="FF0000"/>
                </a:solidFill>
              </a:rPr>
              <a:t>trocken</a:t>
            </a:r>
            <a:r>
              <a:rPr lang="en-US" dirty="0"/>
              <a:t> </a:t>
            </a:r>
            <a:r>
              <a:rPr lang="en-US" dirty="0" err="1"/>
              <a:t>ist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</a:pPr>
            <a:r>
              <a:rPr lang="de-DE" dirty="0">
                <a:sym typeface="WP IconicSymbolsA" panose="05010101010101010101" pitchFamily="2" charset="2"/>
              </a:rPr>
              <a:t>  </a:t>
            </a:r>
            <a:r>
              <a:rPr lang="de-DE" dirty="0"/>
              <a:t>Das </a:t>
            </a:r>
            <a:r>
              <a:rPr lang="de-DE" dirty="0">
                <a:solidFill>
                  <a:srgbClr val="FF0000"/>
                </a:solidFill>
              </a:rPr>
              <a:t>Resultativprädikat</a:t>
            </a:r>
            <a:r>
              <a:rPr lang="de-DE" dirty="0"/>
              <a:t> beschreibt den </a:t>
            </a:r>
            <a:r>
              <a:rPr lang="de-DE" b="1" dirty="0"/>
              <a:t>Endpunkt</a:t>
            </a:r>
            <a:r>
              <a:rPr lang="de-DE" b="1" i="1" dirty="0"/>
              <a:t> </a:t>
            </a:r>
            <a:r>
              <a:rPr lang="de-DE" dirty="0"/>
              <a:t>einer Aktivität.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7AF45E-BD0F-527C-4FBC-00EE30425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30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D8B07-0CB6-79C4-EDF7-1C93C04CD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12738522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A0DDB-56CE-546B-FC31-DED2310F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Resultative und Skalen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5375A-FC37-8112-E3AC-26C54104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007808"/>
            <a:ext cx="8401665" cy="5236636"/>
          </a:xfrm>
        </p:spPr>
        <p:txBody>
          <a:bodyPr/>
          <a:lstStyle/>
          <a:p>
            <a:r>
              <a:rPr lang="en-US" b="1" dirty="0"/>
              <a:t>Frage</a:t>
            </a:r>
            <a:r>
              <a:rPr lang="en-US" dirty="0"/>
              <a:t>. Was </a:t>
            </a:r>
            <a:r>
              <a:rPr lang="en-US" dirty="0" err="1"/>
              <a:t>erklärt</a:t>
            </a:r>
            <a:r>
              <a:rPr lang="en-US" dirty="0"/>
              <a:t> den </a:t>
            </a:r>
            <a:r>
              <a:rPr lang="en-US" dirty="0" err="1"/>
              <a:t>Kontrast</a:t>
            </a:r>
            <a:r>
              <a:rPr lang="en-US" dirty="0"/>
              <a:t> in (1)?</a:t>
            </a:r>
          </a:p>
          <a:p>
            <a:pPr>
              <a:spcBef>
                <a:spcPts val="1200"/>
              </a:spcBef>
            </a:pPr>
            <a:r>
              <a:rPr lang="en-US" dirty="0"/>
              <a:t>(1)		a.	  Peter hat den Tisch </a:t>
            </a:r>
            <a:r>
              <a:rPr lang="en-US" dirty="0" err="1">
                <a:solidFill>
                  <a:srgbClr val="FF0000"/>
                </a:solidFill>
              </a:rPr>
              <a:t>trocken</a:t>
            </a:r>
            <a:r>
              <a:rPr lang="en-US" dirty="0"/>
              <a:t> </a:t>
            </a:r>
            <a:r>
              <a:rPr lang="en-US" dirty="0" err="1"/>
              <a:t>gewischt</a:t>
            </a:r>
            <a:r>
              <a:rPr lang="en-US" dirty="0"/>
              <a:t>.</a:t>
            </a:r>
          </a:p>
          <a:p>
            <a:r>
              <a:rPr lang="en-US" dirty="0"/>
              <a:t>		b.	*Peter hat den Tisch </a:t>
            </a:r>
            <a:r>
              <a:rPr lang="en-US" dirty="0" err="1">
                <a:solidFill>
                  <a:srgbClr val="00B050"/>
                </a:solidFill>
              </a:rPr>
              <a:t>nass</a:t>
            </a:r>
            <a:r>
              <a:rPr lang="en-US" dirty="0"/>
              <a:t> </a:t>
            </a:r>
            <a:r>
              <a:rPr lang="en-US" dirty="0" err="1"/>
              <a:t>gewischt</a:t>
            </a:r>
            <a:r>
              <a:rPr lang="en-US" dirty="0"/>
              <a:t>.</a:t>
            </a:r>
          </a:p>
          <a:p>
            <a:pPr>
              <a:spcBef>
                <a:spcPts val="600"/>
              </a:spcBef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en-US" sz="2200" dirty="0"/>
              <a:t>	(</a:t>
            </a:r>
            <a:r>
              <a:rPr lang="en-US" sz="2200" i="1" dirty="0" err="1"/>
              <a:t>Intendierte</a:t>
            </a:r>
            <a:r>
              <a:rPr lang="en-US" sz="2200" i="1" dirty="0"/>
              <a:t> </a:t>
            </a:r>
            <a:r>
              <a:rPr lang="en-US" sz="2200" i="1" dirty="0" err="1"/>
              <a:t>Lesung</a:t>
            </a:r>
            <a:r>
              <a:rPr lang="en-US" sz="2200" dirty="0"/>
              <a:t>: Der Tisch </a:t>
            </a:r>
            <a:r>
              <a:rPr lang="en-US" sz="2200" dirty="0" err="1"/>
              <a:t>wurde</a:t>
            </a:r>
            <a:r>
              <a:rPr lang="en-US" sz="2200" dirty="0"/>
              <a:t> </a:t>
            </a:r>
            <a:r>
              <a:rPr lang="en-US" sz="2200" dirty="0" err="1">
                <a:solidFill>
                  <a:srgbClr val="00B050"/>
                </a:solidFill>
              </a:rPr>
              <a:t>nass</a:t>
            </a:r>
            <a:r>
              <a:rPr lang="en-US" sz="2200" dirty="0"/>
              <a:t> </a:t>
            </a:r>
            <a:r>
              <a:rPr lang="en-US" sz="2200" dirty="0" err="1"/>
              <a:t>als</a:t>
            </a:r>
            <a:r>
              <a:rPr lang="en-US" sz="2200" dirty="0"/>
              <a:t> </a:t>
            </a:r>
            <a:r>
              <a:rPr lang="en-US" sz="2200" dirty="0" err="1"/>
              <a:t>Resultat</a:t>
            </a:r>
            <a:r>
              <a:rPr lang="en-US" sz="2200" dirty="0"/>
              <a:t> des		</a:t>
            </a:r>
            <a:r>
              <a:rPr lang="en-US" sz="2200" dirty="0" err="1"/>
              <a:t>Wischens</a:t>
            </a:r>
            <a:r>
              <a:rPr lang="en-US" sz="2200" dirty="0"/>
              <a:t>. Es </a:t>
            </a:r>
            <a:r>
              <a:rPr lang="en-US" sz="2200" dirty="0" err="1"/>
              <a:t>gibt</a:t>
            </a:r>
            <a:r>
              <a:rPr lang="en-US" sz="2200" dirty="0"/>
              <a:t> </a:t>
            </a:r>
            <a:r>
              <a:rPr lang="en-US" sz="2200" dirty="0" err="1"/>
              <a:t>auch</a:t>
            </a:r>
            <a:r>
              <a:rPr lang="en-US" sz="2200" dirty="0"/>
              <a:t> </a:t>
            </a:r>
            <a:r>
              <a:rPr lang="en-US" sz="2200" dirty="0" err="1"/>
              <a:t>eine</a:t>
            </a:r>
            <a:r>
              <a:rPr lang="en-US" sz="2200" dirty="0"/>
              <a:t> </a:t>
            </a:r>
            <a:r>
              <a:rPr lang="en-US" sz="2200" dirty="0" err="1"/>
              <a:t>zweite</a:t>
            </a:r>
            <a:r>
              <a:rPr lang="en-US" sz="2200" dirty="0"/>
              <a:t> Interpretation. </a:t>
            </a:r>
            <a:r>
              <a:rPr lang="en-US" sz="2200" i="1" dirty="0" err="1"/>
              <a:t>Welche</a:t>
            </a:r>
            <a:r>
              <a:rPr lang="en-US" sz="2200" dirty="0"/>
              <a:t>?)</a:t>
            </a:r>
          </a:p>
          <a:p>
            <a:pPr>
              <a:spcBef>
                <a:spcPts val="1200"/>
              </a:spcBef>
              <a:tabLst>
                <a:tab pos="455613" algn="l"/>
                <a:tab pos="746125" algn="l"/>
                <a:tab pos="1089025" algn="l"/>
                <a:tab pos="3028950" algn="l"/>
                <a:tab pos="3540125" algn="l"/>
              </a:tabLst>
            </a:pPr>
            <a:r>
              <a:rPr lang="en-US" b="1" u="sng" dirty="0" err="1"/>
              <a:t>Analyse</a:t>
            </a:r>
            <a:r>
              <a:rPr lang="en-US" b="1" u="sng" dirty="0"/>
              <a:t>, Teil 1</a:t>
            </a:r>
            <a:endParaRPr lang="de-DE" b="1" u="sng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3028950" algn="l"/>
                <a:tab pos="3540125" algn="l"/>
              </a:tabLst>
            </a:pPr>
            <a:r>
              <a:rPr lang="de-DE" dirty="0"/>
              <a:t>Die Adjektiva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 und 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 sind </a:t>
            </a:r>
            <a:r>
              <a:rPr lang="de-DE" b="1" dirty="0"/>
              <a:t>Antonyme</a:t>
            </a:r>
            <a:r>
              <a:rPr lang="de-DE" dirty="0"/>
              <a:t> </a:t>
            </a:r>
            <a:r>
              <a:rPr lang="de-DE" sz="2000" dirty="0"/>
              <a:t>(Ausdrücke mit gegensätzlicher Bedeutung)</a:t>
            </a:r>
            <a:r>
              <a:rPr lang="de-DE" dirty="0"/>
              <a:t>:</a:t>
            </a:r>
          </a:p>
          <a:p>
            <a:pPr>
              <a:spcBef>
                <a:spcPts val="60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</a:pPr>
            <a:r>
              <a:rPr lang="de-DE" dirty="0"/>
              <a:t>(2) 		a.	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 	=	</a:t>
            </a:r>
            <a:r>
              <a:rPr lang="de-DE" u="sng" dirty="0"/>
              <a:t>nicht</a:t>
            </a:r>
            <a:r>
              <a:rPr lang="de-DE" dirty="0"/>
              <a:t> 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 	</a:t>
            </a:r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</a:pPr>
            <a:r>
              <a:rPr lang="de-DE" dirty="0"/>
              <a:t>		b.		= 	Fehlen von Feuchtigkeit</a:t>
            </a:r>
          </a:p>
          <a:p>
            <a:pPr>
              <a:spcBef>
                <a:spcPts val="120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</a:pPr>
            <a:r>
              <a:rPr lang="de-DE" dirty="0"/>
              <a:t>(3)		a.	gesund 	=	</a:t>
            </a:r>
            <a:r>
              <a:rPr lang="de-DE" u="sng" dirty="0"/>
              <a:t>nicht</a:t>
            </a:r>
            <a:r>
              <a:rPr lang="de-DE" dirty="0"/>
              <a:t> krank 	</a:t>
            </a:r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</a:pPr>
            <a:r>
              <a:rPr lang="de-DE" dirty="0"/>
              <a:t>		b.		= 	Fehlen von Krankheit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66D51-FDD1-665A-0E8D-D931353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31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FEFD2-251F-8B9F-8AD2-E64C18FD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5908043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8CA4B-61DD-7DCA-0635-F6578A97EC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Resultative und Skalen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47657-1CD4-0CE2-3C28-F03E5BF8E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3028950" algn="l"/>
                <a:tab pos="3540125" algn="l"/>
              </a:tabLst>
            </a:pPr>
            <a:r>
              <a:rPr lang="de-DE" dirty="0"/>
              <a:t>Die Antonyme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 und 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 verhalten sich linguistisch</a:t>
            </a:r>
            <a:r>
              <a:rPr lang="de-DE" b="1" i="1" dirty="0"/>
              <a:t> </a:t>
            </a:r>
            <a:r>
              <a:rPr lang="de-DE" b="1" dirty="0"/>
              <a:t>unterschiedlich</a:t>
            </a:r>
            <a:r>
              <a:rPr lang="de-DE" dirty="0"/>
              <a:t>. 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3028950" algn="l"/>
                <a:tab pos="3540125" algn="l"/>
              </a:tabLst>
            </a:pPr>
            <a:r>
              <a:rPr lang="de-DE" dirty="0"/>
              <a:t>Nur </a:t>
            </a:r>
            <a:r>
              <a:rPr lang="de-DE" dirty="0">
                <a:solidFill>
                  <a:srgbClr val="FF0000"/>
                </a:solidFill>
              </a:rPr>
              <a:t>trocken </a:t>
            </a:r>
            <a:r>
              <a:rPr lang="de-DE" dirty="0"/>
              <a:t>kann durch </a:t>
            </a:r>
            <a:r>
              <a:rPr lang="de-DE" i="1" dirty="0"/>
              <a:t>vollständig</a:t>
            </a:r>
            <a:r>
              <a:rPr lang="de-DE" dirty="0"/>
              <a:t>/</a:t>
            </a:r>
            <a:r>
              <a:rPr lang="de-DE" i="1" dirty="0"/>
              <a:t>fast</a:t>
            </a:r>
            <a:r>
              <a:rPr lang="de-DE" dirty="0"/>
              <a:t>/</a:t>
            </a:r>
            <a:r>
              <a:rPr lang="de-DE" i="1" dirty="0"/>
              <a:t>100%</a:t>
            </a:r>
            <a:r>
              <a:rPr lang="de-DE" dirty="0"/>
              <a:t>/</a:t>
            </a:r>
            <a:r>
              <a:rPr lang="de-DE" i="1" dirty="0"/>
              <a:t>völlig...</a:t>
            </a:r>
            <a:r>
              <a:rPr lang="de-DE" dirty="0"/>
              <a:t> modifiziert werden:</a:t>
            </a:r>
          </a:p>
          <a:p>
            <a:pPr>
              <a:spcBef>
                <a:spcPts val="1200"/>
              </a:spcBef>
            </a:pPr>
            <a:r>
              <a:rPr lang="de-DE" dirty="0"/>
              <a:t>(1)		a.	  Der Tisch ist </a:t>
            </a:r>
            <a:r>
              <a:rPr lang="de-DE" b="1" dirty="0"/>
              <a:t>vollständig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.</a:t>
            </a:r>
          </a:p>
          <a:p>
            <a:r>
              <a:rPr lang="de-DE" dirty="0"/>
              <a:t>		b.	*Der Tisch ist </a:t>
            </a:r>
            <a:r>
              <a:rPr lang="de-DE" b="1" dirty="0"/>
              <a:t>vollständig 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.</a:t>
            </a:r>
          </a:p>
          <a:p>
            <a:r>
              <a:rPr lang="de-DE" dirty="0"/>
              <a:t>		c.	  Der Tisch ist </a:t>
            </a:r>
            <a:r>
              <a:rPr lang="de-DE" b="1" dirty="0"/>
              <a:t>fast</a:t>
            </a:r>
            <a:r>
              <a:rPr lang="de-DE" dirty="0"/>
              <a:t>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.</a:t>
            </a:r>
          </a:p>
          <a:p>
            <a:r>
              <a:rPr lang="de-DE" dirty="0"/>
              <a:t>		d.	*Der Tisch ist </a:t>
            </a:r>
            <a:r>
              <a:rPr lang="de-DE" b="1" dirty="0"/>
              <a:t>fast</a:t>
            </a:r>
            <a:r>
              <a:rPr lang="de-DE" dirty="0"/>
              <a:t> 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Dieser Unterschied ist charakteristisch für eine größere Klasse von Antonymen: </a:t>
            </a:r>
            <a:r>
              <a:rPr lang="de-DE" dirty="0">
                <a:solidFill>
                  <a:srgbClr val="FF0000"/>
                </a:solidFill>
              </a:rPr>
              <a:t>gesund</a:t>
            </a:r>
            <a:r>
              <a:rPr lang="de-DE" dirty="0"/>
              <a:t>-</a:t>
            </a:r>
            <a:r>
              <a:rPr lang="de-DE" dirty="0">
                <a:solidFill>
                  <a:srgbClr val="00B050"/>
                </a:solidFill>
              </a:rPr>
              <a:t>krank</a:t>
            </a:r>
            <a:r>
              <a:rPr lang="de-DE" dirty="0"/>
              <a:t>, </a:t>
            </a:r>
            <a:r>
              <a:rPr lang="de-DE" dirty="0">
                <a:solidFill>
                  <a:srgbClr val="FF0000"/>
                </a:solidFill>
              </a:rPr>
              <a:t>sauber</a:t>
            </a:r>
            <a:r>
              <a:rPr lang="de-DE" dirty="0"/>
              <a:t>-</a:t>
            </a:r>
            <a:r>
              <a:rPr lang="de-DE" dirty="0">
                <a:solidFill>
                  <a:srgbClr val="00B050"/>
                </a:solidFill>
              </a:rPr>
              <a:t>schmutzig</a:t>
            </a:r>
            <a:r>
              <a:rPr lang="de-DE" dirty="0"/>
              <a:t>,</a:t>
            </a:r>
            <a:r>
              <a:rPr lang="de-DE" dirty="0">
                <a:solidFill>
                  <a:srgbClr val="00B050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roh</a:t>
            </a:r>
            <a:r>
              <a:rPr lang="de-DE" dirty="0"/>
              <a:t>-</a:t>
            </a:r>
            <a:r>
              <a:rPr lang="de-DE" dirty="0">
                <a:solidFill>
                  <a:srgbClr val="00B050"/>
                </a:solidFill>
              </a:rPr>
              <a:t>gekocht</a:t>
            </a:r>
            <a:r>
              <a:rPr lang="de-DE" dirty="0"/>
              <a:t>,</a:t>
            </a:r>
            <a:r>
              <a:rPr lang="de-DE" dirty="0">
                <a:solidFill>
                  <a:srgbClr val="00B050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wach</a:t>
            </a:r>
            <a:r>
              <a:rPr lang="de-DE" dirty="0"/>
              <a:t>-</a:t>
            </a:r>
            <a:r>
              <a:rPr lang="de-DE" dirty="0">
                <a:solidFill>
                  <a:srgbClr val="00B050"/>
                </a:solidFill>
              </a:rPr>
              <a:t>müde</a:t>
            </a:r>
            <a:r>
              <a:rPr lang="de-DE" dirty="0"/>
              <a:t>,</a:t>
            </a:r>
            <a:r>
              <a:rPr lang="de-DE" dirty="0">
                <a:solidFill>
                  <a:srgbClr val="00B050"/>
                </a:solidFill>
              </a:rPr>
              <a:t> </a:t>
            </a:r>
            <a:r>
              <a:rPr lang="de-DE" dirty="0">
                <a:solidFill>
                  <a:srgbClr val="FF0000"/>
                </a:solidFill>
              </a:rPr>
              <a:t>gerade</a:t>
            </a:r>
            <a:r>
              <a:rPr lang="de-DE" dirty="0"/>
              <a:t>-</a:t>
            </a:r>
            <a:r>
              <a:rPr lang="de-DE" dirty="0">
                <a:solidFill>
                  <a:srgbClr val="00B050"/>
                </a:solidFill>
              </a:rPr>
              <a:t>gebogen</a:t>
            </a:r>
            <a:r>
              <a:rPr lang="de-DE" dirty="0"/>
              <a:t>, …</a:t>
            </a:r>
            <a:endParaRPr lang="de-DE" dirty="0">
              <a:solidFill>
                <a:srgbClr val="00B050"/>
              </a:solidFill>
            </a:endParaRP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de-DE" dirty="0"/>
              <a:t>Der Kontrast kann durch die Semantik dieser Antonyme erklärt werden.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70D2D-6903-3B08-8F83-1A4B408C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32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093C5-5C84-8886-A0EF-7F8ABE8FC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9247346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A0DDB-56CE-546B-FC31-DED2310F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Resultative und Skalen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5375A-FC37-8112-E3AC-26C54104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860328"/>
            <a:ext cx="8509820" cy="5236636"/>
          </a:xfrm>
        </p:spPr>
        <p:txBody>
          <a:bodyPr/>
          <a:lstStyle/>
          <a:p>
            <a:r>
              <a:rPr lang="en-US" sz="2200" b="1" dirty="0"/>
              <a:t>Frage</a:t>
            </a:r>
            <a:r>
              <a:rPr lang="en-US" sz="2200" dirty="0"/>
              <a:t>: Was </a:t>
            </a:r>
            <a:r>
              <a:rPr lang="en-US" sz="2200" dirty="0" err="1"/>
              <a:t>erklärt</a:t>
            </a:r>
            <a:r>
              <a:rPr lang="en-US" sz="2200" dirty="0"/>
              <a:t> den </a:t>
            </a:r>
            <a:r>
              <a:rPr lang="en-US" sz="2200" dirty="0" err="1"/>
              <a:t>Kontrast</a:t>
            </a:r>
            <a:r>
              <a:rPr lang="en-US" sz="2200" dirty="0"/>
              <a:t> in (1)?</a:t>
            </a:r>
          </a:p>
          <a:p>
            <a:pPr>
              <a:spcBef>
                <a:spcPts val="600"/>
              </a:spcBef>
            </a:pPr>
            <a:r>
              <a:rPr lang="en-US" sz="2200" dirty="0"/>
              <a:t>(1)		a.	  Peter hat den Tisch </a:t>
            </a:r>
            <a:r>
              <a:rPr lang="en-US" sz="2200" dirty="0" err="1">
                <a:solidFill>
                  <a:srgbClr val="FF0000"/>
                </a:solidFill>
              </a:rPr>
              <a:t>trocken</a:t>
            </a:r>
            <a:r>
              <a:rPr lang="en-US" sz="2200" dirty="0"/>
              <a:t> </a:t>
            </a:r>
            <a:r>
              <a:rPr lang="en-US" sz="2200" dirty="0" err="1"/>
              <a:t>gewischt</a:t>
            </a:r>
            <a:r>
              <a:rPr lang="en-US" sz="2200" dirty="0"/>
              <a:t>.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	b.	*Peter hat den Tisch </a:t>
            </a:r>
            <a:r>
              <a:rPr lang="en-US" sz="2200" dirty="0" err="1">
                <a:solidFill>
                  <a:srgbClr val="00B050"/>
                </a:solidFill>
              </a:rPr>
              <a:t>nass</a:t>
            </a:r>
            <a:r>
              <a:rPr lang="en-US" sz="2200" dirty="0"/>
              <a:t> </a:t>
            </a:r>
            <a:r>
              <a:rPr lang="en-US" sz="2200" dirty="0" err="1"/>
              <a:t>gewischt</a:t>
            </a:r>
            <a:r>
              <a:rPr lang="en-US" sz="2200" dirty="0"/>
              <a:t>.</a:t>
            </a:r>
          </a:p>
          <a:p>
            <a:pPr lvl="0">
              <a:spcBef>
                <a:spcPts val="180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Analyse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, Teil 2</a:t>
            </a:r>
            <a:r>
              <a:rPr kumimoji="0" lang="en-US" sz="20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(</a:t>
            </a:r>
            <a:r>
              <a:rPr lang="en-US" sz="2000" dirty="0">
                <a:solidFill>
                  <a:prstClr val="black"/>
                </a:solidFill>
              </a:rPr>
              <a:t>Chris Kennedy, Beth Levin, Susan Rothstein, </a:t>
            </a:r>
            <a:r>
              <a:rPr lang="en-US" sz="2000" dirty="0" err="1">
                <a:solidFill>
                  <a:prstClr val="black"/>
                </a:solidFill>
              </a:rPr>
              <a:t>i.a.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  <a:endParaRPr kumimoji="0" lang="de-DE" sz="2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WP MathA" panose="05010101010101010101" pitchFamily="2" charset="2"/>
            </a:endParaRPr>
          </a:p>
          <a:p>
            <a:pPr marL="342900" marR="0" lvl="0" indent="-342900" algn="l" defTabSz="91437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457189" algn="l"/>
                <a:tab pos="747695" algn="l"/>
                <a:tab pos="1090586" algn="l"/>
              </a:tabLst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Die Bedeutung von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trocken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/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nass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ist Teil einer geordneten </a:t>
            </a:r>
            <a:r>
              <a:rPr kumimoji="0" lang="de-DE" sz="24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Skala</a:t>
            </a:r>
            <a:r>
              <a:rPr kumimoji="0" lang="de-DE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.</a:t>
            </a:r>
          </a:p>
          <a:p>
            <a:pPr>
              <a:spcBef>
                <a:spcPts val="800"/>
              </a:spcBef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(2)</a:t>
            </a:r>
            <a:r>
              <a:rPr lang="de-DE" dirty="0">
                <a:solidFill>
                  <a:srgbClr val="0066FF"/>
                </a:solidFill>
              </a:rPr>
              <a:t>		</a:t>
            </a:r>
            <a:r>
              <a:rPr lang="de-DE" b="1" dirty="0">
                <a:solidFill>
                  <a:srgbClr val="0070C0"/>
                </a:solidFill>
              </a:rPr>
              <a:t>[</a:t>
            </a:r>
            <a:r>
              <a:rPr lang="de-DE" b="1" baseline="-25000" dirty="0">
                <a:solidFill>
                  <a:srgbClr val="0070C0"/>
                </a:solidFill>
              </a:rPr>
              <a:t>min</a:t>
            </a:r>
            <a:r>
              <a:rPr lang="de-DE" dirty="0"/>
              <a:t>--------------------------------------------------------------</a:t>
            </a:r>
          </a:p>
          <a:p>
            <a:pPr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		0% </a:t>
            </a:r>
            <a:r>
              <a:rPr lang="de-DE" dirty="0">
                <a:solidFill>
                  <a:srgbClr val="00B050"/>
                </a:solidFill>
                <a:sym typeface="Wingdings" panose="05000000000000000000" pitchFamily="2" charset="2"/>
              </a:rPr>
              <a:t>nass</a:t>
            </a:r>
            <a:r>
              <a:rPr lang="en-US" dirty="0"/>
              <a:t> </a:t>
            </a:r>
            <a:r>
              <a:rPr lang="en-US" sz="2200" dirty="0"/>
              <a:t>(= </a:t>
            </a:r>
            <a:r>
              <a:rPr lang="el-GR" sz="2200" dirty="0"/>
              <a:t>100 %</a:t>
            </a:r>
            <a:r>
              <a:rPr lang="de-DE" sz="2200" dirty="0"/>
              <a:t> </a:t>
            </a:r>
            <a:r>
              <a:rPr lang="de-DE" sz="2200" dirty="0">
                <a:solidFill>
                  <a:srgbClr val="FF0000"/>
                </a:solidFill>
              </a:rPr>
              <a:t>trocken</a:t>
            </a:r>
            <a:r>
              <a:rPr lang="de-DE" sz="2200" dirty="0"/>
              <a:t>)</a:t>
            </a:r>
            <a:r>
              <a:rPr lang="de-DE" dirty="0"/>
              <a:t> 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de-DE" dirty="0">
                <a:sym typeface="Wingdings" panose="05000000000000000000" pitchFamily="2" charset="2"/>
              </a:rPr>
              <a:t>mehr </a:t>
            </a:r>
            <a:r>
              <a:rPr lang="de-DE" dirty="0">
                <a:solidFill>
                  <a:srgbClr val="00B050"/>
                </a:solidFill>
                <a:sym typeface="Wingdings" panose="05000000000000000000" pitchFamily="2" charset="2"/>
              </a:rPr>
              <a:t>nass 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de-DE" dirty="0">
                <a:sym typeface="Wingdings" panose="05000000000000000000" pitchFamily="2" charset="2"/>
              </a:rPr>
              <a:t> noch mehr </a:t>
            </a:r>
            <a:r>
              <a:rPr lang="de-DE" dirty="0">
                <a:solidFill>
                  <a:srgbClr val="00B050"/>
                </a:solidFill>
                <a:sym typeface="Wingdings" panose="05000000000000000000" pitchFamily="2" charset="2"/>
              </a:rPr>
              <a:t>nass  </a:t>
            </a:r>
            <a:r>
              <a:rPr lang="de-DE" dirty="0">
                <a:sym typeface="Wingdings" panose="05000000000000000000" pitchFamily="2" charset="2"/>
              </a:rPr>
              <a:t>... </a:t>
            </a:r>
            <a:endParaRPr lang="de-DE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Die Skala von </a:t>
            </a:r>
            <a:r>
              <a:rPr lang="de-DE" dirty="0">
                <a:solidFill>
                  <a:srgbClr val="00B050"/>
                </a:solidFill>
                <a:sym typeface="Wingdings" panose="05000000000000000000" pitchFamily="2" charset="2"/>
              </a:rPr>
              <a:t>nass</a:t>
            </a:r>
            <a:r>
              <a:rPr lang="de-DE" dirty="0"/>
              <a:t> </a:t>
            </a:r>
            <a:r>
              <a:rPr lang="en-US" dirty="0" err="1"/>
              <a:t>besitzt</a:t>
            </a:r>
            <a:r>
              <a:rPr lang="en-US" dirty="0"/>
              <a:t> </a:t>
            </a:r>
            <a:r>
              <a:rPr lang="en-US" dirty="0" err="1"/>
              <a:t>einen</a:t>
            </a:r>
            <a:r>
              <a:rPr lang="en-US" dirty="0"/>
              <a:t> </a:t>
            </a:r>
            <a:r>
              <a:rPr lang="en-US" b="1" dirty="0" err="1"/>
              <a:t>unteren</a:t>
            </a:r>
            <a:r>
              <a:rPr lang="en-US" b="1" dirty="0"/>
              <a:t> </a:t>
            </a:r>
            <a:r>
              <a:rPr lang="en-US" b="1" dirty="0" err="1"/>
              <a:t>Endpunkt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b="1" dirty="0">
                <a:solidFill>
                  <a:srgbClr val="0070C0"/>
                </a:solidFill>
              </a:rPr>
              <a:t>Min</a:t>
            </a:r>
            <a:r>
              <a:rPr lang="en-US" dirty="0">
                <a:solidFill>
                  <a:srgbClr val="0070C0"/>
                </a:solidFill>
              </a:rPr>
              <a:t>imum</a:t>
            </a:r>
            <a:r>
              <a:rPr lang="en-US" dirty="0"/>
              <a:t>)</a:t>
            </a:r>
            <a:r>
              <a:rPr lang="el-GR" dirty="0"/>
              <a:t>.</a:t>
            </a:r>
            <a:r>
              <a:rPr lang="en-US" dirty="0"/>
              <a:t> Es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dirty="0" err="1"/>
              <a:t>möglich</a:t>
            </a:r>
            <a:r>
              <a:rPr lang="en-US" dirty="0"/>
              <a:t>, “minimal </a:t>
            </a:r>
            <a:r>
              <a:rPr lang="en-US" dirty="0" err="1"/>
              <a:t>nass</a:t>
            </a:r>
            <a:r>
              <a:rPr lang="en-US" dirty="0"/>
              <a:t>” </a:t>
            </a:r>
            <a:r>
              <a:rPr lang="en-US" dirty="0" err="1"/>
              <a:t>zu</a:t>
            </a:r>
            <a:r>
              <a:rPr lang="en-US" dirty="0"/>
              <a:t> sein, </a:t>
            </a:r>
            <a:r>
              <a:rPr lang="en-US" dirty="0" err="1"/>
              <a:t>aber</a:t>
            </a:r>
            <a:r>
              <a:rPr lang="en-US" dirty="0"/>
              <a:t> nicht “100% </a:t>
            </a:r>
            <a:r>
              <a:rPr lang="en-US" dirty="0" err="1"/>
              <a:t>nass</a:t>
            </a:r>
            <a:r>
              <a:rPr lang="en-US" dirty="0"/>
              <a:t>”.</a:t>
            </a:r>
            <a:endParaRPr lang="de-DE" dirty="0"/>
          </a:p>
          <a:p>
            <a:pPr marL="342900" indent="-342900">
              <a:spcBef>
                <a:spcPts val="8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Die Skala von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en-US" dirty="0"/>
              <a:t> hat </a:t>
            </a:r>
            <a:r>
              <a:rPr lang="en-US" dirty="0" err="1"/>
              <a:t>einen</a:t>
            </a:r>
            <a:r>
              <a:rPr lang="en-US" dirty="0"/>
              <a:t> </a:t>
            </a:r>
            <a:r>
              <a:rPr lang="en-US" b="1" dirty="0" err="1"/>
              <a:t>oberen</a:t>
            </a:r>
            <a:r>
              <a:rPr lang="en-US" dirty="0"/>
              <a:t> </a:t>
            </a:r>
            <a:r>
              <a:rPr lang="en-US" dirty="0" err="1"/>
              <a:t>Endpunkt</a:t>
            </a:r>
            <a:r>
              <a:rPr lang="en-US" dirty="0"/>
              <a:t> </a:t>
            </a:r>
            <a:r>
              <a:rPr lang="de-DE" dirty="0"/>
              <a:t>(</a:t>
            </a:r>
            <a:r>
              <a:rPr lang="de-DE" b="1" dirty="0">
                <a:solidFill>
                  <a:srgbClr val="0070C0"/>
                </a:solidFill>
              </a:rPr>
              <a:t>Max</a:t>
            </a:r>
            <a:r>
              <a:rPr lang="de-DE" dirty="0">
                <a:solidFill>
                  <a:srgbClr val="0070C0"/>
                </a:solidFill>
              </a:rPr>
              <a:t>imum</a:t>
            </a:r>
            <a:r>
              <a:rPr lang="de-DE" dirty="0"/>
              <a:t>):</a:t>
            </a:r>
          </a:p>
          <a:p>
            <a:pPr>
              <a:spcBef>
                <a:spcPts val="800"/>
              </a:spcBef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(3)		 --------------------------------------------------------------</a:t>
            </a:r>
            <a:r>
              <a:rPr lang="de-DE" b="1" dirty="0">
                <a:solidFill>
                  <a:srgbClr val="0070C0"/>
                </a:solidFill>
              </a:rPr>
              <a:t>]</a:t>
            </a:r>
            <a:r>
              <a:rPr lang="de-DE" b="1" baseline="-25000" dirty="0">
                <a:solidFill>
                  <a:srgbClr val="0070C0"/>
                </a:solidFill>
              </a:rPr>
              <a:t>max</a:t>
            </a:r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	…	noch weniger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>
                <a:latin typeface="Walbaum Text" panose="02070503080703020303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de-DE" dirty="0">
                <a:sym typeface="Wingdings" panose="05000000000000000000" pitchFamily="2" charset="2"/>
              </a:rPr>
              <a:t> weniger 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>
                <a:latin typeface="Walbaum Text" panose="02070503080703020303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← </a:t>
            </a:r>
            <a:r>
              <a:rPr lang="de-DE" dirty="0">
                <a:sym typeface="Wingdings" panose="05000000000000000000" pitchFamily="2" charset="2"/>
              </a:rPr>
              <a:t>  100%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>
                <a:latin typeface="Walbaum Text" panose="02070503080703020303" pitchFamily="18" charset="0"/>
              </a:rPr>
              <a:t> </a:t>
            </a:r>
          </a:p>
          <a:p>
            <a:pPr>
              <a:spcBef>
                <a:spcPts val="0"/>
              </a:spcBef>
              <a:tabLst>
                <a:tab pos="455613" algn="l"/>
                <a:tab pos="746125" algn="l"/>
                <a:tab pos="1089025" algn="l"/>
                <a:tab pos="1484313" algn="l"/>
              </a:tabLst>
            </a:pPr>
            <a:r>
              <a:rPr lang="de-DE" dirty="0"/>
              <a:t>		</a:t>
            </a:r>
            <a:r>
              <a:rPr lang="de-DE" sz="2000" dirty="0"/>
              <a:t>(= noch </a:t>
            </a:r>
            <a:r>
              <a:rPr lang="de-DE" sz="2000" dirty="0">
                <a:sym typeface="Wingdings" panose="05000000000000000000" pitchFamily="2" charset="2"/>
              </a:rPr>
              <a:t>mehr </a:t>
            </a:r>
            <a:r>
              <a:rPr lang="de-DE" sz="2000" dirty="0">
                <a:solidFill>
                  <a:srgbClr val="00B050"/>
                </a:solidFill>
                <a:sym typeface="Wingdings" panose="05000000000000000000" pitchFamily="2" charset="2"/>
              </a:rPr>
              <a:t>nass</a:t>
            </a:r>
            <a:r>
              <a:rPr lang="de-DE" sz="2000" dirty="0"/>
              <a:t>)	                    (= </a:t>
            </a:r>
            <a:r>
              <a:rPr lang="de-DE" sz="2000" dirty="0">
                <a:sym typeface="Wingdings" panose="05000000000000000000" pitchFamily="2" charset="2"/>
              </a:rPr>
              <a:t>mehr </a:t>
            </a:r>
            <a:r>
              <a:rPr lang="de-DE" sz="2000" dirty="0">
                <a:solidFill>
                  <a:srgbClr val="00B050"/>
                </a:solidFill>
                <a:sym typeface="Wingdings" panose="05000000000000000000" pitchFamily="2" charset="2"/>
              </a:rPr>
              <a:t>nass</a:t>
            </a:r>
            <a:r>
              <a:rPr lang="de-DE" sz="2000" dirty="0"/>
              <a:t>)		   (= </a:t>
            </a:r>
            <a:r>
              <a:rPr lang="de-DE" sz="2000" dirty="0">
                <a:sym typeface="Wingdings" panose="05000000000000000000" pitchFamily="2" charset="2"/>
              </a:rPr>
              <a:t>0% </a:t>
            </a:r>
            <a:r>
              <a:rPr lang="de-DE" sz="2000" dirty="0">
                <a:solidFill>
                  <a:srgbClr val="00B050"/>
                </a:solidFill>
                <a:sym typeface="Wingdings" panose="05000000000000000000" pitchFamily="2" charset="2"/>
              </a:rPr>
              <a:t>nass</a:t>
            </a:r>
            <a:r>
              <a:rPr lang="de-DE" sz="2000" dirty="0"/>
              <a:t>) 	 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66D51-FDD1-665A-0E8D-D931353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33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FEFD2-251F-8B9F-8AD2-E64C18FD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66462313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A0DDB-56CE-546B-FC31-DED2310FB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2382"/>
            <a:ext cx="8229600" cy="672354"/>
          </a:xfrm>
        </p:spPr>
        <p:txBody>
          <a:bodyPr/>
          <a:lstStyle/>
          <a:p>
            <a:r>
              <a:rPr lang="en-US"/>
              <a:t>Resultative und Skalen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5375A-FC37-8112-E3AC-26C54104F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031" y="860328"/>
            <a:ext cx="8509820" cy="5236636"/>
          </a:xfrm>
        </p:spPr>
        <p:txBody>
          <a:bodyPr/>
          <a:lstStyle/>
          <a:p>
            <a:r>
              <a:rPr lang="en-US" sz="2200" b="1" dirty="0"/>
              <a:t>Frage</a:t>
            </a:r>
            <a:r>
              <a:rPr lang="en-US" sz="2200" dirty="0"/>
              <a:t>: Was </a:t>
            </a:r>
            <a:r>
              <a:rPr lang="en-US" sz="2200" dirty="0" err="1"/>
              <a:t>erklärt</a:t>
            </a:r>
            <a:r>
              <a:rPr lang="en-US" sz="2200" dirty="0"/>
              <a:t> den </a:t>
            </a:r>
            <a:r>
              <a:rPr lang="en-US" sz="2200" dirty="0" err="1"/>
              <a:t>Kontrast</a:t>
            </a:r>
            <a:r>
              <a:rPr lang="en-US" sz="2200" dirty="0"/>
              <a:t> in (1)?</a:t>
            </a:r>
          </a:p>
          <a:p>
            <a:r>
              <a:rPr lang="en-US" sz="2200" dirty="0"/>
              <a:t>(1)		a.	  Peter hat den Tisch </a:t>
            </a:r>
            <a:r>
              <a:rPr lang="en-US" sz="2200" dirty="0" err="1">
                <a:solidFill>
                  <a:srgbClr val="FF0000"/>
                </a:solidFill>
              </a:rPr>
              <a:t>trocken</a:t>
            </a:r>
            <a:r>
              <a:rPr lang="en-US" sz="2200" dirty="0"/>
              <a:t> </a:t>
            </a:r>
            <a:r>
              <a:rPr lang="en-US" sz="2200" dirty="0" err="1"/>
              <a:t>gewischt</a:t>
            </a:r>
            <a:r>
              <a:rPr lang="en-US" sz="2200" dirty="0"/>
              <a:t>.</a:t>
            </a:r>
          </a:p>
          <a:p>
            <a:pPr>
              <a:spcBef>
                <a:spcPts val="0"/>
              </a:spcBef>
            </a:pPr>
            <a:r>
              <a:rPr lang="en-US" sz="2200" dirty="0"/>
              <a:t>		b.	*Peter hat den Tisch </a:t>
            </a:r>
            <a:r>
              <a:rPr lang="en-US" sz="2200" dirty="0" err="1">
                <a:solidFill>
                  <a:srgbClr val="00B050"/>
                </a:solidFill>
              </a:rPr>
              <a:t>nass</a:t>
            </a:r>
            <a:r>
              <a:rPr lang="en-US" sz="2200" dirty="0"/>
              <a:t> </a:t>
            </a:r>
            <a:r>
              <a:rPr lang="en-US" sz="2200" dirty="0" err="1"/>
              <a:t>gewischt</a:t>
            </a:r>
            <a:r>
              <a:rPr lang="en-US" sz="2200" dirty="0"/>
              <a:t>.</a:t>
            </a:r>
          </a:p>
          <a:p>
            <a:pPr lvl="0">
              <a:spcBef>
                <a:spcPts val="1800"/>
              </a:spcBef>
              <a:tabLst>
                <a:tab pos="455613" algn="l"/>
                <a:tab pos="746125" algn="l"/>
                <a:tab pos="1258888" algn="l"/>
                <a:tab pos="3205163" algn="l"/>
                <a:tab pos="4119563" algn="l"/>
              </a:tabLst>
              <a:defRPr/>
            </a:pPr>
            <a:r>
              <a:rPr kumimoji="0" lang="en-US" sz="24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Analyse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, Teil 2</a:t>
            </a:r>
            <a:r>
              <a:rPr kumimoji="0" lang="en-US" sz="2000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(</a:t>
            </a:r>
            <a:r>
              <a:rPr lang="en-US" sz="2000" dirty="0">
                <a:solidFill>
                  <a:prstClr val="black"/>
                </a:solidFill>
              </a:rPr>
              <a:t>Chris Kennedy, Beth Levin, Susan Rothstein, </a:t>
            </a:r>
            <a:r>
              <a:rPr lang="en-US" sz="2000" dirty="0" err="1">
                <a:solidFill>
                  <a:prstClr val="black"/>
                </a:solidFill>
              </a:rPr>
              <a:t>i.a.</a:t>
            </a:r>
            <a:r>
              <a:rPr lang="en-US" sz="2000" dirty="0">
                <a:solidFill>
                  <a:prstClr val="black"/>
                </a:solidFill>
              </a:rPr>
              <a:t>)</a:t>
            </a:r>
            <a:endParaRPr kumimoji="0" lang="de-DE" sz="2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  <a:sym typeface="WP MathA" panose="05010101010101010101" pitchFamily="2" charset="2"/>
            </a:endParaRPr>
          </a:p>
          <a:p>
            <a:pPr marL="342900" marR="0" lvl="0" indent="-342900" algn="l" defTabSz="914377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>
                <a:tab pos="457189" algn="l"/>
                <a:tab pos="747695" algn="l"/>
                <a:tab pos="1090586" algn="l"/>
              </a:tabLst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Die Bedeutung von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trocken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/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nass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 ist Teil einer geordneten </a:t>
            </a:r>
            <a:r>
              <a:rPr kumimoji="0" lang="de-DE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  <a:sym typeface="WP MathA" panose="05010101010101010101" pitchFamily="2" charset="2"/>
              </a:rPr>
              <a:t>Skala.</a:t>
            </a:r>
          </a:p>
          <a:p>
            <a:pPr>
              <a:spcBef>
                <a:spcPts val="1200"/>
              </a:spcBef>
              <a:tabLst>
                <a:tab pos="455613" algn="l"/>
                <a:tab pos="746125" algn="l"/>
                <a:tab pos="1089025" algn="l"/>
                <a:tab pos="1484313" algn="l"/>
                <a:tab pos="2054225" algn="l"/>
              </a:tabLst>
            </a:pPr>
            <a:r>
              <a:rPr lang="de-DE" dirty="0"/>
              <a:t>(2)		a.	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: 		-----------------------------------------------</a:t>
            </a:r>
            <a:r>
              <a:rPr lang="de-DE" b="1" dirty="0">
                <a:solidFill>
                  <a:srgbClr val="0070C0"/>
                </a:solidFill>
              </a:rPr>
              <a:t>]</a:t>
            </a:r>
            <a:r>
              <a:rPr lang="de-DE" b="1" baseline="-25000" dirty="0">
                <a:solidFill>
                  <a:srgbClr val="0070C0"/>
                </a:solidFill>
              </a:rPr>
              <a:t>max</a:t>
            </a:r>
          </a:p>
          <a:p>
            <a:pPr>
              <a:spcBef>
                <a:spcPts val="600"/>
              </a:spcBef>
              <a:tabLst>
                <a:tab pos="455613" algn="l"/>
                <a:tab pos="746125" algn="l"/>
                <a:tab pos="1089025" algn="l"/>
                <a:tab pos="1484313" algn="l"/>
                <a:tab pos="2054225" algn="l"/>
              </a:tabLst>
            </a:pPr>
            <a:r>
              <a:rPr lang="de-DE" dirty="0"/>
              <a:t>		b.	</a:t>
            </a:r>
            <a:r>
              <a:rPr lang="de-DE" dirty="0">
                <a:solidFill>
                  <a:srgbClr val="00B050"/>
                </a:solidFill>
              </a:rPr>
              <a:t>nass</a:t>
            </a:r>
            <a:r>
              <a:rPr lang="de-DE" dirty="0"/>
              <a:t>:		</a:t>
            </a:r>
            <a:r>
              <a:rPr lang="de-DE" b="1" dirty="0">
                <a:solidFill>
                  <a:srgbClr val="0070C0"/>
                </a:solidFill>
              </a:rPr>
              <a:t>[</a:t>
            </a:r>
            <a:r>
              <a:rPr lang="de-DE" b="1" baseline="-25000" dirty="0">
                <a:solidFill>
                  <a:srgbClr val="0070C0"/>
                </a:solidFill>
              </a:rPr>
              <a:t>min</a:t>
            </a:r>
            <a:r>
              <a:rPr lang="de-DE" dirty="0"/>
              <a:t>-----------------------------------------------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  <a:tabLst>
                <a:tab pos="455613" algn="l"/>
                <a:tab pos="746125" algn="l"/>
                <a:tab pos="1089025" algn="l"/>
                <a:tab pos="1484313" algn="l"/>
                <a:tab pos="2054225" algn="l"/>
              </a:tabLst>
            </a:pPr>
            <a:r>
              <a:rPr lang="de-DE" dirty="0"/>
              <a:t>Nur d</a:t>
            </a:r>
            <a:r>
              <a:rPr lang="en-US" dirty="0" err="1"/>
              <a:t>ie</a:t>
            </a:r>
            <a:r>
              <a:rPr lang="en-US" dirty="0"/>
              <a:t> Skala von </a:t>
            </a:r>
            <a:r>
              <a:rPr lang="de-DE" dirty="0">
                <a:solidFill>
                  <a:srgbClr val="FF0000"/>
                </a:solidFill>
              </a:rPr>
              <a:t>trocken </a:t>
            </a:r>
            <a:r>
              <a:rPr lang="en-US" dirty="0" err="1"/>
              <a:t>besitzt</a:t>
            </a:r>
            <a:r>
              <a:rPr lang="en-US" dirty="0"/>
              <a:t> </a:t>
            </a:r>
            <a:r>
              <a:rPr lang="en-US" dirty="0" err="1"/>
              <a:t>einen</a:t>
            </a:r>
            <a:r>
              <a:rPr lang="en-US" dirty="0"/>
              <a:t> </a:t>
            </a:r>
            <a:r>
              <a:rPr lang="en-US" b="1" dirty="0" err="1"/>
              <a:t>oberen</a:t>
            </a:r>
            <a:r>
              <a:rPr lang="en-US" b="1" dirty="0"/>
              <a:t> </a:t>
            </a:r>
            <a:r>
              <a:rPr lang="en-US" b="1" dirty="0" err="1"/>
              <a:t>Endpunkt</a:t>
            </a:r>
            <a:r>
              <a:rPr lang="en-US" b="1" dirty="0"/>
              <a:t> (Maximum).</a:t>
            </a:r>
            <a:endParaRPr lang="en-US" sz="2300" b="1" dirty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 dirty="0"/>
              <a:t>Resultativprädikate modifizieren den </a:t>
            </a:r>
            <a:r>
              <a:rPr lang="de-DE" b="1" dirty="0"/>
              <a:t>oberen/maximalen Endpunkt</a:t>
            </a:r>
            <a:r>
              <a:rPr lang="de-DE" dirty="0"/>
              <a:t> einer Skala </a:t>
            </a:r>
            <a:r>
              <a:rPr lang="de-DE" sz="2000" dirty="0"/>
              <a:t>(für Erklärung s. Wechsler 2005, 2012; i.a.)</a:t>
            </a:r>
          </a:p>
          <a:p>
            <a:pPr>
              <a:spcBef>
                <a:spcPts val="1200"/>
              </a:spcBef>
            </a:pPr>
            <a:r>
              <a:rPr lang="de-DE" dirty="0">
                <a:sym typeface="WP IconicSymbolsA" panose="05010101010101010101" pitchFamily="2" charset="2"/>
              </a:rPr>
              <a:t>	</a:t>
            </a:r>
            <a:r>
              <a:rPr lang="de-DE" dirty="0"/>
              <a:t>Resultative können daher nur </a:t>
            </a:r>
            <a:r>
              <a:rPr lang="de-DE" dirty="0">
                <a:solidFill>
                  <a:srgbClr val="FF0000"/>
                </a:solidFill>
              </a:rPr>
              <a:t>trocken</a:t>
            </a:r>
            <a:r>
              <a:rPr lang="de-DE" dirty="0"/>
              <a:t> modifizieren.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66D51-FDD1-665A-0E8D-D931353C1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FEFD2-251F-8B9F-8AD2-E64C18FD2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7233110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33C7D-843E-48EE-5FFC-4146E4C1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4395"/>
            <a:ext cx="8229600" cy="672354"/>
          </a:xfrm>
        </p:spPr>
        <p:txBody>
          <a:bodyPr/>
          <a:lstStyle/>
          <a:p>
            <a:r>
              <a:rPr lang="en-US"/>
              <a:t>Der Resultativparameter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4DBA5-2CC4-C662-19D9-DC105754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22672"/>
            <a:ext cx="8229600" cy="5236636"/>
          </a:xfrm>
        </p:spPr>
        <p:txBody>
          <a:bodyPr/>
          <a:lstStyle/>
          <a:p>
            <a:r>
              <a:rPr lang="en-US" b="1"/>
              <a:t>Resultativparameter</a:t>
            </a:r>
            <a:r>
              <a:rPr lang="en-US"/>
              <a:t> </a:t>
            </a:r>
            <a:r>
              <a:rPr lang="en-US" sz="1800"/>
              <a:t>(Snyder 1985; Beck und Snyder 2001a,b)</a:t>
            </a:r>
            <a:r>
              <a:rPr lang="en-US"/>
              <a:t>. Folgende Eigenschaften treten typologisch gemeinsam auf: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Resultativkonstruktionen</a:t>
            </a:r>
          </a:p>
          <a:p>
            <a:pPr>
              <a:spcBef>
                <a:spcPts val="600"/>
              </a:spcBef>
            </a:pPr>
            <a:r>
              <a:rPr lang="en-US"/>
              <a:t>(1)		a.	Peter hat den Tisch </a:t>
            </a:r>
            <a:r>
              <a:rPr lang="en-US">
                <a:solidFill>
                  <a:srgbClr val="FF0000"/>
                </a:solidFill>
              </a:rPr>
              <a:t>trocken </a:t>
            </a:r>
            <a:r>
              <a:rPr lang="en-US"/>
              <a:t>gewischt.</a:t>
            </a:r>
          </a:p>
          <a:p>
            <a:r>
              <a:rPr lang="en-US"/>
              <a:t>		b.	Maria hat das Eisen </a:t>
            </a:r>
            <a:r>
              <a:rPr lang="en-US">
                <a:solidFill>
                  <a:srgbClr val="FF0000"/>
                </a:solidFill>
              </a:rPr>
              <a:t>flach </a:t>
            </a:r>
            <a:r>
              <a:rPr lang="en-US"/>
              <a:t>geklopft.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/>
              <a:t>Verb-Partikelkonstruktionen</a:t>
            </a:r>
          </a:p>
          <a:p>
            <a:pPr>
              <a:spcBef>
                <a:spcPts val="600"/>
              </a:spcBef>
            </a:pPr>
            <a:r>
              <a:rPr lang="en-US"/>
              <a:t>(2)		a.	Wir haben die Tür </a:t>
            </a:r>
            <a:r>
              <a:rPr lang="en-US">
                <a:solidFill>
                  <a:srgbClr val="FF0000"/>
                </a:solidFill>
              </a:rPr>
              <a:t>auf/zu</a:t>
            </a:r>
            <a:r>
              <a:rPr lang="en-US"/>
              <a:t>gemacht.</a:t>
            </a:r>
          </a:p>
          <a:p>
            <a:r>
              <a:rPr lang="en-US"/>
              <a:t>		b.	Die Kinder haben einen Ball </a:t>
            </a:r>
            <a:r>
              <a:rPr lang="en-US">
                <a:solidFill>
                  <a:srgbClr val="FF0000"/>
                </a:solidFill>
              </a:rPr>
              <a:t>hoch</a:t>
            </a:r>
            <a:r>
              <a:rPr lang="en-US"/>
              <a:t>gehoben.</a:t>
            </a:r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/>
              <a:t>Produktive Wurzelkomposita (</a:t>
            </a:r>
            <a:r>
              <a:rPr lang="en-US" i="1"/>
              <a:t>root compounds</a:t>
            </a:r>
            <a:r>
              <a:rPr lang="en-US"/>
              <a:t>)</a:t>
            </a:r>
          </a:p>
          <a:p>
            <a:pPr>
              <a:spcBef>
                <a:spcPts val="600"/>
              </a:spcBef>
            </a:pPr>
            <a:r>
              <a:rPr lang="en-US"/>
              <a:t>(3)		Treffpunkt, Spielort, Stahlseil, Radiofrequenz, Haustür, </a:t>
            </a:r>
          </a:p>
          <a:p>
            <a:pPr>
              <a:spcBef>
                <a:spcPts val="1200"/>
              </a:spcBef>
            </a:pPr>
            <a:r>
              <a:rPr lang="en-US" sz="2200" i="1"/>
              <a:t>	NB</a:t>
            </a:r>
            <a:r>
              <a:rPr lang="en-US" sz="2200"/>
              <a:t>: </a:t>
            </a:r>
            <a:r>
              <a:rPr lang="en-US" sz="2200" i="1"/>
              <a:t>treff</a:t>
            </a:r>
            <a:r>
              <a:rPr lang="en-US" sz="2200"/>
              <a:t> und </a:t>
            </a:r>
            <a:r>
              <a:rPr lang="en-US" sz="2200" i="1"/>
              <a:t>spiel</a:t>
            </a:r>
            <a:r>
              <a:rPr lang="en-US" sz="2200"/>
              <a:t> sind Wurzeln, also Morpheme, die nicht isoliert 	vorkommen können (*</a:t>
            </a:r>
            <a:r>
              <a:rPr lang="en-US" sz="2200" i="1"/>
              <a:t>treff</a:t>
            </a:r>
            <a:r>
              <a:rPr lang="en-US" sz="2200"/>
              <a:t>)!</a:t>
            </a:r>
            <a:endParaRPr lang="de-DE" sz="22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4FA50-417D-E941-C78A-E08FA7AD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706C5-2EFC-6E7F-F720-829C0876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4116656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33C7D-843E-48EE-5FFC-4146E4C17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4395"/>
            <a:ext cx="8229600" cy="672354"/>
          </a:xfrm>
        </p:spPr>
        <p:txBody>
          <a:bodyPr/>
          <a:lstStyle/>
          <a:p>
            <a:r>
              <a:rPr lang="en-US"/>
              <a:t>Der Resultativparameter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4DBA5-2CC4-C662-19D9-DC1057541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22672"/>
            <a:ext cx="8229600" cy="5236636"/>
          </a:xfrm>
        </p:spPr>
        <p:txBody>
          <a:bodyPr/>
          <a:lstStyle/>
          <a:p>
            <a:r>
              <a:rPr lang="en-US" b="1" dirty="0" err="1"/>
              <a:t>Resultativparameter</a:t>
            </a:r>
            <a:r>
              <a:rPr lang="en-US" dirty="0"/>
              <a:t> </a:t>
            </a:r>
            <a:r>
              <a:rPr lang="en-US" sz="1800" dirty="0"/>
              <a:t>(Snyder 1985; Beck und Snyder 2001a,b)</a:t>
            </a:r>
            <a:r>
              <a:rPr lang="en-US" dirty="0"/>
              <a:t>. </a:t>
            </a:r>
            <a:r>
              <a:rPr lang="en-US" dirty="0" err="1"/>
              <a:t>Folgende</a:t>
            </a:r>
            <a:r>
              <a:rPr lang="en-US" dirty="0"/>
              <a:t> </a:t>
            </a:r>
            <a:r>
              <a:rPr lang="en-US" dirty="0" err="1"/>
              <a:t>Eigenschaften</a:t>
            </a:r>
            <a:r>
              <a:rPr lang="en-US" dirty="0"/>
              <a:t> </a:t>
            </a:r>
            <a:r>
              <a:rPr lang="en-US" dirty="0" err="1"/>
              <a:t>treten</a:t>
            </a:r>
            <a:r>
              <a:rPr lang="en-US" dirty="0"/>
              <a:t> </a:t>
            </a:r>
            <a:r>
              <a:rPr lang="en-US" dirty="0" err="1"/>
              <a:t>typologisch</a:t>
            </a:r>
            <a:r>
              <a:rPr lang="en-US" dirty="0"/>
              <a:t> </a:t>
            </a:r>
            <a:r>
              <a:rPr lang="en-US" dirty="0" err="1"/>
              <a:t>gemeinsam</a:t>
            </a:r>
            <a:r>
              <a:rPr lang="en-US" dirty="0"/>
              <a:t> auf: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Aspektuelle</a:t>
            </a:r>
            <a:r>
              <a:rPr lang="en-US" dirty="0"/>
              <a:t> </a:t>
            </a:r>
            <a:r>
              <a:rPr lang="en-US" dirty="0" err="1"/>
              <a:t>Veränderung</a:t>
            </a:r>
            <a:r>
              <a:rPr lang="en-US" dirty="0"/>
              <a:t> </a:t>
            </a:r>
            <a:r>
              <a:rPr lang="en-US" dirty="0" err="1"/>
              <a:t>durch</a:t>
            </a:r>
            <a:r>
              <a:rPr lang="en-US" dirty="0"/>
              <a:t> </a:t>
            </a:r>
            <a:r>
              <a:rPr lang="en-US" i="1" dirty="0"/>
              <a:t>in</a:t>
            </a:r>
            <a:r>
              <a:rPr lang="en-US" dirty="0"/>
              <a:t>-PPs:</a:t>
            </a:r>
            <a:endParaRPr lang="en-US" sz="2200" dirty="0"/>
          </a:p>
          <a:p>
            <a:r>
              <a:rPr lang="en-US" dirty="0"/>
              <a:t>(1) 		a.	Maria lief </a:t>
            </a:r>
            <a:r>
              <a:rPr lang="en-US" i="1" dirty="0" err="1"/>
              <a:t>stundenlang</a:t>
            </a:r>
            <a:r>
              <a:rPr lang="en-US" dirty="0"/>
              <a:t>.					</a:t>
            </a:r>
            <a:r>
              <a:rPr lang="en-US" dirty="0" err="1">
                <a:solidFill>
                  <a:srgbClr val="00B050"/>
                </a:solidFill>
              </a:rPr>
              <a:t>atelisch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		b.	Maria lief </a:t>
            </a:r>
            <a:r>
              <a:rPr lang="en-US" i="1" dirty="0"/>
              <a:t>in </a:t>
            </a:r>
            <a:r>
              <a:rPr lang="en-US" i="1" dirty="0" err="1"/>
              <a:t>einer</a:t>
            </a:r>
            <a:r>
              <a:rPr lang="en-US" i="1" dirty="0"/>
              <a:t> </a:t>
            </a:r>
            <a:r>
              <a:rPr lang="en-US" i="1" dirty="0" err="1"/>
              <a:t>Stunde</a:t>
            </a:r>
            <a:r>
              <a:rPr lang="en-US" i="1" dirty="0"/>
              <a:t> </a:t>
            </a:r>
            <a:r>
              <a:rPr lang="en-US" dirty="0"/>
              <a:t>in den Wald. 	</a:t>
            </a:r>
            <a:r>
              <a:rPr lang="en-US" dirty="0" err="1">
                <a:solidFill>
                  <a:srgbClr val="FF0000"/>
                </a:solidFill>
              </a:rPr>
              <a:t>telisch</a:t>
            </a:r>
            <a:endParaRPr lang="en-US" dirty="0"/>
          </a:p>
          <a:p>
            <a:pPr marL="342900" indent="-342900">
              <a:spcBef>
                <a:spcPts val="18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Doppelobjektskonstruktionen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Dativ</a:t>
            </a:r>
            <a:r>
              <a:rPr lang="en-US" dirty="0"/>
              <a:t>: </a:t>
            </a:r>
          </a:p>
          <a:p>
            <a:pPr>
              <a:spcBef>
                <a:spcPts val="1200"/>
              </a:spcBef>
            </a:pPr>
            <a:r>
              <a:rPr lang="en-US" dirty="0"/>
              <a:t>(2)		a.	Maria </a:t>
            </a:r>
            <a:r>
              <a:rPr lang="en-US" dirty="0" err="1"/>
              <a:t>schickte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ihm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ein</a:t>
            </a:r>
            <a:r>
              <a:rPr lang="en-US" dirty="0"/>
              <a:t> Buch.</a:t>
            </a:r>
          </a:p>
          <a:p>
            <a:r>
              <a:rPr lang="en-US" dirty="0"/>
              <a:t>		b.	Maria </a:t>
            </a:r>
            <a:r>
              <a:rPr lang="en-US" dirty="0" err="1"/>
              <a:t>schickte</a:t>
            </a:r>
            <a:r>
              <a:rPr lang="en-US" dirty="0"/>
              <a:t> das Buch an </a:t>
            </a:r>
            <a:r>
              <a:rPr lang="en-US" dirty="0" err="1"/>
              <a:t>ihn</a:t>
            </a:r>
            <a:r>
              <a:rPr lang="en-US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i="1" dirty="0" err="1"/>
              <a:t>Präposition</a:t>
            </a:r>
            <a:r>
              <a:rPr lang="en-US" i="1" dirty="0"/>
              <a:t> stranding </a:t>
            </a:r>
            <a:r>
              <a:rPr lang="en-US" dirty="0"/>
              <a:t>(</a:t>
            </a:r>
            <a:r>
              <a:rPr lang="en-US" dirty="0" err="1"/>
              <a:t>nur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Norddeutschen</a:t>
            </a:r>
            <a:r>
              <a:rPr lang="en-US" dirty="0"/>
              <a:t> </a:t>
            </a:r>
            <a:r>
              <a:rPr lang="en-US" dirty="0" err="1"/>
              <a:t>möglich</a:t>
            </a:r>
            <a:r>
              <a:rPr lang="en-US" dirty="0"/>
              <a:t>):</a:t>
            </a:r>
          </a:p>
          <a:p>
            <a:pPr>
              <a:spcBef>
                <a:spcPts val="1200"/>
              </a:spcBef>
            </a:pPr>
            <a:r>
              <a:rPr lang="en-US" dirty="0"/>
              <a:t>(3)		a.	Da </a:t>
            </a:r>
            <a:r>
              <a:rPr lang="en-US" dirty="0" err="1"/>
              <a:t>habe</a:t>
            </a:r>
            <a:r>
              <a:rPr lang="en-US" dirty="0"/>
              <a:t> ich </a:t>
            </a:r>
            <a:r>
              <a:rPr lang="en-US" dirty="0" err="1"/>
              <a:t>noch</a:t>
            </a:r>
            <a:r>
              <a:rPr lang="en-US" dirty="0"/>
              <a:t> </a:t>
            </a:r>
            <a:r>
              <a:rPr lang="en-US" dirty="0" err="1"/>
              <a:t>nichts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von</a:t>
            </a:r>
            <a:r>
              <a:rPr lang="en-US" dirty="0"/>
              <a:t> </a:t>
            </a:r>
            <a:r>
              <a:rPr lang="en-US" dirty="0" err="1"/>
              <a:t>gehört</a:t>
            </a:r>
            <a:r>
              <a:rPr lang="en-US" dirty="0"/>
              <a:t>.</a:t>
            </a:r>
          </a:p>
          <a:p>
            <a:r>
              <a:rPr lang="en-US" dirty="0"/>
              <a:t>		b.	Die Kinder </a:t>
            </a:r>
            <a:r>
              <a:rPr lang="en-US" dirty="0" err="1"/>
              <a:t>haben</a:t>
            </a:r>
            <a:r>
              <a:rPr lang="en-US" dirty="0"/>
              <a:t> </a:t>
            </a:r>
            <a:r>
              <a:rPr lang="en-US" dirty="0" err="1"/>
              <a:t>einen</a:t>
            </a:r>
            <a:r>
              <a:rPr lang="en-US" dirty="0"/>
              <a:t> Ball </a:t>
            </a:r>
            <a:r>
              <a:rPr lang="en-US" dirty="0" err="1">
                <a:solidFill>
                  <a:srgbClr val="FF0000"/>
                </a:solidFill>
              </a:rPr>
              <a:t>hoch</a:t>
            </a:r>
            <a:r>
              <a:rPr lang="en-US" dirty="0" err="1"/>
              <a:t>gehoben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94FA50-417D-E941-C78A-E08FA7ADD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36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706C5-2EFC-6E7F-F720-829C0876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3944987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16BA5-FC72-E144-EE70-12A31D2C9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 Resultativparameter: Typologie</a:t>
            </a:r>
            <a:endParaRPr lang="de-DE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2C0C16BC-DA7B-0A4F-CE7E-A47B8321A4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4632" y="919314"/>
            <a:ext cx="7722956" cy="5237163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6AACEB-419E-F174-F37E-003BA7F9A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37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668EC-4F7B-550D-EE0B-7B8264AA7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BDBF173-F99E-648A-E15C-76E2FEB3E00C}"/>
              </a:ext>
            </a:extLst>
          </p:cNvPr>
          <p:cNvSpPr txBox="1"/>
          <p:nvPr/>
        </p:nvSpPr>
        <p:spPr>
          <a:xfrm>
            <a:off x="5047094" y="6127649"/>
            <a:ext cx="34350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Beck und Snyder (2001: Tafel 1)</a:t>
            </a:r>
            <a:endParaRPr lang="de-D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8F8008-DFB8-9427-216D-1DB1C82EE3BF}"/>
              </a:ext>
            </a:extLst>
          </p:cNvPr>
          <p:cNvSpPr txBox="1"/>
          <p:nvPr/>
        </p:nvSpPr>
        <p:spPr>
          <a:xfrm>
            <a:off x="2286000" y="324679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Wurzelkomposita </a:t>
            </a:r>
            <a:endParaRPr lang="de-DE"/>
          </a:p>
        </p:txBody>
      </p:sp>
      <p:sp>
        <p:nvSpPr>
          <p:cNvPr id="9" name="Callout: Bent Line 8">
            <a:extLst>
              <a:ext uri="{FF2B5EF4-FFF2-40B4-BE49-F238E27FC236}">
                <a16:creationId xmlns:a16="http://schemas.microsoft.com/office/drawing/2014/main" id="{33156400-A085-6D69-92E4-405864F4D3D7}"/>
              </a:ext>
            </a:extLst>
          </p:cNvPr>
          <p:cNvSpPr/>
          <p:nvPr/>
        </p:nvSpPr>
        <p:spPr>
          <a:xfrm>
            <a:off x="5388535" y="1967001"/>
            <a:ext cx="1872130" cy="1037782"/>
          </a:xfrm>
          <a:prstGeom prst="borderCallout2">
            <a:avLst>
              <a:gd name="adj1" fmla="val 30705"/>
              <a:gd name="adj2" fmla="val 100971"/>
              <a:gd name="adj3" fmla="val 9240"/>
              <a:gd name="adj4" fmla="val 109948"/>
              <a:gd name="adj5" fmla="val -68957"/>
              <a:gd name="adj6" fmla="val 111866"/>
            </a:avLst>
          </a:prstGeom>
          <a:solidFill>
            <a:schemeClr val="bg1"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20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Eine Art von </a:t>
            </a:r>
            <a:r>
              <a:rPr lang="en-US" sz="2000" b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Wurzel-kompositum</a:t>
            </a:r>
            <a:endParaRPr lang="de-DE" sz="2000" b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56828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9AE97-2BA2-402A-D973-27486FD36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Der Resultativparameter: Deutsch vs. Griechisch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CB82B-7602-D493-4253-47C377B34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78312"/>
            <a:ext cx="8229600" cy="5236636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Resultative finden sich nur im Deutschen:</a:t>
            </a:r>
          </a:p>
          <a:p>
            <a:pPr>
              <a:spcBef>
                <a:spcPts val="60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(1)	a.		Sie hämmerte das Eisen flach.</a:t>
            </a:r>
          </a:p>
          <a:p>
            <a:pPr>
              <a:spcBef>
                <a:spcPts val="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	b.	*</a:t>
            </a:r>
            <a:r>
              <a:rPr lang="el-GR"/>
              <a:t>Σφυριλάτισε το σίδερο επίπεδο</a:t>
            </a:r>
            <a:r>
              <a:rPr lang="en-US"/>
              <a:t>.</a:t>
            </a:r>
            <a:endParaRPr lang="el-GR"/>
          </a:p>
          <a:p>
            <a:pPr>
              <a:spcBef>
                <a:spcPts val="40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(2)	a.		Er fegte das Haus sauber.</a:t>
            </a:r>
          </a:p>
          <a:p>
            <a:pPr>
              <a:spcBef>
                <a:spcPts val="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	b.	*</a:t>
            </a:r>
            <a:r>
              <a:rPr lang="el-GR"/>
              <a:t>Σκούπισε το σπίτι καθαρό</a:t>
            </a:r>
            <a:r>
              <a:rPr lang="en-US"/>
              <a:t>.</a:t>
            </a:r>
          </a:p>
          <a:p>
            <a:pPr>
              <a:spcBef>
                <a:spcPts val="40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(3)	</a:t>
            </a:r>
            <a:r>
              <a:rPr lang="el-GR"/>
              <a:t> Εβαψε την πόρτα κόκκινη</a:t>
            </a:r>
            <a:r>
              <a:rPr lang="en-US"/>
              <a:t>.</a:t>
            </a:r>
            <a:r>
              <a:rPr lang="el-GR"/>
              <a:t>		(</a:t>
            </a:r>
            <a:r>
              <a:rPr lang="en-US" u="sng"/>
              <a:t>Ausnahme</a:t>
            </a:r>
            <a:r>
              <a:rPr lang="en-US"/>
              <a:t>!)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Aspektuelle Veränderung durch </a:t>
            </a:r>
            <a:r>
              <a:rPr lang="en-US" i="1"/>
              <a:t>in</a:t>
            </a:r>
            <a:r>
              <a:rPr lang="en-US"/>
              <a:t>-PPs nur im Deutschen:</a:t>
            </a:r>
            <a:endParaRPr lang="el-GR"/>
          </a:p>
          <a:p>
            <a:pPr>
              <a:spcBef>
                <a:spcPts val="60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(4) 	a.		Sie lief in den Wald.	( Sie lief </a:t>
            </a:r>
            <a:r>
              <a:rPr lang="en-US" i="1"/>
              <a:t>zum</a:t>
            </a:r>
            <a:r>
              <a:rPr lang="en-US"/>
              <a:t> Wald)</a:t>
            </a:r>
          </a:p>
          <a:p>
            <a:pPr>
              <a:spcBef>
                <a:spcPts val="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	b.		</a:t>
            </a:r>
            <a:r>
              <a:rPr lang="el-GR"/>
              <a:t>Περπάτησε στο δάσος</a:t>
            </a:r>
            <a:r>
              <a:rPr lang="en-US"/>
              <a:t>.	(</a:t>
            </a:r>
            <a:r>
              <a:rPr lang="en-US" b="1" u="sng"/>
              <a:t>nur</a:t>
            </a:r>
            <a:r>
              <a:rPr lang="en-US"/>
              <a:t>: Sie spazierte </a:t>
            </a:r>
            <a:r>
              <a:rPr lang="en-US" b="1" i="1"/>
              <a:t>im</a:t>
            </a:r>
            <a:r>
              <a:rPr lang="en-US"/>
              <a:t> Wald)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Verb-Partikelkonstruktionen gibt es nur im Deutschen:</a:t>
            </a:r>
            <a:endParaRPr lang="el-GR"/>
          </a:p>
          <a:p>
            <a:pPr>
              <a:spcBef>
                <a:spcPts val="120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(5)	a.		hinlegen, niederschreiben</a:t>
            </a:r>
            <a:r>
              <a:rPr lang="el-GR"/>
              <a:t>,</a:t>
            </a:r>
            <a:r>
              <a:rPr lang="en-US"/>
              <a:t> ausgehen, umwerfen,</a:t>
            </a:r>
            <a:br>
              <a:rPr lang="en-US"/>
            </a:br>
            <a:r>
              <a:rPr lang="en-US"/>
              <a:t>			einlagern,</a:t>
            </a:r>
            <a:r>
              <a:rPr lang="el-GR"/>
              <a:t> </a:t>
            </a:r>
            <a:r>
              <a:rPr lang="en-US"/>
              <a:t>anrufen, aufstellen, zusammenarbeiten,…</a:t>
            </a:r>
          </a:p>
          <a:p>
            <a:pPr>
              <a:spcBef>
                <a:spcPts val="0"/>
              </a:spcBef>
              <a:tabLst>
                <a:tab pos="747713" algn="l"/>
                <a:tab pos="1139825" algn="l"/>
                <a:tab pos="1258888" algn="l"/>
              </a:tabLst>
            </a:pPr>
            <a:r>
              <a:rPr lang="en-US"/>
              <a:t>	b.	</a:t>
            </a:r>
            <a:r>
              <a:rPr lang="el-GR"/>
              <a:t>*κάτωγράφω</a:t>
            </a:r>
            <a:r>
              <a:rPr lang="en-US"/>
              <a:t>, </a:t>
            </a:r>
            <a:r>
              <a:rPr lang="el-GR"/>
              <a:t>μαζίδουλεύω, ανοιχτοκρατάω,…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3F7C2C-2AA7-1EFA-9375-4C61E55B8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38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C665C-1121-7289-2AE8-89BB8C771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</p:spTree>
    <p:extLst>
      <p:ext uri="{BB962C8B-B14F-4D97-AF65-F5344CB8AC3E}">
        <p14:creationId xmlns:p14="http://schemas.microsoft.com/office/powerpoint/2010/main" val="39285606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FE53E-7EED-B321-9D8C-C5F75BF34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887F0-98EE-C17D-9579-7DEAA427F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Subjektsorientierte</a:t>
            </a:r>
            <a:r>
              <a:rPr lang="en-US" dirty="0"/>
              <a:t> </a:t>
            </a:r>
            <a:r>
              <a:rPr lang="en-US" dirty="0" err="1"/>
              <a:t>Adverbien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650BC-7467-B771-254C-A2A72A014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(1)		Maria läuft schnell	=	1	gdw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schnell und x läuft}</a:t>
            </a:r>
          </a:p>
          <a:p>
            <a:endParaRPr lang="en-US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/>
              <a:t>Problem 1. </a:t>
            </a:r>
            <a:r>
              <a:rPr lang="en-US" dirty="0" err="1"/>
              <a:t>Falsche</a:t>
            </a:r>
            <a:r>
              <a:rPr lang="en-US" dirty="0"/>
              <a:t> </a:t>
            </a:r>
            <a:r>
              <a:rPr lang="en-US" dirty="0" err="1"/>
              <a:t>Schlussfolgerungen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</a:pPr>
            <a:r>
              <a:rPr lang="en-US" dirty="0"/>
              <a:t>(2)		Maria </a:t>
            </a:r>
            <a:r>
              <a:rPr lang="en-US" dirty="0" err="1"/>
              <a:t>läuft</a:t>
            </a:r>
            <a:r>
              <a:rPr lang="en-US" dirty="0"/>
              <a:t> schnell und </a:t>
            </a:r>
            <a:r>
              <a:rPr lang="en-US" dirty="0" err="1"/>
              <a:t>fährt</a:t>
            </a:r>
            <a:r>
              <a:rPr lang="en-US" dirty="0"/>
              <a:t> </a:t>
            </a:r>
            <a:r>
              <a:rPr lang="en-US" dirty="0" err="1"/>
              <a:t>langsam</a:t>
            </a:r>
            <a:r>
              <a:rPr lang="en-US" dirty="0"/>
              <a:t>.</a:t>
            </a:r>
          </a:p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(3)		Maria läuft schnell</a:t>
            </a:r>
            <a:r>
              <a:rPr lang="en-US" dirty="0"/>
              <a:t> und </a:t>
            </a:r>
            <a:r>
              <a:rPr lang="en-US" dirty="0" err="1"/>
              <a:t>fährt</a:t>
            </a:r>
            <a:r>
              <a:rPr lang="en-US" dirty="0"/>
              <a:t> </a:t>
            </a:r>
            <a:r>
              <a:rPr lang="en-US" dirty="0" err="1"/>
              <a:t>langsam</a:t>
            </a:r>
            <a:r>
              <a:rPr lang="de-AT" dirty="0">
                <a:latin typeface="+mj-lt"/>
              </a:rPr>
              <a:t>	=	1	gdw</a:t>
            </a:r>
          </a:p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		a.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schnell </a:t>
            </a:r>
            <a:r>
              <a:rPr lang="en-US" dirty="0"/>
              <a:t>∧ </a:t>
            </a:r>
            <a:r>
              <a:rPr lang="de-AT" dirty="0">
                <a:latin typeface="+mj-lt"/>
              </a:rPr>
              <a:t>x läuft} und 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fährt </a:t>
            </a:r>
            <a:r>
              <a:rPr lang="en-US" dirty="0"/>
              <a:t>∧ </a:t>
            </a:r>
            <a:r>
              <a:rPr lang="de-AT" dirty="0">
                <a:latin typeface="+mj-lt"/>
              </a:rPr>
              <a:t>x ist langsam}			gdw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 </a:t>
            </a:r>
            <a:r>
              <a:rPr lang="de-AT" dirty="0">
                <a:latin typeface="+mj-lt"/>
              </a:rPr>
              <a:t>		b.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</a:t>
            </a:r>
            <a:r>
              <a:rPr lang="de-AT" dirty="0">
                <a:solidFill>
                  <a:srgbClr val="FF0000"/>
                </a:solidFill>
                <a:latin typeface="+mj-lt"/>
              </a:rPr>
              <a:t>x ist schnell </a:t>
            </a:r>
            <a:r>
              <a:rPr lang="en-US" dirty="0"/>
              <a:t>∧ </a:t>
            </a:r>
            <a:r>
              <a:rPr lang="de-AT" dirty="0">
                <a:latin typeface="+mj-lt"/>
              </a:rPr>
              <a:t>x läuft </a:t>
            </a:r>
            <a:r>
              <a:rPr lang="en-US" dirty="0"/>
              <a:t>∧</a:t>
            </a:r>
            <a:br>
              <a:rPr lang="de-AT" dirty="0">
                <a:latin typeface="+mj-lt"/>
              </a:rPr>
            </a:br>
            <a:r>
              <a:rPr lang="de-AT" dirty="0">
                <a:latin typeface="+mj-lt"/>
              </a:rPr>
              <a:t>						x fährt </a:t>
            </a:r>
            <a:r>
              <a:rPr lang="en-US" dirty="0"/>
              <a:t>∧ </a:t>
            </a:r>
            <a:r>
              <a:rPr lang="de-AT" dirty="0">
                <a:solidFill>
                  <a:srgbClr val="00B050"/>
                </a:solidFill>
                <a:latin typeface="+mj-lt"/>
              </a:rPr>
              <a:t>x ist langsam</a:t>
            </a:r>
            <a:r>
              <a:rPr lang="de-AT" dirty="0">
                <a:latin typeface="+mj-lt"/>
              </a:rPr>
              <a:t>}</a:t>
            </a:r>
          </a:p>
          <a:p>
            <a:pPr marL="342900" indent="-342900" defTabSz="4048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+mj-lt"/>
              </a:rPr>
              <a:t>Aus (3)b folgt: Maria ist gleichzeitig </a:t>
            </a:r>
            <a:r>
              <a:rPr lang="de-AT" dirty="0">
                <a:solidFill>
                  <a:srgbClr val="FF0000"/>
                </a:solidFill>
                <a:latin typeface="+mj-lt"/>
              </a:rPr>
              <a:t>schnell</a:t>
            </a:r>
            <a:r>
              <a:rPr lang="de-AT" dirty="0">
                <a:latin typeface="+mj-lt"/>
              </a:rPr>
              <a:t> und </a:t>
            </a:r>
            <a:r>
              <a:rPr lang="de-AT" dirty="0">
                <a:solidFill>
                  <a:srgbClr val="00B050"/>
                </a:solidFill>
                <a:latin typeface="+mj-lt"/>
              </a:rPr>
              <a:t>langsam</a:t>
            </a:r>
          </a:p>
          <a:p>
            <a:pPr marL="342900" indent="-342900" defTabSz="4048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+mj-lt"/>
              </a:rPr>
              <a:t>Dies ist jedoch ein Widerspruch!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9D098-C26C-E527-887D-F06F1652E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CC155C-82AC-FB63-F22F-DFC57AF0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906991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955A0-3F42-F1D6-FC15-A6E1AA9C79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EEEAB1-0416-F0C3-8B1F-71101602D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Subjektsorientierte</a:t>
            </a:r>
            <a:r>
              <a:rPr lang="en-US" dirty="0"/>
              <a:t> </a:t>
            </a:r>
            <a:r>
              <a:rPr lang="en-US" dirty="0" err="1"/>
              <a:t>Adverbien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3546F-B7EF-ACE1-9FE9-5A3E23B83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defTabSz="404813">
              <a:spcBef>
                <a:spcPts val="1200"/>
              </a:spcBef>
            </a:pPr>
            <a:r>
              <a:rPr lang="de-AT" dirty="0">
                <a:latin typeface="+mj-lt"/>
              </a:rPr>
              <a:t>(1)		Maria läuft schnell	=	1	gdw</a:t>
            </a:r>
          </a:p>
          <a:p>
            <a:pPr defTabSz="404813">
              <a:spcBef>
                <a:spcPts val="0"/>
              </a:spcBef>
            </a:pPr>
            <a:r>
              <a:rPr lang="de-AT" dirty="0">
                <a:latin typeface="+mj-lt"/>
              </a:rPr>
              <a:t>	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schnell </a:t>
            </a:r>
            <a:r>
              <a:rPr lang="en-US" dirty="0"/>
              <a:t>∧ </a:t>
            </a:r>
            <a:r>
              <a:rPr lang="de-AT" dirty="0">
                <a:latin typeface="+mj-lt"/>
              </a:rPr>
              <a:t>x läuft}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b="1" dirty="0"/>
              <a:t>Problem 2. </a:t>
            </a:r>
            <a:r>
              <a:rPr lang="en-US" dirty="0" err="1"/>
              <a:t>Falsche</a:t>
            </a:r>
            <a:r>
              <a:rPr lang="en-US" dirty="0"/>
              <a:t> </a:t>
            </a:r>
            <a:r>
              <a:rPr lang="en-US" dirty="0" err="1"/>
              <a:t>Bedeutung</a:t>
            </a:r>
            <a:r>
              <a:rPr lang="en-US" dirty="0"/>
              <a:t> für </a:t>
            </a:r>
            <a:r>
              <a:rPr lang="en-US" dirty="0" err="1"/>
              <a:t>einfache</a:t>
            </a:r>
            <a:r>
              <a:rPr lang="en-US" dirty="0"/>
              <a:t> </a:t>
            </a: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wie</a:t>
            </a:r>
            <a:r>
              <a:rPr lang="en-US" dirty="0"/>
              <a:t> (2):</a:t>
            </a:r>
          </a:p>
          <a:p>
            <a:pPr>
              <a:spcBef>
                <a:spcPts val="600"/>
              </a:spcBef>
            </a:pPr>
            <a:r>
              <a:rPr lang="en-US" dirty="0"/>
              <a:t>(2)		Maria </a:t>
            </a:r>
            <a:r>
              <a:rPr lang="en-US" dirty="0" err="1"/>
              <a:t>ist</a:t>
            </a:r>
            <a:r>
              <a:rPr lang="en-US" dirty="0"/>
              <a:t> </a:t>
            </a:r>
            <a:r>
              <a:rPr lang="en-US" i="1" dirty="0" err="1"/>
              <a:t>heute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en-US" dirty="0"/>
              <a:t>.</a:t>
            </a:r>
          </a:p>
          <a:p>
            <a:pPr defTabSz="404813">
              <a:spcBef>
                <a:spcPts val="600"/>
              </a:spcBef>
            </a:pPr>
            <a:r>
              <a:rPr lang="de-AT" dirty="0">
                <a:latin typeface="+mj-lt"/>
              </a:rPr>
              <a:t>(3)		Maria ist </a:t>
            </a:r>
            <a:r>
              <a:rPr lang="en-US" dirty="0" err="1"/>
              <a:t>heute</a:t>
            </a:r>
            <a:r>
              <a:rPr lang="en-US" dirty="0"/>
              <a:t> </a:t>
            </a:r>
            <a:r>
              <a:rPr lang="en-US" dirty="0" err="1"/>
              <a:t>glücklich</a:t>
            </a:r>
            <a:r>
              <a:rPr lang="de-AT" dirty="0">
                <a:latin typeface="+mj-lt"/>
              </a:rPr>
              <a:t>	=	1	gdw</a:t>
            </a: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		a.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heute} und </a:t>
            </a:r>
          </a:p>
          <a:p>
            <a:pPr defTabSz="404813">
              <a:spcBef>
                <a:spcPts val="0"/>
              </a:spcBef>
            </a:pPr>
            <a:r>
              <a:rPr lang="de-AT" dirty="0">
                <a:latin typeface="+mj-lt"/>
              </a:rPr>
              <a:t>		b.	Maria  </a:t>
            </a:r>
            <a:r>
              <a:rPr lang="de-AT" dirty="0">
                <a:latin typeface="+mj-lt"/>
                <a:ea typeface="Segoe UI Symbol" panose="020B0502040204020203" pitchFamily="34" charset="0"/>
              </a:rPr>
              <a:t>∊ </a:t>
            </a:r>
            <a:r>
              <a:rPr lang="de-AT" dirty="0">
                <a:latin typeface="+mj-lt"/>
              </a:rPr>
              <a:t>{x|x ist </a:t>
            </a:r>
            <a:r>
              <a:rPr lang="en-US" dirty="0" err="1"/>
              <a:t>glücklich</a:t>
            </a:r>
            <a:r>
              <a:rPr lang="de-AT" dirty="0">
                <a:latin typeface="+mj-lt"/>
              </a:rPr>
              <a:t>}</a:t>
            </a:r>
          </a:p>
          <a:p>
            <a:pPr marL="342900" indent="-342900" defTabSz="404813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+mj-lt"/>
              </a:rPr>
              <a:t>Die Bedingung (3)a ist dann erfüllt (wahr), wenn Maria ein Element der </a:t>
            </a:r>
            <a:r>
              <a:rPr lang="de-AT" b="1" dirty="0">
                <a:latin typeface="+mj-lt"/>
              </a:rPr>
              <a:t>heutigen Individuen </a:t>
            </a:r>
            <a:r>
              <a:rPr lang="de-AT" dirty="0">
                <a:latin typeface="+mj-lt"/>
              </a:rPr>
              <a:t>ist.</a:t>
            </a:r>
          </a:p>
          <a:p>
            <a:pPr marL="342900" indent="-342900" defTabSz="40481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>
                <a:latin typeface="+mj-lt"/>
              </a:rPr>
              <a:t>Doch dies macht keinen Sinn, (4) ist ein </a:t>
            </a:r>
            <a:r>
              <a:rPr lang="de-AT" b="1" dirty="0">
                <a:latin typeface="+mj-lt"/>
              </a:rPr>
              <a:t>Kategoriefehler</a:t>
            </a:r>
            <a:r>
              <a:rPr lang="de-AT" dirty="0">
                <a:latin typeface="+mj-lt"/>
              </a:rPr>
              <a:t>:</a:t>
            </a:r>
          </a:p>
          <a:p>
            <a:pPr defTabSz="404813">
              <a:spcBef>
                <a:spcPts val="600"/>
              </a:spcBef>
            </a:pPr>
            <a:r>
              <a:rPr lang="de-AT" dirty="0">
                <a:latin typeface="+mj-lt"/>
              </a:rPr>
              <a:t>(4)		#Maria ist heute.				</a:t>
            </a:r>
            <a:r>
              <a:rPr lang="de-AT" dirty="0"/>
              <a:t> (Kategoriefehler)</a:t>
            </a:r>
            <a:endParaRPr lang="de-AT" dirty="0">
              <a:latin typeface="+mj-lt"/>
            </a:endParaRPr>
          </a:p>
          <a:p>
            <a:pPr defTabSz="404813">
              <a:spcBef>
                <a:spcPts val="400"/>
              </a:spcBef>
            </a:pPr>
            <a:r>
              <a:rPr lang="de-AT" dirty="0">
                <a:latin typeface="+mj-lt"/>
              </a:rPr>
              <a:t>(5)		#Maria ist ungerade.			</a:t>
            </a:r>
            <a:r>
              <a:rPr lang="de-AT" b="1" dirty="0"/>
              <a:t> </a:t>
            </a:r>
            <a:r>
              <a:rPr lang="de-AT" dirty="0"/>
              <a:t>(Kategoriefehler)</a:t>
            </a:r>
            <a:endParaRPr lang="de-AT" dirty="0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21B0F-9D48-494B-6E8B-BEAD604FF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F81CFB-792B-3181-0E6F-A171A8DE8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1800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47188-AE22-0333-3F4B-B5A35FF8B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958D97D-D756-5E70-2C8C-780B5110C2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73" r="5767"/>
          <a:stretch/>
        </p:blipFill>
        <p:spPr>
          <a:xfrm>
            <a:off x="6629400" y="4016101"/>
            <a:ext cx="1987196" cy="24608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165576-C254-90FF-043E-F23B95491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Ereignisse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CBFF9-9629-1F11-E8A2-16A865E02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AT" b="0" i="0" u="none" strike="noStrike" baseline="0" dirty="0"/>
              <a:t>Bisher arbeiteten wir mit drei atomaren Bestandteilen der Bedeutungen: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AT" sz="2400" b="0" i="0" u="none" strike="noStrike" baseline="0" dirty="0"/>
              <a:t>Individuen (</a:t>
            </a:r>
            <a:r>
              <a:rPr lang="de-AT" sz="2400" b="0" i="1" u="none" strike="noStrike" baseline="0" dirty="0"/>
              <a:t>Maria</a:t>
            </a:r>
            <a:r>
              <a:rPr lang="de-AT" sz="2400" b="0" i="0" u="none" strike="noStrike" baseline="0" dirty="0"/>
              <a:t>, </a:t>
            </a:r>
            <a:r>
              <a:rPr lang="de-AT" sz="2400" b="0" i="1" u="none" strike="noStrike" baseline="0" dirty="0"/>
              <a:t>das Buch</a:t>
            </a:r>
            <a:r>
              <a:rPr lang="de-AT" sz="2400" b="0" i="0" u="none" strike="noStrike" baseline="0" dirty="0"/>
              <a:t>,...)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AT" sz="2400" b="0" i="0" u="none" strike="noStrike" baseline="0" dirty="0"/>
              <a:t>Wahrheitswerte (1, 0)</a:t>
            </a:r>
          </a:p>
          <a:p>
            <a:pPr marL="1085850" lvl="1" indent="-342900">
              <a:buFont typeface="Courier New" panose="02070309020205020404" pitchFamily="49" charset="0"/>
              <a:buChar char="o"/>
            </a:pPr>
            <a:r>
              <a:rPr lang="de-AT" sz="2400" b="0" i="0" u="none" strike="noStrike" baseline="0" dirty="0"/>
              <a:t>Situationen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Eine vierte grundlegende ontologische Einheit: </a:t>
            </a:r>
            <a:r>
              <a:rPr lang="de-AT" b="1" dirty="0"/>
              <a:t>Ereignisse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b="1" dirty="0"/>
              <a:t>Ereignissemantik</a:t>
            </a:r>
            <a:r>
              <a:rPr lang="de-AT" dirty="0"/>
              <a:t> wurde begründet von zwei amerikanischen Philosophen: </a:t>
            </a:r>
            <a:r>
              <a:rPr lang="de-AT" dirty="0">
                <a:hlinkClick r:id="rId3"/>
              </a:rPr>
              <a:t>Donald Davidson</a:t>
            </a:r>
            <a:r>
              <a:rPr lang="de-AT" dirty="0"/>
              <a:t> (1917 – 2003):</a:t>
            </a:r>
          </a:p>
          <a:p>
            <a:pPr>
              <a:spcBef>
                <a:spcPts val="1200"/>
              </a:spcBef>
            </a:pPr>
            <a:r>
              <a:rPr lang="de-AT" b="1" i="0" u="none" strike="noStrike" baseline="0" dirty="0"/>
              <a:t>					</a:t>
            </a:r>
          </a:p>
          <a:p>
            <a:pPr>
              <a:spcBef>
                <a:spcPts val="1200"/>
              </a:spcBef>
            </a:pPr>
            <a:endParaRPr lang="de-AT" b="1" dirty="0"/>
          </a:p>
          <a:p>
            <a:pPr>
              <a:spcBef>
                <a:spcPts val="1200"/>
              </a:spcBef>
            </a:pPr>
            <a:r>
              <a:rPr lang="de-AT" b="1" i="0" u="none" strike="noStrike" baseline="0" dirty="0"/>
              <a:t>			  </a:t>
            </a:r>
            <a:r>
              <a:rPr lang="de-AT" i="0" u="none" strike="noStrike" baseline="0" dirty="0"/>
              <a:t>und Terry Parsons </a:t>
            </a:r>
            <a:r>
              <a:rPr lang="de-AT" b="0" i="0" u="none" strike="noStrike" baseline="0" dirty="0"/>
              <a:t>(1939 – 2022)	</a:t>
            </a:r>
            <a:endParaRPr lang="de-D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470D90-A10F-7803-31E0-0E69D462F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B03775E-9893-3475-F5F8-952039B29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D48D52D-E174-7976-C7CF-4F2C6C70D4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45577"/>
            <a:ext cx="1671205" cy="226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94561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CA672-D9B0-33BB-DAEC-21BC0E1CA3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5284-5F78-3039-C481-07426BA3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Ereignissemantik</a:t>
            </a:r>
            <a:r>
              <a:rPr lang="en-US" dirty="0"/>
              <a:t> II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DB6B5-71AC-C62A-D659-78E1C99C3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820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/>
              <a:t>Neu-</a:t>
            </a:r>
            <a:r>
              <a:rPr lang="en-US" b="1" dirty="0" err="1"/>
              <a:t>Davidsonische</a:t>
            </a:r>
            <a:r>
              <a:rPr lang="en-US" b="1" dirty="0"/>
              <a:t> </a:t>
            </a:r>
            <a:r>
              <a:rPr lang="en-US" b="1" dirty="0" err="1"/>
              <a:t>Ereignissemantik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>
                <a:latin typeface="+mj-lt"/>
              </a:rPr>
              <a:t>Casta</a:t>
            </a:r>
            <a:r>
              <a:rPr lang="en-US" dirty="0">
                <a:latin typeface="+mj-lt"/>
                <a:cs typeface="Calibri" panose="020F0502020204030204" pitchFamily="34" charset="0"/>
              </a:rPr>
              <a:t>ñ</a:t>
            </a:r>
            <a:r>
              <a:rPr lang="en-US" dirty="0">
                <a:latin typeface="+mj-lt"/>
              </a:rPr>
              <a:t>eda 1967;  Parsons 1990):</a:t>
            </a:r>
          </a:p>
          <a:p>
            <a:pPr marL="1085850" lvl="1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+mj-lt"/>
              </a:rPr>
              <a:t>Verben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denotieren</a:t>
            </a:r>
            <a:r>
              <a:rPr lang="en-US" sz="2400" dirty="0">
                <a:latin typeface="+mj-lt"/>
              </a:rPr>
              <a:t> nicht </a:t>
            </a:r>
            <a:r>
              <a:rPr lang="en-US" sz="2400" dirty="0" err="1">
                <a:latin typeface="+mj-lt"/>
              </a:rPr>
              <a:t>Relationen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zwischen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Ereignissen</a:t>
            </a:r>
            <a:r>
              <a:rPr lang="en-US" sz="2400" dirty="0">
                <a:latin typeface="+mj-lt"/>
              </a:rPr>
              <a:t> und </a:t>
            </a:r>
            <a:r>
              <a:rPr lang="en-US" sz="2400" dirty="0" err="1">
                <a:latin typeface="+mj-lt"/>
              </a:rPr>
              <a:t>Individuen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sondern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einfache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+mj-lt"/>
              </a:rPr>
              <a:t>Prädikate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 von </a:t>
            </a:r>
            <a:r>
              <a:rPr lang="en-US" sz="2400" dirty="0" err="1">
                <a:solidFill>
                  <a:srgbClr val="FF0000"/>
                </a:solidFill>
                <a:latin typeface="+mj-lt"/>
              </a:rPr>
              <a:t>Ereignissen</a:t>
            </a:r>
            <a:r>
              <a:rPr lang="en-US" dirty="0"/>
              <a:t>.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  <a:p>
            <a:pPr marL="1085850" lvl="1" indent="-342900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de-AT" sz="2400" dirty="0">
                <a:latin typeface="+mj-lt"/>
              </a:rPr>
              <a:t>Die Argumente werden durch </a:t>
            </a:r>
            <a:r>
              <a:rPr lang="de-AT" sz="2400" dirty="0">
                <a:solidFill>
                  <a:srgbClr val="00B050"/>
                </a:solidFill>
                <a:latin typeface="+mj-lt"/>
              </a:rPr>
              <a:t>thematische Rollen </a:t>
            </a:r>
            <a:r>
              <a:rPr lang="de-AT" dirty="0"/>
              <a:t>(Θ-Rollen)</a:t>
            </a:r>
            <a:r>
              <a:rPr lang="de-AT" sz="2400" dirty="0">
                <a:solidFill>
                  <a:srgbClr val="00B050"/>
                </a:solidFill>
                <a:latin typeface="+mj-lt"/>
              </a:rPr>
              <a:t> </a:t>
            </a:r>
            <a:r>
              <a:rPr lang="de-AT" sz="2400" dirty="0">
                <a:latin typeface="+mj-lt"/>
              </a:rPr>
              <a:t>mit der Ereignisvariable verbunden.</a:t>
            </a:r>
            <a:endParaRPr lang="en-US" sz="2400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(1)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(e)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∧ 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AG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(m, e)]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c.	</a:t>
            </a:r>
            <a:r>
              <a:rPr lang="en-US" sz="2300" dirty="0">
                <a:latin typeface="+mj-lt"/>
                <a:ea typeface="Segoe UI Symbol" panose="020B0502040204020203" pitchFamily="34" charset="0"/>
              </a:rPr>
              <a:t>“Es </a:t>
            </a:r>
            <a:r>
              <a:rPr lang="en-US" sz="2300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sz="2300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300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sz="2300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300" dirty="0" err="1">
                <a:latin typeface="+mj-lt"/>
                <a:ea typeface="Segoe UI Symbol" panose="020B0502040204020203" pitchFamily="34" charset="0"/>
              </a:rPr>
              <a:t>Laufen-Ereignis</a:t>
            </a:r>
            <a:r>
              <a:rPr lang="en-US" sz="2300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sz="2300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sz="2300" dirty="0">
                <a:latin typeface="+mj-lt"/>
                <a:ea typeface="Segoe UI Symbol" panose="020B0502040204020203" pitchFamily="34" charset="0"/>
              </a:rPr>
              <a:t> das Agens von e.”</a:t>
            </a:r>
          </a:p>
          <a:p>
            <a:pPr marL="342900" indent="-342900">
              <a:spcBef>
                <a:spcPts val="2200"/>
              </a:spcBef>
              <a:buFont typeface="Wingdings" panose="05000000000000000000" pitchFamily="2" charset="2"/>
              <a:buChar char="§"/>
            </a:pPr>
            <a:r>
              <a:rPr lang="en-US" sz="2400" dirty="0" err="1">
                <a:latin typeface="+mj-lt"/>
              </a:rPr>
              <a:t>Einige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thematische</a:t>
            </a:r>
            <a:r>
              <a:rPr lang="en-US" sz="2400" dirty="0">
                <a:latin typeface="+mj-lt"/>
              </a:rPr>
              <a:t> Rollen: Thema (TH), </a:t>
            </a:r>
            <a:r>
              <a:rPr lang="en-US" dirty="0"/>
              <a:t>Experiencer (EXP), Ursache (CAUSE), </a:t>
            </a:r>
            <a:r>
              <a:rPr lang="en-US" sz="2400" dirty="0" err="1">
                <a:latin typeface="+mj-lt"/>
              </a:rPr>
              <a:t>Patiens</a:t>
            </a:r>
            <a:r>
              <a:rPr lang="en-US" sz="2400" dirty="0">
                <a:latin typeface="+mj-lt"/>
              </a:rPr>
              <a:t> (PAT), </a:t>
            </a:r>
            <a:r>
              <a:rPr lang="en-US" sz="2400" dirty="0" err="1">
                <a:latin typeface="+mj-lt"/>
              </a:rPr>
              <a:t>Lokation</a:t>
            </a:r>
            <a:r>
              <a:rPr lang="en-US" sz="2400" dirty="0">
                <a:latin typeface="+mj-lt"/>
              </a:rPr>
              <a:t> (LOK), </a:t>
            </a:r>
            <a:r>
              <a:rPr lang="en-US" sz="2400" dirty="0" err="1">
                <a:latin typeface="+mj-lt"/>
              </a:rPr>
              <a:t>Richtung</a:t>
            </a:r>
            <a:r>
              <a:rPr lang="en-US" sz="2400" dirty="0">
                <a:latin typeface="+mj-lt"/>
              </a:rPr>
              <a:t> (DIR)</a:t>
            </a:r>
            <a:endParaRPr lang="en-US" dirty="0">
              <a:latin typeface="+mj-lt"/>
              <a:ea typeface="Segoe UI Symbol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D09FE0-9D32-AECE-8EB3-F2F0D2481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155D1E-3ADF-231F-B138-2E7DCFFB0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61787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5636E-DB3A-C0A5-A92B-DE601A26B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Ereignissemantik</a:t>
            </a:r>
            <a:r>
              <a:rPr lang="en-US" dirty="0"/>
              <a:t> I</a:t>
            </a:r>
            <a:endParaRPr lang="de-D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3398B-8FCD-CD90-9585-CC74FBF66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3058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</a:rPr>
              <a:t>Davidson (1967): </a:t>
            </a: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+mj-lt"/>
              </a:rPr>
              <a:t>Verben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haben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ein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+mj-lt"/>
              </a:rPr>
              <a:t>Ereignisargument</a:t>
            </a:r>
            <a:r>
              <a:rPr lang="en-US" sz="2400" dirty="0"/>
              <a:t>.</a:t>
            </a:r>
            <a:endParaRPr lang="en-US" sz="2400" dirty="0">
              <a:solidFill>
                <a:srgbClr val="FF0000"/>
              </a:solidFill>
              <a:latin typeface="+mj-lt"/>
            </a:endParaRPr>
          </a:p>
          <a:p>
            <a:pPr marL="1085850" lvl="1" indent="-342900">
              <a:spcBef>
                <a:spcPts val="400"/>
              </a:spcBef>
              <a:buFont typeface="Courier New" panose="02070309020205020404" pitchFamily="49" charset="0"/>
              <a:buChar char="o"/>
            </a:pPr>
            <a:r>
              <a:rPr lang="en-US" sz="2400" dirty="0" err="1">
                <a:latin typeface="+mj-lt"/>
              </a:rPr>
              <a:t>Sätze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denotieren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/>
              <a:t>nicht Mengen von </a:t>
            </a:r>
            <a:r>
              <a:rPr lang="en-US" sz="2400" dirty="0" err="1"/>
              <a:t>Situationen</a:t>
            </a:r>
            <a:r>
              <a:rPr lang="en-US" sz="2400" dirty="0"/>
              <a:t>, </a:t>
            </a:r>
            <a:r>
              <a:rPr lang="en-US" sz="2400" dirty="0" err="1"/>
              <a:t>sondern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rgbClr val="00B050"/>
                </a:solidFill>
                <a:latin typeface="+mj-lt"/>
              </a:rPr>
              <a:t>existenziell</a:t>
            </a:r>
            <a:r>
              <a:rPr lang="en-US" sz="24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00B050"/>
                </a:solidFill>
                <a:latin typeface="+mj-lt"/>
              </a:rPr>
              <a:t>abgebundene</a:t>
            </a:r>
            <a:r>
              <a:rPr lang="en-US" sz="2400" dirty="0">
                <a:solidFill>
                  <a:srgbClr val="00B050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+mj-lt"/>
              </a:rPr>
              <a:t>Ereignisse</a:t>
            </a:r>
            <a:r>
              <a:rPr lang="en-US" sz="2400" dirty="0">
                <a:latin typeface="+mj-lt"/>
              </a:rPr>
              <a:t>.</a:t>
            </a:r>
          </a:p>
          <a:p>
            <a:pPr>
              <a:spcBef>
                <a:spcPts val="1200"/>
              </a:spcBef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</a:rPr>
              <a:t>(1)	a.	Maria </a:t>
            </a:r>
            <a:r>
              <a:rPr lang="en-US" dirty="0" err="1">
                <a:latin typeface="+mj-lt"/>
              </a:rPr>
              <a:t>läuft</a:t>
            </a:r>
            <a:r>
              <a:rPr lang="en-US" dirty="0">
                <a:latin typeface="+mj-lt"/>
              </a:rPr>
              <a:t>.</a:t>
            </a:r>
          </a:p>
          <a:p>
            <a:pPr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</a:rPr>
              <a:t>	b.	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∃e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[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(m, </a:t>
            </a:r>
            <a:r>
              <a:rPr lang="en-US" dirty="0">
                <a:solidFill>
                  <a:srgbClr val="FF0000"/>
                </a:solidFill>
                <a:latin typeface="+mj-lt"/>
                <a:ea typeface="Segoe UI Symbol" panose="020B0502040204020203" pitchFamily="34" charset="0"/>
              </a:rPr>
              <a:t>e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)]</a:t>
            </a:r>
          </a:p>
          <a:p>
            <a:pPr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Laufen-Ereignis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von/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mit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Maria.”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‘∃’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logische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Symbol für den </a:t>
            </a:r>
            <a:r>
              <a:rPr lang="en-US" dirty="0" err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Existenzquantor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.</a:t>
            </a:r>
          </a:p>
          <a:p>
            <a:pPr>
              <a:spcBef>
                <a:spcPts val="600"/>
              </a:spcBef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(2)	a.		</a:t>
            </a:r>
            <a:r>
              <a:rPr lang="de-AT" dirty="0"/>
              <a:t>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Ein Buch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liegt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auf dem Tisch</a:t>
            </a:r>
            <a:r>
              <a:rPr lang="de-AT" dirty="0"/>
              <a:t></a:t>
            </a:r>
            <a:endParaRPr lang="en-US" dirty="0">
              <a:latin typeface="+mj-lt"/>
              <a:ea typeface="Segoe UI Symbol" panose="020B0502040204020203" pitchFamily="34" charset="0"/>
            </a:endParaRPr>
          </a:p>
          <a:p>
            <a:pPr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b.  ≈ 	</a:t>
            </a:r>
            <a:r>
              <a:rPr lang="en-US" dirty="0">
                <a:solidFill>
                  <a:srgbClr val="00B050"/>
                </a:solidFill>
                <a:ea typeface="Segoe UI Symbol" panose="020B0502040204020203" pitchFamily="34" charset="0"/>
              </a:rPr>
              <a:t>∃x</a:t>
            </a:r>
            <a:r>
              <a:rPr lang="en-US" dirty="0"/>
              <a:t>[</a:t>
            </a:r>
            <a:r>
              <a:rPr lang="en-US" dirty="0">
                <a:ea typeface="Segoe UI Symbol" panose="020B0502040204020203" pitchFamily="34" charset="0"/>
              </a:rPr>
              <a:t>Buch(x) </a:t>
            </a:r>
            <a:r>
              <a:rPr lang="en-US" dirty="0"/>
              <a:t>∧ </a:t>
            </a:r>
            <a:r>
              <a:rPr lang="en-US" dirty="0" err="1">
                <a:ea typeface="Segoe UI Symbol" panose="020B0502040204020203" pitchFamily="34" charset="0"/>
              </a:rPr>
              <a:t>liegt_auf_dem_Tisch</a:t>
            </a:r>
            <a:r>
              <a:rPr lang="en-US" dirty="0">
                <a:ea typeface="Segoe UI Symbol" panose="020B0502040204020203" pitchFamily="34" charset="0"/>
              </a:rPr>
              <a:t>(x)]</a:t>
            </a:r>
          </a:p>
          <a:p>
            <a:pPr>
              <a:tabLst>
                <a:tab pos="628650" algn="l"/>
                <a:tab pos="1074738" algn="l"/>
                <a:tab pos="1433513" algn="l"/>
                <a:tab pos="1616075" algn="l"/>
              </a:tabLst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c.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		“Es </a:t>
            </a:r>
            <a:r>
              <a:rPr lang="en-US" sz="2200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200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 x, und x </a:t>
            </a:r>
            <a:r>
              <a:rPr lang="en-US" sz="2200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200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 Buch, und x </a:t>
            </a:r>
            <a:r>
              <a:rPr lang="en-US" sz="2200" dirty="0" err="1">
                <a:latin typeface="+mj-lt"/>
                <a:ea typeface="Segoe UI Symbol" panose="020B0502040204020203" pitchFamily="34" charset="0"/>
              </a:rPr>
              <a:t>liegt</a:t>
            </a:r>
            <a:r>
              <a:rPr lang="en-US" sz="2200" dirty="0">
                <a:latin typeface="+mj-lt"/>
                <a:ea typeface="Segoe UI Symbol" panose="020B0502040204020203" pitchFamily="34" charset="0"/>
              </a:rPr>
              <a:t> auf dem Tisch”</a:t>
            </a:r>
          </a:p>
          <a:p>
            <a:pPr marL="342900" indent="-34290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Der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Existenzquantor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(“</a:t>
            </a:r>
            <a:r>
              <a:rPr lang="en-US" dirty="0">
                <a:ea typeface="Segoe UI Symbol" panose="020B0502040204020203" pitchFamily="34" charset="0"/>
              </a:rPr>
              <a:t>∃e” in (1)b, “∃x” in (2)b) </a:t>
            </a:r>
            <a:r>
              <a:rPr lang="en-US" b="1" dirty="0" err="1">
                <a:latin typeface="+mj-lt"/>
                <a:ea typeface="Segoe UI Symbol" panose="020B0502040204020203" pitchFamily="34" charset="0"/>
              </a:rPr>
              <a:t>bindet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die </a:t>
            </a:r>
            <a:r>
              <a:rPr lang="en-US" b="1" dirty="0">
                <a:latin typeface="+mj-lt"/>
                <a:ea typeface="Segoe UI Symbol" panose="020B0502040204020203" pitchFamily="34" charset="0"/>
              </a:rPr>
              <a:t>Variable </a:t>
            </a:r>
            <a:r>
              <a:rPr lang="en-US" dirty="0"/>
              <a:t>(</a:t>
            </a:r>
            <a:r>
              <a:rPr lang="en-US" i="1" dirty="0">
                <a:latin typeface="+mj-lt"/>
                <a:ea typeface="Segoe UI Symbol" panose="020B0502040204020203" pitchFamily="34" charset="0"/>
              </a:rPr>
              <a:t>e </a:t>
            </a:r>
            <a:r>
              <a:rPr lang="en-US" dirty="0" err="1"/>
              <a:t>bzw</a:t>
            </a:r>
            <a:r>
              <a:rPr lang="en-US" i="1" dirty="0">
                <a:latin typeface="+mj-lt"/>
                <a:ea typeface="Segoe UI Symbol" panose="020B0502040204020203" pitchFamily="34" charset="0"/>
              </a:rPr>
              <a:t>. x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).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50D2FE-9721-9F22-0B90-3E574332D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CCCF67-B44F-3F51-2FF0-1C3670AE5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36950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11BF2-1791-50B3-4644-2A1DC1D3C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F6898-001B-1F3F-5ABA-2AE366A27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Neu-Davidsonische Ereignissemantik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9276FD-33EE-6C31-FF9C-08DBB8FBC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de-AT" sz="2600" dirty="0">
                <a:latin typeface="+mj-lt"/>
              </a:rPr>
              <a:t>Die Argumente des Prädikats werden durch </a:t>
            </a:r>
            <a:r>
              <a:rPr lang="de-AT" dirty="0">
                <a:solidFill>
                  <a:srgbClr val="00B050"/>
                </a:solidFill>
              </a:rPr>
              <a:t>Θ-</a:t>
            </a:r>
            <a:r>
              <a:rPr lang="de-AT" sz="2600" dirty="0">
                <a:solidFill>
                  <a:srgbClr val="00B050"/>
                </a:solidFill>
                <a:latin typeface="+mj-lt"/>
              </a:rPr>
              <a:t>Rollen </a:t>
            </a:r>
            <a:r>
              <a:rPr lang="de-AT" sz="2600" dirty="0">
                <a:latin typeface="+mj-lt"/>
              </a:rPr>
              <a:t>mit der Ereignisvariable verbunden:</a:t>
            </a:r>
            <a:endParaRPr lang="en-US" sz="2600" dirty="0">
              <a:latin typeface="+mj-lt"/>
            </a:endParaRP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(1)		a.	Maria gab Peter </a:t>
            </a:r>
            <a:r>
              <a:rPr lang="en-US" dirty="0" err="1">
                <a:latin typeface="+mj-lt"/>
              </a:rPr>
              <a:t>ein</a:t>
            </a:r>
            <a:r>
              <a:rPr lang="en-US" dirty="0">
                <a:latin typeface="+mj-lt"/>
              </a:rPr>
              <a:t> Buch.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∃e[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geben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(e) ∧ 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AG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(maria, e) ∧ 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TH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ein_buch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, e) ∧</a:t>
            </a:r>
            <a:br>
              <a:rPr lang="en-US" dirty="0">
                <a:latin typeface="+mj-lt"/>
                <a:ea typeface="Segoe UI Symbol" panose="020B0502040204020203" pitchFamily="34" charset="0"/>
              </a:rPr>
            </a:br>
            <a:r>
              <a:rPr lang="en-US" dirty="0">
                <a:latin typeface="+mj-lt"/>
                <a:ea typeface="Segoe UI Symbol" panose="020B0502040204020203" pitchFamily="34" charset="0"/>
              </a:rPr>
              <a:t>			</a:t>
            </a:r>
            <a:r>
              <a:rPr lang="en-US" dirty="0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PAT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(peter, e)]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  <a:ea typeface="Segoe UI Symbol" panose="020B0502040204020203" pitchFamily="34" charset="0"/>
              </a:rPr>
              <a:t>		c.	“Es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gibt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ein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Geben-Ereignis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e und Maria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Agens 			von e und Peter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Patiens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/der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Rezipient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von e 				und das Buch </a:t>
            </a:r>
            <a:r>
              <a:rPr lang="en-US" dirty="0" err="1">
                <a:latin typeface="+mj-lt"/>
                <a:ea typeface="Segoe UI Symbol" panose="020B0502040204020203" pitchFamily="34" charset="0"/>
              </a:rPr>
              <a:t>ist</a:t>
            </a:r>
            <a:r>
              <a:rPr lang="en-US" dirty="0">
                <a:latin typeface="+mj-lt"/>
                <a:ea typeface="Segoe UI Symbol" panose="020B0502040204020203" pitchFamily="34" charset="0"/>
              </a:rPr>
              <a:t> das Thema von e.”</a:t>
            </a:r>
          </a:p>
          <a:p>
            <a:pPr>
              <a:spcBef>
                <a:spcPts val="0"/>
              </a:spcBef>
            </a:pPr>
            <a:endParaRPr lang="en-US" sz="2400" b="1" dirty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sz="2400" b="1" dirty="0" err="1">
                <a:latin typeface="+mj-lt"/>
              </a:rPr>
              <a:t>Übung</a:t>
            </a:r>
            <a:r>
              <a:rPr lang="en-US" sz="2400" b="1" dirty="0">
                <a:latin typeface="+mj-lt"/>
              </a:rPr>
              <a:t>.</a:t>
            </a:r>
            <a:r>
              <a:rPr lang="en-US" sz="2400" dirty="0">
                <a:latin typeface="+mj-lt"/>
              </a:rPr>
              <a:t> Was </a:t>
            </a:r>
            <a:r>
              <a:rPr lang="en-US" sz="2400" dirty="0" err="1">
                <a:latin typeface="+mj-lt"/>
              </a:rPr>
              <a:t>ist</a:t>
            </a:r>
            <a:r>
              <a:rPr lang="en-US" sz="2400" dirty="0">
                <a:latin typeface="+mj-lt"/>
              </a:rPr>
              <a:t> die </a:t>
            </a:r>
            <a:r>
              <a:rPr lang="en-US" sz="2400" dirty="0" err="1">
                <a:latin typeface="+mj-lt"/>
              </a:rPr>
              <a:t>Repräsentation</a:t>
            </a:r>
            <a:r>
              <a:rPr lang="en-US" sz="2400" dirty="0">
                <a:latin typeface="+mj-lt"/>
              </a:rPr>
              <a:t> der </a:t>
            </a:r>
            <a:r>
              <a:rPr lang="en-US" sz="2400" dirty="0" err="1">
                <a:latin typeface="+mj-lt"/>
              </a:rPr>
              <a:t>folgenden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Beispiele</a:t>
            </a:r>
            <a:r>
              <a:rPr lang="en-US" sz="2400" dirty="0">
                <a:latin typeface="+mj-lt"/>
              </a:rPr>
              <a:t>?</a:t>
            </a:r>
          </a:p>
          <a:p>
            <a:pPr>
              <a:spcBef>
                <a:spcPts val="1200"/>
              </a:spcBef>
            </a:pPr>
            <a:r>
              <a:rPr lang="en-US" dirty="0">
                <a:latin typeface="+mj-lt"/>
              </a:rPr>
              <a:t>(2)		a.	Maria </a:t>
            </a:r>
            <a:r>
              <a:rPr lang="en-US" dirty="0" err="1">
                <a:latin typeface="+mj-lt"/>
              </a:rPr>
              <a:t>legt</a:t>
            </a:r>
            <a:r>
              <a:rPr lang="en-US" dirty="0">
                <a:latin typeface="+mj-lt"/>
              </a:rPr>
              <a:t> das Buch auf den Tisch.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b.	Peter </a:t>
            </a:r>
            <a:r>
              <a:rPr lang="en-US" dirty="0" err="1">
                <a:latin typeface="+mj-lt"/>
              </a:rPr>
              <a:t>wurde</a:t>
            </a:r>
            <a:r>
              <a:rPr lang="en-US" dirty="0">
                <a:latin typeface="+mj-lt"/>
              </a:rPr>
              <a:t> von Maria </a:t>
            </a:r>
            <a:r>
              <a:rPr lang="en-US" dirty="0" err="1">
                <a:latin typeface="+mj-lt"/>
              </a:rPr>
              <a:t>eingeladen</a:t>
            </a:r>
            <a:r>
              <a:rPr lang="en-US" dirty="0">
                <a:latin typeface="+mj-lt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en-US" dirty="0">
                <a:latin typeface="+mj-lt"/>
              </a:rPr>
              <a:t>		c.	Dem Freund </a:t>
            </a:r>
            <a:r>
              <a:rPr lang="en-US" dirty="0" err="1">
                <a:latin typeface="+mj-lt"/>
              </a:rPr>
              <a:t>gefällt</a:t>
            </a:r>
            <a:r>
              <a:rPr lang="en-US" dirty="0">
                <a:latin typeface="+mj-lt"/>
              </a:rPr>
              <a:t> der Film.</a:t>
            </a:r>
          </a:p>
          <a:p>
            <a:pPr>
              <a:spcBef>
                <a:spcPts val="600"/>
              </a:spcBef>
            </a:pPr>
            <a:endParaRPr lang="en-US" sz="2400" dirty="0">
              <a:latin typeface="+mj-lt"/>
            </a:endParaRPr>
          </a:p>
          <a:p>
            <a:pPr>
              <a:spcBef>
                <a:spcPts val="600"/>
              </a:spcBef>
            </a:pPr>
            <a:endParaRPr lang="en-US" dirty="0">
              <a:latin typeface="+mj-lt"/>
              <a:ea typeface="Segoe UI Symbol" panose="020B05020402040202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EFC9FC-3CAD-F25A-B8A8-7460FDBF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EC9B0E-A235-3D6C-5AA0-F2E9A9A46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180003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5268</Words>
  <Application>Microsoft Office PowerPoint</Application>
  <PresentationFormat>On-screen Show (4:3)</PresentationFormat>
  <Paragraphs>517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9" baseType="lpstr">
      <vt:lpstr>Courier New</vt:lpstr>
      <vt:lpstr>Segoe UI Symbol</vt:lpstr>
      <vt:lpstr>Calibri</vt:lpstr>
      <vt:lpstr>WP Greek Century</vt:lpstr>
      <vt:lpstr>Arial</vt:lpstr>
      <vt:lpstr>Wingdings</vt:lpstr>
      <vt:lpstr>Walbaum Text</vt:lpstr>
      <vt:lpstr>WP IconicSymbolsA</vt:lpstr>
      <vt:lpstr>WP MathA</vt:lpstr>
      <vt:lpstr>WP TypographicSymbols</vt:lpstr>
      <vt:lpstr>Larissa-Design</vt:lpstr>
      <vt:lpstr>DGB 38 Semantik</vt:lpstr>
      <vt:lpstr>Subjektsorientierte Adverbien</vt:lpstr>
      <vt:lpstr>Subjektsorientierte Adverbien</vt:lpstr>
      <vt:lpstr>Subjektsorientierte Adverbien</vt:lpstr>
      <vt:lpstr>Subjektsorientierte Adverbien</vt:lpstr>
      <vt:lpstr>Ereignisse</vt:lpstr>
      <vt:lpstr>Ereignissemantik II</vt:lpstr>
      <vt:lpstr>Ereignissemantik I</vt:lpstr>
      <vt:lpstr>Neu-Davidsonische Ereignissemantik</vt:lpstr>
      <vt:lpstr>Ereignissemantik</vt:lpstr>
      <vt:lpstr>Logische Folgerungen </vt:lpstr>
      <vt:lpstr>Zurück zu den Problemen …</vt:lpstr>
      <vt:lpstr>Zurück zu den Problemen …</vt:lpstr>
      <vt:lpstr>Aspekt</vt:lpstr>
      <vt:lpstr>Aspekt</vt:lpstr>
      <vt:lpstr>Aspekt</vt:lpstr>
      <vt:lpstr>Aspekt</vt:lpstr>
      <vt:lpstr>Aktionsarten</vt:lpstr>
      <vt:lpstr>Aktionsarten</vt:lpstr>
      <vt:lpstr>Aktionsarten</vt:lpstr>
      <vt:lpstr>Ereignisse</vt:lpstr>
      <vt:lpstr>Aktionsarten</vt:lpstr>
      <vt:lpstr>Die Vendlerschen Klassen</vt:lpstr>
      <vt:lpstr>Die Vendler Klassen</vt:lpstr>
      <vt:lpstr>Aktionsarten im Englischen</vt:lpstr>
      <vt:lpstr>Homogenität: Ereignisse</vt:lpstr>
      <vt:lpstr>Homogenität: Individuen</vt:lpstr>
      <vt:lpstr>Telizität: Incremental theme Verben</vt:lpstr>
      <vt:lpstr>nicht-incremental theme Verben</vt:lpstr>
      <vt:lpstr>Resultative</vt:lpstr>
      <vt:lpstr>Resultative und Skalen</vt:lpstr>
      <vt:lpstr>Resultative und Skalen</vt:lpstr>
      <vt:lpstr>Resultative und Skalen</vt:lpstr>
      <vt:lpstr>Resultative und Skalen</vt:lpstr>
      <vt:lpstr>Der Resultativparameter</vt:lpstr>
      <vt:lpstr>Der Resultativparameter</vt:lpstr>
      <vt:lpstr>Der Resultativparameter: Typologie</vt:lpstr>
      <vt:lpstr>Der Resultativparameter: Deutsch vs. Griechisch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2037</cp:revision>
  <cp:lastPrinted>2020-03-25T13:15:55Z</cp:lastPrinted>
  <dcterms:created xsi:type="dcterms:W3CDTF">2019-06-22T15:52:53Z</dcterms:created>
  <dcterms:modified xsi:type="dcterms:W3CDTF">2026-01-19T17:15:03Z</dcterms:modified>
</cp:coreProperties>
</file>