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9" r:id="rId4"/>
    <p:sldId id="258" r:id="rId5"/>
    <p:sldId id="260" r:id="rId6"/>
    <p:sldId id="261" r:id="rId7"/>
    <p:sldId id="262" r:id="rId8"/>
    <p:sldId id="263" r:id="rId9"/>
    <p:sldId id="264" r:id="rId10"/>
    <p:sldId id="265" r:id="rId11"/>
    <p:sldId id="304" r:id="rId12"/>
    <p:sldId id="266" r:id="rId13"/>
    <p:sldId id="267" r:id="rId14"/>
    <p:sldId id="268" r:id="rId15"/>
    <p:sldId id="305" r:id="rId16"/>
    <p:sldId id="269" r:id="rId17"/>
    <p:sldId id="271" r:id="rId18"/>
    <p:sldId id="272" r:id="rId19"/>
    <p:sldId id="302" r:id="rId20"/>
    <p:sldId id="303" r:id="rId21"/>
    <p:sldId id="273" r:id="rId22"/>
    <p:sldId id="270"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30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490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3244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047519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91B289-FD8A-4C4F-8235-53EF7419374D}"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304938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991B289-FD8A-4C4F-8235-53EF7419374D}"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DDF6DD9-7E70-41A7-B36E-26EFDF3BDE7E}"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937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991B289-FD8A-4C4F-8235-53EF7419374D}" type="datetimeFigureOut">
              <a:rPr lang="el-GR" smtClean="0"/>
              <a:t>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349840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991B289-FD8A-4C4F-8235-53EF7419374D}" type="datetimeFigureOut">
              <a:rPr lang="el-GR" smtClean="0"/>
              <a:t>5/1/2024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6746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991B289-FD8A-4C4F-8235-53EF7419374D}" type="datetimeFigureOut">
              <a:rPr lang="el-GR" smtClean="0"/>
              <a:t>5/1/2024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6259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91B289-FD8A-4C4F-8235-53EF7419374D}" type="datetimeFigureOut">
              <a:rPr lang="el-GR" smtClean="0"/>
              <a:t>5/1/2024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41438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991B289-FD8A-4C4F-8235-53EF7419374D}" type="datetimeFigureOut">
              <a:rPr lang="el-GR" smtClean="0"/>
              <a:t>5/1/2024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DF6DD9-7E70-41A7-B36E-26EFDF3BDE7E}" type="slidenum">
              <a:rPr lang="el-GR" smtClean="0"/>
              <a:t>‹#›</a:t>
            </a:fld>
            <a:endParaRPr lang="el-GR"/>
          </a:p>
        </p:txBody>
      </p:sp>
    </p:spTree>
    <p:extLst>
      <p:ext uri="{BB962C8B-B14F-4D97-AF65-F5344CB8AC3E}">
        <p14:creationId xmlns:p14="http://schemas.microsoft.com/office/powerpoint/2010/main" val="3002963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991B289-FD8A-4C4F-8235-53EF7419374D}" type="datetimeFigureOut">
              <a:rPr lang="el-GR" smtClean="0"/>
              <a:t>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DDF6DD9-7E70-41A7-B36E-26EFDF3BDE7E}" type="slidenum">
              <a:rPr lang="el-GR" smtClean="0"/>
              <a:t>‹#›</a:t>
            </a:fld>
            <a:endParaRPr lang="el-GR"/>
          </a:p>
        </p:txBody>
      </p:sp>
    </p:spTree>
    <p:extLst>
      <p:ext uri="{BB962C8B-B14F-4D97-AF65-F5344CB8AC3E}">
        <p14:creationId xmlns:p14="http://schemas.microsoft.com/office/powerpoint/2010/main" val="124722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991B289-FD8A-4C4F-8235-53EF7419374D}" type="datetimeFigureOut">
              <a:rPr lang="el-GR" smtClean="0"/>
              <a:t>5/1/2024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DF6DD9-7E70-41A7-B36E-26EFDF3BDE7E}"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97633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84A8D1-6E9F-B69F-4C32-2C9B23450FEC}"/>
              </a:ext>
            </a:extLst>
          </p:cNvPr>
          <p:cNvSpPr>
            <a:spLocks noGrp="1"/>
          </p:cNvSpPr>
          <p:nvPr>
            <p:ph type="ctrTitle"/>
          </p:nvPr>
        </p:nvSpPr>
        <p:spPr/>
        <p:txBody>
          <a:bodyPr/>
          <a:lstStyle/>
          <a:p>
            <a:r>
              <a:rPr lang="de-DE" dirty="0" err="1"/>
              <a:t>Erkennungszene</a:t>
            </a:r>
            <a:r>
              <a:rPr lang="de-DE" dirty="0"/>
              <a:t> </a:t>
            </a:r>
            <a:br>
              <a:rPr lang="de-DE" dirty="0"/>
            </a:br>
            <a:r>
              <a:rPr lang="de-DE" dirty="0"/>
              <a:t>Sophokles-Hofmannsthal</a:t>
            </a:r>
            <a:endParaRPr lang="el-GR" dirty="0"/>
          </a:p>
        </p:txBody>
      </p:sp>
      <p:sp>
        <p:nvSpPr>
          <p:cNvPr id="3" name="Υπότιτλος 2">
            <a:extLst>
              <a:ext uri="{FF2B5EF4-FFF2-40B4-BE49-F238E27FC236}">
                <a16:creationId xmlns:a16="http://schemas.microsoft.com/office/drawing/2014/main" id="{A6D749B9-BF6A-D4C3-62E0-682428E1D486}"/>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80444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33FE8D-2025-ED6D-C79C-010844383A1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8E0CD80-DF46-A63B-7AF5-30CEAC60D524}"/>
              </a:ext>
            </a:extLst>
          </p:cNvPr>
          <p:cNvSpPr>
            <a:spLocks noGrp="1"/>
          </p:cNvSpPr>
          <p:nvPr>
            <p:ph sz="half" idx="1"/>
          </p:nvPr>
        </p:nvSpPr>
        <p:spPr/>
        <p:txBody>
          <a:bodyPr>
            <a:normAutofit fontScale="92500"/>
          </a:bodyPr>
          <a:lstStyle/>
          <a:p>
            <a:pPr algn="l"/>
            <a:r>
              <a:rPr lang="de-DE" sz="1800" b="1" i="0" u="none" strike="noStrike" baseline="0" dirty="0">
                <a:latin typeface="TimesNewRomanPS-BoldMT"/>
              </a:rPr>
              <a:t>Orest: </a:t>
            </a:r>
            <a:r>
              <a:rPr lang="de-DE" sz="1800" b="0" i="0" u="none" strike="noStrike" baseline="0" dirty="0">
                <a:latin typeface="TimesNewRomanPSMT"/>
              </a:rPr>
              <a:t>Weh deiner kummervoll und ehelos verlebten Zeit!</a:t>
            </a:r>
          </a:p>
          <a:p>
            <a:pPr algn="l"/>
            <a:r>
              <a:rPr lang="de-DE" sz="1800" b="1" i="0" u="none" strike="noStrike" baseline="0" dirty="0">
                <a:latin typeface="TimesNewRomanPS-BoldMT"/>
              </a:rPr>
              <a:t>Elektra: </a:t>
            </a:r>
            <a:r>
              <a:rPr lang="de-DE" sz="1800" b="1" i="0" u="none" strike="noStrike" baseline="0" dirty="0">
                <a:latin typeface="TimesNewRomanPSMT"/>
              </a:rPr>
              <a:t>Was blickst du, Fremder, mich so seufzend an?</a:t>
            </a:r>
          </a:p>
          <a:p>
            <a:pPr algn="l"/>
            <a:r>
              <a:rPr lang="de-DE" sz="1800" b="1" i="0" u="none" strike="noStrike" baseline="0" dirty="0">
                <a:latin typeface="TimesNewRomanPS-BoldMT"/>
              </a:rPr>
              <a:t>Orest: </a:t>
            </a:r>
            <a:r>
              <a:rPr lang="de-DE" sz="1800" b="1" i="0" u="none" strike="noStrike" baseline="0" dirty="0">
                <a:latin typeface="TimesNewRomanPSMT"/>
              </a:rPr>
              <a:t>Ich ahnte nichts von meiner Not!</a:t>
            </a:r>
          </a:p>
          <a:p>
            <a:pPr algn="l"/>
            <a:r>
              <a:rPr lang="de-DE" sz="1800" b="1" i="0" u="none" strike="noStrike" baseline="0" dirty="0">
                <a:latin typeface="TimesNewRomanPS-BoldMT"/>
              </a:rPr>
              <a:t>Elektra: </a:t>
            </a:r>
            <a:r>
              <a:rPr lang="de-DE" sz="1800" b="0" i="0" u="none" strike="noStrike" baseline="0" dirty="0">
                <a:latin typeface="TimesNewRomanPSMT"/>
              </a:rPr>
              <a:t>Wie lehrten meine Worte </a:t>
            </a:r>
            <a:r>
              <a:rPr lang="de-DE" sz="1800" b="0" i="0" u="none" strike="noStrike" baseline="0" dirty="0" err="1">
                <a:latin typeface="TimesNewRomanPSMT"/>
              </a:rPr>
              <a:t>dich's</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Gezeichnet </a:t>
            </a:r>
            <a:r>
              <a:rPr lang="de-DE" sz="1800" b="0" i="0" u="none" strike="noStrike" baseline="0" dirty="0" err="1">
                <a:latin typeface="TimesNewRomanPSMT"/>
              </a:rPr>
              <a:t>seh</a:t>
            </a:r>
            <a:r>
              <a:rPr lang="de-DE" sz="1800" b="0" i="0" u="none" strike="noStrike" baseline="0" dirty="0">
                <a:latin typeface="TimesNewRomanPSMT"/>
              </a:rPr>
              <a:t> ich dich von vielen Leiden!</a:t>
            </a:r>
          </a:p>
          <a:p>
            <a:pPr algn="l"/>
            <a:r>
              <a:rPr lang="de-DE" sz="1800" b="1" i="0" u="none" strike="noStrike" baseline="0" dirty="0">
                <a:latin typeface="TimesNewRomanPS-BoldMT"/>
              </a:rPr>
              <a:t>Elektra: </a:t>
            </a:r>
            <a:r>
              <a:rPr lang="de-DE" sz="1800" b="0" i="0" u="none" strike="noStrike" baseline="0" dirty="0">
                <a:latin typeface="TimesNewRomanPSMT"/>
              </a:rPr>
              <a:t>Und siehst doch wenig nur von meinen Übeln!</a:t>
            </a:r>
          </a:p>
          <a:p>
            <a:pPr algn="l"/>
            <a:r>
              <a:rPr lang="de-DE" sz="1800" b="1" i="0" u="none" strike="noStrike" baseline="0" dirty="0">
                <a:latin typeface="TimesNewRomanPS-BoldMT"/>
              </a:rPr>
              <a:t>Orest: </a:t>
            </a:r>
            <a:r>
              <a:rPr lang="de-DE" sz="1800" b="0" i="0" u="none" strike="noStrike" baseline="0" dirty="0">
                <a:latin typeface="TimesNewRomanPSMT"/>
              </a:rPr>
              <a:t>War's möglich, noch ärgere zu </a:t>
            </a:r>
            <a:r>
              <a:rPr lang="de-DE" sz="1800" b="0" i="0" u="none" strike="noStrike" baseline="0" dirty="0" err="1">
                <a:latin typeface="TimesNewRomanPSMT"/>
              </a:rPr>
              <a:t>schaun</a:t>
            </a:r>
            <a:r>
              <a:rPr lang="de-DE" sz="1800" b="0" i="0" u="none" strike="noStrike" baseline="0" dirty="0">
                <a:latin typeface="TimesNewRomanPSMT"/>
              </a:rPr>
              <a:t> als die?</a:t>
            </a:r>
            <a:endParaRPr lang="el-GR" dirty="0"/>
          </a:p>
        </p:txBody>
      </p:sp>
      <p:sp>
        <p:nvSpPr>
          <p:cNvPr id="4" name="Θέση περιεχομένου 3">
            <a:extLst>
              <a:ext uri="{FF2B5EF4-FFF2-40B4-BE49-F238E27FC236}">
                <a16:creationId xmlns:a16="http://schemas.microsoft.com/office/drawing/2014/main" id="{7B8903F2-DFB0-5AE5-AA3C-001BC32064F2}"/>
              </a:ext>
            </a:extLst>
          </p:cNvPr>
          <p:cNvSpPr>
            <a:spLocks noGrp="1"/>
          </p:cNvSpPr>
          <p:nvPr>
            <p:ph sz="half" idx="2"/>
          </p:nvPr>
        </p:nvSpPr>
        <p:spPr/>
        <p:txBody>
          <a:bodyPr>
            <a:normAutofit fontScale="92500"/>
          </a:bodyPr>
          <a:lstStyle/>
          <a:p>
            <a:pPr algn="l"/>
            <a:r>
              <a:rPr lang="de-DE" sz="1800" b="1" i="0" u="none" strike="noStrike" baseline="0" dirty="0">
                <a:latin typeface="TimesNewRomanPS-BoldMT"/>
              </a:rPr>
              <a:t>Elektra: </a:t>
            </a:r>
            <a:r>
              <a:rPr lang="de-DE" sz="1800" b="0" i="0" u="none" strike="noStrike" baseline="0" dirty="0">
                <a:latin typeface="TimesNewRomanPSMT"/>
              </a:rPr>
              <a:t>Da </a:t>
            </a:r>
            <a:r>
              <a:rPr lang="de-DE" sz="1800" b="1" i="0" u="none" strike="noStrike" baseline="0" dirty="0">
                <a:latin typeface="TimesNewRomanPSMT"/>
              </a:rPr>
              <a:t>ich zusammen mit den Mördern leb </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Wessen Mördern? Worauf deutest du?</a:t>
            </a:r>
          </a:p>
          <a:p>
            <a:pPr algn="l"/>
            <a:r>
              <a:rPr lang="de-DE" sz="1800" b="1" i="0" u="none" strike="noStrike" baseline="0" dirty="0">
                <a:latin typeface="TimesNewRomanPS-BoldMT"/>
              </a:rPr>
              <a:t>Elektra: </a:t>
            </a:r>
            <a:r>
              <a:rPr lang="de-DE" sz="1800" b="1" i="0" u="none" strike="noStrike" baseline="0" dirty="0">
                <a:latin typeface="TimesNewRomanPSMT"/>
              </a:rPr>
              <a:t>Des Vaters! </a:t>
            </a:r>
            <a:r>
              <a:rPr lang="de-DE" sz="1800" b="0" i="0" u="none" strike="noStrike" baseline="0" dirty="0">
                <a:latin typeface="TimesNewRomanPSMT"/>
              </a:rPr>
              <a:t>– Und gezwungen dien ich ihnen!</a:t>
            </a:r>
          </a:p>
          <a:p>
            <a:pPr algn="l"/>
            <a:r>
              <a:rPr lang="de-DE" sz="1800" b="1" i="0" u="none" strike="noStrike" baseline="0" dirty="0">
                <a:latin typeface="TimesNewRomanPS-BoldMT"/>
              </a:rPr>
              <a:t>Orest: </a:t>
            </a:r>
            <a:r>
              <a:rPr lang="de-DE" sz="1800" b="0" i="0" u="none" strike="noStrike" baseline="0" dirty="0">
                <a:latin typeface="TimesNewRomanPSMT"/>
              </a:rPr>
              <a:t>Welcher Mensch unterwirft dich solchem Zwang?</a:t>
            </a:r>
          </a:p>
          <a:p>
            <a:pPr algn="l"/>
            <a:r>
              <a:rPr lang="de-DE" sz="1800" b="1" i="0" u="none" strike="noStrike" baseline="0" dirty="0">
                <a:latin typeface="TimesNewRomanPS-BoldMT"/>
              </a:rPr>
              <a:t>Elektra: </a:t>
            </a:r>
            <a:r>
              <a:rPr lang="de-DE" sz="1800" b="0" i="0" u="none" strike="noStrike" baseline="0" dirty="0">
                <a:latin typeface="TimesNewRomanPSMT"/>
              </a:rPr>
              <a:t>Mutter heißt sie! doch gleicht sie einer Mutter nicht!</a:t>
            </a:r>
          </a:p>
          <a:p>
            <a:pPr algn="l"/>
            <a:r>
              <a:rPr lang="de-DE" sz="1800" b="1" i="0" u="none" strike="noStrike" baseline="0" dirty="0">
                <a:latin typeface="TimesNewRomanPS-BoldMT"/>
              </a:rPr>
              <a:t>Orest: </a:t>
            </a:r>
            <a:r>
              <a:rPr lang="de-DE" sz="1800" b="0" i="0" u="none" strike="noStrike" baseline="0" dirty="0">
                <a:latin typeface="TimesNewRomanPSMT"/>
              </a:rPr>
              <a:t>Wodurch? Mit Händen, Mangel und jeder Not?</a:t>
            </a:r>
          </a:p>
          <a:p>
            <a:pPr algn="l"/>
            <a:r>
              <a:rPr lang="de-DE" sz="1800" b="1" i="0" u="none" strike="noStrike" baseline="0" dirty="0">
                <a:latin typeface="TimesNewRomanPS-BoldMT"/>
              </a:rPr>
              <a:t>Elektra: </a:t>
            </a:r>
            <a:r>
              <a:rPr lang="de-DE" sz="1800" b="0" i="0" u="none" strike="noStrike" baseline="0" dirty="0">
                <a:latin typeface="TimesNewRomanPSMT"/>
              </a:rPr>
              <a:t>Mit Händen, Mangel und jeder Not!</a:t>
            </a:r>
          </a:p>
          <a:p>
            <a:pPr algn="l"/>
            <a:r>
              <a:rPr lang="de-DE" sz="1800" b="1" i="0" u="none" strike="noStrike" baseline="0" dirty="0">
                <a:latin typeface="TimesNewRomanPS-BoldMT"/>
              </a:rPr>
              <a:t>Orest: </a:t>
            </a:r>
            <a:r>
              <a:rPr lang="de-DE" sz="1800" b="1" i="0" u="none" strike="noStrike" baseline="0" dirty="0">
                <a:latin typeface="TimesNewRomanPSMT"/>
              </a:rPr>
              <a:t>Und niemand, der helfen und es hindern könnte</a:t>
            </a:r>
            <a:r>
              <a:rPr lang="de-DE" sz="1800" b="0" i="0" u="none" strike="noStrike" baseline="0" dirty="0">
                <a:latin typeface="TimesNewRomanPSMT"/>
              </a:rPr>
              <a:t>?</a:t>
            </a:r>
            <a:endParaRPr lang="el-GR" dirty="0"/>
          </a:p>
        </p:txBody>
      </p:sp>
    </p:spTree>
    <p:extLst>
      <p:ext uri="{BB962C8B-B14F-4D97-AF65-F5344CB8AC3E}">
        <p14:creationId xmlns:p14="http://schemas.microsoft.com/office/powerpoint/2010/main" val="708630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5D4A88-6FC4-F82D-F427-822173D4726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42C414A-12D8-96B5-546D-FCB0B5DE57B3}"/>
              </a:ext>
            </a:extLst>
          </p:cNvPr>
          <p:cNvSpPr>
            <a:spLocks noGrp="1"/>
          </p:cNvSpPr>
          <p:nvPr>
            <p:ph idx="1"/>
          </p:nvPr>
        </p:nvSpPr>
        <p:spPr/>
        <p:txBody>
          <a:bodyPr/>
          <a:lstStyle/>
          <a:p>
            <a:r>
              <a:rPr lang="de-DE" dirty="0">
                <a:solidFill>
                  <a:srgbClr val="0070C0"/>
                </a:solidFill>
              </a:rPr>
              <a:t>Uns wird hier in der Erkennungsszene eine neue Seite von </a:t>
            </a:r>
            <a:r>
              <a:rPr lang="de-DE" dirty="0" err="1">
                <a:solidFill>
                  <a:srgbClr val="0070C0"/>
                </a:solidFill>
              </a:rPr>
              <a:t>Elektras</a:t>
            </a:r>
            <a:r>
              <a:rPr lang="de-DE" dirty="0">
                <a:solidFill>
                  <a:srgbClr val="0070C0"/>
                </a:solidFill>
              </a:rPr>
              <a:t> Charakter enthüllt: </a:t>
            </a:r>
          </a:p>
          <a:p>
            <a:r>
              <a:rPr lang="de-DE" dirty="0">
                <a:solidFill>
                  <a:srgbClr val="0070C0"/>
                </a:solidFill>
              </a:rPr>
              <a:t>Die liebende Elektra. Ihre Rede ist voll Zärtlichkeit und Liebe.</a:t>
            </a:r>
          </a:p>
          <a:p>
            <a:r>
              <a:rPr lang="de-DE" dirty="0">
                <a:solidFill>
                  <a:srgbClr val="0070C0"/>
                </a:solidFill>
              </a:rPr>
              <a:t>Die hassende Elektra tritt in den Hintergrund.</a:t>
            </a:r>
            <a:endParaRPr lang="el-GR" dirty="0">
              <a:solidFill>
                <a:srgbClr val="0070C0"/>
              </a:solidFill>
            </a:endParaRPr>
          </a:p>
        </p:txBody>
      </p:sp>
    </p:spTree>
    <p:extLst>
      <p:ext uri="{BB962C8B-B14F-4D97-AF65-F5344CB8AC3E}">
        <p14:creationId xmlns:p14="http://schemas.microsoft.com/office/powerpoint/2010/main" val="215266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CB68AD-4BC8-4B2D-BE8F-ED313FD09EC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F4DAE41-910E-C50B-E44F-D9F5AAEC4899}"/>
              </a:ext>
            </a:extLst>
          </p:cNvPr>
          <p:cNvSpPr>
            <a:spLocks noGrp="1"/>
          </p:cNvSpPr>
          <p:nvPr>
            <p:ph sz="half" idx="1"/>
          </p:nvPr>
        </p:nvSpPr>
        <p:spPr/>
        <p:txBody>
          <a:bodyPr>
            <a:normAutofit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Nein, denn der einzige der mir war, den brachtest du als Asche heim!</a:t>
            </a:r>
          </a:p>
          <a:p>
            <a:pPr algn="l"/>
            <a:r>
              <a:rPr lang="de-DE" sz="1800" b="1" i="0" u="none" strike="noStrike" baseline="0" dirty="0">
                <a:latin typeface="TimesNewRomanPS-BoldMT"/>
              </a:rPr>
              <a:t>Orest: </a:t>
            </a:r>
            <a:r>
              <a:rPr lang="de-DE" sz="1800" b="0" i="0" u="none" strike="noStrike" baseline="0" dirty="0">
                <a:latin typeface="TimesNewRomanPSMT"/>
              </a:rPr>
              <a:t>Ach, Unglückselige, wie beklag ich dich!</a:t>
            </a:r>
          </a:p>
          <a:p>
            <a:pPr algn="l"/>
            <a:r>
              <a:rPr lang="de-DE" sz="1800" b="1" i="0" u="none" strike="noStrike" baseline="0" dirty="0">
                <a:latin typeface="TimesNewRomanPS-BoldMT"/>
              </a:rPr>
              <a:t>Elektra: </a:t>
            </a:r>
            <a:r>
              <a:rPr lang="de-DE" sz="1800" b="0" i="0" u="none" strike="noStrike" baseline="0" dirty="0">
                <a:latin typeface="TimesNewRomanPSMT"/>
              </a:rPr>
              <a:t>Als einziger von allen Menschen erbarmst du dich!</a:t>
            </a:r>
          </a:p>
          <a:p>
            <a:pPr algn="l"/>
            <a:r>
              <a:rPr lang="de-DE" sz="1800" b="1" i="0" u="none" strike="noStrike" baseline="0" dirty="0">
                <a:latin typeface="TimesNewRomanPS-BoldMT"/>
              </a:rPr>
              <a:t>Orest: </a:t>
            </a:r>
            <a:r>
              <a:rPr lang="de-DE" sz="1800" b="0" i="0" u="none" strike="noStrike" baseline="0" dirty="0">
                <a:latin typeface="TimesNewRomanPSMT"/>
              </a:rPr>
              <a:t>Weil ich als einziger am gleichen </a:t>
            </a:r>
            <a:r>
              <a:rPr lang="de-DE" sz="1800" b="0" i="0" u="none" strike="noStrike" baseline="0" dirty="0" err="1">
                <a:latin typeface="TimesNewRomanPSMT"/>
              </a:rPr>
              <a:t>άbel</a:t>
            </a:r>
            <a:r>
              <a:rPr lang="de-DE" sz="1800" b="0" i="0" u="none" strike="noStrike" baseline="0" dirty="0">
                <a:latin typeface="TimesNewRomanPSMT"/>
              </a:rPr>
              <a:t> leide!</a:t>
            </a:r>
          </a:p>
          <a:p>
            <a:pPr algn="l"/>
            <a:r>
              <a:rPr lang="de-DE" sz="1800" b="1" i="0" u="none" strike="noStrike" baseline="0" dirty="0">
                <a:latin typeface="TimesNewRomanPS-BoldMT"/>
              </a:rPr>
              <a:t>Elektra: </a:t>
            </a:r>
            <a:r>
              <a:rPr lang="de-DE" sz="1800" b="0" i="0" u="none" strike="noStrike" baseline="0" dirty="0">
                <a:latin typeface="TimesNewRomanPSMT"/>
              </a:rPr>
              <a:t>So bist du doch nicht etwa unseren Geschlechts, uns blutsverwandt?</a:t>
            </a:r>
          </a:p>
          <a:p>
            <a:pPr algn="l"/>
            <a:r>
              <a:rPr lang="de-DE" sz="1800" b="1" i="0" u="none" strike="noStrike" baseline="0" dirty="0">
                <a:latin typeface="TimesNewRomanPS-BoldMT"/>
              </a:rPr>
              <a:t>Orest: </a:t>
            </a:r>
            <a:r>
              <a:rPr lang="de-DE" sz="1800" b="0" i="1" u="none" strike="noStrike" baseline="0" dirty="0">
                <a:latin typeface="TimesNewRomanPS-ItalicMT"/>
              </a:rPr>
              <a:t>(auf den Chor deutend)</a:t>
            </a:r>
          </a:p>
          <a:p>
            <a:pPr algn="l"/>
            <a:r>
              <a:rPr lang="de-DE" sz="1800" b="0" i="0" u="none" strike="noStrike" baseline="0" dirty="0">
                <a:latin typeface="TimesNewRomanPSMT"/>
              </a:rPr>
              <a:t>Ich würd es sagen, wären diese wohlgesinnt.</a:t>
            </a:r>
          </a:p>
          <a:p>
            <a:pPr algn="l"/>
            <a:r>
              <a:rPr lang="de-DE" sz="1800" b="1" i="0" u="none" strike="noStrike" baseline="0" dirty="0">
                <a:latin typeface="TimesNewRomanPS-BoldMT"/>
              </a:rPr>
              <a:t>Elektra: </a:t>
            </a:r>
            <a:r>
              <a:rPr lang="de-DE" sz="1800" b="0" i="0" u="none" strike="noStrike" baseline="0" dirty="0">
                <a:latin typeface="TimesNewRomanPSMT"/>
              </a:rPr>
              <a:t>Sie sind's! du redest vor Vertrauten!</a:t>
            </a:r>
            <a:endParaRPr lang="el-GR" dirty="0"/>
          </a:p>
        </p:txBody>
      </p:sp>
      <p:sp>
        <p:nvSpPr>
          <p:cNvPr id="4" name="Θέση περιεχομένου 3">
            <a:extLst>
              <a:ext uri="{FF2B5EF4-FFF2-40B4-BE49-F238E27FC236}">
                <a16:creationId xmlns:a16="http://schemas.microsoft.com/office/drawing/2014/main" id="{6CD95776-DD89-9975-3F7F-7477DE17FC4C}"/>
              </a:ext>
            </a:extLst>
          </p:cNvPr>
          <p:cNvSpPr>
            <a:spLocks noGrp="1"/>
          </p:cNvSpPr>
          <p:nvPr>
            <p:ph sz="half" idx="2"/>
          </p:nvPr>
        </p:nvSpPr>
        <p:spPr/>
        <p:txBody>
          <a:bodyPr>
            <a:normAutofit lnSpcReduction="10000"/>
          </a:bodyPr>
          <a:lstStyle/>
          <a:p>
            <a:pPr algn="l"/>
            <a:r>
              <a:rPr lang="de-DE" sz="1800" b="1" i="0" u="none" strike="noStrike" baseline="0" dirty="0">
                <a:latin typeface="TimesNewRomanPS-BoldMT"/>
              </a:rPr>
              <a:t>Orest: </a:t>
            </a:r>
            <a:r>
              <a:rPr lang="de-DE" sz="1800" b="0" i="0" u="none" strike="noStrike" baseline="0" dirty="0">
                <a:latin typeface="TimesNewRomanPSMT"/>
              </a:rPr>
              <a:t>So stell </a:t>
            </a:r>
            <a:r>
              <a:rPr lang="de-DE" sz="1800" b="0" i="0" u="none" strike="noStrike" baseline="0" dirty="0" err="1">
                <a:latin typeface="TimesNewRomanPSMT"/>
              </a:rPr>
              <a:t>beiseit</a:t>
            </a:r>
            <a:r>
              <a:rPr lang="de-DE" sz="1800" b="0" i="0" u="none" strike="noStrike" baseline="0" dirty="0">
                <a:latin typeface="TimesNewRomanPSMT"/>
              </a:rPr>
              <a:t> den Aschekrug und hör es an!</a:t>
            </a:r>
          </a:p>
          <a:p>
            <a:pPr algn="l"/>
            <a:r>
              <a:rPr lang="de-DE" sz="1800" b="1" i="0" u="none" strike="noStrike" baseline="0" dirty="0">
                <a:latin typeface="TimesNewRomanPS-BoldMT"/>
              </a:rPr>
              <a:t>Elektra: </a:t>
            </a:r>
            <a:r>
              <a:rPr lang="de-DE" sz="1800" b="0" i="0" u="none" strike="noStrike" baseline="0" dirty="0">
                <a:latin typeface="TimesNewRomanPSMT"/>
              </a:rPr>
              <a:t>Nein, bei den Göttern, Fremder! tu mir dies nicht an!</a:t>
            </a:r>
          </a:p>
          <a:p>
            <a:pPr algn="l"/>
            <a:r>
              <a:rPr lang="de-DE" sz="1800" b="1" i="0" u="none" strike="noStrike" baseline="0" dirty="0">
                <a:latin typeface="TimesNewRomanPS-BoldMT"/>
              </a:rPr>
              <a:t>Orest: </a:t>
            </a:r>
            <a:r>
              <a:rPr lang="de-DE" sz="1800" b="0" i="0" u="none" strike="noStrike" baseline="0" dirty="0">
                <a:latin typeface="TimesNewRomanPSMT"/>
              </a:rPr>
              <a:t>Folg meinem Wort, und fehlen wirst du nicht!</a:t>
            </a:r>
          </a:p>
          <a:p>
            <a:pPr algn="l"/>
            <a:r>
              <a:rPr lang="de-DE" sz="1800" b="1" i="0" u="none" strike="noStrike" baseline="0" dirty="0">
                <a:latin typeface="TimesNewRomanPS-BoldMT"/>
              </a:rPr>
              <a:t>Elektra: </a:t>
            </a:r>
            <a:r>
              <a:rPr lang="de-DE" sz="1800" b="0" i="0" u="none" strike="noStrike" baseline="0" dirty="0">
                <a:latin typeface="TimesNewRomanPSMT"/>
              </a:rPr>
              <a:t>Nein! bei deiner Wange! nimm mir nicht mein Teuerstes!</a:t>
            </a:r>
          </a:p>
          <a:p>
            <a:pPr algn="l"/>
            <a:r>
              <a:rPr lang="de-DE" sz="1800" b="1" i="0" u="none" strike="noStrike" baseline="0" dirty="0">
                <a:latin typeface="TimesNewRomanPS-BoldMT"/>
              </a:rPr>
              <a:t>Orest: </a:t>
            </a:r>
            <a:r>
              <a:rPr lang="de-DE" sz="1800" b="0" i="0" u="none" strike="noStrike" baseline="0" dirty="0" err="1">
                <a:latin typeface="TimesNewRomanPSMT"/>
              </a:rPr>
              <a:t>La</a:t>
            </a:r>
            <a:r>
              <a:rPr lang="de-DE" sz="1800" dirty="0" err="1">
                <a:latin typeface="TimesNewRomanPSMT"/>
              </a:rPr>
              <a:t>ß</a:t>
            </a:r>
            <a:r>
              <a:rPr lang="de-DE" sz="1800" b="0" i="0" u="none" strike="noStrike" baseline="0" dirty="0">
                <a:latin typeface="TimesNewRomanPSMT"/>
              </a:rPr>
              <a:t> es, sage ich!</a:t>
            </a:r>
          </a:p>
          <a:p>
            <a:pPr algn="l"/>
            <a:r>
              <a:rPr lang="de-DE" sz="1800" b="1" i="0" u="none" strike="noStrike" baseline="0" dirty="0">
                <a:latin typeface="TimesNewRomanPS-BoldMT"/>
              </a:rPr>
              <a:t>Elektra: </a:t>
            </a:r>
            <a:r>
              <a:rPr lang="de-DE" sz="1800" b="0" i="0" u="none" strike="noStrike" baseline="0" dirty="0">
                <a:latin typeface="TimesNewRomanPSMT"/>
              </a:rPr>
              <a:t>Weh mir Ungl</a:t>
            </a:r>
            <a:r>
              <a:rPr lang="de-DE" sz="1800" dirty="0">
                <a:latin typeface="TimesNewRomanPSMT"/>
              </a:rPr>
              <a:t>ü</a:t>
            </a:r>
            <a:r>
              <a:rPr lang="de-DE" sz="1800" b="0" i="0" u="none" strike="noStrike" baseline="0" dirty="0">
                <a:latin typeface="TimesNewRomanPSMT"/>
              </a:rPr>
              <a:t>ckseliger,</a:t>
            </a:r>
          </a:p>
          <a:p>
            <a:pPr algn="l"/>
            <a:r>
              <a:rPr lang="de-DE" sz="1800" b="0" i="0" u="none" strike="noStrike" baseline="0" dirty="0">
                <a:latin typeface="TimesNewRomanPSMT"/>
              </a:rPr>
              <a:t>um dich, Orest! man beraubt mich deines Grabs!</a:t>
            </a:r>
            <a:endParaRPr lang="el-GR" dirty="0"/>
          </a:p>
        </p:txBody>
      </p:sp>
    </p:spTree>
    <p:extLst>
      <p:ext uri="{BB962C8B-B14F-4D97-AF65-F5344CB8AC3E}">
        <p14:creationId xmlns:p14="http://schemas.microsoft.com/office/powerpoint/2010/main" val="67696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89FA87-47FC-B709-559C-E8FB296F300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95C1442-1132-593C-5274-2AD0D6276668}"/>
              </a:ext>
            </a:extLst>
          </p:cNvPr>
          <p:cNvSpPr>
            <a:spLocks noGrp="1"/>
          </p:cNvSpPr>
          <p:nvPr>
            <p:ph sz="half" idx="1"/>
          </p:nvPr>
        </p:nvSpPr>
        <p:spPr/>
        <p:txBody>
          <a:bodyPr>
            <a:normAutofit/>
          </a:bodyPr>
          <a:lstStyle/>
          <a:p>
            <a:pPr algn="l"/>
            <a:r>
              <a:rPr lang="de-DE" sz="1800" b="1" i="0" u="none" strike="noStrike" baseline="0" dirty="0">
                <a:latin typeface="TimesNewRomanPS-BoldMT"/>
              </a:rPr>
              <a:t>Orest: </a:t>
            </a:r>
            <a:r>
              <a:rPr lang="de-DE" sz="1800" b="1" i="0" u="none" strike="noStrike" baseline="0" dirty="0">
                <a:latin typeface="TimesNewRomanPSMT"/>
              </a:rPr>
              <a:t>Nicht solche Klage! du sprichst nicht recht!</a:t>
            </a:r>
          </a:p>
          <a:p>
            <a:pPr algn="l"/>
            <a:r>
              <a:rPr lang="de-DE" sz="1800" b="1" i="0" u="none" strike="noStrike" baseline="0" dirty="0">
                <a:latin typeface="TimesNewRomanPS-BoldMT"/>
              </a:rPr>
              <a:t>Elektra: </a:t>
            </a:r>
            <a:r>
              <a:rPr lang="de-DE" sz="1800" b="0" i="0" u="none" strike="noStrike" baseline="0" dirty="0">
                <a:latin typeface="TimesNewRomanPSMT"/>
              </a:rPr>
              <a:t>Wie, klag ich um den toten Bruder nicht zu recht?</a:t>
            </a:r>
          </a:p>
          <a:p>
            <a:pPr algn="l"/>
            <a:r>
              <a:rPr lang="de-DE" sz="1800" b="1" i="0" u="none" strike="noStrike" baseline="0" dirty="0">
                <a:latin typeface="TimesNewRomanPS-BoldMT"/>
              </a:rPr>
              <a:t>Orest: </a:t>
            </a:r>
            <a:r>
              <a:rPr lang="de-DE" sz="1800" b="0" i="0" u="none" strike="noStrike" baseline="0" dirty="0">
                <a:latin typeface="TimesNewRomanPSMT"/>
              </a:rPr>
              <a:t>Es ziemt dir nicht, derart von ihm zu reden!</a:t>
            </a:r>
          </a:p>
          <a:p>
            <a:pPr algn="l"/>
            <a:r>
              <a:rPr lang="de-DE" sz="1800" b="1" i="0" u="none" strike="noStrike" baseline="0" dirty="0">
                <a:latin typeface="TimesNewRomanPS-BoldMT"/>
              </a:rPr>
              <a:t>Elektra: </a:t>
            </a:r>
            <a:r>
              <a:rPr lang="de-DE" sz="1800" b="0" i="0" u="none" strike="noStrike" baseline="0" dirty="0">
                <a:latin typeface="TimesNewRomanPSMT"/>
              </a:rPr>
              <a:t>So unwürdig bin ich des Toten?</a:t>
            </a:r>
          </a:p>
          <a:p>
            <a:pPr algn="l"/>
            <a:r>
              <a:rPr lang="de-DE" sz="1800" b="1" i="0" u="none" strike="noStrike" baseline="0" dirty="0">
                <a:latin typeface="TimesNewRomanPS-BoldMT"/>
              </a:rPr>
              <a:t>Orest: </a:t>
            </a:r>
            <a:r>
              <a:rPr lang="de-DE" sz="1800" b="0" i="0" u="none" strike="noStrike" baseline="0" dirty="0">
                <a:latin typeface="TimesNewRomanPSMT"/>
              </a:rPr>
              <a:t>Nicht unwürdig, doch trifft's dich nicht!</a:t>
            </a:r>
          </a:p>
          <a:p>
            <a:r>
              <a:rPr lang="de-DE" sz="1800" b="0" i="1" u="none" strike="noStrike" baseline="0" dirty="0">
                <a:latin typeface="TimesNewRomanPS-ItalicMT"/>
              </a:rPr>
              <a:t>(er ergreift die Urne, die sie noch festhält)</a:t>
            </a:r>
            <a:r>
              <a:rPr lang="de-DE" b="1" dirty="0">
                <a:latin typeface="TimesNewRomanPS-BoldMT"/>
              </a:rPr>
              <a:t> </a:t>
            </a:r>
          </a:p>
          <a:p>
            <a:r>
              <a:rPr lang="de-DE" b="1" dirty="0">
                <a:latin typeface="TimesNewRomanPS-BoldMT"/>
              </a:rPr>
              <a:t>Elektra: </a:t>
            </a:r>
            <a:r>
              <a:rPr lang="de-DE" dirty="0">
                <a:latin typeface="TimesNewRomanPSMT"/>
              </a:rPr>
              <a:t>Wenn doch Orests Leib in meinen Händen ruht!</a:t>
            </a:r>
          </a:p>
          <a:p>
            <a:pPr algn="l"/>
            <a:endParaRPr lang="el-GR" dirty="0"/>
          </a:p>
        </p:txBody>
      </p:sp>
      <p:sp>
        <p:nvSpPr>
          <p:cNvPr id="4" name="Θέση περιεχομένου 3">
            <a:extLst>
              <a:ext uri="{FF2B5EF4-FFF2-40B4-BE49-F238E27FC236}">
                <a16:creationId xmlns:a16="http://schemas.microsoft.com/office/drawing/2014/main" id="{7521CC31-950D-C0B2-4A07-0EE50215D048}"/>
              </a:ext>
            </a:extLst>
          </p:cNvPr>
          <p:cNvSpPr>
            <a:spLocks noGrp="1"/>
          </p:cNvSpPr>
          <p:nvPr>
            <p:ph sz="half" idx="2"/>
          </p:nvPr>
        </p:nvSpPr>
        <p:spPr/>
        <p:txBody>
          <a:bodyPr>
            <a:normAutofit/>
          </a:bodyPr>
          <a:lstStyle/>
          <a:p>
            <a:pPr algn="l"/>
            <a:r>
              <a:rPr lang="de-DE" sz="1800" b="1" i="0" u="none" strike="noStrike" baseline="0" dirty="0">
                <a:latin typeface="TimesNewRomanPS-BoldMT"/>
              </a:rPr>
              <a:t>Orest: </a:t>
            </a:r>
            <a:r>
              <a:rPr lang="de-DE" sz="1800" b="1" i="0" u="none" strike="noStrike" baseline="0" dirty="0">
                <a:latin typeface="TimesNewRomanPSMT"/>
              </a:rPr>
              <a:t>Nicht des Orests! nur zum Schein so hergerichtet!</a:t>
            </a:r>
          </a:p>
          <a:p>
            <a:pPr algn="l"/>
            <a:r>
              <a:rPr lang="de-DE" sz="1800" b="1" i="0" u="none" strike="noStrike" baseline="0" dirty="0">
                <a:latin typeface="TimesNewRomanPS-BoldMT"/>
              </a:rPr>
              <a:t>Elektra: </a:t>
            </a:r>
            <a:r>
              <a:rPr lang="de-DE" sz="1800" b="0" i="1" u="none" strike="noStrike" baseline="0" dirty="0">
                <a:latin typeface="TimesNewRomanPS-ItalicMT"/>
              </a:rPr>
              <a:t>(</a:t>
            </a:r>
            <a:r>
              <a:rPr lang="de-DE" sz="1800" i="1" dirty="0" err="1">
                <a:latin typeface="TimesNewRomanPS-ItalicMT"/>
              </a:rPr>
              <a:t>ü</a:t>
            </a:r>
            <a:r>
              <a:rPr lang="de-DE" sz="1800" b="0" i="1" u="none" strike="noStrike" baseline="0" dirty="0" err="1">
                <a:latin typeface="TimesNewRomanPS-ItalicMT"/>
              </a:rPr>
              <a:t>berlä</a:t>
            </a:r>
            <a:r>
              <a:rPr lang="de-DE" sz="1800" i="1" dirty="0" err="1">
                <a:latin typeface="TimesNewRomanPS-ItalicMT"/>
              </a:rPr>
              <a:t>ß</a:t>
            </a:r>
            <a:r>
              <a:rPr lang="de-DE" sz="1800" b="0" i="1" u="none" strike="noStrike" baseline="0" dirty="0" err="1">
                <a:latin typeface="TimesNewRomanPS-ItalicMT"/>
              </a:rPr>
              <a:t>t</a:t>
            </a:r>
            <a:r>
              <a:rPr lang="de-DE" sz="1800" b="0" i="1" u="none" strike="noStrike" baseline="0" dirty="0">
                <a:latin typeface="TimesNewRomanPS-ItalicMT"/>
              </a:rPr>
              <a:t> ihm die Urne)</a:t>
            </a:r>
          </a:p>
          <a:p>
            <a:pPr algn="l"/>
            <a:r>
              <a:rPr lang="de-DE" sz="1800" b="1" i="0" u="none" strike="noStrike" baseline="0" dirty="0">
                <a:latin typeface="TimesNewRomanPSMT"/>
              </a:rPr>
              <a:t>Wo aber dann ist das Grab des Unglückseligen?</a:t>
            </a:r>
          </a:p>
          <a:p>
            <a:pPr algn="l"/>
            <a:r>
              <a:rPr lang="de-DE" sz="1800" b="1" i="0" u="none" strike="noStrike" baseline="0" dirty="0">
                <a:latin typeface="TimesNewRomanPS-BoldMT"/>
              </a:rPr>
              <a:t>Orest: </a:t>
            </a:r>
            <a:r>
              <a:rPr lang="de-DE" sz="1800" b="1" i="0" u="none" strike="noStrike" baseline="0" dirty="0">
                <a:latin typeface="TimesNewRomanPSMT"/>
              </a:rPr>
              <a:t>Nirgends! denn wer lebt, der braucht kein Grab!</a:t>
            </a:r>
          </a:p>
          <a:p>
            <a:pPr algn="l"/>
            <a:r>
              <a:rPr lang="de-DE" sz="1800" b="1" i="0" u="none" strike="noStrike" baseline="0" dirty="0">
                <a:latin typeface="TimesNewRomanPS-BoldMT"/>
              </a:rPr>
              <a:t>Elektra: </a:t>
            </a:r>
            <a:r>
              <a:rPr lang="de-DE" sz="1800" b="0" i="0" u="none" strike="noStrike" baseline="0" dirty="0">
                <a:latin typeface="TimesNewRomanPSMT"/>
              </a:rPr>
              <a:t>Was sagst du, J</a:t>
            </a:r>
            <a:r>
              <a:rPr lang="de-DE" sz="1800" dirty="0">
                <a:latin typeface="TimesNewRomanPSMT"/>
              </a:rPr>
              <a:t>ü</a:t>
            </a:r>
            <a:r>
              <a:rPr lang="de-DE" sz="1800" b="0" i="0" u="none" strike="noStrike" baseline="0" dirty="0">
                <a:latin typeface="TimesNewRomanPSMT"/>
              </a:rPr>
              <a:t>ngling?</a:t>
            </a:r>
          </a:p>
          <a:p>
            <a:pPr algn="l"/>
            <a:r>
              <a:rPr lang="de-DE" sz="1800" b="1" i="0" u="none" strike="noStrike" baseline="0" dirty="0">
                <a:latin typeface="TimesNewRomanPS-BoldMT"/>
              </a:rPr>
              <a:t>Orest: </a:t>
            </a:r>
            <a:r>
              <a:rPr lang="de-DE" sz="1800" b="0" i="0" u="none" strike="noStrike" baseline="0" dirty="0">
                <a:latin typeface="TimesNewRomanPSMT"/>
              </a:rPr>
              <a:t>Ich l</a:t>
            </a:r>
            <a:r>
              <a:rPr lang="de-DE" sz="1800" dirty="0">
                <a:latin typeface="TimesNewRomanPSMT"/>
              </a:rPr>
              <a:t>ü</a:t>
            </a:r>
            <a:r>
              <a:rPr lang="de-DE" sz="1800" b="0" i="0" u="none" strike="noStrike" baseline="0" dirty="0">
                <a:latin typeface="TimesNewRomanPSMT"/>
              </a:rPr>
              <a:t>ge nicht!</a:t>
            </a:r>
          </a:p>
          <a:p>
            <a:pPr algn="l"/>
            <a:r>
              <a:rPr lang="de-DE" sz="1800" b="1" i="0" u="none" strike="noStrike" baseline="0" dirty="0">
                <a:latin typeface="TimesNewRomanPS-BoldMT"/>
              </a:rPr>
              <a:t>Elektra: </a:t>
            </a:r>
            <a:r>
              <a:rPr lang="de-DE" sz="1800" b="0" i="0" u="none" strike="noStrike" baseline="0" dirty="0">
                <a:latin typeface="TimesNewRomanPSMT"/>
              </a:rPr>
              <a:t>So lebt der Mann?</a:t>
            </a:r>
            <a:endParaRPr lang="el-GR" dirty="0"/>
          </a:p>
        </p:txBody>
      </p:sp>
    </p:spTree>
    <p:extLst>
      <p:ext uri="{BB962C8B-B14F-4D97-AF65-F5344CB8AC3E}">
        <p14:creationId xmlns:p14="http://schemas.microsoft.com/office/powerpoint/2010/main" val="1127971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56FDD3-ED51-FF4C-6639-B73E3CD34EF4}"/>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B6AB2B13-03C6-B557-C944-426B22CE632F}"/>
              </a:ext>
            </a:extLst>
          </p:cNvPr>
          <p:cNvSpPr>
            <a:spLocks noGrp="1"/>
          </p:cNvSpPr>
          <p:nvPr>
            <p:ph sz="half" idx="1"/>
          </p:nvPr>
        </p:nvSpPr>
        <p:spPr>
          <a:xfrm>
            <a:off x="1188720" y="1628021"/>
            <a:ext cx="4937760" cy="4023360"/>
          </a:xfrm>
        </p:spPr>
        <p:txBody>
          <a:bodyPr>
            <a:noAutofit/>
          </a:bodyPr>
          <a:lstStyle/>
          <a:p>
            <a:pPr algn="l"/>
            <a:r>
              <a:rPr lang="de-DE" b="1" i="0" u="none" strike="noStrike" baseline="0" dirty="0">
                <a:latin typeface="TimesNewRomanPS-BoldMT"/>
              </a:rPr>
              <a:t>Orest: </a:t>
            </a:r>
            <a:r>
              <a:rPr lang="de-DE" b="0" i="0" u="none" strike="noStrike" baseline="0" dirty="0">
                <a:latin typeface="TimesNewRomanPSMT"/>
              </a:rPr>
              <a:t>Wenn Leben ist in mir!</a:t>
            </a:r>
          </a:p>
          <a:p>
            <a:pPr algn="l"/>
            <a:r>
              <a:rPr lang="de-DE" b="1" i="0" u="none" strike="noStrike" baseline="0" dirty="0">
                <a:latin typeface="TimesNewRomanPS-BoldMT"/>
              </a:rPr>
              <a:t>Elektra: </a:t>
            </a:r>
            <a:r>
              <a:rPr lang="de-DE" b="0" i="0" u="none" strike="noStrike" baseline="0" dirty="0">
                <a:latin typeface="TimesNewRomanPSMT"/>
              </a:rPr>
              <a:t>Du? – du bist es?</a:t>
            </a:r>
          </a:p>
          <a:p>
            <a:pPr algn="l"/>
            <a:r>
              <a:rPr lang="de-DE" b="1" i="0" u="none" strike="noStrike" baseline="0" dirty="0">
                <a:latin typeface="TimesNewRomanPS-BoldMT"/>
              </a:rPr>
              <a:t>Orest: </a:t>
            </a:r>
            <a:r>
              <a:rPr lang="de-DE" b="0" i="0" u="none" strike="noStrike" baseline="0" dirty="0">
                <a:latin typeface="TimesNewRomanPSMT"/>
              </a:rPr>
              <a:t>Betrachte hier des </a:t>
            </a:r>
            <a:r>
              <a:rPr lang="de-DE" b="1" i="0" u="none" strike="noStrike" baseline="0" dirty="0">
                <a:latin typeface="TimesNewRomanPSMT"/>
              </a:rPr>
              <a:t>Vaters Siegel, </a:t>
            </a:r>
            <a:r>
              <a:rPr lang="de-DE" b="0" i="0" u="none" strike="noStrike" baseline="0" dirty="0">
                <a:latin typeface="TimesNewRomanPSMT"/>
              </a:rPr>
              <a:t>und sieh, ob ich die Wahrheit sprach!</a:t>
            </a:r>
          </a:p>
          <a:p>
            <a:pPr algn="l"/>
            <a:r>
              <a:rPr lang="de-DE" b="1" i="0" u="none" strike="noStrike" baseline="0" dirty="0">
                <a:latin typeface="TimesNewRomanPS-BoldMT"/>
              </a:rPr>
              <a:t>Elektra: </a:t>
            </a:r>
            <a:r>
              <a:rPr lang="de-DE" b="1" i="0" u="none" strike="noStrike" baseline="0" dirty="0">
                <a:latin typeface="TimesNewRomanPSMT"/>
              </a:rPr>
              <a:t>O liebstes Licht!</a:t>
            </a:r>
          </a:p>
          <a:p>
            <a:pPr algn="l"/>
            <a:r>
              <a:rPr lang="de-DE" b="1" i="0" u="none" strike="noStrike" baseline="0" dirty="0">
                <a:latin typeface="TimesNewRomanPS-BoldMT"/>
              </a:rPr>
              <a:t>Orest: </a:t>
            </a:r>
            <a:r>
              <a:rPr lang="de-DE" b="0" i="0" u="none" strike="noStrike" baseline="0" dirty="0">
                <a:latin typeface="TimesNewRomanPSMT"/>
              </a:rPr>
              <a:t>Ja, </a:t>
            </a:r>
            <a:r>
              <a:rPr lang="de-DE" b="0" i="0" u="none" strike="noStrike" baseline="0" dirty="0" err="1">
                <a:latin typeface="TimesNewRomanPSMT"/>
              </a:rPr>
              <a:t>gewiß</a:t>
            </a:r>
            <a:r>
              <a:rPr lang="de-DE" b="0" i="0" u="none" strike="noStrike" baseline="0" dirty="0">
                <a:latin typeface="TimesNewRomanPSMT"/>
              </a:rPr>
              <a:t> das liebste mir!</a:t>
            </a:r>
          </a:p>
          <a:p>
            <a:pPr algn="l"/>
            <a:r>
              <a:rPr lang="de-DE" b="1" i="0" u="none" strike="noStrike" baseline="0" dirty="0">
                <a:latin typeface="TimesNewRomanPS-BoldMT"/>
              </a:rPr>
              <a:t>Elektra</a:t>
            </a:r>
            <a:r>
              <a:rPr lang="de-DE" i="0" u="none" strike="noStrike" baseline="0" dirty="0">
                <a:latin typeface="TimesNewRomanPS-BoldMT"/>
              </a:rPr>
              <a:t>: </a:t>
            </a:r>
            <a:r>
              <a:rPr lang="de-DE" b="1" i="0" u="none" strike="noStrike" baseline="0" dirty="0">
                <a:latin typeface="TimesNewRomanPSMT"/>
              </a:rPr>
              <a:t>O Stimme! So kamst du denn?</a:t>
            </a:r>
          </a:p>
          <a:p>
            <a:pPr algn="l"/>
            <a:r>
              <a:rPr lang="de-DE" b="1" i="0" u="none" strike="noStrike" baseline="0" dirty="0">
                <a:latin typeface="TimesNewRomanPS-BoldMT"/>
              </a:rPr>
              <a:t>Orest: </a:t>
            </a:r>
            <a:r>
              <a:rPr lang="de-DE" b="0" i="0" u="none" strike="noStrike" baseline="0" dirty="0">
                <a:latin typeface="TimesNewRomanPSMT"/>
              </a:rPr>
              <a:t>Hör sie von andern nicht!</a:t>
            </a:r>
          </a:p>
          <a:p>
            <a:pPr algn="l"/>
            <a:r>
              <a:rPr lang="de-DE" b="1" i="0" u="none" strike="noStrike" baseline="0" dirty="0">
                <a:latin typeface="TimesNewRomanPS-BoldMT"/>
              </a:rPr>
              <a:t>Elektra: </a:t>
            </a:r>
            <a:r>
              <a:rPr lang="de-DE" b="0" i="0" u="none" strike="noStrike" baseline="0" dirty="0">
                <a:latin typeface="TimesNewRomanPSMT"/>
              </a:rPr>
              <a:t>Hält meine Hand dich wirklich fest?</a:t>
            </a:r>
          </a:p>
          <a:p>
            <a:pPr algn="l"/>
            <a:r>
              <a:rPr lang="de-DE" b="1" i="0" u="none" strike="noStrike" baseline="0" dirty="0">
                <a:latin typeface="TimesNewRomanPS-BoldMT"/>
              </a:rPr>
              <a:t>Orest: </a:t>
            </a:r>
            <a:r>
              <a:rPr lang="de-DE" b="0" i="0" u="none" strike="noStrike" baseline="0" dirty="0">
                <a:latin typeface="TimesNewRomanPSMT"/>
              </a:rPr>
              <a:t>Wie sie mich </a:t>
            </a:r>
            <a:r>
              <a:rPr lang="de-DE" b="0" i="0" u="none" strike="noStrike" baseline="0" dirty="0" err="1">
                <a:latin typeface="TimesNewRomanPSMT"/>
              </a:rPr>
              <a:t>kόnftig</a:t>
            </a:r>
            <a:r>
              <a:rPr lang="de-DE" b="0" i="0" u="none" strike="noStrike" baseline="0" dirty="0">
                <a:latin typeface="TimesNewRomanPSMT"/>
              </a:rPr>
              <a:t> immer halten soll!</a:t>
            </a:r>
            <a:endParaRPr lang="el-GR" dirty="0"/>
          </a:p>
        </p:txBody>
      </p:sp>
      <p:sp>
        <p:nvSpPr>
          <p:cNvPr id="4" name="Θέση περιεχομένου 3">
            <a:extLst>
              <a:ext uri="{FF2B5EF4-FFF2-40B4-BE49-F238E27FC236}">
                <a16:creationId xmlns:a16="http://schemas.microsoft.com/office/drawing/2014/main" id="{C5DD75A8-CD2E-B24F-0BF6-E55C2EEAB943}"/>
              </a:ext>
            </a:extLst>
          </p:cNvPr>
          <p:cNvSpPr>
            <a:spLocks noGrp="1"/>
          </p:cNvSpPr>
          <p:nvPr>
            <p:ph sz="half" idx="2"/>
          </p:nvPr>
        </p:nvSpPr>
        <p:spPr/>
        <p:txBody>
          <a:bodyPr>
            <a:normAutofit lnSpcReduction="10000"/>
          </a:bodyPr>
          <a:lstStyle/>
          <a:p>
            <a:pPr algn="l"/>
            <a:r>
              <a:rPr lang="de-DE" sz="2100" b="1" i="0" u="none" strike="noStrike" baseline="0" dirty="0">
                <a:latin typeface="TimesNewRomanPS-BoldMT"/>
              </a:rPr>
              <a:t>Elektra: </a:t>
            </a:r>
            <a:r>
              <a:rPr lang="de-DE" sz="2100" b="0" i="0" u="none" strike="noStrike" baseline="0" dirty="0">
                <a:latin typeface="TimesNewRomanPSMT"/>
              </a:rPr>
              <a:t>O liebste </a:t>
            </a:r>
            <a:r>
              <a:rPr lang="de-DE" sz="2100" b="0" i="0" u="none" strike="noStrike" baseline="0" dirty="0" err="1">
                <a:latin typeface="TimesNewRomanPSMT"/>
              </a:rPr>
              <a:t>Fraun</a:t>
            </a:r>
            <a:r>
              <a:rPr lang="de-DE" sz="2100" b="0" i="0" u="none" strike="noStrike" baseline="0" dirty="0">
                <a:latin typeface="TimesNewRomanPSMT"/>
              </a:rPr>
              <a:t>, ihr Bürgerinnen!</a:t>
            </a:r>
          </a:p>
          <a:p>
            <a:pPr algn="l"/>
            <a:r>
              <a:rPr lang="de-DE" sz="2100" b="0" i="0" u="none" strike="noStrike" baseline="0" dirty="0">
                <a:latin typeface="TimesNewRomanPSMT"/>
              </a:rPr>
              <a:t>Seht hier Orest, der erst durch schlaue List</a:t>
            </a:r>
          </a:p>
          <a:p>
            <a:pPr algn="l"/>
            <a:r>
              <a:rPr lang="de-DE" sz="2100" b="0" i="0" u="none" strike="noStrike" baseline="0" dirty="0">
                <a:latin typeface="TimesNewRomanPSMT"/>
              </a:rPr>
              <a:t>verstarb, und listig sich gerettet hat!</a:t>
            </a:r>
          </a:p>
          <a:p>
            <a:pPr algn="l"/>
            <a:r>
              <a:rPr lang="de-DE" sz="2100" b="1" i="0" u="none" strike="noStrike" baseline="0" dirty="0">
                <a:latin typeface="TimesNewRomanPS-BoldMT"/>
              </a:rPr>
              <a:t>Chor: </a:t>
            </a:r>
            <a:r>
              <a:rPr lang="de-DE" sz="2100" b="0" i="0" u="none" strike="noStrike" baseline="0" dirty="0">
                <a:latin typeface="TimesNewRomanPSMT"/>
              </a:rPr>
              <a:t>Wir sehn es, Kind! und Tränenflut </a:t>
            </a:r>
            <a:r>
              <a:rPr lang="de-DE" sz="2100" b="0" i="0" u="none" strike="noStrike" baseline="0" dirty="0" err="1">
                <a:latin typeface="TimesNewRomanPSMT"/>
              </a:rPr>
              <a:t>entschleicht</a:t>
            </a:r>
            <a:r>
              <a:rPr lang="de-DE" sz="2100" b="0" i="0" u="none" strike="noStrike" baseline="0" dirty="0">
                <a:latin typeface="TimesNewRomanPSMT"/>
              </a:rPr>
              <a:t> bei solcher Fügung unsrem Aug'!</a:t>
            </a:r>
          </a:p>
          <a:p>
            <a:pPr algn="l"/>
            <a:r>
              <a:rPr lang="de-DE" sz="2100" b="1" i="0" u="none" strike="noStrike" baseline="0" dirty="0">
                <a:latin typeface="TimesNewRomanPS-BoldMT"/>
              </a:rPr>
              <a:t>Elektra: </a:t>
            </a:r>
            <a:r>
              <a:rPr lang="de-DE" sz="2100" b="0" i="0" u="none" strike="noStrike" baseline="0" dirty="0">
                <a:latin typeface="TimesNewRomanPSMT"/>
              </a:rPr>
              <a:t>O teurer </a:t>
            </a:r>
            <a:r>
              <a:rPr lang="de-DE" sz="2100" b="0" i="0" u="none" strike="noStrike" baseline="0" dirty="0" err="1">
                <a:latin typeface="TimesNewRomanPSMT"/>
              </a:rPr>
              <a:t>Spro</a:t>
            </a:r>
            <a:r>
              <a:rPr lang="de-DE" sz="2100" dirty="0" err="1">
                <a:latin typeface="TimesNewRomanPSMT"/>
              </a:rPr>
              <a:t>ß</a:t>
            </a:r>
            <a:r>
              <a:rPr lang="el-GR" sz="2100" b="0" i="0" u="none" strike="noStrike" baseline="0" dirty="0">
                <a:latin typeface="TimesNewRomanPSMT"/>
              </a:rPr>
              <a:t>!</a:t>
            </a:r>
          </a:p>
          <a:p>
            <a:pPr algn="l"/>
            <a:r>
              <a:rPr lang="de-DE" sz="2100" b="1" i="0" u="none" strike="noStrike" baseline="0" dirty="0" err="1">
                <a:latin typeface="TimesNewRomanPSMT"/>
              </a:rPr>
              <a:t>Sproß</a:t>
            </a:r>
            <a:r>
              <a:rPr lang="de-DE" sz="2100" b="1" i="0" u="none" strike="noStrike" baseline="0" dirty="0">
                <a:latin typeface="TimesNewRomanPSMT"/>
              </a:rPr>
              <a:t> des mir liebsten Stammes!</a:t>
            </a:r>
          </a:p>
          <a:p>
            <a:pPr algn="l"/>
            <a:r>
              <a:rPr lang="de-DE" sz="2100" b="0" i="0" u="none" strike="noStrike" baseline="0" dirty="0">
                <a:latin typeface="TimesNewRomanPSMT"/>
              </a:rPr>
              <a:t>Du kamst, du fandest, sahst, die du ersehntest!</a:t>
            </a:r>
          </a:p>
        </p:txBody>
      </p:sp>
    </p:spTree>
    <p:extLst>
      <p:ext uri="{BB962C8B-B14F-4D97-AF65-F5344CB8AC3E}">
        <p14:creationId xmlns:p14="http://schemas.microsoft.com/office/powerpoint/2010/main" val="428176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2AB716-CE4B-406F-12A2-91A95B762CD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D210FEE-1ED9-9365-98C3-AB7BF3D1611E}"/>
              </a:ext>
            </a:extLst>
          </p:cNvPr>
          <p:cNvSpPr>
            <a:spLocks noGrp="1"/>
          </p:cNvSpPr>
          <p:nvPr>
            <p:ph idx="1"/>
          </p:nvPr>
        </p:nvSpPr>
        <p:spPr/>
        <p:txBody>
          <a:bodyPr/>
          <a:lstStyle/>
          <a:p>
            <a:r>
              <a:rPr lang="de-DE" dirty="0">
                <a:solidFill>
                  <a:srgbClr val="0070C0"/>
                </a:solidFill>
              </a:rPr>
              <a:t>Elektra:  von der tiefsten Verzweiflung in die größte Freude. </a:t>
            </a:r>
          </a:p>
          <a:p>
            <a:r>
              <a:rPr lang="de-DE" dirty="0">
                <a:solidFill>
                  <a:srgbClr val="0070C0"/>
                </a:solidFill>
              </a:rPr>
              <a:t>Indirekte Kritik von Sophokles am Muttermord: Wie wäre Elektra ohne die Notwenigkeit der Rache?</a:t>
            </a:r>
          </a:p>
          <a:p>
            <a:r>
              <a:rPr lang="de-DE" dirty="0">
                <a:solidFill>
                  <a:srgbClr val="0070C0"/>
                </a:solidFill>
              </a:rPr>
              <a:t>Sie äußert nur ihre Liebe zum Bruder und ihre Freude, dass er zurück ist.</a:t>
            </a:r>
          </a:p>
          <a:p>
            <a:r>
              <a:rPr lang="de-DE" dirty="0">
                <a:solidFill>
                  <a:srgbClr val="0070C0"/>
                </a:solidFill>
              </a:rPr>
              <a:t>Sie wird aber bald  von den Männern (s. folgende Folien) bei ihren Freudeausbrüchen unterbrochen und auf die Bahn der Rache gelenkt.</a:t>
            </a:r>
            <a:endParaRPr lang="el-GR" dirty="0">
              <a:solidFill>
                <a:srgbClr val="0070C0"/>
              </a:solidFill>
            </a:endParaRPr>
          </a:p>
        </p:txBody>
      </p:sp>
    </p:spTree>
    <p:extLst>
      <p:ext uri="{BB962C8B-B14F-4D97-AF65-F5344CB8AC3E}">
        <p14:creationId xmlns:p14="http://schemas.microsoft.com/office/powerpoint/2010/main" val="1114273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BC8F1-BEFD-A5F5-AEEF-B8261E059795}"/>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C375F0E2-4513-7FF6-ED01-6CF3C881A6CA}"/>
              </a:ext>
            </a:extLst>
          </p:cNvPr>
          <p:cNvSpPr>
            <a:spLocks noGrp="1"/>
          </p:cNvSpPr>
          <p:nvPr>
            <p:ph sz="half" idx="1"/>
          </p:nvPr>
        </p:nvSpPr>
        <p:spPr/>
        <p:txBody>
          <a:bodyPr>
            <a:normAutofit/>
          </a:bodyPr>
          <a:lstStyle/>
          <a:p>
            <a:pPr algn="l"/>
            <a:r>
              <a:rPr lang="de-DE" sz="1800" b="1" i="0" u="none" strike="noStrike" baseline="0" dirty="0">
                <a:latin typeface="TimesNewRomanPS-BoldMT"/>
              </a:rPr>
              <a:t>Orest: </a:t>
            </a:r>
            <a:r>
              <a:rPr lang="de-DE" sz="1800" b="0" i="0" u="none" strike="noStrike" baseline="0" dirty="0">
                <a:latin typeface="TimesNewRomanPSMT"/>
              </a:rPr>
              <a:t>Ich kam! </a:t>
            </a:r>
            <a:r>
              <a:rPr lang="de-DE" sz="1800" b="1" i="0" u="none" strike="noStrike" baseline="0" dirty="0">
                <a:latin typeface="TimesNewRomanPSMT"/>
              </a:rPr>
              <a:t>doch schweige </a:t>
            </a:r>
            <a:r>
              <a:rPr lang="de-DE" sz="1800" b="0" i="0" u="none" strike="noStrike" baseline="0" dirty="0">
                <a:latin typeface="TimesNewRomanPSMT"/>
              </a:rPr>
              <a:t>still und warte!</a:t>
            </a:r>
          </a:p>
          <a:p>
            <a:pPr algn="l"/>
            <a:r>
              <a:rPr lang="de-DE" sz="1800" b="1" i="0" u="none" strike="noStrike" baseline="0" dirty="0">
                <a:latin typeface="TimesNewRomanPS-BoldMT"/>
              </a:rPr>
              <a:t>Elektra: </a:t>
            </a:r>
            <a:r>
              <a:rPr lang="de-DE" sz="1800" b="0" i="0" u="none" strike="noStrike" baseline="0" dirty="0">
                <a:latin typeface="TimesNewRomanPSMT"/>
              </a:rPr>
              <a:t>Warum?</a:t>
            </a:r>
          </a:p>
          <a:p>
            <a:pPr algn="l"/>
            <a:r>
              <a:rPr lang="de-DE" sz="1800" b="1" i="0" u="none" strike="noStrike" baseline="0" dirty="0">
                <a:latin typeface="TimesNewRomanPS-BoldMT"/>
              </a:rPr>
              <a:t>Orest: </a:t>
            </a:r>
            <a:r>
              <a:rPr lang="de-DE" sz="1800" b="1" i="0" u="none" strike="noStrike" baseline="0" dirty="0">
                <a:latin typeface="TimesNewRomanPSMT"/>
              </a:rPr>
              <a:t>Besser, du schweigst</a:t>
            </a:r>
            <a:r>
              <a:rPr lang="de-DE" sz="1800" b="0" i="0" u="none" strike="noStrike" baseline="0" dirty="0">
                <a:latin typeface="TimesNewRomanPSMT"/>
              </a:rPr>
              <a:t>, damit uns drinnen niemand hört</a:t>
            </a:r>
            <a:r>
              <a:rPr lang="de-DE" sz="1400" b="0" i="0" u="none" strike="noStrike" baseline="0" dirty="0">
                <a:latin typeface="TimesNewRomanPSMT"/>
              </a:rPr>
              <a:t>!</a:t>
            </a:r>
            <a:endParaRPr lang="el-GR" sz="1800" dirty="0"/>
          </a:p>
          <a:p>
            <a:pPr algn="l"/>
            <a:r>
              <a:rPr lang="de-DE" sz="1800" b="1" i="0" u="none" strike="noStrike" baseline="0" dirty="0">
                <a:latin typeface="TimesNewRomanPS-BoldMT"/>
              </a:rPr>
              <a:t>Elektra: </a:t>
            </a:r>
            <a:r>
              <a:rPr lang="de-DE" sz="1800" b="0" i="0" u="none" strike="noStrike" baseline="0" dirty="0">
                <a:latin typeface="TimesNewRomanPSMT"/>
              </a:rPr>
              <a:t>O nein! bei Artemis, der Unbezwungenen!</a:t>
            </a:r>
          </a:p>
          <a:p>
            <a:pPr algn="l"/>
            <a:r>
              <a:rPr lang="de-DE" sz="1800" b="0" i="0" u="none" strike="noStrike" baseline="0" dirty="0">
                <a:latin typeface="TimesNewRomanPSMT"/>
              </a:rPr>
              <a:t>Niemals will ich zittern</a:t>
            </a:r>
          </a:p>
          <a:p>
            <a:pPr algn="l"/>
            <a:r>
              <a:rPr lang="de-DE" sz="1800" b="0" i="0" u="none" strike="noStrike" baseline="0" dirty="0">
                <a:latin typeface="TimesNewRomanPSMT"/>
              </a:rPr>
              <a:t>vor der unn</a:t>
            </a:r>
            <a:r>
              <a:rPr lang="de-DE" sz="1800" dirty="0">
                <a:latin typeface="TimesNewRomanPSMT"/>
              </a:rPr>
              <a:t>ü</a:t>
            </a:r>
            <a:r>
              <a:rPr lang="de-DE" sz="1800" b="0" i="0" u="none" strike="noStrike" baseline="0" dirty="0">
                <a:latin typeface="TimesNewRomanPSMT"/>
              </a:rPr>
              <a:t>tzen Last</a:t>
            </a:r>
          </a:p>
          <a:p>
            <a:pPr algn="l"/>
            <a:r>
              <a:rPr lang="de-DE" sz="1800" b="0" i="0" u="none" strike="noStrike" baseline="0" dirty="0">
                <a:latin typeface="TimesNewRomanPSMT"/>
              </a:rPr>
              <a:t>der Weiber dieses Hauses!</a:t>
            </a:r>
          </a:p>
          <a:p>
            <a:pPr algn="l"/>
            <a:r>
              <a:rPr lang="de-DE" sz="1800" b="1" i="0" u="none" strike="noStrike" baseline="0" dirty="0">
                <a:latin typeface="TimesNewRomanPS-BoldMT"/>
              </a:rPr>
              <a:t>Orest: </a:t>
            </a:r>
            <a:r>
              <a:rPr lang="de-DE" sz="1800" b="0" i="0" u="none" strike="noStrike" baseline="0" dirty="0">
                <a:latin typeface="TimesNewRomanPSMT"/>
              </a:rPr>
              <a:t>Bedenke, </a:t>
            </a:r>
            <a:r>
              <a:rPr lang="de-DE" sz="1800" b="0" i="0" u="none" strike="noStrike" baseline="0" dirty="0" err="1">
                <a:latin typeface="TimesNewRomanPSMT"/>
              </a:rPr>
              <a:t>daß</a:t>
            </a:r>
            <a:r>
              <a:rPr lang="de-DE" sz="1800" b="0" i="0" u="none" strike="noStrike" baseline="0" dirty="0">
                <a:latin typeface="TimesNewRomanPSMT"/>
              </a:rPr>
              <a:t> auch in Weibern Ares lebt!</a:t>
            </a:r>
          </a:p>
          <a:p>
            <a:pPr algn="l"/>
            <a:r>
              <a:rPr lang="de-DE" sz="1800" b="0" i="0" u="none" strike="noStrike" baseline="0" dirty="0">
                <a:latin typeface="TimesNewRomanPSMT"/>
              </a:rPr>
              <a:t>Du weißt es gut, da du es selbst erfahren!</a:t>
            </a:r>
          </a:p>
        </p:txBody>
      </p:sp>
      <p:sp>
        <p:nvSpPr>
          <p:cNvPr id="4" name="Θέση περιεχομένου 3">
            <a:extLst>
              <a:ext uri="{FF2B5EF4-FFF2-40B4-BE49-F238E27FC236}">
                <a16:creationId xmlns:a16="http://schemas.microsoft.com/office/drawing/2014/main" id="{745CCE54-E227-4474-D0F4-9752F1870BF6}"/>
              </a:ext>
            </a:extLst>
          </p:cNvPr>
          <p:cNvSpPr>
            <a:spLocks noGrp="1"/>
          </p:cNvSpPr>
          <p:nvPr>
            <p:ph sz="half" idx="2"/>
          </p:nvPr>
        </p:nvSpPr>
        <p:spPr/>
        <p:txBody>
          <a:bodyPr>
            <a:normAutofit/>
          </a:bodyPr>
          <a:lstStyle/>
          <a:p>
            <a:r>
              <a:rPr lang="de-DE" b="1" dirty="0">
                <a:latin typeface="TimesNewRomanPS-BoldMT"/>
              </a:rPr>
              <a:t>Elektra: </a:t>
            </a:r>
            <a:r>
              <a:rPr lang="de-DE" i="1" dirty="0">
                <a:latin typeface="TimesNewRomanPS-ItalicMT"/>
              </a:rPr>
              <a:t>(aufschluchzend)</a:t>
            </a:r>
          </a:p>
          <a:p>
            <a:r>
              <a:rPr lang="de-DE" dirty="0">
                <a:latin typeface="TimesNewRomanPSMT"/>
              </a:rPr>
              <a:t>O wehe, o Götter, wehe!</a:t>
            </a:r>
          </a:p>
          <a:p>
            <a:r>
              <a:rPr lang="de-DE" dirty="0">
                <a:latin typeface="TimesNewRomanPSMT"/>
              </a:rPr>
              <a:t>Du erregst unverhüllt unser</a:t>
            </a:r>
          </a:p>
          <a:p>
            <a:r>
              <a:rPr lang="de-DE" dirty="0">
                <a:latin typeface="TimesNewRomanPSMT"/>
              </a:rPr>
              <a:t>nimmer zu tilgendes,</a:t>
            </a:r>
          </a:p>
          <a:p>
            <a:r>
              <a:rPr lang="de-DE" dirty="0">
                <a:latin typeface="TimesNewRomanPSMT"/>
              </a:rPr>
              <a:t>nimmer zu lassendes Leid!</a:t>
            </a:r>
          </a:p>
          <a:p>
            <a:r>
              <a:rPr lang="de-DE" b="1" dirty="0">
                <a:latin typeface="TimesNewRomanPS-BoldMT"/>
              </a:rPr>
              <a:t>Orest: </a:t>
            </a:r>
            <a:r>
              <a:rPr lang="de-DE" dirty="0">
                <a:latin typeface="TimesNewRomanPSMT"/>
              </a:rPr>
              <a:t>Ich weiß! doch erst wenn die Gegenwart</a:t>
            </a:r>
          </a:p>
          <a:p>
            <a:r>
              <a:rPr lang="de-DE" dirty="0">
                <a:latin typeface="TimesNewRomanPSMT"/>
              </a:rPr>
              <a:t>es rät, ist dieser Dinge zu gedenken!</a:t>
            </a:r>
            <a:endParaRPr lang="el-GR" dirty="0"/>
          </a:p>
          <a:p>
            <a:endParaRPr lang="el-GR" dirty="0"/>
          </a:p>
        </p:txBody>
      </p:sp>
    </p:spTree>
    <p:extLst>
      <p:ext uri="{BB962C8B-B14F-4D97-AF65-F5344CB8AC3E}">
        <p14:creationId xmlns:p14="http://schemas.microsoft.com/office/powerpoint/2010/main" val="156424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F9596E-4BDE-C4C3-B2A7-26EFBE92824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8DF3DE1-6D21-E4F8-B25B-0AC26723692F}"/>
              </a:ext>
            </a:extLst>
          </p:cNvPr>
          <p:cNvSpPr>
            <a:spLocks noGrp="1"/>
          </p:cNvSpPr>
          <p:nvPr>
            <p:ph sz="half" idx="1"/>
          </p:nvPr>
        </p:nvSpPr>
        <p:spPr/>
        <p:txBody>
          <a:bodyPr>
            <a:normAutofit fontScale="92500"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Oh, jede Zeit gilt mir</a:t>
            </a:r>
          </a:p>
          <a:p>
            <a:pPr algn="l"/>
            <a:r>
              <a:rPr lang="de-DE" sz="1800" b="0" i="0" u="none" strike="noStrike" baseline="0" dirty="0">
                <a:latin typeface="TimesNewRomanPSMT"/>
              </a:rPr>
              <a:t>als gegenwärtige Zeit,</a:t>
            </a:r>
          </a:p>
          <a:p>
            <a:pPr algn="l"/>
            <a:r>
              <a:rPr lang="de-DE" sz="1800" b="0" i="0" u="none" strike="noStrike" baseline="0" dirty="0">
                <a:latin typeface="TimesNewRomanPSMT"/>
              </a:rPr>
              <a:t>mit Recht dies auszusagen;</a:t>
            </a:r>
          </a:p>
          <a:p>
            <a:pPr algn="l"/>
            <a:r>
              <a:rPr lang="de-DE" sz="1800" b="1" i="0" u="none" strike="noStrike" baseline="0" dirty="0">
                <a:latin typeface="TimesNewRomanPSMT"/>
              </a:rPr>
              <a:t>den kaum bekam ich frei den Mund!</a:t>
            </a:r>
          </a:p>
          <a:p>
            <a:pPr algn="l"/>
            <a:r>
              <a:rPr lang="de-DE" sz="1800" b="1" i="0" u="none" strike="noStrike" baseline="0" dirty="0">
                <a:latin typeface="TimesNewRomanPS-BoldMT"/>
              </a:rPr>
              <a:t>Orest: </a:t>
            </a:r>
            <a:r>
              <a:rPr lang="de-DE" sz="1800" b="0" i="0" u="none" strike="noStrike" baseline="0" dirty="0">
                <a:latin typeface="TimesNewRomanPSMT"/>
              </a:rPr>
              <a:t>Das sag ich auch! Drum wahre ihn dir so!</a:t>
            </a:r>
          </a:p>
          <a:p>
            <a:pPr algn="l"/>
            <a:r>
              <a:rPr lang="de-DE" sz="1800" b="1" i="0" u="none" strike="noStrike" baseline="0" dirty="0">
                <a:latin typeface="TimesNewRomanPS-BoldMT"/>
              </a:rPr>
              <a:t>Elektra: </a:t>
            </a:r>
            <a:r>
              <a:rPr lang="de-DE" sz="1800" b="0" i="0" u="none" strike="noStrike" baseline="0" dirty="0">
                <a:latin typeface="TimesNewRomanPSMT"/>
              </a:rPr>
              <a:t>Wodurch?</a:t>
            </a:r>
          </a:p>
          <a:p>
            <a:pPr algn="l"/>
            <a:r>
              <a:rPr lang="de-DE" sz="1800" b="1" i="0" u="none" strike="noStrike" baseline="0" dirty="0">
                <a:latin typeface="TimesNewRomanPS-BoldMT"/>
              </a:rPr>
              <a:t>Orest: </a:t>
            </a:r>
            <a:r>
              <a:rPr lang="de-DE" sz="1800" b="1" i="0" u="none" strike="noStrike" baseline="0" dirty="0">
                <a:latin typeface="TimesNewRomanPSMT"/>
              </a:rPr>
              <a:t>Wo nicht die Zeit ist, meide lange Reden</a:t>
            </a:r>
            <a:r>
              <a:rPr lang="de-DE" sz="1800" b="0" i="0" u="none" strike="noStrike" baseline="0" dirty="0">
                <a:latin typeface="TimesNewRomanPSMT"/>
              </a:rPr>
              <a:t>!</a:t>
            </a:r>
          </a:p>
          <a:p>
            <a:pPr algn="l"/>
            <a:r>
              <a:rPr lang="de-DE" sz="1800" b="1" i="0" u="none" strike="noStrike" baseline="0" dirty="0">
                <a:latin typeface="TimesNewRomanPS-BoldMT"/>
              </a:rPr>
              <a:t>Elektra: </a:t>
            </a:r>
            <a:r>
              <a:rPr lang="de-DE" sz="1800" b="0" i="0" u="none" strike="noStrike" baseline="0" dirty="0">
                <a:latin typeface="TimesNewRomanPSMT"/>
              </a:rPr>
              <a:t>Wer wollte wohl, da du erschienst,</a:t>
            </a:r>
          </a:p>
          <a:p>
            <a:pPr algn="l"/>
            <a:r>
              <a:rPr lang="de-DE" sz="1800" b="1" i="0" u="none" strike="noStrike" baseline="0" dirty="0">
                <a:latin typeface="TimesNewRomanPSMT"/>
              </a:rPr>
              <a:t>die Worte gegen Schweigen tauschen,</a:t>
            </a:r>
          </a:p>
          <a:p>
            <a:pPr algn="l"/>
            <a:r>
              <a:rPr lang="de-DE" sz="1800" b="0" i="0" u="none" strike="noStrike" baseline="0" dirty="0">
                <a:latin typeface="TimesNewRomanPSMT"/>
              </a:rPr>
              <a:t>da ich dich unverhofft gesehen hab!</a:t>
            </a:r>
            <a:endParaRPr lang="el-GR" dirty="0"/>
          </a:p>
        </p:txBody>
      </p:sp>
      <p:sp>
        <p:nvSpPr>
          <p:cNvPr id="4" name="Θέση περιεχομένου 3">
            <a:extLst>
              <a:ext uri="{FF2B5EF4-FFF2-40B4-BE49-F238E27FC236}">
                <a16:creationId xmlns:a16="http://schemas.microsoft.com/office/drawing/2014/main" id="{AA356DF3-2911-8E6F-21FE-A71DA6571604}"/>
              </a:ext>
            </a:extLst>
          </p:cNvPr>
          <p:cNvSpPr>
            <a:spLocks noGrp="1"/>
          </p:cNvSpPr>
          <p:nvPr>
            <p:ph sz="half" idx="2"/>
          </p:nvPr>
        </p:nvSpPr>
        <p:spPr/>
        <p:txBody>
          <a:bodyPr>
            <a:normAutofit fontScale="92500" lnSpcReduction="10000"/>
          </a:bodyPr>
          <a:lstStyle/>
          <a:p>
            <a:pPr algn="l"/>
            <a:r>
              <a:rPr lang="de-DE" sz="1800" b="1" i="0" u="none" strike="noStrike" baseline="0" dirty="0">
                <a:latin typeface="TimesNewRomanPS-BoldMT"/>
              </a:rPr>
              <a:t>Orest: </a:t>
            </a:r>
            <a:r>
              <a:rPr lang="de-DE" sz="1800" b="0" i="0" u="none" strike="noStrike" baseline="0" dirty="0">
                <a:latin typeface="TimesNewRomanPSMT"/>
              </a:rPr>
              <a:t>Du sahst mich, weil mich Götter trieben herzueilen!</a:t>
            </a:r>
          </a:p>
          <a:p>
            <a:pPr algn="l"/>
            <a:r>
              <a:rPr lang="de-DE" sz="1800" b="1" i="0" u="none" strike="noStrike" baseline="0" dirty="0">
                <a:latin typeface="TimesNewRomanPS-BoldMT"/>
              </a:rPr>
              <a:t>Elektra: </a:t>
            </a:r>
            <a:r>
              <a:rPr lang="de-DE" sz="1800" b="0" i="0" u="none" strike="noStrike" baseline="0" dirty="0">
                <a:latin typeface="TimesNewRomanPSMT"/>
              </a:rPr>
              <a:t>So weist du mich auf noch höhere Gunst,</a:t>
            </a:r>
          </a:p>
          <a:p>
            <a:pPr algn="l"/>
            <a:r>
              <a:rPr lang="de-DE" sz="1800" b="0" i="0" u="none" strike="noStrike" baseline="0" dirty="0">
                <a:latin typeface="TimesNewRomanPSMT"/>
              </a:rPr>
              <a:t>wenn dich ein Gott hierhergeführt in unser Haus!</a:t>
            </a:r>
          </a:p>
          <a:p>
            <a:pPr algn="l"/>
            <a:r>
              <a:rPr lang="de-DE" sz="1800" b="0" i="0" u="none" strike="noStrike" baseline="0" dirty="0">
                <a:latin typeface="TimesNewRomanPSMT"/>
              </a:rPr>
              <a:t>Dein Daimon sandte dich!</a:t>
            </a:r>
          </a:p>
          <a:p>
            <a:pPr algn="l"/>
            <a:r>
              <a:rPr lang="de-DE" sz="1800" b="1" i="0" u="none" strike="noStrike" baseline="0" dirty="0">
                <a:latin typeface="TimesNewRomanPS-BoldMT"/>
              </a:rPr>
              <a:t>Orest: </a:t>
            </a:r>
            <a:r>
              <a:rPr lang="de-DE" sz="1800" b="0" i="0" u="none" strike="noStrike" baseline="0" dirty="0">
                <a:latin typeface="TimesNewRomanPSMT"/>
              </a:rPr>
              <a:t>Zwar will ich dir die Freude nicht verwehren,</a:t>
            </a:r>
          </a:p>
          <a:p>
            <a:pPr algn="l"/>
            <a:r>
              <a:rPr lang="de-DE" sz="1800" b="0" i="0" u="none" strike="noStrike" baseline="0" dirty="0">
                <a:latin typeface="TimesNewRomanPSMT"/>
              </a:rPr>
              <a:t>doch fürchte ich, sie </a:t>
            </a:r>
            <a:r>
              <a:rPr lang="de-DE" sz="1800" dirty="0">
                <a:latin typeface="TimesNewRomanPSMT"/>
              </a:rPr>
              <a:t>überwältigt</a:t>
            </a:r>
            <a:r>
              <a:rPr lang="de-DE" sz="1800" b="0" i="0" u="none" strike="noStrike" baseline="0" dirty="0">
                <a:latin typeface="TimesNewRomanPSMT"/>
              </a:rPr>
              <a:t> dich zu sehr!</a:t>
            </a:r>
          </a:p>
          <a:p>
            <a:pPr algn="l"/>
            <a:r>
              <a:rPr lang="de-DE" sz="1800" b="1" i="0" u="none" strike="noStrike" baseline="0" dirty="0">
                <a:latin typeface="TimesNewRomanPS-BoldMT"/>
              </a:rPr>
              <a:t>Elektra: </a:t>
            </a:r>
            <a:r>
              <a:rPr lang="de-DE" sz="1800" b="0" i="0" u="none" strike="noStrike" baseline="0" dirty="0">
                <a:latin typeface="TimesNewRomanPSMT"/>
              </a:rPr>
              <a:t>Oh, da du nach langer Zeit</a:t>
            </a:r>
          </a:p>
          <a:p>
            <a:pPr algn="l"/>
            <a:r>
              <a:rPr lang="de-DE" sz="1800" b="0" i="0" u="none" strike="noStrike" baseline="0" dirty="0">
                <a:latin typeface="TimesNewRomanPSMT"/>
              </a:rPr>
              <a:t>den liebsten Weg gewürdigt hast,</a:t>
            </a:r>
          </a:p>
          <a:p>
            <a:pPr algn="l"/>
            <a:r>
              <a:rPr lang="de-DE" sz="1800" b="0" i="0" u="none" strike="noStrike" baseline="0" dirty="0">
                <a:latin typeface="TimesNewRomanPSMT"/>
              </a:rPr>
              <a:t>mir zu erscheinen:</a:t>
            </a:r>
          </a:p>
          <a:p>
            <a:pPr algn="l"/>
            <a:r>
              <a:rPr lang="de-DE" sz="1800" b="0" i="0" u="none" strike="noStrike" baseline="0" dirty="0">
                <a:latin typeface="TimesNewRomanPSMT"/>
              </a:rPr>
              <a:t>Nicht, weil du mich so </a:t>
            </a:r>
            <a:r>
              <a:rPr lang="de-DE" sz="1800" b="0" i="0" u="none" strike="noStrike" baseline="0" dirty="0" err="1">
                <a:latin typeface="TimesNewRomanPSMT"/>
              </a:rPr>
              <a:t>mühbeladen</a:t>
            </a:r>
            <a:r>
              <a:rPr lang="de-DE" sz="1800" b="0" i="0" u="none" strike="noStrike" baseline="0" dirty="0">
                <a:latin typeface="TimesNewRomanPSMT"/>
              </a:rPr>
              <a:t> siehst ...</a:t>
            </a:r>
            <a:endParaRPr lang="el-GR" dirty="0"/>
          </a:p>
        </p:txBody>
      </p:sp>
    </p:spTree>
    <p:extLst>
      <p:ext uri="{BB962C8B-B14F-4D97-AF65-F5344CB8AC3E}">
        <p14:creationId xmlns:p14="http://schemas.microsoft.com/office/powerpoint/2010/main" val="383640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B69B57-FCA7-FE10-ABA6-B7FDF6EE267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F96E679-2494-627C-956D-9407B867855F}"/>
              </a:ext>
            </a:extLst>
          </p:cNvPr>
          <p:cNvSpPr>
            <a:spLocks noGrp="1"/>
          </p:cNvSpPr>
          <p:nvPr>
            <p:ph sz="half" idx="1"/>
          </p:nvPr>
        </p:nvSpPr>
        <p:spPr/>
        <p:txBody>
          <a:bodyPr/>
          <a:lstStyle/>
          <a:p>
            <a:pPr algn="l"/>
            <a:r>
              <a:rPr lang="de-DE" sz="1800" b="1" i="0" u="none" strike="noStrike" baseline="0" dirty="0">
                <a:latin typeface="TimesNewRomanPS-BoldMT"/>
              </a:rPr>
              <a:t>Orest: </a:t>
            </a:r>
            <a:r>
              <a:rPr lang="de-DE" sz="1800" b="0" i="0" u="none" strike="noStrike" baseline="0" dirty="0">
                <a:latin typeface="TimesNewRomanPSMT"/>
              </a:rPr>
              <a:t>Was soll ich nicht tun?</a:t>
            </a:r>
          </a:p>
          <a:p>
            <a:pPr algn="l"/>
            <a:r>
              <a:rPr lang="de-DE" sz="1800" b="1" i="0" u="none" strike="noStrike" baseline="0" dirty="0">
                <a:latin typeface="TimesNewRomanPS-BoldMT"/>
              </a:rPr>
              <a:t>Elektra: </a:t>
            </a:r>
            <a:r>
              <a:rPr lang="de-DE" sz="1800" b="0" i="0" u="none" strike="noStrike" baseline="0" dirty="0">
                <a:latin typeface="TimesNewRomanPSMT"/>
              </a:rPr>
              <a:t>Nicht beraube mich der Wonne deines Angesichts,</a:t>
            </a:r>
          </a:p>
          <a:p>
            <a:pPr algn="l"/>
            <a:r>
              <a:rPr lang="de-DE" sz="1800" b="0" i="0" u="none" strike="noStrike" baseline="0" dirty="0" err="1">
                <a:latin typeface="TimesNewRomanPSMT"/>
              </a:rPr>
              <a:t>da</a:t>
            </a:r>
            <a:r>
              <a:rPr lang="de-DE" sz="1800" dirty="0" err="1">
                <a:latin typeface="TimesNewRomanPSMT"/>
              </a:rPr>
              <a:t>ß</a:t>
            </a:r>
            <a:r>
              <a:rPr lang="el-GR" sz="1800" b="0" i="0" u="none" strike="noStrike" baseline="0" dirty="0">
                <a:latin typeface="TimesNewRomanPSMT"/>
              </a:rPr>
              <a:t> </a:t>
            </a:r>
            <a:r>
              <a:rPr lang="de-DE" sz="1800" b="0" i="0" u="none" strike="noStrike" baseline="0" dirty="0">
                <a:latin typeface="TimesNewRomanPSMT"/>
              </a:rPr>
              <a:t>ich es misse!</a:t>
            </a:r>
          </a:p>
          <a:p>
            <a:pPr algn="l"/>
            <a:r>
              <a:rPr lang="de-DE" sz="1800" b="1" i="0" u="none" strike="noStrike" baseline="0" dirty="0">
                <a:latin typeface="TimesNewRomanPS-BoldMT"/>
              </a:rPr>
              <a:t>Orest: </a:t>
            </a:r>
            <a:r>
              <a:rPr lang="de-DE" sz="1800" b="0" i="0" u="none" strike="noStrike" baseline="0" dirty="0">
                <a:latin typeface="TimesNewRomanPSMT"/>
              </a:rPr>
              <a:t>Ich zürnte selbst, wenn andere dies täten!</a:t>
            </a:r>
          </a:p>
          <a:p>
            <a:r>
              <a:rPr lang="en-US" sz="1800" dirty="0">
                <a:latin typeface="TimesNewRomanPSMT"/>
              </a:rPr>
              <a:t>[…]</a:t>
            </a:r>
            <a:r>
              <a:rPr lang="de-DE" b="1" dirty="0">
                <a:solidFill>
                  <a:srgbClr val="333333"/>
                </a:solidFill>
                <a:latin typeface="arial" panose="020B0604020202020204" pitchFamily="34" charset="0"/>
              </a:rPr>
              <a:t> </a:t>
            </a:r>
          </a:p>
          <a:p>
            <a:r>
              <a:rPr lang="de-DE" b="1" dirty="0">
                <a:solidFill>
                  <a:srgbClr val="333333"/>
                </a:solidFill>
                <a:latin typeface="arial" panose="020B0604020202020204" pitchFamily="34" charset="0"/>
              </a:rPr>
              <a:t>Orest:</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Spare dir den </a:t>
            </a:r>
            <a:r>
              <a:rPr lang="de-DE" b="1" dirty="0" err="1">
                <a:solidFill>
                  <a:srgbClr val="000000"/>
                </a:solidFill>
                <a:latin typeface="arial" panose="020B0604020202020204" pitchFamily="34" charset="0"/>
              </a:rPr>
              <a:t>Überfluß</a:t>
            </a:r>
            <a:r>
              <a:rPr lang="de-DE" b="1" dirty="0">
                <a:solidFill>
                  <a:srgbClr val="000000"/>
                </a:solidFill>
                <a:latin typeface="arial" panose="020B0604020202020204" pitchFamily="34" charset="0"/>
              </a:rPr>
              <a:t> der Worte</a:t>
            </a:r>
            <a:br>
              <a:rPr lang="de-DE" b="1" dirty="0"/>
            </a:br>
            <a:r>
              <a:rPr lang="de-DE" b="1" dirty="0">
                <a:solidFill>
                  <a:srgbClr val="000000"/>
                </a:solidFill>
                <a:latin typeface="arial" panose="020B0604020202020204" pitchFamily="34" charset="0"/>
              </a:rPr>
              <a:t>und sprich mir weder davon,</a:t>
            </a:r>
            <a:br>
              <a:rPr lang="de-DE" dirty="0"/>
            </a:br>
            <a:r>
              <a:rPr lang="de-DE" dirty="0">
                <a:solidFill>
                  <a:srgbClr val="000000"/>
                </a:solidFill>
                <a:latin typeface="arial" panose="020B0604020202020204" pitchFamily="34" charset="0"/>
              </a:rPr>
              <a:t>wie verderbt die Mutter ist,</a:t>
            </a:r>
            <a:br>
              <a:rPr lang="de-DE" dirty="0"/>
            </a:br>
            <a:r>
              <a:rPr lang="de-DE" dirty="0">
                <a:solidFill>
                  <a:srgbClr val="000000"/>
                </a:solidFill>
                <a:latin typeface="arial" panose="020B0604020202020204" pitchFamily="34" charset="0"/>
              </a:rPr>
              <a:t>noch wie </a:t>
            </a:r>
            <a:r>
              <a:rPr lang="de-DE" dirty="0" err="1">
                <a:solidFill>
                  <a:srgbClr val="000000"/>
                </a:solidFill>
                <a:latin typeface="arial" panose="020B0604020202020204" pitchFamily="34" charset="0"/>
              </a:rPr>
              <a:t>Aigisth</a:t>
            </a:r>
            <a:r>
              <a:rPr lang="de-DE" dirty="0">
                <a:solidFill>
                  <a:srgbClr val="000000"/>
                </a:solidFill>
                <a:latin typeface="arial" panose="020B0604020202020204" pitchFamily="34" charset="0"/>
              </a:rPr>
              <a:t> das Erbgut</a:t>
            </a:r>
            <a:br>
              <a:rPr lang="de-DE" dirty="0"/>
            </a:br>
            <a:r>
              <a:rPr lang="de-DE" dirty="0">
                <a:solidFill>
                  <a:srgbClr val="000000"/>
                </a:solidFill>
                <a:latin typeface="arial" panose="020B0604020202020204" pitchFamily="34" charset="0"/>
              </a:rPr>
              <a:t>unsres väterlichen Stamms erschöpft,</a:t>
            </a:r>
            <a:endParaRPr lang="el-GR" dirty="0"/>
          </a:p>
        </p:txBody>
      </p:sp>
      <p:sp>
        <p:nvSpPr>
          <p:cNvPr id="4" name="Θέση περιεχομένου 3">
            <a:extLst>
              <a:ext uri="{FF2B5EF4-FFF2-40B4-BE49-F238E27FC236}">
                <a16:creationId xmlns:a16="http://schemas.microsoft.com/office/drawing/2014/main" id="{B64B7E80-2AA7-0039-EACF-53F618072185}"/>
              </a:ext>
            </a:extLst>
          </p:cNvPr>
          <p:cNvSpPr>
            <a:spLocks noGrp="1"/>
          </p:cNvSpPr>
          <p:nvPr>
            <p:ph sz="half" idx="2"/>
          </p:nvPr>
        </p:nvSpPr>
        <p:spPr/>
        <p:txBody>
          <a:bodyPr/>
          <a:lstStyle/>
          <a:p>
            <a:br>
              <a:rPr lang="de-DE" dirty="0"/>
            </a:br>
            <a:r>
              <a:rPr lang="de-DE" b="0" i="0" dirty="0" err="1">
                <a:solidFill>
                  <a:srgbClr val="000000"/>
                </a:solidFill>
                <a:effectLst/>
                <a:latin typeface="arial" panose="020B0604020202020204" pitchFamily="34" charset="0"/>
              </a:rPr>
              <a:t>verpraßt</a:t>
            </a:r>
            <a:r>
              <a:rPr lang="de-DE" b="0" i="0" dirty="0">
                <a:solidFill>
                  <a:srgbClr val="000000"/>
                </a:solidFill>
                <a:effectLst/>
                <a:latin typeface="arial" panose="020B0604020202020204" pitchFamily="34" charset="0"/>
              </a:rPr>
              <a:t> oder sinnlos zerstreut!</a:t>
            </a:r>
            <a:br>
              <a:rPr lang="de-DE" dirty="0"/>
            </a:br>
            <a:r>
              <a:rPr lang="de-DE" b="0" i="0" dirty="0">
                <a:solidFill>
                  <a:srgbClr val="000000"/>
                </a:solidFill>
                <a:effectLst/>
                <a:latin typeface="arial" panose="020B0604020202020204" pitchFamily="34" charset="0"/>
              </a:rPr>
              <a:t>Denn über jedes Zeitmaß hinaus</a:t>
            </a:r>
            <a:br>
              <a:rPr lang="de-DE" dirty="0"/>
            </a:br>
            <a:r>
              <a:rPr lang="de-DE" b="0" i="0" dirty="0">
                <a:solidFill>
                  <a:srgbClr val="000000"/>
                </a:solidFill>
                <a:effectLst/>
                <a:latin typeface="arial" panose="020B0604020202020204" pitchFamily="34" charset="0"/>
              </a:rPr>
              <a:t>ginge diese Rede dir!</a:t>
            </a:r>
            <a:br>
              <a:rPr lang="de-DE" dirty="0"/>
            </a:br>
            <a:r>
              <a:rPr lang="de-DE" b="0" i="0" dirty="0">
                <a:solidFill>
                  <a:srgbClr val="000000"/>
                </a:solidFill>
                <a:effectLst/>
                <a:latin typeface="arial" panose="020B0604020202020204" pitchFamily="34" charset="0"/>
              </a:rPr>
              <a:t>Nur was mir jetzt dienlich ist,</a:t>
            </a:r>
            <a:br>
              <a:rPr lang="de-DE" dirty="0"/>
            </a:br>
            <a:r>
              <a:rPr lang="de-DE" b="0" i="0" dirty="0">
                <a:solidFill>
                  <a:srgbClr val="000000"/>
                </a:solidFill>
                <a:effectLst/>
                <a:latin typeface="arial" panose="020B0604020202020204" pitchFamily="34" charset="0"/>
              </a:rPr>
              <a:t>das nenne mir: wie wir, sei's offen,</a:t>
            </a:r>
            <a:br>
              <a:rPr lang="de-DE" dirty="0"/>
            </a:br>
            <a:r>
              <a:rPr lang="de-DE" b="0" i="0" dirty="0">
                <a:solidFill>
                  <a:srgbClr val="000000"/>
                </a:solidFill>
                <a:effectLst/>
                <a:latin typeface="arial" panose="020B0604020202020204" pitchFamily="34" charset="0"/>
              </a:rPr>
              <a:t>sei's im Verborgenen, das Lachen</a:t>
            </a:r>
            <a:br>
              <a:rPr lang="de-DE" dirty="0"/>
            </a:br>
            <a:r>
              <a:rPr lang="de-DE" b="0" i="0" dirty="0">
                <a:solidFill>
                  <a:srgbClr val="000000"/>
                </a:solidFill>
                <a:effectLst/>
                <a:latin typeface="arial" panose="020B0604020202020204" pitchFamily="34" charset="0"/>
              </a:rPr>
              <a:t>unserer Feinde auf diesem Wege hemmen,</a:t>
            </a:r>
          </a:p>
          <a:p>
            <a:r>
              <a:rPr lang="de-DE" dirty="0">
                <a:solidFill>
                  <a:srgbClr val="000000"/>
                </a:solidFill>
                <a:latin typeface="arial" panose="020B0604020202020204" pitchFamily="34" charset="0"/>
              </a:rPr>
              <a:t>[…]</a:t>
            </a:r>
          </a:p>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Schweige, ich bitte dich</a:t>
            </a:r>
            <a:r>
              <a:rPr lang="de-DE" b="0" i="0" dirty="0">
                <a:solidFill>
                  <a:srgbClr val="000000"/>
                </a:solidFill>
                <a:effectLst/>
                <a:latin typeface="arial" panose="020B0604020202020204" pitchFamily="34" charset="0"/>
              </a:rPr>
              <a:t>! denn ich hör</a:t>
            </a:r>
            <a:br>
              <a:rPr lang="de-DE" dirty="0"/>
            </a:br>
            <a:r>
              <a:rPr lang="de-DE" b="0" i="0" dirty="0">
                <a:solidFill>
                  <a:srgbClr val="000000"/>
                </a:solidFill>
                <a:effectLst/>
                <a:latin typeface="arial" panose="020B0604020202020204" pitchFamily="34" charset="0"/>
              </a:rPr>
              <a:t>durchs Tor von drinnen jemand kommen!</a:t>
            </a:r>
            <a:endParaRPr lang="el-GR" dirty="0"/>
          </a:p>
        </p:txBody>
      </p:sp>
    </p:spTree>
    <p:extLst>
      <p:ext uri="{BB962C8B-B14F-4D97-AF65-F5344CB8AC3E}">
        <p14:creationId xmlns:p14="http://schemas.microsoft.com/office/powerpoint/2010/main" val="2276332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BB345D-6C3A-1A04-D125-D83F450CF4D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B429995-F181-EF2B-EEA2-7D93DBE385C3}"/>
              </a:ext>
            </a:extLst>
          </p:cNvPr>
          <p:cNvSpPr>
            <a:spLocks noGrp="1"/>
          </p:cNvSpPr>
          <p:nvPr>
            <p:ph sz="half" idx="1"/>
          </p:nvPr>
        </p:nvSpPr>
        <p:spPr/>
        <p:txBody>
          <a:bodyPr>
            <a:normAutofit lnSpcReduction="10000"/>
          </a:bodyPr>
          <a:lstStyle/>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O ihr allergrößten sinnberaubten Toren!</a:t>
            </a:r>
            <a:br>
              <a:rPr lang="de-DE" dirty="0"/>
            </a:br>
            <a:r>
              <a:rPr lang="de-DE" b="0" i="0" dirty="0">
                <a:solidFill>
                  <a:srgbClr val="000000"/>
                </a:solidFill>
                <a:effectLst/>
                <a:latin typeface="arial" panose="020B0604020202020204" pitchFamily="34" charset="0"/>
              </a:rPr>
              <a:t>Sorgt ihr euch denn gar nicht mehr um euer Leben?</a:t>
            </a:r>
            <a:br>
              <a:rPr lang="de-DE" dirty="0"/>
            </a:br>
            <a:r>
              <a:rPr lang="de-DE" b="0" i="0" dirty="0">
                <a:solidFill>
                  <a:srgbClr val="000000"/>
                </a:solidFill>
                <a:effectLst/>
                <a:latin typeface="arial" panose="020B0604020202020204" pitchFamily="34" charset="0"/>
              </a:rPr>
              <a:t>Oder ist euch kein Verstand mehr eingeboren,[…]</a:t>
            </a:r>
          </a:p>
          <a:p>
            <a:r>
              <a:rPr lang="de-DE" b="1" i="0" dirty="0">
                <a:solidFill>
                  <a:srgbClr val="000000"/>
                </a:solidFill>
                <a:effectLst/>
                <a:latin typeface="arial" panose="020B0604020202020204" pitchFamily="34" charset="0"/>
              </a:rPr>
              <a:t>Reißt euch los von euren langen Reden</a:t>
            </a:r>
            <a:br>
              <a:rPr lang="de-DE" dirty="0"/>
            </a:br>
            <a:r>
              <a:rPr lang="de-DE" b="0" i="0" dirty="0">
                <a:solidFill>
                  <a:srgbClr val="000000"/>
                </a:solidFill>
                <a:effectLst/>
                <a:latin typeface="arial" panose="020B0604020202020204" pitchFamily="34" charset="0"/>
              </a:rPr>
              <a:t>und diesem nicht zu sättigendem Lustgeschrei!</a:t>
            </a:r>
            <a:br>
              <a:rPr lang="de-DE" dirty="0"/>
            </a:br>
            <a:r>
              <a:rPr lang="de-DE" b="0" i="0" dirty="0">
                <a:solidFill>
                  <a:srgbClr val="000000"/>
                </a:solidFill>
                <a:effectLst/>
                <a:latin typeface="arial" panose="020B0604020202020204" pitchFamily="34" charset="0"/>
              </a:rPr>
              <a:t>Kommt, tretet ein! denn Zaudern ist von Übel</a:t>
            </a:r>
            <a:br>
              <a:rPr lang="de-DE" dirty="0"/>
            </a:br>
            <a:r>
              <a:rPr lang="de-DE" b="0" i="0" dirty="0">
                <a:solidFill>
                  <a:srgbClr val="000000"/>
                </a:solidFill>
                <a:effectLst/>
                <a:latin typeface="arial" panose="020B0604020202020204" pitchFamily="34" charset="0"/>
              </a:rPr>
              <a:t>bei solchen Dingen und sich loszureißen an der Zeit!</a:t>
            </a:r>
            <a:endParaRPr lang="el-GR" dirty="0"/>
          </a:p>
        </p:txBody>
      </p:sp>
      <p:sp>
        <p:nvSpPr>
          <p:cNvPr id="4" name="Θέση περιεχομένου 3">
            <a:extLst>
              <a:ext uri="{FF2B5EF4-FFF2-40B4-BE49-F238E27FC236}">
                <a16:creationId xmlns:a16="http://schemas.microsoft.com/office/drawing/2014/main" id="{86E21E74-426B-3D9C-F627-665B5A338AE9}"/>
              </a:ext>
            </a:extLst>
          </p:cNvPr>
          <p:cNvSpPr>
            <a:spLocks noGrp="1"/>
          </p:cNvSpPr>
          <p:nvPr>
            <p:ph sz="half" idx="2"/>
          </p:nvPr>
        </p:nvSpPr>
        <p:spPr/>
        <p:txBody>
          <a:bodyPr>
            <a:normAutofit lnSpcReduction="10000"/>
          </a:bodyPr>
          <a:lstStyle/>
          <a:p>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Wer ist das, Bruder? Bei den Göttern, sprich!</a:t>
            </a:r>
          </a:p>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Ihm, dessen Hand mich heimlich,</a:t>
            </a:r>
            <a:br>
              <a:rPr lang="de-DE" dirty="0"/>
            </a:br>
            <a:r>
              <a:rPr lang="de-DE" b="0" i="0" dirty="0">
                <a:solidFill>
                  <a:srgbClr val="000000"/>
                </a:solidFill>
                <a:effectLst/>
                <a:latin typeface="arial" panose="020B0604020202020204" pitchFamily="34" charset="0"/>
              </a:rPr>
              <a:t>dank deiner Vorsicht,</a:t>
            </a:r>
            <a:br>
              <a:rPr lang="de-DE" dirty="0"/>
            </a:br>
            <a:r>
              <a:rPr lang="de-DE" b="0" i="0" dirty="0">
                <a:solidFill>
                  <a:srgbClr val="000000"/>
                </a:solidFill>
                <a:effectLst/>
                <a:latin typeface="arial" panose="020B0604020202020204" pitchFamily="34" charset="0"/>
              </a:rPr>
              <a:t>in das Land der </a:t>
            </a:r>
            <a:r>
              <a:rPr lang="de-DE" b="0" i="0" dirty="0" err="1">
                <a:solidFill>
                  <a:srgbClr val="000000"/>
                </a:solidFill>
                <a:effectLst/>
                <a:latin typeface="arial" panose="020B0604020202020204" pitchFamily="34" charset="0"/>
              </a:rPr>
              <a:t>Phoker</a:t>
            </a:r>
            <a:r>
              <a:rPr lang="de-DE" b="0" i="0" dirty="0">
                <a:solidFill>
                  <a:srgbClr val="000000"/>
                </a:solidFill>
                <a:effectLst/>
                <a:latin typeface="arial" panose="020B0604020202020204" pitchFamily="34" charset="0"/>
              </a:rPr>
              <a:t> trug!</a:t>
            </a:r>
          </a:p>
          <a:p>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O liebstes Licht! O einziger Erretter</a:t>
            </a:r>
            <a:br>
              <a:rPr lang="de-DE" dirty="0"/>
            </a:br>
            <a:r>
              <a:rPr lang="de-DE" b="0" i="0" dirty="0">
                <a:solidFill>
                  <a:srgbClr val="000000"/>
                </a:solidFill>
                <a:effectLst/>
                <a:latin typeface="arial" panose="020B0604020202020204" pitchFamily="34" charset="0"/>
              </a:rPr>
              <a:t>des Hauses Agamemnons! Du hier?</a:t>
            </a:r>
            <a:br>
              <a:rPr lang="de-DE" dirty="0"/>
            </a:br>
            <a:r>
              <a:rPr lang="de-DE" b="0" i="0" dirty="0">
                <a:solidFill>
                  <a:srgbClr val="000000"/>
                </a:solidFill>
                <a:effectLst/>
                <a:latin typeface="arial" panose="020B0604020202020204" pitchFamily="34" charset="0"/>
              </a:rPr>
              <a:t>Bist du es wirklich, der ihn und mich</a:t>
            </a:r>
            <a:br>
              <a:rPr lang="de-DE" dirty="0"/>
            </a:br>
            <a:r>
              <a:rPr lang="de-DE" b="0" i="0" dirty="0">
                <a:solidFill>
                  <a:srgbClr val="000000"/>
                </a:solidFill>
                <a:effectLst/>
                <a:latin typeface="arial" panose="020B0604020202020204" pitchFamily="34" charset="0"/>
              </a:rPr>
              <a:t>gerettet hat aus vieler Not?</a:t>
            </a:r>
            <a:br>
              <a:rPr lang="de-DE" dirty="0"/>
            </a:br>
            <a:r>
              <a:rPr lang="de-DE" b="0" i="0" dirty="0">
                <a:solidFill>
                  <a:srgbClr val="000000"/>
                </a:solidFill>
                <a:effectLst/>
                <a:latin typeface="arial" panose="020B0604020202020204" pitchFamily="34" charset="0"/>
              </a:rPr>
              <a:t>O ihr teuren Hände und der süße</a:t>
            </a:r>
            <a:br>
              <a:rPr lang="de-DE" dirty="0"/>
            </a:br>
            <a:r>
              <a:rPr lang="de-DE" b="0" i="0" dirty="0">
                <a:solidFill>
                  <a:srgbClr val="000000"/>
                </a:solidFill>
                <a:effectLst/>
                <a:latin typeface="arial" panose="020B0604020202020204" pitchFamily="34" charset="0"/>
              </a:rPr>
              <a:t>Dienst deiner treuen Füße!</a:t>
            </a:r>
          </a:p>
          <a:p>
            <a:r>
              <a:rPr lang="de-DE" dirty="0">
                <a:solidFill>
                  <a:srgbClr val="000000"/>
                </a:solidFill>
                <a:latin typeface="arial" panose="020B0604020202020204" pitchFamily="34" charset="0"/>
              </a:rPr>
              <a:t>[…]</a:t>
            </a:r>
            <a:endParaRPr lang="el-GR" dirty="0"/>
          </a:p>
        </p:txBody>
      </p:sp>
    </p:spTree>
    <p:extLst>
      <p:ext uri="{BB962C8B-B14F-4D97-AF65-F5344CB8AC3E}">
        <p14:creationId xmlns:p14="http://schemas.microsoft.com/office/powerpoint/2010/main" val="333119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E04166-17C1-BFB1-CDA2-D323932C7CCC}"/>
              </a:ext>
            </a:extLst>
          </p:cNvPr>
          <p:cNvSpPr>
            <a:spLocks noGrp="1"/>
          </p:cNvSpPr>
          <p:nvPr>
            <p:ph type="title"/>
          </p:nvPr>
        </p:nvSpPr>
        <p:spPr/>
        <p:txBody>
          <a:bodyPr/>
          <a:lstStyle/>
          <a:p>
            <a:r>
              <a:rPr lang="de-DE" dirty="0"/>
              <a:t>Sophokles. </a:t>
            </a:r>
            <a:r>
              <a:rPr lang="de-DE" dirty="0" err="1"/>
              <a:t>Orestesszene</a:t>
            </a:r>
            <a:endParaRPr lang="el-GR" dirty="0"/>
          </a:p>
        </p:txBody>
      </p:sp>
      <p:sp>
        <p:nvSpPr>
          <p:cNvPr id="3" name="Θέση κειμένου 2">
            <a:extLst>
              <a:ext uri="{FF2B5EF4-FFF2-40B4-BE49-F238E27FC236}">
                <a16:creationId xmlns:a16="http://schemas.microsoft.com/office/drawing/2014/main" id="{20F379AE-5865-25FF-96E3-E2D2A3126A2D}"/>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276893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B86F44-4BBE-FBED-1B78-36226726177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881B2EE-5B44-BC9C-B4A6-D2C587095A0E}"/>
              </a:ext>
            </a:extLst>
          </p:cNvPr>
          <p:cNvSpPr>
            <a:spLocks noGrp="1"/>
          </p:cNvSpPr>
          <p:nvPr>
            <p:ph sz="half" idx="1"/>
          </p:nvPr>
        </p:nvSpPr>
        <p:spPr/>
        <p:txBody>
          <a:bodyPr>
            <a:normAutofit fontScale="85000" lnSpcReduction="20000"/>
          </a:bodyPr>
          <a:lstStyle/>
          <a:p>
            <a:endParaRPr lang="de-DE" b="1" i="0" dirty="0">
              <a:solidFill>
                <a:srgbClr val="333333"/>
              </a:solidFill>
              <a:effectLst/>
              <a:latin typeface="arial" panose="020B0604020202020204" pitchFamily="34" charset="0"/>
            </a:endParaRPr>
          </a:p>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t>
            </a:r>
            <a:r>
              <a:rPr lang="de-DE" b="1" i="0" dirty="0" err="1">
                <a:solidFill>
                  <a:srgbClr val="000000"/>
                </a:solidFill>
                <a:effectLst/>
                <a:latin typeface="arial" panose="020B0604020202020204" pitchFamily="34" charset="0"/>
              </a:rPr>
              <a:t>Laß</a:t>
            </a:r>
            <a:r>
              <a:rPr lang="de-DE" b="1" i="0" dirty="0">
                <a:solidFill>
                  <a:srgbClr val="000000"/>
                </a:solidFill>
                <a:effectLst/>
                <a:latin typeface="arial" panose="020B0604020202020204" pitchFamily="34" charset="0"/>
              </a:rPr>
              <a:t> es genug sein! </a:t>
            </a:r>
            <a:r>
              <a:rPr lang="de-DE" b="0" i="0" dirty="0">
                <a:solidFill>
                  <a:srgbClr val="000000"/>
                </a:solidFill>
                <a:effectLst/>
                <a:latin typeface="arial" panose="020B0604020202020204" pitchFamily="34" charset="0"/>
              </a:rPr>
              <a:t>Denn was indes geschah,</a:t>
            </a:r>
            <a:br>
              <a:rPr lang="de-DE" dirty="0"/>
            </a:br>
            <a:r>
              <a:rPr lang="de-DE" b="0" i="0" dirty="0">
                <a:solidFill>
                  <a:srgbClr val="000000"/>
                </a:solidFill>
                <a:effectLst/>
                <a:latin typeface="arial" panose="020B0604020202020204" pitchFamily="34" charset="0"/>
              </a:rPr>
              <a:t>da werden noch viele Nächte umlaufen</a:t>
            </a:r>
            <a:br>
              <a:rPr lang="de-DE" dirty="0"/>
            </a:br>
            <a:r>
              <a:rPr lang="de-DE" b="0" i="0" dirty="0">
                <a:solidFill>
                  <a:srgbClr val="000000"/>
                </a:solidFill>
                <a:effectLst/>
                <a:latin typeface="arial" panose="020B0604020202020204" pitchFamily="34" charset="0"/>
              </a:rPr>
              <a:t>und grad so viele Tage, um dir dies, Elektra,</a:t>
            </a:r>
            <a:br>
              <a:rPr lang="de-DE" dirty="0"/>
            </a:br>
            <a:r>
              <a:rPr lang="de-DE" b="0" i="0" dirty="0" err="1">
                <a:solidFill>
                  <a:srgbClr val="000000"/>
                </a:solidFill>
                <a:effectLst/>
                <a:latin typeface="arial" panose="020B0604020202020204" pitchFamily="34" charset="0"/>
              </a:rPr>
              <a:t>genauest</a:t>
            </a:r>
            <a:r>
              <a:rPr lang="de-DE" b="0" i="0" dirty="0">
                <a:solidFill>
                  <a:srgbClr val="000000"/>
                </a:solidFill>
                <a:effectLst/>
                <a:latin typeface="arial" panose="020B0604020202020204" pitchFamily="34" charset="0"/>
              </a:rPr>
              <a:t> kundzutun.</a:t>
            </a:r>
            <a:br>
              <a:rPr lang="de-DE" dirty="0"/>
            </a:br>
            <a:r>
              <a:rPr lang="de-DE" b="0" i="0" dirty="0">
                <a:solidFill>
                  <a:srgbClr val="000000"/>
                </a:solidFill>
                <a:effectLst/>
                <a:latin typeface="arial" panose="020B0604020202020204" pitchFamily="34" charset="0"/>
              </a:rPr>
              <a:t>Euch beiden aber, die ihr hier steht, euch sage ich:</a:t>
            </a:r>
            <a:br>
              <a:rPr lang="de-DE" dirty="0"/>
            </a:br>
            <a:r>
              <a:rPr lang="de-DE" b="1" i="0" dirty="0">
                <a:solidFill>
                  <a:srgbClr val="000000"/>
                </a:solidFill>
                <a:effectLst/>
                <a:latin typeface="arial" panose="020B0604020202020204" pitchFamily="34" charset="0"/>
              </a:rPr>
              <a:t>Jetzt ist die Zeit zu handeln! Jetzt </a:t>
            </a:r>
            <a:r>
              <a:rPr lang="de-DE" b="0" i="0" dirty="0">
                <a:solidFill>
                  <a:srgbClr val="000000"/>
                </a:solidFill>
                <a:effectLst/>
                <a:latin typeface="arial" panose="020B0604020202020204" pitchFamily="34" charset="0"/>
              </a:rPr>
              <a:t>ist </a:t>
            </a:r>
            <a:r>
              <a:rPr lang="de-DE" b="0" i="0" dirty="0" err="1">
                <a:solidFill>
                  <a:srgbClr val="000000"/>
                </a:solidFill>
                <a:effectLst/>
                <a:latin typeface="arial" panose="020B0604020202020204" pitchFamily="34" charset="0"/>
              </a:rPr>
              <a:t>Klytaimnestra</a:t>
            </a:r>
            <a:br>
              <a:rPr lang="de-DE" dirty="0"/>
            </a:br>
            <a:r>
              <a:rPr lang="de-DE" b="0" i="0" dirty="0">
                <a:solidFill>
                  <a:srgbClr val="000000"/>
                </a:solidFill>
                <a:effectLst/>
                <a:latin typeface="arial" panose="020B0604020202020204" pitchFamily="34" charset="0"/>
              </a:rPr>
              <a:t>noch allein, von keinem Mann bewacht! Säumt ihr,</a:t>
            </a:r>
            <a:br>
              <a:rPr lang="de-DE" dirty="0"/>
            </a:br>
            <a:r>
              <a:rPr lang="de-DE" b="0" i="0" dirty="0">
                <a:solidFill>
                  <a:srgbClr val="000000"/>
                </a:solidFill>
                <a:effectLst/>
                <a:latin typeface="arial" panose="020B0604020202020204" pitchFamily="34" charset="0"/>
              </a:rPr>
              <a:t>bedenkt,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ihr mit andren und Geschickteren</a:t>
            </a:r>
            <a:br>
              <a:rPr lang="de-DE" dirty="0"/>
            </a:br>
            <a:r>
              <a:rPr lang="de-DE" b="0" i="0" dirty="0">
                <a:solidFill>
                  <a:srgbClr val="000000"/>
                </a:solidFill>
                <a:effectLst/>
                <a:latin typeface="arial" panose="020B0604020202020204" pitchFamily="34" charset="0"/>
              </a:rPr>
              <a:t>in </a:t>
            </a:r>
            <a:r>
              <a:rPr lang="de-DE" b="0" i="0" dirty="0" err="1">
                <a:solidFill>
                  <a:srgbClr val="000000"/>
                </a:solidFill>
                <a:effectLst/>
                <a:latin typeface="arial" panose="020B0604020202020204" pitchFamily="34" charset="0"/>
              </a:rPr>
              <a:t>größrer</a:t>
            </a:r>
            <a:r>
              <a:rPr lang="de-DE" b="0" i="0" dirty="0">
                <a:solidFill>
                  <a:srgbClr val="000000"/>
                </a:solidFill>
                <a:effectLst/>
                <a:latin typeface="arial" panose="020B0604020202020204" pitchFamily="34" charset="0"/>
              </a:rPr>
              <a:t> Zahl zu kämpfen haben werdet!</a:t>
            </a:r>
            <a:endParaRPr lang="el-GR" dirty="0"/>
          </a:p>
        </p:txBody>
      </p:sp>
      <p:sp>
        <p:nvSpPr>
          <p:cNvPr id="4" name="Θέση περιεχομένου 3">
            <a:extLst>
              <a:ext uri="{FF2B5EF4-FFF2-40B4-BE49-F238E27FC236}">
                <a16:creationId xmlns:a16="http://schemas.microsoft.com/office/drawing/2014/main" id="{4283CE07-FEB9-FAA7-26B4-B1F74E10C212}"/>
              </a:ext>
            </a:extLst>
          </p:cNvPr>
          <p:cNvSpPr>
            <a:spLocks noGrp="1"/>
          </p:cNvSpPr>
          <p:nvPr>
            <p:ph sz="half" idx="2"/>
          </p:nvPr>
        </p:nvSpPr>
        <p:spPr/>
        <p:txBody>
          <a:bodyPr>
            <a:normAutofit fontScale="85000" lnSpcReduction="20000"/>
          </a:bodyPr>
          <a:lstStyle/>
          <a:p>
            <a:r>
              <a:rPr lang="de-DE" b="1" i="0" dirty="0">
                <a:solidFill>
                  <a:srgbClr val="333333"/>
                </a:solidFill>
                <a:effectLst/>
                <a:latin typeface="arial" panose="020B0604020202020204" pitchFamily="34" charset="0"/>
              </a:rPr>
              <a:t>Orest:</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Keiner langen Reden mehr bedarf dies Werk,</a:t>
            </a:r>
            <a:br>
              <a:rPr lang="de-DE" b="1" dirty="0"/>
            </a:br>
            <a:r>
              <a:rPr lang="de-DE" b="1" i="0" dirty="0">
                <a:solidFill>
                  <a:srgbClr val="000000"/>
                </a:solidFill>
                <a:effectLst/>
                <a:latin typeface="arial" panose="020B0604020202020204" pitchFamily="34" charset="0"/>
              </a:rPr>
              <a:t>nein, eilends gilt's ins Haus zu gehen</a:t>
            </a:r>
            <a:r>
              <a:rPr lang="de-DE" b="0" i="0" dirty="0">
                <a:solidFill>
                  <a:srgbClr val="000000"/>
                </a:solidFill>
                <a:effectLst/>
                <a:latin typeface="arial" panose="020B0604020202020204" pitchFamily="34" charset="0"/>
              </a:rPr>
              <a:t>, sobald</a:t>
            </a:r>
            <a:br>
              <a:rPr lang="de-DE" dirty="0"/>
            </a:br>
            <a:r>
              <a:rPr lang="de-DE" b="0" i="0" dirty="0">
                <a:solidFill>
                  <a:srgbClr val="000000"/>
                </a:solidFill>
                <a:effectLst/>
                <a:latin typeface="arial" panose="020B0604020202020204" pitchFamily="34" charset="0"/>
              </a:rPr>
              <a:t>wir noch verehrt der Götter </a:t>
            </a:r>
            <a:r>
              <a:rPr lang="de-DE" b="0" i="0" dirty="0" err="1">
                <a:solidFill>
                  <a:srgbClr val="000000"/>
                </a:solidFill>
                <a:effectLst/>
                <a:latin typeface="arial" panose="020B0604020202020204" pitchFamily="34" charset="0"/>
              </a:rPr>
              <a:t>heil'gen</a:t>
            </a:r>
            <a:r>
              <a:rPr lang="de-DE" b="0" i="0" dirty="0">
                <a:solidFill>
                  <a:srgbClr val="000000"/>
                </a:solidFill>
                <a:effectLst/>
                <a:latin typeface="arial" panose="020B0604020202020204" pitchFamily="34" charset="0"/>
              </a:rPr>
              <a:t> Sitz,</a:t>
            </a:r>
            <a:br>
              <a:rPr lang="de-DE" dirty="0"/>
            </a:br>
            <a:r>
              <a:rPr lang="de-DE" b="0" i="0" dirty="0">
                <a:solidFill>
                  <a:srgbClr val="000000"/>
                </a:solidFill>
                <a:effectLst/>
                <a:latin typeface="arial" panose="020B0604020202020204" pitchFamily="34" charset="0"/>
              </a:rPr>
              <a:t>den unsrer </a:t>
            </a:r>
            <a:r>
              <a:rPr lang="de-DE" b="0" i="0" dirty="0" err="1">
                <a:solidFill>
                  <a:srgbClr val="000000"/>
                </a:solidFill>
                <a:effectLst/>
                <a:latin typeface="arial" panose="020B0604020202020204" pitchFamily="34" charset="0"/>
              </a:rPr>
              <a:t>vordren</a:t>
            </a:r>
            <a:r>
              <a:rPr lang="de-DE" b="0" i="0" dirty="0">
                <a:solidFill>
                  <a:srgbClr val="000000"/>
                </a:solidFill>
                <a:effectLst/>
                <a:latin typeface="arial" panose="020B0604020202020204" pitchFamily="34" charset="0"/>
              </a:rPr>
              <a:t> Tore Raum in sich umschließt.</a:t>
            </a:r>
          </a:p>
          <a:p>
            <a:pPr algn="ctr"/>
            <a:r>
              <a:rPr lang="de-DE" b="0" i="1" dirty="0">
                <a:solidFill>
                  <a:srgbClr val="000000"/>
                </a:solidFill>
                <a:effectLst/>
                <a:latin typeface="arial" panose="020B0604020202020204" pitchFamily="34" charset="0"/>
              </a:rPr>
              <a:t>(Sie beten mit erhobenen Händen stumm am Tor und gehen ins Haus. Elektra tritt zum Altar des Apollon.)</a:t>
            </a:r>
            <a:endParaRPr lang="de-DE" b="0" i="0" dirty="0">
              <a:solidFill>
                <a:srgbClr val="000000"/>
              </a:solidFill>
              <a:effectLst/>
              <a:latin typeface="arial" panose="020B0604020202020204" pitchFamily="34" charset="0"/>
            </a:endParaRP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O Herr Apollon! Hör die beiden gnädig an,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mich, die ich so oft schon vor dich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hingetreten bin, so wenig ich auch hatte,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mit </a:t>
            </a:r>
            <a:r>
              <a:rPr lang="de-DE" b="0" i="0" dirty="0" err="1">
                <a:solidFill>
                  <a:srgbClr val="000000"/>
                </a:solidFill>
                <a:effectLst/>
                <a:latin typeface="arial" panose="020B0604020202020204" pitchFamily="34" charset="0"/>
              </a:rPr>
              <a:t>nimmermüd</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erhobner</a:t>
            </a:r>
            <a:r>
              <a:rPr lang="de-DE" b="0" i="0" dirty="0">
                <a:solidFill>
                  <a:srgbClr val="000000"/>
                </a:solidFill>
                <a:effectLst/>
                <a:latin typeface="arial" panose="020B0604020202020204" pitchFamily="34" charset="0"/>
              </a:rPr>
              <a:t> Hand. Auch jetzt,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o Lykischer Apoll, bitte, knie und flehe ich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mit dem, was ich vermag zu geben: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sei hold gesinnt, ein Helfer uns bei diesem Plan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zeige allen Menschen, wie Götter</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verletzte </a:t>
            </a:r>
            <a:r>
              <a:rPr lang="de-DE" b="0" i="0" dirty="0" err="1">
                <a:solidFill>
                  <a:srgbClr val="000000"/>
                </a:solidFill>
                <a:effectLst/>
                <a:latin typeface="arial" panose="020B0604020202020204" pitchFamily="34" charset="0"/>
              </a:rPr>
              <a:t>heilge</a:t>
            </a:r>
            <a:r>
              <a:rPr lang="de-DE" b="0" i="0" dirty="0">
                <a:solidFill>
                  <a:srgbClr val="000000"/>
                </a:solidFill>
                <a:effectLst/>
                <a:latin typeface="arial" panose="020B0604020202020204" pitchFamily="34" charset="0"/>
              </a:rPr>
              <a:t> Scheu erwidern!</a:t>
            </a:r>
          </a:p>
          <a:p>
            <a:endParaRPr lang="el-GR" dirty="0"/>
          </a:p>
        </p:txBody>
      </p:sp>
    </p:spTree>
    <p:extLst>
      <p:ext uri="{BB962C8B-B14F-4D97-AF65-F5344CB8AC3E}">
        <p14:creationId xmlns:p14="http://schemas.microsoft.com/office/powerpoint/2010/main" val="3480051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291072-1B34-97CE-B68F-080D87D293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E39D8FB-C888-0279-627C-8355EACFA68D}"/>
              </a:ext>
            </a:extLst>
          </p:cNvPr>
          <p:cNvSpPr>
            <a:spLocks noGrp="1"/>
          </p:cNvSpPr>
          <p:nvPr>
            <p:ph idx="1"/>
          </p:nvPr>
        </p:nvSpPr>
        <p:spPr/>
        <p:txBody>
          <a:bodyPr>
            <a:normAutofit/>
          </a:bodyPr>
          <a:lstStyle/>
          <a:p>
            <a:r>
              <a:rPr lang="el-GR" sz="4000" b="1" dirty="0"/>
              <a:t>             </a:t>
            </a:r>
          </a:p>
          <a:p>
            <a:r>
              <a:rPr lang="el-GR" sz="4000" b="1" dirty="0"/>
              <a:t>        </a:t>
            </a:r>
            <a:r>
              <a:rPr lang="de-DE" sz="4000" b="1" dirty="0"/>
              <a:t>Hofmannsthal </a:t>
            </a:r>
            <a:endParaRPr lang="el-GR" sz="4000" b="1" dirty="0"/>
          </a:p>
        </p:txBody>
      </p:sp>
    </p:spTree>
    <p:extLst>
      <p:ext uri="{BB962C8B-B14F-4D97-AF65-F5344CB8AC3E}">
        <p14:creationId xmlns:p14="http://schemas.microsoft.com/office/powerpoint/2010/main" val="4069119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C35521-BBBB-A637-6B47-239086C566D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061D525-6D4F-81A0-349E-D2E7CF07D859}"/>
              </a:ext>
            </a:extLst>
          </p:cNvPr>
          <p:cNvSpPr>
            <a:spLocks noGrp="1"/>
          </p:cNvSpPr>
          <p:nvPr>
            <p:ph sz="half" idx="1"/>
          </p:nvPr>
        </p:nvSpPr>
        <p:spPr/>
        <p:txBody>
          <a:bodyPr>
            <a:normAutofit fontScale="85000" lnSpcReduction="20000"/>
          </a:bodyPr>
          <a:lstStyle/>
          <a:p>
            <a:pPr marL="0" indent="0" algn="l">
              <a:buNone/>
            </a:pPr>
            <a:r>
              <a:rPr lang="de-DE" sz="1800" b="0" i="1" u="none" strike="noStrike" baseline="0" dirty="0">
                <a:latin typeface="Arial-ItalicMT"/>
              </a:rPr>
              <a:t>Sie fängt an der Wand des Hauses, seitwärts der Türschwelle, </a:t>
            </a:r>
            <a:r>
              <a:rPr lang="de-DE" sz="1800" b="0" i="1" u="sng" strike="noStrike" baseline="0" dirty="0">
                <a:latin typeface="Arial-ItalicMT"/>
              </a:rPr>
              <a:t>eifrig zu graben an, lautlos, wie ein Tier. </a:t>
            </a:r>
            <a:r>
              <a:rPr lang="de-DE" sz="1800" b="0" i="1" u="none" strike="noStrike" baseline="0" dirty="0">
                <a:latin typeface="Arial-ItalicMT"/>
              </a:rPr>
              <a:t>Hält inne, sieht sich um, gräbt wieder.</a:t>
            </a:r>
          </a:p>
          <a:p>
            <a:pPr algn="l"/>
            <a:r>
              <a:rPr lang="de-DE" sz="1800" b="0" i="1" u="sng" strike="noStrike" baseline="0" dirty="0">
                <a:latin typeface="Arial-ItalicMT"/>
              </a:rPr>
              <a:t>Orest steht </a:t>
            </a:r>
            <a:r>
              <a:rPr lang="de-DE" sz="1800" b="0" i="1" u="none" strike="noStrike" baseline="0" dirty="0">
                <a:latin typeface="Arial-ItalicMT"/>
              </a:rPr>
              <a:t>in der Hoftür, von der letzten Helle sich schwarz abhebend. Er tritt herein. Elektra blickt auf ihn. Er dreht sich langsam um, so </a:t>
            </a:r>
            <a:r>
              <a:rPr lang="de-DE" sz="1800" b="0" i="1" u="none" strike="noStrike" baseline="0" dirty="0" err="1">
                <a:latin typeface="Arial-ItalicMT"/>
              </a:rPr>
              <a:t>daί</a:t>
            </a:r>
            <a:endParaRPr lang="de-DE" sz="1800" b="0" i="1" u="none" strike="noStrike" baseline="0" dirty="0">
              <a:latin typeface="Arial-ItalicMT"/>
            </a:endParaRPr>
          </a:p>
          <a:p>
            <a:pPr algn="l"/>
            <a:r>
              <a:rPr lang="de-DE" sz="1800" b="0" i="1" u="none" strike="noStrike" baseline="0" dirty="0">
                <a:latin typeface="Arial-ItalicMT"/>
              </a:rPr>
              <a:t>sein Blick auf sie fällt. Elektra fährt heftig auf, zittert.</a:t>
            </a:r>
          </a:p>
          <a:p>
            <a:pPr algn="l"/>
            <a:endParaRPr lang="de-DE" b="0" i="0" dirty="0">
              <a:solidFill>
                <a:srgbClr val="000000"/>
              </a:solidFill>
              <a:effectLst/>
              <a:latin typeface="arial" panose="020B0604020202020204" pitchFamily="34" charset="0"/>
            </a:endParaRPr>
          </a:p>
          <a:p>
            <a:r>
              <a:rPr lang="de-DE" b="1" dirty="0">
                <a:latin typeface="TimesNewRomanPSMT"/>
              </a:rPr>
              <a:t>ELEKTRA.</a:t>
            </a:r>
          </a:p>
          <a:p>
            <a:r>
              <a:rPr lang="de-DE" b="1" dirty="0">
                <a:latin typeface="ArialMT"/>
              </a:rPr>
              <a:t>Was willst du, fremder Mensch? </a:t>
            </a:r>
            <a:r>
              <a:rPr lang="de-DE" dirty="0">
                <a:latin typeface="ArialMT"/>
              </a:rPr>
              <a:t>was treibst du dich</a:t>
            </a:r>
          </a:p>
          <a:p>
            <a:r>
              <a:rPr lang="de-DE" dirty="0">
                <a:latin typeface="ArialMT"/>
              </a:rPr>
              <a:t>zur dunklen Stunde hier herum, belauerst,</a:t>
            </a:r>
          </a:p>
          <a:p>
            <a:r>
              <a:rPr lang="de-DE" dirty="0">
                <a:latin typeface="ArialMT"/>
              </a:rPr>
              <a:t>was andre tun! Also </a:t>
            </a:r>
            <a:r>
              <a:rPr lang="de-DE" dirty="0" err="1">
                <a:latin typeface="ArialMT"/>
              </a:rPr>
              <a:t>laß</a:t>
            </a:r>
            <a:r>
              <a:rPr lang="de-DE" dirty="0">
                <a:latin typeface="ArialMT"/>
              </a:rPr>
              <a:t> auch mich in Ruh.</a:t>
            </a:r>
          </a:p>
          <a:p>
            <a:r>
              <a:rPr lang="de-DE" sz="1800" dirty="0">
                <a:solidFill>
                  <a:srgbClr val="000000"/>
                </a:solidFill>
                <a:latin typeface="arial" panose="020B0604020202020204" pitchFamily="34" charset="0"/>
              </a:rPr>
              <a:t>Tritt ab und </a:t>
            </a:r>
            <a:r>
              <a:rPr lang="de-DE" sz="1800" dirty="0" err="1">
                <a:solidFill>
                  <a:srgbClr val="000000"/>
                </a:solidFill>
                <a:latin typeface="arial" panose="020B0604020202020204" pitchFamily="34" charset="0"/>
              </a:rPr>
              <a:t>laß</a:t>
            </a:r>
            <a:r>
              <a:rPr lang="de-DE" sz="1800" dirty="0">
                <a:solidFill>
                  <a:srgbClr val="000000"/>
                </a:solidFill>
                <a:latin typeface="arial" panose="020B0604020202020204" pitchFamily="34" charset="0"/>
              </a:rPr>
              <a:t> mich an der Erde wühlen.</a:t>
            </a:r>
          </a:p>
          <a:p>
            <a:pPr algn="l"/>
            <a:endParaRPr lang="el-GR" dirty="0"/>
          </a:p>
        </p:txBody>
      </p:sp>
      <p:sp>
        <p:nvSpPr>
          <p:cNvPr id="4" name="Θέση περιεχομένου 3">
            <a:extLst>
              <a:ext uri="{FF2B5EF4-FFF2-40B4-BE49-F238E27FC236}">
                <a16:creationId xmlns:a16="http://schemas.microsoft.com/office/drawing/2014/main" id="{DACD6239-24F1-CAF6-D5BA-3489871C928D}"/>
              </a:ext>
            </a:extLst>
          </p:cNvPr>
          <p:cNvSpPr>
            <a:spLocks noGrp="1"/>
          </p:cNvSpPr>
          <p:nvPr>
            <p:ph sz="half" idx="2"/>
          </p:nvPr>
        </p:nvSpPr>
        <p:spPr/>
        <p:txBody>
          <a:bodyPr>
            <a:normAutofit fontScale="85000" lnSpcReduction="20000"/>
          </a:bodyPr>
          <a:lstStyle/>
          <a:p>
            <a:pPr algn="l"/>
            <a:endParaRPr lang="de-DE" sz="1900" b="0" i="0" dirty="0">
              <a:solidFill>
                <a:srgbClr val="000000"/>
              </a:solidFill>
              <a:effectLst/>
              <a:latin typeface="arial" panose="020B0604020202020204" pitchFamily="34" charset="0"/>
            </a:endParaRPr>
          </a:p>
          <a:p>
            <a:pPr algn="l"/>
            <a:r>
              <a:rPr lang="de-DE" sz="1900" b="0" i="0" dirty="0">
                <a:solidFill>
                  <a:srgbClr val="000000"/>
                </a:solidFill>
                <a:effectLst/>
                <a:latin typeface="arial" panose="020B0604020202020204" pitchFamily="34" charset="0"/>
              </a:rPr>
              <a:t>Verstehst du, was man redet? oder </a:t>
            </a:r>
            <a:r>
              <a:rPr lang="de-DE" sz="1900" b="0" i="0" dirty="0" err="1">
                <a:solidFill>
                  <a:srgbClr val="000000"/>
                </a:solidFill>
                <a:effectLst/>
                <a:latin typeface="arial" panose="020B0604020202020204" pitchFamily="34" charset="0"/>
              </a:rPr>
              <a:t>läßt</a:t>
            </a:r>
            <a:endParaRPr lang="de-DE" sz="1900" b="0" i="0" dirty="0">
              <a:solidFill>
                <a:srgbClr val="000000"/>
              </a:solidFill>
              <a:effectLst/>
              <a:latin typeface="arial" panose="020B0604020202020204" pitchFamily="34" charset="0"/>
            </a:endParaRPr>
          </a:p>
          <a:p>
            <a:pPr algn="l"/>
            <a:r>
              <a:rPr lang="de-DE" sz="1900" b="0" i="0" dirty="0">
                <a:solidFill>
                  <a:srgbClr val="000000"/>
                </a:solidFill>
                <a:effectLst/>
                <a:latin typeface="arial" panose="020B0604020202020204" pitchFamily="34" charset="0"/>
              </a:rPr>
              <a:t>die Neugier dich nicht los? Ich grab nichts ein,</a:t>
            </a:r>
          </a:p>
          <a:p>
            <a:pPr algn="l"/>
            <a:r>
              <a:rPr lang="de-DE" sz="1900" b="0" i="0" dirty="0">
                <a:solidFill>
                  <a:srgbClr val="000000"/>
                </a:solidFill>
                <a:effectLst/>
                <a:latin typeface="arial" panose="020B0604020202020204" pitchFamily="34" charset="0"/>
              </a:rPr>
              <a:t>ich grab was aus. </a:t>
            </a:r>
          </a:p>
          <a:p>
            <a:r>
              <a:rPr lang="el-GR" sz="1800" b="0" i="0" u="none" strike="noStrike" baseline="0" dirty="0">
                <a:latin typeface="TimesNewRomanPSMT"/>
              </a:rPr>
              <a:t>[…]</a:t>
            </a:r>
            <a:r>
              <a:rPr lang="de-DE" dirty="0">
                <a:solidFill>
                  <a:srgbClr val="000000"/>
                </a:solidFill>
                <a:latin typeface="arial" panose="020B0604020202020204" pitchFamily="34" charset="0"/>
              </a:rPr>
              <a:t> Ich grab was aus: kaum wirst du aus dem</a:t>
            </a:r>
          </a:p>
          <a:p>
            <a:r>
              <a:rPr lang="de-DE" dirty="0">
                <a:solidFill>
                  <a:srgbClr val="000000"/>
                </a:solidFill>
                <a:latin typeface="arial" panose="020B0604020202020204" pitchFamily="34" charset="0"/>
              </a:rPr>
              <a:t> Licht sein,</a:t>
            </a:r>
          </a:p>
          <a:p>
            <a:r>
              <a:rPr lang="de-DE" dirty="0">
                <a:solidFill>
                  <a:srgbClr val="000000"/>
                </a:solidFill>
                <a:latin typeface="arial" panose="020B0604020202020204" pitchFamily="34" charset="0"/>
              </a:rPr>
              <a:t>so </a:t>
            </a:r>
            <a:r>
              <a:rPr lang="de-DE" dirty="0" err="1">
                <a:solidFill>
                  <a:srgbClr val="000000"/>
                </a:solidFill>
                <a:latin typeface="arial" panose="020B0604020202020204" pitchFamily="34" charset="0"/>
              </a:rPr>
              <a:t>werd</a:t>
            </a:r>
            <a:r>
              <a:rPr lang="de-DE" dirty="0">
                <a:solidFill>
                  <a:srgbClr val="000000"/>
                </a:solidFill>
                <a:latin typeface="arial" panose="020B0604020202020204" pitchFamily="34" charset="0"/>
              </a:rPr>
              <a:t> </a:t>
            </a:r>
            <a:r>
              <a:rPr lang="de-DE" dirty="0" err="1">
                <a:solidFill>
                  <a:srgbClr val="000000"/>
                </a:solidFill>
                <a:latin typeface="arial" panose="020B0604020202020204" pitchFamily="34" charset="0"/>
              </a:rPr>
              <a:t>ichs</a:t>
            </a:r>
            <a:r>
              <a:rPr lang="de-DE" dirty="0">
                <a:solidFill>
                  <a:srgbClr val="000000"/>
                </a:solidFill>
                <a:latin typeface="arial" panose="020B0604020202020204" pitchFamily="34" charset="0"/>
              </a:rPr>
              <a:t> haben und </a:t>
            </a:r>
            <a:r>
              <a:rPr lang="de-DE" b="1" dirty="0">
                <a:solidFill>
                  <a:srgbClr val="000000"/>
                </a:solidFill>
                <a:latin typeface="arial" panose="020B0604020202020204" pitchFamily="34" charset="0"/>
              </a:rPr>
              <a:t>es herzen und</a:t>
            </a:r>
          </a:p>
          <a:p>
            <a:r>
              <a:rPr lang="de-DE" b="1" dirty="0">
                <a:solidFill>
                  <a:srgbClr val="000000"/>
                </a:solidFill>
                <a:latin typeface="arial" panose="020B0604020202020204" pitchFamily="34" charset="0"/>
              </a:rPr>
              <a:t>es küssen,</a:t>
            </a:r>
            <a:r>
              <a:rPr lang="de-DE" dirty="0">
                <a:solidFill>
                  <a:srgbClr val="000000"/>
                </a:solidFill>
                <a:latin typeface="arial" panose="020B0604020202020204" pitchFamily="34" charset="0"/>
              </a:rPr>
              <a:t> so wie </a:t>
            </a:r>
            <a:r>
              <a:rPr lang="de-DE" dirty="0" err="1">
                <a:solidFill>
                  <a:srgbClr val="000000"/>
                </a:solidFill>
                <a:latin typeface="arial" panose="020B0604020202020204" pitchFamily="34" charset="0"/>
              </a:rPr>
              <a:t>wenns</a:t>
            </a:r>
            <a:r>
              <a:rPr lang="de-DE" dirty="0">
                <a:solidFill>
                  <a:srgbClr val="000000"/>
                </a:solidFill>
                <a:latin typeface="arial" panose="020B0604020202020204" pitchFamily="34" charset="0"/>
              </a:rPr>
              <a:t> mein lieber Bruder</a:t>
            </a:r>
          </a:p>
          <a:p>
            <a:r>
              <a:rPr lang="de-DE" dirty="0">
                <a:solidFill>
                  <a:srgbClr val="000000"/>
                </a:solidFill>
                <a:latin typeface="arial" panose="020B0604020202020204" pitchFamily="34" charset="0"/>
              </a:rPr>
              <a:t>und auch mein </a:t>
            </a:r>
            <a:r>
              <a:rPr lang="de-DE" b="1" dirty="0">
                <a:solidFill>
                  <a:srgbClr val="000000"/>
                </a:solidFill>
                <a:latin typeface="arial" panose="020B0604020202020204" pitchFamily="34" charset="0"/>
              </a:rPr>
              <a:t>lieber Sohn in einem </a:t>
            </a:r>
            <a:r>
              <a:rPr lang="de-DE" dirty="0">
                <a:solidFill>
                  <a:srgbClr val="000000"/>
                </a:solidFill>
                <a:latin typeface="arial" panose="020B0604020202020204" pitchFamily="34" charset="0"/>
              </a:rPr>
              <a:t>wäre.</a:t>
            </a:r>
            <a:endParaRPr lang="el-GR" dirty="0"/>
          </a:p>
        </p:txBody>
      </p:sp>
    </p:spTree>
    <p:extLst>
      <p:ext uri="{BB962C8B-B14F-4D97-AF65-F5344CB8AC3E}">
        <p14:creationId xmlns:p14="http://schemas.microsoft.com/office/powerpoint/2010/main" val="2055147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A3D1C6-7855-F7A5-D20A-B3F3FD3A788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B7BD35A-34E1-FF9F-BCBB-D49E26E5548D}"/>
              </a:ext>
            </a:extLst>
          </p:cNvPr>
          <p:cNvSpPr>
            <a:spLocks noGrp="1"/>
          </p:cNvSpPr>
          <p:nvPr>
            <p:ph sz="half" idx="1"/>
          </p:nvPr>
        </p:nvSpPr>
        <p:spPr/>
        <p:txBody>
          <a:bodyPr>
            <a:normAutofit/>
          </a:bodyPr>
          <a:lstStyle/>
          <a:p>
            <a:pPr algn="l"/>
            <a:r>
              <a:rPr lang="de-DE" sz="1800" b="1" i="0" u="none" strike="noStrike" baseline="0" dirty="0">
                <a:latin typeface="Arial-BoldMT"/>
              </a:rPr>
              <a:t>OREST.</a:t>
            </a:r>
          </a:p>
          <a:p>
            <a:pPr algn="l"/>
            <a:r>
              <a:rPr lang="de-DE" sz="1800" i="0" u="none" strike="noStrike" baseline="0" dirty="0">
                <a:latin typeface="ArialMT"/>
              </a:rPr>
              <a:t>So hast du </a:t>
            </a:r>
            <a:r>
              <a:rPr lang="de-DE" sz="1800" b="1" i="0" u="none" strike="noStrike" baseline="0" dirty="0">
                <a:latin typeface="ArialMT"/>
              </a:rPr>
              <a:t>nichts auf Erden, </a:t>
            </a:r>
            <a:r>
              <a:rPr lang="de-DE" sz="1800" i="0" u="none" strike="noStrike" baseline="0" dirty="0">
                <a:latin typeface="ArialMT"/>
              </a:rPr>
              <a:t>was dir lieb ist,</a:t>
            </a:r>
          </a:p>
          <a:p>
            <a:pPr algn="l"/>
            <a:r>
              <a:rPr lang="de-DE" sz="1800" i="0" u="none" strike="noStrike" baseline="0" dirty="0" err="1">
                <a:latin typeface="ArialMT"/>
              </a:rPr>
              <a:t>da</a:t>
            </a:r>
            <a:r>
              <a:rPr lang="de-DE" sz="1800" dirty="0" err="1">
                <a:latin typeface="ArialMT"/>
              </a:rPr>
              <a:t>ß</a:t>
            </a:r>
            <a:r>
              <a:rPr lang="de-DE" sz="1800" i="0" u="none" strike="noStrike" baseline="0" dirty="0">
                <a:latin typeface="ArialMT"/>
              </a:rPr>
              <a:t> du ein Etwas aus der Erde scharren</a:t>
            </a:r>
          </a:p>
          <a:p>
            <a:r>
              <a:rPr lang="de-DE" sz="1800" i="0" u="none" strike="noStrike" baseline="0" dirty="0">
                <a:latin typeface="ArialMT"/>
              </a:rPr>
              <a:t>und küssen willst? </a:t>
            </a:r>
            <a:r>
              <a:rPr lang="de-DE" sz="1800" b="1" i="0" u="none" strike="noStrike" baseline="0" dirty="0">
                <a:latin typeface="ArialMT"/>
              </a:rPr>
              <a:t>Bist denn du ganz allein</a:t>
            </a:r>
            <a:r>
              <a:rPr lang="de-DE" sz="1800" b="0" i="0" u="none" strike="noStrike" baseline="0" dirty="0">
                <a:latin typeface="ArialMT"/>
              </a:rPr>
              <a:t>?</a:t>
            </a:r>
            <a:r>
              <a:rPr lang="de-DE" b="1" dirty="0">
                <a:latin typeface="Arial-BoldMT"/>
              </a:rPr>
              <a:t> </a:t>
            </a:r>
          </a:p>
          <a:p>
            <a:r>
              <a:rPr lang="de-DE" b="1" dirty="0">
                <a:latin typeface="Arial-BoldMT"/>
              </a:rPr>
              <a:t>ELEKTRA.</a:t>
            </a:r>
          </a:p>
          <a:p>
            <a:r>
              <a:rPr lang="de-DE" b="1" dirty="0">
                <a:latin typeface="ArialMT"/>
              </a:rPr>
              <a:t>Ich bin nicht Mutter, habe keine Mutter,</a:t>
            </a:r>
          </a:p>
          <a:p>
            <a:r>
              <a:rPr lang="de-DE" b="1" dirty="0">
                <a:latin typeface="ArialMT"/>
              </a:rPr>
              <a:t>bin kein Geschwister, habe kein Geschwister,</a:t>
            </a:r>
          </a:p>
          <a:p>
            <a:r>
              <a:rPr lang="de-DE" b="1" dirty="0">
                <a:latin typeface="ArialMT"/>
              </a:rPr>
              <a:t>lieg vor der Tür und bin doch nicht der Wachhund,</a:t>
            </a:r>
          </a:p>
          <a:p>
            <a:pPr algn="l"/>
            <a:endParaRPr lang="el-GR" dirty="0"/>
          </a:p>
        </p:txBody>
      </p:sp>
      <p:sp>
        <p:nvSpPr>
          <p:cNvPr id="4" name="Θέση περιεχομένου 3">
            <a:extLst>
              <a:ext uri="{FF2B5EF4-FFF2-40B4-BE49-F238E27FC236}">
                <a16:creationId xmlns:a16="http://schemas.microsoft.com/office/drawing/2014/main" id="{DAD5F4A6-3D35-FC48-DDB5-9DA0CBD3DF3F}"/>
              </a:ext>
            </a:extLst>
          </p:cNvPr>
          <p:cNvSpPr>
            <a:spLocks noGrp="1"/>
          </p:cNvSpPr>
          <p:nvPr>
            <p:ph sz="half" idx="2"/>
          </p:nvPr>
        </p:nvSpPr>
        <p:spPr/>
        <p:txBody>
          <a:bodyPr>
            <a:normAutofit/>
          </a:bodyPr>
          <a:lstStyle/>
          <a:p>
            <a:pPr algn="l"/>
            <a:r>
              <a:rPr lang="de-DE" sz="1800" b="1" i="0" u="none" strike="noStrike" baseline="0" dirty="0">
                <a:latin typeface="ArialMT"/>
              </a:rPr>
              <a:t>ich </a:t>
            </a:r>
            <a:r>
              <a:rPr lang="de-DE" sz="1800" b="1" i="0" u="none" strike="noStrike" baseline="0" dirty="0" err="1">
                <a:latin typeface="ArialMT"/>
              </a:rPr>
              <a:t>red</a:t>
            </a:r>
            <a:r>
              <a:rPr lang="de-DE" sz="1800" b="1" i="0" u="none" strike="noStrike" baseline="0" dirty="0">
                <a:latin typeface="ArialMT"/>
              </a:rPr>
              <a:t> und stehe doch nicht Rede, lebe</a:t>
            </a:r>
          </a:p>
          <a:p>
            <a:pPr algn="l"/>
            <a:r>
              <a:rPr lang="de-DE" sz="1800" b="1" i="0" u="none" strike="noStrike" baseline="0" dirty="0">
                <a:latin typeface="ArialMT"/>
              </a:rPr>
              <a:t>und lebe nicht, hab langes Haar und fühle</a:t>
            </a:r>
          </a:p>
          <a:p>
            <a:pPr algn="l"/>
            <a:r>
              <a:rPr lang="de-DE" sz="1800" b="1" i="0" u="none" strike="noStrike" baseline="0" dirty="0">
                <a:latin typeface="ArialMT"/>
              </a:rPr>
              <a:t>doch nichts von dem, was Weiber, heißt es, fühlen:</a:t>
            </a:r>
          </a:p>
          <a:p>
            <a:pPr algn="l"/>
            <a:r>
              <a:rPr lang="de-DE" sz="1800" b="1" i="0" u="none" strike="noStrike" baseline="0" dirty="0">
                <a:latin typeface="ArialMT"/>
              </a:rPr>
              <a:t>kurz, bitte, geh und </a:t>
            </a:r>
            <a:r>
              <a:rPr lang="de-DE" sz="1800" b="1" i="0" u="none" strike="noStrike" baseline="0" dirty="0" err="1">
                <a:latin typeface="ArialMT"/>
              </a:rPr>
              <a:t>laß</a:t>
            </a:r>
            <a:r>
              <a:rPr lang="de-DE" sz="1800" b="1" i="0" u="none" strike="noStrike" baseline="0" dirty="0">
                <a:latin typeface="ArialMT"/>
              </a:rPr>
              <a:t> mich! </a:t>
            </a:r>
            <a:r>
              <a:rPr lang="de-DE" sz="1800" b="1" i="0" u="none" strike="noStrike" baseline="0" dirty="0" err="1">
                <a:latin typeface="ArialMT"/>
              </a:rPr>
              <a:t>laß</a:t>
            </a:r>
            <a:r>
              <a:rPr lang="de-DE" sz="1800" b="1" i="0" u="none" strike="noStrike" baseline="0" dirty="0">
                <a:latin typeface="ArialMT"/>
              </a:rPr>
              <a:t> mich! </a:t>
            </a:r>
            <a:r>
              <a:rPr lang="de-DE" sz="1800" b="1" i="0" u="none" strike="noStrike" baseline="0" dirty="0" err="1">
                <a:latin typeface="ArialMT"/>
              </a:rPr>
              <a:t>laß</a:t>
            </a:r>
            <a:r>
              <a:rPr lang="de-DE" sz="1800" b="1" i="0" u="none" strike="noStrike" baseline="0" dirty="0">
                <a:latin typeface="ArialMT"/>
              </a:rPr>
              <a:t> mich!</a:t>
            </a:r>
          </a:p>
          <a:p>
            <a:pPr algn="l"/>
            <a:endParaRPr lang="de-DE" sz="1800" b="1" dirty="0">
              <a:latin typeface="ArialMT"/>
            </a:endParaRPr>
          </a:p>
          <a:p>
            <a:pPr algn="l"/>
            <a:endParaRPr lang="de-DE" sz="1800" b="1" dirty="0">
              <a:latin typeface="ArialMT"/>
            </a:endParaRPr>
          </a:p>
          <a:p>
            <a:pPr algn="l"/>
            <a:endParaRPr lang="el-GR" b="1" dirty="0"/>
          </a:p>
        </p:txBody>
      </p:sp>
    </p:spTree>
    <p:extLst>
      <p:ext uri="{BB962C8B-B14F-4D97-AF65-F5344CB8AC3E}">
        <p14:creationId xmlns:p14="http://schemas.microsoft.com/office/powerpoint/2010/main" val="4107786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C2FA0E-7C50-08B7-A8EF-DAA3F69B490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BD651D6-B99D-ECD6-2EF6-DE9E8B2A599D}"/>
              </a:ext>
            </a:extLst>
          </p:cNvPr>
          <p:cNvSpPr>
            <a:spLocks noGrp="1"/>
          </p:cNvSpPr>
          <p:nvPr>
            <p:ph sz="half" idx="1"/>
          </p:nvPr>
        </p:nvSpPr>
        <p:spPr>
          <a:xfrm>
            <a:off x="770706" y="1737360"/>
            <a:ext cx="4937760" cy="4023360"/>
          </a:xfrm>
        </p:spPr>
        <p:txBody>
          <a:bodyPr>
            <a:normAutofit/>
          </a:bodyPr>
          <a:lstStyle/>
          <a:p>
            <a:pPr algn="l"/>
            <a:r>
              <a:rPr lang="de-DE" sz="1800" b="1" i="0" u="none" strike="noStrike" baseline="0" dirty="0">
                <a:latin typeface="Arial-BoldMT"/>
              </a:rPr>
              <a:t>OREST</a:t>
            </a:r>
            <a:r>
              <a:rPr lang="de-DE" sz="1800" b="0" i="0" u="none" strike="noStrike" baseline="0" dirty="0">
                <a:latin typeface="ArialMT"/>
              </a:rPr>
              <a:t>.</a:t>
            </a:r>
            <a:r>
              <a:rPr lang="de-DE" sz="1800" dirty="0">
                <a:latin typeface="ArialMT"/>
              </a:rPr>
              <a:t>  </a:t>
            </a:r>
            <a:r>
              <a:rPr lang="de-DE" sz="1800" b="0" i="0" u="none" strike="noStrike" baseline="0" dirty="0">
                <a:latin typeface="ArialMT"/>
              </a:rPr>
              <a:t>Ich </a:t>
            </a:r>
            <a:r>
              <a:rPr lang="de-DE" sz="1800" b="0" i="0" u="none" strike="noStrike" baseline="0" dirty="0" err="1">
                <a:latin typeface="ArialMT"/>
              </a:rPr>
              <a:t>mu</a:t>
            </a:r>
            <a:r>
              <a:rPr lang="de-DE" sz="1800" dirty="0" err="1">
                <a:latin typeface="ArialMT"/>
              </a:rPr>
              <a:t>ß</a:t>
            </a:r>
            <a:r>
              <a:rPr lang="de-DE" sz="1800" dirty="0">
                <a:latin typeface="ArialMT"/>
              </a:rPr>
              <a:t> </a:t>
            </a:r>
            <a:r>
              <a:rPr lang="de-DE" sz="1800" b="0" i="0" u="none" strike="noStrike" baseline="0" dirty="0">
                <a:latin typeface="ArialMT"/>
              </a:rPr>
              <a:t>hier warten</a:t>
            </a:r>
            <a:r>
              <a:rPr lang="de-DE" sz="1800" b="0" i="0" u="none" strike="noStrike" baseline="0" dirty="0">
                <a:latin typeface="TimesNewRomanPSMT"/>
              </a:rPr>
              <a:t>.</a:t>
            </a:r>
          </a:p>
          <a:p>
            <a:r>
              <a:rPr lang="de-DE" sz="1800" b="1" i="0" u="none" strike="noStrike" baseline="0" dirty="0">
                <a:latin typeface="Arial-BoldMT"/>
              </a:rPr>
              <a:t>ELEKTRA.</a:t>
            </a:r>
            <a:r>
              <a:rPr lang="de-DE" sz="1800" dirty="0">
                <a:latin typeface="ArialMT"/>
              </a:rPr>
              <a:t>  Warten?</a:t>
            </a:r>
            <a:endParaRPr lang="el-GR" sz="1800" dirty="0"/>
          </a:p>
          <a:p>
            <a:pPr algn="l"/>
            <a:r>
              <a:rPr lang="de-DE" sz="1800" b="0" i="1" u="none" strike="noStrike" baseline="0" dirty="0">
                <a:latin typeface="Arial-ItalicMT"/>
              </a:rPr>
              <a:t>Eine Pause.</a:t>
            </a:r>
          </a:p>
          <a:p>
            <a:pPr algn="l"/>
            <a:r>
              <a:rPr lang="de-DE" sz="1800" b="1" i="0" u="none" strike="noStrike" baseline="0" dirty="0">
                <a:latin typeface="Arial-BoldMT"/>
              </a:rPr>
              <a:t>OREST</a:t>
            </a:r>
            <a:r>
              <a:rPr lang="de-DE" sz="1800" b="0" i="0" u="none" strike="noStrike" baseline="0" dirty="0">
                <a:latin typeface="ArialMT"/>
              </a:rPr>
              <a:t>.</a:t>
            </a:r>
            <a:r>
              <a:rPr lang="de-DE" sz="1800" dirty="0">
                <a:latin typeface="ArialMT"/>
              </a:rPr>
              <a:t> </a:t>
            </a:r>
            <a:r>
              <a:rPr lang="de-DE" sz="1800" b="0" i="0" u="none" strike="noStrike" baseline="0" dirty="0">
                <a:latin typeface="ArialMT"/>
              </a:rPr>
              <a:t>Doch du bist</a:t>
            </a:r>
          </a:p>
          <a:p>
            <a:pPr algn="l"/>
            <a:r>
              <a:rPr lang="de-DE" sz="1800" b="0" i="0" u="none" strike="noStrike" baseline="0" dirty="0">
                <a:latin typeface="ArialMT"/>
              </a:rPr>
              <a:t>hier aus dem Haus? </a:t>
            </a:r>
            <a:r>
              <a:rPr lang="de-DE" sz="1800" b="1" i="0" u="none" strike="noStrike" baseline="0" dirty="0">
                <a:latin typeface="ArialMT"/>
              </a:rPr>
              <a:t>bist eine von den Mägden</a:t>
            </a:r>
          </a:p>
          <a:p>
            <a:pPr algn="l"/>
            <a:r>
              <a:rPr lang="de-DE" sz="1800" b="0" i="0" u="none" strike="noStrike" baseline="0" dirty="0">
                <a:latin typeface="ArialMT"/>
              </a:rPr>
              <a:t>des Hauses?</a:t>
            </a:r>
          </a:p>
          <a:p>
            <a:pPr algn="l"/>
            <a:r>
              <a:rPr lang="de-DE" sz="1800" b="1" i="0" u="none" strike="noStrike" baseline="0" dirty="0">
                <a:latin typeface="Arial-BoldMT"/>
              </a:rPr>
              <a:t>ELEKTRA.</a:t>
            </a:r>
            <a:r>
              <a:rPr lang="de-DE" sz="1800" dirty="0">
                <a:latin typeface="ArialMT"/>
              </a:rPr>
              <a:t> Ja, ich diene</a:t>
            </a:r>
            <a:r>
              <a:rPr lang="de-DE" sz="1800" b="0" i="0" u="none" strike="noStrike" baseline="0" dirty="0">
                <a:latin typeface="ArialMT"/>
              </a:rPr>
              <a:t> hier im Haus.</a:t>
            </a:r>
          </a:p>
          <a:p>
            <a:pPr algn="l"/>
            <a:r>
              <a:rPr lang="de-DE" sz="1800" b="0" i="0" u="none" strike="noStrike" baseline="0" dirty="0">
                <a:latin typeface="ArialMT"/>
              </a:rPr>
              <a:t>Du aber hast hier nichts zu schaffen. Freu dich</a:t>
            </a:r>
          </a:p>
          <a:p>
            <a:pPr algn="l"/>
            <a:r>
              <a:rPr lang="de-DE" sz="1800" b="0" i="0" u="none" strike="noStrike" baseline="0" dirty="0">
                <a:latin typeface="ArialMT"/>
              </a:rPr>
              <a:t>und geh.</a:t>
            </a:r>
            <a:endParaRPr lang="de-DE" sz="1800" b="1" dirty="0">
              <a:latin typeface="Arial-BoldMT"/>
            </a:endParaRPr>
          </a:p>
          <a:p>
            <a:pPr algn="l"/>
            <a:endParaRPr lang="de-DE" sz="1800" b="1" i="0" u="none" strike="noStrike" baseline="0" dirty="0">
              <a:latin typeface="Arial-BoldMT"/>
            </a:endParaRPr>
          </a:p>
        </p:txBody>
      </p:sp>
      <p:sp>
        <p:nvSpPr>
          <p:cNvPr id="4" name="Θέση περιεχομένου 3">
            <a:extLst>
              <a:ext uri="{FF2B5EF4-FFF2-40B4-BE49-F238E27FC236}">
                <a16:creationId xmlns:a16="http://schemas.microsoft.com/office/drawing/2014/main" id="{A9DC5A20-0449-9FE2-D824-20064CFA2D0B}"/>
              </a:ext>
            </a:extLst>
          </p:cNvPr>
          <p:cNvSpPr>
            <a:spLocks noGrp="1"/>
          </p:cNvSpPr>
          <p:nvPr>
            <p:ph sz="half" idx="2"/>
          </p:nvPr>
        </p:nvSpPr>
        <p:spPr/>
        <p:txBody>
          <a:bodyPr>
            <a:normAutofit/>
          </a:bodyPr>
          <a:lstStyle/>
          <a:p>
            <a:r>
              <a:rPr lang="de-DE" sz="1800" b="1" i="0" u="none" strike="noStrike" baseline="0" dirty="0">
                <a:latin typeface="Arial-BoldMT"/>
              </a:rPr>
              <a:t>OREST.</a:t>
            </a:r>
            <a:r>
              <a:rPr lang="de-DE" sz="1800" dirty="0">
                <a:latin typeface="ArialMT"/>
              </a:rPr>
              <a:t> Ich sagte dir, ich </a:t>
            </a:r>
            <a:r>
              <a:rPr lang="de-DE" sz="1800" dirty="0" err="1">
                <a:latin typeface="ArialMT"/>
              </a:rPr>
              <a:t>muß</a:t>
            </a:r>
            <a:r>
              <a:rPr lang="de-DE" sz="1800" dirty="0">
                <a:latin typeface="ArialMT"/>
              </a:rPr>
              <a:t> hier warten,</a:t>
            </a:r>
          </a:p>
          <a:p>
            <a:r>
              <a:rPr lang="de-DE" sz="1800" dirty="0">
                <a:latin typeface="ArialMT"/>
              </a:rPr>
              <a:t>bis sie mich rufen werden.</a:t>
            </a:r>
          </a:p>
          <a:p>
            <a:pPr marL="0" indent="0">
              <a:buNone/>
            </a:pPr>
            <a:r>
              <a:rPr lang="de-DE" sz="1800" b="1" i="0" u="none" strike="noStrike" baseline="0" dirty="0">
                <a:latin typeface="Arial-BoldMT"/>
              </a:rPr>
              <a:t>ELEKTRA.</a:t>
            </a:r>
            <a:r>
              <a:rPr lang="de-DE" sz="1800" dirty="0">
                <a:latin typeface="ArialMT"/>
              </a:rPr>
              <a:t> Die da drinnen?</a:t>
            </a:r>
          </a:p>
          <a:p>
            <a:pPr marL="0" indent="0" algn="l">
              <a:buNone/>
            </a:pPr>
            <a:r>
              <a:rPr lang="de-DE" sz="1800" b="0" i="0" u="none" strike="noStrike" baseline="0" dirty="0">
                <a:latin typeface="ArialMT"/>
              </a:rPr>
              <a:t>Du lügst. Weiß ich doch gut, der Herr ist nicht zu Haus. </a:t>
            </a:r>
            <a:endParaRPr lang="de-DE" sz="1800" dirty="0">
              <a:latin typeface="ArialMT"/>
            </a:endParaRPr>
          </a:p>
          <a:p>
            <a:pPr marL="0" indent="0" algn="l">
              <a:buNone/>
            </a:pPr>
            <a:r>
              <a:rPr lang="de-DE" sz="1800" b="0" i="0" u="none" strike="noStrike" baseline="0" dirty="0">
                <a:latin typeface="ArialMT"/>
              </a:rPr>
              <a:t>Und sie, was sollte sie mit dir?</a:t>
            </a:r>
          </a:p>
          <a:p>
            <a:pPr algn="l"/>
            <a:r>
              <a:rPr lang="de-DE" sz="1800" b="1" i="0" u="none" strike="noStrike" baseline="0" dirty="0">
                <a:latin typeface="Arial-BoldMT"/>
              </a:rPr>
              <a:t>OREST.  </a:t>
            </a:r>
            <a:r>
              <a:rPr lang="de-DE" sz="1800" b="0" i="0" u="none" strike="noStrike" baseline="0" dirty="0">
                <a:latin typeface="ArialMT"/>
              </a:rPr>
              <a:t>Ich und noch einer,</a:t>
            </a:r>
          </a:p>
          <a:p>
            <a:pPr algn="l"/>
            <a:r>
              <a:rPr lang="de-DE" sz="1800" b="0" i="0" u="none" strike="noStrike" baseline="0" dirty="0">
                <a:latin typeface="ArialMT"/>
              </a:rPr>
              <a:t>der mit mir ist, wir haben einen Auftrag</a:t>
            </a:r>
          </a:p>
          <a:p>
            <a:pPr algn="l"/>
            <a:r>
              <a:rPr lang="de-DE" sz="1800" b="0" i="0" u="none" strike="noStrike" baseline="0" dirty="0">
                <a:latin typeface="ArialMT"/>
              </a:rPr>
              <a:t>hier an die Frau.</a:t>
            </a:r>
          </a:p>
          <a:p>
            <a:pPr algn="l"/>
            <a:r>
              <a:rPr lang="de-DE" sz="1800" b="1" i="0" u="none" strike="noStrike" baseline="0" dirty="0">
                <a:latin typeface="Arial-BoldMT"/>
              </a:rPr>
              <a:t>ELEKTRA </a:t>
            </a:r>
            <a:r>
              <a:rPr lang="de-DE" sz="1800" b="0" i="1" u="none" strike="noStrike" baseline="0" dirty="0">
                <a:latin typeface="Arial-ItalicMT"/>
              </a:rPr>
              <a:t>schweigt.</a:t>
            </a:r>
          </a:p>
        </p:txBody>
      </p:sp>
    </p:spTree>
    <p:extLst>
      <p:ext uri="{BB962C8B-B14F-4D97-AF65-F5344CB8AC3E}">
        <p14:creationId xmlns:p14="http://schemas.microsoft.com/office/powerpoint/2010/main" val="3423540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264D5F-F87E-DDCA-5130-6925E0EF2C7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508B75E-F520-0DCE-DAA3-028657EE047C}"/>
              </a:ext>
            </a:extLst>
          </p:cNvPr>
          <p:cNvSpPr>
            <a:spLocks noGrp="1"/>
          </p:cNvSpPr>
          <p:nvPr>
            <p:ph sz="half" idx="1"/>
          </p:nvPr>
        </p:nvSpPr>
        <p:spPr/>
        <p:txBody>
          <a:bodyPr>
            <a:normAutofit lnSpcReduction="10000"/>
          </a:bodyPr>
          <a:lstStyle/>
          <a:p>
            <a:pPr algn="l"/>
            <a:r>
              <a:rPr lang="de-DE" sz="2000" b="1" i="0" u="none" strike="noStrike" baseline="0" dirty="0">
                <a:latin typeface="Arial-BoldMT"/>
              </a:rPr>
              <a:t>OREST</a:t>
            </a:r>
            <a:r>
              <a:rPr lang="de-DE" sz="2000" b="0" i="0" u="none" strike="noStrike" baseline="0" dirty="0">
                <a:latin typeface="ArialMT"/>
              </a:rPr>
              <a:t>.</a:t>
            </a:r>
            <a:r>
              <a:rPr lang="de-DE" sz="1800" b="0" i="0" u="none" strike="noStrike" baseline="0" dirty="0">
                <a:latin typeface="ArialMT"/>
              </a:rPr>
              <a:t> </a:t>
            </a:r>
            <a:r>
              <a:rPr lang="de-DE" sz="1800" b="1" i="0" u="none" strike="noStrike" baseline="0" dirty="0">
                <a:latin typeface="ArialMT"/>
              </a:rPr>
              <a:t>Wir sind an sie geschickt,</a:t>
            </a:r>
          </a:p>
          <a:p>
            <a:pPr algn="l"/>
            <a:r>
              <a:rPr lang="de-DE" sz="1800" b="1" i="0" u="none" strike="noStrike" baseline="0" dirty="0">
                <a:latin typeface="ArialMT"/>
              </a:rPr>
              <a:t>weil wir bezeugen können, </a:t>
            </a:r>
            <a:r>
              <a:rPr lang="de-DE" sz="1800" b="1" i="0" u="none" strike="noStrike" baseline="0" dirty="0" err="1">
                <a:latin typeface="ArialMT"/>
              </a:rPr>
              <a:t>daß</a:t>
            </a:r>
            <a:r>
              <a:rPr lang="de-DE" sz="1800" b="1" i="0" u="none" strike="noStrike" baseline="0" dirty="0">
                <a:latin typeface="ArialMT"/>
              </a:rPr>
              <a:t> ihr Sohn</a:t>
            </a:r>
          </a:p>
          <a:p>
            <a:pPr algn="l"/>
            <a:r>
              <a:rPr lang="de-DE" sz="1800" b="1" i="0" u="none" strike="noStrike" baseline="0" dirty="0">
                <a:latin typeface="ArialMT"/>
              </a:rPr>
              <a:t>Orest gestorben </a:t>
            </a:r>
            <a:r>
              <a:rPr lang="de-DE" sz="1800" b="0" i="0" u="none" strike="noStrike" baseline="0" dirty="0">
                <a:latin typeface="ArialMT"/>
              </a:rPr>
              <a:t>ist vor unsren Augen.</a:t>
            </a:r>
          </a:p>
          <a:p>
            <a:pPr algn="l"/>
            <a:r>
              <a:rPr lang="de-DE" sz="1800" b="0" i="0" u="none" strike="noStrike" baseline="0" dirty="0">
                <a:latin typeface="ArialMT"/>
              </a:rPr>
              <a:t>Denn ihn erschlugen seine eignen Pferde.</a:t>
            </a:r>
          </a:p>
          <a:p>
            <a:pPr algn="l"/>
            <a:r>
              <a:rPr lang="de-DE" sz="1800" b="0" i="0" u="none" strike="noStrike" baseline="0" dirty="0">
                <a:latin typeface="ArialMT"/>
              </a:rPr>
              <a:t>Ich war so alt wie er, und sein Gefährte</a:t>
            </a:r>
          </a:p>
          <a:p>
            <a:pPr algn="l"/>
            <a:r>
              <a:rPr lang="de-DE" sz="1800" b="0" i="0" u="none" strike="noStrike" baseline="0" dirty="0">
                <a:latin typeface="ArialMT"/>
              </a:rPr>
              <a:t>bei Tag und Nacht; der andre, der mit mir ist,</a:t>
            </a:r>
          </a:p>
          <a:p>
            <a:pPr algn="l"/>
            <a:r>
              <a:rPr lang="de-DE" sz="1800" b="0" i="0" u="none" strike="noStrike" baseline="0" dirty="0">
                <a:latin typeface="ArialMT"/>
              </a:rPr>
              <a:t>ein alter Mann, der war der Aufseher</a:t>
            </a:r>
          </a:p>
          <a:p>
            <a:pPr algn="l"/>
            <a:r>
              <a:rPr lang="de-DE" sz="1800" b="0" i="0" u="none" strike="noStrike" baseline="0" dirty="0">
                <a:latin typeface="ArialMT"/>
              </a:rPr>
              <a:t>und Pfleger, den wir hatten.</a:t>
            </a:r>
          </a:p>
          <a:p>
            <a:endParaRPr lang="el-GR" dirty="0"/>
          </a:p>
        </p:txBody>
      </p:sp>
      <p:sp>
        <p:nvSpPr>
          <p:cNvPr id="4" name="Θέση περιεχομένου 3">
            <a:extLst>
              <a:ext uri="{FF2B5EF4-FFF2-40B4-BE49-F238E27FC236}">
                <a16:creationId xmlns:a16="http://schemas.microsoft.com/office/drawing/2014/main" id="{F8141713-E890-9284-893E-420C0BA835C1}"/>
              </a:ext>
            </a:extLst>
          </p:cNvPr>
          <p:cNvSpPr>
            <a:spLocks noGrp="1"/>
          </p:cNvSpPr>
          <p:nvPr>
            <p:ph sz="half" idx="2"/>
          </p:nvPr>
        </p:nvSpPr>
        <p:spPr/>
        <p:txBody>
          <a:bodyPr>
            <a:normAutofit lnSpcReduction="10000"/>
          </a:bodyPr>
          <a:lstStyle/>
          <a:p>
            <a:pPr algn="l"/>
            <a:r>
              <a:rPr lang="de-DE" b="1" dirty="0">
                <a:latin typeface="Arial-BoldMT"/>
              </a:rPr>
              <a:t>ELEKTRA.</a:t>
            </a:r>
            <a:r>
              <a:rPr lang="de-DE" sz="1800" b="0" i="0" u="none" strike="noStrike" baseline="0" dirty="0">
                <a:latin typeface="ArialMT"/>
              </a:rPr>
              <a:t> Hab ich dich</a:t>
            </a:r>
          </a:p>
          <a:p>
            <a:pPr algn="l"/>
            <a:r>
              <a:rPr lang="de-DE" sz="1800" b="0" i="0" u="none" strike="noStrike" baseline="0" dirty="0">
                <a:latin typeface="ArialMT"/>
              </a:rPr>
              <a:t>noch sehen müssen! hast du dich hierher</a:t>
            </a:r>
          </a:p>
          <a:p>
            <a:pPr algn="l"/>
            <a:r>
              <a:rPr lang="de-DE" sz="1800" b="0" i="0" u="none" strike="noStrike" baseline="0" dirty="0">
                <a:latin typeface="ArialMT"/>
              </a:rPr>
              <a:t>in meinen traurigen Winkel schleppen müssen,</a:t>
            </a:r>
          </a:p>
          <a:p>
            <a:pPr algn="l"/>
            <a:r>
              <a:rPr lang="de-DE" sz="1800" b="0" i="0" u="none" strike="noStrike" baseline="0" dirty="0">
                <a:latin typeface="ArialMT"/>
              </a:rPr>
              <a:t>Herold des Unglücks! Kannst du deine Botschaft</a:t>
            </a:r>
          </a:p>
          <a:p>
            <a:pPr algn="l"/>
            <a:r>
              <a:rPr lang="de-DE" sz="1800" b="0" i="0" u="none" strike="noStrike" baseline="0" dirty="0">
                <a:latin typeface="ArialMT"/>
              </a:rPr>
              <a:t>nicht austrompeten dort, wo sie sich </a:t>
            </a:r>
            <a:r>
              <a:rPr lang="de-DE" sz="1800" b="0" i="0" u="none" strike="noStrike" baseline="0" dirty="0" err="1">
                <a:latin typeface="ArialMT"/>
              </a:rPr>
              <a:t>freun</a:t>
            </a:r>
            <a:r>
              <a:rPr lang="de-DE" sz="1800" b="0" i="0" u="none" strike="noStrike" baseline="0" dirty="0">
                <a:latin typeface="ArialMT"/>
              </a:rPr>
              <a:t>!</a:t>
            </a:r>
          </a:p>
          <a:p>
            <a:pPr algn="l"/>
            <a:r>
              <a:rPr lang="de-DE" sz="1800" b="0" i="0" u="none" strike="noStrike" baseline="0" dirty="0">
                <a:latin typeface="ArialMT"/>
              </a:rPr>
              <a:t>Du lebst – und er, der besser war als du</a:t>
            </a:r>
          </a:p>
          <a:p>
            <a:pPr algn="l"/>
            <a:r>
              <a:rPr lang="de-DE" sz="1800" b="0" i="0" u="none" strike="noStrike" baseline="0" dirty="0">
                <a:latin typeface="ArialMT"/>
              </a:rPr>
              <a:t>und edler tausendmal, und tausendmal</a:t>
            </a:r>
          </a:p>
          <a:p>
            <a:pPr algn="l"/>
            <a:r>
              <a:rPr lang="de-DE" sz="1800" b="0" i="0" u="none" strike="noStrike" baseline="0" dirty="0">
                <a:latin typeface="ArialMT"/>
              </a:rPr>
              <a:t>so wichtig, </a:t>
            </a:r>
            <a:r>
              <a:rPr lang="de-DE" sz="1800" b="0" i="0" u="none" strike="noStrike" baseline="0" dirty="0" err="1">
                <a:latin typeface="ArialMT"/>
              </a:rPr>
              <a:t>daß</a:t>
            </a:r>
            <a:r>
              <a:rPr lang="de-DE" sz="1800" b="0" i="0" u="none" strike="noStrike" baseline="0" dirty="0">
                <a:latin typeface="ArialMT"/>
              </a:rPr>
              <a:t> er lebte – er ist hin!</a:t>
            </a:r>
          </a:p>
          <a:p>
            <a:pPr algn="l"/>
            <a:r>
              <a:rPr lang="el-GR" sz="1800" b="0" i="0" u="none" strike="noStrike" baseline="0" dirty="0">
                <a:latin typeface="ArialMT"/>
              </a:rPr>
              <a:t>[…]</a:t>
            </a:r>
            <a:endParaRPr lang="el-GR" dirty="0"/>
          </a:p>
          <a:p>
            <a:endParaRPr lang="el-GR" dirty="0"/>
          </a:p>
        </p:txBody>
      </p:sp>
    </p:spTree>
    <p:extLst>
      <p:ext uri="{BB962C8B-B14F-4D97-AF65-F5344CB8AC3E}">
        <p14:creationId xmlns:p14="http://schemas.microsoft.com/office/powerpoint/2010/main" val="3414136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2B57FE-CB0D-7683-F3C8-2380E77A117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B17F7CD-A977-4845-60D6-8EED7B9DE3F3}"/>
              </a:ext>
            </a:extLst>
          </p:cNvPr>
          <p:cNvSpPr>
            <a:spLocks noGrp="1"/>
          </p:cNvSpPr>
          <p:nvPr>
            <p:ph sz="half" idx="1"/>
          </p:nvPr>
        </p:nvSpPr>
        <p:spPr/>
        <p:txBody>
          <a:bodyPr>
            <a:normAutofit/>
          </a:bodyPr>
          <a:lstStyle/>
          <a:p>
            <a:pPr algn="l"/>
            <a:r>
              <a:rPr lang="de-DE" sz="1800" b="1" i="0" u="none" strike="noStrike" baseline="0" dirty="0">
                <a:latin typeface="Arial-BoldMT"/>
              </a:rPr>
              <a:t>OREST. </a:t>
            </a:r>
            <a:r>
              <a:rPr lang="de-DE" sz="1800" b="0" i="0" u="none" strike="noStrike" baseline="0" dirty="0">
                <a:latin typeface="ArialMT"/>
              </a:rPr>
              <a:t>Was willst du denn? sie </a:t>
            </a:r>
            <a:r>
              <a:rPr lang="de-DE" sz="1800" b="0" i="0" u="none" strike="noStrike" baseline="0" dirty="0" err="1">
                <a:latin typeface="ArialMT"/>
              </a:rPr>
              <a:t>nehmens</a:t>
            </a:r>
            <a:r>
              <a:rPr lang="de-DE" sz="1800" b="0" i="0" u="none" strike="noStrike" baseline="0" dirty="0">
                <a:latin typeface="ArialMT"/>
              </a:rPr>
              <a:t> hier im Haus</a:t>
            </a:r>
          </a:p>
          <a:p>
            <a:pPr algn="l"/>
            <a:r>
              <a:rPr lang="de-DE" sz="1800" b="0" i="0" u="none" strike="noStrike" baseline="0" dirty="0">
                <a:latin typeface="ArialMT"/>
              </a:rPr>
              <a:t>mit Freude auf. </a:t>
            </a:r>
            <a:r>
              <a:rPr lang="de-DE" sz="1800" b="1" i="0" u="none" strike="noStrike" baseline="0" dirty="0" err="1">
                <a:latin typeface="ArialMT"/>
              </a:rPr>
              <a:t>Laß</a:t>
            </a:r>
            <a:r>
              <a:rPr lang="de-DE" sz="1800" b="1" i="0" u="none" strike="noStrike" baseline="0" dirty="0">
                <a:latin typeface="ArialMT"/>
              </a:rPr>
              <a:t> doch den Toten tot sein.</a:t>
            </a:r>
          </a:p>
          <a:p>
            <a:pPr algn="l"/>
            <a:r>
              <a:rPr lang="de-DE" sz="1800" b="1" i="0" u="none" strike="noStrike" baseline="0" dirty="0" err="1">
                <a:latin typeface="ArialMT"/>
              </a:rPr>
              <a:t>La</a:t>
            </a:r>
            <a:r>
              <a:rPr lang="de-DE" sz="1800" b="1" dirty="0" err="1">
                <a:latin typeface="ArialMT"/>
              </a:rPr>
              <a:t>ß</a:t>
            </a:r>
            <a:r>
              <a:rPr lang="de-DE" sz="1800" b="1" i="0" u="none" strike="noStrike" baseline="0" dirty="0">
                <a:latin typeface="ArialMT"/>
              </a:rPr>
              <a:t> den Orest. Orest ist nun einmal</a:t>
            </a:r>
          </a:p>
          <a:p>
            <a:pPr algn="l"/>
            <a:r>
              <a:rPr lang="de-DE" sz="1800" b="1" i="0" u="none" strike="noStrike" baseline="0" dirty="0">
                <a:latin typeface="ArialMT"/>
              </a:rPr>
              <a:t>gestorben, und das alles </a:t>
            </a:r>
            <a:r>
              <a:rPr lang="de-DE" sz="1800" b="1" i="0" u="none" strike="noStrike" baseline="0" dirty="0" err="1">
                <a:latin typeface="ArialMT"/>
              </a:rPr>
              <a:t>mußte</a:t>
            </a:r>
            <a:r>
              <a:rPr lang="de-DE" sz="1800" b="1" i="0" u="none" strike="noStrike" baseline="0" dirty="0">
                <a:latin typeface="ArialMT"/>
              </a:rPr>
              <a:t> kommen,</a:t>
            </a:r>
          </a:p>
          <a:p>
            <a:pPr algn="l"/>
            <a:r>
              <a:rPr lang="de-DE" sz="1800" b="1" i="0" u="none" strike="noStrike" baseline="0" dirty="0">
                <a:latin typeface="ArialMT"/>
              </a:rPr>
              <a:t>so wie es kam</a:t>
            </a:r>
            <a:r>
              <a:rPr lang="de-DE" sz="1800" b="0" i="0" u="none" strike="noStrike" baseline="0" dirty="0">
                <a:latin typeface="ArialMT"/>
              </a:rPr>
              <a:t>. Er freute sich zu sehr</a:t>
            </a:r>
          </a:p>
          <a:p>
            <a:pPr algn="l"/>
            <a:r>
              <a:rPr lang="de-DE" sz="1800" b="0" i="0" u="none" strike="noStrike" baseline="0" dirty="0">
                <a:latin typeface="ArialMT"/>
              </a:rPr>
              <a:t>an seinem Leben, und die Götter droben</a:t>
            </a:r>
          </a:p>
          <a:p>
            <a:pPr algn="l"/>
            <a:r>
              <a:rPr lang="de-DE" sz="1800" b="0" i="0" u="none" strike="noStrike" baseline="0" dirty="0">
                <a:latin typeface="ArialMT"/>
              </a:rPr>
              <a:t>vertragen nicht den allzu hellen Laut</a:t>
            </a:r>
          </a:p>
        </p:txBody>
      </p:sp>
      <p:sp>
        <p:nvSpPr>
          <p:cNvPr id="4" name="Θέση περιεχομένου 3">
            <a:extLst>
              <a:ext uri="{FF2B5EF4-FFF2-40B4-BE49-F238E27FC236}">
                <a16:creationId xmlns:a16="http://schemas.microsoft.com/office/drawing/2014/main" id="{F533E4B2-4517-44AD-228F-B91130328A22}"/>
              </a:ext>
            </a:extLst>
          </p:cNvPr>
          <p:cNvSpPr>
            <a:spLocks noGrp="1"/>
          </p:cNvSpPr>
          <p:nvPr>
            <p:ph sz="half" idx="2"/>
          </p:nvPr>
        </p:nvSpPr>
        <p:spPr/>
        <p:txBody>
          <a:bodyPr>
            <a:normAutofit/>
          </a:bodyPr>
          <a:lstStyle/>
          <a:p>
            <a:r>
              <a:rPr lang="de-DE" sz="1800" dirty="0">
                <a:latin typeface="ArialMT"/>
              </a:rPr>
              <a:t>der Lust, ein allzu starkes Flügelschlägen</a:t>
            </a:r>
          </a:p>
          <a:p>
            <a:r>
              <a:rPr lang="de-DE" sz="1800" dirty="0">
                <a:latin typeface="ArialMT"/>
              </a:rPr>
              <a:t>vor Abend widert sie, sie greifen schnell</a:t>
            </a:r>
          </a:p>
          <a:p>
            <a:r>
              <a:rPr lang="de-DE" sz="1800" dirty="0">
                <a:latin typeface="ArialMT"/>
              </a:rPr>
              <a:t>nach einem Pfeil und nageln das Geschöpf</a:t>
            </a:r>
          </a:p>
          <a:p>
            <a:r>
              <a:rPr lang="de-DE" sz="1800" dirty="0">
                <a:latin typeface="ArialMT"/>
              </a:rPr>
              <a:t>an seines dunklen Schicksals finstern Baum,</a:t>
            </a:r>
          </a:p>
          <a:p>
            <a:r>
              <a:rPr lang="de-DE" sz="1800" dirty="0">
                <a:latin typeface="ArialMT"/>
              </a:rPr>
              <a:t>der ihm im stillen irgendwo schon längst</a:t>
            </a:r>
          </a:p>
          <a:p>
            <a:r>
              <a:rPr lang="de-DE" sz="1800" dirty="0">
                <a:latin typeface="ArialMT"/>
              </a:rPr>
              <a:t>gewachsen war. So </a:t>
            </a:r>
            <a:r>
              <a:rPr lang="de-DE" sz="1800" dirty="0" err="1">
                <a:latin typeface="ArialMT"/>
              </a:rPr>
              <a:t>mußte</a:t>
            </a:r>
            <a:r>
              <a:rPr lang="de-DE" sz="1800" dirty="0">
                <a:latin typeface="ArialMT"/>
              </a:rPr>
              <a:t> er denn sterben.</a:t>
            </a:r>
            <a:endParaRPr lang="el-GR" sz="1800" dirty="0"/>
          </a:p>
          <a:p>
            <a:endParaRPr lang="el-GR" dirty="0"/>
          </a:p>
        </p:txBody>
      </p:sp>
    </p:spTree>
    <p:extLst>
      <p:ext uri="{BB962C8B-B14F-4D97-AF65-F5344CB8AC3E}">
        <p14:creationId xmlns:p14="http://schemas.microsoft.com/office/powerpoint/2010/main" val="2583070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83DE0D-C23B-37D2-A051-457BC6FCB77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1172823-946F-D007-E6FD-EFD84C5B314E}"/>
              </a:ext>
            </a:extLst>
          </p:cNvPr>
          <p:cNvSpPr>
            <a:spLocks noGrp="1"/>
          </p:cNvSpPr>
          <p:nvPr>
            <p:ph sz="half" idx="1"/>
          </p:nvPr>
        </p:nvSpPr>
        <p:spPr>
          <a:xfrm>
            <a:off x="1097278" y="1845733"/>
            <a:ext cx="4937760" cy="4348237"/>
          </a:xfrm>
        </p:spPr>
        <p:txBody>
          <a:bodyPr>
            <a:noAutofit/>
          </a:bodyPr>
          <a:lstStyle/>
          <a:p>
            <a:pPr algn="l"/>
            <a:r>
              <a:rPr lang="de-DE" sz="1800" b="1" i="0" u="none" strike="noStrike" baseline="0" dirty="0">
                <a:latin typeface="Arial-BoldMT"/>
              </a:rPr>
              <a:t>ELEKTRA. </a:t>
            </a:r>
            <a:r>
              <a:rPr lang="de-DE" sz="1800" b="0" i="0" u="none" strike="noStrike" baseline="0" dirty="0">
                <a:latin typeface="ArialMT"/>
              </a:rPr>
              <a:t>Wie er vom Sterben redet, dieser Bursche!</a:t>
            </a:r>
          </a:p>
          <a:p>
            <a:pPr algn="l"/>
            <a:r>
              <a:rPr lang="de-DE" sz="1800" b="0" i="0" u="none" strike="noStrike" baseline="0" dirty="0">
                <a:latin typeface="ArialMT"/>
              </a:rPr>
              <a:t>Als hätte </a:t>
            </a:r>
            <a:r>
              <a:rPr lang="de-DE" sz="1800" b="0" i="0" u="none" strike="noStrike" baseline="0" dirty="0" err="1">
                <a:latin typeface="ArialMT"/>
              </a:rPr>
              <a:t>ers</a:t>
            </a:r>
            <a:r>
              <a:rPr lang="de-DE" sz="1800" b="0" i="0" u="none" strike="noStrike" baseline="0" dirty="0">
                <a:latin typeface="ArialMT"/>
              </a:rPr>
              <a:t> geschmeckt und wieder ausgespien.</a:t>
            </a:r>
          </a:p>
          <a:p>
            <a:pPr algn="l"/>
            <a:r>
              <a:rPr lang="de-DE" sz="1800" b="0" i="0" u="none" strike="noStrike" baseline="0" dirty="0">
                <a:latin typeface="ArialMT"/>
              </a:rPr>
              <a:t>Doch ich! doch ich! da liegen, und</a:t>
            </a:r>
          </a:p>
          <a:p>
            <a:pPr algn="l"/>
            <a:r>
              <a:rPr lang="de-DE" sz="1800" b="0" i="0" u="none" strike="noStrike" baseline="0" dirty="0">
                <a:latin typeface="ArialMT"/>
              </a:rPr>
              <a:t>zu wissen, </a:t>
            </a:r>
            <a:r>
              <a:rPr lang="de-DE" sz="1800" b="0" i="0" u="none" strike="noStrike" baseline="0" dirty="0" err="1">
                <a:latin typeface="ArialMT"/>
              </a:rPr>
              <a:t>daß</a:t>
            </a:r>
            <a:r>
              <a:rPr lang="de-DE" sz="1800" b="0" i="0" u="none" strike="noStrike" baseline="0" dirty="0">
                <a:latin typeface="ArialMT"/>
              </a:rPr>
              <a:t> das Kind nie wiederkommt,</a:t>
            </a:r>
          </a:p>
          <a:p>
            <a:pPr algn="l"/>
            <a:r>
              <a:rPr lang="de-DE" sz="1800" b="0" i="0" u="none" strike="noStrike" baseline="0" dirty="0" err="1">
                <a:latin typeface="ArialMT"/>
              </a:rPr>
              <a:t>daß</a:t>
            </a:r>
            <a:r>
              <a:rPr lang="de-DE" sz="1800" b="0" i="0" u="none" strike="noStrike" baseline="0" dirty="0">
                <a:latin typeface="ArialMT"/>
              </a:rPr>
              <a:t> die da drinnen leben und sich freuen,</a:t>
            </a:r>
          </a:p>
          <a:p>
            <a:pPr algn="l"/>
            <a:r>
              <a:rPr lang="de-DE" sz="1800" b="0" i="0" u="none" strike="noStrike" baseline="0" dirty="0" err="1">
                <a:latin typeface="ArialMT"/>
              </a:rPr>
              <a:t>daß</a:t>
            </a:r>
            <a:r>
              <a:rPr lang="de-DE" sz="1800" b="0" i="0" u="none" strike="noStrike" baseline="0" dirty="0">
                <a:latin typeface="ArialMT"/>
              </a:rPr>
              <a:t> dies Gezücht in seiner Höhle lebt</a:t>
            </a:r>
          </a:p>
          <a:p>
            <a:pPr algn="l"/>
            <a:r>
              <a:rPr lang="de-DE" sz="1800" b="0" i="0" u="none" strike="noStrike" baseline="0" dirty="0">
                <a:latin typeface="ArialMT"/>
              </a:rPr>
              <a:t>und </a:t>
            </a:r>
            <a:r>
              <a:rPr lang="de-DE" sz="1800" b="0" i="0" u="none" strike="noStrike" baseline="0" dirty="0" err="1">
                <a:latin typeface="ArialMT"/>
              </a:rPr>
              <a:t>ίßt</a:t>
            </a:r>
            <a:r>
              <a:rPr lang="de-DE" sz="1800" b="0" i="0" u="none" strike="noStrike" baseline="0" dirty="0">
                <a:latin typeface="ArialMT"/>
              </a:rPr>
              <a:t> und trinkt und schläft und sich vermehrt,</a:t>
            </a:r>
          </a:p>
          <a:p>
            <a:pPr algn="l"/>
            <a:r>
              <a:rPr lang="de-DE" sz="1800" b="0" i="0" u="none" strike="noStrike" baseline="0" dirty="0">
                <a:latin typeface="ArialMT"/>
              </a:rPr>
              <a:t>indes das Kind da unten in den Klüften</a:t>
            </a:r>
          </a:p>
          <a:p>
            <a:pPr algn="l"/>
            <a:r>
              <a:rPr lang="de-DE" sz="1800" b="0" i="0" u="none" strike="noStrike" baseline="0" dirty="0">
                <a:latin typeface="ArialMT"/>
              </a:rPr>
              <a:t>des Grausens lungert, und dem Vater nicht</a:t>
            </a:r>
          </a:p>
        </p:txBody>
      </p:sp>
      <p:sp>
        <p:nvSpPr>
          <p:cNvPr id="4" name="Θέση περιεχομένου 3">
            <a:extLst>
              <a:ext uri="{FF2B5EF4-FFF2-40B4-BE49-F238E27FC236}">
                <a16:creationId xmlns:a16="http://schemas.microsoft.com/office/drawing/2014/main" id="{FBA65F2E-2139-1E34-7B6A-93AF74244AA6}"/>
              </a:ext>
            </a:extLst>
          </p:cNvPr>
          <p:cNvSpPr>
            <a:spLocks noGrp="1"/>
          </p:cNvSpPr>
          <p:nvPr>
            <p:ph sz="half" idx="2"/>
          </p:nvPr>
        </p:nvSpPr>
        <p:spPr/>
        <p:txBody>
          <a:bodyPr>
            <a:noAutofit/>
          </a:bodyPr>
          <a:lstStyle/>
          <a:p>
            <a:r>
              <a:rPr lang="de-DE" sz="1800" dirty="0">
                <a:latin typeface="ArialMT"/>
              </a:rPr>
              <a:t>sich in die Nähe wagt. </a:t>
            </a:r>
            <a:r>
              <a:rPr lang="de-DE" sz="1800" b="1" dirty="0">
                <a:latin typeface="ArialMT"/>
              </a:rPr>
              <a:t>Und ich hier droben</a:t>
            </a:r>
          </a:p>
          <a:p>
            <a:r>
              <a:rPr lang="de-DE" sz="1800" b="1" dirty="0">
                <a:latin typeface="ArialMT"/>
              </a:rPr>
              <a:t>allein! wie nicht das Tier des Waldes einsam</a:t>
            </a:r>
          </a:p>
          <a:p>
            <a:r>
              <a:rPr lang="de-DE" sz="1800" b="1" dirty="0">
                <a:latin typeface="ArialMT"/>
              </a:rPr>
              <a:t>und grässlich lebt.</a:t>
            </a:r>
          </a:p>
          <a:p>
            <a:r>
              <a:rPr lang="de-DE" sz="1800" b="1" dirty="0">
                <a:latin typeface="ArialMT"/>
              </a:rPr>
              <a:t>OREST. </a:t>
            </a:r>
            <a:r>
              <a:rPr lang="de-DE" sz="1800" dirty="0">
                <a:latin typeface="ArialMT"/>
              </a:rPr>
              <a:t>Wer bist denn du?</a:t>
            </a:r>
            <a:endParaRPr lang="de-DE" sz="1800" b="0" i="0" u="none" strike="noStrike" baseline="0" dirty="0">
              <a:latin typeface="ArialMT"/>
            </a:endParaRPr>
          </a:p>
          <a:p>
            <a:pPr algn="l"/>
            <a:r>
              <a:rPr lang="de-DE" sz="1800" b="1" i="0" u="none" strike="noStrike" baseline="0" dirty="0">
                <a:latin typeface="Arial-BoldMT"/>
              </a:rPr>
              <a:t>ELEKTRA. </a:t>
            </a:r>
            <a:r>
              <a:rPr lang="de-DE" sz="1800" b="0" i="0" u="none" strike="noStrike" baseline="0" dirty="0">
                <a:latin typeface="ArialMT"/>
              </a:rPr>
              <a:t>Was k</a:t>
            </a:r>
            <a:r>
              <a:rPr lang="de-DE" sz="1800" dirty="0">
                <a:latin typeface="ArialMT"/>
              </a:rPr>
              <a:t>ü</a:t>
            </a:r>
            <a:r>
              <a:rPr lang="de-DE" sz="1800" b="0" i="0" u="none" strike="noStrike" baseline="0" dirty="0">
                <a:latin typeface="ArialMT"/>
              </a:rPr>
              <a:t>mmerts</a:t>
            </a:r>
          </a:p>
          <a:p>
            <a:pPr algn="l"/>
            <a:r>
              <a:rPr lang="de-DE" sz="1800" b="0" i="0" u="none" strike="noStrike" baseline="0" dirty="0">
                <a:latin typeface="ArialMT"/>
              </a:rPr>
              <a:t>dich, wer ich bin. Hab ich gefragt, wer du bist?</a:t>
            </a:r>
          </a:p>
          <a:p>
            <a:pPr algn="l"/>
            <a:r>
              <a:rPr lang="de-DE" sz="1800" b="1" i="0" u="none" strike="noStrike" baseline="0" dirty="0">
                <a:latin typeface="Arial-BoldMT"/>
              </a:rPr>
              <a:t>OREST. </a:t>
            </a:r>
            <a:r>
              <a:rPr lang="de-DE" sz="1800" b="1" i="0" u="none" strike="noStrike" baseline="0" dirty="0">
                <a:latin typeface="ArialMT"/>
              </a:rPr>
              <a:t>Ich kann nicht anders, als zu denken: du  </a:t>
            </a:r>
            <a:r>
              <a:rPr lang="de-DE" sz="1800" b="1" i="0" u="none" strike="noStrike" baseline="0" dirty="0" err="1">
                <a:latin typeface="ArialMT"/>
              </a:rPr>
              <a:t>muß</a:t>
            </a:r>
            <a:r>
              <a:rPr lang="de-DE" sz="1800" b="1" i="0" u="none" strike="noStrike" baseline="0" dirty="0">
                <a:latin typeface="ArialMT"/>
              </a:rPr>
              <a:t> ein verwandtes Blut zu denen sein,</a:t>
            </a:r>
          </a:p>
          <a:p>
            <a:pPr algn="l"/>
            <a:r>
              <a:rPr lang="de-DE" sz="1800" b="1" i="0" u="none" strike="noStrike" baseline="0" dirty="0">
                <a:latin typeface="ArialMT"/>
              </a:rPr>
              <a:t>die starben, Agamemnon und Orest</a:t>
            </a:r>
            <a:r>
              <a:rPr lang="de-DE" sz="1800" b="0" i="0" u="none" strike="noStrike" baseline="0" dirty="0">
                <a:latin typeface="ArialMT"/>
              </a:rPr>
              <a:t>.</a:t>
            </a:r>
            <a:endParaRPr lang="el-GR" sz="1800" dirty="0"/>
          </a:p>
        </p:txBody>
      </p:sp>
    </p:spTree>
    <p:extLst>
      <p:ext uri="{BB962C8B-B14F-4D97-AF65-F5344CB8AC3E}">
        <p14:creationId xmlns:p14="http://schemas.microsoft.com/office/powerpoint/2010/main" val="734817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45D5D6-239F-CEA4-386D-7BC3A2373C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F92B2E6-6F20-0490-E5D9-8F5A54DDB8BA}"/>
              </a:ext>
            </a:extLst>
          </p:cNvPr>
          <p:cNvSpPr>
            <a:spLocks noGrp="1"/>
          </p:cNvSpPr>
          <p:nvPr>
            <p:ph sz="half" idx="1"/>
          </p:nvPr>
        </p:nvSpPr>
        <p:spPr/>
        <p:txBody>
          <a:bodyPr>
            <a:normAutofit/>
          </a:bodyPr>
          <a:lstStyle/>
          <a:p>
            <a:pPr algn="l"/>
            <a:r>
              <a:rPr lang="de-DE" sz="1800" b="1" i="0" u="none" strike="noStrike" baseline="0" dirty="0">
                <a:latin typeface="Arial-BoldMT"/>
              </a:rPr>
              <a:t>ELEKTRA. </a:t>
            </a:r>
            <a:r>
              <a:rPr lang="de-DE" sz="1800" b="1" i="0" u="none" strike="noStrike" baseline="0" dirty="0">
                <a:latin typeface="ArialMT"/>
              </a:rPr>
              <a:t>Verwandt? ich bin dies Blut! ich </a:t>
            </a:r>
          </a:p>
          <a:p>
            <a:pPr algn="l"/>
            <a:r>
              <a:rPr lang="de-DE" sz="1800" b="1" i="0" u="none" strike="noStrike" baseline="0" dirty="0">
                <a:latin typeface="ArialMT"/>
              </a:rPr>
              <a:t>bin das hündisch</a:t>
            </a:r>
          </a:p>
          <a:p>
            <a:pPr algn="l"/>
            <a:r>
              <a:rPr lang="de-DE" sz="1800" b="1" dirty="0" err="1">
                <a:latin typeface="ArialMT"/>
              </a:rPr>
              <a:t>v</a:t>
            </a:r>
            <a:r>
              <a:rPr lang="de-DE" sz="1800" b="1" i="0" u="none" strike="noStrike" baseline="0" dirty="0" err="1">
                <a:latin typeface="ArialMT"/>
              </a:rPr>
              <a:t>ergoßne</a:t>
            </a:r>
            <a:r>
              <a:rPr lang="de-DE" sz="1800" b="1" i="0" u="none" strike="noStrike" baseline="0" dirty="0">
                <a:latin typeface="ArialMT"/>
              </a:rPr>
              <a:t> Blut des Königs Agamemnon!</a:t>
            </a:r>
          </a:p>
          <a:p>
            <a:r>
              <a:rPr lang="de-DE" sz="1800" b="0" i="0" u="none" strike="noStrike" baseline="0" dirty="0">
                <a:latin typeface="ArialMT"/>
              </a:rPr>
              <a:t>Elektra hei</a:t>
            </a:r>
            <a:r>
              <a:rPr lang="de-DE" sz="1800" dirty="0">
                <a:latin typeface="ArialMT"/>
              </a:rPr>
              <a:t>ß</a:t>
            </a:r>
            <a:r>
              <a:rPr lang="el-GR" sz="1800" b="0" i="0" u="none" strike="noStrike" baseline="0" dirty="0">
                <a:latin typeface="ArialMT"/>
              </a:rPr>
              <a:t> </a:t>
            </a:r>
            <a:r>
              <a:rPr lang="de-DE" sz="1800" b="0" i="0" u="none" strike="noStrike" baseline="0" dirty="0">
                <a:latin typeface="ArialMT"/>
              </a:rPr>
              <a:t>ich.</a:t>
            </a:r>
          </a:p>
          <a:p>
            <a:r>
              <a:rPr lang="de-DE" b="1" dirty="0">
                <a:latin typeface="Arial-BoldMT"/>
              </a:rPr>
              <a:t>OREST. </a:t>
            </a:r>
            <a:r>
              <a:rPr lang="de-DE" b="1" dirty="0">
                <a:latin typeface="ArialMT"/>
              </a:rPr>
              <a:t>Nein!</a:t>
            </a:r>
          </a:p>
          <a:p>
            <a:r>
              <a:rPr lang="de-DE" b="1" dirty="0">
                <a:latin typeface="Arial-BoldMT"/>
              </a:rPr>
              <a:t>ELEKTRA. </a:t>
            </a:r>
            <a:r>
              <a:rPr lang="de-DE" dirty="0">
                <a:latin typeface="ArialMT"/>
              </a:rPr>
              <a:t>Er leugnets ab.</a:t>
            </a:r>
          </a:p>
          <a:p>
            <a:r>
              <a:rPr lang="de-DE" dirty="0">
                <a:latin typeface="ArialMT"/>
              </a:rPr>
              <a:t>Er bläst auf mich und nimmt mir meinen Namen.</a:t>
            </a:r>
          </a:p>
          <a:p>
            <a:r>
              <a:rPr lang="de-DE" dirty="0">
                <a:latin typeface="ArialMT"/>
              </a:rPr>
              <a:t>Weil ich nicht Vater und nicht Bruder hab,</a:t>
            </a:r>
          </a:p>
          <a:p>
            <a:pPr algn="l"/>
            <a:endParaRPr lang="el-GR" dirty="0"/>
          </a:p>
        </p:txBody>
      </p:sp>
      <p:sp>
        <p:nvSpPr>
          <p:cNvPr id="4" name="Θέση περιεχομένου 3">
            <a:extLst>
              <a:ext uri="{FF2B5EF4-FFF2-40B4-BE49-F238E27FC236}">
                <a16:creationId xmlns:a16="http://schemas.microsoft.com/office/drawing/2014/main" id="{6CC3A273-D10F-5D31-D306-82D908A5A834}"/>
              </a:ext>
            </a:extLst>
          </p:cNvPr>
          <p:cNvSpPr>
            <a:spLocks noGrp="1"/>
          </p:cNvSpPr>
          <p:nvPr>
            <p:ph sz="half" idx="2"/>
          </p:nvPr>
        </p:nvSpPr>
        <p:spPr/>
        <p:txBody>
          <a:bodyPr>
            <a:normAutofit/>
          </a:bodyPr>
          <a:lstStyle/>
          <a:p>
            <a:r>
              <a:rPr lang="de-DE" sz="1800" dirty="0">
                <a:latin typeface="ArialMT"/>
              </a:rPr>
              <a:t>bin ich der Spott der Buben! Wer des Wegs kommt,</a:t>
            </a:r>
          </a:p>
          <a:p>
            <a:pPr algn="l"/>
            <a:r>
              <a:rPr lang="de-DE" sz="1800" b="0" i="0" u="none" strike="noStrike" baseline="0" dirty="0">
                <a:latin typeface="ArialMT"/>
              </a:rPr>
              <a:t>Stö</a:t>
            </a:r>
            <a:r>
              <a:rPr lang="de-DE" sz="1800" dirty="0">
                <a:latin typeface="ArialMT"/>
              </a:rPr>
              <a:t>ß</a:t>
            </a:r>
            <a:r>
              <a:rPr lang="de-DE" sz="1800" b="0" i="0" u="none" strike="noStrike" baseline="0" dirty="0">
                <a:latin typeface="ArialMT"/>
              </a:rPr>
              <a:t>t mit dem Fuß nach mir, sie lassen mir</a:t>
            </a:r>
          </a:p>
          <a:p>
            <a:pPr algn="l"/>
            <a:r>
              <a:rPr lang="de-DE" sz="1800" b="0" i="0" u="none" strike="noStrike" baseline="0" dirty="0">
                <a:latin typeface="ArialMT"/>
              </a:rPr>
              <a:t>auch meinen Namen nicht!</a:t>
            </a:r>
            <a:endParaRPr lang="el-GR" dirty="0"/>
          </a:p>
        </p:txBody>
      </p:sp>
    </p:spTree>
    <p:extLst>
      <p:ext uri="{BB962C8B-B14F-4D97-AF65-F5344CB8AC3E}">
        <p14:creationId xmlns:p14="http://schemas.microsoft.com/office/powerpoint/2010/main" val="195967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CE2C5D-D8F4-848E-2F1E-018F189F5EC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3DE0F50-7F97-0C6A-A621-33544D227356}"/>
              </a:ext>
            </a:extLst>
          </p:cNvPr>
          <p:cNvSpPr>
            <a:spLocks noGrp="1"/>
          </p:cNvSpPr>
          <p:nvPr>
            <p:ph sz="half" idx="1"/>
          </p:nvPr>
        </p:nvSpPr>
        <p:spPr/>
        <p:txBody>
          <a:bodyPr>
            <a:normAutofit/>
          </a:bodyPr>
          <a:lstStyle/>
          <a:p>
            <a:pPr algn="l"/>
            <a:r>
              <a:rPr lang="de-DE" sz="1800" b="1" i="0" u="none" strike="noStrike" baseline="0" dirty="0">
                <a:latin typeface="Arial-BoldMT"/>
              </a:rPr>
              <a:t>OREST. </a:t>
            </a:r>
            <a:r>
              <a:rPr lang="de-DE" sz="1800" b="0" i="0" u="none" strike="noStrike" baseline="0" dirty="0">
                <a:latin typeface="ArialMT"/>
              </a:rPr>
              <a:t>Elektra </a:t>
            </a:r>
            <a:r>
              <a:rPr lang="de-DE" sz="1800" b="0" i="0" u="none" strike="noStrike" baseline="0" dirty="0" err="1">
                <a:latin typeface="ArialMT"/>
              </a:rPr>
              <a:t>mu</a:t>
            </a:r>
            <a:r>
              <a:rPr lang="de-DE" sz="1800" dirty="0" err="1">
                <a:latin typeface="ArialMT"/>
              </a:rPr>
              <a:t>ß</a:t>
            </a:r>
            <a:endParaRPr lang="el-GR" sz="1800" b="0" i="0" u="none" strike="noStrike" baseline="0" dirty="0">
              <a:latin typeface="ArialMT"/>
            </a:endParaRPr>
          </a:p>
          <a:p>
            <a:pPr algn="l"/>
            <a:r>
              <a:rPr lang="de-DE" sz="1800" b="0" i="0" u="none" strike="noStrike" baseline="0" dirty="0">
                <a:latin typeface="ArialMT"/>
              </a:rPr>
              <a:t>zehn Jahre</a:t>
            </a:r>
            <a:r>
              <a:rPr lang="de-DE" sz="1800" b="1" i="0" u="none" strike="noStrike" baseline="0" dirty="0">
                <a:latin typeface="ArialMT"/>
              </a:rPr>
              <a:t> jünger </a:t>
            </a:r>
            <a:r>
              <a:rPr lang="de-DE" sz="1800" b="0" i="0" u="none" strike="noStrike" baseline="0" dirty="0">
                <a:latin typeface="ArialMT"/>
              </a:rPr>
              <a:t>sein als du. Elektra</a:t>
            </a:r>
          </a:p>
          <a:p>
            <a:pPr algn="l"/>
            <a:r>
              <a:rPr lang="de-DE" sz="1800" b="0" i="0" u="none" strike="noStrike" baseline="0" dirty="0">
                <a:latin typeface="ArialMT"/>
              </a:rPr>
              <a:t>ist groß, ihr </a:t>
            </a:r>
            <a:r>
              <a:rPr lang="de-DE" sz="1800" b="1" i="0" u="none" strike="noStrike" baseline="0" dirty="0">
                <a:latin typeface="ArialMT"/>
              </a:rPr>
              <a:t>Aug ist traurig, aber sanft,</a:t>
            </a:r>
          </a:p>
          <a:p>
            <a:pPr algn="l"/>
            <a:r>
              <a:rPr lang="de-DE" sz="1800" b="0" i="0" u="none" strike="noStrike" baseline="0" dirty="0">
                <a:latin typeface="ArialMT"/>
              </a:rPr>
              <a:t>wo deins </a:t>
            </a:r>
            <a:r>
              <a:rPr lang="de-DE" sz="1800" b="1" i="0" u="none" strike="noStrike" baseline="0" dirty="0">
                <a:latin typeface="ArialMT"/>
              </a:rPr>
              <a:t>voll Blut und </a:t>
            </a:r>
            <a:r>
              <a:rPr lang="de-DE" sz="1800" b="1" i="0" u="none" strike="noStrike" baseline="0" dirty="0" err="1">
                <a:latin typeface="ArialMT"/>
              </a:rPr>
              <a:t>Haß</a:t>
            </a:r>
            <a:r>
              <a:rPr lang="de-DE" sz="1800" b="0" i="0" u="none" strike="noStrike" baseline="0" dirty="0">
                <a:latin typeface="ArialMT"/>
              </a:rPr>
              <a:t>. Elektra wohnt</a:t>
            </a:r>
          </a:p>
          <a:p>
            <a:pPr algn="l"/>
            <a:r>
              <a:rPr lang="de-DE" sz="1800" b="0" i="0" u="none" strike="noStrike" baseline="0" dirty="0">
                <a:latin typeface="ArialMT"/>
              </a:rPr>
              <a:t>abseits der Menschen, und ihr Tag vergeht</a:t>
            </a:r>
          </a:p>
          <a:p>
            <a:pPr algn="l"/>
            <a:r>
              <a:rPr lang="de-DE" sz="1800" b="0" i="0" u="none" strike="noStrike" baseline="0" dirty="0">
                <a:latin typeface="ArialMT"/>
              </a:rPr>
              <a:t>mit Hüten eines Grabes. Zwei, drei Frauen</a:t>
            </a:r>
          </a:p>
          <a:p>
            <a:pPr algn="l"/>
            <a:r>
              <a:rPr lang="de-DE" sz="1800" b="0" i="0" u="none" strike="noStrike" baseline="0" dirty="0">
                <a:latin typeface="ArialMT"/>
              </a:rPr>
              <a:t>hat sie um sich, die lautlos dienen, Tiere</a:t>
            </a:r>
          </a:p>
          <a:p>
            <a:pPr algn="l"/>
            <a:r>
              <a:rPr lang="de-DE" sz="1800" b="0" i="0" u="none" strike="noStrike" baseline="0" dirty="0">
                <a:latin typeface="ArialMT"/>
              </a:rPr>
              <a:t>umschleichen ihre Wohnung scheu und schmiegen</a:t>
            </a:r>
          </a:p>
          <a:p>
            <a:pPr algn="l"/>
            <a:r>
              <a:rPr lang="de-DE" sz="1800" b="0" i="0" u="none" strike="noStrike" baseline="0" dirty="0">
                <a:latin typeface="ArialMT"/>
              </a:rPr>
              <a:t>sich, wenn sie geht, an ihr Gewand.</a:t>
            </a:r>
            <a:endParaRPr lang="el-GR" dirty="0"/>
          </a:p>
        </p:txBody>
      </p:sp>
      <p:sp>
        <p:nvSpPr>
          <p:cNvPr id="4" name="Θέση περιεχομένου 3">
            <a:extLst>
              <a:ext uri="{FF2B5EF4-FFF2-40B4-BE49-F238E27FC236}">
                <a16:creationId xmlns:a16="http://schemas.microsoft.com/office/drawing/2014/main" id="{9350F1AA-0005-5D80-6343-C7BC230A8629}"/>
              </a:ext>
            </a:extLst>
          </p:cNvPr>
          <p:cNvSpPr>
            <a:spLocks noGrp="1"/>
          </p:cNvSpPr>
          <p:nvPr>
            <p:ph sz="half" idx="2"/>
          </p:nvPr>
        </p:nvSpPr>
        <p:spPr/>
        <p:txBody>
          <a:bodyPr>
            <a:normAutofit/>
          </a:bodyPr>
          <a:lstStyle/>
          <a:p>
            <a:pPr algn="l"/>
            <a:r>
              <a:rPr lang="de-DE" sz="1800" b="1" i="0" u="none" strike="noStrike" baseline="0" dirty="0">
                <a:latin typeface="Arial-BoldMT"/>
              </a:rPr>
              <a:t>ELEKTRA </a:t>
            </a:r>
            <a:r>
              <a:rPr lang="de-DE" sz="1800" b="0" i="1" u="none" strike="noStrike" baseline="0" dirty="0">
                <a:latin typeface="Arial-ItalicMT"/>
              </a:rPr>
              <a:t>klatscht in die Hände.</a:t>
            </a:r>
          </a:p>
          <a:p>
            <a:pPr algn="l"/>
            <a:r>
              <a:rPr lang="de-DE" sz="1800" b="0" i="0" u="none" strike="noStrike" baseline="0" dirty="0">
                <a:latin typeface="ArialMT"/>
              </a:rPr>
              <a:t>Recht! recht!</a:t>
            </a:r>
          </a:p>
          <a:p>
            <a:pPr algn="l"/>
            <a:r>
              <a:rPr lang="de-DE" sz="1800" b="1" i="0" u="none" strike="noStrike" baseline="0" dirty="0">
                <a:latin typeface="ArialMT"/>
              </a:rPr>
              <a:t>Erzähl mir noch was Sch</a:t>
            </a:r>
            <a:r>
              <a:rPr lang="de-DE" sz="1800" b="1" dirty="0">
                <a:latin typeface="ArialMT"/>
              </a:rPr>
              <a:t>ö</a:t>
            </a:r>
            <a:r>
              <a:rPr lang="de-DE" sz="1800" b="1" i="0" u="none" strike="noStrike" baseline="0" dirty="0">
                <a:latin typeface="ArialMT"/>
              </a:rPr>
              <a:t>nes von Elektra.</a:t>
            </a:r>
          </a:p>
          <a:p>
            <a:pPr algn="l"/>
            <a:r>
              <a:rPr lang="de-DE" sz="1800" b="1" i="0" u="none" strike="noStrike" baseline="0" dirty="0">
                <a:latin typeface="ArialMT"/>
              </a:rPr>
              <a:t>Ich </a:t>
            </a:r>
            <a:r>
              <a:rPr lang="de-DE" sz="1800" b="1" i="0" u="none" strike="noStrike" baseline="0" dirty="0" err="1">
                <a:latin typeface="ArialMT"/>
              </a:rPr>
              <a:t>werd</a:t>
            </a:r>
            <a:r>
              <a:rPr lang="de-DE" sz="1800" b="1" i="0" u="none" strike="noStrike" baseline="0" dirty="0">
                <a:latin typeface="ArialMT"/>
              </a:rPr>
              <a:t> ihrs wiedersagen, wenn ich sie</a:t>
            </a:r>
          </a:p>
          <a:p>
            <a:pPr algn="l"/>
            <a:r>
              <a:rPr lang="de-DE" sz="1800" b="0" i="1" u="none" strike="noStrike" baseline="0" dirty="0">
                <a:latin typeface="Arial-ItalicMT"/>
              </a:rPr>
              <a:t>Mit erstickter Stimme.</a:t>
            </a:r>
          </a:p>
          <a:p>
            <a:pPr algn="l"/>
            <a:r>
              <a:rPr lang="de-DE" sz="1800" b="0" i="0" u="none" strike="noStrike" baseline="0" dirty="0">
                <a:latin typeface="ArialMT"/>
              </a:rPr>
              <a:t>sehe.</a:t>
            </a:r>
            <a:endParaRPr lang="el-GR" dirty="0"/>
          </a:p>
        </p:txBody>
      </p:sp>
    </p:spTree>
    <p:extLst>
      <p:ext uri="{BB962C8B-B14F-4D97-AF65-F5344CB8AC3E}">
        <p14:creationId xmlns:p14="http://schemas.microsoft.com/office/powerpoint/2010/main" val="371475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861455-035A-403D-9FAF-E0EAE5D636CA}"/>
              </a:ext>
            </a:extLst>
          </p:cNvPr>
          <p:cNvSpPr>
            <a:spLocks noGrp="1"/>
          </p:cNvSpPr>
          <p:nvPr>
            <p:ph type="title"/>
          </p:nvPr>
        </p:nvSpPr>
        <p:spPr/>
        <p:txBody>
          <a:bodyPr/>
          <a:lstStyle/>
          <a:p>
            <a:r>
              <a:rPr lang="de-DE" dirty="0"/>
              <a:t>Orestes, Pylades, Chor, Elektra </a:t>
            </a:r>
            <a:endParaRPr lang="el-GR" dirty="0"/>
          </a:p>
        </p:txBody>
      </p:sp>
      <p:sp>
        <p:nvSpPr>
          <p:cNvPr id="3" name="Θέση περιεχομένου 2">
            <a:extLst>
              <a:ext uri="{FF2B5EF4-FFF2-40B4-BE49-F238E27FC236}">
                <a16:creationId xmlns:a16="http://schemas.microsoft.com/office/drawing/2014/main" id="{0870A92B-8C76-5ADC-6D9E-2755EE25D275}"/>
              </a:ext>
            </a:extLst>
          </p:cNvPr>
          <p:cNvSpPr>
            <a:spLocks noGrp="1"/>
          </p:cNvSpPr>
          <p:nvPr>
            <p:ph idx="1"/>
          </p:nvPr>
        </p:nvSpPr>
        <p:spPr/>
        <p:txBody>
          <a:bodyPr/>
          <a:lstStyle/>
          <a:p>
            <a:pPr algn="l"/>
            <a:r>
              <a:rPr lang="de-DE" sz="1800" b="1" i="0" u="none" strike="noStrike" baseline="0" dirty="0">
                <a:latin typeface="TimesNewRomanPS-BoldMT"/>
              </a:rPr>
              <a:t>Vierter Auftritt</a:t>
            </a:r>
          </a:p>
          <a:p>
            <a:pPr algn="l"/>
            <a:r>
              <a:rPr lang="de-DE" sz="1800" b="1" i="1" u="none" strike="noStrike" baseline="0" dirty="0">
                <a:latin typeface="TimesNewRomanPS-ItalicMT"/>
              </a:rPr>
              <a:t>(Orest und Pylades kommen, eine Urne tragend)</a:t>
            </a:r>
          </a:p>
          <a:p>
            <a:pPr algn="l"/>
            <a:r>
              <a:rPr lang="de-DE" sz="1800" b="1" i="0" u="none" strike="noStrike" baseline="0" dirty="0">
                <a:latin typeface="TimesNewRomanPS-BoldMT"/>
              </a:rPr>
              <a:t>Orest: </a:t>
            </a:r>
            <a:r>
              <a:rPr lang="de-DE" sz="1800" b="0" i="0" u="none" strike="noStrike" baseline="0" dirty="0">
                <a:latin typeface="TimesNewRomanPSMT"/>
              </a:rPr>
              <a:t>Ihr Frauen! sagt, hat man uns recht beschieden,</a:t>
            </a:r>
          </a:p>
          <a:p>
            <a:pPr algn="l"/>
            <a:r>
              <a:rPr lang="de-DE" sz="1800" b="0" i="0" u="none" strike="noStrike" baseline="0" dirty="0">
                <a:latin typeface="TimesNewRomanPSMT"/>
              </a:rPr>
              <a:t>und sind wir auf dem rechten Weg, wohin wir streben?</a:t>
            </a:r>
          </a:p>
          <a:p>
            <a:pPr algn="l"/>
            <a:r>
              <a:rPr lang="de-DE" sz="1800" b="1" i="0" u="none" strike="noStrike" baseline="0" dirty="0">
                <a:latin typeface="TimesNewRomanPS-BoldMT"/>
              </a:rPr>
              <a:t>Eine der Frauen: </a:t>
            </a:r>
            <a:r>
              <a:rPr lang="de-DE" sz="1800" b="0" i="0" u="none" strike="noStrike" baseline="0" dirty="0">
                <a:latin typeface="TimesNewRomanPSMT"/>
              </a:rPr>
              <a:t>Was suchst du, Fremder, und was wünscht du hier?</a:t>
            </a:r>
          </a:p>
          <a:p>
            <a:pPr algn="l"/>
            <a:r>
              <a:rPr lang="de-DE" sz="1800" b="1" i="0" u="none" strike="noStrike" baseline="0" dirty="0">
                <a:latin typeface="TimesNewRomanPS-BoldMT"/>
              </a:rPr>
              <a:t>Orest: </a:t>
            </a:r>
            <a:r>
              <a:rPr lang="de-DE" sz="1800" b="0" i="0" u="none" strike="noStrike" baseline="0" dirty="0">
                <a:latin typeface="TimesNewRomanPSMT"/>
              </a:rPr>
              <a:t>Ich forsche lange schon, wo </a:t>
            </a:r>
            <a:r>
              <a:rPr lang="de-DE" sz="1800" b="0" i="0" u="none" strike="noStrike" baseline="0" dirty="0" err="1">
                <a:latin typeface="TimesNewRomanPSMT"/>
              </a:rPr>
              <a:t>Aigisthos</a:t>
            </a:r>
            <a:r>
              <a:rPr lang="de-DE" sz="1800" b="0" i="0" u="none" strike="noStrike" baseline="0" dirty="0">
                <a:latin typeface="TimesNewRomanPSMT"/>
              </a:rPr>
              <a:t> wohnt.</a:t>
            </a:r>
          </a:p>
          <a:p>
            <a:pPr algn="l"/>
            <a:r>
              <a:rPr lang="de-DE" sz="1800" b="1" i="0" u="none" strike="noStrike" baseline="0" dirty="0">
                <a:latin typeface="TimesNewRomanPS-BoldMT"/>
              </a:rPr>
              <a:t>Eine der Frauen: </a:t>
            </a:r>
            <a:r>
              <a:rPr lang="de-DE" sz="1800" b="0" i="0" u="none" strike="noStrike" baseline="0" dirty="0">
                <a:latin typeface="TimesNewRomanPSMT"/>
              </a:rPr>
              <a:t>Dann bist du hier am rechten Ort,</a:t>
            </a:r>
          </a:p>
          <a:p>
            <a:pPr algn="l"/>
            <a:r>
              <a:rPr lang="de-DE" sz="1800" b="0" i="0" u="none" strike="noStrike" baseline="0" dirty="0">
                <a:latin typeface="TimesNewRomanPSMT"/>
              </a:rPr>
              <a:t>und der dich </a:t>
            </a:r>
            <a:r>
              <a:rPr lang="de-DE" sz="1800" b="0" i="0" u="none" strike="noStrike" baseline="0" dirty="0" err="1">
                <a:latin typeface="TimesNewRomanPSMT"/>
              </a:rPr>
              <a:t>herwies</a:t>
            </a:r>
            <a:r>
              <a:rPr lang="de-DE" sz="1800" b="0" i="0" u="none" strike="noStrike" baseline="0" dirty="0">
                <a:latin typeface="TimesNewRomanPSMT"/>
              </a:rPr>
              <a:t> ohne Tadel.</a:t>
            </a:r>
          </a:p>
          <a:p>
            <a:pPr algn="l"/>
            <a:r>
              <a:rPr lang="el-GR" sz="1800" b="0" i="0" u="none" strike="noStrike" baseline="0" dirty="0">
                <a:latin typeface="TimesNewRomanPSMT"/>
              </a:rPr>
              <a:t>6</a:t>
            </a:r>
            <a:endParaRPr lang="el-GR" dirty="0"/>
          </a:p>
        </p:txBody>
      </p:sp>
    </p:spTree>
    <p:extLst>
      <p:ext uri="{BB962C8B-B14F-4D97-AF65-F5344CB8AC3E}">
        <p14:creationId xmlns:p14="http://schemas.microsoft.com/office/powerpoint/2010/main" val="1380457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D5799-81AE-4EE6-6C07-C6820EC55303}"/>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532E9469-1148-1EB9-5B03-DE787B6A0239}"/>
              </a:ext>
            </a:extLst>
          </p:cNvPr>
          <p:cNvSpPr>
            <a:spLocks noGrp="1"/>
          </p:cNvSpPr>
          <p:nvPr>
            <p:ph sz="half" idx="1"/>
          </p:nvPr>
        </p:nvSpPr>
        <p:spPr>
          <a:xfrm>
            <a:off x="881743" y="1845735"/>
            <a:ext cx="4626427" cy="4023360"/>
          </a:xfrm>
        </p:spPr>
        <p:txBody>
          <a:bodyPr>
            <a:normAutofit/>
          </a:bodyPr>
          <a:lstStyle/>
          <a:p>
            <a:r>
              <a:rPr lang="de-DE" sz="1800" b="1" i="0" u="none" strike="noStrike" baseline="0" dirty="0">
                <a:latin typeface="Arial-BoldMT"/>
              </a:rPr>
              <a:t>OREST.</a:t>
            </a:r>
            <a:r>
              <a:rPr lang="de-DE" sz="1800" b="0" i="0" u="none" strike="noStrike" baseline="0" dirty="0">
                <a:latin typeface="TimesNewRomanPSMT"/>
              </a:rPr>
              <a:t>?</a:t>
            </a:r>
            <a:r>
              <a:rPr lang="de-DE" sz="1800" b="1" dirty="0">
                <a:cs typeface="Times New Roman" panose="02020603050405020304" pitchFamily="18" charset="0"/>
              </a:rPr>
              <a:t> So </a:t>
            </a:r>
            <a:r>
              <a:rPr lang="de-DE" sz="1800" b="1" dirty="0" err="1">
                <a:cs typeface="Times New Roman" panose="02020603050405020304" pitchFamily="18" charset="0"/>
              </a:rPr>
              <a:t>seh</a:t>
            </a:r>
            <a:r>
              <a:rPr lang="de-DE" sz="1800" b="1" dirty="0">
                <a:cs typeface="Times New Roman" panose="02020603050405020304" pitchFamily="18" charset="0"/>
              </a:rPr>
              <a:t> ich sie? ich </a:t>
            </a:r>
            <a:r>
              <a:rPr lang="de-DE" sz="1800" b="1" dirty="0" err="1">
                <a:cs typeface="Times New Roman" panose="02020603050405020304" pitchFamily="18" charset="0"/>
              </a:rPr>
              <a:t>seh</a:t>
            </a:r>
            <a:r>
              <a:rPr lang="de-DE" sz="1800" b="1" dirty="0">
                <a:cs typeface="Times New Roman" panose="02020603050405020304" pitchFamily="18" charset="0"/>
              </a:rPr>
              <a:t> sie wirklich? </a:t>
            </a:r>
            <a:r>
              <a:rPr lang="de-DE" sz="1800" b="1" dirty="0">
                <a:latin typeface="TimesNewRomanPSMT"/>
              </a:rPr>
              <a:t>du</a:t>
            </a:r>
            <a:endParaRPr lang="de-DE" sz="1800" b="0" i="0" u="none" strike="noStrike" baseline="0" dirty="0">
              <a:latin typeface="TimesNewRomanPSMT"/>
            </a:endParaRPr>
          </a:p>
          <a:p>
            <a:pPr algn="l"/>
            <a:r>
              <a:rPr lang="de-DE" sz="1800" b="0" i="1" u="none" strike="noStrike" baseline="0" dirty="0">
                <a:latin typeface="Arial-ItalicMT"/>
              </a:rPr>
              <a:t>Schnell.</a:t>
            </a:r>
          </a:p>
          <a:p>
            <a:pPr algn="l"/>
            <a:r>
              <a:rPr lang="de-DE" sz="1800" b="0" i="0" u="none" strike="noStrike" baseline="0" dirty="0">
                <a:latin typeface="ArialMT"/>
              </a:rPr>
              <a:t>So haben sie dich darben lassen oder –</a:t>
            </a:r>
          </a:p>
          <a:p>
            <a:pPr algn="l"/>
            <a:r>
              <a:rPr lang="de-DE" sz="1800" b="0" i="0" u="none" strike="noStrike" baseline="0" dirty="0">
                <a:latin typeface="ArialMT"/>
              </a:rPr>
              <a:t>sie </a:t>
            </a:r>
            <a:r>
              <a:rPr lang="de-DE" sz="1800" b="1" i="0" u="none" strike="noStrike" baseline="0" dirty="0">
                <a:latin typeface="ArialMT"/>
              </a:rPr>
              <a:t>haben dich geschlagen</a:t>
            </a:r>
            <a:r>
              <a:rPr lang="de-DE" sz="1800" b="0" i="0" u="none" strike="noStrike" baseline="0" dirty="0">
                <a:latin typeface="ArialMT"/>
              </a:rPr>
              <a:t>?</a:t>
            </a:r>
          </a:p>
          <a:p>
            <a:pPr algn="l"/>
            <a:r>
              <a:rPr lang="de-DE" sz="1800" b="0" i="0" u="none" strike="noStrike" baseline="0" dirty="0">
                <a:latin typeface="ArialMT"/>
              </a:rPr>
              <a:t>ELEKTRA. Wer bist du</a:t>
            </a:r>
          </a:p>
          <a:p>
            <a:pPr algn="l"/>
            <a:r>
              <a:rPr lang="de-DE" sz="1800" b="0" i="0" u="none" strike="noStrike" baseline="0" dirty="0">
                <a:latin typeface="ArialMT"/>
              </a:rPr>
              <a:t>mit deinen vielen Fragen?</a:t>
            </a:r>
          </a:p>
          <a:p>
            <a:pPr algn="l"/>
            <a:r>
              <a:rPr lang="de-DE" sz="1800" b="1" i="0" u="none" strike="noStrike" baseline="0" dirty="0">
                <a:latin typeface="Arial-BoldMT"/>
              </a:rPr>
              <a:t>OREST. </a:t>
            </a:r>
            <a:r>
              <a:rPr lang="de-DE" sz="1800" b="0" i="0" u="none" strike="noStrike" baseline="0" dirty="0">
                <a:latin typeface="ArialMT"/>
              </a:rPr>
              <a:t>Sag </a:t>
            </a:r>
            <a:r>
              <a:rPr lang="de-DE" sz="1800" b="0" i="0" u="none" strike="noStrike" baseline="0" dirty="0" err="1">
                <a:latin typeface="ArialMT"/>
              </a:rPr>
              <a:t>mirs</a:t>
            </a:r>
            <a:r>
              <a:rPr lang="de-DE" sz="1800" b="0" i="0" u="none" strike="noStrike" baseline="0" dirty="0">
                <a:latin typeface="ArialMT"/>
              </a:rPr>
              <a:t>! sag </a:t>
            </a:r>
            <a:r>
              <a:rPr lang="de-DE" sz="1800" b="0" i="0" u="none" strike="noStrike" baseline="0" dirty="0" err="1">
                <a:latin typeface="ArialMT"/>
              </a:rPr>
              <a:t>mirs</a:t>
            </a:r>
            <a:r>
              <a:rPr lang="de-DE" sz="1800" b="0" i="0" u="none" strike="noStrike" baseline="0" dirty="0">
                <a:latin typeface="ArialMT"/>
              </a:rPr>
              <a:t>!</a:t>
            </a:r>
          </a:p>
          <a:p>
            <a:pPr algn="l"/>
            <a:r>
              <a:rPr lang="de-DE" sz="1800" b="0" i="0" u="none" strike="noStrike" baseline="0" dirty="0">
                <a:latin typeface="ArialMT"/>
              </a:rPr>
              <a:t>Sag!</a:t>
            </a:r>
          </a:p>
        </p:txBody>
      </p:sp>
      <p:sp>
        <p:nvSpPr>
          <p:cNvPr id="4" name="Θέση περιεχομένου 3">
            <a:extLst>
              <a:ext uri="{FF2B5EF4-FFF2-40B4-BE49-F238E27FC236}">
                <a16:creationId xmlns:a16="http://schemas.microsoft.com/office/drawing/2014/main" id="{5240024F-32A3-BD83-6993-8BFC95D135BD}"/>
              </a:ext>
            </a:extLst>
          </p:cNvPr>
          <p:cNvSpPr>
            <a:spLocks noGrp="1"/>
          </p:cNvSpPr>
          <p:nvPr>
            <p:ph sz="half" idx="2"/>
          </p:nvPr>
        </p:nvSpPr>
        <p:spPr/>
        <p:txBody>
          <a:bodyPr>
            <a:normAutofit/>
          </a:bodyPr>
          <a:lstStyle/>
          <a:p>
            <a:r>
              <a:rPr lang="de-DE" b="1" dirty="0">
                <a:latin typeface="Arial-BoldMT"/>
              </a:rPr>
              <a:t>OREST.</a:t>
            </a:r>
            <a:r>
              <a:rPr lang="de-DE" dirty="0"/>
              <a:t> </a:t>
            </a:r>
            <a:r>
              <a:rPr lang="de-DE" sz="1800" b="1" i="0" u="none" strike="noStrike" baseline="0" dirty="0">
                <a:latin typeface="ArialMT"/>
              </a:rPr>
              <a:t>Elektra!</a:t>
            </a:r>
          </a:p>
          <a:p>
            <a:pPr algn="l"/>
            <a:r>
              <a:rPr lang="de-DE" sz="1800" b="0" i="0" u="none" strike="noStrike" baseline="0" dirty="0">
                <a:latin typeface="ArialMT"/>
              </a:rPr>
              <a:t>Was haben sie gemacht mit deinen Nächten!</a:t>
            </a:r>
          </a:p>
          <a:p>
            <a:pPr algn="l"/>
            <a:r>
              <a:rPr lang="de-DE" sz="1800" b="0" i="0" u="none" strike="noStrike" baseline="0" dirty="0">
                <a:latin typeface="ArialMT"/>
              </a:rPr>
              <a:t>Furchtbar sind deine Augen.</a:t>
            </a:r>
          </a:p>
          <a:p>
            <a:pPr algn="l"/>
            <a:r>
              <a:rPr lang="de-DE" sz="1800" b="1" i="0" u="none" strike="noStrike" baseline="0" dirty="0">
                <a:latin typeface="ArialMT"/>
              </a:rPr>
              <a:t>ELEKTRA</a:t>
            </a:r>
            <a:r>
              <a:rPr lang="de-DE" sz="1800" b="0" i="0" u="none" strike="noStrike" baseline="0" dirty="0">
                <a:latin typeface="ArialMT"/>
              </a:rPr>
              <a:t> </a:t>
            </a:r>
            <a:r>
              <a:rPr lang="de-DE" sz="1800" b="0" i="1" u="none" strike="noStrike" baseline="0" dirty="0">
                <a:latin typeface="Arial-ItalicMT"/>
              </a:rPr>
              <a:t>verbissen.</a:t>
            </a:r>
          </a:p>
          <a:p>
            <a:pPr algn="l"/>
            <a:r>
              <a:rPr lang="de-DE" sz="1800" b="0" i="0" u="none" strike="noStrike" baseline="0" dirty="0">
                <a:latin typeface="ArialMT"/>
              </a:rPr>
              <a:t>Geh ins Haus,</a:t>
            </a:r>
          </a:p>
          <a:p>
            <a:pPr algn="l"/>
            <a:r>
              <a:rPr lang="de-DE" sz="1800" b="0" i="0" u="none" strike="noStrike" baseline="0" dirty="0">
                <a:latin typeface="ArialMT"/>
              </a:rPr>
              <a:t>drin hab ich eine Schwester, die bewahrt sich</a:t>
            </a:r>
          </a:p>
          <a:p>
            <a:pPr algn="l"/>
            <a:r>
              <a:rPr lang="de-DE" sz="1800" b="0" i="0" u="none" strike="noStrike" baseline="0" dirty="0">
                <a:latin typeface="ArialMT"/>
              </a:rPr>
              <a:t>für Freudenfeste auf!</a:t>
            </a:r>
          </a:p>
          <a:p>
            <a:pPr algn="l"/>
            <a:r>
              <a:rPr lang="de-DE" sz="1800" b="1" i="0" u="none" strike="noStrike" baseline="0" dirty="0">
                <a:latin typeface="Arial-BoldMT"/>
              </a:rPr>
              <a:t>OREST.</a:t>
            </a:r>
          </a:p>
          <a:p>
            <a:pPr algn="l"/>
            <a:r>
              <a:rPr lang="de-DE" sz="1800" b="0" i="0" u="none" strike="noStrike" baseline="0" dirty="0">
                <a:latin typeface="ArialMT"/>
              </a:rPr>
              <a:t>Elektra, hör mich.</a:t>
            </a:r>
            <a:endParaRPr lang="el-GR" dirty="0"/>
          </a:p>
        </p:txBody>
      </p:sp>
    </p:spTree>
    <p:extLst>
      <p:ext uri="{BB962C8B-B14F-4D97-AF65-F5344CB8AC3E}">
        <p14:creationId xmlns:p14="http://schemas.microsoft.com/office/powerpoint/2010/main" val="4205018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CF53AE-AFE6-674B-3E97-39E73E9FDE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99027AD-94D1-92C7-1E5B-39FA9AF3C358}"/>
              </a:ext>
            </a:extLst>
          </p:cNvPr>
          <p:cNvSpPr>
            <a:spLocks noGrp="1"/>
          </p:cNvSpPr>
          <p:nvPr>
            <p:ph sz="half" idx="1"/>
          </p:nvPr>
        </p:nvSpPr>
        <p:spPr/>
        <p:txBody>
          <a:bodyPr>
            <a:normAutofit fontScale="25000" lnSpcReduction="20000"/>
          </a:bodyPr>
          <a:lstStyle/>
          <a:p>
            <a:pPr algn="l"/>
            <a:r>
              <a:rPr lang="de-DE" sz="6400" b="1" i="0" u="none" strike="noStrike" baseline="0" dirty="0">
                <a:latin typeface="Arial-BoldMT"/>
              </a:rPr>
              <a:t>ELEKTRA.</a:t>
            </a:r>
          </a:p>
          <a:p>
            <a:pPr algn="l"/>
            <a:r>
              <a:rPr lang="de-DE" sz="6400" b="1" i="0" u="none" strike="noStrike" baseline="0" dirty="0">
                <a:latin typeface="ArialMT"/>
              </a:rPr>
              <a:t>Ich will nicht wissen, </a:t>
            </a:r>
            <a:r>
              <a:rPr lang="de-DE" sz="6400" b="0" i="0" u="none" strike="noStrike" baseline="0" dirty="0">
                <a:latin typeface="ArialMT"/>
              </a:rPr>
              <a:t>wer du bist, du sollst mir</a:t>
            </a:r>
          </a:p>
          <a:p>
            <a:pPr algn="l"/>
            <a:r>
              <a:rPr lang="de-DE" sz="6400" b="0" i="0" u="none" strike="noStrike" baseline="0" dirty="0">
                <a:latin typeface="ArialMT"/>
              </a:rPr>
              <a:t>nicht näher kommen. </a:t>
            </a:r>
            <a:r>
              <a:rPr lang="de-DE" sz="6400" b="1" i="0" u="none" strike="noStrike" baseline="0" dirty="0">
                <a:latin typeface="ArialMT"/>
              </a:rPr>
              <a:t>Ich will niemand sehen!</a:t>
            </a:r>
          </a:p>
          <a:p>
            <a:pPr algn="l"/>
            <a:r>
              <a:rPr lang="de-DE" sz="6400" b="0" i="1" u="none" strike="noStrike" baseline="0" dirty="0">
                <a:latin typeface="Arial-ItalicMT"/>
              </a:rPr>
              <a:t>Kauert sich, das Gesicht gegen die Wand.</a:t>
            </a:r>
          </a:p>
          <a:p>
            <a:pPr algn="l"/>
            <a:r>
              <a:rPr lang="de-DE" sz="6400" b="1" i="0" u="none" strike="noStrike" baseline="0" dirty="0">
                <a:latin typeface="Arial-BoldMT"/>
              </a:rPr>
              <a:t>OREST.</a:t>
            </a:r>
          </a:p>
          <a:p>
            <a:pPr algn="l"/>
            <a:r>
              <a:rPr lang="de-DE" sz="6400" b="0" i="0" u="none" strike="noStrike" baseline="0" dirty="0">
                <a:latin typeface="ArialMT"/>
              </a:rPr>
              <a:t>Hör zu, </a:t>
            </a:r>
            <a:r>
              <a:rPr lang="de-DE" sz="6400" b="1" i="0" u="none" strike="noStrike" baseline="0" dirty="0">
                <a:latin typeface="ArialMT"/>
              </a:rPr>
              <a:t>ich hab nicht Zeit. </a:t>
            </a:r>
            <a:r>
              <a:rPr lang="de-DE" sz="6400" b="0" i="0" u="none" strike="noStrike" baseline="0" dirty="0">
                <a:latin typeface="ArialMT"/>
              </a:rPr>
              <a:t>Hör zu. Ich darf nicht</a:t>
            </a:r>
          </a:p>
          <a:p>
            <a:pPr algn="l"/>
            <a:r>
              <a:rPr lang="de-DE" sz="6400" b="0" i="0" u="none" strike="noStrike" baseline="0" dirty="0">
                <a:latin typeface="ArialMT"/>
              </a:rPr>
              <a:t>laut reden. Hör mich an: </a:t>
            </a:r>
            <a:r>
              <a:rPr lang="de-DE" sz="6400" b="1" i="0" u="none" strike="noStrike" baseline="0" dirty="0">
                <a:latin typeface="ArialMT"/>
              </a:rPr>
              <a:t>Orestes lebt.</a:t>
            </a:r>
          </a:p>
          <a:p>
            <a:pPr algn="l"/>
            <a:r>
              <a:rPr lang="el-GR" sz="6400" b="0" i="0" u="none" strike="noStrike" baseline="0" dirty="0">
                <a:latin typeface="ArialMT"/>
              </a:rPr>
              <a:t>[…]</a:t>
            </a:r>
          </a:p>
          <a:p>
            <a:pPr algn="l"/>
            <a:r>
              <a:rPr lang="de-DE" sz="6400" b="1" i="0" u="none" strike="noStrike" baseline="0" dirty="0">
                <a:latin typeface="Arial-BoldMT"/>
              </a:rPr>
              <a:t>ELEKTRA </a:t>
            </a:r>
            <a:r>
              <a:rPr lang="de-DE" sz="6400" b="0" i="1" u="none" strike="noStrike" baseline="0" dirty="0">
                <a:latin typeface="Arial-ItalicMT"/>
              </a:rPr>
              <a:t>von seinem Ton getroffen.</a:t>
            </a:r>
          </a:p>
          <a:p>
            <a:pPr algn="l"/>
            <a:r>
              <a:rPr lang="de-DE" sz="6400" b="0" i="0" u="none" strike="noStrike" baseline="0" dirty="0">
                <a:latin typeface="ArialMT"/>
              </a:rPr>
              <a:t>Wer bist du?</a:t>
            </a:r>
            <a:endParaRPr lang="el-GR" sz="6400" dirty="0"/>
          </a:p>
        </p:txBody>
      </p:sp>
      <p:sp>
        <p:nvSpPr>
          <p:cNvPr id="4" name="Θέση περιεχομένου 3">
            <a:extLst>
              <a:ext uri="{FF2B5EF4-FFF2-40B4-BE49-F238E27FC236}">
                <a16:creationId xmlns:a16="http://schemas.microsoft.com/office/drawing/2014/main" id="{7D40E248-A076-F97A-E5EA-1775D0015AA4}"/>
              </a:ext>
            </a:extLst>
          </p:cNvPr>
          <p:cNvSpPr>
            <a:spLocks noGrp="1"/>
          </p:cNvSpPr>
          <p:nvPr>
            <p:ph sz="half" idx="2"/>
          </p:nvPr>
        </p:nvSpPr>
        <p:spPr/>
        <p:txBody>
          <a:bodyPr>
            <a:normAutofit fontScale="25000" lnSpcReduction="20000"/>
          </a:bodyPr>
          <a:lstStyle/>
          <a:p>
            <a:pPr marL="0" indent="0" algn="l">
              <a:buNone/>
            </a:pPr>
            <a:r>
              <a:rPr lang="de-DE" sz="6400" b="0" i="1" u="none" strike="noStrike" baseline="0" dirty="0">
                <a:latin typeface="Arial-ItalicMT"/>
              </a:rPr>
              <a:t>Der alte finstre Diener stürzt aus dem Hof lautlos herein, </a:t>
            </a:r>
          </a:p>
          <a:p>
            <a:pPr algn="l"/>
            <a:r>
              <a:rPr lang="de-DE" sz="6400" b="0" i="1" u="none" strike="noStrike" baseline="0" dirty="0">
                <a:latin typeface="Arial-ItalicMT"/>
              </a:rPr>
              <a:t>wirft sich vor Orest nieder, </a:t>
            </a:r>
            <a:r>
              <a:rPr lang="de-DE" sz="6400" b="0" i="1" u="none" strike="noStrike" baseline="0" dirty="0" err="1">
                <a:latin typeface="Arial-ItalicMT"/>
              </a:rPr>
              <a:t>küßt</a:t>
            </a:r>
            <a:r>
              <a:rPr lang="de-DE" sz="6400" b="0" i="1" u="none" strike="noStrike" baseline="0" dirty="0">
                <a:latin typeface="Arial-ItalicMT"/>
              </a:rPr>
              <a:t> seine Füße, rafft sich auf, angstvoll um sich schauend,</a:t>
            </a:r>
          </a:p>
          <a:p>
            <a:pPr algn="l"/>
            <a:r>
              <a:rPr lang="de-DE" sz="6400" b="0" i="1" u="none" strike="noStrike" baseline="0" dirty="0">
                <a:latin typeface="Arial-ItalicMT"/>
              </a:rPr>
              <a:t>und  stürzt lautlos wieder ab.</a:t>
            </a:r>
          </a:p>
          <a:p>
            <a:pPr algn="l"/>
            <a:endParaRPr lang="de-DE" sz="6400" i="1" dirty="0">
              <a:latin typeface="Arial-ItalicMT"/>
            </a:endParaRPr>
          </a:p>
          <a:p>
            <a:pPr algn="l"/>
            <a:r>
              <a:rPr lang="de-DE" sz="6400" b="1" i="0" u="none" strike="noStrike" baseline="0" dirty="0">
                <a:latin typeface="Arial-BoldMT"/>
              </a:rPr>
              <a:t>ELEKTRA </a:t>
            </a:r>
            <a:r>
              <a:rPr lang="de-DE" sz="6400" b="0" i="1" u="none" strike="noStrike" baseline="0" dirty="0">
                <a:latin typeface="Arial-ItalicMT"/>
              </a:rPr>
              <a:t>kaum ihrer m</a:t>
            </a:r>
            <a:r>
              <a:rPr lang="de-DE" sz="6400" i="1" dirty="0">
                <a:latin typeface="Arial-ItalicMT"/>
              </a:rPr>
              <a:t>ä</a:t>
            </a:r>
            <a:r>
              <a:rPr lang="de-DE" sz="6400" b="0" i="1" u="none" strike="noStrike" baseline="0" dirty="0">
                <a:latin typeface="Arial-ItalicMT"/>
              </a:rPr>
              <a:t>chtig.</a:t>
            </a:r>
          </a:p>
          <a:p>
            <a:pPr algn="l"/>
            <a:r>
              <a:rPr lang="de-DE" sz="6400" b="0" i="0" u="none" strike="noStrike" baseline="0" dirty="0">
                <a:latin typeface="ArialMT"/>
              </a:rPr>
              <a:t>Wer bist du denn? Ich fürchte mich.</a:t>
            </a:r>
          </a:p>
          <a:p>
            <a:pPr algn="l"/>
            <a:r>
              <a:rPr lang="de-DE" sz="6400" b="1" i="0" u="none" strike="noStrike" baseline="0" dirty="0">
                <a:latin typeface="Arial-BoldMT"/>
              </a:rPr>
              <a:t>OREST </a:t>
            </a:r>
            <a:r>
              <a:rPr lang="de-DE" sz="6400" b="0" i="1" u="none" strike="noStrike" baseline="0" dirty="0">
                <a:latin typeface="Arial-ItalicMT"/>
              </a:rPr>
              <a:t>sanft.</a:t>
            </a:r>
          </a:p>
          <a:p>
            <a:pPr algn="l"/>
            <a:r>
              <a:rPr lang="de-DE" sz="6400" b="0" i="0" u="none" strike="noStrike" baseline="0" dirty="0">
                <a:latin typeface="ArialMT"/>
              </a:rPr>
              <a:t>Die Hunde auf dem Hof erkennen mich,</a:t>
            </a:r>
          </a:p>
          <a:p>
            <a:pPr algn="l"/>
            <a:r>
              <a:rPr lang="de-DE" sz="6400" b="0" i="0" u="none" strike="noStrike" baseline="0" dirty="0">
                <a:latin typeface="ArialMT"/>
              </a:rPr>
              <a:t>und meine Schwester nicht?</a:t>
            </a:r>
          </a:p>
          <a:p>
            <a:pPr algn="l"/>
            <a:r>
              <a:rPr lang="de-DE" sz="6400" b="1" i="0" u="none" strike="noStrike" baseline="0" dirty="0">
                <a:latin typeface="Arial-BoldMT"/>
              </a:rPr>
              <a:t>ELEKTRA </a:t>
            </a:r>
            <a:r>
              <a:rPr lang="de-DE" sz="6400" b="0" i="1" u="none" strike="noStrike" baseline="0" dirty="0">
                <a:latin typeface="Arial-ItalicMT"/>
              </a:rPr>
              <a:t>schreit auf. </a:t>
            </a:r>
          </a:p>
          <a:p>
            <a:pPr algn="l"/>
            <a:r>
              <a:rPr lang="de-DE" sz="6400" b="0" i="0" u="none" strike="noStrike" baseline="0" dirty="0">
                <a:latin typeface="ArialMT"/>
              </a:rPr>
              <a:t>Orest!</a:t>
            </a:r>
            <a:endParaRPr lang="el-GR" sz="6400" dirty="0"/>
          </a:p>
        </p:txBody>
      </p:sp>
    </p:spTree>
    <p:extLst>
      <p:ext uri="{BB962C8B-B14F-4D97-AF65-F5344CB8AC3E}">
        <p14:creationId xmlns:p14="http://schemas.microsoft.com/office/powerpoint/2010/main" val="3740237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35645-1F77-752A-F437-C7699091F75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9C836FC-3A15-840E-6BED-94BFF4FDBCD2}"/>
              </a:ext>
            </a:extLst>
          </p:cNvPr>
          <p:cNvSpPr>
            <a:spLocks noGrp="1"/>
          </p:cNvSpPr>
          <p:nvPr>
            <p:ph sz="half" idx="1"/>
          </p:nvPr>
        </p:nvSpPr>
        <p:spPr>
          <a:xfrm>
            <a:off x="1188720" y="1845735"/>
            <a:ext cx="4937760" cy="4023360"/>
          </a:xfrm>
        </p:spPr>
        <p:txBody>
          <a:bodyPr>
            <a:normAutofit fontScale="92500" lnSpcReduction="20000"/>
          </a:bodyPr>
          <a:lstStyle/>
          <a:p>
            <a:pPr algn="l"/>
            <a:r>
              <a:rPr lang="de-DE" sz="1800" b="1" i="0" u="none" strike="noStrike" baseline="0" dirty="0">
                <a:latin typeface="Arial-BoldMT"/>
              </a:rPr>
              <a:t>OREST </a:t>
            </a:r>
            <a:r>
              <a:rPr lang="de-DE" sz="1800" b="0" i="1" u="none" strike="noStrike" baseline="0" dirty="0">
                <a:latin typeface="Arial-ItalicMT"/>
              </a:rPr>
              <a:t>fieberhaft.</a:t>
            </a:r>
          </a:p>
          <a:p>
            <a:pPr algn="l"/>
            <a:r>
              <a:rPr lang="de-DE" sz="1800" b="0" i="0" u="none" strike="noStrike" baseline="0" dirty="0">
                <a:latin typeface="ArialMT"/>
              </a:rPr>
              <a:t>Wenn einer dich im Haus gehört hat, der</a:t>
            </a:r>
          </a:p>
          <a:p>
            <a:pPr algn="l"/>
            <a:r>
              <a:rPr lang="de-DE" sz="1800" b="0" i="0" u="none" strike="noStrike" baseline="0" dirty="0">
                <a:latin typeface="ArialMT"/>
              </a:rPr>
              <a:t>hat jetzt mein Leben in der Hand.</a:t>
            </a:r>
          </a:p>
          <a:p>
            <a:pPr algn="l"/>
            <a:endParaRPr lang="el-GR" dirty="0"/>
          </a:p>
        </p:txBody>
      </p:sp>
      <p:sp>
        <p:nvSpPr>
          <p:cNvPr id="4" name="Θέση περιεχομένου 3">
            <a:extLst>
              <a:ext uri="{FF2B5EF4-FFF2-40B4-BE49-F238E27FC236}">
                <a16:creationId xmlns:a16="http://schemas.microsoft.com/office/drawing/2014/main" id="{417DFBFC-EFF8-5F33-4E21-5F5D9BB3975E}"/>
              </a:ext>
            </a:extLst>
          </p:cNvPr>
          <p:cNvSpPr>
            <a:spLocks noGrp="1"/>
          </p:cNvSpPr>
          <p:nvPr>
            <p:ph sz="half" idx="2"/>
          </p:nvPr>
        </p:nvSpPr>
        <p:spPr/>
        <p:txBody>
          <a:bodyPr>
            <a:normAutofit fontScale="92500" lnSpcReduction="20000"/>
          </a:bodyPr>
          <a:lstStyle/>
          <a:p>
            <a:r>
              <a:rPr lang="de-DE" b="1" dirty="0">
                <a:latin typeface="Arial-BoldMT"/>
              </a:rPr>
              <a:t>ELEKTRA </a:t>
            </a:r>
            <a:r>
              <a:rPr lang="de-DE" i="1" dirty="0">
                <a:latin typeface="Arial-ItalicMT"/>
              </a:rPr>
              <a:t>ganz leise, bebend.</a:t>
            </a:r>
          </a:p>
          <a:p>
            <a:r>
              <a:rPr lang="de-DE" dirty="0">
                <a:latin typeface="TimesNewRomanPSMT"/>
              </a:rPr>
              <a:t>Orest!</a:t>
            </a:r>
          </a:p>
          <a:p>
            <a:r>
              <a:rPr lang="de-DE" dirty="0">
                <a:latin typeface="TimesNewRomanPSMT"/>
              </a:rPr>
              <a:t>Es rührt sich niemand. O </a:t>
            </a:r>
            <a:r>
              <a:rPr lang="de-DE" dirty="0" err="1">
                <a:latin typeface="TimesNewRomanPSMT"/>
              </a:rPr>
              <a:t>laß</a:t>
            </a:r>
            <a:r>
              <a:rPr lang="de-DE" dirty="0">
                <a:latin typeface="TimesNewRomanPSMT"/>
              </a:rPr>
              <a:t> deine Augen</a:t>
            </a:r>
          </a:p>
          <a:p>
            <a:r>
              <a:rPr lang="de-DE" dirty="0">
                <a:latin typeface="TimesNewRomanPSMT"/>
              </a:rPr>
              <a:t>mich sehen! </a:t>
            </a:r>
            <a:r>
              <a:rPr lang="de-DE" b="1" dirty="0">
                <a:latin typeface="TimesNewRomanPSMT"/>
              </a:rPr>
              <a:t>Nein, du sollst mich nicht berühren!</a:t>
            </a:r>
          </a:p>
          <a:p>
            <a:r>
              <a:rPr lang="de-DE" b="1" dirty="0">
                <a:latin typeface="TimesNewRomanPSMT"/>
              </a:rPr>
              <a:t>Tritt weg, ich schäme mich vor dir. Ich weiß </a:t>
            </a:r>
          </a:p>
          <a:p>
            <a:r>
              <a:rPr lang="de-DE" b="1" dirty="0">
                <a:latin typeface="TimesNewRomanPSMT"/>
              </a:rPr>
              <a:t>nicht, wie du mich ansiehst.</a:t>
            </a:r>
          </a:p>
          <a:p>
            <a:r>
              <a:rPr lang="de-DE" dirty="0">
                <a:latin typeface="TimesNewRomanPSMT"/>
              </a:rPr>
              <a:t>Ich bin nur </a:t>
            </a:r>
            <a:r>
              <a:rPr lang="de-DE" b="1" dirty="0">
                <a:latin typeface="TimesNewRomanPSMT"/>
              </a:rPr>
              <a:t>mehr der Leichnam deiner Schwester</a:t>
            </a:r>
            <a:r>
              <a:rPr lang="de-DE" dirty="0">
                <a:latin typeface="TimesNewRomanPSMT"/>
              </a:rPr>
              <a:t>,</a:t>
            </a:r>
          </a:p>
          <a:p>
            <a:r>
              <a:rPr lang="de-DE" dirty="0">
                <a:latin typeface="TimesNewRomanPSMT"/>
              </a:rPr>
              <a:t>Mein armes Kind. Ich weiß, es schaudert dich</a:t>
            </a:r>
          </a:p>
          <a:p>
            <a:r>
              <a:rPr lang="de-DE" dirty="0">
                <a:latin typeface="TimesNewRomanPSMT"/>
              </a:rPr>
              <a:t>vor mir. Und war doch eines Königs Tochter!</a:t>
            </a:r>
            <a:endParaRPr lang="el-GR" dirty="0"/>
          </a:p>
        </p:txBody>
      </p:sp>
    </p:spTree>
    <p:extLst>
      <p:ext uri="{BB962C8B-B14F-4D97-AF65-F5344CB8AC3E}">
        <p14:creationId xmlns:p14="http://schemas.microsoft.com/office/powerpoint/2010/main" val="770669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B1EB70-4ADC-166B-AA0A-55EF367D50E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4F84C52-CF23-B425-AD8E-BC40E69784CC}"/>
              </a:ext>
            </a:extLst>
          </p:cNvPr>
          <p:cNvSpPr>
            <a:spLocks noGrp="1"/>
          </p:cNvSpPr>
          <p:nvPr>
            <p:ph sz="half" idx="1"/>
          </p:nvPr>
        </p:nvSpPr>
        <p:spPr/>
        <p:txBody>
          <a:bodyPr>
            <a:normAutofit lnSpcReduction="10000"/>
          </a:bodyPr>
          <a:lstStyle/>
          <a:p>
            <a:pPr algn="l"/>
            <a:r>
              <a:rPr lang="el-GR" sz="1800" b="0" i="0" u="none" strike="noStrike" baseline="0" dirty="0">
                <a:latin typeface="TimesNewRomanPSMT"/>
              </a:rPr>
              <a:t>[…]</a:t>
            </a:r>
          </a:p>
          <a:p>
            <a:pPr algn="l"/>
            <a:r>
              <a:rPr lang="de-DE" sz="1800" b="0" i="0" u="none" strike="noStrike" baseline="0" dirty="0">
                <a:latin typeface="TimesNewRomanPSMT"/>
              </a:rPr>
              <a:t>sprich zu mir!</a:t>
            </a:r>
          </a:p>
          <a:p>
            <a:pPr algn="l"/>
            <a:r>
              <a:rPr lang="de-DE" sz="1800" b="0" i="0" u="none" strike="noStrike" baseline="0" dirty="0">
                <a:latin typeface="TimesNewRomanPSMT"/>
              </a:rPr>
              <a:t>sprich doch! Du zitterst ja am ganzen Leib!</a:t>
            </a:r>
          </a:p>
          <a:p>
            <a:pPr algn="l"/>
            <a:r>
              <a:rPr lang="de-DE" sz="1800" b="1" i="0" u="none" strike="noStrike" baseline="0" dirty="0">
                <a:latin typeface="BookAntiqua-Bold"/>
              </a:rPr>
              <a:t>OREST</a:t>
            </a:r>
            <a:r>
              <a:rPr lang="de-DE" sz="1800" b="0" i="0" u="none" strike="noStrike" baseline="0" dirty="0">
                <a:latin typeface="BookAntiqua"/>
              </a:rPr>
              <a:t>.</a:t>
            </a:r>
          </a:p>
          <a:p>
            <a:pPr algn="l"/>
            <a:r>
              <a:rPr lang="de-DE" sz="1800" b="0" i="0" u="none" strike="noStrike" baseline="0" dirty="0" err="1">
                <a:latin typeface="ArialMT"/>
              </a:rPr>
              <a:t>Laß</a:t>
            </a:r>
            <a:r>
              <a:rPr lang="de-DE" sz="1800" b="0" i="0" u="none" strike="noStrike" baseline="0" dirty="0">
                <a:latin typeface="ArialMT"/>
              </a:rPr>
              <a:t> zittern diesen Leib. Meinst du, er würde</a:t>
            </a:r>
          </a:p>
          <a:p>
            <a:pPr algn="l"/>
            <a:r>
              <a:rPr lang="de-DE" sz="1800" b="0" i="0" u="none" strike="noStrike" baseline="0" dirty="0">
                <a:latin typeface="ArialMT"/>
              </a:rPr>
              <a:t>nicht noch ganz anders zittern, könnt er ahnen,</a:t>
            </a:r>
          </a:p>
          <a:p>
            <a:pPr algn="l"/>
            <a:r>
              <a:rPr lang="de-DE" sz="1800" b="0" i="0" u="none" strike="noStrike" baseline="0" dirty="0">
                <a:latin typeface="ArialMT"/>
              </a:rPr>
              <a:t>was ich für einen Weg ihn führen werde?</a:t>
            </a:r>
          </a:p>
          <a:p>
            <a:pPr algn="l"/>
            <a:r>
              <a:rPr lang="el-GR" sz="1800" b="1" i="0" u="none" strike="noStrike" baseline="0" dirty="0">
                <a:latin typeface="Arial-BoldMT"/>
              </a:rPr>
              <a:t>[…]</a:t>
            </a:r>
          </a:p>
          <a:p>
            <a:pPr algn="l"/>
            <a:r>
              <a:rPr lang="de-DE" sz="1800" b="1" i="0" u="none" strike="noStrike" baseline="0" dirty="0">
                <a:latin typeface="Arial-BoldMT"/>
              </a:rPr>
              <a:t>OREST </a:t>
            </a:r>
            <a:r>
              <a:rPr lang="de-DE" sz="1800" b="0" i="1" u="none" strike="noStrike" baseline="0" dirty="0">
                <a:latin typeface="Arial-ItalicMT"/>
              </a:rPr>
              <a:t>leise.</a:t>
            </a:r>
          </a:p>
          <a:p>
            <a:pPr algn="l"/>
            <a:r>
              <a:rPr lang="de-DE" sz="1800" b="1" i="0" u="none" strike="noStrike" baseline="0" dirty="0">
                <a:latin typeface="ArialMT"/>
              </a:rPr>
              <a:t>Gib acht!</a:t>
            </a:r>
            <a:endParaRPr lang="el-GR" b="1" dirty="0"/>
          </a:p>
        </p:txBody>
      </p:sp>
      <p:sp>
        <p:nvSpPr>
          <p:cNvPr id="4" name="Θέση περιεχομένου 3">
            <a:extLst>
              <a:ext uri="{FF2B5EF4-FFF2-40B4-BE49-F238E27FC236}">
                <a16:creationId xmlns:a16="http://schemas.microsoft.com/office/drawing/2014/main" id="{8A86FE1A-38D6-1C51-9AF0-4F8B12D11357}"/>
              </a:ext>
            </a:extLst>
          </p:cNvPr>
          <p:cNvSpPr>
            <a:spLocks noGrp="1"/>
          </p:cNvSpPr>
          <p:nvPr>
            <p:ph sz="half" idx="2"/>
          </p:nvPr>
        </p:nvSpPr>
        <p:spPr/>
        <p:txBody>
          <a:bodyPr>
            <a:normAutofit lnSpcReduction="10000"/>
          </a:bodyPr>
          <a:lstStyle/>
          <a:p>
            <a:pPr algn="l"/>
            <a:r>
              <a:rPr lang="de-DE" sz="1800" b="1" i="0" u="none" strike="noStrike" baseline="0" dirty="0">
                <a:latin typeface="Arial-BoldMT"/>
              </a:rPr>
              <a:t>ELEKTRA.</a:t>
            </a:r>
          </a:p>
          <a:p>
            <a:pPr algn="l"/>
            <a:r>
              <a:rPr lang="de-DE" sz="1800" b="1" i="0" u="none" strike="noStrike" baseline="0" dirty="0">
                <a:latin typeface="ArialMT"/>
              </a:rPr>
              <a:t>Wer bin denn ich, </a:t>
            </a:r>
            <a:r>
              <a:rPr lang="de-DE" sz="1800" b="1" i="0" u="none" strike="noStrike" baseline="0" dirty="0" err="1">
                <a:latin typeface="ArialMT"/>
              </a:rPr>
              <a:t>daß</a:t>
            </a:r>
            <a:r>
              <a:rPr lang="de-DE" sz="1800" b="1" i="0" u="none" strike="noStrike" baseline="0" dirty="0">
                <a:latin typeface="ArialMT"/>
              </a:rPr>
              <a:t> du auf mich</a:t>
            </a:r>
          </a:p>
          <a:p>
            <a:pPr algn="l"/>
            <a:r>
              <a:rPr lang="de-DE" sz="1800" b="1" i="0" u="none" strike="noStrike" baseline="0" dirty="0">
                <a:latin typeface="ArialMT"/>
              </a:rPr>
              <a:t>so liebe Blicke heftest? Sieh, ich bin</a:t>
            </a:r>
          </a:p>
          <a:p>
            <a:pPr algn="l"/>
            <a:r>
              <a:rPr lang="de-DE" sz="1800" b="1" i="0" u="none" strike="noStrike" baseline="0" dirty="0">
                <a:latin typeface="ArialMT"/>
              </a:rPr>
              <a:t>gar nichts. Ich habe alles, was ich war,</a:t>
            </a:r>
          </a:p>
          <a:p>
            <a:pPr algn="l"/>
            <a:r>
              <a:rPr lang="de-DE" sz="1800" b="1" i="0" u="none" strike="noStrike" baseline="0" dirty="0">
                <a:latin typeface="ArialMT"/>
              </a:rPr>
              <a:t>hingeben müssen. Auch die Scham</a:t>
            </a:r>
            <a:r>
              <a:rPr lang="de-DE" sz="1800" b="0" i="0" u="none" strike="noStrike" baseline="0" dirty="0">
                <a:latin typeface="ArialMT"/>
              </a:rPr>
              <a:t>, die sü</a:t>
            </a:r>
            <a:r>
              <a:rPr lang="de-DE" sz="1800" dirty="0">
                <a:latin typeface="ArialMT"/>
              </a:rPr>
              <a:t>ß</a:t>
            </a:r>
            <a:r>
              <a:rPr lang="de-DE" sz="1800" b="0" i="0" u="none" strike="noStrike" baseline="0" dirty="0">
                <a:latin typeface="ArialMT"/>
              </a:rPr>
              <a:t>er</a:t>
            </a:r>
          </a:p>
          <a:p>
            <a:pPr algn="l"/>
            <a:r>
              <a:rPr lang="de-DE" sz="1800" b="0" i="0" u="none" strike="noStrike" baseline="0" dirty="0">
                <a:latin typeface="ArialMT"/>
              </a:rPr>
              <a:t>als alles ist, die, wie der Silberdunst,</a:t>
            </a:r>
          </a:p>
          <a:p>
            <a:pPr algn="l"/>
            <a:r>
              <a:rPr lang="de-DE" sz="1800" b="0" i="0" u="none" strike="noStrike" baseline="0" dirty="0">
                <a:latin typeface="ArialMT"/>
              </a:rPr>
              <a:t>der milchige, beim Mond, um jedes Weib</a:t>
            </a:r>
          </a:p>
          <a:p>
            <a:pPr algn="l"/>
            <a:r>
              <a:rPr lang="de-DE" sz="1800" b="0" i="0" u="none" strike="noStrike" baseline="0" dirty="0">
                <a:latin typeface="ArialMT"/>
              </a:rPr>
              <a:t>herum ist und das </a:t>
            </a:r>
            <a:r>
              <a:rPr lang="de-DE" sz="1800" b="0" i="0" u="none" strike="noStrike" baseline="0" dirty="0" err="1">
                <a:latin typeface="ArialMT"/>
              </a:rPr>
              <a:t>Grä</a:t>
            </a:r>
            <a:r>
              <a:rPr lang="de-DE" sz="1800" dirty="0" err="1">
                <a:latin typeface="ArialMT"/>
              </a:rPr>
              <a:t>ß</a:t>
            </a:r>
            <a:r>
              <a:rPr lang="de-DE" sz="1800" b="0" i="0" u="none" strike="noStrike" baseline="0" dirty="0" err="1">
                <a:latin typeface="ArialMT"/>
              </a:rPr>
              <a:t>liche</a:t>
            </a:r>
            <a:r>
              <a:rPr lang="de-DE" sz="1800" b="0" i="0" u="none" strike="noStrike" baseline="0" dirty="0">
                <a:latin typeface="ArialMT"/>
              </a:rPr>
              <a:t> von ihr</a:t>
            </a:r>
          </a:p>
        </p:txBody>
      </p:sp>
    </p:spTree>
    <p:extLst>
      <p:ext uri="{BB962C8B-B14F-4D97-AF65-F5344CB8AC3E}">
        <p14:creationId xmlns:p14="http://schemas.microsoft.com/office/powerpoint/2010/main" val="2714218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82C24E-32F2-FF6A-1047-62894C485D6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AD610C1-E03E-750E-ACC0-EE689686D0BC}"/>
              </a:ext>
            </a:extLst>
          </p:cNvPr>
          <p:cNvSpPr>
            <a:spLocks noGrp="1"/>
          </p:cNvSpPr>
          <p:nvPr>
            <p:ph sz="half" idx="1"/>
          </p:nvPr>
        </p:nvSpPr>
        <p:spPr/>
        <p:txBody>
          <a:bodyPr>
            <a:normAutofit fontScale="92500"/>
          </a:bodyPr>
          <a:lstStyle/>
          <a:p>
            <a:pPr marL="0" indent="0" algn="l">
              <a:buNone/>
            </a:pPr>
            <a:r>
              <a:rPr lang="de-DE" sz="2000" b="0" i="0" u="none" strike="noStrike" baseline="0" dirty="0">
                <a:latin typeface="ArialMT"/>
              </a:rPr>
              <a:t>und ihrer Seele wegh</a:t>
            </a:r>
            <a:r>
              <a:rPr lang="de-DE" dirty="0">
                <a:latin typeface="ArialMT"/>
              </a:rPr>
              <a:t>ä</a:t>
            </a:r>
            <a:r>
              <a:rPr lang="de-DE" sz="2000" b="0" i="0" u="none" strike="noStrike" baseline="0" dirty="0">
                <a:latin typeface="ArialMT"/>
              </a:rPr>
              <a:t>lt! </a:t>
            </a:r>
            <a:r>
              <a:rPr lang="de-DE" sz="2000" b="1" i="0" u="none" strike="noStrike" baseline="0" dirty="0">
                <a:latin typeface="ArialMT"/>
              </a:rPr>
              <a:t>Meine Scham</a:t>
            </a:r>
          </a:p>
          <a:p>
            <a:pPr algn="l"/>
            <a:r>
              <a:rPr lang="de-DE" sz="2000" b="1" i="0" u="none" strike="noStrike" baseline="0" dirty="0">
                <a:latin typeface="ArialMT"/>
              </a:rPr>
              <a:t>hab ich geopfert, so wie unter Räuber</a:t>
            </a:r>
          </a:p>
          <a:p>
            <a:pPr algn="l"/>
            <a:r>
              <a:rPr lang="de-DE" sz="2000" b="1" i="0" u="none" strike="noStrike" baseline="0" dirty="0">
                <a:latin typeface="ArialMT"/>
              </a:rPr>
              <a:t>bin ich gefallen, die mir auch das letzte</a:t>
            </a:r>
          </a:p>
          <a:p>
            <a:pPr algn="l"/>
            <a:r>
              <a:rPr lang="de-DE" sz="2000" b="0" i="0" u="none" strike="noStrike" baseline="0" dirty="0">
                <a:latin typeface="ArialMT"/>
              </a:rPr>
              <a:t>Gewand vom Leibe rissen! ohne Brautnacht</a:t>
            </a:r>
          </a:p>
          <a:p>
            <a:pPr algn="l"/>
            <a:r>
              <a:rPr lang="de-DE" sz="2000" b="0" i="0" u="none" strike="noStrike" baseline="0" dirty="0">
                <a:latin typeface="ArialMT"/>
              </a:rPr>
              <a:t>bin ich nicht, wie die </a:t>
            </a:r>
            <a:r>
              <a:rPr lang="de-DE" sz="2000" b="0" i="0" u="none" strike="noStrike" baseline="0" dirty="0" err="1">
                <a:latin typeface="ArialMT"/>
              </a:rPr>
              <a:t>Jungfraun</a:t>
            </a:r>
            <a:r>
              <a:rPr lang="de-DE" sz="2000" b="0" i="0" u="none" strike="noStrike" baseline="0" dirty="0">
                <a:latin typeface="ArialMT"/>
              </a:rPr>
              <a:t> sind, die Qualen</a:t>
            </a:r>
            <a:endParaRPr lang="el-GR" dirty="0"/>
          </a:p>
          <a:p>
            <a:r>
              <a:rPr lang="de-DE" dirty="0">
                <a:latin typeface="ArialMT"/>
              </a:rPr>
              <a:t>von einer, die gebärt, hab ich gespürt</a:t>
            </a:r>
          </a:p>
          <a:p>
            <a:r>
              <a:rPr lang="de-DE" b="1" dirty="0">
                <a:latin typeface="ArialMT"/>
              </a:rPr>
              <a:t>und habe nichts zur Welt gebracht</a:t>
            </a:r>
            <a:r>
              <a:rPr lang="de-DE" dirty="0">
                <a:latin typeface="ArialMT"/>
              </a:rPr>
              <a:t>, und eine</a:t>
            </a:r>
          </a:p>
          <a:p>
            <a:endParaRPr lang="el-GR" dirty="0"/>
          </a:p>
        </p:txBody>
      </p:sp>
      <p:sp>
        <p:nvSpPr>
          <p:cNvPr id="4" name="Θέση περιεχομένου 3">
            <a:extLst>
              <a:ext uri="{FF2B5EF4-FFF2-40B4-BE49-F238E27FC236}">
                <a16:creationId xmlns:a16="http://schemas.microsoft.com/office/drawing/2014/main" id="{A398DB54-3369-B6F6-9311-086F308421D1}"/>
              </a:ext>
            </a:extLst>
          </p:cNvPr>
          <p:cNvSpPr>
            <a:spLocks noGrp="1"/>
          </p:cNvSpPr>
          <p:nvPr>
            <p:ph sz="half" idx="2"/>
          </p:nvPr>
        </p:nvSpPr>
        <p:spPr/>
        <p:txBody>
          <a:bodyPr>
            <a:normAutofit fontScale="92500"/>
          </a:bodyPr>
          <a:lstStyle/>
          <a:p>
            <a:pPr algn="l"/>
            <a:r>
              <a:rPr lang="de-DE" sz="1800" b="1" i="0" u="none" strike="noStrike" baseline="0" dirty="0">
                <a:latin typeface="ArialMT"/>
              </a:rPr>
              <a:t>Prophetin bin ich immerfort gewesen</a:t>
            </a:r>
          </a:p>
          <a:p>
            <a:pPr algn="l"/>
            <a:r>
              <a:rPr lang="de-DE" sz="1800" b="1" i="0" u="none" strike="noStrike" baseline="0" dirty="0">
                <a:latin typeface="ArialMT"/>
              </a:rPr>
              <a:t>und habe nichts hervorgeholt aus mir</a:t>
            </a:r>
          </a:p>
          <a:p>
            <a:pPr algn="l"/>
            <a:r>
              <a:rPr lang="de-DE" sz="1800" b="1" i="0" u="none" strike="noStrike" baseline="0" dirty="0">
                <a:latin typeface="ArialMT"/>
              </a:rPr>
              <a:t>und meinem Leib wie Flüche und Verzweiflung</a:t>
            </a:r>
            <a:r>
              <a:rPr lang="de-DE" sz="1800" b="0" i="0" u="none" strike="noStrike" baseline="0" dirty="0">
                <a:latin typeface="ArialMT"/>
              </a:rPr>
              <a:t>.</a:t>
            </a:r>
          </a:p>
          <a:p>
            <a:pPr algn="l"/>
            <a:r>
              <a:rPr lang="de-DE" sz="1800" b="0" i="0" u="none" strike="noStrike" baseline="0" dirty="0">
                <a:latin typeface="ArialMT"/>
              </a:rPr>
              <a:t>Nachts hab ich nicht geschlafen, hab mein Lager</a:t>
            </a:r>
          </a:p>
          <a:p>
            <a:pPr algn="l"/>
            <a:r>
              <a:rPr lang="de-DE" sz="1800" b="0" i="0" u="none" strike="noStrike" baseline="0" dirty="0">
                <a:latin typeface="ArialMT"/>
              </a:rPr>
              <a:t>mir auf dem Turm gemacht, und hab </a:t>
            </a:r>
            <a:r>
              <a:rPr lang="de-DE" sz="1800" b="0" i="0" u="none" strike="noStrike" baseline="0" dirty="0" err="1">
                <a:latin typeface="ArialMT"/>
              </a:rPr>
              <a:t>geschrieen</a:t>
            </a:r>
            <a:endParaRPr lang="de-DE" sz="1800" b="0" i="0" u="none" strike="noStrike" baseline="0" dirty="0">
              <a:latin typeface="ArialMT"/>
            </a:endParaRPr>
          </a:p>
          <a:p>
            <a:pPr algn="l"/>
            <a:r>
              <a:rPr lang="de-DE" sz="1800" b="0" i="0" u="none" strike="noStrike" baseline="0" dirty="0">
                <a:latin typeface="ArialMT"/>
              </a:rPr>
              <a:t>im Hofe und gewinselt mit den Hunden.</a:t>
            </a:r>
          </a:p>
          <a:p>
            <a:pPr algn="l"/>
            <a:r>
              <a:rPr lang="de-DE" sz="1800" b="0" i="0" u="none" strike="noStrike" baseline="0" dirty="0" err="1">
                <a:latin typeface="ArialMT"/>
              </a:rPr>
              <a:t>Verhaßt</a:t>
            </a:r>
            <a:r>
              <a:rPr lang="de-DE" sz="1800" b="0" i="0" u="none" strike="noStrike" baseline="0" dirty="0">
                <a:latin typeface="ArialMT"/>
              </a:rPr>
              <a:t> bin ich geworden und hab alles</a:t>
            </a:r>
          </a:p>
          <a:p>
            <a:pPr algn="l"/>
            <a:r>
              <a:rPr lang="de-DE" sz="1800" b="0" i="0" u="none" strike="noStrike" baseline="0" dirty="0">
                <a:latin typeface="ArialMT"/>
              </a:rPr>
              <a:t>gesehen, alles hab ich sehen müssen</a:t>
            </a:r>
          </a:p>
          <a:p>
            <a:pPr algn="l"/>
            <a:r>
              <a:rPr lang="de-DE" sz="1800" b="0" i="0" u="none" strike="noStrike" baseline="0" dirty="0">
                <a:latin typeface="ArialMT"/>
              </a:rPr>
              <a:t>so wie der Wächter auf dem Turm, und Tag</a:t>
            </a:r>
          </a:p>
          <a:p>
            <a:pPr algn="l"/>
            <a:r>
              <a:rPr lang="de-DE" sz="1800" b="0" i="0" u="none" strike="noStrike" baseline="0" dirty="0">
                <a:latin typeface="ArialMT"/>
              </a:rPr>
              <a:t>ist Nacht, und Nacht ist wieder Tag geworden,</a:t>
            </a:r>
            <a:endParaRPr lang="el-GR" dirty="0"/>
          </a:p>
        </p:txBody>
      </p:sp>
    </p:spTree>
    <p:extLst>
      <p:ext uri="{BB962C8B-B14F-4D97-AF65-F5344CB8AC3E}">
        <p14:creationId xmlns:p14="http://schemas.microsoft.com/office/powerpoint/2010/main" val="439639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4D21A-05BD-AE0F-8B62-2D2D384C126B}"/>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AF1A1BE5-EB7B-9579-15B8-3CFD7E36CAE0}"/>
              </a:ext>
            </a:extLst>
          </p:cNvPr>
          <p:cNvSpPr>
            <a:spLocks noGrp="1"/>
          </p:cNvSpPr>
          <p:nvPr>
            <p:ph sz="half" idx="1"/>
          </p:nvPr>
        </p:nvSpPr>
        <p:spPr>
          <a:xfrm>
            <a:off x="792478" y="1845735"/>
            <a:ext cx="4937760" cy="4023360"/>
          </a:xfrm>
        </p:spPr>
        <p:txBody>
          <a:bodyPr>
            <a:normAutofit fontScale="70000" lnSpcReduction="20000"/>
          </a:bodyPr>
          <a:lstStyle/>
          <a:p>
            <a:pPr algn="l"/>
            <a:endParaRPr lang="de-DE" sz="1800" b="0" i="0" u="none" strike="noStrike" baseline="0" dirty="0">
              <a:latin typeface="ArialMT"/>
            </a:endParaRPr>
          </a:p>
          <a:p>
            <a:pPr algn="l"/>
            <a:r>
              <a:rPr lang="de-DE" sz="2300" b="0" i="0" u="none" strike="noStrike" baseline="0" dirty="0">
                <a:latin typeface="ArialMT"/>
              </a:rPr>
              <a:t>und an der Sonne nicht und an den Sternen</a:t>
            </a:r>
          </a:p>
          <a:p>
            <a:pPr algn="l"/>
            <a:r>
              <a:rPr lang="de-DE" sz="2300" b="0" i="0" u="none" strike="noStrike" baseline="0" dirty="0">
                <a:latin typeface="ArialMT"/>
              </a:rPr>
              <a:t>hab ich mich nicht gefreut, denn alles war mir</a:t>
            </a:r>
          </a:p>
          <a:p>
            <a:pPr algn="l"/>
            <a:r>
              <a:rPr lang="de-DE" sz="2300" b="0" i="0" u="none" strike="noStrike" baseline="0" dirty="0">
                <a:latin typeface="ArialMT"/>
              </a:rPr>
              <a:t>um seinetwillen nichts, es war mir alles</a:t>
            </a:r>
          </a:p>
          <a:p>
            <a:pPr algn="l"/>
            <a:r>
              <a:rPr lang="de-DE" sz="2300" b="0" i="0" u="none" strike="noStrike" baseline="0" dirty="0">
                <a:latin typeface="ArialMT"/>
              </a:rPr>
              <a:t>nur Merkzeichen, und jeder Tag war nur</a:t>
            </a:r>
          </a:p>
          <a:p>
            <a:pPr algn="l"/>
            <a:r>
              <a:rPr lang="de-DE" sz="2300" b="0" i="0" u="none" strike="noStrike" baseline="0" dirty="0">
                <a:latin typeface="ArialMT"/>
              </a:rPr>
              <a:t>ein Merkstein auf dem Weg!</a:t>
            </a:r>
          </a:p>
          <a:p>
            <a:pPr algn="l"/>
            <a:endParaRPr lang="de-DE" sz="2300" b="1" i="0" u="none" strike="noStrike" baseline="0" dirty="0">
              <a:latin typeface="Arial-BoldMT"/>
            </a:endParaRPr>
          </a:p>
          <a:p>
            <a:pPr algn="l"/>
            <a:r>
              <a:rPr lang="de-DE" sz="2300" b="1" i="0" u="none" strike="noStrike" baseline="0" dirty="0">
                <a:latin typeface="Arial-BoldMT"/>
              </a:rPr>
              <a:t>OREST. </a:t>
            </a:r>
            <a:r>
              <a:rPr lang="de-DE" sz="2300" b="0" i="0" u="none" strike="noStrike" baseline="0" dirty="0">
                <a:latin typeface="ArialMT"/>
              </a:rPr>
              <a:t>O meine Schwester.</a:t>
            </a:r>
            <a:endParaRPr lang="el-GR" sz="2300" dirty="0"/>
          </a:p>
        </p:txBody>
      </p:sp>
      <p:sp>
        <p:nvSpPr>
          <p:cNvPr id="4" name="Θέση περιεχομένου 3">
            <a:extLst>
              <a:ext uri="{FF2B5EF4-FFF2-40B4-BE49-F238E27FC236}">
                <a16:creationId xmlns:a16="http://schemas.microsoft.com/office/drawing/2014/main" id="{88449E42-DE66-F459-B3DD-1B3814F5B249}"/>
              </a:ext>
            </a:extLst>
          </p:cNvPr>
          <p:cNvSpPr>
            <a:spLocks noGrp="1"/>
          </p:cNvSpPr>
          <p:nvPr>
            <p:ph sz="half" idx="2"/>
          </p:nvPr>
        </p:nvSpPr>
        <p:spPr/>
        <p:txBody>
          <a:bodyPr>
            <a:normAutofit fontScale="700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Was willst du?</a:t>
            </a:r>
          </a:p>
          <a:p>
            <a:pPr algn="l"/>
            <a:r>
              <a:rPr lang="de-DE" b="1" i="0" dirty="0">
                <a:solidFill>
                  <a:srgbClr val="000000"/>
                </a:solidFill>
                <a:effectLst/>
                <a:latin typeface="arial" panose="020B0604020202020204" pitchFamily="34" charset="0"/>
              </a:rPr>
              <a:t>OREST.</a:t>
            </a:r>
          </a:p>
          <a:p>
            <a:pPr algn="l"/>
            <a:r>
              <a:rPr lang="de-DE" b="0" i="0" dirty="0">
                <a:solidFill>
                  <a:srgbClr val="000000"/>
                </a:solidFill>
                <a:effectLst/>
                <a:latin typeface="arial" panose="020B0604020202020204" pitchFamily="34" charset="0"/>
              </a:rPr>
              <a:t>Schwester, ob die Mutter nicht</a:t>
            </a:r>
          </a:p>
          <a:p>
            <a:pPr algn="l"/>
            <a:r>
              <a:rPr lang="de-DE" b="0" i="0" dirty="0">
                <a:solidFill>
                  <a:srgbClr val="000000"/>
                </a:solidFill>
                <a:effectLst/>
                <a:latin typeface="arial" panose="020B0604020202020204" pitchFamily="34" charset="0"/>
              </a:rPr>
              <a:t>dir ähnlich sieht?</a:t>
            </a:r>
          </a:p>
          <a:p>
            <a:pPr algn="l"/>
            <a:r>
              <a:rPr lang="en-US" b="0" i="0" dirty="0">
                <a:solidFill>
                  <a:srgbClr val="000000"/>
                </a:solidFill>
                <a:effectLst/>
                <a:latin typeface="arial" panose="020B0604020202020204" pitchFamily="34" charset="0"/>
              </a:rPr>
              <a:t>[…]</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Ihr Gesicht</a:t>
            </a:r>
          </a:p>
          <a:p>
            <a:pPr algn="l"/>
            <a:r>
              <a:rPr lang="de-DE" b="0" i="0" dirty="0">
                <a:solidFill>
                  <a:srgbClr val="000000"/>
                </a:solidFill>
                <a:effectLst/>
                <a:latin typeface="arial" panose="020B0604020202020204" pitchFamily="34" charset="0"/>
              </a:rPr>
              <a:t>hat sie von ihren Taten.</a:t>
            </a:r>
          </a:p>
          <a:p>
            <a:pPr algn="l"/>
            <a:r>
              <a:rPr lang="de-DE" b="1" i="0" dirty="0">
                <a:solidFill>
                  <a:srgbClr val="000000"/>
                </a:solidFill>
                <a:effectLst/>
                <a:latin typeface="arial" panose="020B0604020202020204" pitchFamily="34" charset="0"/>
              </a:rPr>
              <a:t>OREST.</a:t>
            </a:r>
          </a:p>
          <a:p>
            <a:pPr algn="l"/>
            <a:r>
              <a:rPr lang="de-DE" b="1" i="0" dirty="0">
                <a:solidFill>
                  <a:srgbClr val="000000"/>
                </a:solidFill>
                <a:effectLst/>
                <a:latin typeface="arial" panose="020B0604020202020204" pitchFamily="34" charset="0"/>
              </a:rPr>
              <a:t>Ich wills tun,</a:t>
            </a:r>
          </a:p>
          <a:p>
            <a:pPr algn="l"/>
            <a:r>
              <a:rPr lang="de-DE" b="1" i="0" dirty="0">
                <a:solidFill>
                  <a:srgbClr val="000000"/>
                </a:solidFill>
                <a:effectLst/>
                <a:latin typeface="arial" panose="020B0604020202020204" pitchFamily="34" charset="0"/>
              </a:rPr>
              <a:t>ich will es eilig tuen.</a:t>
            </a:r>
          </a:p>
          <a:p>
            <a:pPr algn="l"/>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806971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FCFC58-C14B-E040-A916-8ACA5F5C0466}"/>
              </a:ext>
            </a:extLst>
          </p:cNvPr>
          <p:cNvSpPr>
            <a:spLocks noGrp="1"/>
          </p:cNvSpPr>
          <p:nvPr>
            <p:ph type="title"/>
          </p:nvPr>
        </p:nvSpPr>
        <p:spPr/>
        <p:txBody>
          <a:bodyPr/>
          <a:lstStyle/>
          <a:p>
            <a:r>
              <a:rPr lang="en-US" dirty="0" err="1"/>
              <a:t>Schlussszene</a:t>
            </a:r>
            <a:endParaRPr lang="el-GR" dirty="0"/>
          </a:p>
        </p:txBody>
      </p:sp>
      <p:sp>
        <p:nvSpPr>
          <p:cNvPr id="3" name="Θέση περιεχομένου 2">
            <a:extLst>
              <a:ext uri="{FF2B5EF4-FFF2-40B4-BE49-F238E27FC236}">
                <a16:creationId xmlns:a16="http://schemas.microsoft.com/office/drawing/2014/main" id="{D58AB06A-D9DA-6783-36AD-C1DECDE10E35}"/>
              </a:ext>
            </a:extLst>
          </p:cNvPr>
          <p:cNvSpPr>
            <a:spLocks noGrp="1"/>
          </p:cNvSpPr>
          <p:nvPr>
            <p:ph sz="half" idx="1"/>
          </p:nvPr>
        </p:nvSpPr>
        <p:spPr/>
        <p:txBody>
          <a:bodyPr/>
          <a:lstStyle/>
          <a:p>
            <a:pPr algn="l"/>
            <a:r>
              <a:rPr lang="de-DE" b="1" i="0" dirty="0">
                <a:solidFill>
                  <a:srgbClr val="000000"/>
                </a:solidFill>
                <a:effectLst/>
                <a:latin typeface="arial" panose="020B0604020202020204" pitchFamily="34" charset="0"/>
              </a:rPr>
              <a:t>ELEKTRA.</a:t>
            </a:r>
          </a:p>
          <a:p>
            <a:pPr algn="l"/>
            <a:r>
              <a:rPr lang="de-DE" b="1" i="0" dirty="0">
                <a:solidFill>
                  <a:srgbClr val="000000"/>
                </a:solidFill>
                <a:effectLst/>
                <a:latin typeface="arial" panose="020B0604020202020204" pitchFamily="34" charset="0"/>
              </a:rPr>
              <a:t>Der ist selig,</a:t>
            </a:r>
          </a:p>
          <a:p>
            <a:pPr algn="l"/>
            <a:r>
              <a:rPr lang="de-DE" b="0" i="0" dirty="0">
                <a:solidFill>
                  <a:srgbClr val="000000"/>
                </a:solidFill>
                <a:effectLst/>
                <a:latin typeface="arial" panose="020B0604020202020204" pitchFamily="34" charset="0"/>
              </a:rPr>
              <a:t>der tuen darf! </a:t>
            </a:r>
            <a:r>
              <a:rPr lang="de-DE" b="1" i="0" dirty="0">
                <a:solidFill>
                  <a:srgbClr val="000000"/>
                </a:solidFill>
                <a:effectLst/>
                <a:latin typeface="arial" panose="020B0604020202020204" pitchFamily="34" charset="0"/>
              </a:rPr>
              <a:t>Die Tat </a:t>
            </a:r>
            <a:r>
              <a:rPr lang="de-DE" b="0" i="0" dirty="0">
                <a:solidFill>
                  <a:srgbClr val="000000"/>
                </a:solidFill>
                <a:effectLst/>
                <a:latin typeface="arial" panose="020B0604020202020204" pitchFamily="34" charset="0"/>
              </a:rPr>
              <a:t>ist wie ein Bette,</a:t>
            </a:r>
          </a:p>
          <a:p>
            <a:pPr algn="l"/>
            <a:r>
              <a:rPr lang="de-DE" b="0" i="0" dirty="0">
                <a:solidFill>
                  <a:srgbClr val="000000"/>
                </a:solidFill>
                <a:effectLst/>
                <a:latin typeface="arial" panose="020B0604020202020204" pitchFamily="34" charset="0"/>
              </a:rPr>
              <a:t>auf dem die Seele ausruht, wie ein Bett</a:t>
            </a:r>
          </a:p>
          <a:p>
            <a:pPr algn="l"/>
            <a:r>
              <a:rPr lang="de-DE" b="0" i="0" dirty="0">
                <a:solidFill>
                  <a:srgbClr val="000000"/>
                </a:solidFill>
                <a:effectLst/>
                <a:latin typeface="arial" panose="020B0604020202020204" pitchFamily="34" charset="0"/>
              </a:rPr>
              <a:t>von Balsam, drauf die Seele ruhen kann,</a:t>
            </a:r>
          </a:p>
          <a:p>
            <a:pPr algn="l"/>
            <a:r>
              <a:rPr lang="de-DE" b="0" i="0" dirty="0">
                <a:solidFill>
                  <a:srgbClr val="000000"/>
                </a:solidFill>
                <a:effectLst/>
                <a:latin typeface="arial" panose="020B0604020202020204" pitchFamily="34" charset="0"/>
              </a:rPr>
              <a:t>die eine Wunde ist, ein Brand, ein Eiter</a:t>
            </a:r>
          </a:p>
          <a:p>
            <a:pPr algn="l"/>
            <a:r>
              <a:rPr lang="de-DE" b="0" i="0" dirty="0">
                <a:solidFill>
                  <a:srgbClr val="000000"/>
                </a:solidFill>
                <a:effectLst/>
                <a:latin typeface="arial" panose="020B0604020202020204" pitchFamily="34" charset="0"/>
              </a:rPr>
              <a:t>und eine Flamme!</a:t>
            </a:r>
          </a:p>
          <a:p>
            <a:endParaRPr lang="el-GR" dirty="0"/>
          </a:p>
        </p:txBody>
      </p:sp>
      <p:sp>
        <p:nvSpPr>
          <p:cNvPr id="4" name="Θέση περιεχομένου 3">
            <a:extLst>
              <a:ext uri="{FF2B5EF4-FFF2-40B4-BE49-F238E27FC236}">
                <a16:creationId xmlns:a16="http://schemas.microsoft.com/office/drawing/2014/main" id="{5D9B28ED-99B9-A079-87A8-947434206FE1}"/>
              </a:ext>
            </a:extLst>
          </p:cNvPr>
          <p:cNvSpPr>
            <a:spLocks noGrp="1"/>
          </p:cNvSpPr>
          <p:nvPr>
            <p:ph sz="half" idx="2"/>
          </p:nvPr>
        </p:nvSpPr>
        <p:spPr/>
        <p:txBody>
          <a:bodyPr/>
          <a:lstStyle/>
          <a:p>
            <a:pPr algn="ctr"/>
            <a:r>
              <a:rPr lang="de-DE" b="0" i="1" dirty="0">
                <a:solidFill>
                  <a:srgbClr val="000000"/>
                </a:solidFill>
                <a:effectLst/>
                <a:latin typeface="arial" panose="020B0604020202020204" pitchFamily="34" charset="0"/>
              </a:rPr>
              <a:t>Der Pfleger Orests steht in der Hoftür, ein starker Greis mit blitzenden Augen.</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Bruder, wer ist dieser?</a:t>
            </a:r>
          </a:p>
          <a:p>
            <a:pPr algn="l"/>
            <a:r>
              <a:rPr lang="de-DE" b="0" i="0" dirty="0">
                <a:solidFill>
                  <a:srgbClr val="000000"/>
                </a:solidFill>
                <a:effectLst/>
                <a:latin typeface="arial" panose="020B0604020202020204" pitchFamily="34" charset="0"/>
              </a:rPr>
              <a:t>DER PFLEGER </a:t>
            </a:r>
            <a:r>
              <a:rPr lang="de-DE" b="0" i="1" dirty="0">
                <a:solidFill>
                  <a:srgbClr val="000000"/>
                </a:solidFill>
                <a:effectLst/>
                <a:latin typeface="arial" panose="020B0604020202020204" pitchFamily="34" charset="0"/>
              </a:rPr>
              <a:t>hastig auf sie zu.</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Seid ihr von Sinnen,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ihr euren Mund</a:t>
            </a:r>
          </a:p>
          <a:p>
            <a:pPr algn="l"/>
            <a:r>
              <a:rPr lang="de-DE" b="1" i="0" dirty="0">
                <a:solidFill>
                  <a:srgbClr val="000000"/>
                </a:solidFill>
                <a:effectLst/>
                <a:latin typeface="arial" panose="020B0604020202020204" pitchFamily="34" charset="0"/>
              </a:rPr>
              <a:t>nicht bändigt, wo ein Hauch, ein Laut, ein Nichts</a:t>
            </a:r>
          </a:p>
          <a:p>
            <a:pPr algn="l"/>
            <a:r>
              <a:rPr lang="de-DE" b="1" i="0" dirty="0">
                <a:solidFill>
                  <a:srgbClr val="000000"/>
                </a:solidFill>
                <a:effectLst/>
                <a:latin typeface="arial" panose="020B0604020202020204" pitchFamily="34" charset="0"/>
              </a:rPr>
              <a:t>uns und das Werk verderben kann </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2456079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05789C-AE42-0DAB-1150-65D27514809E}"/>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96F728CC-1CCF-0B8F-5415-D69C36E44DB4}"/>
              </a:ext>
            </a:extLst>
          </p:cNvPr>
          <p:cNvSpPr>
            <a:spLocks noGrp="1"/>
          </p:cNvSpPr>
          <p:nvPr>
            <p:ph sz="half" idx="1"/>
          </p:nvPr>
        </p:nvSpPr>
        <p:spPr/>
        <p:txBody>
          <a:bodyPr>
            <a:normAutofit fontScale="775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Wer ist das?</a:t>
            </a:r>
          </a:p>
          <a:p>
            <a:pPr algn="l"/>
            <a:r>
              <a:rPr lang="de-DE" b="1" i="0" dirty="0">
                <a:solidFill>
                  <a:srgbClr val="000000"/>
                </a:solidFill>
                <a:effectLst/>
                <a:latin typeface="arial" panose="020B0604020202020204" pitchFamily="34" charset="0"/>
              </a:rPr>
              <a:t>OREST.</a:t>
            </a:r>
          </a:p>
          <a:p>
            <a:pPr algn="l"/>
            <a:r>
              <a:rPr lang="de-DE" b="0" i="0" dirty="0">
                <a:solidFill>
                  <a:srgbClr val="000000"/>
                </a:solidFill>
                <a:effectLst/>
                <a:latin typeface="arial" panose="020B0604020202020204" pitchFamily="34" charset="0"/>
              </a:rPr>
              <a:t>Kennst du ihn nicht? Wenn du mich liebhast, dank ihm.</a:t>
            </a:r>
          </a:p>
          <a:p>
            <a:pPr algn="l"/>
            <a:r>
              <a:rPr lang="de-DE" b="0" i="0" dirty="0">
                <a:solidFill>
                  <a:srgbClr val="000000"/>
                </a:solidFill>
                <a:effectLst/>
                <a:latin typeface="arial" panose="020B0604020202020204" pitchFamily="34" charset="0"/>
              </a:rPr>
              <a:t>Du dankst ihm,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ich bin. Dies ist Elektra.</a:t>
            </a:r>
          </a:p>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Du! du! o nun ist alles wirklich! alles</a:t>
            </a:r>
          </a:p>
          <a:p>
            <a:pPr algn="l"/>
            <a:r>
              <a:rPr lang="de-DE" b="0" i="0" dirty="0">
                <a:solidFill>
                  <a:srgbClr val="000000"/>
                </a:solidFill>
                <a:effectLst/>
                <a:latin typeface="arial" panose="020B0604020202020204" pitchFamily="34" charset="0"/>
              </a:rPr>
              <a:t>knüpft sich zusammen! </a:t>
            </a:r>
            <a:r>
              <a:rPr lang="de-DE" b="0" i="0" dirty="0" err="1">
                <a:solidFill>
                  <a:srgbClr val="000000"/>
                </a:solidFill>
                <a:effectLst/>
                <a:latin typeface="arial" panose="020B0604020202020204" pitchFamily="34" charset="0"/>
              </a:rPr>
              <a:t>Laß</a:t>
            </a:r>
            <a:r>
              <a:rPr lang="de-DE" b="0" i="0" dirty="0">
                <a:solidFill>
                  <a:srgbClr val="000000"/>
                </a:solidFill>
                <a:effectLst/>
                <a:latin typeface="arial" panose="020B0604020202020204" pitchFamily="34" charset="0"/>
              </a:rPr>
              <a:t> mich deine Hände</a:t>
            </a:r>
          </a:p>
          <a:p>
            <a:pPr algn="l"/>
            <a:r>
              <a:rPr lang="de-DE" b="0" i="0" dirty="0">
                <a:solidFill>
                  <a:srgbClr val="000000"/>
                </a:solidFill>
                <a:effectLst/>
                <a:latin typeface="arial" panose="020B0604020202020204" pitchFamily="34" charset="0"/>
              </a:rPr>
              <a:t>dir küssen! Ich weiß von den Göttern nichts,</a:t>
            </a:r>
          </a:p>
          <a:p>
            <a:pPr algn="l"/>
            <a:r>
              <a:rPr lang="de-DE" b="0" i="0" dirty="0">
                <a:solidFill>
                  <a:srgbClr val="000000"/>
                </a:solidFill>
                <a:effectLst/>
                <a:latin typeface="arial" panose="020B0604020202020204" pitchFamily="34" charset="0"/>
              </a:rPr>
              <a:t>ich weiß nicht, wie sie sind, drum </a:t>
            </a:r>
            <a:r>
              <a:rPr lang="de-DE" b="0" i="0" dirty="0" err="1">
                <a:solidFill>
                  <a:srgbClr val="000000"/>
                </a:solidFill>
                <a:effectLst/>
                <a:latin typeface="arial" panose="020B0604020202020204" pitchFamily="34" charset="0"/>
              </a:rPr>
              <a:t>küß</a:t>
            </a:r>
            <a:r>
              <a:rPr lang="de-DE" b="0" i="0" dirty="0">
                <a:solidFill>
                  <a:srgbClr val="000000"/>
                </a:solidFill>
                <a:effectLst/>
                <a:latin typeface="arial" panose="020B0604020202020204" pitchFamily="34" charset="0"/>
              </a:rPr>
              <a:t> ich lieber</a:t>
            </a:r>
          </a:p>
          <a:p>
            <a:pPr algn="l"/>
            <a:r>
              <a:rPr lang="de-DE" b="0" i="0" dirty="0">
                <a:solidFill>
                  <a:srgbClr val="000000"/>
                </a:solidFill>
                <a:effectLst/>
                <a:latin typeface="arial" panose="020B0604020202020204" pitchFamily="34" charset="0"/>
              </a:rPr>
              <a:t>dir deine Hände.</a:t>
            </a:r>
          </a:p>
          <a:p>
            <a:endParaRPr lang="el-GR" dirty="0"/>
          </a:p>
        </p:txBody>
      </p:sp>
      <p:sp>
        <p:nvSpPr>
          <p:cNvPr id="4" name="Θέση περιεχομένου 3">
            <a:extLst>
              <a:ext uri="{FF2B5EF4-FFF2-40B4-BE49-F238E27FC236}">
                <a16:creationId xmlns:a16="http://schemas.microsoft.com/office/drawing/2014/main" id="{B2D514E7-F188-0F9A-6678-8782384739CE}"/>
              </a:ext>
            </a:extLst>
          </p:cNvPr>
          <p:cNvSpPr>
            <a:spLocks noGrp="1"/>
          </p:cNvSpPr>
          <p:nvPr>
            <p:ph sz="half" idx="2"/>
          </p:nvPr>
        </p:nvSpPr>
        <p:spPr/>
        <p:txBody>
          <a:bodyPr>
            <a:normAutofit fontScale="77500" lnSpcReduction="20000"/>
          </a:bodyPr>
          <a:lstStyle/>
          <a:p>
            <a:r>
              <a:rPr lang="de-DE" b="1" dirty="0">
                <a:solidFill>
                  <a:srgbClr val="000000"/>
                </a:solidFill>
                <a:latin typeface="arial" panose="020B0604020202020204" pitchFamily="34" charset="0"/>
              </a:rPr>
              <a:t>DER PFLEGER.</a:t>
            </a:r>
          </a:p>
          <a:p>
            <a:r>
              <a:rPr lang="de-DE" b="1" dirty="0">
                <a:solidFill>
                  <a:srgbClr val="000000"/>
                </a:solidFill>
                <a:latin typeface="arial" panose="020B0604020202020204" pitchFamily="34" charset="0"/>
              </a:rPr>
              <a:t>Still, Elektra, still!</a:t>
            </a:r>
          </a:p>
          <a:p>
            <a:endParaRPr lang="el-GR" dirty="0"/>
          </a:p>
        </p:txBody>
      </p:sp>
    </p:spTree>
    <p:extLst>
      <p:ext uri="{BB962C8B-B14F-4D97-AF65-F5344CB8AC3E}">
        <p14:creationId xmlns:p14="http://schemas.microsoft.com/office/powerpoint/2010/main" val="3921823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E677D8-5018-3C77-1485-DD056B8EDAC9}"/>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3F2072EC-9890-6452-D588-A0887AE6756B}"/>
              </a:ext>
            </a:extLst>
          </p:cNvPr>
          <p:cNvSpPr>
            <a:spLocks noGrp="1"/>
          </p:cNvSpPr>
          <p:nvPr>
            <p:ph sz="half"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Nein, jubeln will ich über dich, weil du</a:t>
            </a:r>
          </a:p>
          <a:p>
            <a:pPr algn="l"/>
            <a:r>
              <a:rPr lang="de-DE" b="0" i="0" dirty="0">
                <a:solidFill>
                  <a:srgbClr val="000000"/>
                </a:solidFill>
                <a:effectLst/>
                <a:latin typeface="arial" panose="020B0604020202020204" pitchFamily="34" charset="0"/>
              </a:rPr>
              <a:t>ihn hast hierhergetrieben. Als ich </a:t>
            </a:r>
            <a:r>
              <a:rPr lang="de-DE" b="0" i="0" dirty="0" err="1">
                <a:solidFill>
                  <a:srgbClr val="000000"/>
                </a:solidFill>
                <a:effectLst/>
                <a:latin typeface="arial" panose="020B0604020202020204" pitchFamily="34" charset="0"/>
              </a:rPr>
              <a:t>haßte</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da schwieg ich reichlich. </a:t>
            </a:r>
            <a:r>
              <a:rPr lang="de-DE" b="0" i="0" dirty="0" err="1">
                <a:solidFill>
                  <a:srgbClr val="000000"/>
                </a:solidFill>
                <a:effectLst/>
                <a:latin typeface="arial" panose="020B0604020202020204" pitchFamily="34" charset="0"/>
              </a:rPr>
              <a:t>Haß</a:t>
            </a:r>
            <a:r>
              <a:rPr lang="de-DE" b="0" i="0" dirty="0">
                <a:solidFill>
                  <a:srgbClr val="000000"/>
                </a:solidFill>
                <a:effectLst/>
                <a:latin typeface="arial" panose="020B0604020202020204" pitchFamily="34" charset="0"/>
              </a:rPr>
              <a:t> ist nichts, er zehrt</a:t>
            </a:r>
          </a:p>
          <a:p>
            <a:pPr algn="l"/>
            <a:r>
              <a:rPr lang="de-DE" b="0" i="0" dirty="0">
                <a:solidFill>
                  <a:srgbClr val="000000"/>
                </a:solidFill>
                <a:effectLst/>
                <a:latin typeface="arial" panose="020B0604020202020204" pitchFamily="34" charset="0"/>
              </a:rPr>
              <a:t>und zehrt sich selber auf, und Liebe ist</a:t>
            </a:r>
          </a:p>
          <a:p>
            <a:pPr algn="l"/>
            <a:r>
              <a:rPr lang="de-DE" b="0" i="0" dirty="0">
                <a:solidFill>
                  <a:srgbClr val="000000"/>
                </a:solidFill>
                <a:effectLst/>
                <a:latin typeface="arial" panose="020B0604020202020204" pitchFamily="34" charset="0"/>
              </a:rPr>
              <a:t>noch weniger als </a:t>
            </a:r>
            <a:r>
              <a:rPr lang="de-DE" b="0" i="0" dirty="0" err="1">
                <a:solidFill>
                  <a:srgbClr val="000000"/>
                </a:solidFill>
                <a:effectLst/>
                <a:latin typeface="arial" panose="020B0604020202020204" pitchFamily="34" charset="0"/>
              </a:rPr>
              <a:t>Haß</a:t>
            </a:r>
            <a:r>
              <a:rPr lang="de-DE" b="0" i="0" dirty="0">
                <a:solidFill>
                  <a:srgbClr val="000000"/>
                </a:solidFill>
                <a:effectLst/>
                <a:latin typeface="arial" panose="020B0604020202020204" pitchFamily="34" charset="0"/>
              </a:rPr>
              <a:t>, sie greift nach allem</a:t>
            </a:r>
          </a:p>
          <a:p>
            <a:pPr algn="l"/>
            <a:r>
              <a:rPr lang="de-DE" b="0" i="0" dirty="0">
                <a:solidFill>
                  <a:srgbClr val="000000"/>
                </a:solidFill>
                <a:effectLst/>
                <a:latin typeface="arial" panose="020B0604020202020204" pitchFamily="34" charset="0"/>
              </a:rPr>
              <a:t>und kann nichts fassen, ihre Hände sind</a:t>
            </a:r>
          </a:p>
          <a:p>
            <a:pPr algn="l"/>
            <a:r>
              <a:rPr lang="de-DE" b="0" i="0" dirty="0">
                <a:solidFill>
                  <a:srgbClr val="000000"/>
                </a:solidFill>
                <a:effectLst/>
                <a:latin typeface="arial" panose="020B0604020202020204" pitchFamily="34" charset="0"/>
              </a:rPr>
              <a:t>wie Flammen, die nichts fassen</a:t>
            </a:r>
            <a:r>
              <a:rPr lang="de-DE" b="1" i="0" dirty="0">
                <a:solidFill>
                  <a:srgbClr val="000000"/>
                </a:solidFill>
                <a:effectLst/>
                <a:latin typeface="arial" panose="020B0604020202020204" pitchFamily="34" charset="0"/>
              </a:rPr>
              <a:t>, alles Denken</a:t>
            </a:r>
          </a:p>
          <a:p>
            <a:pPr algn="l"/>
            <a:r>
              <a:rPr lang="de-DE" b="1" i="0" dirty="0">
                <a:solidFill>
                  <a:srgbClr val="000000"/>
                </a:solidFill>
                <a:effectLst/>
                <a:latin typeface="arial" panose="020B0604020202020204" pitchFamily="34" charset="0"/>
              </a:rPr>
              <a:t>ist nichts, und was aus einem Mund hervorkommt,</a:t>
            </a:r>
          </a:p>
          <a:p>
            <a:endParaRPr lang="el-GR" dirty="0"/>
          </a:p>
        </p:txBody>
      </p:sp>
      <p:sp>
        <p:nvSpPr>
          <p:cNvPr id="4" name="Θέση περιεχομένου 3">
            <a:extLst>
              <a:ext uri="{FF2B5EF4-FFF2-40B4-BE49-F238E27FC236}">
                <a16:creationId xmlns:a16="http://schemas.microsoft.com/office/drawing/2014/main" id="{89A27EDD-5EB8-7961-6349-9C7C18C1E649}"/>
              </a:ext>
            </a:extLst>
          </p:cNvPr>
          <p:cNvSpPr>
            <a:spLocks noGrp="1"/>
          </p:cNvSpPr>
          <p:nvPr>
            <p:ph sz="half" idx="2"/>
          </p:nvPr>
        </p:nvSpPr>
        <p:spPr/>
        <p:txBody>
          <a:bodyPr>
            <a:normAutofit fontScale="92500" lnSpcReduction="20000"/>
          </a:bodyPr>
          <a:lstStyle/>
          <a:p>
            <a:r>
              <a:rPr lang="de-DE" b="1" dirty="0">
                <a:solidFill>
                  <a:srgbClr val="000000"/>
                </a:solidFill>
                <a:latin typeface="arial" panose="020B0604020202020204" pitchFamily="34" charset="0"/>
              </a:rPr>
              <a:t>ist ohnmächtige Luft</a:t>
            </a:r>
            <a:r>
              <a:rPr lang="de-DE" dirty="0">
                <a:solidFill>
                  <a:srgbClr val="000000"/>
                </a:solidFill>
                <a:latin typeface="arial" panose="020B0604020202020204" pitchFamily="34" charset="0"/>
              </a:rPr>
              <a:t>, </a:t>
            </a:r>
            <a:r>
              <a:rPr lang="de-DE" b="1" dirty="0">
                <a:solidFill>
                  <a:srgbClr val="000000"/>
                </a:solidFill>
                <a:latin typeface="arial" panose="020B0604020202020204" pitchFamily="34" charset="0"/>
              </a:rPr>
              <a:t>nur der ist selig,</a:t>
            </a:r>
          </a:p>
          <a:p>
            <a:r>
              <a:rPr lang="de-DE" b="1" dirty="0">
                <a:solidFill>
                  <a:srgbClr val="000000"/>
                </a:solidFill>
                <a:latin typeface="arial" panose="020B0604020202020204" pitchFamily="34" charset="0"/>
              </a:rPr>
              <a:t>der seine Tat zu tuen kommt! und selig,</a:t>
            </a:r>
          </a:p>
          <a:p>
            <a:r>
              <a:rPr lang="de-DE" b="1" dirty="0">
                <a:solidFill>
                  <a:srgbClr val="000000"/>
                </a:solidFill>
                <a:latin typeface="arial" panose="020B0604020202020204" pitchFamily="34" charset="0"/>
              </a:rPr>
              <a:t>wer ihn anrühren darf, und wer das Beil</a:t>
            </a:r>
          </a:p>
          <a:p>
            <a:r>
              <a:rPr lang="de-DE" b="1" dirty="0">
                <a:solidFill>
                  <a:srgbClr val="000000"/>
                </a:solidFill>
                <a:latin typeface="arial" panose="020B0604020202020204" pitchFamily="34" charset="0"/>
              </a:rPr>
              <a:t>ihm aus der Erde gräbt</a:t>
            </a:r>
            <a:r>
              <a:rPr lang="de-DE" dirty="0">
                <a:solidFill>
                  <a:srgbClr val="000000"/>
                </a:solidFill>
                <a:latin typeface="arial" panose="020B0604020202020204" pitchFamily="34" charset="0"/>
              </a:rPr>
              <a:t>, und wer die Fackel</a:t>
            </a:r>
          </a:p>
          <a:p>
            <a:r>
              <a:rPr lang="de-DE" dirty="0">
                <a:solidFill>
                  <a:srgbClr val="000000"/>
                </a:solidFill>
                <a:latin typeface="arial" panose="020B0604020202020204" pitchFamily="34" charset="0"/>
              </a:rPr>
              <a:t>ihm hält, und wer die Tür ihm auftut, selig,</a:t>
            </a:r>
          </a:p>
          <a:p>
            <a:r>
              <a:rPr lang="de-DE" dirty="0">
                <a:solidFill>
                  <a:srgbClr val="000000"/>
                </a:solidFill>
                <a:latin typeface="arial" panose="020B0604020202020204" pitchFamily="34" charset="0"/>
              </a:rPr>
              <a:t>wer an der Türe horchen darf.</a:t>
            </a:r>
          </a:p>
          <a:p>
            <a:r>
              <a:rPr lang="de-DE" b="1" dirty="0">
                <a:solidFill>
                  <a:srgbClr val="000000"/>
                </a:solidFill>
                <a:latin typeface="arial" panose="020B0604020202020204" pitchFamily="34" charset="0"/>
              </a:rPr>
              <a:t>DER PFLEGER </a:t>
            </a:r>
            <a:r>
              <a:rPr lang="de-DE" i="1" dirty="0" err="1">
                <a:solidFill>
                  <a:srgbClr val="000000"/>
                </a:solidFill>
                <a:latin typeface="arial" panose="020B0604020202020204" pitchFamily="34" charset="0"/>
              </a:rPr>
              <a:t>faßt</a:t>
            </a:r>
            <a:r>
              <a:rPr lang="de-DE" i="1" dirty="0">
                <a:solidFill>
                  <a:srgbClr val="000000"/>
                </a:solidFill>
                <a:latin typeface="arial" panose="020B0604020202020204" pitchFamily="34" charset="0"/>
              </a:rPr>
              <a:t> sie </a:t>
            </a:r>
            <a:r>
              <a:rPr lang="de-DE" i="1" dirty="0" err="1">
                <a:solidFill>
                  <a:srgbClr val="000000"/>
                </a:solidFill>
                <a:latin typeface="arial" panose="020B0604020202020204" pitchFamily="34" charset="0"/>
              </a:rPr>
              <a:t>rauh</a:t>
            </a:r>
            <a:r>
              <a:rPr lang="de-DE" i="1" dirty="0">
                <a:solidFill>
                  <a:srgbClr val="000000"/>
                </a:solidFill>
                <a:latin typeface="arial" panose="020B0604020202020204" pitchFamily="34" charset="0"/>
              </a:rPr>
              <a:t> und drückt seine Hand gegen ihren Mund.</a:t>
            </a:r>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Schweig still!</a:t>
            </a:r>
          </a:p>
          <a:p>
            <a:endParaRPr lang="el-GR" dirty="0"/>
          </a:p>
        </p:txBody>
      </p:sp>
    </p:spTree>
    <p:extLst>
      <p:ext uri="{BB962C8B-B14F-4D97-AF65-F5344CB8AC3E}">
        <p14:creationId xmlns:p14="http://schemas.microsoft.com/office/powerpoint/2010/main" val="1859091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A4F71-303E-BF5B-A85D-E059AB6588A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B53B996-8CC2-F15F-469A-DFB085BEC96B}"/>
              </a:ext>
            </a:extLst>
          </p:cNvPr>
          <p:cNvSpPr>
            <a:spLocks noGrp="1"/>
          </p:cNvSpPr>
          <p:nvPr>
            <p:ph sz="half" idx="1"/>
          </p:nvPr>
        </p:nvSpPr>
        <p:spPr/>
        <p:txBody>
          <a:bodyPr>
            <a:normAutofit fontScale="92500" lnSpcReduction="10000"/>
          </a:bodyPr>
          <a:lstStyle/>
          <a:p>
            <a:pPr algn="ctr"/>
            <a:r>
              <a:rPr lang="de-DE" b="0" i="1" dirty="0">
                <a:solidFill>
                  <a:srgbClr val="000000"/>
                </a:solidFill>
                <a:effectLst/>
                <a:latin typeface="arial" panose="020B0604020202020204" pitchFamily="34" charset="0"/>
              </a:rPr>
              <a:t>Zu Orest in fliegender Eile.</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Sie wartet drinnen. Ihre Mägde suchen</a:t>
            </a:r>
          </a:p>
          <a:p>
            <a:pPr algn="l"/>
            <a:r>
              <a:rPr lang="de-DE" b="0" i="0" dirty="0">
                <a:solidFill>
                  <a:srgbClr val="000000"/>
                </a:solidFill>
                <a:effectLst/>
                <a:latin typeface="arial" panose="020B0604020202020204" pitchFamily="34" charset="0"/>
              </a:rPr>
              <a:t>nach dir. Es ist kein Mann im Haus. Orest!</a:t>
            </a:r>
          </a:p>
          <a:p>
            <a:endParaRPr lang="el-GR" dirty="0"/>
          </a:p>
        </p:txBody>
      </p:sp>
      <p:sp>
        <p:nvSpPr>
          <p:cNvPr id="4" name="Θέση περιεχομένου 3">
            <a:extLst>
              <a:ext uri="{FF2B5EF4-FFF2-40B4-BE49-F238E27FC236}">
                <a16:creationId xmlns:a16="http://schemas.microsoft.com/office/drawing/2014/main" id="{DCBF97F0-F5B3-9909-ED59-33D5EA9CF6BB}"/>
              </a:ext>
            </a:extLst>
          </p:cNvPr>
          <p:cNvSpPr>
            <a:spLocks noGrp="1"/>
          </p:cNvSpPr>
          <p:nvPr>
            <p:ph sz="half" idx="2"/>
          </p:nvPr>
        </p:nvSpPr>
        <p:spPr/>
        <p:txBody>
          <a:bodyPr>
            <a:normAutofit fontScale="92500" lnSpcReduction="10000"/>
          </a:bodyPr>
          <a:lstStyle/>
          <a:p>
            <a:pPr algn="ctr"/>
            <a:r>
              <a:rPr lang="de-DE" b="0" i="1" dirty="0">
                <a:solidFill>
                  <a:srgbClr val="000000"/>
                </a:solidFill>
                <a:effectLst/>
                <a:latin typeface="arial" panose="020B0604020202020204" pitchFamily="34" charset="0"/>
              </a:rPr>
              <a:t>Orest reckt sich auf, seinen Schauder bezwingend.</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Die Tür des Hauses erhellt sich, und es erscheint eine Dienerin mit einer Fackel, hinter ihr die Vertraute. Elektra ist zurückgesprungen, steht im</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Dunkel. Die Vertraute verneigt sich gegen die beiden Fremden, winkt, ihr hinein zu folgen. Die Dienerin befestigt die Fackel an einem eisernen Ring im Türpfosten. Orest und der Pfleger gehen hinein. Orest schließt einen Augenblick, schwindelnd, die Augen, der Pfleger ist dicht hinter ihm, sie tauschen einen schnellen Blick. Die Tür schließt sich hinter ihnen.</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77243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96396C-7564-9AD8-EF01-54F2774AC8D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D6F0566-A32A-BA61-4791-502BFC03A617}"/>
              </a:ext>
            </a:extLst>
          </p:cNvPr>
          <p:cNvSpPr>
            <a:spLocks noGrp="1"/>
          </p:cNvSpPr>
          <p:nvPr>
            <p:ph sz="half" idx="1"/>
          </p:nvPr>
        </p:nvSpPr>
        <p:spPr/>
        <p:txBody>
          <a:bodyPr>
            <a:normAutofit fontScale="92500" lnSpcReduction="20000"/>
          </a:bodyPr>
          <a:lstStyle/>
          <a:p>
            <a:pPr algn="l"/>
            <a:r>
              <a:rPr lang="de-DE" sz="1800" b="1" i="0" u="none" strike="noStrike" baseline="0" dirty="0">
                <a:latin typeface="TimesNewRomanPS-BoldMT"/>
              </a:rPr>
              <a:t>Orest: </a:t>
            </a:r>
            <a:r>
              <a:rPr lang="de-DE" sz="1800" b="0" i="0" u="none" strike="noStrike" baseline="0" dirty="0">
                <a:latin typeface="TimesNewRomanPSMT"/>
              </a:rPr>
              <a:t>Wer von euch wohl kündigt drinnen an,</a:t>
            </a:r>
          </a:p>
          <a:p>
            <a:pPr algn="l"/>
            <a:r>
              <a:rPr lang="de-DE" sz="1800" b="0" i="0" u="none" strike="noStrike" baseline="0" dirty="0" err="1">
                <a:latin typeface="TimesNewRomanPSMT"/>
              </a:rPr>
              <a:t>daß</a:t>
            </a:r>
            <a:r>
              <a:rPr lang="de-DE" sz="1800" b="0" i="0" u="none" strike="noStrike" baseline="0" dirty="0">
                <a:latin typeface="TimesNewRomanPSMT"/>
              </a:rPr>
              <a:t> ich, so wie gewünscht, gekommen bin?</a:t>
            </a:r>
          </a:p>
          <a:p>
            <a:pPr algn="l"/>
            <a:r>
              <a:rPr lang="de-DE" sz="1800" b="1" i="0" u="none" strike="noStrike" baseline="0" dirty="0">
                <a:latin typeface="TimesNewRomanPS-BoldMT"/>
              </a:rPr>
              <a:t>Eine der Frauen: </a:t>
            </a:r>
            <a:r>
              <a:rPr lang="de-DE" sz="1800" b="0" i="0" u="none" strike="noStrike" baseline="0" dirty="0">
                <a:latin typeface="TimesNewRomanPSMT"/>
              </a:rPr>
              <a:t>Diese hier, denn die Nächstverwandte </a:t>
            </a:r>
            <a:r>
              <a:rPr lang="de-DE" sz="1800" b="0" i="0" u="none" strike="noStrike" baseline="0" dirty="0" err="1">
                <a:latin typeface="TimesNewRomanPSMT"/>
              </a:rPr>
              <a:t>muß</a:t>
            </a:r>
            <a:r>
              <a:rPr lang="de-DE" sz="1800" b="0" i="0" u="none" strike="noStrike" baseline="0" dirty="0">
                <a:latin typeface="TimesNewRomanPSMT"/>
              </a:rPr>
              <a:t> die Botin sein.</a:t>
            </a:r>
          </a:p>
          <a:p>
            <a:pPr algn="l"/>
            <a:r>
              <a:rPr lang="de-DE" sz="1800" b="1" i="0" u="none" strike="noStrike" baseline="0" dirty="0">
                <a:latin typeface="TimesNewRomanPS-BoldMT"/>
              </a:rPr>
              <a:t>Orest: </a:t>
            </a:r>
            <a:r>
              <a:rPr lang="de-DE" sz="1800" b="0" i="0" u="none" strike="noStrike" baseline="0" dirty="0">
                <a:latin typeface="TimesNewRomanPSMT"/>
              </a:rPr>
              <a:t>So gehe, Mädchen, und melde drinnen, </a:t>
            </a:r>
            <a:r>
              <a:rPr lang="de-DE" sz="1800" b="0" i="0" u="none" strike="noStrike" baseline="0" dirty="0" err="1">
                <a:latin typeface="TimesNewRomanPSMT"/>
              </a:rPr>
              <a:t>daß</a:t>
            </a:r>
            <a:r>
              <a:rPr lang="de-DE" sz="1800" b="0" i="0" u="none" strike="noStrike" baseline="0" dirty="0">
                <a:latin typeface="TimesNewRomanPSMT"/>
              </a:rPr>
              <a:t> ein</a:t>
            </a:r>
          </a:p>
          <a:p>
            <a:pPr algn="l"/>
            <a:r>
              <a:rPr lang="de-DE" sz="1800" b="0" i="0" u="none" strike="noStrike" baseline="0" dirty="0">
                <a:latin typeface="TimesNewRomanPSMT"/>
              </a:rPr>
              <a:t>Mann aus </a:t>
            </a:r>
            <a:r>
              <a:rPr lang="de-DE" sz="1800" b="0" i="0" u="none" strike="noStrike" baseline="0" dirty="0" err="1">
                <a:latin typeface="TimesNewRomanPSMT"/>
              </a:rPr>
              <a:t>Phokis</a:t>
            </a:r>
            <a:r>
              <a:rPr lang="de-DE" sz="1800" b="0" i="0" u="none" strike="noStrike" baseline="0" dirty="0">
                <a:latin typeface="TimesNewRomanPSMT"/>
              </a:rPr>
              <a:t> den </a:t>
            </a:r>
            <a:r>
              <a:rPr lang="de-DE" sz="1800" b="0" i="0" u="none" strike="noStrike" baseline="0" dirty="0" err="1">
                <a:latin typeface="TimesNewRomanPSMT"/>
              </a:rPr>
              <a:t>Aigisthos</a:t>
            </a:r>
            <a:r>
              <a:rPr lang="de-DE" sz="1800" b="0" i="0" u="none" strike="noStrike" baseline="0" dirty="0">
                <a:latin typeface="TimesNewRomanPSMT"/>
              </a:rPr>
              <a:t> sucht!</a:t>
            </a:r>
          </a:p>
          <a:p>
            <a:pPr algn="l"/>
            <a:r>
              <a:rPr lang="de-DE" sz="1800" b="1" i="0" u="none" strike="noStrike" baseline="0" dirty="0">
                <a:latin typeface="TimesNewRomanPS-BoldMT"/>
              </a:rPr>
              <a:t>Elektra: </a:t>
            </a:r>
            <a:r>
              <a:rPr lang="de-DE" sz="1800" b="0" i="0" u="none" strike="noStrike" baseline="0" dirty="0">
                <a:latin typeface="TimesNewRomanPSMT"/>
              </a:rPr>
              <a:t>O wehe mir! Ihr bring doch für die Kunde,</a:t>
            </a:r>
          </a:p>
          <a:p>
            <a:pPr algn="l"/>
            <a:r>
              <a:rPr lang="de-DE" sz="1800" b="0" i="0" u="none" strike="noStrike" baseline="0" dirty="0">
                <a:latin typeface="TimesNewRomanPSMT"/>
              </a:rPr>
              <a:t>die wir gehört, nicht </a:t>
            </a:r>
            <a:r>
              <a:rPr lang="de-DE" sz="1800" b="1" i="0" u="none" strike="noStrike" baseline="0" dirty="0">
                <a:latin typeface="TimesNewRomanPSMT"/>
              </a:rPr>
              <a:t>greifbaren Beweis</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Ich weiß von deiner Kunde nichts! – Doch mir befahl</a:t>
            </a:r>
          </a:p>
          <a:p>
            <a:pPr algn="l"/>
            <a:r>
              <a:rPr lang="de-DE" sz="1800" b="0" i="0" u="none" strike="noStrike" baseline="0" dirty="0">
                <a:latin typeface="TimesNewRomanPSMT"/>
              </a:rPr>
              <a:t>der alte </a:t>
            </a:r>
            <a:r>
              <a:rPr lang="de-DE" sz="1800" b="0" i="0" u="none" strike="noStrike" baseline="0" dirty="0" err="1">
                <a:latin typeface="TimesNewRomanPSMT"/>
              </a:rPr>
              <a:t>Strophios</a:t>
            </a:r>
            <a:r>
              <a:rPr lang="de-DE" sz="1800" b="0" i="0" u="none" strike="noStrike" baseline="0" dirty="0">
                <a:latin typeface="TimesNewRomanPSMT"/>
              </a:rPr>
              <a:t>, zu berichten von Orest.</a:t>
            </a:r>
          </a:p>
          <a:p>
            <a:pPr algn="l"/>
            <a:r>
              <a:rPr lang="de-DE" sz="1800" b="1" i="0" u="none" strike="noStrike" baseline="0" dirty="0">
                <a:latin typeface="TimesNewRomanPS-BoldMT"/>
              </a:rPr>
              <a:t>Elektra: </a:t>
            </a:r>
            <a:r>
              <a:rPr lang="de-DE" sz="1800" b="0" i="0" u="none" strike="noStrike" baseline="0" dirty="0">
                <a:latin typeface="TimesNewRomanPSMT"/>
              </a:rPr>
              <a:t>Was ist es, Fremder? Furcht beschleicht mich!</a:t>
            </a:r>
            <a:endParaRPr lang="el-GR" dirty="0"/>
          </a:p>
        </p:txBody>
      </p:sp>
      <p:sp>
        <p:nvSpPr>
          <p:cNvPr id="4" name="Θέση περιεχομένου 3">
            <a:extLst>
              <a:ext uri="{FF2B5EF4-FFF2-40B4-BE49-F238E27FC236}">
                <a16:creationId xmlns:a16="http://schemas.microsoft.com/office/drawing/2014/main" id="{A98B7A00-E4D2-30A9-FA70-B9F6E44DA604}"/>
              </a:ext>
            </a:extLst>
          </p:cNvPr>
          <p:cNvSpPr>
            <a:spLocks noGrp="1"/>
          </p:cNvSpPr>
          <p:nvPr>
            <p:ph sz="half" idx="2"/>
          </p:nvPr>
        </p:nvSpPr>
        <p:spPr/>
        <p:txBody>
          <a:bodyPr>
            <a:normAutofit fontScale="92500" lnSpcReduction="20000"/>
          </a:bodyPr>
          <a:lstStyle/>
          <a:p>
            <a:pPr algn="l"/>
            <a:r>
              <a:rPr lang="de-DE" sz="1800" b="1" i="0" u="none" strike="noStrike" baseline="0" dirty="0">
                <a:latin typeface="TimesNewRomanPS-BoldMT"/>
              </a:rPr>
              <a:t>Orest: </a:t>
            </a:r>
            <a:r>
              <a:rPr lang="de-DE" sz="1800" b="0" i="0" u="none" strike="noStrike" baseline="0" dirty="0">
                <a:latin typeface="TimesNewRomanPSMT"/>
              </a:rPr>
              <a:t>In diesem engen Aschekrug überbringen wir,</a:t>
            </a:r>
          </a:p>
          <a:p>
            <a:pPr algn="l"/>
            <a:r>
              <a:rPr lang="de-DE" sz="1800" b="0" i="0" u="none" strike="noStrike" baseline="0" dirty="0">
                <a:latin typeface="TimesNewRomanPSMT"/>
              </a:rPr>
              <a:t>wie du hier siehst, des Toten kleinen Rest!</a:t>
            </a:r>
          </a:p>
          <a:p>
            <a:pPr algn="l"/>
            <a:r>
              <a:rPr lang="de-DE" sz="1800" b="1" i="0" u="none" strike="noStrike" baseline="0" dirty="0">
                <a:latin typeface="TimesNewRomanPS-BoldMT"/>
              </a:rPr>
              <a:t>Elektra: </a:t>
            </a:r>
            <a:r>
              <a:rPr lang="de-DE" sz="1800" b="1" i="0" u="none" strike="noStrike" baseline="0" dirty="0">
                <a:latin typeface="TimesNewRomanPSMT"/>
              </a:rPr>
              <a:t>O ich Elende! So steht mir hier vor Augen</a:t>
            </a:r>
          </a:p>
          <a:p>
            <a:pPr algn="l"/>
            <a:r>
              <a:rPr lang="de-DE" sz="1800" b="1" i="0" u="none" strike="noStrike" baseline="0" dirty="0">
                <a:latin typeface="TimesNewRomanPSMT"/>
              </a:rPr>
              <a:t>die Summe meines Leids!</a:t>
            </a:r>
          </a:p>
          <a:p>
            <a:pPr algn="l"/>
            <a:r>
              <a:rPr lang="de-DE" sz="1800" b="1" i="0" u="none" strike="noStrike" baseline="0" dirty="0">
                <a:latin typeface="TimesNewRomanPS-BoldMT"/>
              </a:rPr>
              <a:t>Orest: </a:t>
            </a:r>
            <a:r>
              <a:rPr lang="de-DE" sz="1800" b="0" i="0" u="none" strike="noStrike" baseline="0" dirty="0">
                <a:latin typeface="TimesNewRomanPSMT"/>
              </a:rPr>
              <a:t>Wenn du das Unheil des Orest beklagst, so wisse,</a:t>
            </a:r>
          </a:p>
          <a:p>
            <a:pPr algn="l"/>
            <a:r>
              <a:rPr lang="de-DE" sz="1800" b="1" i="0" u="none" strike="noStrike" baseline="0" dirty="0" err="1">
                <a:latin typeface="TimesNewRomanPSMT"/>
              </a:rPr>
              <a:t>Daß</a:t>
            </a:r>
            <a:r>
              <a:rPr lang="de-DE" sz="1800" b="1" i="0" u="none" strike="noStrike" baseline="0" dirty="0">
                <a:latin typeface="TimesNewRomanPSMT"/>
              </a:rPr>
              <a:t> dies Gefäß hier seinen Leib bedeckt!</a:t>
            </a:r>
            <a:endParaRPr lang="el-GR" b="1" dirty="0"/>
          </a:p>
        </p:txBody>
      </p:sp>
    </p:spTree>
    <p:extLst>
      <p:ext uri="{BB962C8B-B14F-4D97-AF65-F5344CB8AC3E}">
        <p14:creationId xmlns:p14="http://schemas.microsoft.com/office/powerpoint/2010/main" val="1550927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57E249-BD4F-CC6F-B0C1-AF8F3CA419B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F3C315B-06B1-F117-DD72-646A1185D436}"/>
              </a:ext>
            </a:extLst>
          </p:cNvPr>
          <p:cNvSpPr>
            <a:spLocks noGrp="1"/>
          </p:cNvSpPr>
          <p:nvPr>
            <p:ph idx="1"/>
          </p:nvPr>
        </p:nvSpPr>
        <p:spPr/>
        <p:txBody>
          <a:bodyPr/>
          <a:lstStyle/>
          <a:p>
            <a:r>
              <a:rPr lang="de-DE" dirty="0">
                <a:solidFill>
                  <a:srgbClr val="0070C0"/>
                </a:solidFill>
              </a:rPr>
              <a:t>Identitätsproblematik: Ex negativo Bestimmung des Selbst.  Elektra sagt, was sie nicht ist. </a:t>
            </a:r>
          </a:p>
          <a:p>
            <a:pPr algn="l"/>
            <a:r>
              <a:rPr lang="de-DE" dirty="0">
                <a:solidFill>
                  <a:srgbClr val="0070C0"/>
                </a:solidFill>
              </a:rPr>
              <a:t>Sie identifiziert sich nur mit dem „</a:t>
            </a:r>
            <a:r>
              <a:rPr lang="de-DE" sz="2000" i="0" u="none" strike="noStrike" baseline="0" dirty="0">
                <a:solidFill>
                  <a:srgbClr val="0070C0"/>
                </a:solidFill>
              </a:rPr>
              <a:t>hündisch </a:t>
            </a:r>
            <a:r>
              <a:rPr lang="de-DE" sz="2000" dirty="0" err="1">
                <a:solidFill>
                  <a:srgbClr val="0070C0"/>
                </a:solidFill>
              </a:rPr>
              <a:t>v</a:t>
            </a:r>
            <a:r>
              <a:rPr lang="de-DE" sz="2000" i="0" u="none" strike="noStrike" baseline="0" dirty="0" err="1">
                <a:solidFill>
                  <a:srgbClr val="0070C0"/>
                </a:solidFill>
              </a:rPr>
              <a:t>ergoßnen</a:t>
            </a:r>
            <a:r>
              <a:rPr lang="de-DE" sz="2000" i="0" u="none" strike="noStrike" baseline="0" dirty="0">
                <a:solidFill>
                  <a:srgbClr val="0070C0"/>
                </a:solidFill>
              </a:rPr>
              <a:t> Blut des Königs Agamemnon“. </a:t>
            </a:r>
          </a:p>
          <a:p>
            <a:pPr algn="l"/>
            <a:r>
              <a:rPr lang="de-DE" dirty="0">
                <a:solidFill>
                  <a:srgbClr val="0070C0"/>
                </a:solidFill>
              </a:rPr>
              <a:t>Identitätsverlust. Charakteristisch, dass der Bruder sie nicht erkennen kann.  Elektra ist nicht mehr  das, was sie war. Die „junge“, „große“, mit dem sanften Blick Elektra existiert nicht mehr.</a:t>
            </a:r>
          </a:p>
          <a:p>
            <a:pPr algn="l"/>
            <a:r>
              <a:rPr lang="de-DE" dirty="0">
                <a:solidFill>
                  <a:srgbClr val="0070C0"/>
                </a:solidFill>
              </a:rPr>
              <a:t>Erkennung bedeutet hier vielmehr „Erkenntnis“.  Zum ersten Mal vor dem Bruder wird es ihr bewusst, dass sie alles verloren hat. Ganz bitter gesteht sie: Ich schäme mich. </a:t>
            </a:r>
            <a:endParaRPr lang="el-GR" dirty="0">
              <a:solidFill>
                <a:srgbClr val="0070C0"/>
              </a:solidFill>
            </a:endParaRPr>
          </a:p>
        </p:txBody>
      </p:sp>
    </p:spTree>
    <p:extLst>
      <p:ext uri="{BB962C8B-B14F-4D97-AF65-F5344CB8AC3E}">
        <p14:creationId xmlns:p14="http://schemas.microsoft.com/office/powerpoint/2010/main" val="373252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145FC4-ABE9-20C1-52AE-FAA870193CC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ECC6CF4-9B8A-A248-4BA4-C93B0AF7F6C5}"/>
              </a:ext>
            </a:extLst>
          </p:cNvPr>
          <p:cNvSpPr>
            <a:spLocks noGrp="1"/>
          </p:cNvSpPr>
          <p:nvPr>
            <p:ph sz="half" idx="1"/>
          </p:nvPr>
        </p:nvSpPr>
        <p:spPr/>
        <p:txBody>
          <a:bodyPr/>
          <a:lstStyle/>
          <a:p>
            <a:pPr algn="l"/>
            <a:r>
              <a:rPr lang="de-DE" sz="1800" b="1" i="0" u="none" strike="noStrike" baseline="0" dirty="0">
                <a:latin typeface="TimesNewRomanPS-BoldMT"/>
              </a:rPr>
              <a:t>Elektra: </a:t>
            </a:r>
            <a:r>
              <a:rPr lang="de-DE" sz="1800" b="1" i="0" u="none" strike="noStrike" baseline="0" dirty="0">
                <a:latin typeface="TimesNewRomanPSMT"/>
              </a:rPr>
              <a:t>Gib her, o Fremder, bei den Göttern</a:t>
            </a:r>
            <a:r>
              <a:rPr lang="de-DE" sz="1800" b="0" i="0" u="none" strike="noStrike" baseline="0" dirty="0">
                <a:latin typeface="TimesNewRomanPSMT"/>
              </a:rPr>
              <a:t>, wenn dies </a:t>
            </a:r>
          </a:p>
          <a:p>
            <a:pPr algn="l"/>
            <a:r>
              <a:rPr lang="de-DE" sz="1800" b="1" i="0" u="none" strike="noStrike" baseline="0" dirty="0">
                <a:latin typeface="TimesNewRomanPSMT"/>
              </a:rPr>
              <a:t>Gefäß </a:t>
            </a:r>
            <a:r>
              <a:rPr lang="de-DE" sz="1800" b="0" i="0" u="none" strike="noStrike" baseline="0" dirty="0">
                <a:latin typeface="TimesNewRomanPSMT"/>
              </a:rPr>
              <a:t>ihn birgt! – , </a:t>
            </a:r>
            <a:r>
              <a:rPr lang="de-DE" sz="1800" b="0" i="0" u="none" strike="noStrike" baseline="0" dirty="0" err="1">
                <a:latin typeface="TimesNewRomanPSMT"/>
              </a:rPr>
              <a:t>daß</a:t>
            </a:r>
            <a:r>
              <a:rPr lang="de-DE" sz="1800" b="0" i="0" u="none" strike="noStrike" baseline="0" dirty="0">
                <a:latin typeface="TimesNewRomanPSMT"/>
              </a:rPr>
              <a:t> ich's </a:t>
            </a:r>
            <a:r>
              <a:rPr lang="de-DE" sz="1800" b="1" i="0" u="none" strike="noStrike" baseline="0" dirty="0">
                <a:latin typeface="TimesNewRomanPSMT"/>
              </a:rPr>
              <a:t>mit Händen fasse</a:t>
            </a:r>
          </a:p>
          <a:p>
            <a:pPr algn="l"/>
            <a:r>
              <a:rPr lang="de-DE" sz="1800" b="1" i="0" u="none" strike="noStrike" baseline="0" dirty="0">
                <a:latin typeface="TimesNewRomanPSMT"/>
              </a:rPr>
              <a:t>und mich und meinen ganzen Stamm</a:t>
            </a:r>
          </a:p>
          <a:p>
            <a:pPr algn="l"/>
            <a:r>
              <a:rPr lang="de-DE" sz="1800" b="1" i="0" u="none" strike="noStrike" baseline="0" dirty="0">
                <a:latin typeface="TimesNewRomanPSMT"/>
              </a:rPr>
              <a:t>beweine und beklage mit dieser Asche</a:t>
            </a:r>
            <a:r>
              <a:rPr lang="de-DE" sz="1800" b="0" i="0" u="none" strike="noStrike" baseline="0" dirty="0">
                <a:latin typeface="TimesNewRomanPSMT"/>
              </a:rPr>
              <a:t>!</a:t>
            </a:r>
          </a:p>
          <a:p>
            <a:pPr algn="l"/>
            <a:r>
              <a:rPr lang="de-DE" sz="1800" b="1" i="0" u="none" strike="noStrike" baseline="0" dirty="0">
                <a:latin typeface="TimesNewRomanPS-BoldMT"/>
              </a:rPr>
              <a:t>Orest: </a:t>
            </a:r>
            <a:r>
              <a:rPr lang="de-DE" sz="1800" b="0" i="0" u="none" strike="noStrike" baseline="0" dirty="0">
                <a:latin typeface="TimesNewRomanPSMT"/>
              </a:rPr>
              <a:t>Wer sie auch sein mag, gebt es ihr! Denn sie</a:t>
            </a:r>
          </a:p>
          <a:p>
            <a:pPr algn="l"/>
            <a:r>
              <a:rPr lang="de-DE" sz="1800" b="0" i="0" u="none" strike="noStrike" baseline="0" dirty="0">
                <a:latin typeface="TimesNewRomanPSMT"/>
              </a:rPr>
              <a:t>bittet darum nicht in feindlicher Gesinnung,</a:t>
            </a:r>
          </a:p>
          <a:p>
            <a:pPr algn="l"/>
            <a:r>
              <a:rPr lang="de-DE" sz="1800" b="0" i="0" u="none" strike="noStrike" baseline="0" dirty="0">
                <a:latin typeface="TimesNewRomanPSMT"/>
              </a:rPr>
              <a:t>sondern als Freundin oder Blutsverwandte.</a:t>
            </a:r>
          </a:p>
          <a:p>
            <a:pPr algn="l"/>
            <a:r>
              <a:rPr lang="de-DE" sz="1800" b="0" i="1" u="none" strike="noStrike" baseline="0" dirty="0">
                <a:latin typeface="TimesNewRomanPS-ItalicMT"/>
              </a:rPr>
              <a:t>(Elektra wird die Urne gereicht)</a:t>
            </a:r>
            <a:endParaRPr lang="el-GR" dirty="0"/>
          </a:p>
        </p:txBody>
      </p:sp>
      <p:sp>
        <p:nvSpPr>
          <p:cNvPr id="4" name="Θέση περιεχομένου 3">
            <a:extLst>
              <a:ext uri="{FF2B5EF4-FFF2-40B4-BE49-F238E27FC236}">
                <a16:creationId xmlns:a16="http://schemas.microsoft.com/office/drawing/2014/main" id="{AAC573D7-E3E1-57DB-6888-24F2C12B5FE8}"/>
              </a:ext>
            </a:extLst>
          </p:cNvPr>
          <p:cNvSpPr>
            <a:spLocks noGrp="1"/>
          </p:cNvSpPr>
          <p:nvPr>
            <p:ph sz="half" idx="2"/>
          </p:nvPr>
        </p:nvSpPr>
        <p:spPr/>
        <p:txBody>
          <a:bodyPr/>
          <a:lstStyle/>
          <a:p>
            <a:r>
              <a:rPr lang="de-DE" dirty="0">
                <a:solidFill>
                  <a:srgbClr val="0070C0"/>
                </a:solidFill>
              </a:rPr>
              <a:t>Höchste dramatische Ironie. Elektra weint und jammert, weil Orestes tot ist, während die Zuschauer wissen, dass er lebendig ist und vor ihr steht. </a:t>
            </a:r>
          </a:p>
          <a:p>
            <a:r>
              <a:rPr lang="de-DE" dirty="0">
                <a:solidFill>
                  <a:srgbClr val="0070C0"/>
                </a:solidFill>
              </a:rPr>
              <a:t>Die Urne als Täuschungsobjekt gehört zur Intrigenhandlung der Tragödie.</a:t>
            </a:r>
            <a:endParaRPr lang="el-GR" dirty="0">
              <a:solidFill>
                <a:srgbClr val="0070C0"/>
              </a:solidFill>
            </a:endParaRPr>
          </a:p>
        </p:txBody>
      </p:sp>
    </p:spTree>
    <p:extLst>
      <p:ext uri="{BB962C8B-B14F-4D97-AF65-F5344CB8AC3E}">
        <p14:creationId xmlns:p14="http://schemas.microsoft.com/office/powerpoint/2010/main" val="450972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1D98F3-9AA8-1484-A7E7-EB683837242D}"/>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0540E041-E4D5-50FE-88D1-BF48B4CB6208}"/>
              </a:ext>
            </a:extLst>
          </p:cNvPr>
          <p:cNvSpPr>
            <a:spLocks noGrp="1"/>
          </p:cNvSpPr>
          <p:nvPr>
            <p:ph sz="half" idx="1"/>
          </p:nvPr>
        </p:nvSpPr>
        <p:spPr/>
        <p:txBody>
          <a:bodyPr>
            <a:normAutofit lnSpcReduction="10000"/>
          </a:bodyPr>
          <a:lstStyle/>
          <a:p>
            <a:pPr algn="l"/>
            <a:r>
              <a:rPr lang="de-DE" sz="1800" b="1" i="0" u="none" strike="noStrike" baseline="0" dirty="0">
                <a:latin typeface="TimesNewRomanPS-BoldMT"/>
              </a:rPr>
              <a:t>Elektra: </a:t>
            </a:r>
            <a:r>
              <a:rPr lang="de-DE" sz="1800" b="0" i="0" u="none" strike="noStrike" baseline="0" dirty="0">
                <a:latin typeface="TimesNewRomanPSMT"/>
              </a:rPr>
              <a:t>O Angedenken an den liebsten mir der Menschen,</a:t>
            </a:r>
          </a:p>
          <a:p>
            <a:pPr algn="l"/>
            <a:r>
              <a:rPr lang="de-DE" sz="1800" b="0" i="0" u="none" strike="noStrike" baseline="0" dirty="0">
                <a:latin typeface="TimesNewRomanPSMT"/>
              </a:rPr>
              <a:t>einzig geblieben mir vom Leben des Orest!</a:t>
            </a:r>
          </a:p>
          <a:p>
            <a:pPr algn="l"/>
            <a:r>
              <a:rPr lang="de-DE" sz="1800" b="0" i="0" u="none" strike="noStrike" baseline="0" dirty="0">
                <a:latin typeface="TimesNewRomanPSMT"/>
              </a:rPr>
              <a:t>Wie </a:t>
            </a:r>
            <a:r>
              <a:rPr lang="de-DE" sz="1800" b="1" i="0" u="none" strike="noStrike" baseline="0" dirty="0">
                <a:latin typeface="TimesNewRomanPSMT"/>
              </a:rPr>
              <a:t>fern den Hoffnungen</a:t>
            </a:r>
            <a:r>
              <a:rPr lang="de-DE" sz="1800" b="0" i="0" u="none" strike="noStrike" baseline="0" dirty="0">
                <a:latin typeface="TimesNewRomanPSMT"/>
              </a:rPr>
              <a:t>, mit denen ich</a:t>
            </a:r>
          </a:p>
          <a:p>
            <a:pPr algn="l"/>
            <a:r>
              <a:rPr lang="de-DE" sz="1800" b="0" i="0" u="none" strike="noStrike" baseline="0" dirty="0">
                <a:latin typeface="TimesNewRomanPSMT"/>
              </a:rPr>
              <a:t>dich ausgesandt, </a:t>
            </a:r>
            <a:r>
              <a:rPr lang="de-DE" sz="1800" b="1" i="0" u="none" strike="noStrike" baseline="0" dirty="0">
                <a:latin typeface="TimesNewRomanPSMT"/>
              </a:rPr>
              <a:t>empfang ich dich zurück</a:t>
            </a:r>
            <a:r>
              <a:rPr lang="de-DE" sz="1800" b="0" i="0" u="none" strike="noStrike" baseline="0" dirty="0">
                <a:latin typeface="TimesNewRomanPSMT"/>
              </a:rPr>
              <a:t>!</a:t>
            </a:r>
          </a:p>
          <a:p>
            <a:pPr algn="l"/>
            <a:r>
              <a:rPr lang="de-DE" sz="1800" b="0" i="0" u="none" strike="noStrike" baseline="0" dirty="0">
                <a:latin typeface="TimesNewRomanPSMT"/>
              </a:rPr>
              <a:t>Jetzt halt ich dich als </a:t>
            </a:r>
            <a:r>
              <a:rPr lang="de-DE" sz="1800" b="1" i="0" u="none" strike="noStrike" baseline="0" dirty="0">
                <a:latin typeface="TimesNewRomanPSMT"/>
              </a:rPr>
              <a:t>leeres Nichts in Händen</a:t>
            </a:r>
            <a:r>
              <a:rPr lang="de-DE" sz="1800" b="0" i="0" u="none" strike="noStrike" baseline="0" dirty="0">
                <a:latin typeface="TimesNewRomanPSMT"/>
              </a:rPr>
              <a:t>,</a:t>
            </a:r>
          </a:p>
          <a:p>
            <a:pPr algn="l"/>
            <a:r>
              <a:rPr lang="de-DE" sz="1800" b="0" i="0" u="none" strike="noStrike" baseline="0" dirty="0">
                <a:latin typeface="TimesNewRomanPSMT"/>
              </a:rPr>
              <a:t>und hab dich doch, </a:t>
            </a:r>
            <a:r>
              <a:rPr lang="de-DE" sz="1800" b="1" i="0" u="none" strike="noStrike" baseline="0" dirty="0">
                <a:latin typeface="TimesNewRomanPSMT"/>
              </a:rPr>
              <a:t>o Jüngling, blühend ausgesandt</a:t>
            </a:r>
            <a:r>
              <a:rPr lang="de-DE" sz="1800" b="0" i="0" u="none" strike="noStrike" baseline="0" dirty="0">
                <a:latin typeface="TimesNewRomanPSMT"/>
              </a:rPr>
              <a:t>!</a:t>
            </a:r>
          </a:p>
          <a:p>
            <a:pPr algn="l"/>
            <a:r>
              <a:rPr lang="de-DE" sz="1800" b="0" i="0" u="none" strike="noStrike" baseline="0" dirty="0">
                <a:latin typeface="TimesNewRomanPSMT"/>
              </a:rPr>
              <a:t>Ach, wär ich damals selbst entflohen dem Leben nur,</a:t>
            </a:r>
          </a:p>
          <a:p>
            <a:pPr algn="l"/>
            <a:r>
              <a:rPr lang="de-DE" sz="1800" b="0" i="0" u="none" strike="noStrike" baseline="0" dirty="0">
                <a:latin typeface="TimesNewRomanPSMT"/>
              </a:rPr>
              <a:t>eh' ich ins fremde Land dich hab geschickt,</a:t>
            </a:r>
          </a:p>
        </p:txBody>
      </p:sp>
      <p:sp>
        <p:nvSpPr>
          <p:cNvPr id="4" name="Θέση περιεχομένου 3">
            <a:extLst>
              <a:ext uri="{FF2B5EF4-FFF2-40B4-BE49-F238E27FC236}">
                <a16:creationId xmlns:a16="http://schemas.microsoft.com/office/drawing/2014/main" id="{F6033AE6-7155-A8DF-3495-58FAA06C4BCE}"/>
              </a:ext>
            </a:extLst>
          </p:cNvPr>
          <p:cNvSpPr>
            <a:spLocks noGrp="1"/>
          </p:cNvSpPr>
          <p:nvPr>
            <p:ph sz="half" idx="2"/>
          </p:nvPr>
        </p:nvSpPr>
        <p:spPr/>
        <p:txBody>
          <a:bodyPr>
            <a:normAutofit lnSpcReduction="10000"/>
          </a:bodyPr>
          <a:lstStyle/>
          <a:p>
            <a:r>
              <a:rPr lang="de-DE" dirty="0">
                <a:latin typeface="TimesNewRomanPSMT"/>
              </a:rPr>
              <a:t>nachdem ich dich mit diesen beiden Händen</a:t>
            </a:r>
          </a:p>
          <a:p>
            <a:r>
              <a:rPr lang="de-DE" dirty="0">
                <a:latin typeface="TimesNewRomanPSMT"/>
              </a:rPr>
              <a:t>gestohlen und gerettet hatte vor dem Mord,</a:t>
            </a:r>
          </a:p>
          <a:p>
            <a:r>
              <a:rPr lang="de-DE" dirty="0">
                <a:latin typeface="TimesNewRomanPSMT"/>
              </a:rPr>
              <a:t>durch den du selbst an jenem Tag tot niederfallen</a:t>
            </a:r>
          </a:p>
          <a:p>
            <a:r>
              <a:rPr lang="de-DE" dirty="0">
                <a:latin typeface="TimesNewRomanPSMT"/>
              </a:rPr>
              <a:t>und dir vom väterlichen Grab</a:t>
            </a:r>
          </a:p>
          <a:p>
            <a:r>
              <a:rPr lang="de-DE" dirty="0">
                <a:latin typeface="TimesNewRomanPSMT"/>
              </a:rPr>
              <a:t>den gleichen Teil erlösen solltest!</a:t>
            </a:r>
          </a:p>
          <a:p>
            <a:pPr algn="l"/>
            <a:r>
              <a:rPr lang="de-DE" sz="1800" b="1" i="0" u="none" strike="noStrike" baseline="0" dirty="0">
                <a:latin typeface="TimesNewRomanPSMT"/>
              </a:rPr>
              <a:t>Nun bist du fern der Heimat, ausgejagt in fremdes Land,</a:t>
            </a:r>
          </a:p>
          <a:p>
            <a:pPr algn="l"/>
            <a:r>
              <a:rPr lang="de-DE" sz="1800" b="0" i="0" u="none" strike="noStrike" baseline="0" dirty="0">
                <a:latin typeface="TimesNewRomanPSMT"/>
              </a:rPr>
              <a:t>als </a:t>
            </a:r>
            <a:r>
              <a:rPr lang="de-DE" sz="1800" b="1" i="0" u="none" strike="noStrike" baseline="0" dirty="0">
                <a:latin typeface="TimesNewRomanPSMT"/>
              </a:rPr>
              <a:t>Flüchtling </a:t>
            </a:r>
            <a:r>
              <a:rPr lang="de-DE" sz="1800" b="0" i="0" u="none" strike="noStrike" baseline="0" dirty="0">
                <a:latin typeface="TimesNewRomanPSMT"/>
              </a:rPr>
              <a:t>elend umgekommen, der </a:t>
            </a:r>
            <a:r>
              <a:rPr lang="de-DE" sz="1800" b="1" i="0" u="none" strike="noStrike" baseline="0" dirty="0">
                <a:latin typeface="TimesNewRomanPSMT"/>
              </a:rPr>
              <a:t>schwesterlichen Huld beraubt,</a:t>
            </a:r>
            <a:endParaRPr lang="el-GR" b="1" dirty="0"/>
          </a:p>
          <a:p>
            <a:endParaRPr lang="el-GR" dirty="0"/>
          </a:p>
        </p:txBody>
      </p:sp>
    </p:spTree>
    <p:extLst>
      <p:ext uri="{BB962C8B-B14F-4D97-AF65-F5344CB8AC3E}">
        <p14:creationId xmlns:p14="http://schemas.microsoft.com/office/powerpoint/2010/main" val="192862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0DBAC-1D0A-4320-66EF-06B6E9F0D62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C27CBE8-4A2E-C965-47EF-E4FAA6AD70BB}"/>
              </a:ext>
            </a:extLst>
          </p:cNvPr>
          <p:cNvSpPr>
            <a:spLocks noGrp="1"/>
          </p:cNvSpPr>
          <p:nvPr>
            <p:ph sz="half" idx="1"/>
          </p:nvPr>
        </p:nvSpPr>
        <p:spPr/>
        <p:txBody>
          <a:bodyPr>
            <a:normAutofit fontScale="92500" lnSpcReduction="10000"/>
          </a:bodyPr>
          <a:lstStyle/>
          <a:p>
            <a:pPr algn="l"/>
            <a:r>
              <a:rPr lang="de-DE" sz="1800" b="1" i="0" u="none" strike="noStrike" baseline="0" dirty="0">
                <a:latin typeface="TimesNewRomanPSMT"/>
              </a:rPr>
              <a:t>und nicht mit eignen Händen hab ich Arme dich</a:t>
            </a:r>
          </a:p>
          <a:p>
            <a:pPr algn="l"/>
            <a:r>
              <a:rPr lang="de-DE" sz="1800" b="1" i="0" u="none" strike="noStrike" baseline="0" dirty="0">
                <a:latin typeface="TimesNewRomanPSMT"/>
              </a:rPr>
              <a:t>mit Waschungen gesalbt und aufgenommen</a:t>
            </a:r>
          </a:p>
          <a:p>
            <a:pPr algn="l"/>
            <a:r>
              <a:rPr lang="de-DE" sz="1800" b="0" i="0" u="none" strike="noStrike" baseline="0" dirty="0">
                <a:latin typeface="TimesNewRomanPSMT"/>
              </a:rPr>
              <a:t>aus der hell entfachten Feuerglut,</a:t>
            </a:r>
          </a:p>
          <a:p>
            <a:pPr algn="l"/>
            <a:r>
              <a:rPr lang="de-DE" sz="1800" b="0" i="0" u="none" strike="noStrike" baseline="0" dirty="0">
                <a:latin typeface="TimesNewRomanPSMT"/>
              </a:rPr>
              <a:t>wie es d</a:t>
            </a:r>
            <a:r>
              <a:rPr lang="de-DE" sz="1800" b="1" i="0" u="none" strike="noStrike" baseline="0" dirty="0">
                <a:latin typeface="TimesNewRomanPSMT"/>
              </a:rPr>
              <a:t>er Brauch</a:t>
            </a:r>
            <a:r>
              <a:rPr lang="de-DE" sz="1800" b="0" i="0" u="none" strike="noStrike" baseline="0" dirty="0">
                <a:latin typeface="TimesNewRomanPSMT"/>
              </a:rPr>
              <a:t>, als arme Last!</a:t>
            </a:r>
          </a:p>
          <a:p>
            <a:pPr algn="l"/>
            <a:r>
              <a:rPr lang="de-DE" sz="1800" b="1" i="0" u="none" strike="noStrike" baseline="0" dirty="0">
                <a:latin typeface="TimesNewRomanPSMT"/>
              </a:rPr>
              <a:t>Ein kleines Häuflein kommst du her, in engem Raum</a:t>
            </a:r>
            <a:r>
              <a:rPr lang="de-DE" sz="1800" b="0" i="0" u="none" strike="noStrike" baseline="0" dirty="0">
                <a:latin typeface="TimesNewRomanPSMT"/>
              </a:rPr>
              <a:t>!</a:t>
            </a:r>
          </a:p>
          <a:p>
            <a:pPr algn="l"/>
            <a:r>
              <a:rPr lang="de-DE" sz="1800" b="0" i="0" u="none" strike="noStrike" baseline="0" dirty="0">
                <a:latin typeface="TimesNewRomanPSMT"/>
              </a:rPr>
              <a:t>O weh mir Armen, über die </a:t>
            </a:r>
            <a:r>
              <a:rPr lang="de-DE" sz="1800" b="1" i="0" u="none" strike="noStrike" baseline="0" dirty="0" err="1">
                <a:latin typeface="TimesNewRomanPSMT"/>
              </a:rPr>
              <a:t>vergebne</a:t>
            </a:r>
            <a:r>
              <a:rPr lang="de-DE" sz="1800" b="1" i="0" u="none" strike="noStrike" baseline="0" dirty="0">
                <a:latin typeface="TimesNewRomanPSMT"/>
              </a:rPr>
              <a:t> Pflege jener </a:t>
            </a:r>
            <a:r>
              <a:rPr lang="de-DE" sz="1800" b="0" i="0" u="none" strike="noStrike" baseline="0" dirty="0">
                <a:latin typeface="TimesNewRomanPSMT"/>
              </a:rPr>
              <a:t>Zeit,</a:t>
            </a:r>
          </a:p>
          <a:p>
            <a:pPr algn="l"/>
            <a:r>
              <a:rPr lang="de-DE" sz="1800" b="0" i="0" u="none" strike="noStrike" baseline="0" dirty="0">
                <a:latin typeface="TimesNewRomanPSMT"/>
              </a:rPr>
              <a:t>die ich so oft auf dich mit süßer </a:t>
            </a:r>
            <a:r>
              <a:rPr lang="de-DE" sz="1800" b="1" i="0" u="none" strike="noStrike" baseline="0" dirty="0">
                <a:latin typeface="TimesNewRomanPSMT"/>
              </a:rPr>
              <a:t>Mühe hab gewandt</a:t>
            </a:r>
            <a:r>
              <a:rPr lang="de-DE" sz="1800" b="0" i="0" u="none" strike="noStrike" baseline="0" dirty="0">
                <a:latin typeface="TimesNewRomanPSMT"/>
              </a:rPr>
              <a:t>!</a:t>
            </a:r>
          </a:p>
          <a:p>
            <a:pPr algn="l"/>
            <a:r>
              <a:rPr lang="de-DE" sz="1800" b="0" i="0" u="none" strike="noStrike" baseline="0" dirty="0">
                <a:latin typeface="TimesNewRomanPSMT"/>
              </a:rPr>
              <a:t>Denn nie hast du so sehr der Mutter angehört wie mir</a:t>
            </a:r>
          </a:p>
          <a:p>
            <a:pPr algn="l"/>
            <a:r>
              <a:rPr lang="de-DE" sz="1800" b="0" i="0" u="none" strike="noStrike" baseline="0" dirty="0">
                <a:latin typeface="TimesNewRomanPSMT"/>
              </a:rPr>
              <a:t>und keiner nährte dich denn ich,</a:t>
            </a:r>
            <a:endParaRPr lang="el-GR" dirty="0"/>
          </a:p>
        </p:txBody>
      </p:sp>
      <p:sp>
        <p:nvSpPr>
          <p:cNvPr id="4" name="Θέση περιεχομένου 3">
            <a:extLst>
              <a:ext uri="{FF2B5EF4-FFF2-40B4-BE49-F238E27FC236}">
                <a16:creationId xmlns:a16="http://schemas.microsoft.com/office/drawing/2014/main" id="{68952A0A-1812-0EC5-AFAD-3E9B603DF021}"/>
              </a:ext>
            </a:extLst>
          </p:cNvPr>
          <p:cNvSpPr>
            <a:spLocks noGrp="1"/>
          </p:cNvSpPr>
          <p:nvPr>
            <p:ph sz="half" idx="2"/>
          </p:nvPr>
        </p:nvSpPr>
        <p:spPr/>
        <p:txBody>
          <a:bodyPr>
            <a:normAutofit fontScale="92500" lnSpcReduction="10000"/>
          </a:bodyPr>
          <a:lstStyle/>
          <a:p>
            <a:pPr algn="l"/>
            <a:r>
              <a:rPr lang="de-DE" sz="1800" b="1" i="0" u="none" strike="noStrike" baseline="0" dirty="0">
                <a:latin typeface="TimesNewRomanPSMT"/>
              </a:rPr>
              <a:t>und ›Schwester‹ riefst du immer mich vor allen an.</a:t>
            </a:r>
          </a:p>
          <a:p>
            <a:pPr algn="l"/>
            <a:r>
              <a:rPr lang="de-DE" sz="1800" b="0" i="0" u="none" strike="noStrike" baseline="0" dirty="0">
                <a:latin typeface="TimesNewRomanPSMT"/>
              </a:rPr>
              <a:t>An einem Tag ist </a:t>
            </a:r>
            <a:r>
              <a:rPr lang="de-DE" sz="1800" b="1" i="0" u="none" strike="noStrike" baseline="0" dirty="0">
                <a:latin typeface="TimesNewRomanPSMT"/>
              </a:rPr>
              <a:t>dies hinweggewichen</a:t>
            </a:r>
            <a:r>
              <a:rPr lang="de-DE" sz="1800" b="0" i="0" u="none" strike="noStrike" baseline="0" dirty="0">
                <a:latin typeface="TimesNewRomanPSMT"/>
              </a:rPr>
              <a:t>, da du starbst!</a:t>
            </a:r>
          </a:p>
          <a:p>
            <a:pPr algn="l"/>
            <a:r>
              <a:rPr lang="de-DE" sz="1800" b="0" i="0" u="none" strike="noStrike" baseline="0" dirty="0">
                <a:latin typeface="TimesNewRomanPSMT"/>
              </a:rPr>
              <a:t>Dem Wirbelsturme gleich, der alles rafft hinweg,</a:t>
            </a:r>
          </a:p>
          <a:p>
            <a:pPr algn="l"/>
            <a:r>
              <a:rPr lang="de-DE" sz="1800" b="0" i="0" u="none" strike="noStrike" baseline="0" dirty="0">
                <a:latin typeface="TimesNewRomanPSMT"/>
              </a:rPr>
              <a:t>bist du enteilt. </a:t>
            </a:r>
            <a:r>
              <a:rPr lang="de-DE" sz="1800" b="1" i="0" u="none" strike="noStrike" baseline="0" dirty="0">
                <a:latin typeface="TimesNewRomanPSMT"/>
              </a:rPr>
              <a:t>Enteilt der Vater auch! Und ich starb selber dir,</a:t>
            </a:r>
          </a:p>
          <a:p>
            <a:pPr algn="l"/>
            <a:r>
              <a:rPr lang="de-DE" sz="1800" b="0" i="0" u="none" strike="noStrike" baseline="0" dirty="0">
                <a:latin typeface="TimesNewRomanPSMT"/>
              </a:rPr>
              <a:t>weil dich </a:t>
            </a:r>
            <a:r>
              <a:rPr lang="de-DE" sz="1800" b="0" i="0" u="none" strike="noStrike" baseline="0" dirty="0" err="1">
                <a:latin typeface="TimesNewRomanPSMT"/>
              </a:rPr>
              <a:t>entriß</a:t>
            </a:r>
            <a:r>
              <a:rPr lang="de-DE" sz="1800" b="0" i="0" u="none" strike="noStrike" baseline="0" dirty="0">
                <a:latin typeface="TimesNewRomanPSMT"/>
              </a:rPr>
              <a:t> der Tod, und </a:t>
            </a:r>
            <a:r>
              <a:rPr lang="de-DE" sz="1800" b="1" i="0" u="none" strike="noStrike" baseline="0" dirty="0">
                <a:latin typeface="TimesNewRomanPSMT"/>
              </a:rPr>
              <a:t>unsre Feinde lachen</a:t>
            </a:r>
          </a:p>
          <a:p>
            <a:pPr algn="l"/>
            <a:r>
              <a:rPr lang="de-DE" sz="1800" b="0" i="0" u="none" strike="noStrike" baseline="0" dirty="0">
                <a:latin typeface="TimesNewRomanPSMT"/>
              </a:rPr>
              <a:t>und vor </a:t>
            </a:r>
            <a:r>
              <a:rPr lang="de-DE" sz="1800" b="1" i="0" u="none" strike="noStrike" baseline="0" dirty="0">
                <a:latin typeface="TimesNewRomanPSMT"/>
              </a:rPr>
              <a:t>Freude rast die Rabenmutter</a:t>
            </a:r>
            <a:r>
              <a:rPr lang="de-DE" sz="1800" b="0" i="0" u="none" strike="noStrike" baseline="0" dirty="0">
                <a:latin typeface="TimesNewRomanPSMT"/>
              </a:rPr>
              <a:t>, vor der verborgen</a:t>
            </a:r>
          </a:p>
          <a:p>
            <a:pPr algn="l"/>
            <a:r>
              <a:rPr lang="de-DE" sz="1800" b="0" i="0" u="none" strike="noStrike" baseline="0" dirty="0">
                <a:latin typeface="TimesNewRomanPSMT"/>
              </a:rPr>
              <a:t>du mir heimlich Kunde gabst,</a:t>
            </a:r>
          </a:p>
          <a:p>
            <a:pPr algn="l"/>
            <a:r>
              <a:rPr lang="de-DE" sz="1800" b="0" i="0" u="none" strike="noStrike" baseline="0" dirty="0" err="1">
                <a:latin typeface="TimesNewRomanPSMT"/>
              </a:rPr>
              <a:t>daß</a:t>
            </a:r>
            <a:r>
              <a:rPr lang="de-DE" sz="1800" b="0" i="0" u="none" strike="noStrike" baseline="0" dirty="0">
                <a:latin typeface="TimesNewRomanPSMT"/>
              </a:rPr>
              <a:t> du ihr einst als Rächer zu erscheinen kämst!</a:t>
            </a:r>
          </a:p>
          <a:p>
            <a:pPr algn="l"/>
            <a:r>
              <a:rPr lang="de-DE" sz="1800" b="0" i="0" u="none" strike="noStrike" baseline="0" dirty="0">
                <a:latin typeface="TimesNewRomanPSMT"/>
              </a:rPr>
              <a:t>Doch dies hat nun der böse Daimon,</a:t>
            </a:r>
            <a:endParaRPr lang="el-GR" dirty="0"/>
          </a:p>
        </p:txBody>
      </p:sp>
    </p:spTree>
    <p:extLst>
      <p:ext uri="{BB962C8B-B14F-4D97-AF65-F5344CB8AC3E}">
        <p14:creationId xmlns:p14="http://schemas.microsoft.com/office/powerpoint/2010/main" val="322843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5FBE9B-E499-BEC4-3B1D-8EA703CD44B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94E59A3-8761-77A9-C680-2CE439BB5E69}"/>
              </a:ext>
            </a:extLst>
          </p:cNvPr>
          <p:cNvSpPr>
            <a:spLocks noGrp="1"/>
          </p:cNvSpPr>
          <p:nvPr>
            <p:ph sz="half" idx="1"/>
          </p:nvPr>
        </p:nvSpPr>
        <p:spPr/>
        <p:txBody>
          <a:bodyPr/>
          <a:lstStyle/>
          <a:p>
            <a:pPr algn="l"/>
            <a:r>
              <a:rPr lang="de-DE" sz="1800" b="0" i="0" u="none" strike="noStrike" baseline="0" dirty="0">
                <a:latin typeface="TimesNewRomanPSMT"/>
              </a:rPr>
              <a:t>der deine wie der meine, hinweggenommen,</a:t>
            </a:r>
          </a:p>
          <a:p>
            <a:pPr algn="l"/>
            <a:r>
              <a:rPr lang="de-DE" sz="1800" b="0" i="0" u="none" strike="noStrike" baseline="0" dirty="0">
                <a:latin typeface="TimesNewRomanPSMT"/>
              </a:rPr>
              <a:t>der dich so mir wiedergab</a:t>
            </a:r>
            <a:r>
              <a:rPr lang="de-DE" sz="1800" b="1" i="0" u="none" strike="noStrike" baseline="0" dirty="0">
                <a:latin typeface="TimesNewRomanPSMT"/>
              </a:rPr>
              <a:t>: statt der liebsten</a:t>
            </a:r>
          </a:p>
          <a:p>
            <a:pPr algn="l"/>
            <a:r>
              <a:rPr lang="de-DE" sz="1800" b="1" i="0" u="none" strike="noStrike" baseline="0" dirty="0">
                <a:latin typeface="TimesNewRomanPSMT"/>
              </a:rPr>
              <a:t>Gestalt Asche nur und leere Schatten!</a:t>
            </a:r>
          </a:p>
          <a:p>
            <a:pPr algn="l"/>
            <a:r>
              <a:rPr lang="de-DE" sz="1800" b="1" i="0" u="none" strike="noStrike" baseline="0" dirty="0">
                <a:latin typeface="TimesNewRomanPSMT"/>
              </a:rPr>
              <a:t>Weh mir!</a:t>
            </a:r>
          </a:p>
          <a:p>
            <a:pPr algn="l"/>
            <a:r>
              <a:rPr lang="de-DE" sz="1800" b="1" i="0" u="none" strike="noStrike" baseline="0" dirty="0">
                <a:latin typeface="TimesNewRomanPSMT"/>
              </a:rPr>
              <a:t>Ach, ärmster Leib! – weh, weh!</a:t>
            </a:r>
          </a:p>
          <a:p>
            <a:pPr algn="l"/>
            <a:r>
              <a:rPr lang="de-DE" sz="1800" b="0" i="0" u="none" strike="noStrike" baseline="0" dirty="0">
                <a:latin typeface="TimesNewRomanPSMT"/>
              </a:rPr>
              <a:t>Auf düstern Pfaden fortgesandt, o Liebster,</a:t>
            </a:r>
          </a:p>
          <a:p>
            <a:pPr algn="l"/>
            <a:r>
              <a:rPr lang="de-DE" sz="1800" b="1" i="0" u="none" strike="noStrike" baseline="0" dirty="0">
                <a:latin typeface="TimesNewRomanPSMT"/>
              </a:rPr>
              <a:t>wie verdirbst du mich!</a:t>
            </a:r>
          </a:p>
          <a:p>
            <a:pPr algn="l"/>
            <a:r>
              <a:rPr lang="de-DE" sz="1800" b="0" i="0" u="none" strike="noStrike" baseline="0" dirty="0">
                <a:latin typeface="TimesNewRomanPSMT"/>
              </a:rPr>
              <a:t>Ja, du verdirbst mich, brüderliches Haupt!</a:t>
            </a:r>
            <a:endParaRPr lang="el-GR" dirty="0"/>
          </a:p>
        </p:txBody>
      </p:sp>
      <p:sp>
        <p:nvSpPr>
          <p:cNvPr id="4" name="Θέση περιεχομένου 3">
            <a:extLst>
              <a:ext uri="{FF2B5EF4-FFF2-40B4-BE49-F238E27FC236}">
                <a16:creationId xmlns:a16="http://schemas.microsoft.com/office/drawing/2014/main" id="{AC5EA019-1D22-0EFA-3A95-0026002A7CE4}"/>
              </a:ext>
            </a:extLst>
          </p:cNvPr>
          <p:cNvSpPr>
            <a:spLocks noGrp="1"/>
          </p:cNvSpPr>
          <p:nvPr>
            <p:ph sz="half" idx="2"/>
          </p:nvPr>
        </p:nvSpPr>
        <p:spPr/>
        <p:txBody>
          <a:bodyPr/>
          <a:lstStyle/>
          <a:p>
            <a:pPr algn="l"/>
            <a:r>
              <a:rPr lang="de-DE" sz="1800" b="0" i="0" u="sng" strike="noStrike" baseline="0" dirty="0">
                <a:latin typeface="TimesNewRomanPSMT"/>
              </a:rPr>
              <a:t>So schließe mich doch mit hinein in dieses enge Haus,</a:t>
            </a:r>
          </a:p>
          <a:p>
            <a:pPr algn="l"/>
            <a:r>
              <a:rPr lang="de-DE" sz="1800" b="1" i="0" u="none" strike="noStrike" baseline="0" dirty="0">
                <a:latin typeface="TimesNewRomanPSMT"/>
              </a:rPr>
              <a:t>mich Nichts, in dieses Nichts,</a:t>
            </a:r>
          </a:p>
          <a:p>
            <a:pPr algn="l"/>
            <a:r>
              <a:rPr lang="de-DE" sz="1800" b="0" i="0" u="sng" strike="noStrike" baseline="0" dirty="0">
                <a:latin typeface="TimesNewRomanPSMT"/>
              </a:rPr>
              <a:t>auf </a:t>
            </a:r>
            <a:r>
              <a:rPr lang="de-DE" sz="1800" b="0" i="0" u="sng" strike="noStrike" baseline="0" dirty="0" err="1">
                <a:latin typeface="TimesNewRomanPSMT"/>
              </a:rPr>
              <a:t>daß</a:t>
            </a:r>
            <a:r>
              <a:rPr lang="de-DE" sz="1800" b="0" i="0" u="sng" strike="noStrike" baseline="0" dirty="0">
                <a:latin typeface="TimesNewRomanPSMT"/>
              </a:rPr>
              <a:t> ich drunten mit dir künftig wohne,</a:t>
            </a:r>
          </a:p>
          <a:p>
            <a:pPr algn="l"/>
            <a:r>
              <a:rPr lang="de-DE" sz="1800" b="0" i="0" u="none" strike="noStrike" baseline="0" dirty="0">
                <a:latin typeface="TimesNewRomanPSMT"/>
              </a:rPr>
              <a:t>denn auch solange du hier oben weiltest,</a:t>
            </a:r>
          </a:p>
          <a:p>
            <a:pPr algn="l"/>
            <a:r>
              <a:rPr lang="de-DE" sz="1800" b="0" i="0" u="none" strike="noStrike" baseline="0" dirty="0">
                <a:latin typeface="TimesNewRomanPSMT"/>
              </a:rPr>
              <a:t>da teilt ich alles stets mit dir</a:t>
            </a:r>
          </a:p>
          <a:p>
            <a:pPr algn="l"/>
            <a:r>
              <a:rPr lang="de-DE" sz="1800" b="0" i="0" u="none" strike="noStrike" baseline="0" dirty="0">
                <a:latin typeface="TimesNewRomanPSMT"/>
              </a:rPr>
              <a:t>und sehne mich, </a:t>
            </a:r>
            <a:r>
              <a:rPr lang="de-DE" sz="1800" b="0" i="0" u="none" strike="noStrike" baseline="0" dirty="0" err="1">
                <a:latin typeface="TimesNewRomanPSMT"/>
              </a:rPr>
              <a:t>daß</a:t>
            </a:r>
            <a:r>
              <a:rPr lang="de-DE" sz="1800" b="0" i="0" u="none" strike="noStrike" baseline="0" dirty="0">
                <a:latin typeface="TimesNewRomanPSMT"/>
              </a:rPr>
              <a:t> ich, gestorben,</a:t>
            </a:r>
          </a:p>
          <a:p>
            <a:pPr algn="l"/>
            <a:r>
              <a:rPr lang="de-DE" sz="1800" b="0" i="0" u="none" strike="noStrike" baseline="0" dirty="0">
                <a:latin typeface="TimesNewRomanPSMT"/>
              </a:rPr>
              <a:t>nicht fern von dir im Grabe weil,</a:t>
            </a:r>
          </a:p>
          <a:p>
            <a:pPr algn="l"/>
            <a:r>
              <a:rPr lang="de-DE" sz="1800" b="0" i="0" u="none" strike="noStrike" baseline="0" dirty="0">
                <a:latin typeface="TimesNewRomanPSMT"/>
              </a:rPr>
              <a:t>denn nur die Toten selbst sind ohne Leid!</a:t>
            </a:r>
            <a:endParaRPr lang="el-GR" dirty="0"/>
          </a:p>
        </p:txBody>
      </p:sp>
    </p:spTree>
    <p:extLst>
      <p:ext uri="{BB962C8B-B14F-4D97-AF65-F5344CB8AC3E}">
        <p14:creationId xmlns:p14="http://schemas.microsoft.com/office/powerpoint/2010/main" val="56467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CB1BE5-6397-AD16-16A2-63B8E1A216F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BD92FE9-CFCA-5BE6-33AB-3823D334125A}"/>
              </a:ext>
            </a:extLst>
          </p:cNvPr>
          <p:cNvSpPr>
            <a:spLocks noGrp="1"/>
          </p:cNvSpPr>
          <p:nvPr>
            <p:ph sz="half" idx="1"/>
          </p:nvPr>
        </p:nvSpPr>
        <p:spPr/>
        <p:txBody>
          <a:bodyPr/>
          <a:lstStyle/>
          <a:p>
            <a:pPr algn="l"/>
            <a:r>
              <a:rPr lang="de-DE" sz="1800" b="1" i="0" u="none" strike="noStrike" baseline="0" dirty="0">
                <a:latin typeface="TimesNewRomanPS-BoldMT"/>
              </a:rPr>
              <a:t>Chor: </a:t>
            </a:r>
            <a:r>
              <a:rPr lang="de-DE" sz="1800" b="0" i="0" u="none" strike="noStrike" baseline="0" dirty="0">
                <a:latin typeface="TimesNewRomanPSMT"/>
              </a:rPr>
              <a:t>Von einem Sterblichen stammst du, Elektra!</a:t>
            </a:r>
          </a:p>
          <a:p>
            <a:pPr algn="l"/>
            <a:r>
              <a:rPr lang="de-DE" sz="1800" b="0" i="0" u="none" strike="noStrike" baseline="0" dirty="0">
                <a:latin typeface="TimesNewRomanPSMT"/>
              </a:rPr>
              <a:t>Bedenke es! und sterblich war Orest!</a:t>
            </a:r>
          </a:p>
          <a:p>
            <a:pPr algn="l"/>
            <a:r>
              <a:rPr lang="de-DE" sz="1800" b="0" i="0" u="none" strike="noStrike" baseline="0" dirty="0">
                <a:latin typeface="TimesNewRomanPSMT"/>
              </a:rPr>
              <a:t>Drum klage nicht zu sehr!</a:t>
            </a:r>
          </a:p>
          <a:p>
            <a:pPr algn="l"/>
            <a:r>
              <a:rPr lang="de-DE" sz="1800" b="0" i="0" u="none" strike="noStrike" baseline="0" dirty="0">
                <a:latin typeface="TimesNewRomanPSMT"/>
              </a:rPr>
              <a:t>Uns allen steht dies auch bevor!</a:t>
            </a:r>
          </a:p>
          <a:p>
            <a:pPr algn="l"/>
            <a:r>
              <a:rPr lang="de-DE" sz="1800" b="1" i="0" u="none" strike="noStrike" baseline="0" dirty="0">
                <a:latin typeface="TimesNewRomanPS-BoldMT"/>
              </a:rPr>
              <a:t>Orest: </a:t>
            </a:r>
            <a:r>
              <a:rPr lang="de-DE" sz="1800" b="0" i="1" u="none" strike="noStrike" baseline="0" dirty="0">
                <a:latin typeface="TimesNewRomanPS-ItalicMT"/>
              </a:rPr>
              <a:t>(</a:t>
            </a:r>
            <a:r>
              <a:rPr lang="de-DE" sz="1800" b="1" i="1" u="none" strike="noStrike" baseline="0" dirty="0">
                <a:latin typeface="TimesNewRomanPS-ItalicMT"/>
              </a:rPr>
              <a:t>der Elektra während ihrer Rede erkannt hat</a:t>
            </a:r>
            <a:r>
              <a:rPr lang="de-DE" sz="1800" b="0" i="1" u="none" strike="noStrike" baseline="0" dirty="0">
                <a:latin typeface="TimesNewRomanPS-ItalicMT"/>
              </a:rPr>
              <a:t>)</a:t>
            </a:r>
          </a:p>
          <a:p>
            <a:pPr algn="l"/>
            <a:r>
              <a:rPr lang="de-DE" sz="1800" b="0" i="0" u="none" strike="noStrike" baseline="0" dirty="0">
                <a:latin typeface="TimesNewRomanPSMT"/>
              </a:rPr>
              <a:t>Weh mir! was sage ich? Wie ratlos ist mein Wort!</a:t>
            </a:r>
          </a:p>
          <a:p>
            <a:pPr algn="l"/>
            <a:r>
              <a:rPr lang="de-DE" sz="1800" b="0" i="0" u="none" strike="noStrike" baseline="0" dirty="0">
                <a:latin typeface="TimesNewRomanPSMT"/>
              </a:rPr>
              <a:t>Bezähmen kann ich meine Zunge länger nicht!</a:t>
            </a:r>
          </a:p>
          <a:p>
            <a:pPr algn="l"/>
            <a:r>
              <a:rPr lang="de-DE" sz="1800" b="1" i="0" u="none" strike="noStrike" baseline="0" dirty="0">
                <a:latin typeface="TimesNewRomanPS-BoldMT"/>
              </a:rPr>
              <a:t>Elektra: </a:t>
            </a:r>
            <a:r>
              <a:rPr lang="de-DE" sz="1800" b="0" i="0" u="none" strike="noStrike" baseline="0" dirty="0">
                <a:latin typeface="TimesNewRomanPSMT"/>
              </a:rPr>
              <a:t>Welcher Schmerz hat dich </a:t>
            </a:r>
            <a:r>
              <a:rPr lang="de-DE" sz="1800" b="0" i="0" u="none" strike="noStrike" baseline="0" dirty="0" err="1">
                <a:latin typeface="TimesNewRomanPSMT"/>
              </a:rPr>
              <a:t>erfaßt</a:t>
            </a:r>
            <a:r>
              <a:rPr lang="de-DE" sz="1800" b="0" i="0" u="none" strike="noStrike" baseline="0" dirty="0">
                <a:latin typeface="TimesNewRomanPSMT"/>
              </a:rPr>
              <a:t>? was sprichst du so?</a:t>
            </a:r>
            <a:endParaRPr lang="el-GR" dirty="0"/>
          </a:p>
        </p:txBody>
      </p:sp>
      <p:sp>
        <p:nvSpPr>
          <p:cNvPr id="4" name="Θέση περιεχομένου 3">
            <a:extLst>
              <a:ext uri="{FF2B5EF4-FFF2-40B4-BE49-F238E27FC236}">
                <a16:creationId xmlns:a16="http://schemas.microsoft.com/office/drawing/2014/main" id="{E9CDDC0F-47EE-12EB-E86A-FA04C5DE2958}"/>
              </a:ext>
            </a:extLst>
          </p:cNvPr>
          <p:cNvSpPr>
            <a:spLocks noGrp="1"/>
          </p:cNvSpPr>
          <p:nvPr>
            <p:ph sz="half" idx="2"/>
          </p:nvPr>
        </p:nvSpPr>
        <p:spPr/>
        <p:txBody>
          <a:bodyPr/>
          <a:lstStyle/>
          <a:p>
            <a:pPr algn="l"/>
            <a:r>
              <a:rPr lang="de-DE" sz="1800" b="1" i="0" u="none" strike="noStrike" baseline="0" dirty="0">
                <a:latin typeface="TimesNewRomanPS-BoldMT"/>
              </a:rPr>
              <a:t>Orest: </a:t>
            </a:r>
            <a:r>
              <a:rPr lang="de-DE" sz="1800" b="0" i="0" u="none" strike="noStrike" baseline="0" dirty="0">
                <a:latin typeface="TimesNewRomanPSMT"/>
              </a:rPr>
              <a:t>Ist dies </a:t>
            </a:r>
            <a:r>
              <a:rPr lang="de-DE" sz="1800" b="0" i="0" u="none" strike="noStrike" baseline="0" dirty="0" err="1">
                <a:latin typeface="TimesNewRomanPSMT"/>
              </a:rPr>
              <a:t>Elektras</a:t>
            </a:r>
            <a:r>
              <a:rPr lang="de-DE" sz="1800" b="0" i="0" u="none" strike="noStrike" baseline="0" dirty="0">
                <a:latin typeface="TimesNewRomanPSMT"/>
              </a:rPr>
              <a:t> herrliche Gestalt?</a:t>
            </a:r>
          </a:p>
          <a:p>
            <a:pPr algn="l"/>
            <a:r>
              <a:rPr lang="de-DE" sz="1800" b="1" i="0" u="none" strike="noStrike" baseline="0" dirty="0">
                <a:latin typeface="TimesNewRomanPS-BoldMT"/>
              </a:rPr>
              <a:t>Elektra: </a:t>
            </a:r>
            <a:r>
              <a:rPr lang="de-DE" sz="1800" b="0" i="0" u="none" strike="noStrike" baseline="0" dirty="0">
                <a:latin typeface="TimesNewRomanPSMT"/>
              </a:rPr>
              <a:t>Sie ist's! und trostlos steht's um sie!</a:t>
            </a:r>
          </a:p>
          <a:p>
            <a:pPr algn="l"/>
            <a:r>
              <a:rPr lang="de-DE" sz="1800" b="1" i="0" u="none" strike="noStrike" baseline="0" dirty="0">
                <a:latin typeface="TimesNewRomanPS-BoldMT"/>
              </a:rPr>
              <a:t>Orest: </a:t>
            </a:r>
            <a:r>
              <a:rPr lang="de-DE" sz="1800" b="0" i="0" u="none" strike="noStrike" baseline="0" dirty="0">
                <a:latin typeface="TimesNewRomanPSMT"/>
              </a:rPr>
              <a:t>Ach, wie unselig ergriff dich das Geschick!</a:t>
            </a:r>
          </a:p>
          <a:p>
            <a:pPr algn="l"/>
            <a:r>
              <a:rPr lang="de-DE" sz="1800" b="1" i="0" u="none" strike="noStrike" baseline="0" dirty="0">
                <a:latin typeface="TimesNewRomanPS-BoldMT"/>
              </a:rPr>
              <a:t>Elektra: </a:t>
            </a:r>
            <a:r>
              <a:rPr lang="de-DE" sz="1800" b="0" i="0" u="none" strike="noStrike" baseline="0" dirty="0">
                <a:latin typeface="TimesNewRomanPSMT"/>
              </a:rPr>
              <a:t>Du klagest, Fremder, doch nicht um mich?</a:t>
            </a:r>
          </a:p>
          <a:p>
            <a:pPr algn="l"/>
            <a:r>
              <a:rPr lang="de-DE" sz="1800" b="1" i="0" u="none" strike="noStrike" baseline="0" dirty="0">
                <a:latin typeface="TimesNewRomanPS-BoldMT"/>
              </a:rPr>
              <a:t>Orest: </a:t>
            </a:r>
            <a:r>
              <a:rPr lang="de-DE" sz="1800" b="0" i="0" u="none" strike="noStrike" baseline="0" dirty="0">
                <a:latin typeface="TimesNewRomanPSMT"/>
              </a:rPr>
              <a:t>O herrlicher Leib! so unwürdig und gottlos zerstört!</a:t>
            </a:r>
          </a:p>
          <a:p>
            <a:pPr algn="l"/>
            <a:r>
              <a:rPr lang="de-DE" sz="1800" b="1" i="0" u="none" strike="noStrike" baseline="0" dirty="0">
                <a:latin typeface="TimesNewRomanPS-BoldMT"/>
              </a:rPr>
              <a:t>Elektra: </a:t>
            </a:r>
            <a:r>
              <a:rPr lang="de-DE" sz="1800" b="0" i="0" u="none" strike="noStrike" baseline="0" dirty="0">
                <a:latin typeface="TimesNewRomanPSMT"/>
              </a:rPr>
              <a:t>Sprichst du so bitter, Fremder, von keiner anderen als mir?</a:t>
            </a:r>
            <a:endParaRPr lang="el-GR" dirty="0"/>
          </a:p>
        </p:txBody>
      </p:sp>
    </p:spTree>
    <p:extLst>
      <p:ext uri="{BB962C8B-B14F-4D97-AF65-F5344CB8AC3E}">
        <p14:creationId xmlns:p14="http://schemas.microsoft.com/office/powerpoint/2010/main" val="4211875046"/>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471</TotalTime>
  <Words>4753</Words>
  <Application>Microsoft Office PowerPoint</Application>
  <PresentationFormat>Ευρεία οθόνη</PresentationFormat>
  <Paragraphs>508</Paragraphs>
  <Slides>40</Slides>
  <Notes>0</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40</vt:i4>
      </vt:variant>
    </vt:vector>
  </HeadingPairs>
  <TitlesOfParts>
    <vt:vector size="52" baseType="lpstr">
      <vt:lpstr>arial</vt:lpstr>
      <vt:lpstr>Arial-BoldMT</vt:lpstr>
      <vt:lpstr>Arial-ItalicMT</vt:lpstr>
      <vt:lpstr>ArialMT</vt:lpstr>
      <vt:lpstr>BookAntiqua</vt:lpstr>
      <vt:lpstr>BookAntiqua-Bold</vt:lpstr>
      <vt:lpstr>Calibri</vt:lpstr>
      <vt:lpstr>Calibri Light</vt:lpstr>
      <vt:lpstr>TimesNewRomanPS-BoldMT</vt:lpstr>
      <vt:lpstr>TimesNewRomanPS-ItalicMT</vt:lpstr>
      <vt:lpstr>TimesNewRomanPSMT</vt:lpstr>
      <vt:lpstr>Ανασκόπηση</vt:lpstr>
      <vt:lpstr>Erkennungszene  Sophokles-Hofmannsthal</vt:lpstr>
      <vt:lpstr>Sophokles. Orestesszene</vt:lpstr>
      <vt:lpstr>Orestes, Pylades, Chor, Elektra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Schlussszene</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Erkennungszene  Sophokles-Hofmannsthal</dc:title>
  <dc:creator>Anastasia Antonopoulou</dc:creator>
  <cp:lastModifiedBy>Anastasia Antonopoulou</cp:lastModifiedBy>
  <cp:revision>25</cp:revision>
  <dcterms:created xsi:type="dcterms:W3CDTF">2023-12-07T18:19:35Z</dcterms:created>
  <dcterms:modified xsi:type="dcterms:W3CDTF">2024-01-05T12:14:00Z</dcterms:modified>
</cp:coreProperties>
</file>