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sldIdLst>
    <p:sldId id="256" r:id="rId2"/>
    <p:sldId id="276" r:id="rId3"/>
    <p:sldId id="257" r:id="rId4"/>
    <p:sldId id="258" r:id="rId5"/>
    <p:sldId id="260" r:id="rId6"/>
    <p:sldId id="278" r:id="rId7"/>
    <p:sldId id="259" r:id="rId8"/>
    <p:sldId id="277" r:id="rId9"/>
    <p:sldId id="261" r:id="rId10"/>
    <p:sldId id="262" r:id="rId11"/>
    <p:sldId id="264" r:id="rId12"/>
    <p:sldId id="266" r:id="rId13"/>
    <p:sldId id="267" r:id="rId14"/>
    <p:sldId id="268" r:id="rId15"/>
    <p:sldId id="270" r:id="rId16"/>
    <p:sldId id="271" r:id="rId17"/>
    <p:sldId id="272" r:id="rId18"/>
    <p:sldId id="274" r:id="rId19"/>
    <p:sldId id="275" r:id="rId20"/>
    <p:sldId id="26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47" autoAdjust="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539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3750697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99245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824168E-8ACA-4604-A856-BDC0D20A0D3B}"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234818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824168E-8ACA-4604-A856-BDC0D20A0D3B}" type="datetimeFigureOut">
              <a:rPr lang="el-GR" smtClean="0"/>
              <a:t>5/1/2024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FC56602-1486-4AB6-9CCA-2C242B8CADAA}"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9821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824168E-8ACA-4604-A856-BDC0D20A0D3B}" type="datetimeFigureOut">
              <a:rPr lang="el-GR" smtClean="0"/>
              <a:t>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90398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824168E-8ACA-4604-A856-BDC0D20A0D3B}" type="datetimeFigureOut">
              <a:rPr lang="el-GR" smtClean="0"/>
              <a:t>5/1/2024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652788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824168E-8ACA-4604-A856-BDC0D20A0D3B}" type="datetimeFigureOut">
              <a:rPr lang="el-GR" smtClean="0"/>
              <a:t>5/1/2024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572869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824168E-8ACA-4604-A856-BDC0D20A0D3B}" type="datetimeFigureOut">
              <a:rPr lang="el-GR" smtClean="0"/>
              <a:t>5/1/2024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1257214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824168E-8ACA-4604-A856-BDC0D20A0D3B}" type="datetimeFigureOut">
              <a:rPr lang="el-GR" smtClean="0"/>
              <a:t>5/1/2024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C56602-1486-4AB6-9CCA-2C242B8CADAA}" type="slidenum">
              <a:rPr lang="el-GR" smtClean="0"/>
              <a:t>‹#›</a:t>
            </a:fld>
            <a:endParaRPr lang="el-GR"/>
          </a:p>
        </p:txBody>
      </p:sp>
    </p:spTree>
    <p:extLst>
      <p:ext uri="{BB962C8B-B14F-4D97-AF65-F5344CB8AC3E}">
        <p14:creationId xmlns:p14="http://schemas.microsoft.com/office/powerpoint/2010/main" val="3102761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824168E-8ACA-4604-A856-BDC0D20A0D3B}" type="datetimeFigureOut">
              <a:rPr lang="el-GR" smtClean="0"/>
              <a:t>5/1/2024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FC56602-1486-4AB6-9CCA-2C242B8CADAA}" type="slidenum">
              <a:rPr lang="el-GR" smtClean="0"/>
              <a:t>‹#›</a:t>
            </a:fld>
            <a:endParaRPr lang="el-GR"/>
          </a:p>
        </p:txBody>
      </p:sp>
    </p:spTree>
    <p:extLst>
      <p:ext uri="{BB962C8B-B14F-4D97-AF65-F5344CB8AC3E}">
        <p14:creationId xmlns:p14="http://schemas.microsoft.com/office/powerpoint/2010/main" val="4181570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824168E-8ACA-4604-A856-BDC0D20A0D3B}" type="datetimeFigureOut">
              <a:rPr lang="el-GR" smtClean="0"/>
              <a:t>5/1/2024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C56602-1486-4AB6-9CCA-2C242B8CADAA}"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5457174"/>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0785A3-664F-6517-5985-9F2B8D82FE49}"/>
              </a:ext>
            </a:extLst>
          </p:cNvPr>
          <p:cNvSpPr>
            <a:spLocks noGrp="1"/>
          </p:cNvSpPr>
          <p:nvPr>
            <p:ph type="ctrTitle"/>
          </p:nvPr>
        </p:nvSpPr>
        <p:spPr/>
        <p:txBody>
          <a:bodyPr>
            <a:normAutofit/>
          </a:bodyPr>
          <a:lstStyle/>
          <a:p>
            <a:r>
              <a:rPr lang="de-DE" sz="4400" dirty="0"/>
              <a:t>Falsche Todesnachricht </a:t>
            </a:r>
            <a:r>
              <a:rPr lang="de-DE" sz="4400"/>
              <a:t>von Orestes</a:t>
            </a:r>
            <a:endParaRPr lang="el-GR" sz="4400" dirty="0"/>
          </a:p>
        </p:txBody>
      </p:sp>
      <p:sp>
        <p:nvSpPr>
          <p:cNvPr id="3" name="Υπότιτλος 2">
            <a:extLst>
              <a:ext uri="{FF2B5EF4-FFF2-40B4-BE49-F238E27FC236}">
                <a16:creationId xmlns:a16="http://schemas.microsoft.com/office/drawing/2014/main" id="{01EBC156-7DF6-F93D-78C2-32A659B13B0C}"/>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46845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6A11AC-FE36-FD9F-6ACC-51B10993008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28E7E5-5035-E52A-B5AC-1F5A152AA1C6}"/>
              </a:ext>
            </a:extLst>
          </p:cNvPr>
          <p:cNvSpPr>
            <a:spLocks noGrp="1"/>
          </p:cNvSpPr>
          <p:nvPr>
            <p:ph idx="1"/>
          </p:nvPr>
        </p:nvSpPr>
        <p:spPr/>
        <p:txBody>
          <a:bodyPr>
            <a:normAutofit fontScale="92500" lnSpcReduction="20000"/>
          </a:bodyPr>
          <a:lstStyle/>
          <a:p>
            <a:pPr algn="l"/>
            <a:r>
              <a:rPr lang="de-DE" b="1"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währenddessen.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Was sagen sie ihr denn? sie freut sich ja!</a:t>
            </a:r>
          </a:p>
          <a:p>
            <a:pPr algn="l"/>
            <a:r>
              <a:rPr lang="de-DE" b="0" i="0" dirty="0">
                <a:solidFill>
                  <a:srgbClr val="000000"/>
                </a:solidFill>
                <a:effectLst/>
                <a:latin typeface="arial" panose="020B0604020202020204" pitchFamily="34" charset="0"/>
              </a:rPr>
              <a:t>Mein Kopf! Mir fällt nichts ein. Worüber freut sich</a:t>
            </a:r>
          </a:p>
          <a:p>
            <a:pPr algn="l"/>
            <a:r>
              <a:rPr lang="de-DE" b="0" i="0" dirty="0">
                <a:solidFill>
                  <a:srgbClr val="000000"/>
                </a:solidFill>
                <a:effectLst/>
                <a:latin typeface="arial" panose="020B0604020202020204" pitchFamily="34" charset="0"/>
              </a:rPr>
              <a:t>das Weib?</a:t>
            </a:r>
          </a:p>
          <a:p>
            <a:pPr algn="ctr"/>
            <a:br>
              <a:rPr lang="de-DE" dirty="0"/>
            </a:b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kommt, laufend, zur Hoftür herein, laut heulend wie ein verwundetes Tier.</a:t>
            </a: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a:t>
            </a:r>
          </a:p>
          <a:p>
            <a:pPr algn="l"/>
            <a:r>
              <a:rPr lang="de-DE" b="0" i="0" dirty="0" err="1">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 Schnell, schnell, ich brauche</a:t>
            </a:r>
          </a:p>
          <a:p>
            <a:pPr algn="l"/>
            <a:r>
              <a:rPr lang="de-DE" b="0" i="0" dirty="0">
                <a:solidFill>
                  <a:srgbClr val="000000"/>
                </a:solidFill>
                <a:effectLst/>
                <a:latin typeface="arial" panose="020B0604020202020204" pitchFamily="34" charset="0"/>
              </a:rPr>
              <a:t>Aushilfe. Sag mir etwas auf der Welt,</a:t>
            </a:r>
          </a:p>
          <a:p>
            <a:pPr algn="l"/>
            <a:r>
              <a:rPr lang="de-DE" b="0" i="0" dirty="0">
                <a:solidFill>
                  <a:srgbClr val="000000"/>
                </a:solidFill>
                <a:effectLst/>
                <a:latin typeface="arial" panose="020B0604020202020204" pitchFamily="34" charset="0"/>
              </a:rPr>
              <a:t>worüber man sich freuen kann!</a:t>
            </a:r>
          </a:p>
          <a:p>
            <a:pPr algn="l"/>
            <a:r>
              <a:rPr lang="de-DE" b="1" i="0" dirty="0">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schreiend</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716359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B0062D-6985-1990-43F2-9E3E9F744A3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85C4E48-EEA8-FD98-3362-0E58210384DC}"/>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Orest!</a:t>
            </a:r>
          </a:p>
          <a:p>
            <a:pPr algn="l"/>
            <a:r>
              <a:rPr lang="de-DE" b="0" i="0" u="sng" dirty="0">
                <a:solidFill>
                  <a:srgbClr val="000000"/>
                </a:solidFill>
                <a:effectLst/>
                <a:latin typeface="arial" panose="020B0604020202020204" pitchFamily="34" charset="0"/>
              </a:rPr>
              <a:t>Orest ist tot!</a:t>
            </a:r>
          </a:p>
          <a:p>
            <a:pPr algn="l"/>
            <a:r>
              <a:rPr lang="de-DE" b="1" i="0" dirty="0">
                <a:solidFill>
                  <a:srgbClr val="000000"/>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0" i="1" dirty="0">
                <a:solidFill>
                  <a:srgbClr val="000000"/>
                </a:solidFill>
                <a:effectLst/>
                <a:latin typeface="arial" panose="020B0604020202020204" pitchFamily="34" charset="0"/>
              </a:rPr>
              <a:t>winkt ihr ab, wie von Sinnen.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Sei still!</a:t>
            </a:r>
          </a:p>
          <a:p>
            <a:pPr algn="l"/>
            <a:r>
              <a:rPr lang="de-DE" b="1"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dicht bei ihr.</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Orest ist tot!</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bewegt die Lippen.</a:t>
            </a:r>
          </a:p>
          <a:p>
            <a:endParaRPr lang="el-GR" dirty="0"/>
          </a:p>
        </p:txBody>
      </p:sp>
      <p:sp>
        <p:nvSpPr>
          <p:cNvPr id="4" name="Θέση περιεχομένου 3">
            <a:extLst>
              <a:ext uri="{FF2B5EF4-FFF2-40B4-BE49-F238E27FC236}">
                <a16:creationId xmlns:a16="http://schemas.microsoft.com/office/drawing/2014/main" id="{076779C3-EF2B-23A1-C839-1A08E3A0DA2B}"/>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 kam hinaus, da </a:t>
            </a:r>
            <a:r>
              <a:rPr lang="de-DE" b="0" i="0" dirty="0" err="1">
                <a:solidFill>
                  <a:srgbClr val="000000"/>
                </a:solidFill>
                <a:effectLst/>
                <a:latin typeface="arial" panose="020B0604020202020204" pitchFamily="34" charset="0"/>
              </a:rPr>
              <a:t>wußten</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schon! Alle</a:t>
            </a:r>
          </a:p>
          <a:p>
            <a:pPr algn="l"/>
            <a:r>
              <a:rPr lang="de-DE" b="0" i="0" dirty="0">
                <a:solidFill>
                  <a:srgbClr val="000000"/>
                </a:solidFill>
                <a:effectLst/>
                <a:latin typeface="arial" panose="020B0604020202020204" pitchFamily="34" charset="0"/>
              </a:rPr>
              <a:t>standen herum, und alle </a:t>
            </a:r>
            <a:r>
              <a:rPr lang="de-DE" b="0" i="0" dirty="0" err="1">
                <a:solidFill>
                  <a:srgbClr val="000000"/>
                </a:solidFill>
                <a:effectLst/>
                <a:latin typeface="arial" panose="020B0604020202020204" pitchFamily="34" charset="0"/>
              </a:rPr>
              <a:t>wußtens</a:t>
            </a:r>
            <a:r>
              <a:rPr lang="de-DE" b="0" i="0" dirty="0">
                <a:solidFill>
                  <a:srgbClr val="000000"/>
                </a:solidFill>
                <a:effectLst/>
                <a:latin typeface="arial" panose="020B0604020202020204" pitchFamily="34" charset="0"/>
              </a:rPr>
              <a:t> schon,</a:t>
            </a:r>
          </a:p>
          <a:p>
            <a:pPr algn="l"/>
            <a:r>
              <a:rPr lang="de-DE" b="0" i="0" dirty="0">
                <a:solidFill>
                  <a:srgbClr val="000000"/>
                </a:solidFill>
                <a:effectLst/>
                <a:latin typeface="arial" panose="020B0604020202020204" pitchFamily="34" charset="0"/>
              </a:rPr>
              <a:t>nur wir nicht.</a:t>
            </a:r>
          </a:p>
          <a:p>
            <a:pPr algn="l"/>
            <a:r>
              <a:rPr lang="de-DE" b="1" i="0" dirty="0">
                <a:solidFill>
                  <a:srgbClr val="000000"/>
                </a:solidFill>
                <a:effectLst/>
                <a:latin typeface="arial" panose="020B0604020202020204" pitchFamily="34" charset="0"/>
              </a:rPr>
              <a:t>ELEKTRA.</a:t>
            </a:r>
          </a:p>
          <a:p>
            <a:pPr algn="l"/>
            <a:r>
              <a:rPr lang="de-DE" b="0" i="0" u="sng" dirty="0">
                <a:solidFill>
                  <a:srgbClr val="000000"/>
                </a:solidFill>
                <a:effectLst/>
                <a:latin typeface="arial" panose="020B0604020202020204" pitchFamily="34" charset="0"/>
              </a:rPr>
              <a:t>Niemand weiß es.</a:t>
            </a:r>
          </a:p>
          <a:p>
            <a:pPr algn="l"/>
            <a:r>
              <a:rPr lang="de-DE" b="1" i="0" dirty="0">
                <a:solidFill>
                  <a:srgbClr val="000000"/>
                </a:solidFill>
                <a:effectLst/>
                <a:latin typeface="arial" panose="020B0604020202020204" pitchFamily="34" charset="0"/>
              </a:rPr>
              <a:t>CHRYSOTHEMIS</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Alle </a:t>
            </a:r>
            <a:r>
              <a:rPr lang="de-DE" b="0" i="0" dirty="0" err="1">
                <a:solidFill>
                  <a:srgbClr val="000000"/>
                </a:solidFill>
                <a:effectLst/>
                <a:latin typeface="arial" panose="020B0604020202020204" pitchFamily="34" charset="0"/>
              </a:rPr>
              <a:t>wissens</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3066704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821B35-7D28-0497-826A-1DD12CDC495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9A4927A-DCFC-2B39-FDCA-0B992A50E39D}"/>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Niemand kanns wissen: denn es ist nicht wahr.</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wirft sich auf den Boden.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reißt sie empor.</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Es ist nicht wahr! ich sag dir doch! ich sag dir,</a:t>
            </a:r>
          </a:p>
          <a:p>
            <a:pPr algn="l"/>
            <a:r>
              <a:rPr lang="de-DE" b="0" i="0" dirty="0">
                <a:solidFill>
                  <a:srgbClr val="000000"/>
                </a:solidFill>
                <a:effectLst/>
                <a:latin typeface="arial" panose="020B0604020202020204" pitchFamily="34" charset="0"/>
              </a:rPr>
              <a:t>es ist nicht wahr!</a:t>
            </a:r>
          </a:p>
          <a:p>
            <a:endParaRPr lang="el-GR" dirty="0"/>
          </a:p>
        </p:txBody>
      </p:sp>
      <p:sp>
        <p:nvSpPr>
          <p:cNvPr id="4" name="Θέση περιεχομένου 3">
            <a:extLst>
              <a:ext uri="{FF2B5EF4-FFF2-40B4-BE49-F238E27FC236}">
                <a16:creationId xmlns:a16="http://schemas.microsoft.com/office/drawing/2014/main" id="{F80B9D99-81C4-079E-712A-A3BBCFE1BBB4}"/>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Die Fremden standen an der Wand, die Fremden,</a:t>
            </a:r>
          </a:p>
          <a:p>
            <a:pPr algn="l"/>
            <a:r>
              <a:rPr lang="de-DE" b="0" i="0" dirty="0">
                <a:solidFill>
                  <a:srgbClr val="000000"/>
                </a:solidFill>
                <a:effectLst/>
                <a:latin typeface="arial" panose="020B0604020202020204" pitchFamily="34" charset="0"/>
              </a:rPr>
              <a:t>die hergeschickt sind, es zu melden: zwei,</a:t>
            </a:r>
          </a:p>
          <a:p>
            <a:pPr algn="l"/>
            <a:r>
              <a:rPr lang="de-DE" b="0" i="0" dirty="0">
                <a:solidFill>
                  <a:srgbClr val="000000"/>
                </a:solidFill>
                <a:effectLst/>
                <a:latin typeface="arial" panose="020B0604020202020204" pitchFamily="34" charset="0"/>
              </a:rPr>
              <a:t>ein Alter und ein Junger. Allen hatten</a:t>
            </a:r>
          </a:p>
          <a:p>
            <a:pPr algn="l"/>
            <a:r>
              <a:rPr lang="de-DE" b="0" i="0" dirty="0" err="1">
                <a:solidFill>
                  <a:srgbClr val="000000"/>
                </a:solidFill>
                <a:effectLst/>
                <a:latin typeface="arial" panose="020B0604020202020204" pitchFamily="34" charset="0"/>
              </a:rPr>
              <a:t>sies</a:t>
            </a:r>
            <a:r>
              <a:rPr lang="de-DE" b="0" i="0" dirty="0">
                <a:solidFill>
                  <a:srgbClr val="000000"/>
                </a:solidFill>
                <a:effectLst/>
                <a:latin typeface="arial" panose="020B0604020202020204" pitchFamily="34" charset="0"/>
              </a:rPr>
              <a:t> schon erzählt, im Kreise standen alle</a:t>
            </a:r>
          </a:p>
          <a:p>
            <a:pPr algn="l"/>
            <a:r>
              <a:rPr lang="de-DE" b="0" i="0" dirty="0">
                <a:solidFill>
                  <a:srgbClr val="000000"/>
                </a:solidFill>
                <a:effectLst/>
                <a:latin typeface="arial" panose="020B0604020202020204" pitchFamily="34" charset="0"/>
              </a:rPr>
              <a:t>um sie herum und alle </a:t>
            </a:r>
            <a:r>
              <a:rPr lang="de-DE" b="0" i="0" dirty="0" err="1">
                <a:solidFill>
                  <a:srgbClr val="000000"/>
                </a:solidFill>
                <a:effectLst/>
                <a:latin typeface="arial" panose="020B0604020202020204" pitchFamily="34" charset="0"/>
              </a:rPr>
              <a:t>wußtens</a:t>
            </a:r>
            <a:r>
              <a:rPr lang="de-DE" b="0" i="0" dirty="0">
                <a:solidFill>
                  <a:srgbClr val="000000"/>
                </a:solidFill>
                <a:effectLst/>
                <a:latin typeface="arial" panose="020B0604020202020204" pitchFamily="34" charset="0"/>
              </a:rPr>
              <a:t> schon.</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Es ist nicht wahr.</a:t>
            </a:r>
          </a:p>
          <a:p>
            <a:endParaRPr lang="el-GR" dirty="0"/>
          </a:p>
        </p:txBody>
      </p:sp>
    </p:spTree>
    <p:extLst>
      <p:ext uri="{BB962C8B-B14F-4D97-AF65-F5344CB8AC3E}">
        <p14:creationId xmlns:p14="http://schemas.microsoft.com/office/powerpoint/2010/main" val="1770441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B683C-886C-8DE8-4DAD-356352491E8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D64B7F0-BE86-DC85-4AF7-A0F7F1D8C407}"/>
              </a:ext>
            </a:extLst>
          </p:cNvPr>
          <p:cNvSpPr>
            <a:spLocks noGrp="1"/>
          </p:cNvSpPr>
          <p:nvPr>
            <p:ph idx="1"/>
          </p:nvPr>
        </p:nvSpPr>
        <p:spPr/>
        <p:txBody>
          <a:bodyPr>
            <a:normAutofit/>
          </a:bodyPr>
          <a:lstStyle/>
          <a:p>
            <a:endParaRPr lang="de-DE" b="0" i="0" dirty="0">
              <a:solidFill>
                <a:srgbClr val="000000"/>
              </a:solidFill>
              <a:effectLst/>
              <a:latin typeface="arial" panose="020B0604020202020204" pitchFamily="34" charset="0"/>
            </a:endParaRPr>
          </a:p>
          <a:p>
            <a:r>
              <a:rPr lang="el-GR" dirty="0">
                <a:solidFill>
                  <a:srgbClr val="000000"/>
                </a:solidFill>
                <a:latin typeface="arial" panose="020B0604020202020204" pitchFamily="34" charset="0"/>
              </a:rPr>
              <a:t>[…]</a:t>
            </a:r>
            <a:endParaRPr lang="de-DE" dirty="0">
              <a:solidFill>
                <a:srgbClr val="000000"/>
              </a:solidFill>
              <a:latin typeface="arial" panose="020B0604020202020204" pitchFamily="34" charset="0"/>
            </a:endParaRPr>
          </a:p>
          <a:p>
            <a:pPr marL="457200" indent="-457200" algn="just">
              <a:lnSpc>
                <a:spcPct val="150000"/>
              </a:lnSpc>
              <a:buFont typeface="+mj-lt"/>
              <a:buAutoNum type="arabicPeriod"/>
            </a:pPr>
            <a:r>
              <a:rPr lang="de-DE" b="0" i="0" dirty="0">
                <a:solidFill>
                  <a:srgbClr val="000000"/>
                </a:solidFill>
                <a:effectLst/>
                <a:latin typeface="arial" panose="020B0604020202020204" pitchFamily="34" charset="0"/>
              </a:rPr>
              <a:t>DER KOCH </a:t>
            </a:r>
            <a:r>
              <a:rPr lang="de-DE" b="0" i="1" dirty="0">
                <a:solidFill>
                  <a:srgbClr val="000000"/>
                </a:solidFill>
                <a:effectLst/>
                <a:latin typeface="arial" panose="020B0604020202020204" pitchFamily="34" charset="0"/>
              </a:rPr>
              <a:t>gegen Elektra und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hin, die aneinandergedrückt daliegen, wie ein Leib, den das Schluchzen der </a:t>
            </a:r>
            <a:r>
              <a:rPr lang="de-DE" b="0" i="1" dirty="0" err="1">
                <a:solidFill>
                  <a:srgbClr val="000000"/>
                </a:solidFill>
                <a:effectLst/>
                <a:latin typeface="arial" panose="020B0604020202020204" pitchFamily="34" charset="0"/>
              </a:rPr>
              <a:t>Chrysothemis</a:t>
            </a:r>
            <a:r>
              <a:rPr lang="de-DE" b="0" i="1" dirty="0">
                <a:solidFill>
                  <a:srgbClr val="000000"/>
                </a:solidFill>
                <a:effectLst/>
                <a:latin typeface="arial" panose="020B0604020202020204" pitchFamily="34" charset="0"/>
              </a:rPr>
              <a:t> schüttelt und über den sich das totenbleiche schweigende Gesicht der Elektra hebt.</a:t>
            </a:r>
            <a:endParaRPr lang="el-GR" dirty="0"/>
          </a:p>
        </p:txBody>
      </p:sp>
    </p:spTree>
    <p:extLst>
      <p:ext uri="{BB962C8B-B14F-4D97-AF65-F5344CB8AC3E}">
        <p14:creationId xmlns:p14="http://schemas.microsoft.com/office/powerpoint/2010/main" val="46415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41ECC6-3BEF-5E00-38F6-611C5254AD6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46960EE-2599-B326-C536-C8E8E9351E8E}"/>
              </a:ext>
            </a:extLst>
          </p:cNvPr>
          <p:cNvSpPr>
            <a:spLocks noGrp="1"/>
          </p:cNvSpPr>
          <p:nvPr>
            <p:ph idx="1"/>
          </p:nvPr>
        </p:nvSpPr>
        <p:spPr/>
        <p:txBody>
          <a:bodyPr>
            <a:normAutofit fontScale="77500" lnSpcReduction="20000"/>
          </a:bodyPr>
          <a:lstStyle/>
          <a:p>
            <a:pPr algn="l"/>
            <a:br>
              <a:rPr lang="de-DE" b="1"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halbaufgerichtet.</a:t>
            </a:r>
            <a:endParaRPr lang="de-DE" b="0" i="0" dirty="0">
              <a:solidFill>
                <a:srgbClr val="000000"/>
              </a:solidFill>
              <a:effectLst/>
              <a:latin typeface="arial" panose="020B0604020202020204" pitchFamily="34" charset="0"/>
            </a:endParaRPr>
          </a:p>
          <a:p>
            <a:pPr algn="l"/>
            <a:r>
              <a:rPr lang="de-DE" b="1" i="0" dirty="0">
                <a:solidFill>
                  <a:srgbClr val="000000"/>
                </a:solidFill>
                <a:effectLst/>
                <a:latin typeface="arial" panose="020B0604020202020204" pitchFamily="34" charset="0"/>
              </a:rPr>
              <a:t>Gestorben in der Fremde! </a:t>
            </a:r>
            <a:r>
              <a:rPr lang="de-DE" b="0" i="0" dirty="0">
                <a:solidFill>
                  <a:srgbClr val="000000"/>
                </a:solidFill>
                <a:effectLst/>
                <a:latin typeface="arial" panose="020B0604020202020204" pitchFamily="34" charset="0"/>
              </a:rPr>
              <a:t>tot! begraben</a:t>
            </a:r>
          </a:p>
          <a:p>
            <a:pPr algn="l"/>
            <a:r>
              <a:rPr lang="de-DE" b="0" i="0" dirty="0">
                <a:solidFill>
                  <a:srgbClr val="000000"/>
                </a:solidFill>
                <a:effectLst/>
                <a:latin typeface="arial" panose="020B0604020202020204" pitchFamily="34" charset="0"/>
              </a:rPr>
              <a:t>dort in dem fremden Land. Von seinen Pferden</a:t>
            </a:r>
          </a:p>
          <a:p>
            <a:pPr algn="l"/>
            <a:r>
              <a:rPr lang="de-DE" b="0" i="0" dirty="0">
                <a:solidFill>
                  <a:srgbClr val="000000"/>
                </a:solidFill>
                <a:effectLst/>
                <a:latin typeface="arial" panose="020B0604020202020204" pitchFamily="34" charset="0"/>
              </a:rPr>
              <a:t>erschlagen und geschleift! Ach, sein Gesicht</a:t>
            </a:r>
          </a:p>
          <a:p>
            <a:pPr algn="l"/>
            <a:r>
              <a:rPr lang="de-DE" b="0" i="0" dirty="0">
                <a:solidFill>
                  <a:srgbClr val="000000"/>
                </a:solidFill>
                <a:effectLst/>
                <a:latin typeface="arial" panose="020B0604020202020204" pitchFamily="34" charset="0"/>
              </a:rPr>
              <a:t>unkenntlich, sagen sie. Wir </a:t>
            </a:r>
            <a:r>
              <a:rPr lang="de-DE" b="0" i="0" dirty="0" err="1">
                <a:solidFill>
                  <a:srgbClr val="000000"/>
                </a:solidFill>
                <a:effectLst/>
                <a:latin typeface="arial" panose="020B0604020202020204" pitchFamily="34" charset="0"/>
              </a:rPr>
              <a:t>habens</a:t>
            </a:r>
            <a:r>
              <a:rPr lang="de-DE" b="0" i="0" dirty="0">
                <a:solidFill>
                  <a:srgbClr val="000000"/>
                </a:solidFill>
                <a:effectLst/>
                <a:latin typeface="arial" panose="020B0604020202020204" pitchFamily="34" charset="0"/>
              </a:rPr>
              <a:t> nie</a:t>
            </a:r>
          </a:p>
          <a:p>
            <a:pPr algn="l"/>
            <a:r>
              <a:rPr lang="de-DE" b="0" i="0" dirty="0">
                <a:solidFill>
                  <a:srgbClr val="000000"/>
                </a:solidFill>
                <a:effectLst/>
                <a:latin typeface="arial" panose="020B0604020202020204" pitchFamily="34" charset="0"/>
              </a:rPr>
              <a:t>gesehen, sein Gesicht! Wenn wir ihn denken,</a:t>
            </a:r>
          </a:p>
          <a:p>
            <a:pPr algn="l"/>
            <a:r>
              <a:rPr lang="de-DE" b="0" i="0" dirty="0">
                <a:solidFill>
                  <a:srgbClr val="000000"/>
                </a:solidFill>
                <a:effectLst/>
                <a:latin typeface="arial" panose="020B0604020202020204" pitchFamily="34" charset="0"/>
              </a:rPr>
              <a:t>so denken wir ein Kind. Und er war groß.</a:t>
            </a:r>
          </a:p>
          <a:p>
            <a:pPr algn="l"/>
            <a:r>
              <a:rPr lang="de-DE" b="0" i="0" dirty="0">
                <a:solidFill>
                  <a:srgbClr val="000000"/>
                </a:solidFill>
                <a:effectLst/>
                <a:latin typeface="arial" panose="020B0604020202020204" pitchFamily="34" charset="0"/>
              </a:rPr>
              <a:t>Ob er vor seinem Sterben nicht nach uns</a:t>
            </a:r>
          </a:p>
          <a:p>
            <a:pPr algn="l"/>
            <a:r>
              <a:rPr lang="de-DE" b="0" i="0" dirty="0">
                <a:solidFill>
                  <a:srgbClr val="000000"/>
                </a:solidFill>
                <a:effectLst/>
                <a:latin typeface="arial" panose="020B0604020202020204" pitchFamily="34" charset="0"/>
              </a:rPr>
              <a:t>verlangte! Ich hab sie nicht fragen können:</a:t>
            </a:r>
          </a:p>
          <a:p>
            <a:pPr algn="l"/>
            <a:r>
              <a:rPr lang="de-DE" b="0" i="0" dirty="0">
                <a:solidFill>
                  <a:srgbClr val="000000"/>
                </a:solidFill>
                <a:effectLst/>
                <a:latin typeface="arial" panose="020B0604020202020204" pitchFamily="34" charset="0"/>
              </a:rPr>
              <a:t>es standen alle ringsherum. Elektra,</a:t>
            </a:r>
          </a:p>
          <a:p>
            <a:pPr algn="l"/>
            <a:r>
              <a:rPr lang="de-DE" b="1" i="0" dirty="0">
                <a:solidFill>
                  <a:srgbClr val="000000"/>
                </a:solidFill>
                <a:effectLst/>
                <a:latin typeface="arial" panose="020B0604020202020204" pitchFamily="34" charset="0"/>
              </a:rPr>
              <a:t>wir müssen hin und mit den Männern sprechen.</a:t>
            </a:r>
          </a:p>
          <a:p>
            <a:endParaRPr lang="el-GR" dirty="0"/>
          </a:p>
        </p:txBody>
      </p:sp>
    </p:spTree>
    <p:extLst>
      <p:ext uri="{BB962C8B-B14F-4D97-AF65-F5344CB8AC3E}">
        <p14:creationId xmlns:p14="http://schemas.microsoft.com/office/powerpoint/2010/main" val="3584508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E1D0F-342F-41E3-0303-E970CD45A03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006D60D-3547-35A1-5991-8794A6F69A96}"/>
              </a:ext>
            </a:extLst>
          </p:cNvPr>
          <p:cNvSpPr>
            <a:spLocks noGrp="1"/>
          </p:cNvSpPr>
          <p:nvPr>
            <p:ph sz="half" idx="1"/>
          </p:nvPr>
        </p:nvSpPr>
        <p:spPr/>
        <p:txBody>
          <a:bodyPr/>
          <a:lstStyle/>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vor sich.</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Nun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es hier von uns </a:t>
            </a:r>
            <a:r>
              <a:rPr lang="de-DE" b="0" i="0" dirty="0" err="1">
                <a:solidFill>
                  <a:srgbClr val="000000"/>
                </a:solidFill>
                <a:effectLst/>
                <a:latin typeface="arial" panose="020B0604020202020204" pitchFamily="34" charset="0"/>
              </a:rPr>
              <a:t>geschehn</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Darum müssen wir</a:t>
            </a:r>
          </a:p>
          <a:p>
            <a:pPr algn="l"/>
            <a:r>
              <a:rPr lang="de-DE" b="0" i="0" dirty="0">
                <a:solidFill>
                  <a:srgbClr val="000000"/>
                </a:solidFill>
                <a:effectLst/>
                <a:latin typeface="arial" panose="020B0604020202020204" pitchFamily="34" charset="0"/>
              </a:rPr>
              <a:t>jetzt zeigen,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a:t>
            </a:r>
            <a:r>
              <a:rPr lang="de-DE" b="0" i="0" dirty="0" err="1">
                <a:solidFill>
                  <a:srgbClr val="000000"/>
                </a:solidFill>
                <a:effectLst/>
                <a:latin typeface="arial" panose="020B0604020202020204" pitchFamily="34" charset="0"/>
              </a:rPr>
              <a:t>wirs</a:t>
            </a:r>
            <a:r>
              <a:rPr lang="de-DE" b="0" i="0" dirty="0">
                <a:solidFill>
                  <a:srgbClr val="000000"/>
                </a:solidFill>
                <a:effectLst/>
                <a:latin typeface="arial" panose="020B0604020202020204" pitchFamily="34" charset="0"/>
              </a:rPr>
              <a:t> sind.</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Elektra?</a:t>
            </a:r>
          </a:p>
          <a:p>
            <a:endParaRPr lang="el-GR" dirty="0"/>
          </a:p>
        </p:txBody>
      </p:sp>
      <p:sp>
        <p:nvSpPr>
          <p:cNvPr id="4" name="Θέση περιεχομένου 3">
            <a:extLst>
              <a:ext uri="{FF2B5EF4-FFF2-40B4-BE49-F238E27FC236}">
                <a16:creationId xmlns:a16="http://schemas.microsoft.com/office/drawing/2014/main" id="{0F82D3D8-4113-CC8E-3FA7-AA1910F4D767}"/>
              </a:ext>
            </a:extLst>
          </p:cNvPr>
          <p:cNvSpPr>
            <a:spLocks noGrp="1"/>
          </p:cNvSpPr>
          <p:nvPr>
            <p:ph sz="half" idx="2"/>
          </p:nvPr>
        </p:nvSpPr>
        <p:spPr/>
        <p:txBody>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Wir!</a:t>
            </a:r>
          </a:p>
          <a:p>
            <a:pPr algn="l"/>
            <a:r>
              <a:rPr lang="de-DE" b="0" i="0" dirty="0">
                <a:solidFill>
                  <a:srgbClr val="000000"/>
                </a:solidFill>
                <a:effectLst/>
                <a:latin typeface="arial" panose="020B0604020202020204" pitchFamily="34" charset="0"/>
              </a:rPr>
              <a:t>Wir beide </a:t>
            </a:r>
            <a:r>
              <a:rPr lang="de-DE" b="0" i="0" dirty="0" err="1">
                <a:solidFill>
                  <a:srgbClr val="000000"/>
                </a:solidFill>
                <a:effectLst/>
                <a:latin typeface="arial" panose="020B0604020202020204" pitchFamily="34" charset="0"/>
              </a:rPr>
              <a:t>müssens</a:t>
            </a:r>
            <a:r>
              <a:rPr lang="de-DE" b="0" i="0" dirty="0">
                <a:solidFill>
                  <a:srgbClr val="000000"/>
                </a:solidFill>
                <a:effectLst/>
                <a:latin typeface="arial" panose="020B0604020202020204" pitchFamily="34" charset="0"/>
              </a:rPr>
              <a:t> tun.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Elektra, was?</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Am besten heut, am besten diese Nacht.</a:t>
            </a:r>
          </a:p>
          <a:p>
            <a:endParaRPr lang="el-GR" dirty="0"/>
          </a:p>
        </p:txBody>
      </p:sp>
    </p:spTree>
    <p:extLst>
      <p:ext uri="{BB962C8B-B14F-4D97-AF65-F5344CB8AC3E}">
        <p14:creationId xmlns:p14="http://schemas.microsoft.com/office/powerpoint/2010/main" val="2222651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5B3D5B-81D1-5EA1-7034-E4E8331000F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D884FB3A-EB4F-C091-7ED4-C54133810BC1}"/>
              </a:ext>
            </a:extLst>
          </p:cNvPr>
          <p:cNvSpPr>
            <a:spLocks noGrp="1"/>
          </p:cNvSpPr>
          <p:nvPr>
            <p:ph sz="half" idx="1"/>
          </p:nvPr>
        </p:nvSpPr>
        <p:spPr/>
        <p:txBody>
          <a:bodyPr>
            <a:normAutofit fontScale="92500" lnSpcReduction="20000"/>
          </a:bodyPr>
          <a:lstStyle/>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Was, Schwester?</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Was? Das Werk, das nun auf uns</a:t>
            </a:r>
          </a:p>
          <a:p>
            <a:pPr algn="l"/>
            <a:r>
              <a:rPr lang="de-DE" b="0" i="0" dirty="0">
                <a:solidFill>
                  <a:srgbClr val="000000"/>
                </a:solidFill>
                <a:effectLst/>
                <a:latin typeface="arial" panose="020B0604020202020204" pitchFamily="34" charset="0"/>
              </a:rPr>
              <a:t>gefallen ist, weil er nicht kommen kann</a:t>
            </a:r>
          </a:p>
          <a:p>
            <a:pPr algn="l"/>
            <a:r>
              <a:rPr lang="de-DE" b="0" i="0" dirty="0">
                <a:solidFill>
                  <a:srgbClr val="000000"/>
                </a:solidFill>
                <a:effectLst/>
                <a:latin typeface="arial" panose="020B0604020202020204" pitchFamily="34" charset="0"/>
              </a:rPr>
              <a:t>und ungetan es ja nicht bleiben darf.</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Was für ein Werk?</a:t>
            </a:r>
          </a:p>
          <a:p>
            <a:endParaRPr lang="el-GR" dirty="0"/>
          </a:p>
        </p:txBody>
      </p:sp>
      <p:sp>
        <p:nvSpPr>
          <p:cNvPr id="4" name="Θέση περιεχομένου 3">
            <a:extLst>
              <a:ext uri="{FF2B5EF4-FFF2-40B4-BE49-F238E27FC236}">
                <a16:creationId xmlns:a16="http://schemas.microsoft.com/office/drawing/2014/main" id="{F9514A27-3D8F-885A-3797-6454297D40AA}"/>
              </a:ext>
            </a:extLst>
          </p:cNvPr>
          <p:cNvSpPr>
            <a:spLocks noGrp="1"/>
          </p:cNvSpPr>
          <p:nvPr>
            <p:ph sz="half" idx="2"/>
          </p:nvPr>
        </p:nvSpPr>
        <p:spPr/>
        <p:txBody>
          <a:bodyPr>
            <a:normAutofit fontScale="92500" lnSpcReduction="2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Nun müssen du und ich</a:t>
            </a:r>
          </a:p>
          <a:p>
            <a:pPr algn="l"/>
            <a:r>
              <a:rPr lang="de-DE" b="0" i="0" dirty="0">
                <a:solidFill>
                  <a:srgbClr val="000000"/>
                </a:solidFill>
                <a:effectLst/>
                <a:latin typeface="arial" panose="020B0604020202020204" pitchFamily="34" charset="0"/>
              </a:rPr>
              <a:t>hingehen und das Weib und ihren Mann</a:t>
            </a:r>
          </a:p>
          <a:p>
            <a:pPr algn="l"/>
            <a:r>
              <a:rPr lang="de-DE" b="0" i="0" dirty="0">
                <a:solidFill>
                  <a:srgbClr val="000000"/>
                </a:solidFill>
                <a:effectLst/>
                <a:latin typeface="arial" panose="020B0604020202020204" pitchFamily="34" charset="0"/>
              </a:rPr>
              <a:t>erschlagen.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Schwester, sprichst du von der Mutter?</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Von ihr. Und auch von ihm. Ganz ohne Zögern</a:t>
            </a:r>
          </a:p>
          <a:p>
            <a:pPr algn="l"/>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 es </a:t>
            </a:r>
            <a:r>
              <a:rPr lang="de-DE" b="0" i="0" dirty="0" err="1">
                <a:solidFill>
                  <a:srgbClr val="000000"/>
                </a:solidFill>
                <a:effectLst/>
                <a:latin typeface="arial" panose="020B0604020202020204" pitchFamily="34" charset="0"/>
              </a:rPr>
              <a:t>geschehn</a:t>
            </a:r>
            <a:r>
              <a:rPr lang="de-DE" b="0" i="0" dirty="0">
                <a:solidFill>
                  <a:srgbClr val="000000"/>
                </a:solidFill>
                <a:effectLst/>
                <a:latin typeface="arial" panose="020B0604020202020204" pitchFamily="34" charset="0"/>
              </a:rPr>
              <a:t>.</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sprachlos.</a:t>
            </a:r>
            <a:endParaRPr lang="de-DE" b="0" i="0" dirty="0">
              <a:solidFill>
                <a:srgbClr val="00000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135025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4FC25E-0797-0B44-170C-08D3B5388EF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D19ADE1-37DB-E144-88B7-35D745083E08}"/>
              </a:ext>
            </a:extLst>
          </p:cNvPr>
          <p:cNvSpPr>
            <a:spLocks noGrp="1"/>
          </p:cNvSpPr>
          <p:nvPr>
            <p:ph sz="half" idx="1"/>
          </p:nvPr>
        </p:nvSpPr>
        <p:spPr/>
        <p:txBody>
          <a:bodyPr>
            <a:normAutofit lnSpcReduction="1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Schweig still. Zu sprechen ist nichts.</a:t>
            </a:r>
          </a:p>
          <a:p>
            <a:pPr algn="l"/>
            <a:r>
              <a:rPr lang="de-DE" b="0" i="0" dirty="0">
                <a:solidFill>
                  <a:srgbClr val="000000"/>
                </a:solidFill>
                <a:effectLst/>
                <a:latin typeface="arial" panose="020B0604020202020204" pitchFamily="34" charset="0"/>
              </a:rPr>
              <a:t>Nichts gibt es zu bedenken, als nur: wie?</a:t>
            </a:r>
          </a:p>
          <a:p>
            <a:pPr algn="l"/>
            <a:r>
              <a:rPr lang="de-DE" b="0" i="0" dirty="0">
                <a:solidFill>
                  <a:srgbClr val="000000"/>
                </a:solidFill>
                <a:effectLst/>
                <a:latin typeface="arial" panose="020B0604020202020204" pitchFamily="34" charset="0"/>
              </a:rPr>
              <a:t>wie wir es tun.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a:t>
            </a:r>
          </a:p>
          <a:p>
            <a:endParaRPr lang="el-GR" dirty="0"/>
          </a:p>
        </p:txBody>
      </p:sp>
      <p:sp>
        <p:nvSpPr>
          <p:cNvPr id="4" name="Θέση περιεχομένου 3">
            <a:extLst>
              <a:ext uri="{FF2B5EF4-FFF2-40B4-BE49-F238E27FC236}">
                <a16:creationId xmlns:a16="http://schemas.microsoft.com/office/drawing/2014/main" id="{79685A84-7035-8D48-5A32-1B0B137139D5}"/>
              </a:ext>
            </a:extLst>
          </p:cNvPr>
          <p:cNvSpPr>
            <a:spLocks noGrp="1"/>
          </p:cNvSpPr>
          <p:nvPr>
            <p:ph sz="half" idx="2"/>
          </p:nvPr>
        </p:nvSpPr>
        <p:spPr/>
        <p:txBody>
          <a:bodyPr>
            <a:normAutofit lnSpcReduction="10000"/>
          </a:bodyPr>
          <a:lstStyle/>
          <a:p>
            <a:r>
              <a:rPr lang="de-DE" dirty="0">
                <a:solidFill>
                  <a:srgbClr val="000000"/>
                </a:solidFill>
                <a:latin typeface="arial" panose="020B0604020202020204" pitchFamily="34" charset="0"/>
              </a:rPr>
              <a:t>ELEKTRA.</a:t>
            </a:r>
          </a:p>
          <a:p>
            <a:r>
              <a:rPr lang="de-DE" dirty="0">
                <a:solidFill>
                  <a:srgbClr val="000000"/>
                </a:solidFill>
                <a:latin typeface="arial" panose="020B0604020202020204" pitchFamily="34" charset="0"/>
              </a:rPr>
              <a:t>Ja. Du und ich.</a:t>
            </a:r>
          </a:p>
          <a:p>
            <a:r>
              <a:rPr lang="de-DE" dirty="0">
                <a:solidFill>
                  <a:srgbClr val="000000"/>
                </a:solidFill>
                <a:latin typeface="arial" panose="020B0604020202020204" pitchFamily="34" charset="0"/>
              </a:rPr>
              <a:t>Wer sonst? Hat unser Vater andre Kinder,</a:t>
            </a:r>
          </a:p>
          <a:p>
            <a:r>
              <a:rPr lang="de-DE" dirty="0">
                <a:solidFill>
                  <a:srgbClr val="000000"/>
                </a:solidFill>
                <a:latin typeface="arial" panose="020B0604020202020204" pitchFamily="34" charset="0"/>
              </a:rPr>
              <a:t>die wo im Haus versteckt sind und zu Hülfe</a:t>
            </a:r>
          </a:p>
          <a:p>
            <a:r>
              <a:rPr lang="de-DE" dirty="0">
                <a:solidFill>
                  <a:srgbClr val="000000"/>
                </a:solidFill>
                <a:latin typeface="arial" panose="020B0604020202020204" pitchFamily="34" charset="0"/>
              </a:rPr>
              <a:t>uns kommen könnten? Nein, soviel ich weiß.</a:t>
            </a:r>
          </a:p>
          <a:p>
            <a:r>
              <a:rPr lang="de-DE" dirty="0">
                <a:solidFill>
                  <a:srgbClr val="000000"/>
                </a:solidFill>
                <a:latin typeface="arial" panose="020B0604020202020204" pitchFamily="34" charset="0"/>
              </a:rPr>
              <a:t>CHRYSOTHEMIS.</a:t>
            </a:r>
          </a:p>
          <a:p>
            <a:r>
              <a:rPr lang="de-DE" dirty="0">
                <a:solidFill>
                  <a:srgbClr val="000000"/>
                </a:solidFill>
                <a:latin typeface="arial" panose="020B0604020202020204" pitchFamily="34" charset="0"/>
              </a:rPr>
              <a:t>Wir beide sollen </a:t>
            </a:r>
            <a:r>
              <a:rPr lang="de-DE" dirty="0" err="1">
                <a:solidFill>
                  <a:srgbClr val="000000"/>
                </a:solidFill>
                <a:latin typeface="arial" panose="020B0604020202020204" pitchFamily="34" charset="0"/>
              </a:rPr>
              <a:t>hingehn</a:t>
            </a:r>
            <a:r>
              <a:rPr lang="de-DE" dirty="0">
                <a:solidFill>
                  <a:srgbClr val="000000"/>
                </a:solidFill>
                <a:latin typeface="arial" panose="020B0604020202020204" pitchFamily="34" charset="0"/>
              </a:rPr>
              <a:t>? Wir? wir zwei?</a:t>
            </a:r>
          </a:p>
          <a:p>
            <a:r>
              <a:rPr lang="de-DE" dirty="0">
                <a:solidFill>
                  <a:srgbClr val="000000"/>
                </a:solidFill>
                <a:latin typeface="arial" panose="020B0604020202020204" pitchFamily="34" charset="0"/>
              </a:rPr>
              <a:t>mit unsern beiden Händen?</a:t>
            </a:r>
          </a:p>
          <a:p>
            <a:endParaRPr lang="el-GR" dirty="0"/>
          </a:p>
        </p:txBody>
      </p:sp>
    </p:spTree>
    <p:extLst>
      <p:ext uri="{BB962C8B-B14F-4D97-AF65-F5344CB8AC3E}">
        <p14:creationId xmlns:p14="http://schemas.microsoft.com/office/powerpoint/2010/main" val="1715334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9D1F2A-7B4A-42FE-370C-84888770BDB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C528AF0-6926-4AB9-50AE-09EB2A178CBC}"/>
              </a:ext>
            </a:extLst>
          </p:cNvPr>
          <p:cNvSpPr>
            <a:spLocks noGrp="1"/>
          </p:cNvSpPr>
          <p:nvPr>
            <p:ph sz="half" idx="1"/>
          </p:nvPr>
        </p:nvSpPr>
        <p:spPr/>
        <p:txBody>
          <a:bodyPr>
            <a:normAutofit fontScale="92500" lnSpcReduction="10000"/>
          </a:bodyPr>
          <a:lstStyle/>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Dafür </a:t>
            </a:r>
            <a:r>
              <a:rPr lang="de-DE" b="0" i="0" dirty="0" err="1">
                <a:solidFill>
                  <a:srgbClr val="000000"/>
                </a:solidFill>
                <a:effectLst/>
                <a:latin typeface="arial" panose="020B0604020202020204" pitchFamily="34" charset="0"/>
              </a:rPr>
              <a:t>laß</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du mich nur sorgen.</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Wenn du auch ein Messer –</a:t>
            </a:r>
          </a:p>
          <a:p>
            <a:pPr algn="l"/>
            <a:r>
              <a:rPr lang="de-DE" b="0" i="0" dirty="0">
                <a:solidFill>
                  <a:srgbClr val="000000"/>
                </a:solidFill>
                <a:effectLst/>
                <a:latin typeface="arial" panose="020B0604020202020204" pitchFamily="34" charset="0"/>
              </a:rPr>
              <a:t>ELEKTRA </a:t>
            </a:r>
            <a:r>
              <a:rPr lang="de-DE" b="0" i="1" dirty="0">
                <a:solidFill>
                  <a:srgbClr val="000000"/>
                </a:solidFill>
                <a:effectLst/>
                <a:latin typeface="arial" panose="020B0604020202020204" pitchFamily="34" charset="0"/>
              </a:rPr>
              <a:t>verächtlich.</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Ein Messer!</a:t>
            </a:r>
          </a:p>
          <a:p>
            <a:pPr algn="l"/>
            <a:r>
              <a:rPr lang="de-DE" b="0" i="0" dirty="0">
                <a:solidFill>
                  <a:srgbClr val="000000"/>
                </a:solidFill>
                <a:effectLst/>
                <a:latin typeface="arial" panose="020B0604020202020204" pitchFamily="34" charset="0"/>
              </a:rPr>
              <a:t>CHRYSOTHEMIS.</a:t>
            </a:r>
          </a:p>
          <a:p>
            <a:r>
              <a:rPr lang="de-DE" dirty="0">
                <a:solidFill>
                  <a:srgbClr val="000000"/>
                </a:solidFill>
                <a:latin typeface="arial" panose="020B0604020202020204" pitchFamily="34" charset="0"/>
              </a:rPr>
              <a:t>Oder auch ein Beil –</a:t>
            </a:r>
          </a:p>
          <a:p>
            <a:endParaRPr lang="el-GR" dirty="0"/>
          </a:p>
        </p:txBody>
      </p:sp>
      <p:sp>
        <p:nvSpPr>
          <p:cNvPr id="4" name="Θέση περιεχομένου 3">
            <a:extLst>
              <a:ext uri="{FF2B5EF4-FFF2-40B4-BE49-F238E27FC236}">
                <a16:creationId xmlns:a16="http://schemas.microsoft.com/office/drawing/2014/main" id="{E0F534CD-BADB-C82F-8581-102591C541B0}"/>
              </a:ext>
            </a:extLst>
          </p:cNvPr>
          <p:cNvSpPr>
            <a:spLocks noGrp="1"/>
          </p:cNvSpPr>
          <p:nvPr>
            <p:ph sz="half" idx="2"/>
          </p:nvPr>
        </p:nvSpPr>
        <p:spPr/>
        <p:txBody>
          <a:bodyPr>
            <a:normAutofit fontScale="92500" lnSpcReduction="10000"/>
          </a:bodyPr>
          <a:lstStyle/>
          <a:p>
            <a:r>
              <a:rPr lang="de-DE" dirty="0">
                <a:solidFill>
                  <a:srgbClr val="000000"/>
                </a:solidFill>
                <a:latin typeface="arial" panose="020B0604020202020204" pitchFamily="34" charset="0"/>
              </a:rPr>
              <a:t>ELEKTRA.</a:t>
            </a:r>
          </a:p>
          <a:p>
            <a:r>
              <a:rPr lang="de-DE" dirty="0">
                <a:solidFill>
                  <a:srgbClr val="000000"/>
                </a:solidFill>
                <a:latin typeface="arial" panose="020B0604020202020204" pitchFamily="34" charset="0"/>
              </a:rPr>
              <a:t>Ein Beil!</a:t>
            </a:r>
          </a:p>
          <a:p>
            <a:r>
              <a:rPr lang="de-DE" dirty="0">
                <a:solidFill>
                  <a:srgbClr val="000000"/>
                </a:solidFill>
                <a:latin typeface="arial" panose="020B0604020202020204" pitchFamily="34" charset="0"/>
              </a:rPr>
              <a:t>Das Beil! das Beil, womit der Vater –</a:t>
            </a:r>
          </a:p>
          <a:p>
            <a:r>
              <a:rPr lang="de-DE" dirty="0">
                <a:solidFill>
                  <a:srgbClr val="000000"/>
                </a:solidFill>
                <a:latin typeface="arial" panose="020B0604020202020204" pitchFamily="34" charset="0"/>
              </a:rPr>
              <a:t>CHRYSOTHEMIS.</a:t>
            </a:r>
          </a:p>
          <a:p>
            <a:r>
              <a:rPr lang="de-DE" dirty="0">
                <a:solidFill>
                  <a:srgbClr val="000000"/>
                </a:solidFill>
                <a:latin typeface="arial" panose="020B0604020202020204" pitchFamily="34" charset="0"/>
              </a:rPr>
              <a:t>Du?</a:t>
            </a:r>
          </a:p>
          <a:p>
            <a:r>
              <a:rPr lang="de-DE" dirty="0">
                <a:solidFill>
                  <a:srgbClr val="000000"/>
                </a:solidFill>
                <a:latin typeface="arial" panose="020B0604020202020204" pitchFamily="34" charset="0"/>
              </a:rPr>
              <a:t>Entsetzliche, du hast es?</a:t>
            </a:r>
          </a:p>
          <a:p>
            <a:r>
              <a:rPr lang="de-DE" dirty="0">
                <a:solidFill>
                  <a:srgbClr val="000000"/>
                </a:solidFill>
                <a:latin typeface="arial" panose="020B0604020202020204" pitchFamily="34" charset="0"/>
              </a:rPr>
              <a:t>ELEKTRA.</a:t>
            </a:r>
          </a:p>
          <a:p>
            <a:r>
              <a:rPr lang="de-DE" dirty="0">
                <a:solidFill>
                  <a:srgbClr val="000000"/>
                </a:solidFill>
                <a:latin typeface="arial" panose="020B0604020202020204" pitchFamily="34" charset="0"/>
              </a:rPr>
              <a:t>Für den Bruder</a:t>
            </a:r>
          </a:p>
          <a:p>
            <a:r>
              <a:rPr lang="de-DE" dirty="0">
                <a:solidFill>
                  <a:srgbClr val="000000"/>
                </a:solidFill>
                <a:latin typeface="arial" panose="020B0604020202020204" pitchFamily="34" charset="0"/>
              </a:rPr>
              <a:t>bewahrt ich es. Nun müssen wir es schwingen</a:t>
            </a:r>
            <a:r>
              <a:rPr lang="de-DE" i="1" dirty="0">
                <a:solidFill>
                  <a:srgbClr val="000000"/>
                </a:solidFill>
                <a:latin typeface="arial" panose="020B0604020202020204" pitchFamily="34" charset="0"/>
              </a:rPr>
              <a:t>.</a:t>
            </a:r>
          </a:p>
          <a:p>
            <a:endParaRPr lang="el-GR" dirty="0"/>
          </a:p>
        </p:txBody>
      </p:sp>
    </p:spTree>
    <p:extLst>
      <p:ext uri="{BB962C8B-B14F-4D97-AF65-F5344CB8AC3E}">
        <p14:creationId xmlns:p14="http://schemas.microsoft.com/office/powerpoint/2010/main" val="2664761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A15EC3-C479-E848-0C22-C109387495E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C9AF543-7544-FD69-B8DB-F23E8606A406}"/>
              </a:ext>
            </a:extLst>
          </p:cNvPr>
          <p:cNvSpPr>
            <a:spLocks noGrp="1"/>
          </p:cNvSpPr>
          <p:nvPr>
            <p:ph sz="half" idx="1"/>
          </p:nvPr>
        </p:nvSpPr>
        <p:spPr/>
        <p:txBody>
          <a:bodyPr>
            <a:normAutofit fontScale="92500" lnSpcReduction="20000"/>
          </a:bodyPr>
          <a:lstStyle/>
          <a:p>
            <a:r>
              <a:rPr lang="el-GR" dirty="0"/>
              <a: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Sag,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du kommen wirst!</a:t>
            </a:r>
          </a:p>
          <a:p>
            <a:pPr algn="l"/>
            <a:r>
              <a:rPr lang="de-DE" b="0" i="0" dirty="0">
                <a:solidFill>
                  <a:srgbClr val="000000"/>
                </a:solidFill>
                <a:effectLst/>
                <a:latin typeface="arial" panose="020B0604020202020204" pitchFamily="34" charset="0"/>
              </a:rPr>
              <a:t>CHRYSOTHEMIS.</a:t>
            </a:r>
          </a:p>
          <a:p>
            <a:pPr algn="l"/>
            <a:r>
              <a:rPr lang="de-DE" b="0" i="0" dirty="0">
                <a:solidFill>
                  <a:srgbClr val="000000"/>
                </a:solidFill>
                <a:effectLst/>
                <a:latin typeface="arial" panose="020B0604020202020204" pitchFamily="34" charset="0"/>
              </a:rPr>
              <a:t>Ich kann nicht!</a:t>
            </a:r>
          </a:p>
          <a:p>
            <a:pPr algn="l"/>
            <a:r>
              <a:rPr lang="de-DE" b="0" i="0" dirty="0">
                <a:solidFill>
                  <a:srgbClr val="000000"/>
                </a:solidFill>
                <a:effectLst/>
                <a:latin typeface="arial" panose="020B0604020202020204" pitchFamily="34" charset="0"/>
              </a:rPr>
              <a:t>ELEKTRA.</a:t>
            </a:r>
          </a:p>
          <a:p>
            <a:pPr algn="l"/>
            <a:r>
              <a:rPr lang="de-DE" b="0" i="0" dirty="0">
                <a:solidFill>
                  <a:srgbClr val="000000"/>
                </a:solidFill>
                <a:effectLst/>
                <a:latin typeface="arial" panose="020B0604020202020204" pitchFamily="34" charset="0"/>
              </a:rPr>
              <a:t>Sieh,</a:t>
            </a:r>
          </a:p>
          <a:p>
            <a:pPr algn="l"/>
            <a:r>
              <a:rPr lang="de-DE" b="0" i="0" dirty="0">
                <a:solidFill>
                  <a:srgbClr val="000000"/>
                </a:solidFill>
                <a:effectLst/>
                <a:latin typeface="arial" panose="020B0604020202020204" pitchFamily="34" charset="0"/>
              </a:rPr>
              <a:t>ich lieg vor dir, ich küsse deine Füße!</a:t>
            </a:r>
          </a:p>
          <a:p>
            <a:pPr algn="l"/>
            <a:r>
              <a:rPr lang="de-DE" b="0" i="0" dirty="0">
                <a:solidFill>
                  <a:srgbClr val="000000"/>
                </a:solidFill>
                <a:effectLst/>
                <a:latin typeface="arial" panose="020B0604020202020204" pitchFamily="34" charset="0"/>
              </a:rPr>
              <a:t>CHRYSOTHEMIS </a:t>
            </a:r>
            <a:r>
              <a:rPr lang="de-DE" b="0" i="1" dirty="0">
                <a:solidFill>
                  <a:srgbClr val="000000"/>
                </a:solidFill>
                <a:effectLst/>
                <a:latin typeface="arial" panose="020B0604020202020204" pitchFamily="34" charset="0"/>
              </a:rPr>
              <a:t>ins Haustor entspringend.</a:t>
            </a:r>
            <a:endParaRPr lang="de-DE" b="0" i="0" dirty="0">
              <a:solidFill>
                <a:srgbClr val="000000"/>
              </a:solidFill>
              <a:effectLst/>
              <a:latin typeface="arial" panose="020B0604020202020204" pitchFamily="34" charset="0"/>
            </a:endParaRPr>
          </a:p>
          <a:p>
            <a:pPr algn="l"/>
            <a:r>
              <a:rPr lang="de-DE" b="0" i="0" dirty="0">
                <a:solidFill>
                  <a:srgbClr val="000000"/>
                </a:solidFill>
                <a:effectLst/>
                <a:latin typeface="arial" panose="020B0604020202020204" pitchFamily="34" charset="0"/>
              </a:rPr>
              <a:t>Ich kann nicht!</a:t>
            </a:r>
          </a:p>
          <a:p>
            <a:endParaRPr lang="el-GR" dirty="0"/>
          </a:p>
        </p:txBody>
      </p:sp>
      <p:sp>
        <p:nvSpPr>
          <p:cNvPr id="4" name="Θέση περιεχομένου 3">
            <a:extLst>
              <a:ext uri="{FF2B5EF4-FFF2-40B4-BE49-F238E27FC236}">
                <a16:creationId xmlns:a16="http://schemas.microsoft.com/office/drawing/2014/main" id="{874BAED1-97FA-E460-C430-F66AD5CAF03E}"/>
              </a:ext>
            </a:extLst>
          </p:cNvPr>
          <p:cNvSpPr>
            <a:spLocks noGrp="1"/>
          </p:cNvSpPr>
          <p:nvPr>
            <p:ph sz="half" idx="2"/>
          </p:nvPr>
        </p:nvSpPr>
        <p:spPr/>
        <p:txBody>
          <a:bodyPr>
            <a:normAutofit fontScale="92500" lnSpcReduction="20000"/>
          </a:bodyPr>
          <a:lstStyle/>
          <a:p>
            <a:r>
              <a:rPr lang="de-DE" dirty="0">
                <a:solidFill>
                  <a:srgbClr val="000000"/>
                </a:solidFill>
                <a:latin typeface="arial" panose="020B0604020202020204" pitchFamily="34" charset="0"/>
              </a:rPr>
              <a:t>ELEKTRA </a:t>
            </a:r>
            <a:r>
              <a:rPr lang="de-DE" i="1" dirty="0">
                <a:solidFill>
                  <a:srgbClr val="000000"/>
                </a:solidFill>
                <a:latin typeface="arial" panose="020B0604020202020204" pitchFamily="34" charset="0"/>
              </a:rPr>
              <a:t>ihr nach.</a:t>
            </a:r>
            <a:endParaRPr lang="de-DE" dirty="0">
              <a:solidFill>
                <a:srgbClr val="000000"/>
              </a:solidFill>
              <a:latin typeface="arial" panose="020B0604020202020204" pitchFamily="34" charset="0"/>
            </a:endParaRPr>
          </a:p>
          <a:p>
            <a:r>
              <a:rPr lang="de-DE" dirty="0">
                <a:solidFill>
                  <a:srgbClr val="000000"/>
                </a:solidFill>
                <a:latin typeface="arial" panose="020B0604020202020204" pitchFamily="34" charset="0"/>
              </a:rPr>
              <a:t>Sei verflucht!</a:t>
            </a:r>
          </a:p>
          <a:p>
            <a:pPr algn="ctr"/>
            <a:r>
              <a:rPr lang="de-DE" b="0" i="1" dirty="0">
                <a:solidFill>
                  <a:srgbClr val="000000"/>
                </a:solidFill>
                <a:effectLst/>
                <a:latin typeface="arial" panose="020B0604020202020204" pitchFamily="34" charset="0"/>
              </a:rPr>
              <a:t>Vor sich, mit wilder Entschlossenheit.</a:t>
            </a:r>
            <a:endParaRPr lang="de-DE" b="0" i="0" dirty="0">
              <a:solidFill>
                <a:srgbClr val="000000"/>
              </a:solidFill>
              <a:effectLst/>
              <a:latin typeface="arial" panose="020B0604020202020204" pitchFamily="34" charset="0"/>
            </a:endParaRPr>
          </a:p>
          <a:p>
            <a:pPr algn="l"/>
            <a:br>
              <a:rPr lang="de-DE" dirty="0"/>
            </a:br>
            <a:r>
              <a:rPr lang="de-DE" b="0" i="0" dirty="0">
                <a:solidFill>
                  <a:srgbClr val="000000"/>
                </a:solidFill>
                <a:effectLst/>
                <a:latin typeface="arial" panose="020B0604020202020204" pitchFamily="34" charset="0"/>
              </a:rPr>
              <a:t>Nun denn allein!</a:t>
            </a:r>
          </a:p>
          <a:p>
            <a:endParaRPr lang="el-GR" dirty="0"/>
          </a:p>
        </p:txBody>
      </p:sp>
    </p:spTree>
    <p:extLst>
      <p:ext uri="{BB962C8B-B14F-4D97-AF65-F5344CB8AC3E}">
        <p14:creationId xmlns:p14="http://schemas.microsoft.com/office/powerpoint/2010/main" val="96852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635022-41DF-D20D-5FA9-5E2C1B296484}"/>
              </a:ext>
            </a:extLst>
          </p:cNvPr>
          <p:cNvSpPr>
            <a:spLocks noGrp="1"/>
          </p:cNvSpPr>
          <p:nvPr>
            <p:ph type="ctrTitle"/>
          </p:nvPr>
        </p:nvSpPr>
        <p:spPr/>
        <p:txBody>
          <a:bodyPr/>
          <a:lstStyle/>
          <a:p>
            <a:r>
              <a:rPr lang="de-DE" dirty="0"/>
              <a:t>Sophokles</a:t>
            </a:r>
            <a:endParaRPr lang="el-GR" dirty="0"/>
          </a:p>
        </p:txBody>
      </p:sp>
      <p:sp>
        <p:nvSpPr>
          <p:cNvPr id="3" name="Υπότιτλος 2">
            <a:extLst>
              <a:ext uri="{FF2B5EF4-FFF2-40B4-BE49-F238E27FC236}">
                <a16:creationId xmlns:a16="http://schemas.microsoft.com/office/drawing/2014/main" id="{717AB28D-42CD-03DC-AD53-BB530EB0CCE0}"/>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555900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E48EA6-BE46-D018-7759-EC5235EC87A6}"/>
              </a:ext>
            </a:extLst>
          </p:cNvPr>
          <p:cNvSpPr>
            <a:spLocks noGrp="1"/>
          </p:cNvSpPr>
          <p:nvPr>
            <p:ph type="title"/>
          </p:nvPr>
        </p:nvSpPr>
        <p:spPr/>
        <p:txBody>
          <a:bodyPr/>
          <a:lstStyle/>
          <a:p>
            <a:r>
              <a:rPr lang="de-DE" dirty="0"/>
              <a:t>Zum Vergleich</a:t>
            </a:r>
            <a:endParaRPr lang="el-GR" dirty="0"/>
          </a:p>
        </p:txBody>
      </p:sp>
      <p:sp>
        <p:nvSpPr>
          <p:cNvPr id="3" name="Θέση περιεχομένου 2">
            <a:extLst>
              <a:ext uri="{FF2B5EF4-FFF2-40B4-BE49-F238E27FC236}">
                <a16:creationId xmlns:a16="http://schemas.microsoft.com/office/drawing/2014/main" id="{9155828A-21F8-AAE3-4302-3B47ECFA4915}"/>
              </a:ext>
            </a:extLst>
          </p:cNvPr>
          <p:cNvSpPr>
            <a:spLocks noGrp="1"/>
          </p:cNvSpPr>
          <p:nvPr>
            <p:ph idx="1"/>
          </p:nvPr>
        </p:nvSpPr>
        <p:spPr/>
        <p:txBody>
          <a:bodyPr>
            <a:normAutofit/>
          </a:bodyPr>
          <a:lstStyle/>
          <a:p>
            <a:r>
              <a:rPr lang="de-DE" dirty="0">
                <a:solidFill>
                  <a:srgbClr val="00B0F0"/>
                </a:solidFill>
              </a:rPr>
              <a:t>Bei Hofmannsthal fällt die sophokleische Pädagogen - Szene mit dem langen Bericht fort.</a:t>
            </a:r>
          </a:p>
          <a:p>
            <a:pPr marL="0" indent="0">
              <a:buNone/>
            </a:pPr>
            <a:r>
              <a:rPr lang="de-DE" dirty="0">
                <a:solidFill>
                  <a:srgbClr val="00B0F0"/>
                </a:solidFill>
              </a:rPr>
              <a:t>Das hängt damit zusammen, dass beim modernen Werk auch die sophokleische  Männerszene mit der Planung der Tat im Prolog fortgefallen war.</a:t>
            </a:r>
          </a:p>
          <a:p>
            <a:pPr marL="0" indent="0">
              <a:buNone/>
            </a:pPr>
            <a:r>
              <a:rPr lang="de-DE" dirty="0">
                <a:solidFill>
                  <a:srgbClr val="00B0F0"/>
                </a:solidFill>
              </a:rPr>
              <a:t>Die Intrigenhandlung wird bei Hofmannstahl vereinfacht.  Elektra erfährt  hier die falsche  Todesnachricht von ihrer Schwester, </a:t>
            </a:r>
            <a:r>
              <a:rPr lang="de-DE" dirty="0" err="1">
                <a:solidFill>
                  <a:srgbClr val="00B0F0"/>
                </a:solidFill>
              </a:rPr>
              <a:t>Chrysothemis</a:t>
            </a:r>
            <a:r>
              <a:rPr lang="de-DE" dirty="0">
                <a:solidFill>
                  <a:srgbClr val="00B0F0"/>
                </a:solidFill>
              </a:rPr>
              <a:t>.</a:t>
            </a:r>
          </a:p>
          <a:p>
            <a:r>
              <a:rPr lang="de-DE" dirty="0">
                <a:solidFill>
                  <a:srgbClr val="00B0F0"/>
                </a:solidFill>
              </a:rPr>
              <a:t>Gemeinsames Element: Elektra  fühlt sich beim Hören der Todesnachricht von Orestes  sowohl bei Sophokles als auch bei Hofmannsthal vernichtet. </a:t>
            </a:r>
            <a:endParaRPr lang="el-GR" dirty="0">
              <a:solidFill>
                <a:srgbClr val="00B0F0"/>
              </a:solidFill>
            </a:endParaRPr>
          </a:p>
        </p:txBody>
      </p:sp>
    </p:spTree>
    <p:extLst>
      <p:ext uri="{BB962C8B-B14F-4D97-AF65-F5344CB8AC3E}">
        <p14:creationId xmlns:p14="http://schemas.microsoft.com/office/powerpoint/2010/main" val="238767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134A68-CA60-5772-23D9-BED213873223}"/>
              </a:ext>
            </a:extLst>
          </p:cNvPr>
          <p:cNvSpPr>
            <a:spLocks noGrp="1"/>
          </p:cNvSpPr>
          <p:nvPr>
            <p:ph type="title"/>
          </p:nvPr>
        </p:nvSpPr>
        <p:spPr/>
        <p:txBody>
          <a:bodyPr/>
          <a:lstStyle/>
          <a:p>
            <a:r>
              <a:rPr lang="de-DE" dirty="0"/>
              <a:t>Pädagoge, Klytämnestra, Elektra</a:t>
            </a:r>
            <a:br>
              <a:rPr lang="de-DE" dirty="0"/>
            </a:br>
            <a:r>
              <a:rPr lang="de-DE" dirty="0"/>
              <a:t>Falsche Todesnachricht</a:t>
            </a:r>
            <a:endParaRPr lang="el-GR" dirty="0"/>
          </a:p>
        </p:txBody>
      </p:sp>
      <p:sp>
        <p:nvSpPr>
          <p:cNvPr id="3" name="Θέση περιεχομένου 2">
            <a:extLst>
              <a:ext uri="{FF2B5EF4-FFF2-40B4-BE49-F238E27FC236}">
                <a16:creationId xmlns:a16="http://schemas.microsoft.com/office/drawing/2014/main" id="{D746EF9E-7A4D-8153-EEC1-EFAB61170804}"/>
              </a:ext>
            </a:extLst>
          </p:cNvPr>
          <p:cNvSpPr>
            <a:spLocks noGrp="1"/>
          </p:cNvSpPr>
          <p:nvPr>
            <p:ph idx="1"/>
          </p:nvPr>
        </p:nvSpPr>
        <p:spPr/>
        <p:txBody>
          <a:bodyPr>
            <a:normAutofit fontScale="92500" lnSpcReduction="20000"/>
          </a:bodyPr>
          <a:lstStyle/>
          <a:p>
            <a:pPr algn="ctr"/>
            <a:r>
              <a:rPr lang="de-DE" b="0" i="1" dirty="0">
                <a:solidFill>
                  <a:srgbClr val="000000"/>
                </a:solidFill>
                <a:effectLst/>
                <a:latin typeface="arial" panose="020B0604020202020204" pitchFamily="34" charset="0"/>
              </a:rPr>
              <a:t>(</a:t>
            </a:r>
            <a:r>
              <a:rPr lang="de-DE" b="0" i="1" dirty="0" err="1">
                <a:solidFill>
                  <a:srgbClr val="000000"/>
                </a:solidFill>
                <a:effectLst/>
                <a:latin typeface="arial" panose="020B0604020202020204" pitchFamily="34" charset="0"/>
              </a:rPr>
              <a:t>Klytaimnestra</a:t>
            </a:r>
            <a:r>
              <a:rPr lang="de-DE" b="0" i="1" dirty="0">
                <a:solidFill>
                  <a:srgbClr val="000000"/>
                </a:solidFill>
                <a:effectLst/>
                <a:latin typeface="arial" panose="020B0604020202020204" pitchFamily="34" charset="0"/>
              </a:rPr>
              <a:t> verharrt stumm am Altar, während der Alte hereintritt)</a:t>
            </a:r>
            <a:endParaRPr lang="de-DE" b="0" i="0" dirty="0">
              <a:solidFill>
                <a:srgbClr val="000000"/>
              </a:solidFill>
              <a:effectLst/>
              <a:latin typeface="arial" panose="020B0604020202020204" pitchFamily="34" charset="0"/>
            </a:endParaRP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Ihr fremden </a:t>
            </a:r>
            <a:r>
              <a:rPr lang="de-DE" b="0" i="0" dirty="0" err="1">
                <a:solidFill>
                  <a:srgbClr val="000000"/>
                </a:solidFill>
                <a:effectLst/>
                <a:latin typeface="arial" panose="020B0604020202020204" pitchFamily="34" charset="0"/>
              </a:rPr>
              <a:t>Fraun</a:t>
            </a:r>
            <a:r>
              <a:rPr lang="de-DE" b="0" i="0" dirty="0">
                <a:solidFill>
                  <a:srgbClr val="000000"/>
                </a:solidFill>
                <a:effectLst/>
                <a:latin typeface="arial" panose="020B0604020202020204" pitchFamily="34" charset="0"/>
              </a:rPr>
              <a:t>! Wie könnte ich </a:t>
            </a:r>
            <a:r>
              <a:rPr lang="de-DE" b="0" i="0" dirty="0" err="1">
                <a:solidFill>
                  <a:srgbClr val="000000"/>
                </a:solidFill>
                <a:effectLst/>
                <a:latin typeface="arial" panose="020B0604020202020204" pitchFamily="34" charset="0"/>
              </a:rPr>
              <a:t>gewiß</a:t>
            </a:r>
            <a:r>
              <a:rPr lang="de-DE" b="0" i="0" dirty="0">
                <a:solidFill>
                  <a:srgbClr val="000000"/>
                </a:solidFill>
                <a:effectLst/>
                <a:latin typeface="arial" panose="020B0604020202020204" pitchFamily="34" charset="0"/>
              </a:rPr>
              <a:t> erfahren,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ob hier </a:t>
            </a:r>
            <a:r>
              <a:rPr lang="de-DE" b="0" i="0" dirty="0" err="1">
                <a:solidFill>
                  <a:srgbClr val="000000"/>
                </a:solidFill>
                <a:effectLst/>
                <a:latin typeface="arial" panose="020B0604020202020204" pitchFamily="34" charset="0"/>
              </a:rPr>
              <a:t>Aigisthos</a:t>
            </a:r>
            <a:r>
              <a:rPr lang="de-DE" b="0" i="0" dirty="0">
                <a:solidFill>
                  <a:srgbClr val="000000"/>
                </a:solidFill>
                <a:effectLst/>
                <a:latin typeface="arial" panose="020B0604020202020204" pitchFamily="34" charset="0"/>
              </a:rPr>
              <a:t> Haus, des Fürsten, ist?</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Hier ist es, Fremder! Du vermutest recht!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Vermute ich auch recht, </a:t>
            </a:r>
            <a:r>
              <a:rPr lang="de-DE" b="0" i="0" dirty="0" err="1">
                <a:solidFill>
                  <a:srgbClr val="000000"/>
                </a:solidFill>
                <a:effectLst/>
                <a:latin typeface="arial" panose="020B0604020202020204" pitchFamily="34" charset="0"/>
              </a:rPr>
              <a:t>daß</a:t>
            </a:r>
            <a:r>
              <a:rPr lang="de-DE" b="0" i="0" dirty="0">
                <a:solidFill>
                  <a:srgbClr val="000000"/>
                </a:solidFill>
                <a:effectLst/>
                <a:latin typeface="arial" panose="020B0604020202020204" pitchFamily="34" charset="0"/>
              </a:rPr>
              <a:t> dies seine Gattin sei?</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Wie eine Fürstin ist sie </a:t>
            </a:r>
            <a:r>
              <a:rPr lang="de-DE" b="0" i="0" dirty="0" err="1">
                <a:solidFill>
                  <a:srgbClr val="000000"/>
                </a:solidFill>
                <a:effectLst/>
                <a:latin typeface="arial" panose="020B0604020202020204" pitchFamily="34" charset="0"/>
              </a:rPr>
              <a:t>anzusehn</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Eine der Frauen:</a:t>
            </a:r>
            <a:r>
              <a:rPr lang="de-DE" b="0" i="0" dirty="0">
                <a:solidFill>
                  <a:srgbClr val="000000"/>
                </a:solidFill>
                <a:effectLst/>
                <a:latin typeface="arial" panose="020B0604020202020204" pitchFamily="34" charset="0"/>
              </a:rPr>
              <a:t> So ist es! Dies ist seine Frau!</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Heil dir, Fürstin! Frohe Kunde bring</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ich dir von deinem und </a:t>
            </a:r>
            <a:r>
              <a:rPr lang="de-DE" b="0" i="0" dirty="0" err="1">
                <a:solidFill>
                  <a:srgbClr val="000000"/>
                </a:solidFill>
                <a:effectLst/>
                <a:latin typeface="arial" panose="020B0604020202020204" pitchFamily="34" charset="0"/>
              </a:rPr>
              <a:t>Aigisthos</a:t>
            </a:r>
            <a:r>
              <a:rPr lang="de-DE" b="0" i="0" dirty="0">
                <a:solidFill>
                  <a:srgbClr val="000000"/>
                </a:solidFill>
                <a:effectLst/>
                <a:latin typeface="arial" panose="020B0604020202020204" pitchFamily="34" charset="0"/>
              </a:rPr>
              <a:t> Freund.</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Freudig hör ich deine Worte, doch</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sage mir, wer dich gesandt.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Aus </a:t>
            </a:r>
            <a:r>
              <a:rPr lang="de-DE" b="0" i="0" dirty="0" err="1">
                <a:solidFill>
                  <a:srgbClr val="000000"/>
                </a:solidFill>
                <a:effectLst/>
                <a:latin typeface="arial" panose="020B0604020202020204" pitchFamily="34" charset="0"/>
              </a:rPr>
              <a:t>Phokis</a:t>
            </a:r>
            <a:r>
              <a:rPr lang="de-DE" b="0" i="0" dirty="0">
                <a:solidFill>
                  <a:srgbClr val="000000"/>
                </a:solidFill>
                <a:effectLst/>
                <a:latin typeface="arial" panose="020B0604020202020204" pitchFamily="34" charset="0"/>
              </a:rPr>
              <a:t> schickt mich </a:t>
            </a:r>
            <a:r>
              <a:rPr lang="de-DE" b="0" i="0" dirty="0" err="1">
                <a:solidFill>
                  <a:srgbClr val="000000"/>
                </a:solidFill>
                <a:effectLst/>
                <a:latin typeface="arial" panose="020B0604020202020204" pitchFamily="34" charset="0"/>
              </a:rPr>
              <a:t>Phanoteus</a:t>
            </a:r>
            <a:r>
              <a:rPr lang="de-DE" b="0" i="0" dirty="0">
                <a:solidFill>
                  <a:srgbClr val="000000"/>
                </a:solidFill>
                <a:effectLst/>
                <a:latin typeface="arial" panose="020B0604020202020204" pitchFamily="34" charset="0"/>
              </a:rPr>
              <a:t> in einer großen Sache.</a:t>
            </a:r>
          </a:p>
          <a:p>
            <a:endParaRPr lang="el-GR" dirty="0"/>
          </a:p>
        </p:txBody>
      </p:sp>
    </p:spTree>
    <p:extLst>
      <p:ext uri="{BB962C8B-B14F-4D97-AF65-F5344CB8AC3E}">
        <p14:creationId xmlns:p14="http://schemas.microsoft.com/office/powerpoint/2010/main" val="3274368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02DA631-C7E0-8E2F-4DD5-2C5EC0A099E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5E5F2A5-88A3-A1CB-05E2-AB4ACBF28102}"/>
              </a:ext>
            </a:extLst>
          </p:cNvPr>
          <p:cNvSpPr>
            <a:spLocks noGrp="1"/>
          </p:cNvSpPr>
          <p:nvPr>
            <p:ph idx="1"/>
          </p:nvPr>
        </p:nvSpPr>
        <p:spPr/>
        <p:txBody>
          <a:bodyPr/>
          <a:lstStyle/>
          <a:p>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In welcher, Fremder? Sprich! Da du</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von einem Freunde kommst, bringst</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du </a:t>
            </a:r>
            <a:r>
              <a:rPr lang="de-DE" b="0" i="0" dirty="0" err="1">
                <a:solidFill>
                  <a:srgbClr val="000000"/>
                </a:solidFill>
                <a:effectLst/>
                <a:latin typeface="arial" panose="020B0604020202020204" pitchFamily="34" charset="0"/>
              </a:rPr>
              <a:t>gewiß</a:t>
            </a:r>
            <a:r>
              <a:rPr lang="de-DE" b="0" i="0" dirty="0">
                <a:solidFill>
                  <a:srgbClr val="000000"/>
                </a:solidFill>
                <a:effectLst/>
                <a:latin typeface="arial" panose="020B0604020202020204" pitchFamily="34" charset="0"/>
              </a:rPr>
              <a:t>, ich weiß, ein frohes Wort.</a:t>
            </a:r>
          </a:p>
          <a:p>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Tot ist Orest! sag ich ganz kurz </a:t>
            </a:r>
            <a:r>
              <a:rPr lang="de-DE" b="1" i="0" dirty="0" err="1">
                <a:solidFill>
                  <a:srgbClr val="000000"/>
                </a:solidFill>
                <a:effectLst/>
                <a:latin typeface="arial" panose="020B0604020202020204" pitchFamily="34" charset="0"/>
              </a:rPr>
              <a:t>gefaßt</a:t>
            </a:r>
            <a:r>
              <a:rPr lang="de-DE" b="1"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Elektra:</a:t>
            </a:r>
            <a:r>
              <a:rPr lang="de-DE" b="0" i="0" dirty="0">
                <a:solidFill>
                  <a:srgbClr val="000000"/>
                </a:solidFill>
                <a:effectLst/>
                <a:latin typeface="arial" panose="020B0604020202020204" pitchFamily="34" charset="0"/>
              </a:rPr>
              <a:t> </a:t>
            </a:r>
            <a:r>
              <a:rPr lang="de-DE" b="1" i="0" dirty="0">
                <a:solidFill>
                  <a:srgbClr val="000000"/>
                </a:solidFill>
                <a:effectLst/>
                <a:latin typeface="arial" panose="020B0604020202020204" pitchFamily="34" charset="0"/>
              </a:rPr>
              <a:t>O weh, ich Arme! Dieser Tag vernichtet mich!</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Was sagst du, Fremder? Hör nicht auf diese!</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Tot ist Orest! ich sag es abermals!</a:t>
            </a:r>
          </a:p>
          <a:p>
            <a:pPr algn="l"/>
            <a:r>
              <a:rPr lang="de-DE" b="1" i="0" dirty="0">
                <a:solidFill>
                  <a:srgbClr val="333333"/>
                </a:solidFill>
                <a:effectLst/>
                <a:latin typeface="arial" panose="020B0604020202020204" pitchFamily="34" charset="0"/>
              </a:rPr>
              <a:t>Elektra:</a:t>
            </a:r>
            <a:r>
              <a:rPr lang="de-DE" b="1" i="0" dirty="0">
                <a:solidFill>
                  <a:srgbClr val="000000"/>
                </a:solidFill>
                <a:effectLst/>
                <a:latin typeface="arial" panose="020B0604020202020204" pitchFamily="34" charset="0"/>
              </a:rPr>
              <a:t> </a:t>
            </a:r>
            <a:r>
              <a:rPr lang="de-DE" b="1" i="0" u="sng" dirty="0">
                <a:solidFill>
                  <a:srgbClr val="000000"/>
                </a:solidFill>
                <a:effectLst/>
                <a:latin typeface="arial" panose="020B0604020202020204" pitchFamily="34" charset="0"/>
              </a:rPr>
              <a:t>Vernichtet bin ich Unglückselige, vernichtet ganz!</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Bleibe du nur ganz für dich! Du aber, Fremder,</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berichte mir der Wahrheit nach: wie ging er </a:t>
            </a:r>
            <a:r>
              <a:rPr lang="de-DE" b="0" i="0" dirty="0" err="1">
                <a:solidFill>
                  <a:srgbClr val="000000"/>
                </a:solidFill>
                <a:effectLst/>
                <a:latin typeface="arial" panose="020B0604020202020204" pitchFamily="34" charset="0"/>
              </a:rPr>
              <a:t>zugrund</a:t>
            </a:r>
            <a:r>
              <a:rPr lang="de-DE" b="0" i="0" dirty="0">
                <a:solidFill>
                  <a:srgbClr val="000000"/>
                </a:solidFill>
                <a:effectLst/>
                <a:latin typeface="arial" panose="020B0604020202020204" pitchFamily="34" charset="0"/>
              </a:rPr>
              <a:t>?</a:t>
            </a:r>
          </a:p>
          <a:p>
            <a:endParaRPr lang="el-GR" dirty="0"/>
          </a:p>
        </p:txBody>
      </p:sp>
    </p:spTree>
    <p:extLst>
      <p:ext uri="{BB962C8B-B14F-4D97-AF65-F5344CB8AC3E}">
        <p14:creationId xmlns:p14="http://schemas.microsoft.com/office/powerpoint/2010/main" val="39942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CC32E2-BB0B-2372-13B6-619807EF747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37AC57C1-C97C-A159-3996-3DA779F24FDA}"/>
              </a:ext>
            </a:extLst>
          </p:cNvPr>
          <p:cNvSpPr>
            <a:spLocks noGrp="1"/>
          </p:cNvSpPr>
          <p:nvPr>
            <p:ph idx="1"/>
          </p:nvPr>
        </p:nvSpPr>
        <p:spPr/>
        <p:txBody>
          <a:bodyPr>
            <a:normAutofit/>
          </a:bodyPr>
          <a:lstStyle/>
          <a:p>
            <a:pPr marL="0" indent="0" algn="l">
              <a:buNone/>
            </a:pPr>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Dies zu berichten, bin ich gesandt.</a:t>
            </a:r>
            <a:br>
              <a:rPr lang="de-DE" b="0" i="0" dirty="0">
                <a:solidFill>
                  <a:srgbClr val="000000"/>
                </a:solidFill>
                <a:effectLst/>
                <a:latin typeface="arial" panose="020B0604020202020204" pitchFamily="34" charset="0"/>
              </a:rPr>
            </a:br>
            <a:r>
              <a:rPr lang="de-DE" b="1" i="0" dirty="0">
                <a:solidFill>
                  <a:srgbClr val="000000"/>
                </a:solidFill>
                <a:effectLst/>
                <a:latin typeface="arial" panose="020B0604020202020204" pitchFamily="34" charset="0"/>
              </a:rPr>
              <a:t>Nach Delphi kam Orest, den Preis</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im edlen Kampfspiel zu erringen,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und als die helle Heroldsstimme</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zum Wettlauf rief, um den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als ersten die Entscheidung ging,</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da trat er strahlend in die Schranken</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zum Erstaunen aller, die sich hier versammelt.</a:t>
            </a:r>
          </a:p>
          <a:p>
            <a:pPr marL="0" indent="0" algn="l">
              <a:buNone/>
            </a:pPr>
            <a:r>
              <a:rPr lang="en-US" b="0" i="0" dirty="0">
                <a:solidFill>
                  <a:srgbClr val="000000"/>
                </a:solidFill>
                <a:effectLst/>
                <a:latin typeface="arial" panose="020B0604020202020204" pitchFamily="34" charset="0"/>
              </a:rPr>
              <a:t>[…] </a:t>
            </a:r>
            <a:r>
              <a:rPr lang="en-US" b="0" i="0" dirty="0">
                <a:solidFill>
                  <a:srgbClr val="00B0F0"/>
                </a:solidFill>
                <a:effectLst/>
                <a:latin typeface="arial" panose="020B0604020202020204" pitchFamily="34" charset="0"/>
              </a:rPr>
              <a:t>Es </a:t>
            </a:r>
            <a:r>
              <a:rPr lang="en-US" b="0" i="0" dirty="0" err="1">
                <a:solidFill>
                  <a:srgbClr val="00B0F0"/>
                </a:solidFill>
                <a:effectLst/>
                <a:latin typeface="arial" panose="020B0604020202020204" pitchFamily="34" charset="0"/>
              </a:rPr>
              <a:t>folgt</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eine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lange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Erz</a:t>
            </a:r>
            <a:r>
              <a:rPr lang="de-DE" b="0" i="0" dirty="0" err="1">
                <a:solidFill>
                  <a:srgbClr val="00B0F0"/>
                </a:solidFill>
                <a:effectLst/>
                <a:latin typeface="arial" panose="020B0604020202020204" pitchFamily="34" charset="0"/>
              </a:rPr>
              <a:t>ählung</a:t>
            </a:r>
            <a:r>
              <a:rPr lang="de-DE" b="0" i="0" dirty="0">
                <a:solidFill>
                  <a:srgbClr val="00B0F0"/>
                </a:solidFill>
                <a:effectLst/>
                <a:latin typeface="arial" panose="020B0604020202020204" pitchFamily="34" charset="0"/>
              </a:rPr>
              <a:t> des Pädagogen. Er berichtet vom Pferderennen in Delphi und vom Tode Orestes. Mit Sicherheit und Wissen erklärt er, wie Orestes von seinen eigenen Pferden </a:t>
            </a:r>
            <a:r>
              <a:rPr lang="de-DE" dirty="0">
                <a:solidFill>
                  <a:srgbClr val="00B0F0"/>
                </a:solidFill>
                <a:latin typeface="arial" panose="020B0604020202020204" pitchFamily="34" charset="0"/>
              </a:rPr>
              <a:t>erschlagen  wurde. Tragische Ironie. Die Zuschauer wissen, dass Orestes lebt. Die Lüge ist Teil des Plans, der Intrigenhandlung der Männer. </a:t>
            </a:r>
            <a:endParaRPr lang="de-DE" b="0" i="0" dirty="0">
              <a:solidFill>
                <a:srgbClr val="00B0F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1400341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406349-4A77-444B-F5B0-31C1AF575C2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E8D8084-9963-7F13-4D35-76251C460961}"/>
              </a:ext>
            </a:extLst>
          </p:cNvPr>
          <p:cNvSpPr>
            <a:spLocks noGrp="1"/>
          </p:cNvSpPr>
          <p:nvPr>
            <p:ph idx="1"/>
          </p:nvPr>
        </p:nvSpPr>
        <p:spPr/>
        <p:txBody>
          <a:bodyPr/>
          <a:lstStyle/>
          <a:p>
            <a:r>
              <a:rPr lang="en-US" b="0" i="0" dirty="0">
                <a:solidFill>
                  <a:srgbClr val="00B0F0"/>
                </a:solidFill>
                <a:effectLst/>
                <a:latin typeface="arial" panose="020B0604020202020204" pitchFamily="34" charset="0"/>
              </a:rPr>
              <a:t>Es </a:t>
            </a:r>
            <a:r>
              <a:rPr lang="en-US" b="0" i="0" dirty="0" err="1">
                <a:solidFill>
                  <a:srgbClr val="00B0F0"/>
                </a:solidFill>
                <a:effectLst/>
                <a:latin typeface="arial" panose="020B0604020202020204" pitchFamily="34" charset="0"/>
              </a:rPr>
              <a:t>folgt</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eine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lange</a:t>
            </a:r>
            <a:r>
              <a:rPr lang="en-US" b="0" i="0" dirty="0">
                <a:solidFill>
                  <a:srgbClr val="00B0F0"/>
                </a:solidFill>
                <a:effectLst/>
                <a:latin typeface="arial" panose="020B0604020202020204" pitchFamily="34" charset="0"/>
              </a:rPr>
              <a:t> </a:t>
            </a:r>
            <a:r>
              <a:rPr lang="en-US" b="0" i="0" dirty="0" err="1">
                <a:solidFill>
                  <a:srgbClr val="00B0F0"/>
                </a:solidFill>
                <a:effectLst/>
                <a:latin typeface="arial" panose="020B0604020202020204" pitchFamily="34" charset="0"/>
              </a:rPr>
              <a:t>Erz</a:t>
            </a:r>
            <a:r>
              <a:rPr lang="de-DE" b="0" i="0" dirty="0" err="1">
                <a:solidFill>
                  <a:srgbClr val="00B0F0"/>
                </a:solidFill>
                <a:effectLst/>
                <a:latin typeface="arial" panose="020B0604020202020204" pitchFamily="34" charset="0"/>
              </a:rPr>
              <a:t>ählung</a:t>
            </a:r>
            <a:r>
              <a:rPr lang="de-DE" b="0" i="0" dirty="0">
                <a:solidFill>
                  <a:srgbClr val="00B0F0"/>
                </a:solidFill>
                <a:effectLst/>
                <a:latin typeface="arial" panose="020B0604020202020204" pitchFamily="34" charset="0"/>
              </a:rPr>
              <a:t> des Pädagogen. </a:t>
            </a:r>
          </a:p>
          <a:p>
            <a:r>
              <a:rPr lang="de-DE" b="0" i="0" dirty="0">
                <a:solidFill>
                  <a:srgbClr val="00B0F0"/>
                </a:solidFill>
                <a:effectLst/>
                <a:latin typeface="arial" panose="020B0604020202020204" pitchFamily="34" charset="0"/>
              </a:rPr>
              <a:t>Er berichtet vom Pferderennen in Delphi und vom Tode Orestes. </a:t>
            </a:r>
          </a:p>
          <a:p>
            <a:r>
              <a:rPr lang="de-DE" b="0" i="0" dirty="0">
                <a:solidFill>
                  <a:srgbClr val="00B0F0"/>
                </a:solidFill>
                <a:effectLst/>
                <a:latin typeface="arial" panose="020B0604020202020204" pitchFamily="34" charset="0"/>
              </a:rPr>
              <a:t>Mit Sicherheit und Wissen erklärt er, wie Orestes von seinen eigenen Pferden </a:t>
            </a:r>
            <a:r>
              <a:rPr lang="de-DE" dirty="0">
                <a:solidFill>
                  <a:srgbClr val="00B0F0"/>
                </a:solidFill>
                <a:latin typeface="arial" panose="020B0604020202020204" pitchFamily="34" charset="0"/>
              </a:rPr>
              <a:t>erschlagen  wurde. </a:t>
            </a:r>
          </a:p>
          <a:p>
            <a:r>
              <a:rPr lang="de-DE" dirty="0">
                <a:solidFill>
                  <a:srgbClr val="00B0F0"/>
                </a:solidFill>
                <a:latin typeface="arial" panose="020B0604020202020204" pitchFamily="34" charset="0"/>
              </a:rPr>
              <a:t>Tragische Ironie. Die Zuschauer wissen, dass Orestes lebt. </a:t>
            </a:r>
          </a:p>
          <a:p>
            <a:r>
              <a:rPr lang="de-DE" dirty="0">
                <a:solidFill>
                  <a:srgbClr val="00B0F0"/>
                </a:solidFill>
                <a:latin typeface="arial" panose="020B0604020202020204" pitchFamily="34" charset="0"/>
              </a:rPr>
              <a:t>Die Lüge ist Teil des Plans, der Intrigenhandlung der Männer. </a:t>
            </a:r>
            <a:endParaRPr lang="de-DE" b="0" i="0" dirty="0">
              <a:solidFill>
                <a:srgbClr val="00B0F0"/>
              </a:solidFill>
              <a:effectLst/>
              <a:latin typeface="arial" panose="020B0604020202020204" pitchFamily="34" charset="0"/>
            </a:endParaRPr>
          </a:p>
          <a:p>
            <a:endParaRPr lang="el-GR" dirty="0"/>
          </a:p>
        </p:txBody>
      </p:sp>
    </p:spTree>
    <p:extLst>
      <p:ext uri="{BB962C8B-B14F-4D97-AF65-F5344CB8AC3E}">
        <p14:creationId xmlns:p14="http://schemas.microsoft.com/office/powerpoint/2010/main" val="263171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FD729D-37A8-24EB-83D9-9D7F9720893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60155EC5-FC7D-4278-06BF-5BCD0567EC17}"/>
              </a:ext>
            </a:extLst>
          </p:cNvPr>
          <p:cNvSpPr>
            <a:spLocks noGrp="1"/>
          </p:cNvSpPr>
          <p:nvPr>
            <p:ph idx="1"/>
          </p:nvPr>
        </p:nvSpPr>
        <p:spPr/>
        <p:txBody>
          <a:bodyPr>
            <a:normAutofit lnSpcReduction="10000"/>
          </a:bodyPr>
          <a:lstStyle/>
          <a:p>
            <a:pPr algn="l"/>
            <a:r>
              <a:rPr lang="de-DE" b="1" i="0" dirty="0">
                <a:solidFill>
                  <a:srgbClr val="333333"/>
                </a:solidFill>
                <a:effectLst/>
                <a:latin typeface="arial" panose="020B0604020202020204" pitchFamily="34" charset="0"/>
              </a:rPr>
              <a:t>Chor:</a:t>
            </a:r>
            <a:r>
              <a:rPr lang="de-DE" b="0" i="0" dirty="0">
                <a:solidFill>
                  <a:srgbClr val="000000"/>
                </a:solidFill>
                <a:effectLst/>
                <a:latin typeface="arial" panose="020B0604020202020204" pitchFamily="34" charset="0"/>
              </a:rPr>
              <a:t> </a:t>
            </a:r>
            <a:r>
              <a:rPr lang="de-DE" i="0" dirty="0">
                <a:solidFill>
                  <a:srgbClr val="000000"/>
                </a:solidFill>
                <a:effectLst/>
                <a:latin typeface="arial" panose="020B0604020202020204" pitchFamily="34" charset="0"/>
              </a:rPr>
              <a:t>Weh! Weh! So ist dem alten Herrscherhaus</a:t>
            </a:r>
            <a:br>
              <a:rPr lang="de-DE" i="0" dirty="0">
                <a:solidFill>
                  <a:srgbClr val="000000"/>
                </a:solidFill>
                <a:effectLst/>
                <a:latin typeface="arial" panose="020B0604020202020204" pitchFamily="34" charset="0"/>
              </a:rPr>
            </a:br>
            <a:r>
              <a:rPr lang="de-DE" i="0" dirty="0">
                <a:solidFill>
                  <a:srgbClr val="000000"/>
                </a:solidFill>
                <a:effectLst/>
                <a:latin typeface="arial" panose="020B0604020202020204" pitchFamily="34" charset="0"/>
              </a:rPr>
              <a:t>mit der Wurzel, scheint es, </a:t>
            </a:r>
            <a:r>
              <a:rPr lang="de-DE" b="1" i="0" dirty="0">
                <a:solidFill>
                  <a:srgbClr val="000000"/>
                </a:solidFill>
                <a:effectLst/>
                <a:latin typeface="arial" panose="020B0604020202020204" pitchFamily="34" charset="0"/>
              </a:rPr>
              <a:t>ausgetilgt der ganze Stamm!</a:t>
            </a:r>
          </a:p>
          <a:p>
            <a:pPr algn="l"/>
            <a:r>
              <a:rPr lang="de-DE" b="1" i="0" dirty="0" err="1">
                <a:solidFill>
                  <a:srgbClr val="333333"/>
                </a:solidFill>
                <a:effectLst/>
                <a:latin typeface="arial" panose="020B0604020202020204" pitchFamily="34" charset="0"/>
              </a:rPr>
              <a:t>Klytaimnestra</a:t>
            </a:r>
            <a:r>
              <a:rPr lang="de-DE" b="1" i="0" dirty="0">
                <a:solidFill>
                  <a:srgbClr val="333333"/>
                </a:solidFill>
                <a:effectLst/>
                <a:latin typeface="arial" panose="020B0604020202020204" pitchFamily="34" charset="0"/>
              </a:rPr>
              <a:t>:</a:t>
            </a:r>
            <a:r>
              <a:rPr lang="de-DE" b="0" i="0" dirty="0">
                <a:solidFill>
                  <a:srgbClr val="000000"/>
                </a:solidFill>
                <a:effectLst/>
                <a:latin typeface="arial" panose="020B0604020202020204" pitchFamily="34" charset="0"/>
              </a:rPr>
              <a:t> O Zeus, soll ich dies glücklich nennen, oder</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furchtbar zwar, und doch Gewinn? Denn bitter ist's,</a:t>
            </a:r>
            <a:br>
              <a:rPr lang="de-DE" b="0" i="0" dirty="0">
                <a:solidFill>
                  <a:srgbClr val="000000"/>
                </a:solidFill>
                <a:effectLst/>
                <a:latin typeface="arial" panose="020B0604020202020204" pitchFamily="34" charset="0"/>
              </a:rPr>
            </a:br>
            <a:r>
              <a:rPr lang="de-DE" b="0" i="0" dirty="0">
                <a:solidFill>
                  <a:srgbClr val="000000"/>
                </a:solidFill>
                <a:effectLst/>
                <a:latin typeface="arial" panose="020B0604020202020204" pitchFamily="34" charset="0"/>
              </a:rPr>
              <a:t>wenn ich mit eignem Leid mein Leben retten </a:t>
            </a:r>
            <a:r>
              <a:rPr lang="de-DE" b="0" i="0" dirty="0" err="1">
                <a:solidFill>
                  <a:srgbClr val="000000"/>
                </a:solidFill>
                <a:effectLst/>
                <a:latin typeface="arial" panose="020B0604020202020204" pitchFamily="34" charset="0"/>
              </a:rPr>
              <a:t>muß</a:t>
            </a:r>
            <a:r>
              <a:rPr lang="de-DE" b="0" i="0" dirty="0">
                <a:solidFill>
                  <a:srgbClr val="000000"/>
                </a:solidFill>
                <a:effectLst/>
                <a:latin typeface="arial" panose="020B0604020202020204" pitchFamily="34" charset="0"/>
              </a:rPr>
              <a:t>!</a:t>
            </a:r>
          </a:p>
          <a:p>
            <a:pPr algn="l"/>
            <a:r>
              <a:rPr lang="de-DE" b="1" i="0" dirty="0">
                <a:solidFill>
                  <a:srgbClr val="333333"/>
                </a:solidFill>
                <a:effectLst/>
                <a:latin typeface="arial" panose="020B0604020202020204" pitchFamily="34" charset="0"/>
              </a:rPr>
              <a:t>Der Alte:</a:t>
            </a:r>
            <a:r>
              <a:rPr lang="de-DE" b="0" i="0" dirty="0">
                <a:solidFill>
                  <a:srgbClr val="000000"/>
                </a:solidFill>
                <a:effectLst/>
                <a:latin typeface="arial" panose="020B0604020202020204" pitchFamily="34" charset="0"/>
              </a:rPr>
              <a:t> Was schlägt dich dieses Wort so nieder?</a:t>
            </a:r>
          </a:p>
          <a:p>
            <a:r>
              <a:rPr lang="el-GR" b="0" i="0" dirty="0">
                <a:solidFill>
                  <a:srgbClr val="000000"/>
                </a:solidFill>
                <a:effectLst/>
                <a:latin typeface="arial" panose="020B0604020202020204" pitchFamily="34" charset="0"/>
              </a:rPr>
              <a:t>[…]</a:t>
            </a:r>
            <a:r>
              <a:rPr lang="de-DE" b="0" i="0" dirty="0">
                <a:solidFill>
                  <a:srgbClr val="000000"/>
                </a:solidFill>
                <a:effectLst/>
                <a:latin typeface="arial" panose="020B0604020202020204" pitchFamily="34" charset="0"/>
              </a:rPr>
              <a:t> </a:t>
            </a:r>
            <a:r>
              <a:rPr lang="de-DE" b="1" dirty="0">
                <a:solidFill>
                  <a:srgbClr val="000000"/>
                </a:solidFill>
                <a:latin typeface="arial" panose="020B0604020202020204" pitchFamily="34" charset="0"/>
              </a:rPr>
              <a:t>Elektra: </a:t>
            </a:r>
            <a:r>
              <a:rPr lang="de-DE" b="0" i="0" dirty="0">
                <a:solidFill>
                  <a:srgbClr val="000000"/>
                </a:solidFill>
                <a:effectLst/>
                <a:latin typeface="arial" panose="020B0604020202020204" pitchFamily="34" charset="0"/>
              </a:rPr>
              <a:t>Doch nein! Nie </a:t>
            </a:r>
            <a:r>
              <a:rPr lang="de-DE" b="0" i="0" dirty="0" err="1">
                <a:solidFill>
                  <a:srgbClr val="000000"/>
                </a:solidFill>
                <a:effectLst/>
                <a:latin typeface="arial" panose="020B0604020202020204" pitchFamily="34" charset="0"/>
              </a:rPr>
              <a:t>werd</a:t>
            </a:r>
            <a:r>
              <a:rPr lang="de-DE" b="0" i="0" dirty="0">
                <a:solidFill>
                  <a:srgbClr val="000000"/>
                </a:solidFill>
                <a:effectLst/>
                <a:latin typeface="arial" panose="020B0604020202020204" pitchFamily="34" charset="0"/>
              </a:rPr>
              <a:t> ich künftig unter einem Dach mit</a:t>
            </a:r>
            <a:br>
              <a:rPr lang="de-DE" dirty="0"/>
            </a:br>
            <a:r>
              <a:rPr lang="de-DE" b="0" i="0" dirty="0">
                <a:solidFill>
                  <a:srgbClr val="000000"/>
                </a:solidFill>
                <a:effectLst/>
                <a:latin typeface="arial" panose="020B0604020202020204" pitchFamily="34" charset="0"/>
              </a:rPr>
              <a:t>diesen wohnen, und hier am Tor dahingesunken möge</a:t>
            </a:r>
            <a:br>
              <a:rPr lang="de-DE" dirty="0"/>
            </a:br>
            <a:r>
              <a:rPr lang="de-DE" b="0" i="0" dirty="0">
                <a:solidFill>
                  <a:srgbClr val="000000"/>
                </a:solidFill>
                <a:effectLst/>
                <a:latin typeface="arial" panose="020B0604020202020204" pitchFamily="34" charset="0"/>
              </a:rPr>
              <a:t>mein </a:t>
            </a:r>
            <a:r>
              <a:rPr lang="de-DE" b="0" i="0" u="sng" dirty="0">
                <a:solidFill>
                  <a:srgbClr val="000000"/>
                </a:solidFill>
                <a:effectLst/>
                <a:latin typeface="arial" panose="020B0604020202020204" pitchFamily="34" charset="0"/>
              </a:rPr>
              <a:t>Leben freudlos verwelken</a:t>
            </a:r>
            <a:r>
              <a:rPr lang="de-DE" b="0" i="0" dirty="0">
                <a:solidFill>
                  <a:srgbClr val="000000"/>
                </a:solidFill>
                <a:effectLst/>
                <a:latin typeface="arial" panose="020B0604020202020204" pitchFamily="34" charset="0"/>
              </a:rPr>
              <a:t>! –</a:t>
            </a:r>
            <a:br>
              <a:rPr lang="de-DE" dirty="0"/>
            </a:br>
            <a:r>
              <a:rPr lang="de-DE" b="0" i="0" dirty="0">
                <a:solidFill>
                  <a:srgbClr val="000000"/>
                </a:solidFill>
                <a:effectLst/>
                <a:latin typeface="arial" panose="020B0604020202020204" pitchFamily="34" charset="0"/>
              </a:rPr>
              <a:t>Drum, ihr da drinnen, erschlagt mich nur,</a:t>
            </a:r>
            <a:br>
              <a:rPr lang="de-DE" dirty="0"/>
            </a:br>
            <a:r>
              <a:rPr lang="de-DE" b="0" i="0" dirty="0">
                <a:solidFill>
                  <a:srgbClr val="000000"/>
                </a:solidFill>
                <a:effectLst/>
                <a:latin typeface="arial" panose="020B0604020202020204" pitchFamily="34" charset="0"/>
              </a:rPr>
              <a:t>wenn's euch beschwert! Denn eine Wohltat wär's</a:t>
            </a:r>
            <a:br>
              <a:rPr lang="de-DE" dirty="0"/>
            </a:br>
            <a:r>
              <a:rPr lang="de-DE" b="0" i="0" dirty="0" err="1">
                <a:solidFill>
                  <a:srgbClr val="000000"/>
                </a:solidFill>
                <a:effectLst/>
                <a:latin typeface="arial" panose="020B0604020202020204" pitchFamily="34" charset="0"/>
              </a:rPr>
              <a:t>erschlüg</a:t>
            </a:r>
            <a:r>
              <a:rPr lang="de-DE" b="0" i="0" dirty="0">
                <a:solidFill>
                  <a:srgbClr val="000000"/>
                </a:solidFill>
                <a:effectLst/>
                <a:latin typeface="arial" panose="020B0604020202020204" pitchFamily="34" charset="0"/>
              </a:rPr>
              <a:t> man mich, und Qual ist's nur, zu leben!</a:t>
            </a:r>
            <a:br>
              <a:rPr lang="de-DE" dirty="0"/>
            </a:br>
            <a:r>
              <a:rPr lang="de-DE" b="0" i="0" u="sng" dirty="0">
                <a:solidFill>
                  <a:srgbClr val="000000"/>
                </a:solidFill>
                <a:effectLst/>
                <a:latin typeface="arial" panose="020B0604020202020204" pitchFamily="34" charset="0"/>
              </a:rPr>
              <a:t>Zu leben verlangt's mich länger nicht!</a:t>
            </a:r>
            <a:endParaRPr lang="el-GR" u="sng" dirty="0"/>
          </a:p>
        </p:txBody>
      </p:sp>
    </p:spTree>
    <p:extLst>
      <p:ext uri="{BB962C8B-B14F-4D97-AF65-F5344CB8AC3E}">
        <p14:creationId xmlns:p14="http://schemas.microsoft.com/office/powerpoint/2010/main" val="3570074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849574-5507-AC88-7F32-0A88960DB9FA}"/>
              </a:ext>
            </a:extLst>
          </p:cNvPr>
          <p:cNvSpPr>
            <a:spLocks noGrp="1"/>
          </p:cNvSpPr>
          <p:nvPr>
            <p:ph type="ctrTitle"/>
          </p:nvPr>
        </p:nvSpPr>
        <p:spPr/>
        <p:txBody>
          <a:bodyPr/>
          <a:lstStyle/>
          <a:p>
            <a:r>
              <a:rPr lang="de-DE" dirty="0"/>
              <a:t>Hofmannsthal</a:t>
            </a:r>
            <a:endParaRPr lang="el-GR" dirty="0"/>
          </a:p>
        </p:txBody>
      </p:sp>
      <p:sp>
        <p:nvSpPr>
          <p:cNvPr id="3" name="Υπότιτλος 2">
            <a:extLst>
              <a:ext uri="{FF2B5EF4-FFF2-40B4-BE49-F238E27FC236}">
                <a16:creationId xmlns:a16="http://schemas.microsoft.com/office/drawing/2014/main" id="{9B967D22-0045-8670-9A53-56F2A49DA9A4}"/>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987154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1B4A65-4AF0-6286-56B0-24384B851905}"/>
              </a:ext>
            </a:extLst>
          </p:cNvPr>
          <p:cNvSpPr>
            <a:spLocks noGrp="1"/>
          </p:cNvSpPr>
          <p:nvPr>
            <p:ph type="title"/>
          </p:nvPr>
        </p:nvSpPr>
        <p:spPr/>
        <p:txBody>
          <a:bodyPr/>
          <a:lstStyle/>
          <a:p>
            <a:r>
              <a:rPr lang="de-DE" b="1" dirty="0"/>
              <a:t>Klytämnestra, Elektra</a:t>
            </a:r>
            <a:endParaRPr lang="el-GR" b="1" dirty="0"/>
          </a:p>
        </p:txBody>
      </p:sp>
      <p:sp>
        <p:nvSpPr>
          <p:cNvPr id="3" name="Θέση περιεχομένου 2">
            <a:extLst>
              <a:ext uri="{FF2B5EF4-FFF2-40B4-BE49-F238E27FC236}">
                <a16:creationId xmlns:a16="http://schemas.microsoft.com/office/drawing/2014/main" id="{3137CB65-2EB5-0897-8D16-7C86D0181943}"/>
              </a:ext>
            </a:extLst>
          </p:cNvPr>
          <p:cNvSpPr>
            <a:spLocks noGrp="1"/>
          </p:cNvSpPr>
          <p:nvPr>
            <p:ph idx="1"/>
          </p:nvPr>
        </p:nvSpPr>
        <p:spPr/>
        <p:txBody>
          <a:bodyPr>
            <a:normAutofit fontScale="92500" lnSpcReduction="10000"/>
          </a:bodyPr>
          <a:lstStyle/>
          <a:p>
            <a:pPr algn="ctr"/>
            <a:r>
              <a:rPr lang="de-DE" b="0" i="1" dirty="0">
                <a:solidFill>
                  <a:srgbClr val="000000"/>
                </a:solidFill>
                <a:effectLst/>
                <a:latin typeface="arial" panose="020B0604020202020204" pitchFamily="34" charset="0"/>
              </a:rPr>
              <a:t>Sie stehen einander, Elektra in wildester Trunkenheit, Klytämnestra </a:t>
            </a:r>
            <a:r>
              <a:rPr lang="de-DE" b="0" i="1" dirty="0" err="1">
                <a:solidFill>
                  <a:srgbClr val="000000"/>
                </a:solidFill>
                <a:effectLst/>
                <a:latin typeface="arial" panose="020B0604020202020204" pitchFamily="34" charset="0"/>
              </a:rPr>
              <a:t>gräßlich</a:t>
            </a:r>
            <a:r>
              <a:rPr lang="de-DE" b="0" i="1" dirty="0">
                <a:solidFill>
                  <a:srgbClr val="000000"/>
                </a:solidFill>
                <a:effectLst/>
                <a:latin typeface="arial" panose="020B0604020202020204" pitchFamily="34" charset="0"/>
              </a:rPr>
              <a:t> atmend vor Angst, Aug in Aug. In diesem Augenblick erhellt sich der Hausflur und die Vertraute kommt herausgelaufen. Sie flüstert Klytämnestra etwas ins Ohr. Diese scheint erst nicht recht zu verstehen. Allmählich kommt sie zu sich. Sie winkt: Lichter! Es treten Dienerinnen mit Fackeln heraus, stellen sich hinter Klytämnestra. Sie winkt: Mehr Lichter! Es kommen mehr heraus, stellen sich hinter sie, so </a:t>
            </a:r>
            <a:r>
              <a:rPr lang="de-DE" b="0" i="1" dirty="0" err="1">
                <a:solidFill>
                  <a:srgbClr val="000000"/>
                </a:solidFill>
                <a:effectLst/>
                <a:latin typeface="arial" panose="020B0604020202020204" pitchFamily="34" charset="0"/>
              </a:rPr>
              <a:t>daß</a:t>
            </a:r>
            <a:r>
              <a:rPr lang="de-DE" b="0" i="1" dirty="0">
                <a:solidFill>
                  <a:srgbClr val="000000"/>
                </a:solidFill>
                <a:effectLst/>
                <a:latin typeface="arial" panose="020B0604020202020204" pitchFamily="34" charset="0"/>
              </a:rPr>
              <a:t> der Hof voll von Licht wird und rotgelber Schein an den Mauern flutet. Nun verändern sich die Züge der Klytämnestra allmählich, und die Spannung des Grauens weicht einem bösen Triumph. Sie </a:t>
            </a:r>
            <a:r>
              <a:rPr lang="de-DE" b="0" i="1" dirty="0" err="1">
                <a:solidFill>
                  <a:srgbClr val="000000"/>
                </a:solidFill>
                <a:effectLst/>
                <a:latin typeface="arial" panose="020B0604020202020204" pitchFamily="34" charset="0"/>
              </a:rPr>
              <a:t>läßt</a:t>
            </a:r>
            <a:r>
              <a:rPr lang="de-DE" b="0" i="1" dirty="0">
                <a:solidFill>
                  <a:srgbClr val="000000"/>
                </a:solidFill>
                <a:effectLst/>
                <a:latin typeface="arial" panose="020B0604020202020204" pitchFamily="34" charset="0"/>
              </a:rPr>
              <a:t> sich die Botschaft abermals zuflüstern und verliert dabei Elektra keinen Augenblick aus dem Auge. Ganz bis</a:t>
            </a:r>
            <a:endParaRPr lang="de-DE" b="0" i="0" dirty="0">
              <a:solidFill>
                <a:srgbClr val="000000"/>
              </a:solidFill>
              <a:effectLst/>
              <a:latin typeface="arial" panose="020B0604020202020204" pitchFamily="34" charset="0"/>
            </a:endParaRPr>
          </a:p>
          <a:p>
            <a:pPr algn="ctr"/>
            <a:r>
              <a:rPr lang="de-DE" b="0" i="1" dirty="0">
                <a:solidFill>
                  <a:srgbClr val="000000"/>
                </a:solidFill>
                <a:effectLst/>
                <a:latin typeface="arial" panose="020B0604020202020204" pitchFamily="34" charset="0"/>
              </a:rPr>
              <a:t>an den Hals sich sättigend mit einer wilden Freude, streckt sie die beiden Hände drohend gegen Elektra. Dann hebt ihr die Vertraute den Stock auf und, auf beide sich stützend, eilig, gierig, an den Stufen ihr Gewand aufraffend, läuft sie ins Haus. Die Dienerinnen mit den Lichtern, wie gejagt, hinter ihr drein.</a:t>
            </a:r>
            <a:endParaRPr lang="de-DE" b="0" i="0" dirty="0">
              <a:solidFill>
                <a:srgbClr val="000000"/>
              </a:solidFill>
              <a:effectLst/>
              <a:latin typeface="arial" panose="020B0604020202020204" pitchFamily="34" charset="0"/>
            </a:endParaRPr>
          </a:p>
          <a:p>
            <a:pPr algn="l"/>
            <a:br>
              <a:rPr lang="de-DE" dirty="0"/>
            </a:br>
            <a:endParaRPr lang="el-GR" dirty="0"/>
          </a:p>
        </p:txBody>
      </p:sp>
    </p:spTree>
    <p:extLst>
      <p:ext uri="{BB962C8B-B14F-4D97-AF65-F5344CB8AC3E}">
        <p14:creationId xmlns:p14="http://schemas.microsoft.com/office/powerpoint/2010/main" val="232433513"/>
      </p:ext>
    </p:extLst>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318</TotalTime>
  <Words>1587</Words>
  <Application>Microsoft Office PowerPoint</Application>
  <PresentationFormat>Ευρεία οθόνη</PresentationFormat>
  <Paragraphs>170</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Calibri</vt:lpstr>
      <vt:lpstr>Calibri Light</vt:lpstr>
      <vt:lpstr>Ανασκόπηση</vt:lpstr>
      <vt:lpstr>Falsche Todesnachricht von Orestes</vt:lpstr>
      <vt:lpstr>Sophokles</vt:lpstr>
      <vt:lpstr>Pädagoge, Klytämnestra, Elektra Falsche Todesnachricht</vt:lpstr>
      <vt:lpstr>Παρουσίαση του PowerPoint</vt:lpstr>
      <vt:lpstr>Παρουσίαση του PowerPoint</vt:lpstr>
      <vt:lpstr>Παρουσίαση του PowerPoint</vt:lpstr>
      <vt:lpstr>Παρουσίαση του PowerPoint</vt:lpstr>
      <vt:lpstr>Hofmannsthal</vt:lpstr>
      <vt:lpstr>Klytämnestra, Elektra</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Zum Vergleich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Erkennungsszene</dc:title>
  <dc:creator>Anastasia Antonopoulou</dc:creator>
  <cp:lastModifiedBy>Anastasia Antonopoulou</cp:lastModifiedBy>
  <cp:revision>6</cp:revision>
  <dcterms:created xsi:type="dcterms:W3CDTF">2023-12-07T13:45:41Z</dcterms:created>
  <dcterms:modified xsi:type="dcterms:W3CDTF">2024-01-05T11:54:16Z</dcterms:modified>
</cp:coreProperties>
</file>