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11"/>
  </p:handoutMasterIdLst>
  <p:sldIdLst>
    <p:sldId id="269" r:id="rId3"/>
    <p:sldId id="274" r:id="rId4"/>
    <p:sldId id="268" r:id="rId5"/>
    <p:sldId id="271" r:id="rId6"/>
    <p:sldId id="272" r:id="rId7"/>
    <p:sldId id="273" r:id="rId8"/>
    <p:sldId id="27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C00"/>
    <a:srgbClr val="800000"/>
    <a:srgbClr val="5E1D10"/>
    <a:srgbClr val="4D4D4D"/>
    <a:srgbClr val="D5E1E7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70A45F-59B0-48F0-AEB2-3775FCDB88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4800600"/>
            <a:ext cx="5257800" cy="76200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86400"/>
            <a:ext cx="41148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38200"/>
            <a:ext cx="1543050" cy="5562600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229350" cy="5562600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620000" cy="838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6200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620000" cy="838200"/>
          </a:xfrm>
        </p:spPr>
        <p:txBody>
          <a:bodyPr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620000" cy="4114800"/>
          </a:xfrm>
        </p:spPr>
        <p:txBody>
          <a:bodyPr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47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-152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696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57350"/>
            <a:ext cx="388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97112"/>
            <a:ext cx="3886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657350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5" y="2297112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617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  <a:p>
            <a:pPr lvl="1"/>
            <a:r>
              <a:rPr lang="en-US" dirty="0" smtClean="0"/>
              <a:t>A</a:t>
            </a:r>
          </a:p>
          <a:p>
            <a:pPr lvl="2"/>
            <a:r>
              <a:rPr lang="en-US" dirty="0" smtClean="0"/>
              <a:t>B</a:t>
            </a:r>
          </a:p>
          <a:p>
            <a:pPr lvl="3"/>
            <a:r>
              <a:rPr lang="en-US" dirty="0" smtClean="0"/>
              <a:t>C</a:t>
            </a:r>
          </a:p>
          <a:p>
            <a:pPr lvl="4"/>
            <a:r>
              <a:rPr lang="en-US" dirty="0" smtClean="0"/>
              <a:t>d</a:t>
            </a:r>
          </a:p>
          <a:p>
            <a:pPr lvl="2"/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ethe.de/z/50/commeuro/i0.htm" TargetMode="External"/><Relationship Id="rId2" Type="http://schemas.openxmlformats.org/officeDocument/2006/relationships/hyperlink" Target="http://rcel.enl.uoa.gr/xenesglos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esterreichinstitut.at/" TargetMode="External"/><Relationship Id="rId5" Type="http://schemas.openxmlformats.org/officeDocument/2006/relationships/hyperlink" Target="http://www.goethe.de/" TargetMode="External"/><Relationship Id="rId4" Type="http://schemas.openxmlformats.org/officeDocument/2006/relationships/hyperlink" Target="http://www.goethe.de/ins/gr/lp/lhr/mat/ffl/el7202336.ht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esterreichinstitut.at/daf-materialien.html" TargetMode="External"/><Relationship Id="rId3" Type="http://schemas.openxmlformats.org/officeDocument/2006/relationships/hyperlink" Target="http://www.goethe.de/lhr/prj/zfd/deindex.htm" TargetMode="External"/><Relationship Id="rId7" Type="http://schemas.openxmlformats.org/officeDocument/2006/relationships/hyperlink" Target="http://www.oesterreichportal.at/s1.aspx" TargetMode="External"/><Relationship Id="rId2" Type="http://schemas.openxmlformats.org/officeDocument/2006/relationships/hyperlink" Target="http://www.lehrer-online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f-portal.de/index.php" TargetMode="External"/><Relationship Id="rId5" Type="http://schemas.openxmlformats.org/officeDocument/2006/relationships/hyperlink" Target="http://www.deutsch-als-fremdsprache.de/" TargetMode="External"/><Relationship Id="rId4" Type="http://schemas.openxmlformats.org/officeDocument/2006/relationships/hyperlink" Target="http://www.goethe.de/lhr/prj/ffl/deindex.htm" TargetMode="External"/><Relationship Id="rId9" Type="http://schemas.openxmlformats.org/officeDocument/2006/relationships/hyperlink" Target="http://elearningeuropa.info/languagelearnin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imarylanguages.org.uk/training_zone.aspx" TargetMode="External"/><Relationship Id="rId3" Type="http://schemas.openxmlformats.org/officeDocument/2006/relationships/hyperlink" Target="http://pbworks.com/pbworks-basic-edition" TargetMode="External"/><Relationship Id="rId7" Type="http://schemas.openxmlformats.org/officeDocument/2006/relationships/hyperlink" Target="http://www.deutschunddeutlich.de/" TargetMode="External"/><Relationship Id="rId2" Type="http://schemas.openxmlformats.org/officeDocument/2006/relationships/hyperlink" Target="http://www.wikispac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hule-ratgeber.de/materialien/30-daf--daz.html" TargetMode="External"/><Relationship Id="rId5" Type="http://schemas.openxmlformats.org/officeDocument/2006/relationships/hyperlink" Target="http://www.goethe.de/ins/be/bru/lhr/mat" TargetMode="External"/><Relationship Id="rId4" Type="http://schemas.openxmlformats.org/officeDocument/2006/relationships/hyperlink" Target="http://www.primarylanguages.org.uk/resources/assessment_and_recording/european_languages_portfolio.asp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lisch.schule.de/marokko.htm" TargetMode="External"/><Relationship Id="rId3" Type="http://schemas.openxmlformats.org/officeDocument/2006/relationships/hyperlink" Target="http://www.goethe.de/z/jetzt/dejart30/dejprv30.htm" TargetMode="External"/><Relationship Id="rId7" Type="http://schemas.openxmlformats.org/officeDocument/2006/relationships/hyperlink" Target="http://www.goethe.de/z/jetzt/lwa/lwa.htm" TargetMode="External"/><Relationship Id="rId2" Type="http://schemas.openxmlformats.org/officeDocument/2006/relationships/hyperlink" Target="http://www.goethe.de/z/jetzt/de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w-world.de/dw/0,,2203,00.html" TargetMode="External"/><Relationship Id="rId5" Type="http://schemas.openxmlformats.org/officeDocument/2006/relationships/hyperlink" Target="http://www.goethe.de/lrn/prj/mol/mlh" TargetMode="External"/><Relationship Id="rId4" Type="http://schemas.openxmlformats.org/officeDocument/2006/relationships/hyperlink" Target="http://www.goethe.de/ins/be/bru/lhr/mat/st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ppert.no.sapo.pt/Webseite_FBO/index.htm" TargetMode="External"/><Relationship Id="rId7" Type="http://schemas.openxmlformats.org/officeDocument/2006/relationships/hyperlink" Target="http://www.goethe.de/lhr/prj/usg/deindex.htm" TargetMode="External"/><Relationship Id="rId2" Type="http://schemas.openxmlformats.org/officeDocument/2006/relationships/hyperlink" Target="http://hotpot.uvic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educator.org/Online_manual" TargetMode="External"/><Relationship Id="rId5" Type="http://schemas.openxmlformats.org/officeDocument/2006/relationships/hyperlink" Target="http://www.paddelhannes.de/exetutorial-de" TargetMode="External"/><Relationship Id="rId4" Type="http://schemas.openxmlformats.org/officeDocument/2006/relationships/hyperlink" Target="http://exelearning.org/wi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 b="1" smtClean="0"/>
              <a:t>Deutsch Unterrichten</a:t>
            </a:r>
            <a:r>
              <a:rPr lang="en-US" b="1" smtClean="0"/>
              <a:t/>
            </a:r>
            <a:br>
              <a:rPr lang="en-US" b="1" smtClean="0"/>
            </a:br>
            <a:endParaRPr lang="en-US" b="1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Links  - Software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smtClean="0"/>
              <a:t>Deutsch Unterrichten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7620000" cy="457200"/>
          </a:xfrm>
        </p:spPr>
        <p:txBody>
          <a:bodyPr/>
          <a:lstStyle/>
          <a:p>
            <a:r>
              <a:rPr lang="de-DE" dirty="0" smtClean="0"/>
              <a:t>Deutsch Unterrichten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620000" cy="4953000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Gemeinsames Rahmencurriculum für die Fremdsprachen in Griechenland und Richtlinien für Lehrende</a:t>
            </a:r>
            <a:endParaRPr lang="en-US" dirty="0" smtClean="0"/>
          </a:p>
          <a:p>
            <a:r>
              <a:rPr lang="de-DE" b="1" u="sng" dirty="0" smtClean="0">
                <a:hlinkClick r:id="rId2"/>
              </a:rPr>
              <a:t>http://rcel.enl.uoa.gr/xenesglosses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Gemeinsamer Europäischer Referenzrahmen für Sprachen</a:t>
            </a:r>
            <a:endParaRPr lang="en-US" dirty="0" smtClean="0"/>
          </a:p>
          <a:p>
            <a:r>
              <a:rPr lang="de-DE" b="1" u="sng" dirty="0" smtClean="0">
                <a:hlinkClick r:id="rId3"/>
              </a:rPr>
              <a:t>http://www.goethe.de/z/50/commeuro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Nürnberger Empfehlungen für das frühe Fremdsprachenlernen (in griechischer Sprache)</a:t>
            </a:r>
            <a:endParaRPr lang="en-US" dirty="0" smtClean="0"/>
          </a:p>
          <a:p>
            <a:r>
              <a:rPr lang="de-DE" b="1" u="sng" dirty="0" smtClean="0">
                <a:hlinkClick r:id="rId4"/>
              </a:rPr>
              <a:t>http://</a:t>
            </a:r>
            <a:r>
              <a:rPr lang="de-DE" b="1" u="sng" dirty="0" smtClean="0">
                <a:hlinkClick r:id="rId4"/>
              </a:rPr>
              <a:t>www.goethe.de/ins/gr/lp/lhr/mat/ffl/el7202336.htm</a:t>
            </a:r>
            <a:endParaRPr lang="de-DE" b="1" u="sng" dirty="0" smtClean="0"/>
          </a:p>
          <a:p>
            <a:endParaRPr lang="en-US" dirty="0" smtClean="0"/>
          </a:p>
          <a:p>
            <a:pPr>
              <a:buNone/>
            </a:pPr>
            <a:r>
              <a:rPr lang="de-DE" b="1" dirty="0" smtClean="0"/>
              <a:t>Bildungsinstitute</a:t>
            </a:r>
            <a:endParaRPr lang="en-US" dirty="0" smtClean="0"/>
          </a:p>
          <a:p>
            <a:r>
              <a:rPr lang="de-DE" b="1" u="sng" dirty="0" smtClean="0"/>
              <a:t>http://</a:t>
            </a:r>
            <a:r>
              <a:rPr lang="de-DE" b="1" u="sng" dirty="0" smtClean="0">
                <a:hlinkClick r:id="rId5"/>
              </a:rPr>
              <a:t>www.goethe.de</a:t>
            </a:r>
            <a:r>
              <a:rPr lang="de-DE" b="1" dirty="0" smtClean="0"/>
              <a:t> </a:t>
            </a:r>
            <a:endParaRPr lang="en-US" dirty="0" smtClean="0"/>
          </a:p>
          <a:p>
            <a:r>
              <a:rPr lang="de-DE" b="1" u="sng" dirty="0" smtClean="0"/>
              <a:t>http://</a:t>
            </a:r>
            <a:r>
              <a:rPr lang="de-DE" b="1" u="sng" dirty="0" smtClean="0">
                <a:hlinkClick r:id="rId6"/>
              </a:rPr>
              <a:t>www.oesterreichinstitut.at</a:t>
            </a:r>
            <a:r>
              <a:rPr lang="de-DE" b="1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914400"/>
          </a:xfrm>
        </p:spPr>
        <p:txBody>
          <a:bodyPr/>
          <a:lstStyle/>
          <a:p>
            <a:r>
              <a:rPr lang="de-DE" dirty="0" smtClean="0"/>
              <a:t>Deutsch Unterrichten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620000" cy="4953000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Fachzeitschriften / Informationsportale</a:t>
            </a:r>
            <a:endParaRPr lang="en-US" dirty="0" smtClean="0"/>
          </a:p>
          <a:p>
            <a:r>
              <a:rPr lang="de-DE" b="1" u="sng" dirty="0" smtClean="0">
                <a:hlinkClick r:id="rId2"/>
              </a:rPr>
              <a:t>http://www.lehrer-online.de</a:t>
            </a:r>
            <a:r>
              <a:rPr lang="de-DE" b="1" dirty="0" smtClean="0"/>
              <a:t> </a:t>
            </a:r>
            <a:endParaRPr lang="en-US" dirty="0" smtClean="0"/>
          </a:p>
          <a:p>
            <a:r>
              <a:rPr lang="en-US" b="1" u="sng" dirty="0" smtClean="0">
                <a:hlinkClick r:id="rId3"/>
              </a:rPr>
              <a:t>http://www.goethe.de/lhr/prj/zfd/deindex.htm</a:t>
            </a:r>
            <a:r>
              <a:rPr lang="de-DE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Primarstufe</a:t>
            </a:r>
            <a:r>
              <a:rPr lang="en-US" dirty="0" smtClean="0"/>
              <a:t>)</a:t>
            </a:r>
          </a:p>
          <a:p>
            <a:r>
              <a:rPr lang="en-US" b="1" u="sng" dirty="0" smtClean="0">
                <a:hlinkClick r:id="rId4"/>
              </a:rPr>
              <a:t>http://www.goethe.de/lhr/prj/ffl/deindex.htm</a:t>
            </a:r>
            <a:r>
              <a:rPr lang="de-DE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Primarstufe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Portale</a:t>
            </a:r>
            <a:r>
              <a:rPr lang="en-US" b="1" dirty="0" smtClean="0"/>
              <a:t> / Communities </a:t>
            </a:r>
            <a:r>
              <a:rPr lang="en-US" b="1" dirty="0" err="1" smtClean="0"/>
              <a:t>für</a:t>
            </a:r>
            <a:r>
              <a:rPr lang="en-US" b="1" dirty="0" smtClean="0"/>
              <a:t> </a:t>
            </a:r>
            <a:r>
              <a:rPr lang="en-US" b="1" dirty="0" err="1" smtClean="0"/>
              <a:t>DaF</a:t>
            </a:r>
            <a:endParaRPr lang="en-US" dirty="0" smtClean="0"/>
          </a:p>
          <a:p>
            <a:r>
              <a:rPr lang="en-US" b="1" u="sng" dirty="0" smtClean="0"/>
              <a:t>http://www.</a:t>
            </a:r>
            <a:r>
              <a:rPr lang="en-US" b="1" u="sng" dirty="0" smtClean="0">
                <a:hlinkClick r:id="rId5"/>
              </a:rPr>
              <a:t>deutsch-als-fremdsprache.de</a:t>
            </a:r>
            <a:r>
              <a:rPr lang="en-US" b="1" u="sng" dirty="0" smtClean="0"/>
              <a:t>   </a:t>
            </a:r>
            <a:endParaRPr lang="en-US" dirty="0" smtClean="0"/>
          </a:p>
          <a:p>
            <a:r>
              <a:rPr lang="en-US" b="1" u="sng" dirty="0" smtClean="0"/>
              <a:t>http://www.deutsch-als-fremdsprache.de</a:t>
            </a:r>
            <a:endParaRPr lang="en-US" dirty="0" smtClean="0"/>
          </a:p>
          <a:p>
            <a:r>
              <a:rPr lang="en-US" b="1" u="sng" dirty="0" smtClean="0"/>
              <a:t>http://www.</a:t>
            </a:r>
            <a:r>
              <a:rPr lang="en-US" b="1" u="sng" dirty="0" smtClean="0">
                <a:hlinkClick r:id="rId6"/>
              </a:rPr>
              <a:t>daf-portal</a:t>
            </a:r>
            <a:r>
              <a:rPr lang="en-US" b="1" u="sng" dirty="0" smtClean="0"/>
              <a:t>.de </a:t>
            </a:r>
            <a:endParaRPr lang="en-US" dirty="0" smtClean="0"/>
          </a:p>
          <a:p>
            <a:r>
              <a:rPr lang="en-US" b="1" u="sng" dirty="0" smtClean="0"/>
              <a:t>http://www.deutschlern.net </a:t>
            </a:r>
            <a:endParaRPr lang="en-US" dirty="0" smtClean="0"/>
          </a:p>
          <a:p>
            <a:r>
              <a:rPr lang="en-US" b="1" u="sng" dirty="0" smtClean="0">
                <a:hlinkClick r:id="rId7"/>
              </a:rPr>
              <a:t>http://www.oesterreichportal.at/s1.aspx</a:t>
            </a:r>
            <a:endParaRPr lang="en-US" dirty="0" smtClean="0"/>
          </a:p>
          <a:p>
            <a:r>
              <a:rPr lang="en-US" b="1" u="sng" dirty="0" smtClean="0"/>
              <a:t>http://</a:t>
            </a:r>
            <a:r>
              <a:rPr lang="en-US" b="1" u="sng" dirty="0" smtClean="0">
                <a:hlinkClick r:id="rId8"/>
              </a:rPr>
              <a:t>www.oesterreichinstitut.at/daf-materialien.html</a:t>
            </a:r>
            <a:endParaRPr lang="en-US" dirty="0" smtClean="0"/>
          </a:p>
          <a:p>
            <a:r>
              <a:rPr lang="en-US" b="1" u="sng" dirty="0" smtClean="0">
                <a:hlinkClick r:id="rId9"/>
              </a:rPr>
              <a:t>http://elearningeuropa.info/languagelearning</a:t>
            </a:r>
            <a:r>
              <a:rPr lang="de-DE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20000" cy="609600"/>
          </a:xfrm>
        </p:spPr>
        <p:txBody>
          <a:bodyPr/>
          <a:lstStyle/>
          <a:p>
            <a:r>
              <a:rPr lang="de-DE" dirty="0" smtClean="0"/>
              <a:t>Deutsch Unterrichten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6200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Wikis</a:t>
            </a:r>
            <a:endParaRPr lang="en-US" dirty="0" smtClean="0"/>
          </a:p>
          <a:p>
            <a:r>
              <a:rPr lang="en-US" b="1" u="sng" dirty="0" smtClean="0">
                <a:hlinkClick r:id="rId2"/>
              </a:rPr>
              <a:t>http://www.wikispaces.com</a:t>
            </a:r>
            <a:r>
              <a:rPr lang="de-DE" b="1" dirty="0" smtClean="0"/>
              <a:t> </a:t>
            </a:r>
            <a:endParaRPr lang="en-US" dirty="0" smtClean="0"/>
          </a:p>
          <a:p>
            <a:r>
              <a:rPr lang="en-US" b="1" u="sng" dirty="0" smtClean="0">
                <a:hlinkClick r:id="rId3"/>
              </a:rPr>
              <a:t>http://pbworks.com/pbworks-basic-edition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de-DE" b="1" dirty="0" smtClean="0"/>
              <a:t>Portfolio zum Dokumentieren von Fremdsprachenkenntnissen</a:t>
            </a:r>
            <a:endParaRPr lang="en-US" dirty="0" smtClean="0"/>
          </a:p>
          <a:p>
            <a:r>
              <a:rPr lang="de-DE" b="1" u="sng" dirty="0" smtClean="0">
                <a:hlinkClick r:id="rId4"/>
              </a:rPr>
              <a:t>http://www.primarylanguages.org.uk/resources/assessment_and_recording/european_languages_portfolio.aspx</a:t>
            </a:r>
            <a:r>
              <a:rPr lang="de-DE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Lernmaterialien für </a:t>
            </a:r>
            <a:r>
              <a:rPr lang="de-DE" b="1" dirty="0" err="1" smtClean="0"/>
              <a:t>DaF</a:t>
            </a:r>
            <a:endParaRPr lang="en-US" dirty="0" smtClean="0"/>
          </a:p>
          <a:p>
            <a:r>
              <a:rPr lang="de-DE" b="1" u="sng" dirty="0" smtClean="0">
                <a:hlinkClick r:id="rId5"/>
              </a:rPr>
              <a:t>http://www.goethe.de/ins/be/bru/lhr/mat</a:t>
            </a:r>
            <a:r>
              <a:rPr lang="de-DE" b="1" dirty="0" smtClean="0"/>
              <a:t> </a:t>
            </a:r>
            <a:endParaRPr lang="en-US" dirty="0" smtClean="0"/>
          </a:p>
          <a:p>
            <a:r>
              <a:rPr lang="de-DE" b="1" u="sng" dirty="0" smtClean="0">
                <a:hlinkClick r:id="rId6"/>
              </a:rPr>
              <a:t>http://www.schule-ratgeber.de/materialien/30-daf--daz.html</a:t>
            </a:r>
            <a:endParaRPr lang="en-US" dirty="0" smtClean="0"/>
          </a:p>
          <a:p>
            <a:r>
              <a:rPr lang="en-US" b="1" u="sng" dirty="0" smtClean="0">
                <a:hlinkClick r:id="rId7"/>
              </a:rPr>
              <a:t>http://www.deutschunddeutlich.de</a:t>
            </a:r>
            <a:endParaRPr lang="en-US" dirty="0" smtClean="0"/>
          </a:p>
          <a:p>
            <a:r>
              <a:rPr lang="en-US" b="1" u="sng" dirty="0" smtClean="0">
                <a:hlinkClick r:id="rId8"/>
              </a:rPr>
              <a:t>http://www.primarylanguages.org.uk/training_zone.aspx</a:t>
            </a:r>
            <a:r>
              <a:rPr lang="de-DE" u="sng" dirty="0" smtClean="0"/>
              <a:t> </a:t>
            </a:r>
            <a:r>
              <a:rPr lang="en-US" u="sng" dirty="0" smtClean="0"/>
              <a:t>(</a:t>
            </a:r>
            <a:r>
              <a:rPr lang="en-US" u="sng" dirty="0" err="1" smtClean="0"/>
              <a:t>Primarstufe</a:t>
            </a:r>
            <a:r>
              <a:rPr lang="en-US" u="sng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685800"/>
          </a:xfrm>
        </p:spPr>
        <p:txBody>
          <a:bodyPr/>
          <a:lstStyle/>
          <a:p>
            <a:r>
              <a:rPr lang="de-DE" sz="2400" dirty="0" smtClean="0"/>
              <a:t>Deutsch Unterrichten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7620000" cy="6019800"/>
          </a:xfrm>
        </p:spPr>
        <p:txBody>
          <a:bodyPr/>
          <a:lstStyle/>
          <a:p>
            <a:endParaRPr lang="de-DE" sz="1800" b="1" dirty="0" smtClean="0"/>
          </a:p>
          <a:p>
            <a:pPr>
              <a:buNone/>
            </a:pPr>
            <a:r>
              <a:rPr lang="de-DE" sz="1800" b="1" dirty="0" smtClean="0"/>
              <a:t>JETZT (Goethe-Institut, Deutsch für Fortgeschrittene)</a:t>
            </a:r>
            <a:endParaRPr lang="en-US" sz="1800" dirty="0" smtClean="0"/>
          </a:p>
          <a:p>
            <a:r>
              <a:rPr lang="de-DE" sz="1800" b="1" u="sng" dirty="0" smtClean="0">
                <a:hlinkClick r:id="rId2"/>
              </a:rPr>
              <a:t>http://www.goethe.de/z/jetzt/deindex.htm</a:t>
            </a:r>
            <a:r>
              <a:rPr lang="de-DE" sz="1800" b="1" dirty="0" smtClean="0"/>
              <a:t> und</a:t>
            </a:r>
            <a:endParaRPr lang="en-US" sz="1800" dirty="0" smtClean="0"/>
          </a:p>
          <a:p>
            <a:r>
              <a:rPr lang="de-DE" sz="1800" b="1" u="sng" dirty="0" smtClean="0">
                <a:hlinkClick r:id="rId3"/>
              </a:rPr>
              <a:t>http://www.goethe.de/z/jetzt/dejart30/dejprv30.htm</a:t>
            </a:r>
            <a:r>
              <a:rPr lang="de-DE" sz="1800" b="1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Musik im </a:t>
            </a:r>
            <a:r>
              <a:rPr lang="de-DE" sz="1800" b="1" dirty="0" err="1" smtClean="0"/>
              <a:t>DaF</a:t>
            </a:r>
            <a:r>
              <a:rPr lang="de-DE" sz="1800" b="1" dirty="0" smtClean="0"/>
              <a:t>-Unterricht</a:t>
            </a:r>
            <a:endParaRPr lang="en-US" sz="1800" dirty="0" smtClean="0"/>
          </a:p>
          <a:p>
            <a:r>
              <a:rPr lang="de-DE" sz="1800" b="1" u="sng" dirty="0" smtClean="0">
                <a:hlinkClick r:id="rId4"/>
              </a:rPr>
              <a:t>http://www.goethe.de/ins/be/bru/lhr/mat/sta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Wirtschaftsdeutsch</a:t>
            </a:r>
            <a:endParaRPr lang="en-US" sz="1800" dirty="0" smtClean="0"/>
          </a:p>
          <a:p>
            <a:r>
              <a:rPr lang="de-DE" sz="1800" b="1" u="sng" dirty="0" smtClean="0">
                <a:hlinkClick r:id="rId5"/>
              </a:rPr>
              <a:t>http://www.goethe.de/lrn/prj/mol/mlh</a:t>
            </a:r>
            <a:endParaRPr lang="en-US" sz="1800" dirty="0" smtClean="0"/>
          </a:p>
          <a:p>
            <a:r>
              <a:rPr lang="de-DE" sz="1800" b="1" u="sng" dirty="0" smtClean="0">
                <a:hlinkClick r:id="rId6"/>
              </a:rPr>
              <a:t>http://www.dw-world.de/dw/0,,2203,00.html</a:t>
            </a:r>
            <a:r>
              <a:rPr lang="de-DE" sz="1800" b="1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Lehrwerkadapter von JETZT (Goethe-Institut)</a:t>
            </a:r>
            <a:endParaRPr lang="en-US" sz="1800" dirty="0" smtClean="0"/>
          </a:p>
          <a:p>
            <a:r>
              <a:rPr lang="de-DE" sz="1800" b="1" u="sng" dirty="0" smtClean="0">
                <a:hlinkClick r:id="rId7"/>
              </a:rPr>
              <a:t>http://www.goethe.de/z/jetzt/lwa/lwa.htm</a:t>
            </a:r>
            <a:endParaRPr lang="de-DE" sz="1800" b="1" u="sng" dirty="0" smtClean="0"/>
          </a:p>
          <a:p>
            <a:endParaRPr lang="de-DE" sz="1800" b="1" u="sng" dirty="0" smtClean="0"/>
          </a:p>
          <a:p>
            <a:pPr>
              <a:buNone/>
            </a:pPr>
            <a:r>
              <a:rPr lang="de-DE" sz="1800" b="1" dirty="0" smtClean="0"/>
              <a:t>Internet im Deutschunterricht</a:t>
            </a:r>
            <a:endParaRPr lang="en-US" sz="1800" dirty="0" smtClean="0"/>
          </a:p>
          <a:p>
            <a:r>
              <a:rPr lang="de-DE" sz="1800" b="1" u="sng" dirty="0" smtClean="0">
                <a:hlinkClick r:id="rId8"/>
              </a:rPr>
              <a:t>http://www.englisch.schule.de/marokko.htm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Deutsch Unterrichten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620000" cy="609600"/>
          </a:xfrm>
        </p:spPr>
        <p:txBody>
          <a:bodyPr/>
          <a:lstStyle/>
          <a:p>
            <a:r>
              <a:rPr lang="de-DE" sz="2000" dirty="0" smtClean="0"/>
              <a:t>Deutsch Unterrichten - Software</a:t>
            </a:r>
            <a:endParaRPr lang="en-US" sz="2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7620000" cy="5486400"/>
          </a:xfrm>
        </p:spPr>
        <p:txBody>
          <a:bodyPr/>
          <a:lstStyle/>
          <a:p>
            <a:pPr>
              <a:buNone/>
            </a:pPr>
            <a:r>
              <a:rPr lang="de-DE" sz="1800" b="1" dirty="0" smtClean="0"/>
              <a:t>Autorensoftware „Hot </a:t>
            </a:r>
            <a:r>
              <a:rPr lang="de-DE" sz="1800" b="1" dirty="0" err="1" smtClean="0"/>
              <a:t>Potatoes</a:t>
            </a:r>
            <a:r>
              <a:rPr lang="de-DE" sz="1800" b="1" dirty="0" smtClean="0"/>
              <a:t>“ zur Erstellung interaktiver Übungen</a:t>
            </a:r>
            <a:endParaRPr lang="en-US" sz="1800" dirty="0" smtClean="0"/>
          </a:p>
          <a:p>
            <a:r>
              <a:rPr lang="de-DE" sz="1800" b="1" u="sng" dirty="0" smtClean="0">
                <a:hlinkClick r:id="rId2"/>
              </a:rPr>
              <a:t>http://hotpot.uvic.ca</a:t>
            </a:r>
            <a:r>
              <a:rPr lang="de-DE" sz="1800" dirty="0" smtClean="0"/>
              <a:t> 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Einführung in die Software "Hot </a:t>
            </a:r>
            <a:r>
              <a:rPr lang="de-DE" sz="1800" b="1" dirty="0" err="1" smtClean="0"/>
              <a:t>Potatoes</a:t>
            </a:r>
            <a:r>
              <a:rPr lang="de-DE" sz="1800" b="1" dirty="0" smtClean="0"/>
              <a:t>": In diesem Kurs wird in 6 Modulen und 2 Workshops der Umgang mit der Autorensoftware "Hot </a:t>
            </a:r>
            <a:r>
              <a:rPr lang="de-DE" sz="1800" b="1" dirty="0" err="1" smtClean="0"/>
              <a:t>Potatoes</a:t>
            </a:r>
            <a:r>
              <a:rPr lang="de-DE" sz="1800" b="1" dirty="0" smtClean="0"/>
              <a:t>" </a:t>
            </a:r>
            <a:r>
              <a:rPr lang="de-DE" sz="1800" b="1" dirty="0" err="1" smtClean="0"/>
              <a:t>erklaert</a:t>
            </a:r>
            <a:r>
              <a:rPr lang="de-DE" sz="1800" b="1" dirty="0" smtClean="0"/>
              <a:t>.</a:t>
            </a:r>
            <a:endParaRPr lang="en-US" sz="1800" dirty="0" smtClean="0"/>
          </a:p>
          <a:p>
            <a:r>
              <a:rPr lang="de-DE" sz="1800" b="1" u="sng" dirty="0" smtClean="0">
                <a:hlinkClick r:id="rId3"/>
              </a:rPr>
              <a:t>http://leppert.no.sapo.pt/Webseite_FBO/index.htm</a:t>
            </a:r>
            <a:r>
              <a:rPr lang="de-DE" sz="1800" dirty="0" smtClean="0"/>
              <a:t>    </a:t>
            </a:r>
            <a:endParaRPr lang="en-US" sz="1800" dirty="0" smtClean="0"/>
          </a:p>
          <a:p>
            <a:pPr>
              <a:buNone/>
            </a:pPr>
            <a:r>
              <a:rPr lang="de-DE" sz="1800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Autorensoftware „EXE“ zur Erstellung interaktiver Lerneinheiten </a:t>
            </a:r>
            <a:endParaRPr lang="en-US" sz="1800" dirty="0" smtClean="0"/>
          </a:p>
          <a:p>
            <a:r>
              <a:rPr lang="de-DE" sz="1800" b="1" u="sng" dirty="0" smtClean="0">
                <a:hlinkClick r:id="rId4"/>
              </a:rPr>
              <a:t>http://exelearning.org/wiki</a:t>
            </a:r>
            <a:r>
              <a:rPr lang="de-DE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de-DE" sz="1800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Einführungen in die Software „EXE“</a:t>
            </a:r>
            <a:endParaRPr lang="en-US" sz="1800" dirty="0" smtClean="0"/>
          </a:p>
          <a:p>
            <a:r>
              <a:rPr lang="de-DE" sz="1800" b="1" u="sng" dirty="0" smtClean="0">
                <a:hlinkClick r:id="rId5"/>
              </a:rPr>
              <a:t>http://www.paddelhannes.de/exetutorial-de</a:t>
            </a:r>
            <a:r>
              <a:rPr lang="de-DE" sz="1800" b="1" u="sng" dirty="0" smtClean="0"/>
              <a:t> </a:t>
            </a:r>
            <a:endParaRPr lang="en-US" sz="1800" dirty="0" smtClean="0"/>
          </a:p>
          <a:p>
            <a:r>
              <a:rPr lang="de-DE" sz="1800" b="1" u="sng" dirty="0" smtClean="0">
                <a:hlinkClick r:id="rId6"/>
              </a:rPr>
              <a:t>http://wikieducator.org/Online_manual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Online-Autorenwerkzeug zur Erstellung interaktiver Übungen</a:t>
            </a:r>
            <a:endParaRPr lang="en-US" sz="1800" dirty="0" smtClean="0"/>
          </a:p>
          <a:p>
            <a:r>
              <a:rPr lang="de-DE" sz="1800" b="1" u="sng" dirty="0" smtClean="0">
                <a:hlinkClick r:id="rId7"/>
              </a:rPr>
              <a:t>http://www.goethe.de/lhr/prj/usg/deindex.htm</a:t>
            </a:r>
            <a:endParaRPr lang="en-US" sz="18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F_IncompleteNetwork">
  <a:themeElements>
    <a:clrScheme name="Custom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Custom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C9B7A5-7EF4-43B6-8A79-275B5D8B30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AF_IncompleteNetwork</Template>
  <TotalTime>24</TotalTime>
  <Words>155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AF_IncompleteNetwork</vt:lpstr>
      <vt:lpstr>Deutsch Unterrichten </vt:lpstr>
      <vt:lpstr>Links</vt:lpstr>
      <vt:lpstr>Deutsch Unterrichten  </vt:lpstr>
      <vt:lpstr>Deutsch Unterrichten</vt:lpstr>
      <vt:lpstr>Deutsch Unterrichten</vt:lpstr>
      <vt:lpstr>Deutsch Unterrichten</vt:lpstr>
      <vt:lpstr>Software</vt:lpstr>
      <vt:lpstr>Deutsch Unterrichten - Software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Unterrichten</dc:title>
  <dc:creator>d</dc:creator>
  <cp:lastModifiedBy>d</cp:lastModifiedBy>
  <cp:revision>3</cp:revision>
  <dcterms:created xsi:type="dcterms:W3CDTF">2013-01-20T14:15:18Z</dcterms:created>
  <dcterms:modified xsi:type="dcterms:W3CDTF">2013-01-21T17:15:04Z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TC103367989990</vt:lpwstr>
  </property>
</Properties>
</file>