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C814C1-21C8-9F4D-A104-8BA5F0CFC9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6"/>
            <p14:sldId id="268"/>
            <p14:sldId id="265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5673"/>
  </p:normalViewPr>
  <p:slideViewPr>
    <p:cSldViewPr snapToGrid="0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511B1-D2E6-4683-93CB-AAACEA6C3B9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21E003-A9DF-432E-84DE-66134AB7D64E}">
      <dgm:prSet/>
      <dgm:spPr/>
      <dgm:t>
        <a:bodyPr/>
        <a:lstStyle/>
        <a:p>
          <a:pPr algn="just"/>
          <a:r>
            <a:rPr lang="de-DE" noProof="0" dirty="0"/>
            <a:t>Entwicklung der Schriftsysteme</a:t>
          </a:r>
        </a:p>
      </dgm:t>
    </dgm:pt>
    <dgm:pt modelId="{6DC4C707-BD18-4E82-B98E-EEFA95945057}" type="parTrans" cxnId="{FBFA4274-CB05-47A5-AB11-7D80601D9783}">
      <dgm:prSet/>
      <dgm:spPr/>
      <dgm:t>
        <a:bodyPr/>
        <a:lstStyle/>
        <a:p>
          <a:endParaRPr lang="en-US"/>
        </a:p>
      </dgm:t>
    </dgm:pt>
    <dgm:pt modelId="{B58668E1-BBA0-459B-96C0-E369E5C2728C}" type="sibTrans" cxnId="{FBFA4274-CB05-47A5-AB11-7D80601D9783}">
      <dgm:prSet/>
      <dgm:spPr/>
      <dgm:t>
        <a:bodyPr/>
        <a:lstStyle/>
        <a:p>
          <a:endParaRPr lang="en-US"/>
        </a:p>
      </dgm:t>
    </dgm:pt>
    <dgm:pt modelId="{FD4BA348-B4B5-49C1-9888-3C2DE5E18231}">
      <dgm:prSet/>
      <dgm:spPr/>
      <dgm:t>
        <a:bodyPr/>
        <a:lstStyle/>
        <a:p>
          <a:r>
            <a:rPr lang="en-US"/>
            <a:t>Ursprünge der Schriftsysteme</a:t>
          </a:r>
        </a:p>
      </dgm:t>
    </dgm:pt>
    <dgm:pt modelId="{EEB037EF-9E5B-4833-B8DA-B9C0B3D6F0A6}" type="parTrans" cxnId="{67332E11-4D12-4BA9-8F4C-C4228D869CFC}">
      <dgm:prSet/>
      <dgm:spPr/>
      <dgm:t>
        <a:bodyPr/>
        <a:lstStyle/>
        <a:p>
          <a:endParaRPr lang="en-US"/>
        </a:p>
      </dgm:t>
    </dgm:pt>
    <dgm:pt modelId="{8E83D866-94C7-464B-8FC9-223B6D89FC0C}" type="sibTrans" cxnId="{67332E11-4D12-4BA9-8F4C-C4228D869CFC}">
      <dgm:prSet/>
      <dgm:spPr/>
      <dgm:t>
        <a:bodyPr/>
        <a:lstStyle/>
        <a:p>
          <a:endParaRPr lang="en-US"/>
        </a:p>
      </dgm:t>
    </dgm:pt>
    <dgm:pt modelId="{7597BCCB-1620-4EFA-83FE-FFDAFE95B879}">
      <dgm:prSet/>
      <dgm:spPr/>
      <dgm:t>
        <a:bodyPr/>
        <a:lstStyle/>
        <a:p>
          <a:pPr algn="just"/>
          <a:r>
            <a:rPr lang="de-DE" noProof="0" dirty="0"/>
            <a:t>Die Sumerer führten die Keilschrift rund um 3000 v. Chr. in Mesopotamien ein</a:t>
          </a:r>
        </a:p>
      </dgm:t>
    </dgm:pt>
    <dgm:pt modelId="{09E9E564-30F4-45AD-822C-90C5E888A4A0}" type="parTrans" cxnId="{FBFB4072-AF39-42AF-8007-A7B975788E26}">
      <dgm:prSet/>
      <dgm:spPr/>
      <dgm:t>
        <a:bodyPr/>
        <a:lstStyle/>
        <a:p>
          <a:endParaRPr lang="en-US"/>
        </a:p>
      </dgm:t>
    </dgm:pt>
    <dgm:pt modelId="{758F4D93-750E-476A-9278-311948C6ADB0}" type="sibTrans" cxnId="{FBFB4072-AF39-42AF-8007-A7B975788E26}">
      <dgm:prSet/>
      <dgm:spPr/>
      <dgm:t>
        <a:bodyPr/>
        <a:lstStyle/>
        <a:p>
          <a:endParaRPr lang="en-US"/>
        </a:p>
      </dgm:t>
    </dgm:pt>
    <dgm:pt modelId="{8BB5319B-3185-48D7-967C-BB9B27AE19C1}">
      <dgm:prSet/>
      <dgm:spPr/>
      <dgm:t>
        <a:bodyPr/>
        <a:lstStyle/>
        <a:p>
          <a:pPr algn="just"/>
          <a:r>
            <a:rPr lang="de-DE" noProof="0" dirty="0"/>
            <a:t>Die Ägypter verwendeten Hieroglyphen, die vollständige Wörter darstellen</a:t>
          </a:r>
        </a:p>
      </dgm:t>
    </dgm:pt>
    <dgm:pt modelId="{9F42046D-1717-4CEB-BECD-43CB265EBE6F}" type="parTrans" cxnId="{FEAC087F-0CEF-4F28-B7C4-C833EDF88574}">
      <dgm:prSet/>
      <dgm:spPr/>
      <dgm:t>
        <a:bodyPr/>
        <a:lstStyle/>
        <a:p>
          <a:endParaRPr lang="en-US"/>
        </a:p>
      </dgm:t>
    </dgm:pt>
    <dgm:pt modelId="{B51DBFA6-55FE-4775-94F4-B605978F5ADB}" type="sibTrans" cxnId="{FEAC087F-0CEF-4F28-B7C4-C833EDF88574}">
      <dgm:prSet/>
      <dgm:spPr/>
      <dgm:t>
        <a:bodyPr/>
        <a:lstStyle/>
        <a:p>
          <a:endParaRPr lang="en-US"/>
        </a:p>
      </dgm:t>
    </dgm:pt>
    <dgm:pt modelId="{9F3840F4-E71E-48B7-A55E-89B0BAB5E6DF}">
      <dgm:prSet/>
      <dgm:spPr/>
      <dgm:t>
        <a:bodyPr/>
        <a:lstStyle/>
        <a:p>
          <a:pPr algn="just"/>
          <a:r>
            <a:rPr lang="de-DE" noProof="0" dirty="0"/>
            <a:t>Die Phönizier und die Entstehung des Alphabets</a:t>
          </a:r>
        </a:p>
      </dgm:t>
    </dgm:pt>
    <dgm:pt modelId="{0412CEB7-B72D-48E9-8136-71077BB51068}" type="parTrans" cxnId="{CDB592A7-378A-4D1B-8037-3E65AC69FD4C}">
      <dgm:prSet/>
      <dgm:spPr/>
      <dgm:t>
        <a:bodyPr/>
        <a:lstStyle/>
        <a:p>
          <a:endParaRPr lang="en-US"/>
        </a:p>
      </dgm:t>
    </dgm:pt>
    <dgm:pt modelId="{C24BF04E-DC1C-4E59-A995-83AECEB059F0}" type="sibTrans" cxnId="{CDB592A7-378A-4D1B-8037-3E65AC69FD4C}">
      <dgm:prSet/>
      <dgm:spPr/>
      <dgm:t>
        <a:bodyPr/>
        <a:lstStyle/>
        <a:p>
          <a:endParaRPr lang="en-US"/>
        </a:p>
      </dgm:t>
    </dgm:pt>
    <dgm:pt modelId="{AD17A434-9E76-1A49-846F-AE1FD9FC59B0}" type="pres">
      <dgm:prSet presAssocID="{B5C511B1-D2E6-4683-93CB-AAACEA6C3B93}" presName="linear" presStyleCnt="0">
        <dgm:presLayoutVars>
          <dgm:animLvl val="lvl"/>
          <dgm:resizeHandles val="exact"/>
        </dgm:presLayoutVars>
      </dgm:prSet>
      <dgm:spPr/>
    </dgm:pt>
    <dgm:pt modelId="{D5D3710C-0711-E941-B9F7-D5976BC03793}" type="pres">
      <dgm:prSet presAssocID="{8021E003-A9DF-432E-84DE-66134AB7D6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CABADF-8197-CA42-A15B-8C0F9E3D0335}" type="pres">
      <dgm:prSet presAssocID="{B58668E1-BBA0-459B-96C0-E369E5C2728C}" presName="spacer" presStyleCnt="0"/>
      <dgm:spPr/>
    </dgm:pt>
    <dgm:pt modelId="{FA69B09A-3846-CC4E-B7D3-97F6219BECA3}" type="pres">
      <dgm:prSet presAssocID="{FD4BA348-B4B5-49C1-9888-3C2DE5E1823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C19327-9522-D84A-975D-48CF588837A9}" type="pres">
      <dgm:prSet presAssocID="{8E83D866-94C7-464B-8FC9-223B6D89FC0C}" presName="spacer" presStyleCnt="0"/>
      <dgm:spPr/>
    </dgm:pt>
    <dgm:pt modelId="{07BB9740-802C-7F4B-81B4-C60D3F57696E}" type="pres">
      <dgm:prSet presAssocID="{7597BCCB-1620-4EFA-83FE-FFDAFE95B8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242E76-1F65-D447-A207-7E1AEC295281}" type="pres">
      <dgm:prSet presAssocID="{758F4D93-750E-476A-9278-311948C6ADB0}" presName="spacer" presStyleCnt="0"/>
      <dgm:spPr/>
    </dgm:pt>
    <dgm:pt modelId="{923B5CC8-4028-9944-944C-EF162E1745E5}" type="pres">
      <dgm:prSet presAssocID="{8BB5319B-3185-48D7-967C-BB9B27AE19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A9C69B-DC97-1847-9883-20F1AE721572}" type="pres">
      <dgm:prSet presAssocID="{B51DBFA6-55FE-4775-94F4-B605978F5ADB}" presName="spacer" presStyleCnt="0"/>
      <dgm:spPr/>
    </dgm:pt>
    <dgm:pt modelId="{835377B2-F9BE-5445-BD58-E6024832707B}" type="pres">
      <dgm:prSet presAssocID="{9F3840F4-E71E-48B7-A55E-89B0BAB5E6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332E11-4D12-4BA9-8F4C-C4228D869CFC}" srcId="{B5C511B1-D2E6-4683-93CB-AAACEA6C3B93}" destId="{FD4BA348-B4B5-49C1-9888-3C2DE5E18231}" srcOrd="1" destOrd="0" parTransId="{EEB037EF-9E5B-4833-B8DA-B9C0B3D6F0A6}" sibTransId="{8E83D866-94C7-464B-8FC9-223B6D89FC0C}"/>
    <dgm:cxn modelId="{EA6FE623-3D73-364D-9239-8841AAE5045A}" type="presOf" srcId="{B5C511B1-D2E6-4683-93CB-AAACEA6C3B93}" destId="{AD17A434-9E76-1A49-846F-AE1FD9FC59B0}" srcOrd="0" destOrd="0" presId="urn:microsoft.com/office/officeart/2005/8/layout/vList2"/>
    <dgm:cxn modelId="{2562B627-25B2-1343-B653-B89747A28172}" type="presOf" srcId="{7597BCCB-1620-4EFA-83FE-FFDAFE95B879}" destId="{07BB9740-802C-7F4B-81B4-C60D3F57696E}" srcOrd="0" destOrd="0" presId="urn:microsoft.com/office/officeart/2005/8/layout/vList2"/>
    <dgm:cxn modelId="{FBFB4072-AF39-42AF-8007-A7B975788E26}" srcId="{B5C511B1-D2E6-4683-93CB-AAACEA6C3B93}" destId="{7597BCCB-1620-4EFA-83FE-FFDAFE95B879}" srcOrd="2" destOrd="0" parTransId="{09E9E564-30F4-45AD-822C-90C5E888A4A0}" sibTransId="{758F4D93-750E-476A-9278-311948C6ADB0}"/>
    <dgm:cxn modelId="{FBFA4274-CB05-47A5-AB11-7D80601D9783}" srcId="{B5C511B1-D2E6-4683-93CB-AAACEA6C3B93}" destId="{8021E003-A9DF-432E-84DE-66134AB7D64E}" srcOrd="0" destOrd="0" parTransId="{6DC4C707-BD18-4E82-B98E-EEFA95945057}" sibTransId="{B58668E1-BBA0-459B-96C0-E369E5C2728C}"/>
    <dgm:cxn modelId="{FEAC087F-0CEF-4F28-B7C4-C833EDF88574}" srcId="{B5C511B1-D2E6-4683-93CB-AAACEA6C3B93}" destId="{8BB5319B-3185-48D7-967C-BB9B27AE19C1}" srcOrd="3" destOrd="0" parTransId="{9F42046D-1717-4CEB-BECD-43CB265EBE6F}" sibTransId="{B51DBFA6-55FE-4775-94F4-B605978F5ADB}"/>
    <dgm:cxn modelId="{063D2485-64BE-6F4A-8C9C-3E385F5FB4B7}" type="presOf" srcId="{9F3840F4-E71E-48B7-A55E-89B0BAB5E6DF}" destId="{835377B2-F9BE-5445-BD58-E6024832707B}" srcOrd="0" destOrd="0" presId="urn:microsoft.com/office/officeart/2005/8/layout/vList2"/>
    <dgm:cxn modelId="{C3D18088-A4C2-DB4A-B721-045DFB42CC3B}" type="presOf" srcId="{8BB5319B-3185-48D7-967C-BB9B27AE19C1}" destId="{923B5CC8-4028-9944-944C-EF162E1745E5}" srcOrd="0" destOrd="0" presId="urn:microsoft.com/office/officeart/2005/8/layout/vList2"/>
    <dgm:cxn modelId="{1C76DE93-E524-974C-BB23-DC990266AA41}" type="presOf" srcId="{8021E003-A9DF-432E-84DE-66134AB7D64E}" destId="{D5D3710C-0711-E941-B9F7-D5976BC03793}" srcOrd="0" destOrd="0" presId="urn:microsoft.com/office/officeart/2005/8/layout/vList2"/>
    <dgm:cxn modelId="{C5F5CA9B-769E-1F4C-918F-208250E06260}" type="presOf" srcId="{FD4BA348-B4B5-49C1-9888-3C2DE5E18231}" destId="{FA69B09A-3846-CC4E-B7D3-97F6219BECA3}" srcOrd="0" destOrd="0" presId="urn:microsoft.com/office/officeart/2005/8/layout/vList2"/>
    <dgm:cxn modelId="{CDB592A7-378A-4D1B-8037-3E65AC69FD4C}" srcId="{B5C511B1-D2E6-4683-93CB-AAACEA6C3B93}" destId="{9F3840F4-E71E-48B7-A55E-89B0BAB5E6DF}" srcOrd="4" destOrd="0" parTransId="{0412CEB7-B72D-48E9-8136-71077BB51068}" sibTransId="{C24BF04E-DC1C-4E59-A995-83AECEB059F0}"/>
    <dgm:cxn modelId="{08425E5D-E9B9-C74B-A378-50420D4808DC}" type="presParOf" srcId="{AD17A434-9E76-1A49-846F-AE1FD9FC59B0}" destId="{D5D3710C-0711-E941-B9F7-D5976BC03793}" srcOrd="0" destOrd="0" presId="urn:microsoft.com/office/officeart/2005/8/layout/vList2"/>
    <dgm:cxn modelId="{0FD65BBE-8368-034A-A6FA-6B7643C03D64}" type="presParOf" srcId="{AD17A434-9E76-1A49-846F-AE1FD9FC59B0}" destId="{70CABADF-8197-CA42-A15B-8C0F9E3D0335}" srcOrd="1" destOrd="0" presId="urn:microsoft.com/office/officeart/2005/8/layout/vList2"/>
    <dgm:cxn modelId="{5BB013C2-0C0B-BA4E-A39F-B70D937BA67C}" type="presParOf" srcId="{AD17A434-9E76-1A49-846F-AE1FD9FC59B0}" destId="{FA69B09A-3846-CC4E-B7D3-97F6219BECA3}" srcOrd="2" destOrd="0" presId="urn:microsoft.com/office/officeart/2005/8/layout/vList2"/>
    <dgm:cxn modelId="{83AFD4B7-6F41-2C4C-9177-5C08ACF2D9DB}" type="presParOf" srcId="{AD17A434-9E76-1A49-846F-AE1FD9FC59B0}" destId="{9EC19327-9522-D84A-975D-48CF588837A9}" srcOrd="3" destOrd="0" presId="urn:microsoft.com/office/officeart/2005/8/layout/vList2"/>
    <dgm:cxn modelId="{42D33320-5BFE-6A4D-B933-94FA10E5B31B}" type="presParOf" srcId="{AD17A434-9E76-1A49-846F-AE1FD9FC59B0}" destId="{07BB9740-802C-7F4B-81B4-C60D3F57696E}" srcOrd="4" destOrd="0" presId="urn:microsoft.com/office/officeart/2005/8/layout/vList2"/>
    <dgm:cxn modelId="{D73158C3-C65D-364C-B36F-96A4360F4CD2}" type="presParOf" srcId="{AD17A434-9E76-1A49-846F-AE1FD9FC59B0}" destId="{5F242E76-1F65-D447-A207-7E1AEC295281}" srcOrd="5" destOrd="0" presId="urn:microsoft.com/office/officeart/2005/8/layout/vList2"/>
    <dgm:cxn modelId="{59A7C700-C915-C14A-B72D-E3D6B0EF900D}" type="presParOf" srcId="{AD17A434-9E76-1A49-846F-AE1FD9FC59B0}" destId="{923B5CC8-4028-9944-944C-EF162E1745E5}" srcOrd="6" destOrd="0" presId="urn:microsoft.com/office/officeart/2005/8/layout/vList2"/>
    <dgm:cxn modelId="{1375A377-2E63-134F-9622-3C5AEFC45338}" type="presParOf" srcId="{AD17A434-9E76-1A49-846F-AE1FD9FC59B0}" destId="{B4A9C69B-DC97-1847-9883-20F1AE721572}" srcOrd="7" destOrd="0" presId="urn:microsoft.com/office/officeart/2005/8/layout/vList2"/>
    <dgm:cxn modelId="{18CC7759-9ACB-904D-A0FA-D85BD1264B0E}" type="presParOf" srcId="{AD17A434-9E76-1A49-846F-AE1FD9FC59B0}" destId="{835377B2-F9BE-5445-BD58-E602483270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F09C2-D1BA-4BC1-AC48-98A323CA9E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2F473D-73BA-4F88-B20D-989515109D97}">
      <dgm:prSet/>
      <dgm:spPr/>
      <dgm:t>
        <a:bodyPr/>
        <a:lstStyle/>
        <a:p>
          <a:r>
            <a:rPr lang="de-DE" noProof="0" dirty="0"/>
            <a:t>Johannes Gutenbergs bahnbrechende Erfindung der Druckerpresse in den 1440er Jahren</a:t>
          </a:r>
        </a:p>
      </dgm:t>
    </dgm:pt>
    <dgm:pt modelId="{27E0B3F2-6EFC-4F9B-9DFA-FB7680D33864}" type="parTrans" cxnId="{79B30870-1E2D-421A-9F8E-C78F61856D78}">
      <dgm:prSet/>
      <dgm:spPr/>
      <dgm:t>
        <a:bodyPr/>
        <a:lstStyle/>
        <a:p>
          <a:endParaRPr lang="en-US"/>
        </a:p>
      </dgm:t>
    </dgm:pt>
    <dgm:pt modelId="{6F2A48DF-2F42-43B0-AC26-1244B5C41FE2}" type="sibTrans" cxnId="{79B30870-1E2D-421A-9F8E-C78F61856D78}">
      <dgm:prSet/>
      <dgm:spPr/>
      <dgm:t>
        <a:bodyPr/>
        <a:lstStyle/>
        <a:p>
          <a:endParaRPr lang="en-US"/>
        </a:p>
      </dgm:t>
    </dgm:pt>
    <dgm:pt modelId="{AE2C73B8-B07A-4284-92B3-3EC41CCEF9DD}">
      <dgm:prSet/>
      <dgm:spPr/>
      <dgm:t>
        <a:bodyPr/>
        <a:lstStyle/>
        <a:p>
          <a:r>
            <a:rPr lang="de-DE" noProof="0" dirty="0"/>
            <a:t>Erhöhte Nachfrage nach Büchern, angetrieben durch die Renaissance und den Humanismus</a:t>
          </a:r>
        </a:p>
      </dgm:t>
    </dgm:pt>
    <dgm:pt modelId="{D21B7BFC-5273-4011-8E11-B2C02CED1EB2}" type="parTrans" cxnId="{B70553EC-6D0E-4B76-AF16-220101E800E8}">
      <dgm:prSet/>
      <dgm:spPr/>
      <dgm:t>
        <a:bodyPr/>
        <a:lstStyle/>
        <a:p>
          <a:endParaRPr lang="en-US"/>
        </a:p>
      </dgm:t>
    </dgm:pt>
    <dgm:pt modelId="{860EA4D7-2C3A-49B8-A9CB-2E020ED07100}" type="sibTrans" cxnId="{B70553EC-6D0E-4B76-AF16-220101E800E8}">
      <dgm:prSet/>
      <dgm:spPr/>
      <dgm:t>
        <a:bodyPr/>
        <a:lstStyle/>
        <a:p>
          <a:endParaRPr lang="en-US"/>
        </a:p>
      </dgm:t>
    </dgm:pt>
    <dgm:pt modelId="{5D797888-0E0C-4C7E-AFEC-76DBEA1BC1B3}">
      <dgm:prSet/>
      <dgm:spPr/>
      <dgm:t>
        <a:bodyPr/>
        <a:lstStyle/>
        <a:p>
          <a:r>
            <a:rPr lang="de-DE" noProof="0" dirty="0"/>
            <a:t>Übergang vom teuren Pergament zu kostengünstigem Papier</a:t>
          </a:r>
        </a:p>
      </dgm:t>
    </dgm:pt>
    <dgm:pt modelId="{BCF9A449-E1CF-48A0-9ED1-845E832C9E4E}" type="parTrans" cxnId="{7CE84B22-A5B9-427E-96DC-5F5661298D1A}">
      <dgm:prSet/>
      <dgm:spPr/>
      <dgm:t>
        <a:bodyPr/>
        <a:lstStyle/>
        <a:p>
          <a:endParaRPr lang="en-US"/>
        </a:p>
      </dgm:t>
    </dgm:pt>
    <dgm:pt modelId="{7A017888-621F-462F-ABA1-63055256F557}" type="sibTrans" cxnId="{7CE84B22-A5B9-427E-96DC-5F5661298D1A}">
      <dgm:prSet/>
      <dgm:spPr/>
      <dgm:t>
        <a:bodyPr/>
        <a:lstStyle/>
        <a:p>
          <a:endParaRPr lang="en-US"/>
        </a:p>
      </dgm:t>
    </dgm:pt>
    <dgm:pt modelId="{FB9CC246-7923-49D2-9F7E-7D077E6DB976}">
      <dgm:prSet/>
      <dgm:spPr/>
      <dgm:t>
        <a:bodyPr/>
        <a:lstStyle/>
        <a:p>
          <a:pPr algn="l"/>
          <a:r>
            <a:rPr lang="de-DE" noProof="0" dirty="0"/>
            <a:t>Entwicklung von Metallbearbeitungstechniken für Schriften und Druckgeräte</a:t>
          </a:r>
        </a:p>
      </dgm:t>
    </dgm:pt>
    <dgm:pt modelId="{CFE4742A-6D14-4D6E-B13C-D397B900A43D}" type="parTrans" cxnId="{066DD0ED-5E03-4AA1-9B9F-0304B98A2BCA}">
      <dgm:prSet/>
      <dgm:spPr/>
      <dgm:t>
        <a:bodyPr/>
        <a:lstStyle/>
        <a:p>
          <a:endParaRPr lang="en-US"/>
        </a:p>
      </dgm:t>
    </dgm:pt>
    <dgm:pt modelId="{4974C13D-03B8-4FC0-82D6-5947D5E937A1}" type="sibTrans" cxnId="{066DD0ED-5E03-4AA1-9B9F-0304B98A2BCA}">
      <dgm:prSet/>
      <dgm:spPr/>
      <dgm:t>
        <a:bodyPr/>
        <a:lstStyle/>
        <a:p>
          <a:endParaRPr lang="en-US"/>
        </a:p>
      </dgm:t>
    </dgm:pt>
    <dgm:pt modelId="{A3EA6398-3676-B144-BD17-EC175E9F65C9}" type="pres">
      <dgm:prSet presAssocID="{562F09C2-D1BA-4BC1-AC48-98A323CA9E48}" presName="linear" presStyleCnt="0">
        <dgm:presLayoutVars>
          <dgm:animLvl val="lvl"/>
          <dgm:resizeHandles val="exact"/>
        </dgm:presLayoutVars>
      </dgm:prSet>
      <dgm:spPr/>
    </dgm:pt>
    <dgm:pt modelId="{ED3B1B52-17CA-F647-AF2E-248E55275DF3}" type="pres">
      <dgm:prSet presAssocID="{1F2F473D-73BA-4F88-B20D-989515109D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C2056E-1746-454F-A791-D89FA52B2F12}" type="pres">
      <dgm:prSet presAssocID="{6F2A48DF-2F42-43B0-AC26-1244B5C41FE2}" presName="spacer" presStyleCnt="0"/>
      <dgm:spPr/>
    </dgm:pt>
    <dgm:pt modelId="{6660D8D6-EA55-6447-8CCD-E7E94CF07AF4}" type="pres">
      <dgm:prSet presAssocID="{AE2C73B8-B07A-4284-92B3-3EC41CCEF9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B768DE-AE1D-FB49-8648-E956C4F3E1AA}" type="pres">
      <dgm:prSet presAssocID="{860EA4D7-2C3A-49B8-A9CB-2E020ED07100}" presName="spacer" presStyleCnt="0"/>
      <dgm:spPr/>
    </dgm:pt>
    <dgm:pt modelId="{53900F2A-726B-304E-AB1E-A83E888546E2}" type="pres">
      <dgm:prSet presAssocID="{5D797888-0E0C-4C7E-AFEC-76DBEA1BC1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41C618-5EE2-0246-A0B1-04F885FCFDA0}" type="pres">
      <dgm:prSet presAssocID="{7A017888-621F-462F-ABA1-63055256F557}" presName="spacer" presStyleCnt="0"/>
      <dgm:spPr/>
    </dgm:pt>
    <dgm:pt modelId="{43F15830-0BD1-8F4F-B14A-9126192D7040}" type="pres">
      <dgm:prSet presAssocID="{FB9CC246-7923-49D2-9F7E-7D077E6DB9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E84B22-A5B9-427E-96DC-5F5661298D1A}" srcId="{562F09C2-D1BA-4BC1-AC48-98A323CA9E48}" destId="{5D797888-0E0C-4C7E-AFEC-76DBEA1BC1B3}" srcOrd="2" destOrd="0" parTransId="{BCF9A449-E1CF-48A0-9ED1-845E832C9E4E}" sibTransId="{7A017888-621F-462F-ABA1-63055256F557}"/>
    <dgm:cxn modelId="{7710922E-52F8-2047-B8C3-B2E7186A9F70}" type="presOf" srcId="{FB9CC246-7923-49D2-9F7E-7D077E6DB976}" destId="{43F15830-0BD1-8F4F-B14A-9126192D7040}" srcOrd="0" destOrd="0" presId="urn:microsoft.com/office/officeart/2005/8/layout/vList2"/>
    <dgm:cxn modelId="{5D7CD46C-6661-224C-8A6F-655A2FB5507C}" type="presOf" srcId="{562F09C2-D1BA-4BC1-AC48-98A323CA9E48}" destId="{A3EA6398-3676-B144-BD17-EC175E9F65C9}" srcOrd="0" destOrd="0" presId="urn:microsoft.com/office/officeart/2005/8/layout/vList2"/>
    <dgm:cxn modelId="{79B30870-1E2D-421A-9F8E-C78F61856D78}" srcId="{562F09C2-D1BA-4BC1-AC48-98A323CA9E48}" destId="{1F2F473D-73BA-4F88-B20D-989515109D97}" srcOrd="0" destOrd="0" parTransId="{27E0B3F2-6EFC-4F9B-9DFA-FB7680D33864}" sibTransId="{6F2A48DF-2F42-43B0-AC26-1244B5C41FE2}"/>
    <dgm:cxn modelId="{118BDD7E-7BB4-5647-857D-BDEB5F164747}" type="presOf" srcId="{5D797888-0E0C-4C7E-AFEC-76DBEA1BC1B3}" destId="{53900F2A-726B-304E-AB1E-A83E888546E2}" srcOrd="0" destOrd="0" presId="urn:microsoft.com/office/officeart/2005/8/layout/vList2"/>
    <dgm:cxn modelId="{0D121CA4-6B40-054A-B4B7-3563460522C5}" type="presOf" srcId="{AE2C73B8-B07A-4284-92B3-3EC41CCEF9DD}" destId="{6660D8D6-EA55-6447-8CCD-E7E94CF07AF4}" srcOrd="0" destOrd="0" presId="urn:microsoft.com/office/officeart/2005/8/layout/vList2"/>
    <dgm:cxn modelId="{8A14CBA5-8261-214B-B9EC-D9A23E3756F1}" type="presOf" srcId="{1F2F473D-73BA-4F88-B20D-989515109D97}" destId="{ED3B1B52-17CA-F647-AF2E-248E55275DF3}" srcOrd="0" destOrd="0" presId="urn:microsoft.com/office/officeart/2005/8/layout/vList2"/>
    <dgm:cxn modelId="{B70553EC-6D0E-4B76-AF16-220101E800E8}" srcId="{562F09C2-D1BA-4BC1-AC48-98A323CA9E48}" destId="{AE2C73B8-B07A-4284-92B3-3EC41CCEF9DD}" srcOrd="1" destOrd="0" parTransId="{D21B7BFC-5273-4011-8E11-B2C02CED1EB2}" sibTransId="{860EA4D7-2C3A-49B8-A9CB-2E020ED07100}"/>
    <dgm:cxn modelId="{066DD0ED-5E03-4AA1-9B9F-0304B98A2BCA}" srcId="{562F09C2-D1BA-4BC1-AC48-98A323CA9E48}" destId="{FB9CC246-7923-49D2-9F7E-7D077E6DB976}" srcOrd="3" destOrd="0" parTransId="{CFE4742A-6D14-4D6E-B13C-D397B900A43D}" sibTransId="{4974C13D-03B8-4FC0-82D6-5947D5E937A1}"/>
    <dgm:cxn modelId="{7F5EC13B-A272-6648-82C3-22EF7AD9C05B}" type="presParOf" srcId="{A3EA6398-3676-B144-BD17-EC175E9F65C9}" destId="{ED3B1B52-17CA-F647-AF2E-248E55275DF3}" srcOrd="0" destOrd="0" presId="urn:microsoft.com/office/officeart/2005/8/layout/vList2"/>
    <dgm:cxn modelId="{CB0DDE7D-CE68-9640-90D5-9BF1064B528A}" type="presParOf" srcId="{A3EA6398-3676-B144-BD17-EC175E9F65C9}" destId="{0BC2056E-1746-454F-A791-D89FA52B2F12}" srcOrd="1" destOrd="0" presId="urn:microsoft.com/office/officeart/2005/8/layout/vList2"/>
    <dgm:cxn modelId="{3FE571E1-7927-F949-A4FB-AE1B7B3601F8}" type="presParOf" srcId="{A3EA6398-3676-B144-BD17-EC175E9F65C9}" destId="{6660D8D6-EA55-6447-8CCD-E7E94CF07AF4}" srcOrd="2" destOrd="0" presId="urn:microsoft.com/office/officeart/2005/8/layout/vList2"/>
    <dgm:cxn modelId="{5BE8393C-75F0-2844-89DC-C3DCF48E920C}" type="presParOf" srcId="{A3EA6398-3676-B144-BD17-EC175E9F65C9}" destId="{8CB768DE-AE1D-FB49-8648-E956C4F3E1AA}" srcOrd="3" destOrd="0" presId="urn:microsoft.com/office/officeart/2005/8/layout/vList2"/>
    <dgm:cxn modelId="{CF69CD31-7404-514E-88E6-708F765B433B}" type="presParOf" srcId="{A3EA6398-3676-B144-BD17-EC175E9F65C9}" destId="{53900F2A-726B-304E-AB1E-A83E888546E2}" srcOrd="4" destOrd="0" presId="urn:microsoft.com/office/officeart/2005/8/layout/vList2"/>
    <dgm:cxn modelId="{69478B11-5BE9-D74D-B3D0-AAFD8654C2A8}" type="presParOf" srcId="{A3EA6398-3676-B144-BD17-EC175E9F65C9}" destId="{5341C618-5EE2-0246-A0B1-04F885FCFDA0}" srcOrd="5" destOrd="0" presId="urn:microsoft.com/office/officeart/2005/8/layout/vList2"/>
    <dgm:cxn modelId="{7AADBCC3-6A90-9E45-B8EB-555FE3861378}" type="presParOf" srcId="{A3EA6398-3676-B144-BD17-EC175E9F65C9}" destId="{43F15830-0BD1-8F4F-B14A-9126192D70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CC621-C4FB-4E78-B4AE-CEE0368EE3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F59E89-927A-47C0-A1A6-03A8094CEE0A}">
      <dgm:prSet/>
      <dgm:spPr/>
      <dgm:t>
        <a:bodyPr/>
        <a:lstStyle/>
        <a:p>
          <a:r>
            <a:rPr lang="de-DE" noProof="0" dirty="0"/>
            <a:t>Modernes Denken und die Entstehung einer öffentlichen Meinung</a:t>
          </a:r>
        </a:p>
      </dgm:t>
    </dgm:pt>
    <dgm:pt modelId="{1C6873EE-7BB4-4103-8DA0-CD345FA25886}" type="parTrans" cxnId="{C0D0A705-F630-44A4-91D4-DFCDD15910A6}">
      <dgm:prSet/>
      <dgm:spPr/>
      <dgm:t>
        <a:bodyPr/>
        <a:lstStyle/>
        <a:p>
          <a:endParaRPr lang="en-US"/>
        </a:p>
      </dgm:t>
    </dgm:pt>
    <dgm:pt modelId="{9EFA5FF8-9BE0-4CA9-AE0A-A0F4DFAAD80E}" type="sibTrans" cxnId="{C0D0A705-F630-44A4-91D4-DFCDD15910A6}">
      <dgm:prSet/>
      <dgm:spPr/>
      <dgm:t>
        <a:bodyPr/>
        <a:lstStyle/>
        <a:p>
          <a:endParaRPr lang="en-US"/>
        </a:p>
      </dgm:t>
    </dgm:pt>
    <dgm:pt modelId="{3D01D297-1537-4D06-B3B2-3F80180383C1}">
      <dgm:prSet/>
      <dgm:spPr/>
      <dgm:t>
        <a:bodyPr/>
        <a:lstStyle/>
        <a:p>
          <a:r>
            <a:rPr lang="de-DE" noProof="0" dirty="0"/>
            <a:t>Unterstützung der Reformation, der Bauernkriege und der kulturellen Entwicklung</a:t>
          </a:r>
        </a:p>
      </dgm:t>
    </dgm:pt>
    <dgm:pt modelId="{F5439EF9-D1C1-4D83-B6B9-DF2C4AB96137}" type="parTrans" cxnId="{1797D998-EFCB-4484-BFDA-C9ADC243B9E5}">
      <dgm:prSet/>
      <dgm:spPr/>
      <dgm:t>
        <a:bodyPr/>
        <a:lstStyle/>
        <a:p>
          <a:endParaRPr lang="en-US"/>
        </a:p>
      </dgm:t>
    </dgm:pt>
    <dgm:pt modelId="{341DED4D-0774-4D5D-9AC6-9172DA144D29}" type="sibTrans" cxnId="{1797D998-EFCB-4484-BFDA-C9ADC243B9E5}">
      <dgm:prSet/>
      <dgm:spPr/>
      <dgm:t>
        <a:bodyPr/>
        <a:lstStyle/>
        <a:p>
          <a:endParaRPr lang="en-US"/>
        </a:p>
      </dgm:t>
    </dgm:pt>
    <dgm:pt modelId="{59ACF2E3-3C5F-4093-894E-5E0CE99CE948}">
      <dgm:prSet/>
      <dgm:spPr/>
      <dgm:t>
        <a:bodyPr/>
        <a:lstStyle/>
        <a:p>
          <a:r>
            <a:rPr lang="de-DE" noProof="0" dirty="0"/>
            <a:t>Gestaltete das Erscheinungsbild des Buches und die Veröffentlichungsprozesse</a:t>
          </a:r>
        </a:p>
      </dgm:t>
    </dgm:pt>
    <dgm:pt modelId="{45A9FAB0-2B0E-4377-905D-3FE4DEEE80BF}" type="parTrans" cxnId="{65C6110D-5286-4862-897D-238B9671376F}">
      <dgm:prSet/>
      <dgm:spPr/>
      <dgm:t>
        <a:bodyPr/>
        <a:lstStyle/>
        <a:p>
          <a:endParaRPr lang="en-US"/>
        </a:p>
      </dgm:t>
    </dgm:pt>
    <dgm:pt modelId="{3EA15770-F1AA-4144-8781-235F2DE9E990}" type="sibTrans" cxnId="{65C6110D-5286-4862-897D-238B9671376F}">
      <dgm:prSet/>
      <dgm:spPr/>
      <dgm:t>
        <a:bodyPr/>
        <a:lstStyle/>
        <a:p>
          <a:endParaRPr lang="en-US"/>
        </a:p>
      </dgm:t>
    </dgm:pt>
    <dgm:pt modelId="{BCBBF647-13EA-7342-9090-F2E0353E9A00}" type="pres">
      <dgm:prSet presAssocID="{405CC621-C4FB-4E78-B4AE-CEE0368EE342}" presName="linear" presStyleCnt="0">
        <dgm:presLayoutVars>
          <dgm:animLvl val="lvl"/>
          <dgm:resizeHandles val="exact"/>
        </dgm:presLayoutVars>
      </dgm:prSet>
      <dgm:spPr/>
    </dgm:pt>
    <dgm:pt modelId="{6C2FD96F-33DC-8140-98DE-1E9DABDC759D}" type="pres">
      <dgm:prSet presAssocID="{25F59E89-927A-47C0-A1A6-03A8094CEE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8FA268-AADC-3B49-87E4-3C776D1F37B1}" type="pres">
      <dgm:prSet presAssocID="{9EFA5FF8-9BE0-4CA9-AE0A-A0F4DFAAD80E}" presName="spacer" presStyleCnt="0"/>
      <dgm:spPr/>
    </dgm:pt>
    <dgm:pt modelId="{DC7C3F7B-3E6E-444D-A26D-7CC0834B3F81}" type="pres">
      <dgm:prSet presAssocID="{3D01D297-1537-4D06-B3B2-3F80180383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E4D014-0F1A-B946-9694-F31B5BBEA11A}" type="pres">
      <dgm:prSet presAssocID="{341DED4D-0774-4D5D-9AC6-9172DA144D29}" presName="spacer" presStyleCnt="0"/>
      <dgm:spPr/>
    </dgm:pt>
    <dgm:pt modelId="{2743C189-2824-B248-8239-AF572A6B48F0}" type="pres">
      <dgm:prSet presAssocID="{59ACF2E3-3C5F-4093-894E-5E0CE99CE9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0D0A705-F630-44A4-91D4-DFCDD15910A6}" srcId="{405CC621-C4FB-4E78-B4AE-CEE0368EE342}" destId="{25F59E89-927A-47C0-A1A6-03A8094CEE0A}" srcOrd="0" destOrd="0" parTransId="{1C6873EE-7BB4-4103-8DA0-CD345FA25886}" sibTransId="{9EFA5FF8-9BE0-4CA9-AE0A-A0F4DFAAD80E}"/>
    <dgm:cxn modelId="{65C6110D-5286-4862-897D-238B9671376F}" srcId="{405CC621-C4FB-4E78-B4AE-CEE0368EE342}" destId="{59ACF2E3-3C5F-4093-894E-5E0CE99CE948}" srcOrd="2" destOrd="0" parTransId="{45A9FAB0-2B0E-4377-905D-3FE4DEEE80BF}" sibTransId="{3EA15770-F1AA-4144-8781-235F2DE9E990}"/>
    <dgm:cxn modelId="{58708B3A-17AC-6C4E-8F7E-C2D155316933}" type="presOf" srcId="{405CC621-C4FB-4E78-B4AE-CEE0368EE342}" destId="{BCBBF647-13EA-7342-9090-F2E0353E9A00}" srcOrd="0" destOrd="0" presId="urn:microsoft.com/office/officeart/2005/8/layout/vList2"/>
    <dgm:cxn modelId="{7F65EE3F-EAFB-A049-8289-BE9AEF1BDCF3}" type="presOf" srcId="{59ACF2E3-3C5F-4093-894E-5E0CE99CE948}" destId="{2743C189-2824-B248-8239-AF572A6B48F0}" srcOrd="0" destOrd="0" presId="urn:microsoft.com/office/officeart/2005/8/layout/vList2"/>
    <dgm:cxn modelId="{B0AE0C7F-AA2D-F041-82AA-0916CF823D8B}" type="presOf" srcId="{25F59E89-927A-47C0-A1A6-03A8094CEE0A}" destId="{6C2FD96F-33DC-8140-98DE-1E9DABDC759D}" srcOrd="0" destOrd="0" presId="urn:microsoft.com/office/officeart/2005/8/layout/vList2"/>
    <dgm:cxn modelId="{1797D998-EFCB-4484-BFDA-C9ADC243B9E5}" srcId="{405CC621-C4FB-4E78-B4AE-CEE0368EE342}" destId="{3D01D297-1537-4D06-B3B2-3F80180383C1}" srcOrd="1" destOrd="0" parTransId="{F5439EF9-D1C1-4D83-B6B9-DF2C4AB96137}" sibTransId="{341DED4D-0774-4D5D-9AC6-9172DA144D29}"/>
    <dgm:cxn modelId="{C8B28DF6-53B6-C648-A46A-6A336ECF750B}" type="presOf" srcId="{3D01D297-1537-4D06-B3B2-3F80180383C1}" destId="{DC7C3F7B-3E6E-444D-A26D-7CC0834B3F81}" srcOrd="0" destOrd="0" presId="urn:microsoft.com/office/officeart/2005/8/layout/vList2"/>
    <dgm:cxn modelId="{B5712F41-D27E-9541-AB9A-24685044DA13}" type="presParOf" srcId="{BCBBF647-13EA-7342-9090-F2E0353E9A00}" destId="{6C2FD96F-33DC-8140-98DE-1E9DABDC759D}" srcOrd="0" destOrd="0" presId="urn:microsoft.com/office/officeart/2005/8/layout/vList2"/>
    <dgm:cxn modelId="{5F69B944-6972-2D49-A003-6CB1D332032F}" type="presParOf" srcId="{BCBBF647-13EA-7342-9090-F2E0353E9A00}" destId="{9C8FA268-AADC-3B49-87E4-3C776D1F37B1}" srcOrd="1" destOrd="0" presId="urn:microsoft.com/office/officeart/2005/8/layout/vList2"/>
    <dgm:cxn modelId="{2BF5B1CC-72AD-E347-A1A7-01EA720A43A1}" type="presParOf" srcId="{BCBBF647-13EA-7342-9090-F2E0353E9A00}" destId="{DC7C3F7B-3E6E-444D-A26D-7CC0834B3F81}" srcOrd="2" destOrd="0" presId="urn:microsoft.com/office/officeart/2005/8/layout/vList2"/>
    <dgm:cxn modelId="{4FA9D37E-707F-7A4E-9D2F-912176D3C155}" type="presParOf" srcId="{BCBBF647-13EA-7342-9090-F2E0353E9A00}" destId="{55E4D014-0F1A-B946-9694-F31B5BBEA11A}" srcOrd="3" destOrd="0" presId="urn:microsoft.com/office/officeart/2005/8/layout/vList2"/>
    <dgm:cxn modelId="{57D3BD28-AD39-2B48-A62C-D8E758637F04}" type="presParOf" srcId="{BCBBF647-13EA-7342-9090-F2E0353E9A00}" destId="{2743C189-2824-B248-8239-AF572A6B48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0B38A-797F-4D4B-AD5B-4BE6D31FCE2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221CEA-09EA-490A-853B-E5DA93208BC6}">
      <dgm:prSet/>
      <dgm:spPr/>
      <dgm:t>
        <a:bodyPr/>
        <a:lstStyle/>
        <a:p>
          <a:r>
            <a:rPr lang="en-US"/>
            <a:t>Die Aufklärung betonte die Bedeutung der Bildung für die Emanzipation</a:t>
          </a:r>
        </a:p>
      </dgm:t>
    </dgm:pt>
    <dgm:pt modelId="{498FF2EB-0DB2-423F-A0DC-DD3EFB86D632}" type="parTrans" cxnId="{9231A734-4CCC-46A7-8CFF-C955085A1E88}">
      <dgm:prSet/>
      <dgm:spPr/>
      <dgm:t>
        <a:bodyPr/>
        <a:lstStyle/>
        <a:p>
          <a:endParaRPr lang="en-US"/>
        </a:p>
      </dgm:t>
    </dgm:pt>
    <dgm:pt modelId="{34C3D53A-9FAA-4A10-9F77-B64EE229670C}" type="sibTrans" cxnId="{9231A734-4CCC-46A7-8CFF-C955085A1E88}">
      <dgm:prSet/>
      <dgm:spPr/>
      <dgm:t>
        <a:bodyPr/>
        <a:lstStyle/>
        <a:p>
          <a:endParaRPr lang="en-US"/>
        </a:p>
      </dgm:t>
    </dgm:pt>
    <dgm:pt modelId="{D6E84F6C-68EE-4828-A490-5C952BEF2332}">
      <dgm:prSet/>
      <dgm:spPr/>
      <dgm:t>
        <a:bodyPr/>
        <a:lstStyle/>
        <a:p>
          <a:r>
            <a:rPr lang="en-US"/>
            <a:t>Die Förderung von Lesekultur</a:t>
          </a:r>
        </a:p>
      </dgm:t>
    </dgm:pt>
    <dgm:pt modelId="{E2D9D185-1478-44DC-B3CA-6A54F0A1527B}" type="parTrans" cxnId="{CF9B11EC-B720-4969-8D28-F2649E88B275}">
      <dgm:prSet/>
      <dgm:spPr/>
      <dgm:t>
        <a:bodyPr/>
        <a:lstStyle/>
        <a:p>
          <a:endParaRPr lang="en-US"/>
        </a:p>
      </dgm:t>
    </dgm:pt>
    <dgm:pt modelId="{A45A3F53-B50C-4CD0-BEBE-0AE1CA74918D}" type="sibTrans" cxnId="{CF9B11EC-B720-4969-8D28-F2649E88B275}">
      <dgm:prSet/>
      <dgm:spPr/>
      <dgm:t>
        <a:bodyPr/>
        <a:lstStyle/>
        <a:p>
          <a:endParaRPr lang="en-US"/>
        </a:p>
      </dgm:t>
    </dgm:pt>
    <dgm:pt modelId="{0D59C66E-A224-4514-8BD0-54B6FB6319FB}">
      <dgm:prSet/>
      <dgm:spPr/>
      <dgm:t>
        <a:bodyPr/>
        <a:lstStyle/>
        <a:p>
          <a:r>
            <a:rPr lang="en-US"/>
            <a:t>Literarische Gesellschaften und Salons förderten den intellektuellen Austausch</a:t>
          </a:r>
        </a:p>
      </dgm:t>
    </dgm:pt>
    <dgm:pt modelId="{1B1BDED7-999B-46E6-8C6A-7FD01C620FCA}" type="parTrans" cxnId="{828C5681-8460-431A-9F4E-4BF82B5767B4}">
      <dgm:prSet/>
      <dgm:spPr/>
      <dgm:t>
        <a:bodyPr/>
        <a:lstStyle/>
        <a:p>
          <a:endParaRPr lang="en-US"/>
        </a:p>
      </dgm:t>
    </dgm:pt>
    <dgm:pt modelId="{B83363B2-FF46-49B8-8989-56AF989F1146}" type="sibTrans" cxnId="{828C5681-8460-431A-9F4E-4BF82B5767B4}">
      <dgm:prSet/>
      <dgm:spPr/>
      <dgm:t>
        <a:bodyPr/>
        <a:lstStyle/>
        <a:p>
          <a:endParaRPr lang="en-US"/>
        </a:p>
      </dgm:t>
    </dgm:pt>
    <dgm:pt modelId="{2D95C037-D3A2-6543-B2C7-4C96DBFFE01C}" type="pres">
      <dgm:prSet presAssocID="{A910B38A-797F-4D4B-AD5B-4BE6D31FCE21}" presName="linear" presStyleCnt="0">
        <dgm:presLayoutVars>
          <dgm:animLvl val="lvl"/>
          <dgm:resizeHandles val="exact"/>
        </dgm:presLayoutVars>
      </dgm:prSet>
      <dgm:spPr/>
    </dgm:pt>
    <dgm:pt modelId="{6F2C3DF5-D877-4044-BD4A-9BE11705CD25}" type="pres">
      <dgm:prSet presAssocID="{51221CEA-09EA-490A-853B-E5DA93208B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29BF1A-6393-2B40-BE9C-CC950E0D5741}" type="pres">
      <dgm:prSet presAssocID="{34C3D53A-9FAA-4A10-9F77-B64EE229670C}" presName="spacer" presStyleCnt="0"/>
      <dgm:spPr/>
    </dgm:pt>
    <dgm:pt modelId="{1BE93920-2553-8648-AD82-8C134B686837}" type="pres">
      <dgm:prSet presAssocID="{D6E84F6C-68EE-4828-A490-5C952BEF23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33AEF7-82FA-894F-80A8-C379F3962B38}" type="pres">
      <dgm:prSet presAssocID="{A45A3F53-B50C-4CD0-BEBE-0AE1CA74918D}" presName="spacer" presStyleCnt="0"/>
      <dgm:spPr/>
    </dgm:pt>
    <dgm:pt modelId="{E067F834-1DB1-644E-8B68-6CB9D4BF0E82}" type="pres">
      <dgm:prSet presAssocID="{0D59C66E-A224-4514-8BD0-54B6FB6319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B56228-31E1-9046-B9B8-FF7682B39012}" type="presOf" srcId="{0D59C66E-A224-4514-8BD0-54B6FB6319FB}" destId="{E067F834-1DB1-644E-8B68-6CB9D4BF0E82}" srcOrd="0" destOrd="0" presId="urn:microsoft.com/office/officeart/2005/8/layout/vList2"/>
    <dgm:cxn modelId="{9231A734-4CCC-46A7-8CFF-C955085A1E88}" srcId="{A910B38A-797F-4D4B-AD5B-4BE6D31FCE21}" destId="{51221CEA-09EA-490A-853B-E5DA93208BC6}" srcOrd="0" destOrd="0" parTransId="{498FF2EB-0DB2-423F-A0DC-DD3EFB86D632}" sibTransId="{34C3D53A-9FAA-4A10-9F77-B64EE229670C}"/>
    <dgm:cxn modelId="{ED275E7A-CA4A-9B4D-9FA4-ACF6CFF4BC7C}" type="presOf" srcId="{A910B38A-797F-4D4B-AD5B-4BE6D31FCE21}" destId="{2D95C037-D3A2-6543-B2C7-4C96DBFFE01C}" srcOrd="0" destOrd="0" presId="urn:microsoft.com/office/officeart/2005/8/layout/vList2"/>
    <dgm:cxn modelId="{828C5681-8460-431A-9F4E-4BF82B5767B4}" srcId="{A910B38A-797F-4D4B-AD5B-4BE6D31FCE21}" destId="{0D59C66E-A224-4514-8BD0-54B6FB6319FB}" srcOrd="2" destOrd="0" parTransId="{1B1BDED7-999B-46E6-8C6A-7FD01C620FCA}" sibTransId="{B83363B2-FF46-49B8-8989-56AF989F1146}"/>
    <dgm:cxn modelId="{A43E99A6-6096-FC47-985B-D6E868347886}" type="presOf" srcId="{51221CEA-09EA-490A-853B-E5DA93208BC6}" destId="{6F2C3DF5-D877-4044-BD4A-9BE11705CD25}" srcOrd="0" destOrd="0" presId="urn:microsoft.com/office/officeart/2005/8/layout/vList2"/>
    <dgm:cxn modelId="{7EA2D3C4-AB0A-CE4C-B5CD-CBAA669F7643}" type="presOf" srcId="{D6E84F6C-68EE-4828-A490-5C952BEF2332}" destId="{1BE93920-2553-8648-AD82-8C134B686837}" srcOrd="0" destOrd="0" presId="urn:microsoft.com/office/officeart/2005/8/layout/vList2"/>
    <dgm:cxn modelId="{CF9B11EC-B720-4969-8D28-F2649E88B275}" srcId="{A910B38A-797F-4D4B-AD5B-4BE6D31FCE21}" destId="{D6E84F6C-68EE-4828-A490-5C952BEF2332}" srcOrd="1" destOrd="0" parTransId="{E2D9D185-1478-44DC-B3CA-6A54F0A1527B}" sibTransId="{A45A3F53-B50C-4CD0-BEBE-0AE1CA74918D}"/>
    <dgm:cxn modelId="{450CF72A-C4E9-AF40-B4AB-D2CE309EEBDF}" type="presParOf" srcId="{2D95C037-D3A2-6543-B2C7-4C96DBFFE01C}" destId="{6F2C3DF5-D877-4044-BD4A-9BE11705CD25}" srcOrd="0" destOrd="0" presId="urn:microsoft.com/office/officeart/2005/8/layout/vList2"/>
    <dgm:cxn modelId="{0FC8D77A-5083-8548-A586-D482A43B4919}" type="presParOf" srcId="{2D95C037-D3A2-6543-B2C7-4C96DBFFE01C}" destId="{7329BF1A-6393-2B40-BE9C-CC950E0D5741}" srcOrd="1" destOrd="0" presId="urn:microsoft.com/office/officeart/2005/8/layout/vList2"/>
    <dgm:cxn modelId="{1FBB08F5-5B8D-BB48-808A-0FE8D8D4D037}" type="presParOf" srcId="{2D95C037-D3A2-6543-B2C7-4C96DBFFE01C}" destId="{1BE93920-2553-8648-AD82-8C134B686837}" srcOrd="2" destOrd="0" presId="urn:microsoft.com/office/officeart/2005/8/layout/vList2"/>
    <dgm:cxn modelId="{6AEFEFDC-CB25-FF4C-B018-CC6C0DB505A5}" type="presParOf" srcId="{2D95C037-D3A2-6543-B2C7-4C96DBFFE01C}" destId="{3533AEF7-82FA-894F-80A8-C379F3962B38}" srcOrd="3" destOrd="0" presId="urn:microsoft.com/office/officeart/2005/8/layout/vList2"/>
    <dgm:cxn modelId="{511D7653-B7D2-F645-A57F-F29D24FD55C1}" type="presParOf" srcId="{2D95C037-D3A2-6543-B2C7-4C96DBFFE01C}" destId="{E067F834-1DB1-644E-8B68-6CB9D4BF0E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C05CD-25ED-4B31-8E14-1B221627693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7659DD-D182-44C0-8225-9B5B6A4C1512}">
      <dgm:prSet/>
      <dgm:spPr/>
      <dgm:t>
        <a:bodyPr/>
        <a:lstStyle/>
        <a:p>
          <a:r>
            <a:rPr lang="de-DE" noProof="0" dirty="0"/>
            <a:t>Die Entstehung von Taschenbüchern in den 1930er Jahren, wie ”Penguin Books” in Großbritannien </a:t>
          </a:r>
          <a:r>
            <a:rPr lang="en-US" dirty="0"/>
            <a:t>und “Pocket Books” in den USA</a:t>
          </a:r>
        </a:p>
      </dgm:t>
    </dgm:pt>
    <dgm:pt modelId="{6762F440-B7E0-46E2-BF54-FFBC7E59410B}" type="parTrans" cxnId="{1F714416-753B-4B95-A8DF-6DA94971497A}">
      <dgm:prSet/>
      <dgm:spPr/>
      <dgm:t>
        <a:bodyPr/>
        <a:lstStyle/>
        <a:p>
          <a:endParaRPr lang="en-US"/>
        </a:p>
      </dgm:t>
    </dgm:pt>
    <dgm:pt modelId="{2674D4C2-97C9-44F3-9762-53C456D6CCA3}" type="sibTrans" cxnId="{1F714416-753B-4B95-A8DF-6DA94971497A}">
      <dgm:prSet/>
      <dgm:spPr/>
      <dgm:t>
        <a:bodyPr/>
        <a:lstStyle/>
        <a:p>
          <a:endParaRPr lang="en-US"/>
        </a:p>
      </dgm:t>
    </dgm:pt>
    <dgm:pt modelId="{D73C7E70-B848-4420-AE38-8A9B0D805CB9}">
      <dgm:prSet/>
      <dgm:spPr/>
      <dgm:t>
        <a:bodyPr/>
        <a:lstStyle/>
        <a:p>
          <a:r>
            <a:rPr lang="en-US"/>
            <a:t>Massenproduktion und erschwingliches Design</a:t>
          </a:r>
        </a:p>
      </dgm:t>
    </dgm:pt>
    <dgm:pt modelId="{42A1F848-908F-40B4-9644-1BC879E90C87}" type="parTrans" cxnId="{8BE5AC29-D0F7-45E5-B49B-1B7FB647BF6B}">
      <dgm:prSet/>
      <dgm:spPr/>
      <dgm:t>
        <a:bodyPr/>
        <a:lstStyle/>
        <a:p>
          <a:endParaRPr lang="en-US"/>
        </a:p>
      </dgm:t>
    </dgm:pt>
    <dgm:pt modelId="{EBEE4734-C87A-4467-89FE-3028E8BFE215}" type="sibTrans" cxnId="{8BE5AC29-D0F7-45E5-B49B-1B7FB647BF6B}">
      <dgm:prSet/>
      <dgm:spPr/>
      <dgm:t>
        <a:bodyPr/>
        <a:lstStyle/>
        <a:p>
          <a:endParaRPr lang="en-US"/>
        </a:p>
      </dgm:t>
    </dgm:pt>
    <dgm:pt modelId="{B2183E45-064B-4856-A98F-27340F60D035}">
      <dgm:prSet/>
      <dgm:spPr/>
      <dgm:t>
        <a:bodyPr/>
        <a:lstStyle/>
        <a:p>
          <a:r>
            <a:rPr lang="de-DE" noProof="0" dirty="0"/>
            <a:t>Die Ausweitung des Taschenbuchformats auf verschiedene Genres, darunter auch wissenschaftliche Werke</a:t>
          </a:r>
        </a:p>
      </dgm:t>
    </dgm:pt>
    <dgm:pt modelId="{9E31F358-A549-4700-AA6F-43AB8058CEA9}" type="parTrans" cxnId="{27A49B52-9418-4ECD-876A-3BC918B3E5E5}">
      <dgm:prSet/>
      <dgm:spPr/>
      <dgm:t>
        <a:bodyPr/>
        <a:lstStyle/>
        <a:p>
          <a:endParaRPr lang="en-US"/>
        </a:p>
      </dgm:t>
    </dgm:pt>
    <dgm:pt modelId="{D40B2251-8A12-4E25-B5A3-5771A5122327}" type="sibTrans" cxnId="{27A49B52-9418-4ECD-876A-3BC918B3E5E5}">
      <dgm:prSet/>
      <dgm:spPr/>
      <dgm:t>
        <a:bodyPr/>
        <a:lstStyle/>
        <a:p>
          <a:endParaRPr lang="en-US"/>
        </a:p>
      </dgm:t>
    </dgm:pt>
    <dgm:pt modelId="{6FB2C4D3-5134-4342-AA77-85497B5D3006}" type="pres">
      <dgm:prSet presAssocID="{1E3C05CD-25ED-4B31-8E14-1B2216276933}" presName="linear" presStyleCnt="0">
        <dgm:presLayoutVars>
          <dgm:animLvl val="lvl"/>
          <dgm:resizeHandles val="exact"/>
        </dgm:presLayoutVars>
      </dgm:prSet>
      <dgm:spPr/>
    </dgm:pt>
    <dgm:pt modelId="{465960C0-1613-2A4D-8D53-0DF2F2F94BD3}" type="pres">
      <dgm:prSet presAssocID="{047659DD-D182-44C0-8225-9B5B6A4C15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51F521-4C65-2040-9F16-AEA5F1A28AA0}" type="pres">
      <dgm:prSet presAssocID="{2674D4C2-97C9-44F3-9762-53C456D6CCA3}" presName="spacer" presStyleCnt="0"/>
      <dgm:spPr/>
    </dgm:pt>
    <dgm:pt modelId="{4501FD58-C36E-584A-9675-44D58A5DB3CD}" type="pres">
      <dgm:prSet presAssocID="{D73C7E70-B848-4420-AE38-8A9B0D805C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B06BF-6F04-E340-A016-9C5118B5910A}" type="pres">
      <dgm:prSet presAssocID="{EBEE4734-C87A-4467-89FE-3028E8BFE215}" presName="spacer" presStyleCnt="0"/>
      <dgm:spPr/>
    </dgm:pt>
    <dgm:pt modelId="{11CBD522-2900-5640-9D5F-7424089F4794}" type="pres">
      <dgm:prSet presAssocID="{B2183E45-064B-4856-A98F-27340F60D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714416-753B-4B95-A8DF-6DA94971497A}" srcId="{1E3C05CD-25ED-4B31-8E14-1B2216276933}" destId="{047659DD-D182-44C0-8225-9B5B6A4C1512}" srcOrd="0" destOrd="0" parTransId="{6762F440-B7E0-46E2-BF54-FFBC7E59410B}" sibTransId="{2674D4C2-97C9-44F3-9762-53C456D6CCA3}"/>
    <dgm:cxn modelId="{8BE5AC29-D0F7-45E5-B49B-1B7FB647BF6B}" srcId="{1E3C05CD-25ED-4B31-8E14-1B2216276933}" destId="{D73C7E70-B848-4420-AE38-8A9B0D805CB9}" srcOrd="1" destOrd="0" parTransId="{42A1F848-908F-40B4-9644-1BC879E90C87}" sibTransId="{EBEE4734-C87A-4467-89FE-3028E8BFE215}"/>
    <dgm:cxn modelId="{27A49B52-9418-4ECD-876A-3BC918B3E5E5}" srcId="{1E3C05CD-25ED-4B31-8E14-1B2216276933}" destId="{B2183E45-064B-4856-A98F-27340F60D035}" srcOrd="2" destOrd="0" parTransId="{9E31F358-A549-4700-AA6F-43AB8058CEA9}" sibTransId="{D40B2251-8A12-4E25-B5A3-5771A5122327}"/>
    <dgm:cxn modelId="{2523035F-5F27-A84D-B99E-0AC9C7F71AE3}" type="presOf" srcId="{047659DD-D182-44C0-8225-9B5B6A4C1512}" destId="{465960C0-1613-2A4D-8D53-0DF2F2F94BD3}" srcOrd="0" destOrd="0" presId="urn:microsoft.com/office/officeart/2005/8/layout/vList2"/>
    <dgm:cxn modelId="{FED91887-03AA-3D4C-8023-62C3F4F0DC1E}" type="presOf" srcId="{B2183E45-064B-4856-A98F-27340F60D035}" destId="{11CBD522-2900-5640-9D5F-7424089F4794}" srcOrd="0" destOrd="0" presId="urn:microsoft.com/office/officeart/2005/8/layout/vList2"/>
    <dgm:cxn modelId="{E1D966C3-791D-024B-B490-E3127E2D32E3}" type="presOf" srcId="{D73C7E70-B848-4420-AE38-8A9B0D805CB9}" destId="{4501FD58-C36E-584A-9675-44D58A5DB3CD}" srcOrd="0" destOrd="0" presId="urn:microsoft.com/office/officeart/2005/8/layout/vList2"/>
    <dgm:cxn modelId="{86F51DFB-E86A-3149-ACB2-759CAC893A6F}" type="presOf" srcId="{1E3C05CD-25ED-4B31-8E14-1B2216276933}" destId="{6FB2C4D3-5134-4342-AA77-85497B5D3006}" srcOrd="0" destOrd="0" presId="urn:microsoft.com/office/officeart/2005/8/layout/vList2"/>
    <dgm:cxn modelId="{4799DA86-9E92-464A-A3CC-79150C47B9FA}" type="presParOf" srcId="{6FB2C4D3-5134-4342-AA77-85497B5D3006}" destId="{465960C0-1613-2A4D-8D53-0DF2F2F94BD3}" srcOrd="0" destOrd="0" presId="urn:microsoft.com/office/officeart/2005/8/layout/vList2"/>
    <dgm:cxn modelId="{816B9D29-9AA8-A34B-B1BC-6A7123105DEC}" type="presParOf" srcId="{6FB2C4D3-5134-4342-AA77-85497B5D3006}" destId="{2051F521-4C65-2040-9F16-AEA5F1A28AA0}" srcOrd="1" destOrd="0" presId="urn:microsoft.com/office/officeart/2005/8/layout/vList2"/>
    <dgm:cxn modelId="{87027CB0-0804-0641-A401-9E52DE3A4E25}" type="presParOf" srcId="{6FB2C4D3-5134-4342-AA77-85497B5D3006}" destId="{4501FD58-C36E-584A-9675-44D58A5DB3CD}" srcOrd="2" destOrd="0" presId="urn:microsoft.com/office/officeart/2005/8/layout/vList2"/>
    <dgm:cxn modelId="{ED96110E-5B89-8440-B1F6-38E2F8DE68E4}" type="presParOf" srcId="{6FB2C4D3-5134-4342-AA77-85497B5D3006}" destId="{572B06BF-6F04-E340-A016-9C5118B5910A}" srcOrd="3" destOrd="0" presId="urn:microsoft.com/office/officeart/2005/8/layout/vList2"/>
    <dgm:cxn modelId="{56318583-0C2D-754D-8BFE-40CCEEE2734A}" type="presParOf" srcId="{6FB2C4D3-5134-4342-AA77-85497B5D3006}" destId="{11CBD522-2900-5640-9D5F-7424089F47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01544-02EE-4D14-BACA-5B7C0ECAC8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1E1D82-1D60-412C-9BA4-5629A4697948}">
      <dgm:prSet/>
      <dgm:spPr/>
      <dgm:t>
        <a:bodyPr/>
        <a:lstStyle/>
        <a:p>
          <a:r>
            <a:rPr lang="en-US"/>
            <a:t>Die Revolution in der Verbreitung von Wissen</a:t>
          </a:r>
        </a:p>
      </dgm:t>
    </dgm:pt>
    <dgm:pt modelId="{2031CA63-8CD3-44C6-9989-AABF305128DD}" type="parTrans" cxnId="{8C852D0D-03FC-440E-BA27-BAE76FF957C1}">
      <dgm:prSet/>
      <dgm:spPr/>
      <dgm:t>
        <a:bodyPr/>
        <a:lstStyle/>
        <a:p>
          <a:endParaRPr lang="en-US"/>
        </a:p>
      </dgm:t>
    </dgm:pt>
    <dgm:pt modelId="{91160D11-A0B8-406E-8788-C7CBF9C05399}" type="sibTrans" cxnId="{8C852D0D-03FC-440E-BA27-BAE76FF957C1}">
      <dgm:prSet/>
      <dgm:spPr/>
      <dgm:t>
        <a:bodyPr/>
        <a:lstStyle/>
        <a:p>
          <a:endParaRPr lang="en-US"/>
        </a:p>
      </dgm:t>
    </dgm:pt>
    <dgm:pt modelId="{317C2169-B6C2-4F49-BC72-FBA6ACFE3D6C}">
      <dgm:prSet/>
      <dgm:spPr/>
      <dgm:t>
        <a:bodyPr/>
        <a:lstStyle/>
        <a:p>
          <a:r>
            <a:rPr lang="en-US"/>
            <a:t>Zugang für alle unabhängig von Standort und Budget</a:t>
          </a:r>
        </a:p>
      </dgm:t>
    </dgm:pt>
    <dgm:pt modelId="{82F09555-E325-43A7-ADD8-DBB889F303AB}" type="parTrans" cxnId="{243B7A58-28EE-4658-AFB6-2498E2D62979}">
      <dgm:prSet/>
      <dgm:spPr/>
      <dgm:t>
        <a:bodyPr/>
        <a:lstStyle/>
        <a:p>
          <a:endParaRPr lang="en-US"/>
        </a:p>
      </dgm:t>
    </dgm:pt>
    <dgm:pt modelId="{3DB2837A-C444-4508-83D9-631E3A723D91}" type="sibTrans" cxnId="{243B7A58-28EE-4658-AFB6-2498E2D62979}">
      <dgm:prSet/>
      <dgm:spPr/>
      <dgm:t>
        <a:bodyPr/>
        <a:lstStyle/>
        <a:p>
          <a:endParaRPr lang="en-US"/>
        </a:p>
      </dgm:t>
    </dgm:pt>
    <dgm:pt modelId="{1E01B778-F6AC-42A2-8A78-2CB51CFC68AC}">
      <dgm:prSet/>
      <dgm:spPr/>
      <dgm:t>
        <a:bodyPr/>
        <a:lstStyle/>
        <a:p>
          <a:r>
            <a:rPr lang="en-US"/>
            <a:t>Einfacher und unmittelbarer Zugang zu wissenschaftlichen Arbeiten und Literatur</a:t>
          </a:r>
        </a:p>
      </dgm:t>
    </dgm:pt>
    <dgm:pt modelId="{AA455E4C-9D8B-4C27-AFDB-0CB1A8DBE8A2}" type="parTrans" cxnId="{2B051892-25AF-459B-9204-F2CFCDA35472}">
      <dgm:prSet/>
      <dgm:spPr/>
      <dgm:t>
        <a:bodyPr/>
        <a:lstStyle/>
        <a:p>
          <a:endParaRPr lang="en-US"/>
        </a:p>
      </dgm:t>
    </dgm:pt>
    <dgm:pt modelId="{1C88B0EF-3BCC-42C4-A3D0-6095D7510C18}" type="sibTrans" cxnId="{2B051892-25AF-459B-9204-F2CFCDA35472}">
      <dgm:prSet/>
      <dgm:spPr/>
      <dgm:t>
        <a:bodyPr/>
        <a:lstStyle/>
        <a:p>
          <a:endParaRPr lang="en-US"/>
        </a:p>
      </dgm:t>
    </dgm:pt>
    <dgm:pt modelId="{BDD7A816-E6BF-F142-865C-0687972D4A23}" type="pres">
      <dgm:prSet presAssocID="{A0E01544-02EE-4D14-BACA-5B7C0ECAC8B2}" presName="linear" presStyleCnt="0">
        <dgm:presLayoutVars>
          <dgm:animLvl val="lvl"/>
          <dgm:resizeHandles val="exact"/>
        </dgm:presLayoutVars>
      </dgm:prSet>
      <dgm:spPr/>
    </dgm:pt>
    <dgm:pt modelId="{B124394B-0B8F-2C43-B084-D4352C90B179}" type="pres">
      <dgm:prSet presAssocID="{3E1E1D82-1D60-412C-9BA4-5629A46979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D8D56B-7568-C240-B1A5-3A2012DEA469}" type="pres">
      <dgm:prSet presAssocID="{91160D11-A0B8-406E-8788-C7CBF9C05399}" presName="spacer" presStyleCnt="0"/>
      <dgm:spPr/>
    </dgm:pt>
    <dgm:pt modelId="{79B2C6DE-759E-3C45-B0CA-099F92DA317F}" type="pres">
      <dgm:prSet presAssocID="{317C2169-B6C2-4F49-BC72-FBA6ACFE3D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9557B8-F19B-6947-A2F3-DE0EFFC08E7D}" type="pres">
      <dgm:prSet presAssocID="{3DB2837A-C444-4508-83D9-631E3A723D91}" presName="spacer" presStyleCnt="0"/>
      <dgm:spPr/>
    </dgm:pt>
    <dgm:pt modelId="{78CC8B04-BFE1-B042-B843-E8D1DEC8FE04}" type="pres">
      <dgm:prSet presAssocID="{1E01B778-F6AC-42A2-8A78-2CB51CFC68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852D0D-03FC-440E-BA27-BAE76FF957C1}" srcId="{A0E01544-02EE-4D14-BACA-5B7C0ECAC8B2}" destId="{3E1E1D82-1D60-412C-9BA4-5629A4697948}" srcOrd="0" destOrd="0" parTransId="{2031CA63-8CD3-44C6-9989-AABF305128DD}" sibTransId="{91160D11-A0B8-406E-8788-C7CBF9C05399}"/>
    <dgm:cxn modelId="{0CB8C92E-45A6-B249-BC80-14E00F2F9B19}" type="presOf" srcId="{3E1E1D82-1D60-412C-9BA4-5629A4697948}" destId="{B124394B-0B8F-2C43-B084-D4352C90B179}" srcOrd="0" destOrd="0" presId="urn:microsoft.com/office/officeart/2005/8/layout/vList2"/>
    <dgm:cxn modelId="{243B7A58-28EE-4658-AFB6-2498E2D62979}" srcId="{A0E01544-02EE-4D14-BACA-5B7C0ECAC8B2}" destId="{317C2169-B6C2-4F49-BC72-FBA6ACFE3D6C}" srcOrd="1" destOrd="0" parTransId="{82F09555-E325-43A7-ADD8-DBB889F303AB}" sibTransId="{3DB2837A-C444-4508-83D9-631E3A723D91}"/>
    <dgm:cxn modelId="{8E9F3765-EBE0-E24C-ADCB-75ABBBE99F14}" type="presOf" srcId="{317C2169-B6C2-4F49-BC72-FBA6ACFE3D6C}" destId="{79B2C6DE-759E-3C45-B0CA-099F92DA317F}" srcOrd="0" destOrd="0" presId="urn:microsoft.com/office/officeart/2005/8/layout/vList2"/>
    <dgm:cxn modelId="{58C46A8F-873C-5A47-B503-EC9BC884F27A}" type="presOf" srcId="{1E01B778-F6AC-42A2-8A78-2CB51CFC68AC}" destId="{78CC8B04-BFE1-B042-B843-E8D1DEC8FE04}" srcOrd="0" destOrd="0" presId="urn:microsoft.com/office/officeart/2005/8/layout/vList2"/>
    <dgm:cxn modelId="{2B051892-25AF-459B-9204-F2CFCDA35472}" srcId="{A0E01544-02EE-4D14-BACA-5B7C0ECAC8B2}" destId="{1E01B778-F6AC-42A2-8A78-2CB51CFC68AC}" srcOrd="2" destOrd="0" parTransId="{AA455E4C-9D8B-4C27-AFDB-0CB1A8DBE8A2}" sibTransId="{1C88B0EF-3BCC-42C4-A3D0-6095D7510C18}"/>
    <dgm:cxn modelId="{19A7FADE-EE2B-6844-B548-AE4A551E30AE}" type="presOf" srcId="{A0E01544-02EE-4D14-BACA-5B7C0ECAC8B2}" destId="{BDD7A816-E6BF-F142-865C-0687972D4A23}" srcOrd="0" destOrd="0" presId="urn:microsoft.com/office/officeart/2005/8/layout/vList2"/>
    <dgm:cxn modelId="{1470947C-3A15-014D-95FE-EA300F580EF3}" type="presParOf" srcId="{BDD7A816-E6BF-F142-865C-0687972D4A23}" destId="{B124394B-0B8F-2C43-B084-D4352C90B179}" srcOrd="0" destOrd="0" presId="urn:microsoft.com/office/officeart/2005/8/layout/vList2"/>
    <dgm:cxn modelId="{3EFA0FC5-37A9-F743-8A4D-1235D6745732}" type="presParOf" srcId="{BDD7A816-E6BF-F142-865C-0687972D4A23}" destId="{5CD8D56B-7568-C240-B1A5-3A2012DEA469}" srcOrd="1" destOrd="0" presId="urn:microsoft.com/office/officeart/2005/8/layout/vList2"/>
    <dgm:cxn modelId="{FEB4313B-9BAF-6547-BC7C-8D766D11E956}" type="presParOf" srcId="{BDD7A816-E6BF-F142-865C-0687972D4A23}" destId="{79B2C6DE-759E-3C45-B0CA-099F92DA317F}" srcOrd="2" destOrd="0" presId="urn:microsoft.com/office/officeart/2005/8/layout/vList2"/>
    <dgm:cxn modelId="{D09C14C1-FCEF-4640-BFFF-805A048624B2}" type="presParOf" srcId="{BDD7A816-E6BF-F142-865C-0687972D4A23}" destId="{A89557B8-F19B-6947-A2F3-DE0EFFC08E7D}" srcOrd="3" destOrd="0" presId="urn:microsoft.com/office/officeart/2005/8/layout/vList2"/>
    <dgm:cxn modelId="{8FE3A627-A7CA-3846-B0EC-80FD958AC326}" type="presParOf" srcId="{BDD7A816-E6BF-F142-865C-0687972D4A23}" destId="{78CC8B04-BFE1-B042-B843-E8D1DEC8FE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3710C-0711-E941-B9F7-D5976BC03793}">
      <dsp:nvSpPr>
        <dsp:cNvPr id="0" name=""/>
        <dsp:cNvSpPr/>
      </dsp:nvSpPr>
      <dsp:spPr>
        <a:xfrm>
          <a:off x="0" y="50474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Entwicklung der Schriftsysteme</a:t>
          </a:r>
        </a:p>
      </dsp:txBody>
      <dsp:txXfrm>
        <a:off x="47334" y="97808"/>
        <a:ext cx="5819541" cy="874969"/>
      </dsp:txXfrm>
    </dsp:sp>
    <dsp:sp modelId="{FA69B09A-3846-CC4E-B7D3-97F6219BECA3}">
      <dsp:nvSpPr>
        <dsp:cNvPr id="0" name=""/>
        <dsp:cNvSpPr/>
      </dsp:nvSpPr>
      <dsp:spPr>
        <a:xfrm>
          <a:off x="0" y="1094992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840789"/>
                <a:satOff val="-893"/>
                <a:lumOff val="686"/>
                <a:alphaOff val="0"/>
                <a:shade val="74000"/>
                <a:satMod val="130000"/>
                <a:lumMod val="90000"/>
              </a:schemeClr>
              <a:schemeClr val="accent2">
                <a:hueOff val="840789"/>
                <a:satOff val="-893"/>
                <a:lumOff val="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Ursprünge der Schriftsysteme</a:t>
          </a:r>
        </a:p>
      </dsp:txBody>
      <dsp:txXfrm>
        <a:off x="47334" y="1142326"/>
        <a:ext cx="5819541" cy="874969"/>
      </dsp:txXfrm>
    </dsp:sp>
    <dsp:sp modelId="{07BB9740-802C-7F4B-81B4-C60D3F57696E}">
      <dsp:nvSpPr>
        <dsp:cNvPr id="0" name=""/>
        <dsp:cNvSpPr/>
      </dsp:nvSpPr>
      <dsp:spPr>
        <a:xfrm>
          <a:off x="0" y="2139509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Die Sumerer führten die Keilschrift rund um 3000 v. Chr. in Mesopotamien ein</a:t>
          </a:r>
        </a:p>
      </dsp:txBody>
      <dsp:txXfrm>
        <a:off x="47334" y="2186843"/>
        <a:ext cx="5819541" cy="874969"/>
      </dsp:txXfrm>
    </dsp:sp>
    <dsp:sp modelId="{923B5CC8-4028-9944-944C-EF162E1745E5}">
      <dsp:nvSpPr>
        <dsp:cNvPr id="0" name=""/>
        <dsp:cNvSpPr/>
      </dsp:nvSpPr>
      <dsp:spPr>
        <a:xfrm>
          <a:off x="0" y="3184027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522366"/>
                <a:satOff val="-2679"/>
                <a:lumOff val="2059"/>
                <a:alphaOff val="0"/>
                <a:shade val="74000"/>
                <a:satMod val="130000"/>
                <a:lumMod val="90000"/>
              </a:schemeClr>
              <a:schemeClr val="accent2">
                <a:hueOff val="2522366"/>
                <a:satOff val="-2679"/>
                <a:lumOff val="205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Die Ägypter verwendeten Hieroglyphen, die vollständige Wörter darstellen</a:t>
          </a:r>
        </a:p>
      </dsp:txBody>
      <dsp:txXfrm>
        <a:off x="47334" y="3231361"/>
        <a:ext cx="5819541" cy="874969"/>
      </dsp:txXfrm>
    </dsp:sp>
    <dsp:sp modelId="{835377B2-F9BE-5445-BD58-E6024832707B}">
      <dsp:nvSpPr>
        <dsp:cNvPr id="0" name=""/>
        <dsp:cNvSpPr/>
      </dsp:nvSpPr>
      <dsp:spPr>
        <a:xfrm>
          <a:off x="0" y="4228544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Die Phönizier und die Entstehung des Alphabets</a:t>
          </a:r>
        </a:p>
      </dsp:txBody>
      <dsp:txXfrm>
        <a:off x="47334" y="4275878"/>
        <a:ext cx="5819541" cy="874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1B52-17CA-F647-AF2E-248E55275DF3}">
      <dsp:nvSpPr>
        <dsp:cNvPr id="0" name=""/>
        <dsp:cNvSpPr/>
      </dsp:nvSpPr>
      <dsp:spPr>
        <a:xfrm>
          <a:off x="0" y="81258"/>
          <a:ext cx="5914209" cy="1492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noProof="0" dirty="0"/>
            <a:t>Johannes Gutenbergs bahnbrechende Erfindung der Druckerpresse in den 1440er Jahren</a:t>
          </a:r>
        </a:p>
      </dsp:txBody>
      <dsp:txXfrm>
        <a:off x="72878" y="154136"/>
        <a:ext cx="5768453" cy="1347164"/>
      </dsp:txXfrm>
    </dsp:sp>
    <dsp:sp modelId="{6660D8D6-EA55-6447-8CCD-E7E94CF07AF4}">
      <dsp:nvSpPr>
        <dsp:cNvPr id="0" name=""/>
        <dsp:cNvSpPr/>
      </dsp:nvSpPr>
      <dsp:spPr>
        <a:xfrm>
          <a:off x="0" y="1657698"/>
          <a:ext cx="5914209" cy="1492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noProof="0" dirty="0"/>
            <a:t>Erhöhte Nachfrage nach Büchern, angetrieben durch die Renaissance und den Humanismus</a:t>
          </a:r>
        </a:p>
      </dsp:txBody>
      <dsp:txXfrm>
        <a:off x="72878" y="1730576"/>
        <a:ext cx="5768453" cy="1347164"/>
      </dsp:txXfrm>
    </dsp:sp>
    <dsp:sp modelId="{53900F2A-726B-304E-AB1E-A83E888546E2}">
      <dsp:nvSpPr>
        <dsp:cNvPr id="0" name=""/>
        <dsp:cNvSpPr/>
      </dsp:nvSpPr>
      <dsp:spPr>
        <a:xfrm>
          <a:off x="0" y="3234138"/>
          <a:ext cx="5914209" cy="1492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noProof="0" dirty="0"/>
            <a:t>Übergang vom teuren Pergament zu kostengünstigem Papier</a:t>
          </a:r>
        </a:p>
      </dsp:txBody>
      <dsp:txXfrm>
        <a:off x="72878" y="3307016"/>
        <a:ext cx="5768453" cy="1347164"/>
      </dsp:txXfrm>
    </dsp:sp>
    <dsp:sp modelId="{43F15830-0BD1-8F4F-B14A-9126192D7040}">
      <dsp:nvSpPr>
        <dsp:cNvPr id="0" name=""/>
        <dsp:cNvSpPr/>
      </dsp:nvSpPr>
      <dsp:spPr>
        <a:xfrm>
          <a:off x="0" y="4810578"/>
          <a:ext cx="5914209" cy="1492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noProof="0" dirty="0"/>
            <a:t>Entwicklung von Metallbearbeitungstechniken für Schriften und Druckgeräte</a:t>
          </a:r>
        </a:p>
      </dsp:txBody>
      <dsp:txXfrm>
        <a:off x="72878" y="4883456"/>
        <a:ext cx="5768453" cy="1347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FD96F-33DC-8140-98DE-1E9DABDC759D}">
      <dsp:nvSpPr>
        <dsp:cNvPr id="0" name=""/>
        <dsp:cNvSpPr/>
      </dsp:nvSpPr>
      <dsp:spPr>
        <a:xfrm>
          <a:off x="0" y="6112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noProof="0" dirty="0"/>
            <a:t>Modernes Denken und die Entstehung einer öffentlichen Meinung</a:t>
          </a:r>
        </a:p>
      </dsp:txBody>
      <dsp:txXfrm>
        <a:off x="80417" y="141545"/>
        <a:ext cx="5753375" cy="1486526"/>
      </dsp:txXfrm>
    </dsp:sp>
    <dsp:sp modelId="{DC7C3F7B-3E6E-444D-A26D-7CC0834B3F81}">
      <dsp:nvSpPr>
        <dsp:cNvPr id="0" name=""/>
        <dsp:cNvSpPr/>
      </dsp:nvSpPr>
      <dsp:spPr>
        <a:xfrm>
          <a:off x="0" y="180064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noProof="0" dirty="0"/>
            <a:t>Unterstützung der Reformation, der Bauernkriege und der kulturellen Entwicklung</a:t>
          </a:r>
        </a:p>
      </dsp:txBody>
      <dsp:txXfrm>
        <a:off x="80417" y="1881065"/>
        <a:ext cx="5753375" cy="1486526"/>
      </dsp:txXfrm>
    </dsp:sp>
    <dsp:sp modelId="{2743C189-2824-B248-8239-AF572A6B48F0}">
      <dsp:nvSpPr>
        <dsp:cNvPr id="0" name=""/>
        <dsp:cNvSpPr/>
      </dsp:nvSpPr>
      <dsp:spPr>
        <a:xfrm>
          <a:off x="0" y="354016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noProof="0" dirty="0"/>
            <a:t>Gestaltete das Erscheinungsbild des Buches und die Veröffentlichungsprozesse</a:t>
          </a:r>
        </a:p>
      </dsp:txBody>
      <dsp:txXfrm>
        <a:off x="80417" y="3620585"/>
        <a:ext cx="5753375" cy="1486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C3DF5-D877-4044-BD4A-9BE11705CD25}">
      <dsp:nvSpPr>
        <dsp:cNvPr id="0" name=""/>
        <dsp:cNvSpPr/>
      </dsp:nvSpPr>
      <dsp:spPr>
        <a:xfrm>
          <a:off x="0" y="6112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Die Aufklärung betonte die Bedeutung der Bildung für die Emanzipation</a:t>
          </a:r>
        </a:p>
      </dsp:txBody>
      <dsp:txXfrm>
        <a:off x="80417" y="141545"/>
        <a:ext cx="5753375" cy="1486526"/>
      </dsp:txXfrm>
    </dsp:sp>
    <dsp:sp modelId="{1BE93920-2553-8648-AD82-8C134B686837}">
      <dsp:nvSpPr>
        <dsp:cNvPr id="0" name=""/>
        <dsp:cNvSpPr/>
      </dsp:nvSpPr>
      <dsp:spPr>
        <a:xfrm>
          <a:off x="0" y="180064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Die Förderung von Lesekultur</a:t>
          </a:r>
        </a:p>
      </dsp:txBody>
      <dsp:txXfrm>
        <a:off x="80417" y="1881065"/>
        <a:ext cx="5753375" cy="1486526"/>
      </dsp:txXfrm>
    </dsp:sp>
    <dsp:sp modelId="{E067F834-1DB1-644E-8B68-6CB9D4BF0E82}">
      <dsp:nvSpPr>
        <dsp:cNvPr id="0" name=""/>
        <dsp:cNvSpPr/>
      </dsp:nvSpPr>
      <dsp:spPr>
        <a:xfrm>
          <a:off x="0" y="354016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Literarische Gesellschaften und Salons förderten den intellektuellen Austausch</a:t>
          </a:r>
        </a:p>
      </dsp:txBody>
      <dsp:txXfrm>
        <a:off x="80417" y="3620585"/>
        <a:ext cx="5753375" cy="1486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60C0-1613-2A4D-8D53-0DF2F2F94BD3}">
      <dsp:nvSpPr>
        <dsp:cNvPr id="0" name=""/>
        <dsp:cNvSpPr/>
      </dsp:nvSpPr>
      <dsp:spPr>
        <a:xfrm>
          <a:off x="0" y="51453"/>
          <a:ext cx="5914209" cy="1667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Die Entstehung von Taschenbüchern in den 1930er Jahren, wie ”Penguin Books” in Großbritannien </a:t>
          </a:r>
          <a:r>
            <a:rPr lang="en-US" sz="2500" kern="1200" dirty="0"/>
            <a:t>und “Pocket Books” in den USA</a:t>
          </a:r>
        </a:p>
      </dsp:txBody>
      <dsp:txXfrm>
        <a:off x="81388" y="132841"/>
        <a:ext cx="5751433" cy="1504474"/>
      </dsp:txXfrm>
    </dsp:sp>
    <dsp:sp modelId="{4501FD58-C36E-584A-9675-44D58A5DB3CD}">
      <dsp:nvSpPr>
        <dsp:cNvPr id="0" name=""/>
        <dsp:cNvSpPr/>
      </dsp:nvSpPr>
      <dsp:spPr>
        <a:xfrm>
          <a:off x="0" y="1790703"/>
          <a:ext cx="5914209" cy="1667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Massenproduktion und erschwingliches Design</a:t>
          </a:r>
        </a:p>
      </dsp:txBody>
      <dsp:txXfrm>
        <a:off x="81388" y="1872091"/>
        <a:ext cx="5751433" cy="1504474"/>
      </dsp:txXfrm>
    </dsp:sp>
    <dsp:sp modelId="{11CBD522-2900-5640-9D5F-7424089F4794}">
      <dsp:nvSpPr>
        <dsp:cNvPr id="0" name=""/>
        <dsp:cNvSpPr/>
      </dsp:nvSpPr>
      <dsp:spPr>
        <a:xfrm>
          <a:off x="0" y="3529953"/>
          <a:ext cx="5914209" cy="1667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Die Ausweitung des Taschenbuchformats auf verschiedene Genres, darunter auch wissenschaftliche Werke</a:t>
          </a:r>
        </a:p>
      </dsp:txBody>
      <dsp:txXfrm>
        <a:off x="81388" y="3611341"/>
        <a:ext cx="5751433" cy="1504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4394B-0B8F-2C43-B084-D4352C90B179}">
      <dsp:nvSpPr>
        <dsp:cNvPr id="0" name=""/>
        <dsp:cNvSpPr/>
      </dsp:nvSpPr>
      <dsp:spPr>
        <a:xfrm>
          <a:off x="0" y="6112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Die Revolution in der Verbreitung von Wissen</a:t>
          </a:r>
        </a:p>
      </dsp:txBody>
      <dsp:txXfrm>
        <a:off x="80417" y="141545"/>
        <a:ext cx="5753375" cy="1486526"/>
      </dsp:txXfrm>
    </dsp:sp>
    <dsp:sp modelId="{79B2C6DE-759E-3C45-B0CA-099F92DA317F}">
      <dsp:nvSpPr>
        <dsp:cNvPr id="0" name=""/>
        <dsp:cNvSpPr/>
      </dsp:nvSpPr>
      <dsp:spPr>
        <a:xfrm>
          <a:off x="0" y="180064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Zugang für alle unabhängig von Standort und Budget</a:t>
          </a:r>
        </a:p>
      </dsp:txBody>
      <dsp:txXfrm>
        <a:off x="80417" y="1881065"/>
        <a:ext cx="5753375" cy="1486526"/>
      </dsp:txXfrm>
    </dsp:sp>
    <dsp:sp modelId="{78CC8B04-BFE1-B042-B843-E8D1DEC8FE04}">
      <dsp:nvSpPr>
        <dsp:cNvPr id="0" name=""/>
        <dsp:cNvSpPr/>
      </dsp:nvSpPr>
      <dsp:spPr>
        <a:xfrm>
          <a:off x="0" y="354016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Einfacher und unmittelbarer Zugang zu wissenschaftlichen Arbeiten und Literatur</a:t>
          </a:r>
        </a:p>
      </dsp:txBody>
      <dsp:txXfrm>
        <a:off x="80417" y="3620585"/>
        <a:ext cx="5753375" cy="148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09AA03-EE1F-A63C-D530-18A41D273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D79D7-1C56-7C8E-59BD-5EA9F92D6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B1D5-BA4F-5641-A898-7842D3C08975}" type="datetimeFigureOut">
              <a:rPr lang="en-GR" smtClean="0"/>
              <a:t>31/10/23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EABA3-705D-041A-3C6E-2FD3FB431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3D1B1-B49E-B142-40B5-C4AD0D315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4FC6C-9B5A-E04A-9153-31827C1FD9B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60034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D0DCD-783D-4249-9BA4-E779FA261521}" type="datetimeFigureOut">
              <a:rPr lang="en-GR" smtClean="0"/>
              <a:t>31/10/23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6633-CFE7-534F-B947-FE5E800A1E0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594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43F449-1720-1B4A-B22E-8C113D0511F6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F6B-909F-754B-A172-3E7E399B6070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B3C4-E7E9-C844-A5CC-08915609E211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48BB-6ECC-5049-B666-FFF37381713C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5E6-0F9E-A244-9911-B1A168819184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268-ABF0-574B-AF5A-E8271BAB85FA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E7EE-F670-3546-83E9-64C9B48F6447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0CA2-B353-E64C-9CE9-84243B071D2A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7F7B-31F2-2C42-81C4-CA48DCFB4873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3EF7-66EB-9840-B2F1-9A8699004303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33A9-2A2B-C347-B8AE-F26EEBCEA7FB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E60E-9B26-6445-9DA6-5E136A80D747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DE5B-F181-B64C-9892-059EBA61BE00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137-56BE-4D49-94FD-AE2EA2A0DDB4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710-F71B-2543-8E9B-9A2EA8C7D370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904E-2E26-1B4E-8D20-5DAFEE91F046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026-7C93-3A43-B1A2-DCEF777CBAFA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83D3C5-B395-A641-8AEA-D518B4E67C18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stor.org/stable/20761930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6973-A921-A67B-7158-A73DEB6EA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Die Geschichte des Buches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F38DB-68CE-794D-3D8C-F80FDCED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70000" lnSpcReduction="20000"/>
          </a:bodyPr>
          <a:lstStyle/>
          <a:p>
            <a:r>
              <a:rPr lang="en-GR" sz="2300" dirty="0"/>
              <a:t>Eine spannende Reise durch die Entwicklungen und Veränderungen der Bücher </a:t>
            </a:r>
          </a:p>
          <a:p>
            <a:pPr algn="r"/>
            <a:endParaRPr lang="en-GR" sz="1400" dirty="0"/>
          </a:p>
          <a:p>
            <a:pPr algn="r"/>
            <a:endParaRPr lang="en-GR" sz="1400" dirty="0"/>
          </a:p>
          <a:p>
            <a:pPr algn="r"/>
            <a:r>
              <a:rPr lang="en-GR" sz="1400" dirty="0"/>
              <a:t>Prof: J. Theisen</a:t>
            </a:r>
          </a:p>
          <a:p>
            <a:pPr algn="r"/>
            <a:r>
              <a:rPr lang="en-GR" sz="1400" dirty="0"/>
              <a:t>Studentin: Kleio Mylioti</a:t>
            </a:r>
          </a:p>
          <a:p>
            <a:pPr algn="r"/>
            <a:r>
              <a:rPr lang="en-GR" sz="1400" dirty="0"/>
              <a:t>1565202100049</a:t>
            </a:r>
          </a:p>
          <a:p>
            <a:pPr algn="l"/>
            <a:endParaRPr lang="en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1353-D91A-CB8B-D086-22594DFE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6166595" cy="318108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379531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DEF2DD-3836-A6A6-F8E5-D6F755E6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R" sz="2800">
                <a:solidFill>
                  <a:srgbClr val="262626"/>
                </a:solidFill>
              </a:rPr>
              <a:t>Bibliotheken und Buchhandel</a:t>
            </a:r>
            <a:endParaRPr lang="en-US" sz="2800">
              <a:solidFill>
                <a:srgbClr val="262626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3C51B-E761-F288-AA8F-DD54725A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R" sz="1700">
                <a:solidFill>
                  <a:srgbClr val="262626"/>
                </a:solidFill>
              </a:rPr>
              <a:t>Öffentliche Bibliotheken wurden eingerichtet, um den Zugang zu Literatur zu erleichtern</a:t>
            </a:r>
          </a:p>
          <a:p>
            <a:pPr>
              <a:lnSpc>
                <a:spcPct val="90000"/>
              </a:lnSpc>
            </a:pPr>
            <a:r>
              <a:rPr lang="en-GR" sz="1700">
                <a:solidFill>
                  <a:srgbClr val="262626"/>
                </a:solidFill>
              </a:rPr>
              <a:t>Intellektuelle Zentren, die Diskussionen und Lernen fördern</a:t>
            </a:r>
          </a:p>
          <a:p>
            <a:pPr>
              <a:lnSpc>
                <a:spcPct val="90000"/>
              </a:lnSpc>
            </a:pPr>
            <a:r>
              <a:rPr lang="en-GR" sz="1700">
                <a:solidFill>
                  <a:srgbClr val="262626"/>
                </a:solidFill>
              </a:rPr>
              <a:t>Fortschritte im Buchhandel machten Bücher leichter zugänglich</a:t>
            </a:r>
          </a:p>
          <a:p>
            <a:pPr>
              <a:lnSpc>
                <a:spcPct val="90000"/>
              </a:lnSpc>
            </a:pPr>
            <a:r>
              <a:rPr lang="en-GR" sz="1700">
                <a:solidFill>
                  <a:srgbClr val="262626"/>
                </a:solidFill>
              </a:rPr>
              <a:t>Sie förderten die Verbreitung der Ideen der Aufklärung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bstrakte verschwommene öffentliche Bibliothek mit Bücherregalen">
            <a:extLst>
              <a:ext uri="{FF2B5EF4-FFF2-40B4-BE49-F238E27FC236}">
                <a16:creationId xmlns:a16="http://schemas.microsoft.com/office/drawing/2014/main" id="{7314C79D-BD84-D745-769C-BA299663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" r="23476" b="2"/>
          <a:stretch/>
        </p:blipFill>
        <p:spPr>
          <a:xfrm>
            <a:off x="5435910" y="675389"/>
            <a:ext cx="6098041" cy="54561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1736FB-A0FC-C336-F2F8-A10C7172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811" y="6557793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2E3E9-C39A-65A3-6C1C-6692B84E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R">
                <a:solidFill>
                  <a:srgbClr val="262626"/>
                </a:solidFill>
              </a:rPr>
              <a:t>Bildung und Lesekultur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3B905-2718-1F75-F415-F6C136688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1142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C179F-FD29-D09F-0DA4-6DD3C71A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1526" y="6504392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3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F689AB-612B-479D-0CE6-259FB44F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Bücher als Instrumente sozialer und politischer Veränderung</a:t>
            </a:r>
            <a:br>
              <a:rPr lang="en-US" sz="2800">
                <a:solidFill>
                  <a:srgbClr val="262626"/>
                </a:solidFill>
              </a:rPr>
            </a:br>
            <a:endParaRPr lang="en-GR" sz="2800">
              <a:solidFill>
                <a:srgbClr val="26262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uf einem Tisch gestapelte Bücher">
            <a:extLst>
              <a:ext uri="{FF2B5EF4-FFF2-40B4-BE49-F238E27FC236}">
                <a16:creationId xmlns:a16="http://schemas.microsoft.com/office/drawing/2014/main" id="{A86C3B44-BE04-22F0-40AA-0B12630BDA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30"/>
          <a:stretch/>
        </p:blipFill>
        <p:spPr>
          <a:xfrm>
            <a:off x="1405351" y="1723175"/>
            <a:ext cx="2433793" cy="325315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4455-510D-3479-5775-9838EE82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GR" dirty="0">
                <a:solidFill>
                  <a:srgbClr val="262626"/>
                </a:solidFill>
              </a:rPr>
              <a:t>Bücher wurden zu Werkzeugen für sozialen und politischen Fortschritt</a:t>
            </a:r>
          </a:p>
          <a:p>
            <a:r>
              <a:rPr lang="en-GR" dirty="0">
                <a:solidFill>
                  <a:srgbClr val="262626"/>
                </a:solidFill>
              </a:rPr>
              <a:t>Sie inspirierten Bewegungen wie die Amerikanische und Französische Revolution</a:t>
            </a:r>
          </a:p>
          <a:p>
            <a:r>
              <a:rPr lang="en-GR" dirty="0">
                <a:solidFill>
                  <a:srgbClr val="262626"/>
                </a:solidFill>
              </a:rPr>
              <a:t>Sie prägten die Gesellschaft, die Kultur und die Politik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CA403-D81F-C836-E3D0-D95413D4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2247" y="6424187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7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4A343-F255-2A8E-82D2-557DA80D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R" sz="2800">
                <a:solidFill>
                  <a:srgbClr val="262626"/>
                </a:solidFill>
              </a:rPr>
              <a:t>Das Aufkommen von Taschenbüchern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BBA9C-D579-996B-FB68-743D485D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6568" y="6494684"/>
            <a:ext cx="6295815" cy="365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589D03E-AA1B-AC5B-D8D4-C15541E03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4733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89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F689AB-612B-479D-0CE6-259FB44F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262626"/>
                </a:solidFill>
              </a:rPr>
              <a:t>V. </a:t>
            </a:r>
            <a:r>
              <a:rPr lang="de-DE" sz="2800" dirty="0">
                <a:solidFill>
                  <a:srgbClr val="262626"/>
                </a:solidFill>
              </a:rPr>
              <a:t>Die Rolle des Buches im digitalen Zeitalter</a:t>
            </a:r>
            <a:br>
              <a:rPr lang="en-US" sz="2800" dirty="0">
                <a:solidFill>
                  <a:srgbClr val="262626"/>
                </a:solidFill>
              </a:rPr>
            </a:br>
            <a:endParaRPr lang="en-GR" sz="2800" dirty="0">
              <a:solidFill>
                <a:srgbClr val="26262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uf einem Tisch gestapelte Bücher">
            <a:extLst>
              <a:ext uri="{FF2B5EF4-FFF2-40B4-BE49-F238E27FC236}">
                <a16:creationId xmlns:a16="http://schemas.microsoft.com/office/drawing/2014/main" id="{A86C3B44-BE04-22F0-40AA-0B12630BDA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30"/>
          <a:stretch/>
        </p:blipFill>
        <p:spPr>
          <a:xfrm>
            <a:off x="1405351" y="1723175"/>
            <a:ext cx="2433793" cy="325315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4455-510D-3479-5775-9838EE82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GR" dirty="0">
                <a:solidFill>
                  <a:srgbClr val="262626"/>
                </a:solidFill>
              </a:rPr>
              <a:t>E-Books und E-</a:t>
            </a:r>
            <a:r>
              <a:rPr lang="en-GB" dirty="0">
                <a:solidFill>
                  <a:srgbClr val="262626"/>
                </a:solidFill>
              </a:rPr>
              <a:t>R</a:t>
            </a:r>
            <a:r>
              <a:rPr lang="en-GR" dirty="0">
                <a:solidFill>
                  <a:srgbClr val="262626"/>
                </a:solidFill>
              </a:rPr>
              <a:t>eaders</a:t>
            </a:r>
          </a:p>
          <a:p>
            <a:r>
              <a:rPr lang="en-GR" dirty="0">
                <a:solidFill>
                  <a:srgbClr val="262626"/>
                </a:solidFill>
              </a:rPr>
              <a:t>Die Digitalisierung des Lesens</a:t>
            </a:r>
          </a:p>
          <a:p>
            <a:r>
              <a:rPr lang="en-GR" dirty="0">
                <a:solidFill>
                  <a:srgbClr val="262626"/>
                </a:solidFill>
              </a:rPr>
              <a:t>Flexibilität und Zugänglichkeit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5D004-4058-92F4-7C6F-226BBBA1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2247" y="6515260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350304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AFE14-7AA9-0ED1-3E0B-D761D64A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R" sz="3400" dirty="0">
                <a:solidFill>
                  <a:srgbClr val="262626"/>
                </a:solidFill>
              </a:rPr>
              <a:t>Online-Publikationen und Open Access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4027EA-2A26-74C1-BD1B-04D31BEC2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0227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8A7E7-EF36-1BC4-F080-719FA653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8565" y="6511979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124831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9993-DE7B-E4AB-AD60-1BBD3626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R" dirty="0"/>
              <a:t>Veränderungen im Leseverhalten und in der Verlagsbranche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2DED-7178-340F-6953-B9A7AE5C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E-Reader haben die Lesegewohnheiten verändert</a:t>
            </a:r>
          </a:p>
          <a:p>
            <a:r>
              <a:rPr lang="en-GR" dirty="0"/>
              <a:t>Soziale Medien und buchorientierte Plattformen wie Goodreads haben eine Lesergesellschaft geschaffen</a:t>
            </a:r>
          </a:p>
          <a:p>
            <a:r>
              <a:rPr lang="en-GR" dirty="0"/>
              <a:t>Autoren und Verleger profitierten von digitalen Veröffentlichungen und Print-on-Demand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B7663-7CA2-81A3-935C-D8512B8A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9827" y="6479639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56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8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B0D00F3-05C4-88E2-8A74-E6F8C68B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Fazit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04C242-28FC-EF94-AC1D-BC5BF5A9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4875" y="6378562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24339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C14AE-4B56-1496-8CBF-D02E5040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R" dirty="0"/>
              <a:t>Literaturverzeichnis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4578D3C-CEEE-79BA-7C1C-88D96F269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>
              <a:lnSpc>
                <a:spcPct val="120000"/>
              </a:lnSpc>
              <a:spcAft>
                <a:spcPts val="600"/>
              </a:spcAft>
              <a:buClrTx/>
              <a:buSzTx/>
              <a:buNone/>
            </a:pPr>
            <a:r>
              <a:rPr lang="de-DE" sz="17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Ahlzweig</a:t>
            </a:r>
            <a:r>
              <a:rPr lang="de-DE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Claus. (1994). Geschichte des Buches. In J. </a:t>
            </a:r>
            <a:r>
              <a:rPr lang="de-DE" sz="17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Baurmann</a:t>
            </a:r>
            <a:r>
              <a:rPr lang="de-DE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F. </a:t>
            </a:r>
            <a:r>
              <a:rPr lang="de-DE" sz="17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Coulmas</a:t>
            </a:r>
            <a:r>
              <a:rPr lang="de-DE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K. Ehlich, P. Eisenberg, H. W. Giese, H. Glück, . . . R. Weingarten, H. Günther, &amp; O. Ludwig (Eds.), </a:t>
            </a:r>
            <a:r>
              <a:rPr lang="de-DE" sz="17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Schrift und Schriftlichkeit Writing and </a:t>
            </a:r>
            <a:r>
              <a:rPr lang="de-DE" sz="17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de-DE" sz="17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Use: Ein interdisziplinäres Handbuch internationaler Forschung An </a:t>
            </a:r>
            <a:r>
              <a:rPr lang="de-DE" sz="17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Interdisciplinary</a:t>
            </a:r>
            <a:r>
              <a:rPr lang="de-DE" sz="17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Handbook </a:t>
            </a:r>
            <a:r>
              <a:rPr lang="de-DE" sz="17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700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International Research</a:t>
            </a:r>
            <a:r>
              <a:rPr lang="de-DE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(Vol. 1, pp. 85-102). </a:t>
            </a:r>
            <a:r>
              <a:rPr lang="en-US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Berlin und New York: Walter de Gruyter.</a:t>
            </a:r>
            <a:endParaRPr kumimoji="0" lang="de-DE" altLang="en-GR" sz="1700" b="0" i="0" u="none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Funke, F. (1999). </a:t>
            </a:r>
            <a:r>
              <a:rPr kumimoji="0" lang="de-DE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Buchkunde: Ein Überblick über die Geschichte des Buches.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München: K G Saur.</a:t>
            </a:r>
          </a:p>
          <a:p>
            <a:pPr marL="0" indent="0" defTabSz="914400">
              <a:lnSpc>
                <a:spcPct val="120000"/>
              </a:lnSpc>
              <a:spcAft>
                <a:spcPts val="600"/>
              </a:spcAft>
              <a:buClrTx/>
              <a:buSzTx/>
              <a:buNone/>
            </a:pPr>
            <a:r>
              <a:rPr lang="en-GB" sz="1700" dirty="0">
                <a:latin typeface="+mn-lt"/>
              </a:rPr>
              <a:t>Graf, K. (2004). </a:t>
            </a:r>
            <a:r>
              <a:rPr lang="de-DE" sz="1700" dirty="0">
                <a:latin typeface="+mn-lt"/>
              </a:rPr>
              <a:t>Wissenschaftliches E-Publizieren mit “Open-Access” — Initiativen und Widerstände. </a:t>
            </a:r>
            <a:r>
              <a:rPr lang="de-DE" sz="1700" i="1" dirty="0">
                <a:latin typeface="+mn-lt"/>
              </a:rPr>
              <a:t>Historical </a:t>
            </a:r>
            <a:r>
              <a:rPr lang="de-DE" sz="1700" i="1" dirty="0" err="1">
                <a:latin typeface="+mn-lt"/>
              </a:rPr>
              <a:t>Social</a:t>
            </a:r>
            <a:r>
              <a:rPr lang="de-DE" sz="1700" i="1" dirty="0">
                <a:latin typeface="+mn-lt"/>
              </a:rPr>
              <a:t> Research / Historische Sozialforschung</a:t>
            </a:r>
            <a:r>
              <a:rPr lang="de-DE" sz="1700" dirty="0">
                <a:latin typeface="+mn-lt"/>
              </a:rPr>
              <a:t>, </a:t>
            </a:r>
            <a:r>
              <a:rPr lang="en-GB" sz="1700" i="1" dirty="0">
                <a:latin typeface="+mn-lt"/>
              </a:rPr>
              <a:t>29</a:t>
            </a:r>
            <a:r>
              <a:rPr lang="en-GB" sz="1700" dirty="0">
                <a:latin typeface="+mn-lt"/>
              </a:rPr>
              <a:t>(1 (107)), 64–75. </a:t>
            </a:r>
            <a:r>
              <a:rPr lang="en-GB" sz="1700" dirty="0">
                <a:latin typeface="+mn-lt"/>
                <a:hlinkClick r:id="rId5"/>
              </a:rPr>
              <a:t>http://www.jstor.org/stable/20761930</a:t>
            </a:r>
            <a:endParaRPr lang="en-GB" sz="1700" dirty="0">
              <a:latin typeface="+mn-lt"/>
            </a:endParaRPr>
          </a:p>
          <a:p>
            <a:pPr marL="0" indent="0" defTabSz="914400">
              <a:lnSpc>
                <a:spcPct val="120000"/>
              </a:lnSpc>
              <a:spcAft>
                <a:spcPts val="600"/>
              </a:spcAft>
              <a:buClrTx/>
              <a:buSzTx/>
              <a:buNone/>
            </a:pPr>
            <a:r>
              <a:rPr kumimoji="0" lang="de-DE" altLang="en-GR" sz="17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Hilz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H. (2019). </a:t>
            </a:r>
            <a:r>
              <a:rPr kumimoji="0" lang="de-DE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Buchgeschichte: Eine Einführung.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Berlin: Walter de Gruyter.</a:t>
            </a:r>
            <a:endParaRPr kumimoji="0" lang="de-DE" altLang="en-GR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Rautenberg, Ursula;. (2001). Buch. In U. Rautenberg, &amp; D. Wetzel, </a:t>
            </a:r>
            <a:r>
              <a:rPr kumimoji="0" lang="de-DE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Grundlagen der Medienkommunikation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(Bd. 11). Tübingen: Niemeyer.</a:t>
            </a:r>
            <a:endParaRPr kumimoji="0" lang="de-DE" altLang="en-GR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Schönstedt, Eduard; Breyer-</a:t>
            </a:r>
            <a:r>
              <a:rPr kumimoji="0" lang="de-DE" altLang="en-GR" sz="17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Mayländer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Thomas;. (2010). </a:t>
            </a:r>
            <a:r>
              <a:rPr kumimoji="0" lang="de-DE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Der Buchverlag Geschichte, Aufbau, Wirtschaftsprinzipien, Kalkulation und Marketing.</a:t>
            </a:r>
            <a:r>
              <a:rPr kumimoji="0" lang="de-DE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Stuttgart: Metzler.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700" b="0" i="0" dirty="0" err="1">
                <a:solidFill>
                  <a:srgbClr val="222222"/>
                </a:solidFill>
                <a:effectLst/>
                <a:latin typeface="+mn-lt"/>
              </a:rPr>
              <a:t>Umlauf</a:t>
            </a:r>
            <a:r>
              <a:rPr lang="en-GB" sz="1700" b="0" i="0" dirty="0">
                <a:solidFill>
                  <a:srgbClr val="222222"/>
                </a:solidFill>
                <a:effectLst/>
                <a:latin typeface="+mn-lt"/>
              </a:rPr>
              <a:t>, K., &amp; Pohl, S. (2018). </a:t>
            </a:r>
            <a:r>
              <a:rPr lang="de-DE" sz="1700" b="0" i="0" dirty="0">
                <a:solidFill>
                  <a:srgbClr val="222222"/>
                </a:solidFill>
                <a:effectLst/>
                <a:latin typeface="+mn-lt"/>
              </a:rPr>
              <a:t>Eine kurze Geschichte von Buch und Buchhandel.</a:t>
            </a:r>
            <a:endParaRPr kumimoji="0" lang="de-DE" altLang="en-GR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Wittmann, R. (1991). </a:t>
            </a:r>
            <a:r>
              <a:rPr kumimoji="0" lang="de-DE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Geschichte des deutschen Buchhandels</a:t>
            </a:r>
            <a:r>
              <a:rPr kumimoji="0" lang="en-US" altLang="en-GR" sz="1700" b="0" i="1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GR" sz="17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Beck.</a:t>
            </a:r>
            <a:endParaRPr kumimoji="0" lang="en-US" altLang="en-GR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G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9DD87-029A-FF05-6EAD-62DBF430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1074" y="6438007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ände, die sich gegenseitig an den Handgelenken halten und zu einem Kreis verschränkt sind">
            <a:extLst>
              <a:ext uri="{FF2B5EF4-FFF2-40B4-BE49-F238E27FC236}">
                <a16:creationId xmlns:a16="http://schemas.microsoft.com/office/drawing/2014/main" id="{2272C988-6800-8FF9-3D7C-355735F3A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3B94-39FF-5289-70DD-2DFA2FEC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Vielen Dank für Ihre Aufmerksamkeit!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9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37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16CC18-A1BA-B2EC-2FB7-521D9215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Einleitung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56F0F-8EFC-CD88-DD5D-12945CE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398" y="6448630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9072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544FA-BAD2-5296-546C-A805697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R" dirty="0">
                <a:solidFill>
                  <a:srgbClr val="262626"/>
                </a:solidFill>
              </a:rPr>
              <a:t>I. Die Anfänge der Schrift und der Vorläufer des Buches</a:t>
            </a: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659E6D2-A113-035A-ABB7-99917F81A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1951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F8F59-0EC3-952E-9D3D-1C6D0D3D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7745" y="6470765"/>
            <a:ext cx="7305900" cy="279400"/>
          </a:xfrm>
        </p:spPr>
        <p:txBody>
          <a:bodyPr/>
          <a:lstStyle/>
          <a:p>
            <a:r>
              <a:rPr lang="en-US"/>
              <a:t>Nationale und Kapodistrias Universität Athen - Fachbereich für Deutsche Sprache und Literatur DGB46 Schriftlinguistik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2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A43184-9ABE-BF38-4081-18CAC42E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dirty="0"/>
              <a:t>Beispiele von Schriftsystemen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12198-E281-198B-4255-27F968559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85" y="2556932"/>
            <a:ext cx="4567427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Arial"/>
              <a:buChar char="•"/>
            </a:pPr>
            <a:r>
              <a:rPr lang="de-DE" sz="2000" b="0" dirty="0"/>
              <a:t>Ein Beispiel für sumerische Keilschrift aus dem 26. vorchristlichen Jahrhundert. (Foto: </a:t>
            </a:r>
            <a:r>
              <a:rPr lang="de-DE" sz="2000" b="0" dirty="0" err="1"/>
              <a:t>Schøyen</a:t>
            </a:r>
            <a:r>
              <a:rPr lang="de-DE" sz="2000" b="0" dirty="0"/>
              <a:t> Collection MS 3029/Wikimedia Commons)</a:t>
            </a:r>
          </a:p>
          <a:p>
            <a:pPr algn="l">
              <a:buFont typeface="Arial"/>
              <a:buChar char="•"/>
            </a:pPr>
            <a:endParaRPr lang="de-DE" sz="2000" dirty="0"/>
          </a:p>
          <a:p>
            <a:pPr algn="l">
              <a:buFont typeface="Arial"/>
              <a:buChar char="•"/>
            </a:pPr>
            <a:r>
              <a:rPr lang="de-DE" sz="2000" dirty="0"/>
              <a:t> Die Hieroglyphen des alten Ägyptens</a:t>
            </a:r>
          </a:p>
          <a:p>
            <a:pPr algn="l"/>
            <a:endParaRPr lang="de-DE" sz="2000" dirty="0">
              <a:solidFill>
                <a:srgbClr val="202122"/>
              </a:solidFill>
            </a:endParaRPr>
          </a:p>
          <a:p>
            <a:pPr algn="l">
              <a:buFont typeface="Arial"/>
              <a:buChar char="•"/>
            </a:pPr>
            <a:r>
              <a:rPr lang="de-DE" sz="2000" b="0" i="0" dirty="0">
                <a:solidFill>
                  <a:srgbClr val="202122"/>
                </a:solidFill>
                <a:effectLst/>
              </a:rPr>
              <a:t>Phönizische Inschrift</a:t>
            </a:r>
            <a:r>
              <a:rPr lang="de-DE" sz="2000" dirty="0">
                <a:solidFill>
                  <a:srgbClr val="202122"/>
                </a:solidFill>
              </a:rPr>
              <a:t>, </a:t>
            </a:r>
            <a:r>
              <a:rPr lang="de-DE" sz="2000" b="0" i="0" dirty="0">
                <a:solidFill>
                  <a:srgbClr val="202122"/>
                </a:solidFill>
                <a:effectLst/>
              </a:rPr>
              <a:t>Archäologisches Museum von Alanya, Türkei</a:t>
            </a:r>
            <a:endParaRPr lang="de-DE" sz="2000" dirty="0"/>
          </a:p>
        </p:txBody>
      </p:sp>
      <p:pic>
        <p:nvPicPr>
          <p:cNvPr id="6" name="Picture Placeholder 5" descr="A close-up of a stone wall with writing&#10;&#10;Description automatically generated">
            <a:extLst>
              <a:ext uri="{FF2B5EF4-FFF2-40B4-BE49-F238E27FC236}">
                <a16:creationId xmlns:a16="http://schemas.microsoft.com/office/drawing/2014/main" id="{A6DBC01E-4E58-EADF-5782-404B50C5DC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0257" r="497" b="-1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egyptian hieroglyphics&#10;&#10;Description automatically generated">
            <a:extLst>
              <a:ext uri="{FF2B5EF4-FFF2-40B4-BE49-F238E27FC236}">
                <a16:creationId xmlns:a16="http://schemas.microsoft.com/office/drawing/2014/main" id="{933A1C2F-3D12-9C79-BEB5-A44E66CA74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02" r="14032" b="1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10" name="Picture 9" descr="A close-up of a stone wall&#10;&#10;Description automatically generated">
            <a:extLst>
              <a:ext uri="{FF2B5EF4-FFF2-40B4-BE49-F238E27FC236}">
                <a16:creationId xmlns:a16="http://schemas.microsoft.com/office/drawing/2014/main" id="{908C4925-DBAB-D3FD-E933-75C83EF904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" r="-2" b="-2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7C718-DE76-0EBD-5CF2-1EB5B9DD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6868" y="6477518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296077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6757C-99BF-6194-A29B-CF7B8B0D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Frühe Formen der Informationsübertragung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stone with hieroglyphics&#10;&#10;Description automatically generated">
            <a:extLst>
              <a:ext uri="{FF2B5EF4-FFF2-40B4-BE49-F238E27FC236}">
                <a16:creationId xmlns:a16="http://schemas.microsoft.com/office/drawing/2014/main" id="{C72B9FAB-56A4-AC42-5A75-97E58964D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23" r="-1" b="16809"/>
          <a:stretch/>
        </p:blipFill>
        <p:spPr>
          <a:xfrm>
            <a:off x="1295401" y="3153522"/>
            <a:ext cx="2216907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8" name="Picture Placeholder 7" descr="A close-up of a papyrus&#10;&#10;Description automatically generated">
            <a:extLst>
              <a:ext uri="{FF2B5EF4-FFF2-40B4-BE49-F238E27FC236}">
                <a16:creationId xmlns:a16="http://schemas.microsoft.com/office/drawing/2014/main" id="{8FC75B92-3AFC-19C2-DCCE-8851EACA95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20983" r="17500" b="5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B40A-37AC-7A94-6D3C-38D79806E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033" y="1158023"/>
            <a:ext cx="4528947" cy="441439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buFont typeface="Arial"/>
              <a:buChar char="•"/>
            </a:pPr>
            <a:endParaRPr lang="de-DE" dirty="0"/>
          </a:p>
          <a:p>
            <a:pPr algn="l">
              <a:buFont typeface="Arial"/>
              <a:buChar char="•"/>
            </a:pPr>
            <a:r>
              <a:rPr lang="de-DE" sz="6400" dirty="0"/>
              <a:t>Archäologische Funde deuten auf die Entwicklung von Aufzeichnungsgeräten im Nahen Osten zwischen 15000 und 3000 v. Chr. hin</a:t>
            </a:r>
          </a:p>
          <a:p>
            <a:pPr algn="l">
              <a:buFont typeface="Arial"/>
              <a:buChar char="•"/>
            </a:pPr>
            <a:r>
              <a:rPr lang="de-DE" sz="6400" dirty="0"/>
              <a:t>Jäger und Sammler nutzten das Geschichtenerzählen zur individuellen Kommunikation</a:t>
            </a:r>
          </a:p>
          <a:p>
            <a:pPr algn="l">
              <a:buFont typeface="Arial"/>
              <a:buChar char="•"/>
            </a:pPr>
            <a:r>
              <a:rPr lang="de-DE" sz="6400" dirty="0"/>
              <a:t>Landwirte führten Tontafeln für einfache Buchhaltung ein</a:t>
            </a:r>
          </a:p>
          <a:p>
            <a:pPr algn="l">
              <a:buFont typeface="Arial"/>
              <a:buChar char="•"/>
            </a:pPr>
            <a:r>
              <a:rPr lang="de-DE" sz="6400" dirty="0"/>
              <a:t>Die Papyrusproduktion begann in Ägypten um 4000 v. Chr.</a:t>
            </a:r>
          </a:p>
          <a:p>
            <a:pPr algn="l">
              <a:buFont typeface="Arial"/>
              <a:buChar char="•"/>
            </a:pPr>
            <a:r>
              <a:rPr lang="de-DE" sz="6400" dirty="0"/>
              <a:t>Papyrusrollen wurden zu Schriftrollen zusammengeklebt</a:t>
            </a:r>
          </a:p>
          <a:p>
            <a:pPr algn="l">
              <a:buFont typeface="Arial"/>
              <a:buChar char="•"/>
            </a:pPr>
            <a:endParaRPr lang="de-DE" dirty="0"/>
          </a:p>
          <a:p>
            <a:pPr algn="l"/>
            <a:endParaRPr lang="de-DE" sz="1400" dirty="0"/>
          </a:p>
          <a:p>
            <a:pPr algn="l"/>
            <a:endParaRPr lang="de-DE" sz="1400" dirty="0"/>
          </a:p>
          <a:p>
            <a:pPr algn="l"/>
            <a:endParaRPr lang="de-DE" sz="4000" dirty="0"/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Links: </a:t>
            </a:r>
            <a:r>
              <a:rPr lang="de-DE" sz="4000" b="0" i="0" dirty="0">
                <a:solidFill>
                  <a:srgbClr val="4E4E4E"/>
                </a:solidFill>
                <a:effectLst/>
              </a:rPr>
              <a:t>Tontafel mit Keilschriftzeichen aus dem 7. Jahrhundert v. Chr. (Reproduktion in rotem Ton von Cécile Michel) Bild: Martine </a:t>
            </a:r>
            <a:r>
              <a:rPr lang="de-DE" sz="4000" b="0" i="0" dirty="0" err="1">
                <a:solidFill>
                  <a:srgbClr val="4E4E4E"/>
                </a:solidFill>
                <a:effectLst/>
              </a:rPr>
              <a:t>Esline</a:t>
            </a:r>
            <a:endParaRPr lang="de-DE" sz="4000" b="0" i="0" dirty="0">
              <a:solidFill>
                <a:srgbClr val="4E4E4E"/>
              </a:solidFill>
              <a:effectLst/>
            </a:endParaRPr>
          </a:p>
          <a:p>
            <a:pPr algn="l"/>
            <a:r>
              <a:rPr lang="de-DE" sz="4000" dirty="0">
                <a:solidFill>
                  <a:srgbClr val="4E4E4E"/>
                </a:solidFill>
              </a:rPr>
              <a:t>Rechts: Eine rund 2300 Jahre alte Papyrusrolle aus Ägypten Foto: Rolf </a:t>
            </a:r>
            <a:r>
              <a:rPr lang="de-DE" sz="4000" dirty="0" err="1">
                <a:solidFill>
                  <a:srgbClr val="4E4E4E"/>
                </a:solidFill>
              </a:rPr>
              <a:t>Vennenbernd</a:t>
            </a:r>
            <a:endParaRPr lang="de-DE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6295F-1A66-C9D6-2C04-9ED7A0E7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1083" y="6481232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186281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19EF0C-4585-10E7-028C-2156E428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R" sz="3700">
                <a:solidFill>
                  <a:srgbClr val="262626"/>
                </a:solidFill>
              </a:rPr>
              <a:t>II. Die Erfindung des Buchdrucks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F1099F6-A692-D8AF-1484-54AC56DA3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749349"/>
              </p:ext>
            </p:extLst>
          </p:nvPr>
        </p:nvGraphicFramePr>
        <p:xfrm>
          <a:off x="5470072" y="224589"/>
          <a:ext cx="5914209" cy="638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0057B0-F949-CE98-9312-E03344CE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2053" y="6585891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252084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B897E-2869-179A-6E81-8E9BD34E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R" sz="3100" dirty="0">
                <a:solidFill>
                  <a:srgbClr val="262626"/>
                </a:solidFill>
              </a:rPr>
              <a:t>Die Auswirkungen des Buchdrucks auf die Verbreitung des Wissens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D421A6-27C2-3644-9C87-993C2DD04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5884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70B7C-4B89-8099-FB69-D6DCC2E7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1526" y="6478991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10548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30F5-3345-79B8-CDEC-2E02766B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i="0" dirty="0">
                <a:effectLst/>
              </a:rPr>
              <a:t>III. Die Entwicklung von Buchformen und Bindetechniken</a:t>
            </a:r>
            <a:endParaRPr lang="de-DE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040A2-D9F5-D2AF-C0FB-28DDB1E73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Handschriften und Codices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9C16-9C84-1B71-C740-10E67ADFC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K</a:t>
            </a:r>
            <a:r>
              <a:rPr lang="en-GR" dirty="0"/>
              <a:t>lösterliche Schreibstuben spielten eine zentrale Rolle</a:t>
            </a:r>
          </a:p>
          <a:p>
            <a:r>
              <a:rPr lang="en-GR" dirty="0"/>
              <a:t>Überlieferung der antiken Literatur</a:t>
            </a:r>
          </a:p>
          <a:p>
            <a:r>
              <a:rPr lang="en-GR" dirty="0"/>
              <a:t>Codices erlaubten ein beidseitiges Schreiben, eine höhere Seitenzahl und Portabilität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280E2-EDED-5073-1B5A-020CA26F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5369646" cy="576262"/>
          </a:xfrm>
        </p:spPr>
        <p:txBody>
          <a:bodyPr/>
          <a:lstStyle/>
          <a:p>
            <a:r>
              <a:rPr lang="en-GR" dirty="0"/>
              <a:t>Bucheinband und Illustrationen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5BCDC-A75B-4A95-D693-225FD08BAA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R" dirty="0"/>
              <a:t>Frühe Bucheinbände wurden aus Holz und Leder oder Pergament hergestellt</a:t>
            </a:r>
          </a:p>
          <a:p>
            <a:r>
              <a:rPr lang="en-GR" dirty="0"/>
              <a:t>In den Klöstern wurden komplizierte, handgefertige Bindungen hergestellt</a:t>
            </a:r>
          </a:p>
          <a:p>
            <a:r>
              <a:rPr lang="en-GR" dirty="0"/>
              <a:t>Die Druckmaschine vereinfachte die Bindung, behielt aber den optischen Reiz</a:t>
            </a:r>
          </a:p>
          <a:p>
            <a:r>
              <a:rPr lang="en-GR" dirty="0"/>
              <a:t>Die Illustrationen unterstützten das Textverständnis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9096A0-84AD-B06D-ECDE-C351F732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144" y="6430599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51967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DEF2DD-3836-A6A6-F8E5-D6F755E6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262626"/>
                </a:solidFill>
              </a:rPr>
              <a:t>IV. Die Verbreitung von Büchern im Zeitalter der Aufklärung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3C51B-E761-F288-AA8F-DD54725A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 dirty="0">
                <a:solidFill>
                  <a:srgbClr val="262626"/>
                </a:solidFill>
              </a:rPr>
              <a:t>Die Aufklärung förderte Bildung, Wissenschaft und Literatur</a:t>
            </a:r>
          </a:p>
          <a:p>
            <a:r>
              <a:rPr lang="de-DE" sz="1800" dirty="0">
                <a:solidFill>
                  <a:srgbClr val="262626"/>
                </a:solidFill>
              </a:rPr>
              <a:t>Eine stärkere Verbindung zwischen Verlagen und Druckereien</a:t>
            </a:r>
          </a:p>
          <a:p>
            <a:r>
              <a:rPr lang="de-DE" sz="1800" dirty="0">
                <a:solidFill>
                  <a:srgbClr val="262626"/>
                </a:solidFill>
              </a:rPr>
              <a:t>Erweiterung der Buchproduktion, um unterschiedliche gesellschaftliche Schichten anzusprechen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bstrakte verschwommene öffentliche Bibliothek mit Bücherregalen">
            <a:extLst>
              <a:ext uri="{FF2B5EF4-FFF2-40B4-BE49-F238E27FC236}">
                <a16:creationId xmlns:a16="http://schemas.microsoft.com/office/drawing/2014/main" id="{7314C79D-BD84-D745-769C-BA299663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" r="23476" b="2"/>
          <a:stretch/>
        </p:blipFill>
        <p:spPr>
          <a:xfrm>
            <a:off x="5435910" y="675389"/>
            <a:ext cx="6098041" cy="54561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1A7CB-B45D-FA12-6048-A482E3D5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1526" y="6540318"/>
            <a:ext cx="7305900" cy="279400"/>
          </a:xfrm>
        </p:spPr>
        <p:txBody>
          <a:bodyPr/>
          <a:lstStyle/>
          <a:p>
            <a:r>
              <a:rPr lang="de-DE" dirty="0"/>
              <a:t>Nationale und </a:t>
            </a:r>
            <a:r>
              <a:rPr lang="de-DE" dirty="0" err="1"/>
              <a:t>Kapodistrias</a:t>
            </a:r>
            <a:r>
              <a:rPr lang="de-DE" dirty="0"/>
              <a:t> Universität Athen - Fachbereich für Deutsche Sprache und Literatur DGB46 Schriftlinguistik</a:t>
            </a:r>
          </a:p>
        </p:txBody>
      </p:sp>
    </p:spTree>
    <p:extLst>
      <p:ext uri="{BB962C8B-B14F-4D97-AF65-F5344CB8AC3E}">
        <p14:creationId xmlns:p14="http://schemas.microsoft.com/office/powerpoint/2010/main" val="10952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1654</TotalTime>
  <Words>1146</Words>
  <Application>Microsoft Macintosh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Die Geschichte des Buches</vt:lpstr>
      <vt:lpstr>Einleitung</vt:lpstr>
      <vt:lpstr>I. Die Anfänge der Schrift und der Vorläufer des Buches</vt:lpstr>
      <vt:lpstr>Beispiele von Schriftsystemen</vt:lpstr>
      <vt:lpstr>Frühe Formen der Informationsübertragung</vt:lpstr>
      <vt:lpstr>II. Die Erfindung des Buchdrucks</vt:lpstr>
      <vt:lpstr>Die Auswirkungen des Buchdrucks auf die Verbreitung des Wissens</vt:lpstr>
      <vt:lpstr>III. Die Entwicklung von Buchformen und Bindetechniken</vt:lpstr>
      <vt:lpstr>IV. Die Verbreitung von Büchern im Zeitalter der Aufklärung</vt:lpstr>
      <vt:lpstr>Bibliotheken und Buchhandel</vt:lpstr>
      <vt:lpstr>Bildung und Lesekultur</vt:lpstr>
      <vt:lpstr>Bücher als Instrumente sozialer und politischer Veränderung </vt:lpstr>
      <vt:lpstr>Das Aufkommen von Taschenbüchern</vt:lpstr>
      <vt:lpstr>V. Die Rolle des Buches im digitalen Zeitalter </vt:lpstr>
      <vt:lpstr>Online-Publikationen und Open Access</vt:lpstr>
      <vt:lpstr>Veränderungen im Leseverhalten und in der Verlagsbranche</vt:lpstr>
      <vt:lpstr>Fazit</vt:lpstr>
      <vt:lpstr>Literaturverzeichnis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Geschichte des Buches</dc:title>
  <dc:creator>Kleio Mylioti</dc:creator>
  <cp:lastModifiedBy>Kleio Mylioti</cp:lastModifiedBy>
  <cp:revision>22</cp:revision>
  <dcterms:created xsi:type="dcterms:W3CDTF">2023-10-21T06:32:16Z</dcterms:created>
  <dcterms:modified xsi:type="dcterms:W3CDTF">2023-10-31T21:19:39Z</dcterms:modified>
</cp:coreProperties>
</file>