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theme/themeOverride1.xml" ContentType="application/vnd.openxmlformats-officedocument.themeOverr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7"/>
  </p:notesMasterIdLst>
  <p:sldIdLst>
    <p:sldId id="257" r:id="rId2"/>
    <p:sldId id="546" r:id="rId3"/>
    <p:sldId id="756" r:id="rId4"/>
    <p:sldId id="753" r:id="rId5"/>
    <p:sldId id="547" r:id="rId6"/>
    <p:sldId id="750" r:id="rId7"/>
    <p:sldId id="752" r:id="rId8"/>
    <p:sldId id="754" r:id="rId9"/>
    <p:sldId id="783" r:id="rId10"/>
    <p:sldId id="596" r:id="rId11"/>
    <p:sldId id="597" r:id="rId12"/>
    <p:sldId id="607" r:id="rId13"/>
    <p:sldId id="599" r:id="rId14"/>
    <p:sldId id="608" r:id="rId15"/>
    <p:sldId id="781" r:id="rId16"/>
    <p:sldId id="598" r:id="rId17"/>
    <p:sldId id="609" r:id="rId18"/>
    <p:sldId id="610" r:id="rId19"/>
    <p:sldId id="615" r:id="rId20"/>
    <p:sldId id="623" r:id="rId21"/>
    <p:sldId id="624" r:id="rId22"/>
    <p:sldId id="625" r:id="rId23"/>
    <p:sldId id="601" r:id="rId24"/>
    <p:sldId id="627" r:id="rId25"/>
    <p:sldId id="626" r:id="rId26"/>
    <p:sldId id="602" r:id="rId27"/>
    <p:sldId id="617" r:id="rId28"/>
    <p:sldId id="628" r:id="rId29"/>
    <p:sldId id="629" r:id="rId30"/>
    <p:sldId id="630" r:id="rId31"/>
    <p:sldId id="631" r:id="rId32"/>
    <p:sldId id="632" r:id="rId33"/>
    <p:sldId id="633" r:id="rId34"/>
    <p:sldId id="634" r:id="rId35"/>
    <p:sldId id="637" r:id="rId36"/>
    <p:sldId id="638" r:id="rId37"/>
    <p:sldId id="639" r:id="rId38"/>
    <p:sldId id="635" r:id="rId39"/>
    <p:sldId id="636" r:id="rId40"/>
    <p:sldId id="640" r:id="rId41"/>
    <p:sldId id="641" r:id="rId42"/>
    <p:sldId id="642" r:id="rId43"/>
    <p:sldId id="643" r:id="rId44"/>
    <p:sldId id="644" r:id="rId45"/>
    <p:sldId id="645" r:id="rId46"/>
    <p:sldId id="646" r:id="rId47"/>
    <p:sldId id="647" r:id="rId48"/>
    <p:sldId id="648" r:id="rId49"/>
    <p:sldId id="649" r:id="rId50"/>
    <p:sldId id="618" r:id="rId51"/>
    <p:sldId id="650" r:id="rId52"/>
    <p:sldId id="651" r:id="rId53"/>
    <p:sldId id="652" r:id="rId54"/>
    <p:sldId id="653" r:id="rId55"/>
    <p:sldId id="769" r:id="rId56"/>
    <p:sldId id="655" r:id="rId57"/>
    <p:sldId id="656" r:id="rId58"/>
    <p:sldId id="620" r:id="rId59"/>
    <p:sldId id="657" r:id="rId60"/>
    <p:sldId id="658" r:id="rId61"/>
    <p:sldId id="659" r:id="rId62"/>
    <p:sldId id="660" r:id="rId63"/>
    <p:sldId id="661" r:id="rId64"/>
    <p:sldId id="662" r:id="rId65"/>
    <p:sldId id="663" r:id="rId66"/>
    <p:sldId id="664" r:id="rId67"/>
    <p:sldId id="665" r:id="rId68"/>
    <p:sldId id="666" r:id="rId69"/>
    <p:sldId id="667" r:id="rId70"/>
    <p:sldId id="668" r:id="rId71"/>
    <p:sldId id="669" r:id="rId72"/>
    <p:sldId id="670" r:id="rId73"/>
    <p:sldId id="757" r:id="rId74"/>
    <p:sldId id="671" r:id="rId75"/>
    <p:sldId id="758" r:id="rId76"/>
    <p:sldId id="680" r:id="rId77"/>
    <p:sldId id="681" r:id="rId78"/>
    <p:sldId id="682" r:id="rId79"/>
    <p:sldId id="683" r:id="rId80"/>
    <p:sldId id="684" r:id="rId81"/>
    <p:sldId id="685" r:id="rId82"/>
    <p:sldId id="686" r:id="rId83"/>
    <p:sldId id="687" r:id="rId84"/>
    <p:sldId id="688" r:id="rId85"/>
    <p:sldId id="689" r:id="rId86"/>
    <p:sldId id="694" r:id="rId87"/>
    <p:sldId id="690" r:id="rId88"/>
    <p:sldId id="691" r:id="rId89"/>
    <p:sldId id="692" r:id="rId90"/>
    <p:sldId id="693" r:id="rId91"/>
    <p:sldId id="695" r:id="rId92"/>
    <p:sldId id="759" r:id="rId93"/>
    <p:sldId id="696" r:id="rId94"/>
    <p:sldId id="784" r:id="rId95"/>
    <p:sldId id="697" r:id="rId96"/>
    <p:sldId id="699" r:id="rId97"/>
    <p:sldId id="698" r:id="rId98"/>
    <p:sldId id="700" r:id="rId99"/>
    <p:sldId id="701" r:id="rId100"/>
    <p:sldId id="702" r:id="rId101"/>
    <p:sldId id="703" r:id="rId102"/>
    <p:sldId id="704" r:id="rId103"/>
    <p:sldId id="705" r:id="rId104"/>
    <p:sldId id="706" r:id="rId105"/>
    <p:sldId id="707" r:id="rId106"/>
    <p:sldId id="708" r:id="rId107"/>
    <p:sldId id="709" r:id="rId108"/>
    <p:sldId id="710" r:id="rId109"/>
    <p:sldId id="711" r:id="rId110"/>
    <p:sldId id="712" r:id="rId111"/>
    <p:sldId id="713" r:id="rId112"/>
    <p:sldId id="714" r:id="rId113"/>
    <p:sldId id="715" r:id="rId114"/>
    <p:sldId id="716" r:id="rId115"/>
    <p:sldId id="717" r:id="rId116"/>
    <p:sldId id="718" r:id="rId117"/>
    <p:sldId id="719" r:id="rId118"/>
    <p:sldId id="720" r:id="rId119"/>
    <p:sldId id="721" r:id="rId120"/>
    <p:sldId id="760" r:id="rId121"/>
    <p:sldId id="722" r:id="rId122"/>
    <p:sldId id="723" r:id="rId123"/>
    <p:sldId id="724" r:id="rId124"/>
    <p:sldId id="725" r:id="rId125"/>
    <p:sldId id="726" r:id="rId126"/>
    <p:sldId id="727" r:id="rId127"/>
    <p:sldId id="728" r:id="rId128"/>
    <p:sldId id="729" r:id="rId129"/>
    <p:sldId id="733" r:id="rId130"/>
    <p:sldId id="732" r:id="rId131"/>
    <p:sldId id="730" r:id="rId132"/>
    <p:sldId id="734" r:id="rId133"/>
    <p:sldId id="736" r:id="rId134"/>
    <p:sldId id="737" r:id="rId135"/>
    <p:sldId id="761" r:id="rId136"/>
    <p:sldId id="738" r:id="rId137"/>
    <p:sldId id="739" r:id="rId138"/>
    <p:sldId id="740" r:id="rId139"/>
    <p:sldId id="762" r:id="rId140"/>
    <p:sldId id="741" r:id="rId141"/>
    <p:sldId id="742" r:id="rId142"/>
    <p:sldId id="743" r:id="rId143"/>
    <p:sldId id="744" r:id="rId144"/>
    <p:sldId id="745" r:id="rId145"/>
    <p:sldId id="746" r:id="rId146"/>
    <p:sldId id="747" r:id="rId147"/>
    <p:sldId id="748" r:id="rId148"/>
    <p:sldId id="749" r:id="rId149"/>
    <p:sldId id="780" r:id="rId150"/>
    <p:sldId id="763" r:id="rId151"/>
    <p:sldId id="775" r:id="rId152"/>
    <p:sldId id="774" r:id="rId153"/>
    <p:sldId id="779" r:id="rId154"/>
    <p:sldId id="778" r:id="rId155"/>
    <p:sldId id="776" r:id="rId156"/>
    <p:sldId id="773" r:id="rId157"/>
    <p:sldId id="755" r:id="rId158"/>
    <p:sldId id="764" r:id="rId159"/>
    <p:sldId id="765" r:id="rId160"/>
    <p:sldId id="766" r:id="rId161"/>
    <p:sldId id="767" r:id="rId162"/>
    <p:sldId id="581" r:id="rId163"/>
    <p:sldId id="587" r:id="rId164"/>
    <p:sldId id="768" r:id="rId165"/>
    <p:sldId id="595" r:id="rId166"/>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9900"/>
    <a:srgbClr val="EE82EE"/>
    <a:srgbClr val="EE1EEE"/>
    <a:srgbClr val="9933FF"/>
    <a:srgbClr val="CC3300"/>
    <a:srgbClr val="0066CC"/>
    <a:srgbClr val="FF33CC"/>
    <a:srgbClr val="CC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50" autoAdjust="0"/>
  </p:normalViewPr>
  <p:slideViewPr>
    <p:cSldViewPr>
      <p:cViewPr varScale="1">
        <p:scale>
          <a:sx n="75" d="100"/>
          <a:sy n="75" d="100"/>
        </p:scale>
        <p:origin x="1666" y="5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 r:id="rId16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_rels/viewProps.xml.rels><?xml version="1.0" encoding="UTF-8" standalone="yes"?>
<Relationships xmlns="http://schemas.openxmlformats.org/package/2006/relationships"><Relationship Id="rId117" Type="http://schemas.openxmlformats.org/officeDocument/2006/relationships/slide" Target="slides/slide119.xml"/><Relationship Id="rId21" Type="http://schemas.openxmlformats.org/officeDocument/2006/relationships/slide" Target="slides/slide22.xml"/><Relationship Id="rId42" Type="http://schemas.openxmlformats.org/officeDocument/2006/relationships/slide" Target="slides/slide43.xml"/><Relationship Id="rId63" Type="http://schemas.openxmlformats.org/officeDocument/2006/relationships/slide" Target="slides/slide65.xml"/><Relationship Id="rId84" Type="http://schemas.openxmlformats.org/officeDocument/2006/relationships/slide" Target="slides/slide86.xml"/><Relationship Id="rId138" Type="http://schemas.openxmlformats.org/officeDocument/2006/relationships/slide" Target="slides/slide140.xml"/><Relationship Id="rId159" Type="http://schemas.openxmlformats.org/officeDocument/2006/relationships/slide" Target="slides/slide163.xml"/><Relationship Id="rId107" Type="http://schemas.openxmlformats.org/officeDocument/2006/relationships/slide" Target="slides/slide109.xml"/><Relationship Id="rId11" Type="http://schemas.openxmlformats.org/officeDocument/2006/relationships/slide" Target="slides/slide12.xml"/><Relationship Id="rId32" Type="http://schemas.openxmlformats.org/officeDocument/2006/relationships/slide" Target="slides/slide33.xml"/><Relationship Id="rId53" Type="http://schemas.openxmlformats.org/officeDocument/2006/relationships/slide" Target="slides/slide54.xml"/><Relationship Id="rId74" Type="http://schemas.openxmlformats.org/officeDocument/2006/relationships/slide" Target="slides/slide76.xml"/><Relationship Id="rId128" Type="http://schemas.openxmlformats.org/officeDocument/2006/relationships/slide" Target="slides/slide130.xml"/><Relationship Id="rId149" Type="http://schemas.openxmlformats.org/officeDocument/2006/relationships/slide" Target="slides/slide151.xml"/><Relationship Id="rId5" Type="http://schemas.openxmlformats.org/officeDocument/2006/relationships/slide" Target="slides/slide6.xml"/><Relationship Id="rId95" Type="http://schemas.openxmlformats.org/officeDocument/2006/relationships/slide" Target="slides/slide97.xml"/><Relationship Id="rId160" Type="http://schemas.openxmlformats.org/officeDocument/2006/relationships/slide" Target="slides/slide164.xml"/><Relationship Id="rId22" Type="http://schemas.openxmlformats.org/officeDocument/2006/relationships/slide" Target="slides/slide23.xml"/><Relationship Id="rId43" Type="http://schemas.openxmlformats.org/officeDocument/2006/relationships/slide" Target="slides/slide44.xml"/><Relationship Id="rId64" Type="http://schemas.openxmlformats.org/officeDocument/2006/relationships/slide" Target="slides/slide66.xml"/><Relationship Id="rId118" Type="http://schemas.openxmlformats.org/officeDocument/2006/relationships/slide" Target="slides/slide120.xml"/><Relationship Id="rId139" Type="http://schemas.openxmlformats.org/officeDocument/2006/relationships/slide" Target="slides/slide141.xml"/><Relationship Id="rId85" Type="http://schemas.openxmlformats.org/officeDocument/2006/relationships/slide" Target="slides/slide87.xml"/><Relationship Id="rId150" Type="http://schemas.openxmlformats.org/officeDocument/2006/relationships/slide" Target="slides/slide152.xml"/><Relationship Id="rId12" Type="http://schemas.openxmlformats.org/officeDocument/2006/relationships/slide" Target="slides/slide13.xml"/><Relationship Id="rId17" Type="http://schemas.openxmlformats.org/officeDocument/2006/relationships/slide" Target="slides/slide18.xml"/><Relationship Id="rId33" Type="http://schemas.openxmlformats.org/officeDocument/2006/relationships/slide" Target="slides/slide34.xml"/><Relationship Id="rId38" Type="http://schemas.openxmlformats.org/officeDocument/2006/relationships/slide" Target="slides/slide39.xml"/><Relationship Id="rId59" Type="http://schemas.openxmlformats.org/officeDocument/2006/relationships/slide" Target="slides/slide61.xml"/><Relationship Id="rId103" Type="http://schemas.openxmlformats.org/officeDocument/2006/relationships/slide" Target="slides/slide105.xml"/><Relationship Id="rId108" Type="http://schemas.openxmlformats.org/officeDocument/2006/relationships/slide" Target="slides/slide110.xml"/><Relationship Id="rId124" Type="http://schemas.openxmlformats.org/officeDocument/2006/relationships/slide" Target="slides/slide126.xml"/><Relationship Id="rId129" Type="http://schemas.openxmlformats.org/officeDocument/2006/relationships/slide" Target="slides/slide131.xml"/><Relationship Id="rId54" Type="http://schemas.openxmlformats.org/officeDocument/2006/relationships/slide" Target="slides/slide56.xml"/><Relationship Id="rId70" Type="http://schemas.openxmlformats.org/officeDocument/2006/relationships/slide" Target="slides/slide72.xml"/><Relationship Id="rId75" Type="http://schemas.openxmlformats.org/officeDocument/2006/relationships/slide" Target="slides/slide77.xml"/><Relationship Id="rId91" Type="http://schemas.openxmlformats.org/officeDocument/2006/relationships/slide" Target="slides/slide93.xml"/><Relationship Id="rId96" Type="http://schemas.openxmlformats.org/officeDocument/2006/relationships/slide" Target="slides/slide98.xml"/><Relationship Id="rId140" Type="http://schemas.openxmlformats.org/officeDocument/2006/relationships/slide" Target="slides/slide142.xml"/><Relationship Id="rId145" Type="http://schemas.openxmlformats.org/officeDocument/2006/relationships/slide" Target="slides/slide147.xml"/><Relationship Id="rId161" Type="http://schemas.openxmlformats.org/officeDocument/2006/relationships/slide" Target="slides/slide165.xml"/><Relationship Id="rId1" Type="http://schemas.openxmlformats.org/officeDocument/2006/relationships/slide" Target="slides/slide2.xml"/><Relationship Id="rId6" Type="http://schemas.openxmlformats.org/officeDocument/2006/relationships/slide" Target="slides/slide7.xml"/><Relationship Id="rId23" Type="http://schemas.openxmlformats.org/officeDocument/2006/relationships/slide" Target="slides/slide24.xml"/><Relationship Id="rId28" Type="http://schemas.openxmlformats.org/officeDocument/2006/relationships/slide" Target="slides/slide29.xml"/><Relationship Id="rId49" Type="http://schemas.openxmlformats.org/officeDocument/2006/relationships/slide" Target="slides/slide50.xml"/><Relationship Id="rId114" Type="http://schemas.openxmlformats.org/officeDocument/2006/relationships/slide" Target="slides/slide116.xml"/><Relationship Id="rId119" Type="http://schemas.openxmlformats.org/officeDocument/2006/relationships/slide" Target="slides/slide121.xml"/><Relationship Id="rId44" Type="http://schemas.openxmlformats.org/officeDocument/2006/relationships/slide" Target="slides/slide45.xml"/><Relationship Id="rId60" Type="http://schemas.openxmlformats.org/officeDocument/2006/relationships/slide" Target="slides/slide62.xml"/><Relationship Id="rId65" Type="http://schemas.openxmlformats.org/officeDocument/2006/relationships/slide" Target="slides/slide67.xml"/><Relationship Id="rId81" Type="http://schemas.openxmlformats.org/officeDocument/2006/relationships/slide" Target="slides/slide83.xml"/><Relationship Id="rId86" Type="http://schemas.openxmlformats.org/officeDocument/2006/relationships/slide" Target="slides/slide88.xml"/><Relationship Id="rId130" Type="http://schemas.openxmlformats.org/officeDocument/2006/relationships/slide" Target="slides/slide132.xml"/><Relationship Id="rId135" Type="http://schemas.openxmlformats.org/officeDocument/2006/relationships/slide" Target="slides/slide137.xml"/><Relationship Id="rId151" Type="http://schemas.openxmlformats.org/officeDocument/2006/relationships/slide" Target="slides/slide153.xml"/><Relationship Id="rId156" Type="http://schemas.openxmlformats.org/officeDocument/2006/relationships/slide" Target="slides/slide159.xml"/><Relationship Id="rId13" Type="http://schemas.openxmlformats.org/officeDocument/2006/relationships/slide" Target="slides/slide14.xml"/><Relationship Id="rId18" Type="http://schemas.openxmlformats.org/officeDocument/2006/relationships/slide" Target="slides/slide19.xml"/><Relationship Id="rId39" Type="http://schemas.openxmlformats.org/officeDocument/2006/relationships/slide" Target="slides/slide40.xml"/><Relationship Id="rId109" Type="http://schemas.openxmlformats.org/officeDocument/2006/relationships/slide" Target="slides/slide111.xml"/><Relationship Id="rId34" Type="http://schemas.openxmlformats.org/officeDocument/2006/relationships/slide" Target="slides/slide35.xml"/><Relationship Id="rId50" Type="http://schemas.openxmlformats.org/officeDocument/2006/relationships/slide" Target="slides/slide51.xml"/><Relationship Id="rId55" Type="http://schemas.openxmlformats.org/officeDocument/2006/relationships/slide" Target="slides/slide57.xml"/><Relationship Id="rId76" Type="http://schemas.openxmlformats.org/officeDocument/2006/relationships/slide" Target="slides/slide78.xml"/><Relationship Id="rId97" Type="http://schemas.openxmlformats.org/officeDocument/2006/relationships/slide" Target="slides/slide99.xml"/><Relationship Id="rId104" Type="http://schemas.openxmlformats.org/officeDocument/2006/relationships/slide" Target="slides/slide106.xml"/><Relationship Id="rId120" Type="http://schemas.openxmlformats.org/officeDocument/2006/relationships/slide" Target="slides/slide122.xml"/><Relationship Id="rId125" Type="http://schemas.openxmlformats.org/officeDocument/2006/relationships/slide" Target="slides/slide127.xml"/><Relationship Id="rId141" Type="http://schemas.openxmlformats.org/officeDocument/2006/relationships/slide" Target="slides/slide143.xml"/><Relationship Id="rId146" Type="http://schemas.openxmlformats.org/officeDocument/2006/relationships/slide" Target="slides/slide148.xml"/><Relationship Id="rId7" Type="http://schemas.openxmlformats.org/officeDocument/2006/relationships/slide" Target="slides/slide8.xml"/><Relationship Id="rId71" Type="http://schemas.openxmlformats.org/officeDocument/2006/relationships/slide" Target="slides/slide73.xml"/><Relationship Id="rId92" Type="http://schemas.openxmlformats.org/officeDocument/2006/relationships/slide" Target="slides/slide94.xml"/><Relationship Id="rId2" Type="http://schemas.openxmlformats.org/officeDocument/2006/relationships/slide" Target="slides/slide3.xml"/><Relationship Id="rId29" Type="http://schemas.openxmlformats.org/officeDocument/2006/relationships/slide" Target="slides/slide30.xml"/><Relationship Id="rId24" Type="http://schemas.openxmlformats.org/officeDocument/2006/relationships/slide" Target="slides/slide25.xml"/><Relationship Id="rId40" Type="http://schemas.openxmlformats.org/officeDocument/2006/relationships/slide" Target="slides/slide41.xml"/><Relationship Id="rId45" Type="http://schemas.openxmlformats.org/officeDocument/2006/relationships/slide" Target="slides/slide46.xml"/><Relationship Id="rId66" Type="http://schemas.openxmlformats.org/officeDocument/2006/relationships/slide" Target="slides/slide68.xml"/><Relationship Id="rId87" Type="http://schemas.openxmlformats.org/officeDocument/2006/relationships/slide" Target="slides/slide89.xml"/><Relationship Id="rId110" Type="http://schemas.openxmlformats.org/officeDocument/2006/relationships/slide" Target="slides/slide112.xml"/><Relationship Id="rId115" Type="http://schemas.openxmlformats.org/officeDocument/2006/relationships/slide" Target="slides/slide117.xml"/><Relationship Id="rId131" Type="http://schemas.openxmlformats.org/officeDocument/2006/relationships/slide" Target="slides/slide133.xml"/><Relationship Id="rId136" Type="http://schemas.openxmlformats.org/officeDocument/2006/relationships/slide" Target="slides/slide138.xml"/><Relationship Id="rId157" Type="http://schemas.openxmlformats.org/officeDocument/2006/relationships/slide" Target="slides/slide160.xml"/><Relationship Id="rId61" Type="http://schemas.openxmlformats.org/officeDocument/2006/relationships/slide" Target="slides/slide63.xml"/><Relationship Id="rId82" Type="http://schemas.openxmlformats.org/officeDocument/2006/relationships/slide" Target="slides/slide84.xml"/><Relationship Id="rId152" Type="http://schemas.openxmlformats.org/officeDocument/2006/relationships/slide" Target="slides/slide154.xml"/><Relationship Id="rId19" Type="http://schemas.openxmlformats.org/officeDocument/2006/relationships/slide" Target="slides/slide20.xml"/><Relationship Id="rId14" Type="http://schemas.openxmlformats.org/officeDocument/2006/relationships/slide" Target="slides/slide15.xml"/><Relationship Id="rId30" Type="http://schemas.openxmlformats.org/officeDocument/2006/relationships/slide" Target="slides/slide31.xml"/><Relationship Id="rId35" Type="http://schemas.openxmlformats.org/officeDocument/2006/relationships/slide" Target="slides/slide36.xml"/><Relationship Id="rId56" Type="http://schemas.openxmlformats.org/officeDocument/2006/relationships/slide" Target="slides/slide58.xml"/><Relationship Id="rId77" Type="http://schemas.openxmlformats.org/officeDocument/2006/relationships/slide" Target="slides/slide79.xml"/><Relationship Id="rId100" Type="http://schemas.openxmlformats.org/officeDocument/2006/relationships/slide" Target="slides/slide102.xml"/><Relationship Id="rId105" Type="http://schemas.openxmlformats.org/officeDocument/2006/relationships/slide" Target="slides/slide107.xml"/><Relationship Id="rId126" Type="http://schemas.openxmlformats.org/officeDocument/2006/relationships/slide" Target="slides/slide128.xml"/><Relationship Id="rId147" Type="http://schemas.openxmlformats.org/officeDocument/2006/relationships/slide" Target="slides/slide149.xml"/><Relationship Id="rId8" Type="http://schemas.openxmlformats.org/officeDocument/2006/relationships/slide" Target="slides/slide9.xml"/><Relationship Id="rId51" Type="http://schemas.openxmlformats.org/officeDocument/2006/relationships/slide" Target="slides/slide52.xml"/><Relationship Id="rId72" Type="http://schemas.openxmlformats.org/officeDocument/2006/relationships/slide" Target="slides/slide74.xml"/><Relationship Id="rId93" Type="http://schemas.openxmlformats.org/officeDocument/2006/relationships/slide" Target="slides/slide95.xml"/><Relationship Id="rId98" Type="http://schemas.openxmlformats.org/officeDocument/2006/relationships/slide" Target="slides/slide100.xml"/><Relationship Id="rId121" Type="http://schemas.openxmlformats.org/officeDocument/2006/relationships/slide" Target="slides/slide123.xml"/><Relationship Id="rId142" Type="http://schemas.openxmlformats.org/officeDocument/2006/relationships/slide" Target="slides/slide144.xml"/><Relationship Id="rId3" Type="http://schemas.openxmlformats.org/officeDocument/2006/relationships/slide" Target="slides/slide4.xml"/><Relationship Id="rId25" Type="http://schemas.openxmlformats.org/officeDocument/2006/relationships/slide" Target="slides/slide26.xml"/><Relationship Id="rId46" Type="http://schemas.openxmlformats.org/officeDocument/2006/relationships/slide" Target="slides/slide47.xml"/><Relationship Id="rId67" Type="http://schemas.openxmlformats.org/officeDocument/2006/relationships/slide" Target="slides/slide69.xml"/><Relationship Id="rId116" Type="http://schemas.openxmlformats.org/officeDocument/2006/relationships/slide" Target="slides/slide118.xml"/><Relationship Id="rId137" Type="http://schemas.openxmlformats.org/officeDocument/2006/relationships/slide" Target="slides/slide139.xml"/><Relationship Id="rId158" Type="http://schemas.openxmlformats.org/officeDocument/2006/relationships/slide" Target="slides/slide161.xml"/><Relationship Id="rId20" Type="http://schemas.openxmlformats.org/officeDocument/2006/relationships/slide" Target="slides/slide21.xml"/><Relationship Id="rId41" Type="http://schemas.openxmlformats.org/officeDocument/2006/relationships/slide" Target="slides/slide42.xml"/><Relationship Id="rId62" Type="http://schemas.openxmlformats.org/officeDocument/2006/relationships/slide" Target="slides/slide64.xml"/><Relationship Id="rId83" Type="http://schemas.openxmlformats.org/officeDocument/2006/relationships/slide" Target="slides/slide85.xml"/><Relationship Id="rId88" Type="http://schemas.openxmlformats.org/officeDocument/2006/relationships/slide" Target="slides/slide90.xml"/><Relationship Id="rId111" Type="http://schemas.openxmlformats.org/officeDocument/2006/relationships/slide" Target="slides/slide113.xml"/><Relationship Id="rId132" Type="http://schemas.openxmlformats.org/officeDocument/2006/relationships/slide" Target="slides/slide134.xml"/><Relationship Id="rId153" Type="http://schemas.openxmlformats.org/officeDocument/2006/relationships/slide" Target="slides/slide155.xml"/><Relationship Id="rId15" Type="http://schemas.openxmlformats.org/officeDocument/2006/relationships/slide" Target="slides/slide16.xml"/><Relationship Id="rId36" Type="http://schemas.openxmlformats.org/officeDocument/2006/relationships/slide" Target="slides/slide37.xml"/><Relationship Id="rId57" Type="http://schemas.openxmlformats.org/officeDocument/2006/relationships/slide" Target="slides/slide59.xml"/><Relationship Id="rId106" Type="http://schemas.openxmlformats.org/officeDocument/2006/relationships/slide" Target="slides/slide108.xml"/><Relationship Id="rId127" Type="http://schemas.openxmlformats.org/officeDocument/2006/relationships/slide" Target="slides/slide129.xml"/><Relationship Id="rId10" Type="http://schemas.openxmlformats.org/officeDocument/2006/relationships/slide" Target="slides/slide11.xml"/><Relationship Id="rId31" Type="http://schemas.openxmlformats.org/officeDocument/2006/relationships/slide" Target="slides/slide32.xml"/><Relationship Id="rId52" Type="http://schemas.openxmlformats.org/officeDocument/2006/relationships/slide" Target="slides/slide53.xml"/><Relationship Id="rId73" Type="http://schemas.openxmlformats.org/officeDocument/2006/relationships/slide" Target="slides/slide75.xml"/><Relationship Id="rId78" Type="http://schemas.openxmlformats.org/officeDocument/2006/relationships/slide" Target="slides/slide80.xml"/><Relationship Id="rId94" Type="http://schemas.openxmlformats.org/officeDocument/2006/relationships/slide" Target="slides/slide96.xml"/><Relationship Id="rId99" Type="http://schemas.openxmlformats.org/officeDocument/2006/relationships/slide" Target="slides/slide101.xml"/><Relationship Id="rId101" Type="http://schemas.openxmlformats.org/officeDocument/2006/relationships/slide" Target="slides/slide103.xml"/><Relationship Id="rId122" Type="http://schemas.openxmlformats.org/officeDocument/2006/relationships/slide" Target="slides/slide124.xml"/><Relationship Id="rId143" Type="http://schemas.openxmlformats.org/officeDocument/2006/relationships/slide" Target="slides/slide145.xml"/><Relationship Id="rId148" Type="http://schemas.openxmlformats.org/officeDocument/2006/relationships/slide" Target="slides/slide150.xml"/><Relationship Id="rId4" Type="http://schemas.openxmlformats.org/officeDocument/2006/relationships/slide" Target="slides/slide5.xml"/><Relationship Id="rId9" Type="http://schemas.openxmlformats.org/officeDocument/2006/relationships/slide" Target="slides/slide10.xml"/><Relationship Id="rId26" Type="http://schemas.openxmlformats.org/officeDocument/2006/relationships/slide" Target="slides/slide27.xml"/><Relationship Id="rId47" Type="http://schemas.openxmlformats.org/officeDocument/2006/relationships/slide" Target="slides/slide48.xml"/><Relationship Id="rId68" Type="http://schemas.openxmlformats.org/officeDocument/2006/relationships/slide" Target="slides/slide70.xml"/><Relationship Id="rId89" Type="http://schemas.openxmlformats.org/officeDocument/2006/relationships/slide" Target="slides/slide91.xml"/><Relationship Id="rId112" Type="http://schemas.openxmlformats.org/officeDocument/2006/relationships/slide" Target="slides/slide114.xml"/><Relationship Id="rId133" Type="http://schemas.openxmlformats.org/officeDocument/2006/relationships/slide" Target="slides/slide135.xml"/><Relationship Id="rId154" Type="http://schemas.openxmlformats.org/officeDocument/2006/relationships/slide" Target="slides/slide157.xml"/><Relationship Id="rId16" Type="http://schemas.openxmlformats.org/officeDocument/2006/relationships/slide" Target="slides/slide17.xml"/><Relationship Id="rId37" Type="http://schemas.openxmlformats.org/officeDocument/2006/relationships/slide" Target="slides/slide38.xml"/><Relationship Id="rId58" Type="http://schemas.openxmlformats.org/officeDocument/2006/relationships/slide" Target="slides/slide60.xml"/><Relationship Id="rId79" Type="http://schemas.openxmlformats.org/officeDocument/2006/relationships/slide" Target="slides/slide81.xml"/><Relationship Id="rId102" Type="http://schemas.openxmlformats.org/officeDocument/2006/relationships/slide" Target="slides/slide104.xml"/><Relationship Id="rId123" Type="http://schemas.openxmlformats.org/officeDocument/2006/relationships/slide" Target="slides/slide125.xml"/><Relationship Id="rId144" Type="http://schemas.openxmlformats.org/officeDocument/2006/relationships/slide" Target="slides/slide146.xml"/><Relationship Id="rId90" Type="http://schemas.openxmlformats.org/officeDocument/2006/relationships/slide" Target="slides/slide92.xml"/><Relationship Id="rId27" Type="http://schemas.openxmlformats.org/officeDocument/2006/relationships/slide" Target="slides/slide28.xml"/><Relationship Id="rId48" Type="http://schemas.openxmlformats.org/officeDocument/2006/relationships/slide" Target="slides/slide49.xml"/><Relationship Id="rId69" Type="http://schemas.openxmlformats.org/officeDocument/2006/relationships/slide" Target="slides/slide71.xml"/><Relationship Id="rId113" Type="http://schemas.openxmlformats.org/officeDocument/2006/relationships/slide" Target="slides/slide115.xml"/><Relationship Id="rId134" Type="http://schemas.openxmlformats.org/officeDocument/2006/relationships/slide" Target="slides/slide136.xml"/><Relationship Id="rId80" Type="http://schemas.openxmlformats.org/officeDocument/2006/relationships/slide" Target="slides/slide82.xml"/><Relationship Id="rId155" Type="http://schemas.openxmlformats.org/officeDocument/2006/relationships/slide" Target="slides/slide1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GB"/>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GB"/>
          </a:p>
        </p:txBody>
      </p:sp>
      <p:sp>
        <p:nvSpPr>
          <p:cNvPr id="169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GB"/>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D7CD25D8-B3FD-40E1-ABF3-D9DB5EB75E42}"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72191165-A1A8-4BE3-BB0B-B1FFB3711F95}" type="slidenum">
              <a:rPr lang="en-GB" smtClean="0"/>
              <a:pPr/>
              <a:t>1</a:t>
            </a:fld>
            <a:endParaRPr lang="en-GB"/>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8C7A682-242A-45FB-BC4D-D9CAA74BEA3E}" type="slidenum">
              <a:rPr lang="en-GB" sz="1200"/>
              <a:pPr algn="r"/>
              <a:t>10</a:t>
            </a:fld>
            <a:endParaRPr lang="en-GB" sz="120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4EB5ABF-AFA7-48A0-A94D-4C863394BECE}" type="slidenum">
              <a:rPr lang="en-GB" sz="1200"/>
              <a:pPr algn="r"/>
              <a:t>101</a:t>
            </a:fld>
            <a:endParaRPr lang="en-GB" sz="120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AEBA1F7-EE04-466E-8EFA-30964F09973F}" type="slidenum">
              <a:rPr lang="en-GB" sz="1200"/>
              <a:pPr algn="r"/>
              <a:t>102</a:t>
            </a:fld>
            <a:endParaRPr lang="en-GB" sz="120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C96C192-1447-4E9A-BEE6-B5E0F9A1D912}" type="slidenum">
              <a:rPr lang="en-GB" sz="1200"/>
              <a:pPr algn="r"/>
              <a:t>103</a:t>
            </a:fld>
            <a:endParaRPr lang="en-GB" sz="120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1073DF9-926E-4EB9-9A8B-14DC48AD77B9}" type="slidenum">
              <a:rPr lang="en-GB" sz="1200"/>
              <a:pPr algn="r"/>
              <a:t>104</a:t>
            </a:fld>
            <a:endParaRPr lang="en-GB" sz="120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90B21D0-674B-4EBC-87CA-33D1AEE3FF54}" type="slidenum">
              <a:rPr lang="en-GB" sz="1200"/>
              <a:pPr algn="r"/>
              <a:t>105</a:t>
            </a:fld>
            <a:endParaRPr lang="en-GB" sz="120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38249A-0CC4-44CA-8012-E56015C270E5}" type="slidenum">
              <a:rPr lang="en-GB" sz="1200"/>
              <a:pPr algn="r"/>
              <a:t>106</a:t>
            </a:fld>
            <a:endParaRPr lang="en-GB" sz="120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2FE62F6-48A9-4F53-958A-F123B33A833D}" type="slidenum">
              <a:rPr lang="en-GB" sz="1200"/>
              <a:pPr algn="r"/>
              <a:t>107</a:t>
            </a:fld>
            <a:endParaRPr lang="en-GB" sz="120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B4D346-3CB3-4D2B-BF48-C04117C9EA34}" type="slidenum">
              <a:rPr lang="en-GB" sz="1200"/>
              <a:pPr algn="r"/>
              <a:t>108</a:t>
            </a:fld>
            <a:endParaRPr lang="en-GB" sz="120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D498C4-26F9-47D5-B3C9-A5291DB41777}" type="slidenum">
              <a:rPr lang="en-GB" sz="1200"/>
              <a:pPr algn="r"/>
              <a:t>109</a:t>
            </a:fld>
            <a:endParaRPr lang="en-GB" sz="120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79B0FB5-54BC-4C42-A12F-BC51AAE27004}" type="slidenum">
              <a:rPr lang="en-GB" sz="1200"/>
              <a:pPr algn="r"/>
              <a:t>110</a:t>
            </a:fld>
            <a:endParaRPr lang="en-GB" sz="120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55AEF39-BF77-4C1A-B651-E6E7D46B1953}" type="slidenum">
              <a:rPr lang="en-GB" sz="1200"/>
              <a:pPr algn="r"/>
              <a:t>11</a:t>
            </a:fld>
            <a:endParaRPr lang="en-GB" sz="120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806FFE1-FEA7-4CF2-B95D-5D0FFD849FA4}" type="slidenum">
              <a:rPr lang="en-GB" sz="1200"/>
              <a:pPr algn="r"/>
              <a:t>111</a:t>
            </a:fld>
            <a:endParaRPr lang="en-GB" sz="120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A75E49C-EFB6-4A97-8DB8-C1E08E039C22}" type="slidenum">
              <a:rPr lang="en-GB" sz="1200"/>
              <a:pPr algn="r"/>
              <a:t>112</a:t>
            </a:fld>
            <a:endParaRPr lang="en-GB" sz="120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86D1575-84D0-40F2-9AB8-8445B6E21A2E}" type="slidenum">
              <a:rPr lang="en-GB" sz="1200"/>
              <a:pPr algn="r"/>
              <a:t>113</a:t>
            </a:fld>
            <a:endParaRPr lang="en-GB" sz="120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10C1084-0C4E-4CEF-89D9-677BD8C38559}" type="slidenum">
              <a:rPr lang="en-GB" sz="1200"/>
              <a:pPr algn="r"/>
              <a:t>114</a:t>
            </a:fld>
            <a:endParaRPr lang="en-GB" sz="120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033BE0-72B1-4A36-8D66-76037D20A52E}" type="slidenum">
              <a:rPr lang="en-GB" sz="1200"/>
              <a:pPr algn="r"/>
              <a:t>115</a:t>
            </a:fld>
            <a:endParaRPr lang="en-GB" sz="120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ECEDF2D-0472-4089-B464-6491D7C99CB2}" type="slidenum">
              <a:rPr lang="en-GB" sz="1200"/>
              <a:pPr algn="r"/>
              <a:t>116</a:t>
            </a:fld>
            <a:endParaRPr lang="en-GB" sz="120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15CFDB9-CC86-4B86-8CB9-3EFCD9ED7F09}" type="slidenum">
              <a:rPr lang="en-GB" sz="1200"/>
              <a:pPr algn="r"/>
              <a:t>117</a:t>
            </a:fld>
            <a:endParaRPr lang="en-GB" sz="120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CB78E71-3F76-4B94-A124-089A96EF318D}" type="slidenum">
              <a:rPr lang="en-GB" sz="1200"/>
              <a:pPr algn="r"/>
              <a:t>118</a:t>
            </a:fld>
            <a:endParaRPr lang="en-GB" sz="120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53D8B1D-91BF-49CD-9E01-8C4CD14A94F7}" type="slidenum">
              <a:rPr lang="en-GB" sz="1200"/>
              <a:pPr algn="r"/>
              <a:t>119</a:t>
            </a:fld>
            <a:endParaRPr lang="en-GB" sz="120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9C855D6-3F72-49C2-B62D-94032FE42C38}" type="slidenum">
              <a:rPr lang="en-GB" sz="1200"/>
              <a:pPr algn="r"/>
              <a:t>120</a:t>
            </a:fld>
            <a:endParaRPr lang="en-GB" sz="120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41D1FC8-3A2E-405C-8A42-953C50B9ECC4}" type="slidenum">
              <a:rPr lang="en-GB" sz="1200"/>
              <a:pPr algn="r"/>
              <a:t>12</a:t>
            </a:fld>
            <a:endParaRPr lang="en-GB" sz="120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E4F30D-C521-426F-8EE6-4668F64C1DB0}" type="slidenum">
              <a:rPr lang="en-GB" sz="1200"/>
              <a:pPr algn="r"/>
              <a:t>121</a:t>
            </a:fld>
            <a:endParaRPr lang="en-GB" sz="120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0B453D2-A61E-45BE-82C0-6391AC9A377F}" type="slidenum">
              <a:rPr lang="en-GB" sz="1200"/>
              <a:pPr algn="r"/>
              <a:t>122</a:t>
            </a:fld>
            <a:endParaRPr lang="en-GB" sz="120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A468BEE-D546-47DF-A846-F230B0E3783B}" type="slidenum">
              <a:rPr lang="en-GB" sz="1200"/>
              <a:pPr algn="r"/>
              <a:t>123</a:t>
            </a:fld>
            <a:endParaRPr lang="en-GB" sz="120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F9938C8-5EFA-4448-A7FC-16769739158B}" type="slidenum">
              <a:rPr lang="en-GB" sz="1200"/>
              <a:pPr algn="r"/>
              <a:t>124</a:t>
            </a:fld>
            <a:endParaRPr lang="en-GB" sz="120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771E58B-2C9D-42CB-AE77-1EAAC6FD1654}" type="slidenum">
              <a:rPr lang="en-GB" sz="1200"/>
              <a:pPr algn="r"/>
              <a:t>125</a:t>
            </a:fld>
            <a:endParaRPr lang="en-GB" sz="120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8C4430-95C7-4A30-9671-4F3B7F88E454}" type="slidenum">
              <a:rPr lang="en-GB" sz="1200"/>
              <a:pPr algn="r"/>
              <a:t>126</a:t>
            </a:fld>
            <a:endParaRPr lang="en-GB" sz="120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E92F7A5-D836-4EA5-955B-9DBDF6654E61}" type="slidenum">
              <a:rPr lang="en-GB" sz="1200"/>
              <a:pPr algn="r"/>
              <a:t>127</a:t>
            </a:fld>
            <a:endParaRPr lang="en-GB" sz="120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5D5E3D-8F7B-4D4D-AE29-AAF6CAB3DA47}" type="slidenum">
              <a:rPr lang="en-GB" sz="1200"/>
              <a:pPr algn="r"/>
              <a:t>128</a:t>
            </a:fld>
            <a:endParaRPr lang="en-GB" sz="120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14540AA-8371-4BC1-892D-B41CB1EFF52F}" type="slidenum">
              <a:rPr lang="en-GB" sz="1200"/>
              <a:pPr algn="r"/>
              <a:t>129</a:t>
            </a:fld>
            <a:endParaRPr lang="en-GB" sz="120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2B721-D700-4AA0-A93E-39601249A651}" type="slidenum">
              <a:rPr lang="en-GB" sz="1200"/>
              <a:pPr algn="r"/>
              <a:t>130</a:t>
            </a:fld>
            <a:endParaRPr lang="en-GB" sz="120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BD57106-481E-4EEB-9697-41666BBC9537}" type="slidenum">
              <a:rPr lang="en-GB" sz="1200"/>
              <a:pPr algn="r"/>
              <a:t>13</a:t>
            </a:fld>
            <a:endParaRPr lang="en-GB" sz="120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E3AC054-857D-4EC1-9934-8AAC0EC109AC}" type="slidenum">
              <a:rPr lang="en-GB" sz="1200"/>
              <a:pPr algn="r"/>
              <a:t>131</a:t>
            </a:fld>
            <a:endParaRPr lang="en-GB" sz="120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91F2E34-256E-4D19-81AF-F9A5CE6DA84A}" type="slidenum">
              <a:rPr lang="en-GB" sz="1200"/>
              <a:pPr algn="r"/>
              <a:t>132</a:t>
            </a:fld>
            <a:endParaRPr lang="en-GB" sz="120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3CD2680-CA71-4A9C-8FC7-A2A74F359A77}" type="slidenum">
              <a:rPr lang="en-GB" sz="1200"/>
              <a:pPr algn="r"/>
              <a:t>133</a:t>
            </a:fld>
            <a:endParaRPr lang="en-GB" sz="120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52017AF-32EF-439B-9B0D-3438F10086E4}" type="slidenum">
              <a:rPr lang="en-GB" sz="1200"/>
              <a:pPr algn="r"/>
              <a:t>134</a:t>
            </a:fld>
            <a:endParaRPr lang="en-GB" sz="120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0EA6F38-542B-4917-9927-AC0AD544B9A7}" type="slidenum">
              <a:rPr lang="en-GB" sz="1200"/>
              <a:pPr algn="r"/>
              <a:t>135</a:t>
            </a:fld>
            <a:endParaRPr lang="en-GB" sz="120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047FE40-9582-438D-B37B-688ACB71F607}" type="slidenum">
              <a:rPr lang="en-GB" sz="1200"/>
              <a:pPr algn="r"/>
              <a:t>136</a:t>
            </a:fld>
            <a:endParaRPr lang="en-GB" sz="120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12447FF-67FB-447F-9DA1-C9A74DB34DF8}" type="slidenum">
              <a:rPr lang="en-GB" sz="1200"/>
              <a:pPr algn="r"/>
              <a:t>137</a:t>
            </a:fld>
            <a:endParaRPr lang="en-GB" sz="120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AB555D9-01F5-4545-9DA9-566157A81C28}" type="slidenum">
              <a:rPr lang="en-GB" sz="1200"/>
              <a:pPr algn="r"/>
              <a:t>138</a:t>
            </a:fld>
            <a:endParaRPr lang="en-GB" sz="120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1AFB0F6-23A7-4D1B-A4E0-4529C3939EE0}" type="slidenum">
              <a:rPr lang="en-GB" sz="1200"/>
              <a:pPr algn="r"/>
              <a:t>139</a:t>
            </a:fld>
            <a:endParaRPr lang="en-GB" sz="120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3D414B-254A-403A-96B3-339EE299B545}" type="slidenum">
              <a:rPr lang="en-GB" sz="1200"/>
              <a:pPr algn="r"/>
              <a:t>140</a:t>
            </a:fld>
            <a:endParaRPr lang="en-GB" sz="120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8BB3AAD-3839-44C5-9F51-8FC99EE6FD09}" type="slidenum">
              <a:rPr lang="en-GB" sz="1200"/>
              <a:pPr algn="r"/>
              <a:t>14</a:t>
            </a:fld>
            <a:endParaRPr lang="en-GB" sz="120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6F26D72-2DE2-4826-906F-3F2234A0CD90}" type="slidenum">
              <a:rPr lang="en-GB" sz="1200"/>
              <a:pPr algn="r"/>
              <a:t>141</a:t>
            </a:fld>
            <a:endParaRPr lang="en-GB" sz="120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73AE13A-97A5-408E-8DA0-8D5DAF730A30}" type="slidenum">
              <a:rPr lang="en-GB" sz="1200"/>
              <a:pPr algn="r"/>
              <a:t>142</a:t>
            </a:fld>
            <a:endParaRPr lang="en-GB" sz="120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9F4C834-88E7-4562-86C4-29774117B286}" type="slidenum">
              <a:rPr lang="en-GB" sz="1200"/>
              <a:pPr algn="r"/>
              <a:t>143</a:t>
            </a:fld>
            <a:endParaRPr lang="en-GB" sz="120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BBC14B2-5474-4A00-A1B2-EB900BCF9C1F}" type="slidenum">
              <a:rPr lang="en-GB" sz="1200"/>
              <a:pPr algn="r"/>
              <a:t>144</a:t>
            </a:fld>
            <a:endParaRPr lang="en-GB" sz="120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4D5BB09-452D-41F6-A8AC-3D7605990E99}" type="slidenum">
              <a:rPr lang="en-GB" sz="1200"/>
              <a:pPr algn="r"/>
              <a:t>145</a:t>
            </a:fld>
            <a:endParaRPr lang="en-GB" sz="120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7ED00E8-24D0-4EDB-91BD-22F6FA1B071F}" type="slidenum">
              <a:rPr lang="en-GB" sz="1200"/>
              <a:pPr algn="r"/>
              <a:t>146</a:t>
            </a:fld>
            <a:endParaRPr lang="en-GB" sz="120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5700BEB-1515-4E83-A69F-A7FD93388D8D}" type="slidenum">
              <a:rPr lang="en-GB" sz="1200"/>
              <a:pPr algn="r"/>
              <a:t>147</a:t>
            </a:fld>
            <a:endParaRPr lang="en-GB" sz="120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5AA06F9-6B2D-4ED2-8467-CE6919706596}" type="slidenum">
              <a:rPr lang="en-GB" sz="1200"/>
              <a:pPr algn="r"/>
              <a:t>148</a:t>
            </a:fld>
            <a:endParaRPr lang="en-GB" sz="120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5AA06F9-6B2D-4ED2-8467-CE6919706596}" type="slidenum">
              <a:rPr lang="en-GB" sz="1200"/>
              <a:pPr algn="r"/>
              <a:t>149</a:t>
            </a:fld>
            <a:endParaRPr lang="en-GB" sz="120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83C808-8137-4436-AD54-41D65BBCB5FF}" type="slidenum">
              <a:rPr lang="en-GB" sz="1200"/>
              <a:pPr algn="r"/>
              <a:t>150</a:t>
            </a:fld>
            <a:endParaRPr lang="en-GB" sz="120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A46284-4046-4BC6-8EC0-689F11CD2472}" type="slidenum">
              <a:rPr lang="en-GB" sz="1200"/>
              <a:pPr algn="r"/>
              <a:t>15</a:t>
            </a:fld>
            <a:endParaRPr lang="en-GB" sz="120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83C808-8137-4436-AD54-41D65BBCB5FF}" type="slidenum">
              <a:rPr lang="en-GB" sz="1200"/>
              <a:pPr algn="r"/>
              <a:t>151</a:t>
            </a:fld>
            <a:endParaRPr lang="en-GB" sz="120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83C808-8137-4436-AD54-41D65BBCB5FF}" type="slidenum">
              <a:rPr lang="en-GB" sz="1200"/>
              <a:pPr algn="r"/>
              <a:t>152</a:t>
            </a:fld>
            <a:endParaRPr lang="en-GB" sz="120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83C808-8137-4436-AD54-41D65BBCB5FF}" type="slidenum">
              <a:rPr lang="en-GB" sz="1200"/>
              <a:pPr algn="r"/>
              <a:t>153</a:t>
            </a:fld>
            <a:endParaRPr lang="en-GB" sz="120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83C808-8137-4436-AD54-41D65BBCB5FF}" type="slidenum">
              <a:rPr lang="en-GB" sz="1200"/>
              <a:pPr algn="r"/>
              <a:t>154</a:t>
            </a:fld>
            <a:endParaRPr lang="en-GB" sz="120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83C808-8137-4436-AD54-41D65BBCB5FF}" type="slidenum">
              <a:rPr lang="en-GB" sz="1200"/>
              <a:pPr algn="r"/>
              <a:t>155</a:t>
            </a:fld>
            <a:endParaRPr lang="en-GB" sz="120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F0D9262-A728-486C-BBBF-6A1D41FA4AD4}" type="slidenum">
              <a:rPr lang="en-GB" smtClean="0"/>
              <a:pPr/>
              <a:t>156</a:t>
            </a:fld>
            <a:endParaRPr lang="en-GB"/>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697AD0B-7899-498B-87B6-006FF57146B9}" type="slidenum">
              <a:rPr lang="en-GB" sz="1200"/>
              <a:pPr algn="r"/>
              <a:t>157</a:t>
            </a:fld>
            <a:endParaRPr lang="en-GB" sz="120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95EC862-FED1-4FDE-A5EC-4F6430E47C7A}" type="slidenum">
              <a:rPr lang="en-GB" sz="1200"/>
              <a:pPr algn="r"/>
              <a:t>158</a:t>
            </a:fld>
            <a:endParaRPr lang="en-GB" sz="120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D921022-D907-4FFB-804C-671926C1CC2A}" type="slidenum">
              <a:rPr lang="en-GB" sz="1200"/>
              <a:pPr algn="r"/>
              <a:t>159</a:t>
            </a:fld>
            <a:endParaRPr lang="en-GB" sz="120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7CB4CB-2C82-4797-9448-5CC05736586C}" type="slidenum">
              <a:rPr lang="en-GB" sz="1200"/>
              <a:pPr algn="r"/>
              <a:t>160</a:t>
            </a:fld>
            <a:endParaRPr lang="en-GB" sz="120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A46284-4046-4BC6-8EC0-689F11CD2472}" type="slidenum">
              <a:rPr lang="en-GB" sz="1200"/>
              <a:pPr algn="r"/>
              <a:t>16</a:t>
            </a:fld>
            <a:endParaRPr lang="en-GB" sz="120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6D2670C-A24D-49BB-A7EA-DD00D3F2A13B}" type="slidenum">
              <a:rPr lang="en-GB" sz="1200"/>
              <a:pPr algn="r"/>
              <a:t>161</a:t>
            </a:fld>
            <a:endParaRPr lang="en-GB" sz="120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72AB7BF7-A623-4E1A-9034-8F95DE5633EE}" type="slidenum">
              <a:rPr lang="en-GB" smtClean="0"/>
              <a:pPr/>
              <a:t>162</a:t>
            </a:fld>
            <a:endParaRPr lang="en-GB"/>
          </a:p>
        </p:txBody>
      </p:sp>
      <p:sp>
        <p:nvSpPr>
          <p:cNvPr id="324611" name="Rectangle 2"/>
          <p:cNvSpPr>
            <a:spLocks noGrp="1" noRot="1" noChangeAspect="1" noChangeArrowheads="1" noTextEdit="1"/>
          </p:cNvSpPr>
          <p:nvPr>
            <p:ph type="sldImg"/>
          </p:nvPr>
        </p:nvSpPr>
        <p:spPr>
          <a:xfrm>
            <a:off x="1295400" y="800100"/>
            <a:ext cx="4267200" cy="3200400"/>
          </a:xfrm>
          <a:ln/>
        </p:spPr>
      </p:sp>
      <p:sp>
        <p:nvSpPr>
          <p:cNvPr id="324612" name="Rectangle 3"/>
          <p:cNvSpPr>
            <a:spLocks noGrp="1" noChangeArrowheads="1"/>
          </p:cNvSpPr>
          <p:nvPr>
            <p:ph type="body" idx="1"/>
          </p:nvPr>
        </p:nvSpPr>
        <p:spPr>
          <a:xfrm>
            <a:off x="914400" y="4346575"/>
            <a:ext cx="5029200" cy="3857625"/>
          </a:xfrm>
          <a:noFill/>
          <a:ln/>
        </p:spPr>
        <p:txBody>
          <a:bodyPr/>
          <a:lstStyle/>
          <a:p>
            <a:pPr eaLnBrk="1" hangingPunct="1"/>
            <a:endParaRPr lang="el-GR"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E898CE25-5977-4A8E-85D7-6C845D9B8B18}" type="slidenum">
              <a:rPr lang="en-GB" smtClean="0"/>
              <a:pPr/>
              <a:t>163</a:t>
            </a:fld>
            <a:endParaRPr lang="en-GB"/>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8F5DC22-EB29-458D-AE1E-3E09BB17C899}" type="slidenum">
              <a:rPr lang="en-GB" sz="1200"/>
              <a:pPr algn="r"/>
              <a:t>164</a:t>
            </a:fld>
            <a:endParaRPr lang="en-GB" sz="120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8BBFABD9-BEA0-4AB2-BC35-33795B9394F6}" type="slidenum">
              <a:rPr lang="en-GB" smtClean="0"/>
              <a:pPr/>
              <a:t>165</a:t>
            </a:fld>
            <a:endParaRPr lang="en-GB"/>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C6CF898-A2E8-4C35-A98F-34B860FCB322}" type="slidenum">
              <a:rPr lang="en-GB" sz="1200"/>
              <a:pPr algn="r"/>
              <a:t>17</a:t>
            </a:fld>
            <a:endParaRPr lang="en-GB" sz="120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F488A55-957C-4BF1-93D3-2B33F93C32B2}" type="slidenum">
              <a:rPr lang="en-GB" sz="1200"/>
              <a:pPr algn="r"/>
              <a:t>18</a:t>
            </a:fld>
            <a:endParaRPr lang="en-GB" sz="120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700AAD1-DCD1-42DA-B846-C57502A35772}" type="slidenum">
              <a:rPr lang="en-GB" sz="1200"/>
              <a:pPr algn="r"/>
              <a:t>19</a:t>
            </a:fld>
            <a:endParaRPr lang="en-GB" sz="12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7BD9D4B6-55FD-46FD-ACD5-DA8C9B13645D}" type="slidenum">
              <a:rPr lang="en-GB" smtClean="0"/>
              <a:pPr/>
              <a:t>2</a:t>
            </a:fld>
            <a:endParaRPr lang="en-GB"/>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496B463-4AE6-4024-B66B-180C070E847E}" type="slidenum">
              <a:rPr lang="en-GB" sz="1200"/>
              <a:pPr algn="r"/>
              <a:t>20</a:t>
            </a:fld>
            <a:endParaRPr lang="en-GB" sz="120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C4C9024-934E-4B82-A75B-3CB4DD776CF0}" type="slidenum">
              <a:rPr lang="en-GB" sz="1200"/>
              <a:pPr algn="r"/>
              <a:t>21</a:t>
            </a:fld>
            <a:endParaRPr lang="en-GB" sz="120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27121F8-97D8-46BB-A714-724ED6E9F450}" type="slidenum">
              <a:rPr lang="en-GB" sz="1200"/>
              <a:pPr algn="r"/>
              <a:t>22</a:t>
            </a:fld>
            <a:endParaRPr lang="en-GB" sz="120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BD7117E-1F05-4CDA-8241-A9858AFB735D}" type="slidenum">
              <a:rPr lang="en-GB" sz="1200"/>
              <a:pPr algn="r"/>
              <a:t>23</a:t>
            </a:fld>
            <a:endParaRPr lang="en-GB" sz="120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D1E1E01-6DEE-4B49-86CB-665B090DC91A}" type="slidenum">
              <a:rPr lang="en-GB" sz="1200"/>
              <a:pPr algn="r"/>
              <a:t>24</a:t>
            </a:fld>
            <a:endParaRPr lang="en-GB" sz="120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F2B002E-F691-4715-9B73-2ED839F813D0}" type="slidenum">
              <a:rPr lang="en-GB" sz="1200"/>
              <a:pPr algn="r"/>
              <a:t>25</a:t>
            </a:fld>
            <a:endParaRPr lang="en-GB" sz="120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790BD6B-6827-479B-AA0F-E0EC1C8CB456}" type="slidenum">
              <a:rPr lang="en-GB" sz="1200"/>
              <a:pPr algn="r"/>
              <a:t>26</a:t>
            </a:fld>
            <a:endParaRPr lang="en-GB" sz="120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7E6CEB2-FE19-4168-AAF2-33346B6A9CE8}" type="slidenum">
              <a:rPr lang="en-GB" sz="1200"/>
              <a:pPr algn="r"/>
              <a:t>27</a:t>
            </a:fld>
            <a:endParaRPr lang="en-GB"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8DF0E3A-9D93-4754-B45B-DEA9E3480345}" type="slidenum">
              <a:rPr lang="en-GB" sz="1200"/>
              <a:pPr algn="r"/>
              <a:t>28</a:t>
            </a:fld>
            <a:endParaRPr lang="en-GB" sz="120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E8FD83-994C-4E13-B3A0-41B3496C2A7C}" type="slidenum">
              <a:rPr lang="en-GB" sz="1200"/>
              <a:pPr algn="r"/>
              <a:t>29</a:t>
            </a:fld>
            <a:endParaRPr lang="en-GB"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6B9482-9C5E-422B-B163-1C91E820B570}" type="slidenum">
              <a:rPr lang="en-GB" sz="1200"/>
              <a:pPr algn="r"/>
              <a:t>3</a:t>
            </a:fld>
            <a:endParaRPr lang="en-GB" sz="120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EF2557C-14EE-45FE-AAA1-09023660DB0C}" type="slidenum">
              <a:rPr lang="en-GB" sz="1200"/>
              <a:pPr algn="r"/>
              <a:t>30</a:t>
            </a:fld>
            <a:endParaRPr lang="en-GB" sz="120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4A50DF3-43DE-4C4A-8360-9C14BE85EB5B}" type="slidenum">
              <a:rPr lang="en-GB" sz="1200"/>
              <a:pPr algn="r"/>
              <a:t>31</a:t>
            </a:fld>
            <a:endParaRPr lang="en-GB"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6552C1A-F268-4047-8397-BC907210CB4A}" type="slidenum">
              <a:rPr lang="en-GB" sz="1200"/>
              <a:pPr algn="r"/>
              <a:t>32</a:t>
            </a:fld>
            <a:endParaRPr lang="en-GB" sz="120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CAC4123-B7D2-47F2-8640-3107EA3FE586}" type="slidenum">
              <a:rPr lang="en-GB" sz="1200"/>
              <a:pPr algn="r"/>
              <a:t>33</a:t>
            </a:fld>
            <a:endParaRPr lang="en-GB"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F97050C-4B38-44DA-B7DD-6B1DF95DB66D}" type="slidenum">
              <a:rPr lang="en-GB" sz="1200"/>
              <a:pPr algn="r"/>
              <a:t>34</a:t>
            </a:fld>
            <a:endParaRPr lang="en-GB" sz="12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D12A3AB-AAC9-427F-8201-6E1E10C3D0F9}" type="slidenum">
              <a:rPr lang="en-GB" sz="1200"/>
              <a:pPr algn="r"/>
              <a:t>35</a:t>
            </a:fld>
            <a:endParaRPr lang="en-GB"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281EB54-7888-4E2D-B840-B8F82CDFD109}" type="slidenum">
              <a:rPr lang="en-GB" sz="1200"/>
              <a:pPr algn="r"/>
              <a:t>36</a:t>
            </a:fld>
            <a:endParaRPr lang="en-GB" sz="120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0CF3A9-D498-47D7-A755-5C9713D3709D}" type="slidenum">
              <a:rPr lang="en-GB" sz="1200"/>
              <a:pPr algn="r"/>
              <a:t>37</a:t>
            </a:fld>
            <a:endParaRPr lang="en-GB" sz="120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B629B52-00E8-4D5E-A7C7-B5A1BD5D80AB}" type="slidenum">
              <a:rPr lang="en-GB" sz="1200"/>
              <a:pPr algn="r"/>
              <a:t>38</a:t>
            </a:fld>
            <a:endParaRPr lang="en-GB" sz="120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1963696-39BB-43B3-91E6-D090A6CEF8B9}" type="slidenum">
              <a:rPr lang="en-GB" sz="1200"/>
              <a:pPr algn="r"/>
              <a:t>39</a:t>
            </a:fld>
            <a:endParaRPr lang="en-GB"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F6907A-0300-4C9D-A06F-B056FBF64FFB}" type="slidenum">
              <a:rPr lang="en-GB" sz="1200"/>
              <a:pPr algn="r"/>
              <a:t>4</a:t>
            </a:fld>
            <a:endParaRPr lang="en-GB"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8E246D7-9ED4-405F-9701-514A28F3B32F}" type="slidenum">
              <a:rPr lang="en-GB" sz="1200"/>
              <a:pPr algn="r"/>
              <a:t>40</a:t>
            </a:fld>
            <a:endParaRPr lang="en-GB" sz="120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4856C3B-2CD4-48C7-877A-D4B47379EF65}" type="slidenum">
              <a:rPr lang="en-GB" sz="1200"/>
              <a:pPr algn="r"/>
              <a:t>41</a:t>
            </a:fld>
            <a:endParaRPr lang="en-GB" sz="120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1E5303D-DE03-439B-B620-486888DB02BE}" type="slidenum">
              <a:rPr lang="en-GB" sz="1200"/>
              <a:pPr algn="r"/>
              <a:t>42</a:t>
            </a:fld>
            <a:endParaRPr lang="en-GB" sz="120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2C16999-8739-4E53-8E26-25D65BD3E0AC}" type="slidenum">
              <a:rPr lang="en-GB" sz="1200"/>
              <a:pPr algn="r"/>
              <a:t>43</a:t>
            </a:fld>
            <a:endParaRPr lang="en-GB" sz="120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2DCC8B8-B043-49AE-854C-E05C192D9BDC}" type="slidenum">
              <a:rPr lang="en-GB" sz="1200"/>
              <a:pPr algn="r"/>
              <a:t>44</a:t>
            </a:fld>
            <a:endParaRPr lang="en-GB" sz="12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6D254B4-4320-4571-B1ED-E348BEF5457B}" type="slidenum">
              <a:rPr lang="en-GB" sz="1200"/>
              <a:pPr algn="r"/>
              <a:t>45</a:t>
            </a:fld>
            <a:endParaRPr lang="en-GB" sz="120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0DA0E3E-8158-49AD-952F-6FC100923CA7}" type="slidenum">
              <a:rPr lang="en-GB" sz="1200"/>
              <a:pPr algn="r"/>
              <a:t>46</a:t>
            </a:fld>
            <a:endParaRPr lang="en-GB" sz="120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B4585E-58F5-414E-B0E4-B48DA55BE0CE}" type="slidenum">
              <a:rPr lang="en-GB" sz="1200"/>
              <a:pPr algn="r"/>
              <a:t>47</a:t>
            </a:fld>
            <a:endParaRPr lang="en-GB" sz="120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8A29389-BFF1-448F-B504-D3B9C73F2EBF}" type="slidenum">
              <a:rPr lang="en-GB" sz="1200"/>
              <a:pPr algn="r"/>
              <a:t>48</a:t>
            </a:fld>
            <a:endParaRPr lang="en-GB" sz="120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537C2CD-2599-408E-8A27-EBE2D54C80D3}" type="slidenum">
              <a:rPr lang="en-GB" sz="1200"/>
              <a:pPr algn="r"/>
              <a:t>49</a:t>
            </a:fld>
            <a:endParaRPr lang="en-GB" sz="120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098D6164-7B9E-4D49-9A2E-38813DC39CF9}" type="slidenum">
              <a:rPr lang="en-GB" smtClean="0"/>
              <a:pPr/>
              <a:t>5</a:t>
            </a:fld>
            <a:endParaRPr lang="en-GB"/>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CC78D35-CA6F-4F7E-B7DA-26DFB4F85857}" type="slidenum">
              <a:rPr lang="en-GB" sz="1200"/>
              <a:pPr algn="r"/>
              <a:t>50</a:t>
            </a:fld>
            <a:endParaRPr lang="en-GB" sz="12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6CD5E28-8317-400D-B8AF-DAA32CDB885F}" type="slidenum">
              <a:rPr lang="en-GB" sz="1200"/>
              <a:pPr algn="r"/>
              <a:t>51</a:t>
            </a:fld>
            <a:endParaRPr lang="en-GB" sz="120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AE50D28-0CE9-48EB-A616-381ED328E17D}" type="slidenum">
              <a:rPr lang="en-GB" sz="1200"/>
              <a:pPr algn="r"/>
              <a:t>52</a:t>
            </a:fld>
            <a:endParaRPr lang="en-GB" sz="120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F78AF41-CADC-47C3-A346-CADE80572C42}" type="slidenum">
              <a:rPr lang="en-GB" sz="1200"/>
              <a:pPr algn="r"/>
              <a:t>53</a:t>
            </a:fld>
            <a:endParaRPr lang="en-GB" sz="120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09BC78A-EC31-4E51-9C75-196A46E95C17}" type="slidenum">
              <a:rPr lang="en-GB" sz="1200"/>
              <a:pPr algn="r"/>
              <a:t>54</a:t>
            </a:fld>
            <a:endParaRPr lang="en-GB" sz="120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112D7A9-4AC8-46F9-8C23-87286EDF222C}" type="slidenum">
              <a:rPr lang="en-GB" sz="1200"/>
              <a:pPr algn="r"/>
              <a:t>56</a:t>
            </a:fld>
            <a:endParaRPr lang="en-GB" sz="120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8FE8191-99B6-408B-A83B-99015C7AA4D5}" type="slidenum">
              <a:rPr lang="en-GB" sz="1200"/>
              <a:pPr algn="r"/>
              <a:t>57</a:t>
            </a:fld>
            <a:endParaRPr lang="en-GB" sz="120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D4A453-77C1-4FEC-94D9-119FB6B7BB54}" type="slidenum">
              <a:rPr lang="en-GB" sz="1200"/>
              <a:pPr algn="r"/>
              <a:t>58</a:t>
            </a:fld>
            <a:endParaRPr lang="en-GB" sz="120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6BAAFA1-B553-4FF8-B6B0-22E6AE03BEC3}" type="slidenum">
              <a:rPr lang="en-GB" sz="1200"/>
              <a:pPr algn="r"/>
              <a:t>59</a:t>
            </a:fld>
            <a:endParaRPr lang="en-GB" sz="120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CC4A0A8-491E-4A29-A8CF-36A4A5CAEAD1}" type="slidenum">
              <a:rPr lang="en-GB" sz="1200"/>
              <a:pPr algn="r"/>
              <a:t>60</a:t>
            </a:fld>
            <a:endParaRPr lang="en-GB" sz="120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6844DEC-4908-4365-AEC4-A607423A101F}" type="slidenum">
              <a:rPr lang="en-GB" sz="1200"/>
              <a:pPr algn="r"/>
              <a:t>6</a:t>
            </a:fld>
            <a:endParaRPr lang="en-GB" sz="120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8893947-4E0F-44E7-9F45-4BED624FB973}" type="slidenum">
              <a:rPr lang="en-GB" sz="1200"/>
              <a:pPr algn="r"/>
              <a:t>61</a:t>
            </a:fld>
            <a:endParaRPr lang="en-GB" sz="120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8A7519F-7F3C-42B4-9068-A8DEDD33AD41}" type="slidenum">
              <a:rPr lang="en-GB" sz="1200"/>
              <a:pPr algn="r"/>
              <a:t>62</a:t>
            </a:fld>
            <a:endParaRPr lang="en-GB" sz="120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BC0DE2E-80C7-4191-A706-BD8FCA28F4C2}" type="slidenum">
              <a:rPr lang="en-GB" sz="1200"/>
              <a:pPr algn="r"/>
              <a:t>63</a:t>
            </a:fld>
            <a:endParaRPr lang="en-GB" sz="120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EA5312-65AC-4DDD-8E3C-F6AEDBA33D89}" type="slidenum">
              <a:rPr lang="en-GB" sz="1200"/>
              <a:pPr algn="r"/>
              <a:t>64</a:t>
            </a:fld>
            <a:endParaRPr lang="en-GB" sz="120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A790BD7-BA88-4268-A8D2-F9562B736B2C}" type="slidenum">
              <a:rPr lang="en-GB" sz="1200"/>
              <a:pPr algn="r"/>
              <a:t>65</a:t>
            </a:fld>
            <a:endParaRPr lang="en-GB" sz="120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BA64002-4DBE-40A6-B317-C5FCA5D02A2E}" type="slidenum">
              <a:rPr lang="en-GB" sz="1200"/>
              <a:pPr algn="r"/>
              <a:t>66</a:t>
            </a:fld>
            <a:endParaRPr lang="en-GB" sz="120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D4D5AF4-E22E-4F19-947A-A5331FD5EA7B}" type="slidenum">
              <a:rPr lang="en-GB" sz="1200"/>
              <a:pPr algn="r"/>
              <a:t>67</a:t>
            </a:fld>
            <a:endParaRPr lang="en-GB" sz="120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957BDE5-161F-42D1-A684-3F7F49BD9F8B}" type="slidenum">
              <a:rPr lang="en-GB" sz="1200"/>
              <a:pPr algn="r"/>
              <a:t>68</a:t>
            </a:fld>
            <a:endParaRPr lang="en-GB" sz="120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CC54BF8-1175-482C-AD65-7FDA1F1431AA}" type="slidenum">
              <a:rPr lang="en-GB" sz="1200"/>
              <a:pPr algn="r"/>
              <a:t>69</a:t>
            </a:fld>
            <a:endParaRPr lang="en-GB"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1B62755-75E2-4E68-B21B-19AFA8E3649B}" type="slidenum">
              <a:rPr lang="en-GB" sz="1200"/>
              <a:pPr algn="r"/>
              <a:t>70</a:t>
            </a:fld>
            <a:endParaRPr lang="en-GB" sz="12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5534C1C-D329-4061-910C-C78ECAC72599}" type="slidenum">
              <a:rPr lang="en-GB" sz="1200"/>
              <a:pPr algn="r"/>
              <a:t>7</a:t>
            </a:fld>
            <a:endParaRPr lang="en-GB" sz="12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12D6217-D7A8-4D04-B681-9DE92D305EBE}" type="slidenum">
              <a:rPr lang="en-GB" sz="1200"/>
              <a:pPr algn="r"/>
              <a:t>71</a:t>
            </a:fld>
            <a:endParaRPr lang="en-GB" sz="12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25DAEE2-0782-42AC-AFEA-BE4EE42AE9B6}" type="slidenum">
              <a:rPr lang="en-GB" sz="1200"/>
              <a:pPr algn="r"/>
              <a:t>72</a:t>
            </a:fld>
            <a:endParaRPr lang="en-GB" sz="12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C5687FF-8655-4137-8536-18937B997CBD}" type="slidenum">
              <a:rPr lang="en-GB" sz="1200"/>
              <a:pPr algn="r"/>
              <a:t>73</a:t>
            </a:fld>
            <a:endParaRPr lang="en-GB" sz="12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C88FE7A-86D1-4FB6-AC5A-D56C7974B11D}" type="slidenum">
              <a:rPr lang="en-GB" sz="1200"/>
              <a:pPr algn="r"/>
              <a:t>74</a:t>
            </a:fld>
            <a:endParaRPr lang="en-GB" sz="120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FC0DDB0-4005-4300-BADF-3ACF8C31D27C}" type="slidenum">
              <a:rPr lang="en-GB" sz="1200"/>
              <a:pPr algn="r"/>
              <a:t>75</a:t>
            </a:fld>
            <a:endParaRPr lang="en-GB" sz="120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60C88B2-05C5-41A6-9371-3BEA70450B4F}" type="slidenum">
              <a:rPr lang="en-GB" sz="1200"/>
              <a:pPr algn="r"/>
              <a:t>76</a:t>
            </a:fld>
            <a:endParaRPr lang="en-GB" sz="120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689B877-00CF-464F-94C8-9CA89BD14D6F}" type="slidenum">
              <a:rPr lang="en-GB" sz="1200"/>
              <a:pPr algn="r"/>
              <a:t>77</a:t>
            </a:fld>
            <a:endParaRPr lang="en-GB" sz="12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F1A47E9-A793-46A1-A1EA-F5DBFD2C7B91}" type="slidenum">
              <a:rPr lang="en-GB" sz="1200"/>
              <a:pPr algn="r"/>
              <a:t>78</a:t>
            </a:fld>
            <a:endParaRPr lang="en-GB" sz="120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40214EA-025C-475F-AA7C-674128505EDB}" type="slidenum">
              <a:rPr lang="en-GB" sz="1200"/>
              <a:pPr algn="r"/>
              <a:t>79</a:t>
            </a:fld>
            <a:endParaRPr lang="en-GB" sz="120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15F2D6-57B3-4CDC-B9D4-1E1F7D09D681}" type="slidenum">
              <a:rPr lang="en-GB" sz="1200"/>
              <a:pPr algn="r"/>
              <a:t>80</a:t>
            </a:fld>
            <a:endParaRPr lang="en-GB" sz="120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9DA60FB-621F-4D75-9363-AA1F789503D7}" type="slidenum">
              <a:rPr lang="en-GB" sz="1200"/>
              <a:pPr algn="r"/>
              <a:t>8</a:t>
            </a:fld>
            <a:endParaRPr lang="en-GB"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D4CD87F-5551-4E64-B70C-13F63AA14AC7}" type="slidenum">
              <a:rPr lang="en-GB" sz="1200"/>
              <a:pPr algn="r"/>
              <a:t>81</a:t>
            </a:fld>
            <a:endParaRPr lang="en-GB"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8A1A09A-BE1A-42CF-8430-49E229FE0BC7}" type="slidenum">
              <a:rPr lang="en-GB" sz="1200"/>
              <a:pPr algn="r"/>
              <a:t>82</a:t>
            </a:fld>
            <a:endParaRPr lang="en-GB" sz="120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D87BA1-416E-4929-AF9F-FCF81F63778E}" type="slidenum">
              <a:rPr lang="en-GB" sz="1200"/>
              <a:pPr algn="r"/>
              <a:t>83</a:t>
            </a:fld>
            <a:endParaRPr lang="en-GB" sz="120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E7957FF-8907-42FD-9FEA-6FF42BC7FB96}" type="slidenum">
              <a:rPr lang="en-GB" sz="1200"/>
              <a:pPr algn="r"/>
              <a:t>84</a:t>
            </a:fld>
            <a:endParaRPr lang="en-GB" sz="120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8656453-2808-48C2-A454-65AE73DB5A5E}" type="slidenum">
              <a:rPr lang="en-GB" sz="1200"/>
              <a:pPr algn="r"/>
              <a:t>85</a:t>
            </a:fld>
            <a:endParaRPr lang="en-GB" sz="120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A0DFB58-9D79-4F3A-BC22-B5684767A1AC}" type="slidenum">
              <a:rPr lang="en-GB" sz="1200"/>
              <a:pPr algn="r"/>
              <a:t>86</a:t>
            </a:fld>
            <a:endParaRPr lang="en-GB" sz="120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0F5E3A-751A-44AE-94B1-E8E9C8E23400}" type="slidenum">
              <a:rPr lang="en-GB" sz="1200"/>
              <a:pPr algn="r"/>
              <a:t>87</a:t>
            </a:fld>
            <a:endParaRPr lang="en-GB" sz="120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3319421-A2E6-45BF-9B34-2B92AF6673BB}" type="slidenum">
              <a:rPr lang="en-GB" sz="1200"/>
              <a:pPr algn="r"/>
              <a:t>88</a:t>
            </a:fld>
            <a:endParaRPr lang="en-GB" sz="120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C55E66-1469-44A2-B8EA-931622123057}" type="slidenum">
              <a:rPr lang="en-GB" sz="1200"/>
              <a:pPr algn="r"/>
              <a:t>89</a:t>
            </a:fld>
            <a:endParaRPr lang="en-GB" sz="120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5550EB0-382F-4B54-B10F-62170E1CF06A}" type="slidenum">
              <a:rPr lang="en-GB" sz="1200"/>
              <a:pPr algn="r"/>
              <a:t>90</a:t>
            </a:fld>
            <a:endParaRPr lang="en-GB" sz="120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9DA60FB-621F-4D75-9363-AA1F789503D7}" type="slidenum">
              <a:rPr lang="en-GB" sz="1200"/>
              <a:pPr algn="r"/>
              <a:t>9</a:t>
            </a:fld>
            <a:endParaRPr lang="en-GB"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D42C4-00F4-45C4-93D8-E34C8D027C57}" type="slidenum">
              <a:rPr lang="en-GB" sz="1200"/>
              <a:pPr algn="r"/>
              <a:t>91</a:t>
            </a:fld>
            <a:endParaRPr lang="en-GB" sz="120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44A4DC4-30C6-4F3A-BF8F-B6AD505827FF}" type="slidenum">
              <a:rPr lang="en-GB" sz="1200"/>
              <a:pPr algn="r"/>
              <a:t>92</a:t>
            </a:fld>
            <a:endParaRPr lang="en-GB" sz="120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41F017F-5CBF-4987-8CBD-DEF1DD723AB2}" type="slidenum">
              <a:rPr lang="en-GB" sz="1200"/>
              <a:pPr algn="r"/>
              <a:t>93</a:t>
            </a:fld>
            <a:endParaRPr lang="en-GB" sz="120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4DD3113-79E7-4EC1-B630-46BAD72F40D3}" type="slidenum">
              <a:rPr lang="en-GB" sz="1200"/>
              <a:pPr algn="r"/>
              <a:t>94</a:t>
            </a:fld>
            <a:endParaRPr lang="en-GB" sz="120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4092786-B6FB-4A2B-BFBE-41632FA6E186}" type="slidenum">
              <a:rPr lang="en-GB" sz="1200"/>
              <a:pPr algn="r"/>
              <a:t>95</a:t>
            </a:fld>
            <a:endParaRPr lang="en-GB" sz="120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4DD3113-79E7-4EC1-B630-46BAD72F40D3}" type="slidenum">
              <a:rPr lang="en-GB" sz="1200"/>
              <a:pPr algn="r"/>
              <a:t>96</a:t>
            </a:fld>
            <a:endParaRPr lang="en-GB" sz="120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FFDEEA1-BCFF-4C11-BE42-FA83119257AC}" type="slidenum">
              <a:rPr lang="en-GB" sz="1200"/>
              <a:pPr algn="r"/>
              <a:t>97</a:t>
            </a:fld>
            <a:endParaRPr lang="en-GB" sz="120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0FACDA6-9C84-46E7-A20E-DCD959E40596}" type="slidenum">
              <a:rPr lang="en-GB" sz="1200"/>
              <a:pPr algn="r"/>
              <a:t>98</a:t>
            </a:fld>
            <a:endParaRPr lang="en-GB" sz="120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C21A0F8-E37C-4BBA-9BE6-16D8386BD863}" type="slidenum">
              <a:rPr lang="en-GB" sz="1200"/>
              <a:pPr algn="r"/>
              <a:t>99</a:t>
            </a:fld>
            <a:endParaRPr lang="en-GB"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7D1D08F-6483-4A1B-B471-309F667C52A3}" type="slidenum">
              <a:rPr lang="en-GB" sz="1200"/>
              <a:pPr algn="r"/>
              <a:t>100</a:t>
            </a:fld>
            <a:endParaRPr lang="en-GB" sz="120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pic>
        <p:nvPicPr>
          <p:cNvPr id="4" name="Picture 20" descr="IUGS_logo_new">
            <a:extLst>
              <a:ext uri="{FF2B5EF4-FFF2-40B4-BE49-F238E27FC236}">
                <a16:creationId xmlns:a16="http://schemas.microsoft.com/office/drawing/2014/main" id="{6D50600D-E2CE-8110-BA35-040CCD06630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r="-1383"/>
          <a:stretch>
            <a:fillRect/>
          </a:stretch>
        </p:blipFill>
        <p:spPr bwMode="auto">
          <a:xfrm>
            <a:off x="19050" y="6444083"/>
            <a:ext cx="406400" cy="360363"/>
          </a:xfrm>
          <a:prstGeom prst="rect">
            <a:avLst/>
          </a:prstGeom>
          <a:solidFill>
            <a:schemeClr val="bg1"/>
          </a:solidFill>
          <a:ln w="2540">
            <a:solidFill>
              <a:srgbClr val="000080"/>
            </a:solidFill>
            <a:miter lim="800000"/>
            <a:headEnd/>
            <a:tailEnd/>
          </a:ln>
        </p:spPr>
      </p:pic>
      <p:pic>
        <p:nvPicPr>
          <p:cNvPr id="5" name="Picture 21">
            <a:extLst>
              <a:ext uri="{FF2B5EF4-FFF2-40B4-BE49-F238E27FC236}">
                <a16:creationId xmlns:a16="http://schemas.microsoft.com/office/drawing/2014/main" id="{B5628841-A6A4-1D37-0646-33AA0B7C1ED0}"/>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608241" y="6432489"/>
            <a:ext cx="405334" cy="401809"/>
          </a:xfrm>
          <a:prstGeom prst="rect">
            <a:avLst/>
          </a:prstGeom>
          <a:noFill/>
          <a:ln w="2540">
            <a:noFill/>
            <a:miter lim="800000"/>
            <a:headEnd/>
            <a:tailEnd/>
          </a:ln>
        </p:spPr>
      </p:pic>
      <p:pic>
        <p:nvPicPr>
          <p:cNvPr id="6" name="Picture 5">
            <a:extLst>
              <a:ext uri="{FF2B5EF4-FFF2-40B4-BE49-F238E27FC236}">
                <a16:creationId xmlns:a16="http://schemas.microsoft.com/office/drawing/2014/main" id="{A7456973-F08A-8A23-E860-8A32ACAA35D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467544" y="6453473"/>
            <a:ext cx="537621" cy="354284"/>
          </a:xfrm>
          <a:prstGeom prst="rect">
            <a:avLst/>
          </a:prstGeom>
          <a:noFill/>
          <a:ln w="9525">
            <a:noFill/>
            <a:miter lim="800000"/>
            <a:headEnd/>
            <a:tailEnd/>
          </a:ln>
        </p:spPr>
      </p:pic>
      <p:pic>
        <p:nvPicPr>
          <p:cNvPr id="7" name="Picture 6" descr="EGS_logo_ico_NEW.jpg">
            <a:extLst>
              <a:ext uri="{FF2B5EF4-FFF2-40B4-BE49-F238E27FC236}">
                <a16:creationId xmlns:a16="http://schemas.microsoft.com/office/drawing/2014/main" id="{E95AC2E2-4F6F-2C88-E782-28A6589205BD}"/>
              </a:ext>
            </a:extLst>
          </p:cNvPr>
          <p:cNvPicPr>
            <a:picLocks noChangeAspect="1"/>
          </p:cNvPicPr>
          <p:nvPr userDrawn="1"/>
        </p:nvPicPr>
        <p:blipFill>
          <a:blip r:embed="rId5" cstate="print"/>
          <a:srcRect/>
          <a:stretch>
            <a:fillRect/>
          </a:stretch>
        </p:blipFill>
        <p:spPr bwMode="auto">
          <a:xfrm>
            <a:off x="8448675" y="6444084"/>
            <a:ext cx="676275" cy="360362"/>
          </a:xfrm>
          <a:prstGeom prst="rect">
            <a:avLst/>
          </a:prstGeom>
          <a:noFill/>
          <a:ln w="9525">
            <a:noFill/>
            <a:miter lim="800000"/>
            <a:headEnd/>
            <a:tailEnd/>
          </a:ln>
        </p:spPr>
      </p:pic>
      <p:sp>
        <p:nvSpPr>
          <p:cNvPr id="8" name="Line 5">
            <a:extLst>
              <a:ext uri="{FF2B5EF4-FFF2-40B4-BE49-F238E27FC236}">
                <a16:creationId xmlns:a16="http://schemas.microsoft.com/office/drawing/2014/main" id="{83C26F1C-090E-828E-5DAD-3E91911DE40F}"/>
              </a:ext>
            </a:extLst>
          </p:cNvPr>
          <p:cNvSpPr>
            <a:spLocks noChangeShapeType="1"/>
          </p:cNvSpPr>
          <p:nvPr userDrawn="1"/>
        </p:nvSpPr>
        <p:spPr bwMode="auto">
          <a:xfrm>
            <a:off x="304800" y="6418684"/>
            <a:ext cx="8382000" cy="0"/>
          </a:xfrm>
          <a:prstGeom prst="line">
            <a:avLst/>
          </a:prstGeom>
          <a:noFill/>
          <a:ln w="19050">
            <a:solidFill>
              <a:schemeClr val="accent2"/>
            </a:solidFill>
            <a:round/>
            <a:headEnd/>
            <a:tailEnd/>
          </a:ln>
          <a:effectLst/>
        </p:spPr>
        <p:txBody>
          <a:bodyPr/>
          <a:lstStyle/>
          <a:p>
            <a:pPr>
              <a:defRPr/>
            </a:pPr>
            <a:endParaRPr lang="el-GR"/>
          </a:p>
        </p:txBody>
      </p:sp>
      <p:pic>
        <p:nvPicPr>
          <p:cNvPr id="9" name="Picture 12" descr="IG-EN_transparent.tif">
            <a:extLst>
              <a:ext uri="{FF2B5EF4-FFF2-40B4-BE49-F238E27FC236}">
                <a16:creationId xmlns:a16="http://schemas.microsoft.com/office/drawing/2014/main" id="{85B4B8C2-F701-07FB-08BC-B3D6A4726009}"/>
              </a:ext>
            </a:extLst>
          </p:cNvPr>
          <p:cNvPicPr>
            <a:picLocks noChangeAspect="1"/>
          </p:cNvPicPr>
          <p:nvPr userDrawn="1"/>
        </p:nvPicPr>
        <p:blipFill>
          <a:blip r:embed="rId6" cstate="print"/>
          <a:srcRect/>
          <a:stretch>
            <a:fillRect/>
          </a:stretch>
        </p:blipFill>
        <p:spPr bwMode="auto">
          <a:xfrm>
            <a:off x="8042275" y="6450434"/>
            <a:ext cx="358775" cy="360362"/>
          </a:xfrm>
          <a:prstGeom prst="rect">
            <a:avLst/>
          </a:prstGeom>
          <a:noFill/>
          <a:ln w="9525">
            <a:noFill/>
            <a:miter lim="800000"/>
            <a:headEnd/>
            <a:tailEnd/>
          </a:ln>
        </p:spPr>
      </p:pic>
      <p:sp>
        <p:nvSpPr>
          <p:cNvPr id="10" name="Rectangle 9">
            <a:extLst>
              <a:ext uri="{FF2B5EF4-FFF2-40B4-BE49-F238E27FC236}">
                <a16:creationId xmlns:a16="http://schemas.microsoft.com/office/drawing/2014/main" id="{CAF3AF17-F470-F23E-79AC-213CF25BFD97}"/>
              </a:ext>
            </a:extLst>
          </p:cNvPr>
          <p:cNvSpPr>
            <a:spLocks noChangeArrowheads="1"/>
          </p:cNvSpPr>
          <p:nvPr userDrawn="1"/>
        </p:nvSpPr>
        <p:spPr bwMode="auto">
          <a:xfrm>
            <a:off x="1013881" y="6458947"/>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pic>
        <p:nvPicPr>
          <p:cNvPr id="4" name="Picture 20" descr="IUGS_logo_new">
            <a:extLst>
              <a:ext uri="{FF2B5EF4-FFF2-40B4-BE49-F238E27FC236}">
                <a16:creationId xmlns:a16="http://schemas.microsoft.com/office/drawing/2014/main" id="{8A61E056-3D20-C581-DCC5-8663A1FC20D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r="-1383"/>
          <a:stretch>
            <a:fillRect/>
          </a:stretch>
        </p:blipFill>
        <p:spPr bwMode="auto">
          <a:xfrm>
            <a:off x="19050" y="6444083"/>
            <a:ext cx="406400" cy="360363"/>
          </a:xfrm>
          <a:prstGeom prst="rect">
            <a:avLst/>
          </a:prstGeom>
          <a:solidFill>
            <a:schemeClr val="bg1"/>
          </a:solidFill>
          <a:ln w="2540">
            <a:solidFill>
              <a:srgbClr val="000080"/>
            </a:solidFill>
            <a:miter lim="800000"/>
            <a:headEnd/>
            <a:tailEnd/>
          </a:ln>
        </p:spPr>
      </p:pic>
      <p:pic>
        <p:nvPicPr>
          <p:cNvPr id="5" name="Picture 21">
            <a:extLst>
              <a:ext uri="{FF2B5EF4-FFF2-40B4-BE49-F238E27FC236}">
                <a16:creationId xmlns:a16="http://schemas.microsoft.com/office/drawing/2014/main" id="{073283DC-A962-ADAD-9626-7BC5F96C661B}"/>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608241" y="6432489"/>
            <a:ext cx="405334" cy="401809"/>
          </a:xfrm>
          <a:prstGeom prst="rect">
            <a:avLst/>
          </a:prstGeom>
          <a:noFill/>
          <a:ln w="2540">
            <a:noFill/>
            <a:miter lim="800000"/>
            <a:headEnd/>
            <a:tailEnd/>
          </a:ln>
        </p:spPr>
      </p:pic>
      <p:pic>
        <p:nvPicPr>
          <p:cNvPr id="6" name="Picture 5">
            <a:extLst>
              <a:ext uri="{FF2B5EF4-FFF2-40B4-BE49-F238E27FC236}">
                <a16:creationId xmlns:a16="http://schemas.microsoft.com/office/drawing/2014/main" id="{06A13739-269B-A15C-F5D3-2900C4F260D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467544" y="6453473"/>
            <a:ext cx="537621" cy="354284"/>
          </a:xfrm>
          <a:prstGeom prst="rect">
            <a:avLst/>
          </a:prstGeom>
          <a:noFill/>
          <a:ln w="9525">
            <a:noFill/>
            <a:miter lim="800000"/>
            <a:headEnd/>
            <a:tailEnd/>
          </a:ln>
        </p:spPr>
      </p:pic>
      <p:pic>
        <p:nvPicPr>
          <p:cNvPr id="7" name="Picture 6" descr="EGS_logo_ico_NEW.jpg">
            <a:extLst>
              <a:ext uri="{FF2B5EF4-FFF2-40B4-BE49-F238E27FC236}">
                <a16:creationId xmlns:a16="http://schemas.microsoft.com/office/drawing/2014/main" id="{A345DBCC-A3C1-9884-DA38-3C4CF143D43D}"/>
              </a:ext>
            </a:extLst>
          </p:cNvPr>
          <p:cNvPicPr>
            <a:picLocks noChangeAspect="1"/>
          </p:cNvPicPr>
          <p:nvPr userDrawn="1"/>
        </p:nvPicPr>
        <p:blipFill>
          <a:blip r:embed="rId5" cstate="print"/>
          <a:srcRect/>
          <a:stretch>
            <a:fillRect/>
          </a:stretch>
        </p:blipFill>
        <p:spPr bwMode="auto">
          <a:xfrm>
            <a:off x="8448675" y="6444084"/>
            <a:ext cx="676275" cy="360362"/>
          </a:xfrm>
          <a:prstGeom prst="rect">
            <a:avLst/>
          </a:prstGeom>
          <a:noFill/>
          <a:ln w="9525">
            <a:noFill/>
            <a:miter lim="800000"/>
            <a:headEnd/>
            <a:tailEnd/>
          </a:ln>
        </p:spPr>
      </p:pic>
      <p:sp>
        <p:nvSpPr>
          <p:cNvPr id="8" name="Line 5">
            <a:extLst>
              <a:ext uri="{FF2B5EF4-FFF2-40B4-BE49-F238E27FC236}">
                <a16:creationId xmlns:a16="http://schemas.microsoft.com/office/drawing/2014/main" id="{B85371B8-6200-B738-5D87-AA9DF3C813E3}"/>
              </a:ext>
            </a:extLst>
          </p:cNvPr>
          <p:cNvSpPr>
            <a:spLocks noChangeShapeType="1"/>
          </p:cNvSpPr>
          <p:nvPr userDrawn="1"/>
        </p:nvSpPr>
        <p:spPr bwMode="auto">
          <a:xfrm>
            <a:off x="304800" y="6418684"/>
            <a:ext cx="8382000" cy="0"/>
          </a:xfrm>
          <a:prstGeom prst="line">
            <a:avLst/>
          </a:prstGeom>
          <a:noFill/>
          <a:ln w="19050">
            <a:solidFill>
              <a:schemeClr val="accent2"/>
            </a:solidFill>
            <a:round/>
            <a:headEnd/>
            <a:tailEnd/>
          </a:ln>
          <a:effectLst/>
        </p:spPr>
        <p:txBody>
          <a:bodyPr/>
          <a:lstStyle/>
          <a:p>
            <a:pPr>
              <a:defRPr/>
            </a:pPr>
            <a:endParaRPr lang="el-GR"/>
          </a:p>
        </p:txBody>
      </p:sp>
      <p:pic>
        <p:nvPicPr>
          <p:cNvPr id="9" name="Picture 12" descr="IG-EN_transparent.tif">
            <a:extLst>
              <a:ext uri="{FF2B5EF4-FFF2-40B4-BE49-F238E27FC236}">
                <a16:creationId xmlns:a16="http://schemas.microsoft.com/office/drawing/2014/main" id="{41535CC1-930A-7441-D632-ABE1D759B385}"/>
              </a:ext>
            </a:extLst>
          </p:cNvPr>
          <p:cNvPicPr>
            <a:picLocks noChangeAspect="1"/>
          </p:cNvPicPr>
          <p:nvPr userDrawn="1"/>
        </p:nvPicPr>
        <p:blipFill>
          <a:blip r:embed="rId6" cstate="print"/>
          <a:srcRect/>
          <a:stretch>
            <a:fillRect/>
          </a:stretch>
        </p:blipFill>
        <p:spPr bwMode="auto">
          <a:xfrm>
            <a:off x="8042275" y="6450434"/>
            <a:ext cx="358775" cy="360362"/>
          </a:xfrm>
          <a:prstGeom prst="rect">
            <a:avLst/>
          </a:prstGeom>
          <a:noFill/>
          <a:ln w="9525">
            <a:noFill/>
            <a:miter lim="800000"/>
            <a:headEnd/>
            <a:tailEnd/>
          </a:ln>
        </p:spPr>
      </p:pic>
      <p:sp>
        <p:nvSpPr>
          <p:cNvPr id="10" name="Rectangle 9">
            <a:extLst>
              <a:ext uri="{FF2B5EF4-FFF2-40B4-BE49-F238E27FC236}">
                <a16:creationId xmlns:a16="http://schemas.microsoft.com/office/drawing/2014/main" id="{1261F126-8F0F-DD3D-BBD8-8C3A72ED4055}"/>
              </a:ext>
            </a:extLst>
          </p:cNvPr>
          <p:cNvSpPr>
            <a:spLocks noChangeArrowheads="1"/>
          </p:cNvSpPr>
          <p:nvPr userDrawn="1"/>
        </p:nvSpPr>
        <p:spPr bwMode="auto">
          <a:xfrm>
            <a:off x="1013881" y="6458947"/>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4" name="Picture 20" descr="IUGS_logo_new">
            <a:extLst>
              <a:ext uri="{FF2B5EF4-FFF2-40B4-BE49-F238E27FC236}">
                <a16:creationId xmlns:a16="http://schemas.microsoft.com/office/drawing/2014/main" id="{BA60D58B-80F5-575E-2CF0-46D00A270F2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r="-1383"/>
          <a:stretch>
            <a:fillRect/>
          </a:stretch>
        </p:blipFill>
        <p:spPr bwMode="auto">
          <a:xfrm>
            <a:off x="19050" y="6444083"/>
            <a:ext cx="406400" cy="360363"/>
          </a:xfrm>
          <a:prstGeom prst="rect">
            <a:avLst/>
          </a:prstGeom>
          <a:solidFill>
            <a:schemeClr val="bg1"/>
          </a:solidFill>
          <a:ln w="2540">
            <a:solidFill>
              <a:srgbClr val="000080"/>
            </a:solidFill>
            <a:miter lim="800000"/>
            <a:headEnd/>
            <a:tailEnd/>
          </a:ln>
        </p:spPr>
      </p:pic>
      <p:pic>
        <p:nvPicPr>
          <p:cNvPr id="5" name="Picture 21">
            <a:extLst>
              <a:ext uri="{FF2B5EF4-FFF2-40B4-BE49-F238E27FC236}">
                <a16:creationId xmlns:a16="http://schemas.microsoft.com/office/drawing/2014/main" id="{F194F94F-47A4-940E-2E5C-DE3B05FA2F63}"/>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608241" y="6432489"/>
            <a:ext cx="405334" cy="401809"/>
          </a:xfrm>
          <a:prstGeom prst="rect">
            <a:avLst/>
          </a:prstGeom>
          <a:noFill/>
          <a:ln w="2540">
            <a:noFill/>
            <a:miter lim="800000"/>
            <a:headEnd/>
            <a:tailEnd/>
          </a:ln>
        </p:spPr>
      </p:pic>
      <p:pic>
        <p:nvPicPr>
          <p:cNvPr id="6" name="Picture 5">
            <a:extLst>
              <a:ext uri="{FF2B5EF4-FFF2-40B4-BE49-F238E27FC236}">
                <a16:creationId xmlns:a16="http://schemas.microsoft.com/office/drawing/2014/main" id="{8261F4F4-85EB-1666-93C6-2B3D08FD035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467544" y="6453473"/>
            <a:ext cx="537621" cy="354284"/>
          </a:xfrm>
          <a:prstGeom prst="rect">
            <a:avLst/>
          </a:prstGeom>
          <a:noFill/>
          <a:ln w="9525">
            <a:noFill/>
            <a:miter lim="800000"/>
            <a:headEnd/>
            <a:tailEnd/>
          </a:ln>
        </p:spPr>
      </p:pic>
      <p:pic>
        <p:nvPicPr>
          <p:cNvPr id="7" name="Picture 6" descr="EGS_logo_ico_NEW.jpg">
            <a:extLst>
              <a:ext uri="{FF2B5EF4-FFF2-40B4-BE49-F238E27FC236}">
                <a16:creationId xmlns:a16="http://schemas.microsoft.com/office/drawing/2014/main" id="{322D77C3-AF0D-B460-CE89-6E52C280B138}"/>
              </a:ext>
            </a:extLst>
          </p:cNvPr>
          <p:cNvPicPr>
            <a:picLocks noChangeAspect="1"/>
          </p:cNvPicPr>
          <p:nvPr userDrawn="1"/>
        </p:nvPicPr>
        <p:blipFill>
          <a:blip r:embed="rId5" cstate="print"/>
          <a:srcRect/>
          <a:stretch>
            <a:fillRect/>
          </a:stretch>
        </p:blipFill>
        <p:spPr bwMode="auto">
          <a:xfrm>
            <a:off x="8448675" y="6444084"/>
            <a:ext cx="676275" cy="360362"/>
          </a:xfrm>
          <a:prstGeom prst="rect">
            <a:avLst/>
          </a:prstGeom>
          <a:noFill/>
          <a:ln w="9525">
            <a:noFill/>
            <a:miter lim="800000"/>
            <a:headEnd/>
            <a:tailEnd/>
          </a:ln>
        </p:spPr>
      </p:pic>
      <p:sp>
        <p:nvSpPr>
          <p:cNvPr id="8" name="Line 5">
            <a:extLst>
              <a:ext uri="{FF2B5EF4-FFF2-40B4-BE49-F238E27FC236}">
                <a16:creationId xmlns:a16="http://schemas.microsoft.com/office/drawing/2014/main" id="{71D723BD-619E-182B-AC07-A622F85E4A5C}"/>
              </a:ext>
            </a:extLst>
          </p:cNvPr>
          <p:cNvSpPr>
            <a:spLocks noChangeShapeType="1"/>
          </p:cNvSpPr>
          <p:nvPr userDrawn="1"/>
        </p:nvSpPr>
        <p:spPr bwMode="auto">
          <a:xfrm>
            <a:off x="304800" y="6418684"/>
            <a:ext cx="8382000" cy="0"/>
          </a:xfrm>
          <a:prstGeom prst="line">
            <a:avLst/>
          </a:prstGeom>
          <a:noFill/>
          <a:ln w="19050">
            <a:solidFill>
              <a:schemeClr val="accent2"/>
            </a:solidFill>
            <a:round/>
            <a:headEnd/>
            <a:tailEnd/>
          </a:ln>
          <a:effectLst/>
        </p:spPr>
        <p:txBody>
          <a:bodyPr/>
          <a:lstStyle/>
          <a:p>
            <a:pPr>
              <a:defRPr/>
            </a:pPr>
            <a:endParaRPr lang="el-GR"/>
          </a:p>
        </p:txBody>
      </p:sp>
      <p:pic>
        <p:nvPicPr>
          <p:cNvPr id="9" name="Picture 12" descr="IG-EN_transparent.tif">
            <a:extLst>
              <a:ext uri="{FF2B5EF4-FFF2-40B4-BE49-F238E27FC236}">
                <a16:creationId xmlns:a16="http://schemas.microsoft.com/office/drawing/2014/main" id="{F8A24B7E-2424-248B-7C04-6041791A5307}"/>
              </a:ext>
            </a:extLst>
          </p:cNvPr>
          <p:cNvPicPr>
            <a:picLocks noChangeAspect="1"/>
          </p:cNvPicPr>
          <p:nvPr userDrawn="1"/>
        </p:nvPicPr>
        <p:blipFill>
          <a:blip r:embed="rId6" cstate="print"/>
          <a:srcRect/>
          <a:stretch>
            <a:fillRect/>
          </a:stretch>
        </p:blipFill>
        <p:spPr bwMode="auto">
          <a:xfrm>
            <a:off x="8042275" y="6450434"/>
            <a:ext cx="358775" cy="360362"/>
          </a:xfrm>
          <a:prstGeom prst="rect">
            <a:avLst/>
          </a:prstGeom>
          <a:noFill/>
          <a:ln w="9525">
            <a:noFill/>
            <a:miter lim="800000"/>
            <a:headEnd/>
            <a:tailEnd/>
          </a:ln>
        </p:spPr>
      </p:pic>
      <p:sp>
        <p:nvSpPr>
          <p:cNvPr id="10" name="Rectangle 9">
            <a:extLst>
              <a:ext uri="{FF2B5EF4-FFF2-40B4-BE49-F238E27FC236}">
                <a16:creationId xmlns:a16="http://schemas.microsoft.com/office/drawing/2014/main" id="{79C48EFD-E4B3-7918-FFF5-C25C4D78A93A}"/>
              </a:ext>
            </a:extLst>
          </p:cNvPr>
          <p:cNvSpPr>
            <a:spLocks noChangeArrowheads="1"/>
          </p:cNvSpPr>
          <p:nvPr userDrawn="1"/>
        </p:nvSpPr>
        <p:spPr bwMode="auto">
          <a:xfrm>
            <a:off x="1013881" y="6458947"/>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pic>
        <p:nvPicPr>
          <p:cNvPr id="5" name="Picture 20" descr="IUGS_logo_new">
            <a:extLst>
              <a:ext uri="{FF2B5EF4-FFF2-40B4-BE49-F238E27FC236}">
                <a16:creationId xmlns:a16="http://schemas.microsoft.com/office/drawing/2014/main" id="{9FE79228-04DA-56BD-4B6D-1C3C918F7D3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r="-1383"/>
          <a:stretch>
            <a:fillRect/>
          </a:stretch>
        </p:blipFill>
        <p:spPr bwMode="auto">
          <a:xfrm>
            <a:off x="19050" y="6444083"/>
            <a:ext cx="406400" cy="360363"/>
          </a:xfrm>
          <a:prstGeom prst="rect">
            <a:avLst/>
          </a:prstGeom>
          <a:solidFill>
            <a:schemeClr val="bg1"/>
          </a:solidFill>
          <a:ln w="2540">
            <a:solidFill>
              <a:srgbClr val="000080"/>
            </a:solidFill>
            <a:miter lim="800000"/>
            <a:headEnd/>
            <a:tailEnd/>
          </a:ln>
        </p:spPr>
      </p:pic>
      <p:pic>
        <p:nvPicPr>
          <p:cNvPr id="6" name="Picture 21">
            <a:extLst>
              <a:ext uri="{FF2B5EF4-FFF2-40B4-BE49-F238E27FC236}">
                <a16:creationId xmlns:a16="http://schemas.microsoft.com/office/drawing/2014/main" id="{C7AA3498-1874-5CEF-2336-63C14251B21E}"/>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608241" y="6432489"/>
            <a:ext cx="405334" cy="401809"/>
          </a:xfrm>
          <a:prstGeom prst="rect">
            <a:avLst/>
          </a:prstGeom>
          <a:noFill/>
          <a:ln w="2540">
            <a:noFill/>
            <a:miter lim="800000"/>
            <a:headEnd/>
            <a:tailEnd/>
          </a:ln>
        </p:spPr>
      </p:pic>
      <p:pic>
        <p:nvPicPr>
          <p:cNvPr id="7" name="Picture 6">
            <a:extLst>
              <a:ext uri="{FF2B5EF4-FFF2-40B4-BE49-F238E27FC236}">
                <a16:creationId xmlns:a16="http://schemas.microsoft.com/office/drawing/2014/main" id="{2A7C8AE7-8A56-3577-7968-CE1397E8A29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467544" y="6453473"/>
            <a:ext cx="537621" cy="354284"/>
          </a:xfrm>
          <a:prstGeom prst="rect">
            <a:avLst/>
          </a:prstGeom>
          <a:noFill/>
          <a:ln w="9525">
            <a:noFill/>
            <a:miter lim="800000"/>
            <a:headEnd/>
            <a:tailEnd/>
          </a:ln>
        </p:spPr>
      </p:pic>
      <p:pic>
        <p:nvPicPr>
          <p:cNvPr id="8" name="Picture 7" descr="EGS_logo_ico_NEW.jpg">
            <a:extLst>
              <a:ext uri="{FF2B5EF4-FFF2-40B4-BE49-F238E27FC236}">
                <a16:creationId xmlns:a16="http://schemas.microsoft.com/office/drawing/2014/main" id="{3ECC57EC-0D91-3F4E-C4D8-F5533CAFCDC9}"/>
              </a:ext>
            </a:extLst>
          </p:cNvPr>
          <p:cNvPicPr>
            <a:picLocks noChangeAspect="1"/>
          </p:cNvPicPr>
          <p:nvPr userDrawn="1"/>
        </p:nvPicPr>
        <p:blipFill>
          <a:blip r:embed="rId5" cstate="print"/>
          <a:srcRect/>
          <a:stretch>
            <a:fillRect/>
          </a:stretch>
        </p:blipFill>
        <p:spPr bwMode="auto">
          <a:xfrm>
            <a:off x="8448675" y="6444084"/>
            <a:ext cx="676275" cy="360362"/>
          </a:xfrm>
          <a:prstGeom prst="rect">
            <a:avLst/>
          </a:prstGeom>
          <a:noFill/>
          <a:ln w="9525">
            <a:noFill/>
            <a:miter lim="800000"/>
            <a:headEnd/>
            <a:tailEnd/>
          </a:ln>
        </p:spPr>
      </p:pic>
      <p:sp>
        <p:nvSpPr>
          <p:cNvPr id="9" name="Line 5">
            <a:extLst>
              <a:ext uri="{FF2B5EF4-FFF2-40B4-BE49-F238E27FC236}">
                <a16:creationId xmlns:a16="http://schemas.microsoft.com/office/drawing/2014/main" id="{B1EE1A4A-619C-1209-57C0-2EFDEB68C702}"/>
              </a:ext>
            </a:extLst>
          </p:cNvPr>
          <p:cNvSpPr>
            <a:spLocks noChangeShapeType="1"/>
          </p:cNvSpPr>
          <p:nvPr userDrawn="1"/>
        </p:nvSpPr>
        <p:spPr bwMode="auto">
          <a:xfrm>
            <a:off x="304800" y="6418684"/>
            <a:ext cx="8382000" cy="0"/>
          </a:xfrm>
          <a:prstGeom prst="line">
            <a:avLst/>
          </a:prstGeom>
          <a:noFill/>
          <a:ln w="19050">
            <a:solidFill>
              <a:schemeClr val="accent2"/>
            </a:solidFill>
            <a:round/>
            <a:headEnd/>
            <a:tailEnd/>
          </a:ln>
          <a:effectLst/>
        </p:spPr>
        <p:txBody>
          <a:bodyPr/>
          <a:lstStyle/>
          <a:p>
            <a:pPr>
              <a:defRPr/>
            </a:pPr>
            <a:endParaRPr lang="el-GR"/>
          </a:p>
        </p:txBody>
      </p:sp>
      <p:pic>
        <p:nvPicPr>
          <p:cNvPr id="10" name="Picture 12" descr="IG-EN_transparent.tif">
            <a:extLst>
              <a:ext uri="{FF2B5EF4-FFF2-40B4-BE49-F238E27FC236}">
                <a16:creationId xmlns:a16="http://schemas.microsoft.com/office/drawing/2014/main" id="{D3ABB811-D161-20A4-1A1B-75D84B153BBA}"/>
              </a:ext>
            </a:extLst>
          </p:cNvPr>
          <p:cNvPicPr>
            <a:picLocks noChangeAspect="1"/>
          </p:cNvPicPr>
          <p:nvPr userDrawn="1"/>
        </p:nvPicPr>
        <p:blipFill>
          <a:blip r:embed="rId6" cstate="print"/>
          <a:srcRect/>
          <a:stretch>
            <a:fillRect/>
          </a:stretch>
        </p:blipFill>
        <p:spPr bwMode="auto">
          <a:xfrm>
            <a:off x="8042275" y="6450434"/>
            <a:ext cx="358775" cy="360362"/>
          </a:xfrm>
          <a:prstGeom prst="rect">
            <a:avLst/>
          </a:prstGeom>
          <a:noFill/>
          <a:ln w="9525">
            <a:noFill/>
            <a:miter lim="800000"/>
            <a:headEnd/>
            <a:tailEnd/>
          </a:ln>
        </p:spPr>
      </p:pic>
      <p:sp>
        <p:nvSpPr>
          <p:cNvPr id="11" name="Rectangle 10">
            <a:extLst>
              <a:ext uri="{FF2B5EF4-FFF2-40B4-BE49-F238E27FC236}">
                <a16:creationId xmlns:a16="http://schemas.microsoft.com/office/drawing/2014/main" id="{806DAF8C-6005-89C6-4977-648DA7A33D9A}"/>
              </a:ext>
            </a:extLst>
          </p:cNvPr>
          <p:cNvSpPr>
            <a:spLocks noChangeArrowheads="1"/>
          </p:cNvSpPr>
          <p:nvPr userDrawn="1"/>
        </p:nvSpPr>
        <p:spPr bwMode="auto">
          <a:xfrm>
            <a:off x="1013881" y="6458947"/>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pic>
        <p:nvPicPr>
          <p:cNvPr id="7" name="Picture 20" descr="IUGS_logo_new">
            <a:extLst>
              <a:ext uri="{FF2B5EF4-FFF2-40B4-BE49-F238E27FC236}">
                <a16:creationId xmlns:a16="http://schemas.microsoft.com/office/drawing/2014/main" id="{3416469C-A301-6584-3412-436035451CB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r="-1383"/>
          <a:stretch>
            <a:fillRect/>
          </a:stretch>
        </p:blipFill>
        <p:spPr bwMode="auto">
          <a:xfrm>
            <a:off x="19050" y="6444083"/>
            <a:ext cx="406400" cy="360363"/>
          </a:xfrm>
          <a:prstGeom prst="rect">
            <a:avLst/>
          </a:prstGeom>
          <a:solidFill>
            <a:schemeClr val="bg1"/>
          </a:solidFill>
          <a:ln w="2540">
            <a:solidFill>
              <a:srgbClr val="000080"/>
            </a:solidFill>
            <a:miter lim="800000"/>
            <a:headEnd/>
            <a:tailEnd/>
          </a:ln>
        </p:spPr>
      </p:pic>
      <p:pic>
        <p:nvPicPr>
          <p:cNvPr id="8" name="Picture 21">
            <a:extLst>
              <a:ext uri="{FF2B5EF4-FFF2-40B4-BE49-F238E27FC236}">
                <a16:creationId xmlns:a16="http://schemas.microsoft.com/office/drawing/2014/main" id="{65DF12DD-244D-3915-BD28-22E231693E2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608241" y="6432489"/>
            <a:ext cx="405334" cy="401809"/>
          </a:xfrm>
          <a:prstGeom prst="rect">
            <a:avLst/>
          </a:prstGeom>
          <a:noFill/>
          <a:ln w="2540">
            <a:noFill/>
            <a:miter lim="800000"/>
            <a:headEnd/>
            <a:tailEnd/>
          </a:ln>
        </p:spPr>
      </p:pic>
      <p:pic>
        <p:nvPicPr>
          <p:cNvPr id="9" name="Picture 8">
            <a:extLst>
              <a:ext uri="{FF2B5EF4-FFF2-40B4-BE49-F238E27FC236}">
                <a16:creationId xmlns:a16="http://schemas.microsoft.com/office/drawing/2014/main" id="{6E169DB3-B93B-E5FC-51ED-8E35FA854A9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467544" y="6453473"/>
            <a:ext cx="537621" cy="354284"/>
          </a:xfrm>
          <a:prstGeom prst="rect">
            <a:avLst/>
          </a:prstGeom>
          <a:noFill/>
          <a:ln w="9525">
            <a:noFill/>
            <a:miter lim="800000"/>
            <a:headEnd/>
            <a:tailEnd/>
          </a:ln>
        </p:spPr>
      </p:pic>
      <p:pic>
        <p:nvPicPr>
          <p:cNvPr id="10" name="Picture 9" descr="EGS_logo_ico_NEW.jpg">
            <a:extLst>
              <a:ext uri="{FF2B5EF4-FFF2-40B4-BE49-F238E27FC236}">
                <a16:creationId xmlns:a16="http://schemas.microsoft.com/office/drawing/2014/main" id="{EB85656F-D5B2-B61F-ACC5-734F58AB069E}"/>
              </a:ext>
            </a:extLst>
          </p:cNvPr>
          <p:cNvPicPr>
            <a:picLocks noChangeAspect="1"/>
          </p:cNvPicPr>
          <p:nvPr userDrawn="1"/>
        </p:nvPicPr>
        <p:blipFill>
          <a:blip r:embed="rId5" cstate="print"/>
          <a:srcRect/>
          <a:stretch>
            <a:fillRect/>
          </a:stretch>
        </p:blipFill>
        <p:spPr bwMode="auto">
          <a:xfrm>
            <a:off x="8448675" y="6444084"/>
            <a:ext cx="676275" cy="360362"/>
          </a:xfrm>
          <a:prstGeom prst="rect">
            <a:avLst/>
          </a:prstGeom>
          <a:noFill/>
          <a:ln w="9525">
            <a:noFill/>
            <a:miter lim="800000"/>
            <a:headEnd/>
            <a:tailEnd/>
          </a:ln>
        </p:spPr>
      </p:pic>
      <p:sp>
        <p:nvSpPr>
          <p:cNvPr id="11" name="Line 5">
            <a:extLst>
              <a:ext uri="{FF2B5EF4-FFF2-40B4-BE49-F238E27FC236}">
                <a16:creationId xmlns:a16="http://schemas.microsoft.com/office/drawing/2014/main" id="{B5564ED2-A4BC-C468-55A0-878CD9702532}"/>
              </a:ext>
            </a:extLst>
          </p:cNvPr>
          <p:cNvSpPr>
            <a:spLocks noChangeShapeType="1"/>
          </p:cNvSpPr>
          <p:nvPr userDrawn="1"/>
        </p:nvSpPr>
        <p:spPr bwMode="auto">
          <a:xfrm>
            <a:off x="304800" y="6418684"/>
            <a:ext cx="8382000" cy="0"/>
          </a:xfrm>
          <a:prstGeom prst="line">
            <a:avLst/>
          </a:prstGeom>
          <a:noFill/>
          <a:ln w="19050">
            <a:solidFill>
              <a:schemeClr val="accent2"/>
            </a:solidFill>
            <a:round/>
            <a:headEnd/>
            <a:tailEnd/>
          </a:ln>
          <a:effectLst/>
        </p:spPr>
        <p:txBody>
          <a:bodyPr/>
          <a:lstStyle/>
          <a:p>
            <a:pPr>
              <a:defRPr/>
            </a:pPr>
            <a:endParaRPr lang="el-GR"/>
          </a:p>
        </p:txBody>
      </p:sp>
      <p:pic>
        <p:nvPicPr>
          <p:cNvPr id="12" name="Picture 12" descr="IG-EN_transparent.tif">
            <a:extLst>
              <a:ext uri="{FF2B5EF4-FFF2-40B4-BE49-F238E27FC236}">
                <a16:creationId xmlns:a16="http://schemas.microsoft.com/office/drawing/2014/main" id="{414490AF-886B-3E23-C361-7D2DB09F8746}"/>
              </a:ext>
            </a:extLst>
          </p:cNvPr>
          <p:cNvPicPr>
            <a:picLocks noChangeAspect="1"/>
          </p:cNvPicPr>
          <p:nvPr userDrawn="1"/>
        </p:nvPicPr>
        <p:blipFill>
          <a:blip r:embed="rId6" cstate="print"/>
          <a:srcRect/>
          <a:stretch>
            <a:fillRect/>
          </a:stretch>
        </p:blipFill>
        <p:spPr bwMode="auto">
          <a:xfrm>
            <a:off x="8042275" y="6450434"/>
            <a:ext cx="358775" cy="360362"/>
          </a:xfrm>
          <a:prstGeom prst="rect">
            <a:avLst/>
          </a:prstGeom>
          <a:noFill/>
          <a:ln w="9525">
            <a:noFill/>
            <a:miter lim="800000"/>
            <a:headEnd/>
            <a:tailEnd/>
          </a:ln>
        </p:spPr>
      </p:pic>
      <p:sp>
        <p:nvSpPr>
          <p:cNvPr id="13" name="Rectangle 12">
            <a:extLst>
              <a:ext uri="{FF2B5EF4-FFF2-40B4-BE49-F238E27FC236}">
                <a16:creationId xmlns:a16="http://schemas.microsoft.com/office/drawing/2014/main" id="{8774BBFD-9F9A-FB67-D94C-03ED86743575}"/>
              </a:ext>
            </a:extLst>
          </p:cNvPr>
          <p:cNvSpPr>
            <a:spLocks noChangeArrowheads="1"/>
          </p:cNvSpPr>
          <p:nvPr userDrawn="1"/>
        </p:nvSpPr>
        <p:spPr bwMode="auto">
          <a:xfrm>
            <a:off x="1013881" y="6458947"/>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pic>
        <p:nvPicPr>
          <p:cNvPr id="3" name="Picture 20" descr="IUGS_logo_new">
            <a:extLst>
              <a:ext uri="{FF2B5EF4-FFF2-40B4-BE49-F238E27FC236}">
                <a16:creationId xmlns:a16="http://schemas.microsoft.com/office/drawing/2014/main" id="{A0938BA4-5E00-D979-72E4-1FD7D5310F92}"/>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r="-1383"/>
          <a:stretch>
            <a:fillRect/>
          </a:stretch>
        </p:blipFill>
        <p:spPr bwMode="auto">
          <a:xfrm>
            <a:off x="19050" y="6444083"/>
            <a:ext cx="406400" cy="360363"/>
          </a:xfrm>
          <a:prstGeom prst="rect">
            <a:avLst/>
          </a:prstGeom>
          <a:solidFill>
            <a:schemeClr val="bg1"/>
          </a:solidFill>
          <a:ln w="2540">
            <a:solidFill>
              <a:srgbClr val="000080"/>
            </a:solidFill>
            <a:miter lim="800000"/>
            <a:headEnd/>
            <a:tailEnd/>
          </a:ln>
        </p:spPr>
      </p:pic>
      <p:pic>
        <p:nvPicPr>
          <p:cNvPr id="4" name="Picture 21">
            <a:extLst>
              <a:ext uri="{FF2B5EF4-FFF2-40B4-BE49-F238E27FC236}">
                <a16:creationId xmlns:a16="http://schemas.microsoft.com/office/drawing/2014/main" id="{0A3BDE34-F561-446C-3ECC-F145A6783B2B}"/>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608241" y="6432489"/>
            <a:ext cx="405334" cy="401809"/>
          </a:xfrm>
          <a:prstGeom prst="rect">
            <a:avLst/>
          </a:prstGeom>
          <a:noFill/>
          <a:ln w="2540">
            <a:noFill/>
            <a:miter lim="800000"/>
            <a:headEnd/>
            <a:tailEnd/>
          </a:ln>
        </p:spPr>
      </p:pic>
      <p:pic>
        <p:nvPicPr>
          <p:cNvPr id="5" name="Picture 4">
            <a:extLst>
              <a:ext uri="{FF2B5EF4-FFF2-40B4-BE49-F238E27FC236}">
                <a16:creationId xmlns:a16="http://schemas.microsoft.com/office/drawing/2014/main" id="{3D6A0C55-E3EE-671C-CAED-18597A94892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467544" y="6453473"/>
            <a:ext cx="537621" cy="354284"/>
          </a:xfrm>
          <a:prstGeom prst="rect">
            <a:avLst/>
          </a:prstGeom>
          <a:noFill/>
          <a:ln w="9525">
            <a:noFill/>
            <a:miter lim="800000"/>
            <a:headEnd/>
            <a:tailEnd/>
          </a:ln>
        </p:spPr>
      </p:pic>
      <p:pic>
        <p:nvPicPr>
          <p:cNvPr id="6" name="Picture 5" descr="EGS_logo_ico_NEW.jpg">
            <a:extLst>
              <a:ext uri="{FF2B5EF4-FFF2-40B4-BE49-F238E27FC236}">
                <a16:creationId xmlns:a16="http://schemas.microsoft.com/office/drawing/2014/main" id="{DD732AAD-1BE1-ED20-F9EF-6724B9902EF9}"/>
              </a:ext>
            </a:extLst>
          </p:cNvPr>
          <p:cNvPicPr>
            <a:picLocks noChangeAspect="1"/>
          </p:cNvPicPr>
          <p:nvPr userDrawn="1"/>
        </p:nvPicPr>
        <p:blipFill>
          <a:blip r:embed="rId5" cstate="print"/>
          <a:srcRect/>
          <a:stretch>
            <a:fillRect/>
          </a:stretch>
        </p:blipFill>
        <p:spPr bwMode="auto">
          <a:xfrm>
            <a:off x="8448675" y="6444084"/>
            <a:ext cx="676275" cy="360362"/>
          </a:xfrm>
          <a:prstGeom prst="rect">
            <a:avLst/>
          </a:prstGeom>
          <a:noFill/>
          <a:ln w="9525">
            <a:noFill/>
            <a:miter lim="800000"/>
            <a:headEnd/>
            <a:tailEnd/>
          </a:ln>
        </p:spPr>
      </p:pic>
      <p:sp>
        <p:nvSpPr>
          <p:cNvPr id="7" name="Line 5">
            <a:extLst>
              <a:ext uri="{FF2B5EF4-FFF2-40B4-BE49-F238E27FC236}">
                <a16:creationId xmlns:a16="http://schemas.microsoft.com/office/drawing/2014/main" id="{C11C07F9-E5EC-2F4E-B6B8-933A243A5EB7}"/>
              </a:ext>
            </a:extLst>
          </p:cNvPr>
          <p:cNvSpPr>
            <a:spLocks noChangeShapeType="1"/>
          </p:cNvSpPr>
          <p:nvPr userDrawn="1"/>
        </p:nvSpPr>
        <p:spPr bwMode="auto">
          <a:xfrm>
            <a:off x="304800" y="6418684"/>
            <a:ext cx="8382000" cy="0"/>
          </a:xfrm>
          <a:prstGeom prst="line">
            <a:avLst/>
          </a:prstGeom>
          <a:noFill/>
          <a:ln w="19050">
            <a:solidFill>
              <a:schemeClr val="accent2"/>
            </a:solidFill>
            <a:round/>
            <a:headEnd/>
            <a:tailEnd/>
          </a:ln>
          <a:effectLst/>
        </p:spPr>
        <p:txBody>
          <a:bodyPr/>
          <a:lstStyle/>
          <a:p>
            <a:pPr>
              <a:defRPr/>
            </a:pPr>
            <a:endParaRPr lang="el-GR"/>
          </a:p>
        </p:txBody>
      </p:sp>
      <p:pic>
        <p:nvPicPr>
          <p:cNvPr id="8" name="Picture 12" descr="IG-EN_transparent.tif">
            <a:extLst>
              <a:ext uri="{FF2B5EF4-FFF2-40B4-BE49-F238E27FC236}">
                <a16:creationId xmlns:a16="http://schemas.microsoft.com/office/drawing/2014/main" id="{40903276-068F-AE11-BBA0-A6D7B746F874}"/>
              </a:ext>
            </a:extLst>
          </p:cNvPr>
          <p:cNvPicPr>
            <a:picLocks noChangeAspect="1"/>
          </p:cNvPicPr>
          <p:nvPr userDrawn="1"/>
        </p:nvPicPr>
        <p:blipFill>
          <a:blip r:embed="rId6" cstate="print"/>
          <a:srcRect/>
          <a:stretch>
            <a:fillRect/>
          </a:stretch>
        </p:blipFill>
        <p:spPr bwMode="auto">
          <a:xfrm>
            <a:off x="8042275" y="6450434"/>
            <a:ext cx="358775" cy="360362"/>
          </a:xfrm>
          <a:prstGeom prst="rect">
            <a:avLst/>
          </a:prstGeom>
          <a:noFill/>
          <a:ln w="9525">
            <a:noFill/>
            <a:miter lim="800000"/>
            <a:headEnd/>
            <a:tailEnd/>
          </a:ln>
        </p:spPr>
      </p:pic>
      <p:sp>
        <p:nvSpPr>
          <p:cNvPr id="9" name="Rectangle 8">
            <a:extLst>
              <a:ext uri="{FF2B5EF4-FFF2-40B4-BE49-F238E27FC236}">
                <a16:creationId xmlns:a16="http://schemas.microsoft.com/office/drawing/2014/main" id="{4CAB31D0-7078-0A98-2A87-662B0F0D5553}"/>
              </a:ext>
            </a:extLst>
          </p:cNvPr>
          <p:cNvSpPr>
            <a:spLocks noChangeArrowheads="1"/>
          </p:cNvSpPr>
          <p:nvPr userDrawn="1"/>
        </p:nvSpPr>
        <p:spPr bwMode="auto">
          <a:xfrm>
            <a:off x="1013881" y="6458947"/>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20" descr="IUGS_logo_new">
            <a:extLst>
              <a:ext uri="{FF2B5EF4-FFF2-40B4-BE49-F238E27FC236}">
                <a16:creationId xmlns:a16="http://schemas.microsoft.com/office/drawing/2014/main" id="{0DF8AA8E-2588-8508-4F6C-655E855617E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r="-1383"/>
          <a:stretch>
            <a:fillRect/>
          </a:stretch>
        </p:blipFill>
        <p:spPr bwMode="auto">
          <a:xfrm>
            <a:off x="19050" y="6444083"/>
            <a:ext cx="406400" cy="360363"/>
          </a:xfrm>
          <a:prstGeom prst="rect">
            <a:avLst/>
          </a:prstGeom>
          <a:solidFill>
            <a:schemeClr val="bg1"/>
          </a:solidFill>
          <a:ln w="2540">
            <a:solidFill>
              <a:srgbClr val="000080"/>
            </a:solidFill>
            <a:miter lim="800000"/>
            <a:headEnd/>
            <a:tailEnd/>
          </a:ln>
        </p:spPr>
      </p:pic>
      <p:pic>
        <p:nvPicPr>
          <p:cNvPr id="6" name="Picture 21">
            <a:extLst>
              <a:ext uri="{FF2B5EF4-FFF2-40B4-BE49-F238E27FC236}">
                <a16:creationId xmlns:a16="http://schemas.microsoft.com/office/drawing/2014/main" id="{C672BDE9-D6C3-FD8D-F09B-71A9EE5AB4F2}"/>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608241" y="6432489"/>
            <a:ext cx="405334" cy="401809"/>
          </a:xfrm>
          <a:prstGeom prst="rect">
            <a:avLst/>
          </a:prstGeom>
          <a:noFill/>
          <a:ln w="2540">
            <a:noFill/>
            <a:miter lim="800000"/>
            <a:headEnd/>
            <a:tailEnd/>
          </a:ln>
        </p:spPr>
      </p:pic>
      <p:pic>
        <p:nvPicPr>
          <p:cNvPr id="7" name="Picture 6">
            <a:extLst>
              <a:ext uri="{FF2B5EF4-FFF2-40B4-BE49-F238E27FC236}">
                <a16:creationId xmlns:a16="http://schemas.microsoft.com/office/drawing/2014/main" id="{29890129-7C73-7A13-277C-C8FE35C0E6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467544" y="6453473"/>
            <a:ext cx="537621" cy="354284"/>
          </a:xfrm>
          <a:prstGeom prst="rect">
            <a:avLst/>
          </a:prstGeom>
          <a:noFill/>
          <a:ln w="9525">
            <a:noFill/>
            <a:miter lim="800000"/>
            <a:headEnd/>
            <a:tailEnd/>
          </a:ln>
        </p:spPr>
      </p:pic>
      <p:pic>
        <p:nvPicPr>
          <p:cNvPr id="8" name="Picture 7" descr="EGS_logo_ico_NEW.jpg">
            <a:extLst>
              <a:ext uri="{FF2B5EF4-FFF2-40B4-BE49-F238E27FC236}">
                <a16:creationId xmlns:a16="http://schemas.microsoft.com/office/drawing/2014/main" id="{3993C8E2-F94A-6736-77FF-B009ED1BC18C}"/>
              </a:ext>
            </a:extLst>
          </p:cNvPr>
          <p:cNvPicPr>
            <a:picLocks noChangeAspect="1"/>
          </p:cNvPicPr>
          <p:nvPr userDrawn="1"/>
        </p:nvPicPr>
        <p:blipFill>
          <a:blip r:embed="rId5" cstate="print"/>
          <a:srcRect/>
          <a:stretch>
            <a:fillRect/>
          </a:stretch>
        </p:blipFill>
        <p:spPr bwMode="auto">
          <a:xfrm>
            <a:off x="8448675" y="6444084"/>
            <a:ext cx="676275" cy="360362"/>
          </a:xfrm>
          <a:prstGeom prst="rect">
            <a:avLst/>
          </a:prstGeom>
          <a:noFill/>
          <a:ln w="9525">
            <a:noFill/>
            <a:miter lim="800000"/>
            <a:headEnd/>
            <a:tailEnd/>
          </a:ln>
        </p:spPr>
      </p:pic>
      <p:sp>
        <p:nvSpPr>
          <p:cNvPr id="9" name="Line 5">
            <a:extLst>
              <a:ext uri="{FF2B5EF4-FFF2-40B4-BE49-F238E27FC236}">
                <a16:creationId xmlns:a16="http://schemas.microsoft.com/office/drawing/2014/main" id="{96ABB07E-0206-7BA9-AF2C-15FC31EF77CA}"/>
              </a:ext>
            </a:extLst>
          </p:cNvPr>
          <p:cNvSpPr>
            <a:spLocks noChangeShapeType="1"/>
          </p:cNvSpPr>
          <p:nvPr userDrawn="1"/>
        </p:nvSpPr>
        <p:spPr bwMode="auto">
          <a:xfrm>
            <a:off x="304800" y="6418684"/>
            <a:ext cx="8382000" cy="0"/>
          </a:xfrm>
          <a:prstGeom prst="line">
            <a:avLst/>
          </a:prstGeom>
          <a:noFill/>
          <a:ln w="19050">
            <a:solidFill>
              <a:schemeClr val="accent2"/>
            </a:solidFill>
            <a:round/>
            <a:headEnd/>
            <a:tailEnd/>
          </a:ln>
          <a:effectLst/>
        </p:spPr>
        <p:txBody>
          <a:bodyPr/>
          <a:lstStyle/>
          <a:p>
            <a:pPr>
              <a:defRPr/>
            </a:pPr>
            <a:endParaRPr lang="el-GR"/>
          </a:p>
        </p:txBody>
      </p:sp>
      <p:pic>
        <p:nvPicPr>
          <p:cNvPr id="10" name="Picture 12" descr="IG-EN_transparent.tif">
            <a:extLst>
              <a:ext uri="{FF2B5EF4-FFF2-40B4-BE49-F238E27FC236}">
                <a16:creationId xmlns:a16="http://schemas.microsoft.com/office/drawing/2014/main" id="{B6D13002-69AD-1E5A-415A-98217F711D13}"/>
              </a:ext>
            </a:extLst>
          </p:cNvPr>
          <p:cNvPicPr>
            <a:picLocks noChangeAspect="1"/>
          </p:cNvPicPr>
          <p:nvPr userDrawn="1"/>
        </p:nvPicPr>
        <p:blipFill>
          <a:blip r:embed="rId6" cstate="print"/>
          <a:srcRect/>
          <a:stretch>
            <a:fillRect/>
          </a:stretch>
        </p:blipFill>
        <p:spPr bwMode="auto">
          <a:xfrm>
            <a:off x="8042275" y="6450434"/>
            <a:ext cx="358775" cy="360362"/>
          </a:xfrm>
          <a:prstGeom prst="rect">
            <a:avLst/>
          </a:prstGeom>
          <a:noFill/>
          <a:ln w="9525">
            <a:noFill/>
            <a:miter lim="800000"/>
            <a:headEnd/>
            <a:tailEnd/>
          </a:ln>
        </p:spPr>
      </p:pic>
      <p:sp>
        <p:nvSpPr>
          <p:cNvPr id="11" name="Rectangle 10">
            <a:extLst>
              <a:ext uri="{FF2B5EF4-FFF2-40B4-BE49-F238E27FC236}">
                <a16:creationId xmlns:a16="http://schemas.microsoft.com/office/drawing/2014/main" id="{236554A1-A4E4-94E6-CFC2-41592B15062E}"/>
              </a:ext>
            </a:extLst>
          </p:cNvPr>
          <p:cNvSpPr>
            <a:spLocks noChangeArrowheads="1"/>
          </p:cNvSpPr>
          <p:nvPr userDrawn="1"/>
        </p:nvSpPr>
        <p:spPr bwMode="auto">
          <a:xfrm>
            <a:off x="1013881" y="6458947"/>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20" descr="IUGS_logo_new">
            <a:extLst>
              <a:ext uri="{FF2B5EF4-FFF2-40B4-BE49-F238E27FC236}">
                <a16:creationId xmlns:a16="http://schemas.microsoft.com/office/drawing/2014/main" id="{59FDD04F-C165-E598-7146-0D3F0B899C8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r="-1383"/>
          <a:stretch>
            <a:fillRect/>
          </a:stretch>
        </p:blipFill>
        <p:spPr bwMode="auto">
          <a:xfrm>
            <a:off x="19050" y="6444083"/>
            <a:ext cx="406400" cy="360363"/>
          </a:xfrm>
          <a:prstGeom prst="rect">
            <a:avLst/>
          </a:prstGeom>
          <a:solidFill>
            <a:schemeClr val="bg1"/>
          </a:solidFill>
          <a:ln w="2540">
            <a:solidFill>
              <a:srgbClr val="000080"/>
            </a:solidFill>
            <a:miter lim="800000"/>
            <a:headEnd/>
            <a:tailEnd/>
          </a:ln>
        </p:spPr>
      </p:pic>
      <p:pic>
        <p:nvPicPr>
          <p:cNvPr id="6" name="Picture 21">
            <a:extLst>
              <a:ext uri="{FF2B5EF4-FFF2-40B4-BE49-F238E27FC236}">
                <a16:creationId xmlns:a16="http://schemas.microsoft.com/office/drawing/2014/main" id="{4467B633-1ABA-F74C-972F-4C02F3EC6A4A}"/>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608241" y="6432489"/>
            <a:ext cx="405334" cy="401809"/>
          </a:xfrm>
          <a:prstGeom prst="rect">
            <a:avLst/>
          </a:prstGeom>
          <a:noFill/>
          <a:ln w="2540">
            <a:noFill/>
            <a:miter lim="800000"/>
            <a:headEnd/>
            <a:tailEnd/>
          </a:ln>
        </p:spPr>
      </p:pic>
      <p:pic>
        <p:nvPicPr>
          <p:cNvPr id="7" name="Picture 6">
            <a:extLst>
              <a:ext uri="{FF2B5EF4-FFF2-40B4-BE49-F238E27FC236}">
                <a16:creationId xmlns:a16="http://schemas.microsoft.com/office/drawing/2014/main" id="{231C1534-7335-FDA4-4F11-DB3BB675FCE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467544" y="6453473"/>
            <a:ext cx="537621" cy="354284"/>
          </a:xfrm>
          <a:prstGeom prst="rect">
            <a:avLst/>
          </a:prstGeom>
          <a:noFill/>
          <a:ln w="9525">
            <a:noFill/>
            <a:miter lim="800000"/>
            <a:headEnd/>
            <a:tailEnd/>
          </a:ln>
        </p:spPr>
      </p:pic>
      <p:pic>
        <p:nvPicPr>
          <p:cNvPr id="8" name="Picture 7" descr="EGS_logo_ico_NEW.jpg">
            <a:extLst>
              <a:ext uri="{FF2B5EF4-FFF2-40B4-BE49-F238E27FC236}">
                <a16:creationId xmlns:a16="http://schemas.microsoft.com/office/drawing/2014/main" id="{440615DA-7C26-AED4-681F-9840D073E533}"/>
              </a:ext>
            </a:extLst>
          </p:cNvPr>
          <p:cNvPicPr>
            <a:picLocks noChangeAspect="1"/>
          </p:cNvPicPr>
          <p:nvPr userDrawn="1"/>
        </p:nvPicPr>
        <p:blipFill>
          <a:blip r:embed="rId5" cstate="print"/>
          <a:srcRect/>
          <a:stretch>
            <a:fillRect/>
          </a:stretch>
        </p:blipFill>
        <p:spPr bwMode="auto">
          <a:xfrm>
            <a:off x="8448675" y="6444084"/>
            <a:ext cx="676275" cy="360362"/>
          </a:xfrm>
          <a:prstGeom prst="rect">
            <a:avLst/>
          </a:prstGeom>
          <a:noFill/>
          <a:ln w="9525">
            <a:noFill/>
            <a:miter lim="800000"/>
            <a:headEnd/>
            <a:tailEnd/>
          </a:ln>
        </p:spPr>
      </p:pic>
      <p:sp>
        <p:nvSpPr>
          <p:cNvPr id="9" name="Line 5">
            <a:extLst>
              <a:ext uri="{FF2B5EF4-FFF2-40B4-BE49-F238E27FC236}">
                <a16:creationId xmlns:a16="http://schemas.microsoft.com/office/drawing/2014/main" id="{B4D5C2B7-91D3-3099-524F-569ABC65EAB9}"/>
              </a:ext>
            </a:extLst>
          </p:cNvPr>
          <p:cNvSpPr>
            <a:spLocks noChangeShapeType="1"/>
          </p:cNvSpPr>
          <p:nvPr userDrawn="1"/>
        </p:nvSpPr>
        <p:spPr bwMode="auto">
          <a:xfrm>
            <a:off x="304800" y="6418684"/>
            <a:ext cx="8382000" cy="0"/>
          </a:xfrm>
          <a:prstGeom prst="line">
            <a:avLst/>
          </a:prstGeom>
          <a:noFill/>
          <a:ln w="19050">
            <a:solidFill>
              <a:schemeClr val="accent2"/>
            </a:solidFill>
            <a:round/>
            <a:headEnd/>
            <a:tailEnd/>
          </a:ln>
          <a:effectLst/>
        </p:spPr>
        <p:txBody>
          <a:bodyPr/>
          <a:lstStyle/>
          <a:p>
            <a:pPr>
              <a:defRPr/>
            </a:pPr>
            <a:endParaRPr lang="el-GR"/>
          </a:p>
        </p:txBody>
      </p:sp>
      <p:pic>
        <p:nvPicPr>
          <p:cNvPr id="10" name="Picture 12" descr="IG-EN_transparent.tif">
            <a:extLst>
              <a:ext uri="{FF2B5EF4-FFF2-40B4-BE49-F238E27FC236}">
                <a16:creationId xmlns:a16="http://schemas.microsoft.com/office/drawing/2014/main" id="{1D7963DA-53F2-D8B8-5BAB-754627EBBA88}"/>
              </a:ext>
            </a:extLst>
          </p:cNvPr>
          <p:cNvPicPr>
            <a:picLocks noChangeAspect="1"/>
          </p:cNvPicPr>
          <p:nvPr userDrawn="1"/>
        </p:nvPicPr>
        <p:blipFill>
          <a:blip r:embed="rId6" cstate="print"/>
          <a:srcRect/>
          <a:stretch>
            <a:fillRect/>
          </a:stretch>
        </p:blipFill>
        <p:spPr bwMode="auto">
          <a:xfrm>
            <a:off x="8042275" y="6450434"/>
            <a:ext cx="358775" cy="360362"/>
          </a:xfrm>
          <a:prstGeom prst="rect">
            <a:avLst/>
          </a:prstGeom>
          <a:noFill/>
          <a:ln w="9525">
            <a:noFill/>
            <a:miter lim="800000"/>
            <a:headEnd/>
            <a:tailEnd/>
          </a:ln>
        </p:spPr>
      </p:pic>
      <p:sp>
        <p:nvSpPr>
          <p:cNvPr id="11" name="Rectangle 10">
            <a:extLst>
              <a:ext uri="{FF2B5EF4-FFF2-40B4-BE49-F238E27FC236}">
                <a16:creationId xmlns:a16="http://schemas.microsoft.com/office/drawing/2014/main" id="{58AEE532-4758-7E1C-1FA4-5EA0F8E7B423}"/>
              </a:ext>
            </a:extLst>
          </p:cNvPr>
          <p:cNvSpPr>
            <a:spLocks noChangeArrowheads="1"/>
          </p:cNvSpPr>
          <p:nvPr userDrawn="1"/>
        </p:nvSpPr>
        <p:spPr bwMode="auto">
          <a:xfrm>
            <a:off x="1013881" y="6458947"/>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pic>
        <p:nvPicPr>
          <p:cNvPr id="4" name="Picture 20" descr="IUGS_logo_new">
            <a:extLst>
              <a:ext uri="{FF2B5EF4-FFF2-40B4-BE49-F238E27FC236}">
                <a16:creationId xmlns:a16="http://schemas.microsoft.com/office/drawing/2014/main" id="{C00C381F-C521-6867-B6DE-53E69AAAF62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r="-1383"/>
          <a:stretch>
            <a:fillRect/>
          </a:stretch>
        </p:blipFill>
        <p:spPr bwMode="auto">
          <a:xfrm>
            <a:off x="19050" y="6444083"/>
            <a:ext cx="406400" cy="360363"/>
          </a:xfrm>
          <a:prstGeom prst="rect">
            <a:avLst/>
          </a:prstGeom>
          <a:solidFill>
            <a:schemeClr val="bg1"/>
          </a:solidFill>
          <a:ln w="2540">
            <a:solidFill>
              <a:srgbClr val="000080"/>
            </a:solidFill>
            <a:miter lim="800000"/>
            <a:headEnd/>
            <a:tailEnd/>
          </a:ln>
        </p:spPr>
      </p:pic>
      <p:pic>
        <p:nvPicPr>
          <p:cNvPr id="5" name="Picture 21">
            <a:extLst>
              <a:ext uri="{FF2B5EF4-FFF2-40B4-BE49-F238E27FC236}">
                <a16:creationId xmlns:a16="http://schemas.microsoft.com/office/drawing/2014/main" id="{2160B1B0-7924-77BB-D3C2-43CB05C5B6E2}"/>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608241" y="6432489"/>
            <a:ext cx="405334" cy="401809"/>
          </a:xfrm>
          <a:prstGeom prst="rect">
            <a:avLst/>
          </a:prstGeom>
          <a:noFill/>
          <a:ln w="2540">
            <a:noFill/>
            <a:miter lim="800000"/>
            <a:headEnd/>
            <a:tailEnd/>
          </a:ln>
        </p:spPr>
      </p:pic>
      <p:pic>
        <p:nvPicPr>
          <p:cNvPr id="6" name="Picture 5">
            <a:extLst>
              <a:ext uri="{FF2B5EF4-FFF2-40B4-BE49-F238E27FC236}">
                <a16:creationId xmlns:a16="http://schemas.microsoft.com/office/drawing/2014/main" id="{6E5CE618-C482-C312-8CB1-7EBF215092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467544" y="6453473"/>
            <a:ext cx="537621" cy="354284"/>
          </a:xfrm>
          <a:prstGeom prst="rect">
            <a:avLst/>
          </a:prstGeom>
          <a:noFill/>
          <a:ln w="9525">
            <a:noFill/>
            <a:miter lim="800000"/>
            <a:headEnd/>
            <a:tailEnd/>
          </a:ln>
        </p:spPr>
      </p:pic>
      <p:pic>
        <p:nvPicPr>
          <p:cNvPr id="7" name="Picture 6" descr="EGS_logo_ico_NEW.jpg">
            <a:extLst>
              <a:ext uri="{FF2B5EF4-FFF2-40B4-BE49-F238E27FC236}">
                <a16:creationId xmlns:a16="http://schemas.microsoft.com/office/drawing/2014/main" id="{7B4CC41B-056B-2B54-FE08-F7260AF4759A}"/>
              </a:ext>
            </a:extLst>
          </p:cNvPr>
          <p:cNvPicPr>
            <a:picLocks noChangeAspect="1"/>
          </p:cNvPicPr>
          <p:nvPr userDrawn="1"/>
        </p:nvPicPr>
        <p:blipFill>
          <a:blip r:embed="rId5" cstate="print"/>
          <a:srcRect/>
          <a:stretch>
            <a:fillRect/>
          </a:stretch>
        </p:blipFill>
        <p:spPr bwMode="auto">
          <a:xfrm>
            <a:off x="8448675" y="6444084"/>
            <a:ext cx="676275" cy="360362"/>
          </a:xfrm>
          <a:prstGeom prst="rect">
            <a:avLst/>
          </a:prstGeom>
          <a:noFill/>
          <a:ln w="9525">
            <a:noFill/>
            <a:miter lim="800000"/>
            <a:headEnd/>
            <a:tailEnd/>
          </a:ln>
        </p:spPr>
      </p:pic>
      <p:sp>
        <p:nvSpPr>
          <p:cNvPr id="8" name="Line 5">
            <a:extLst>
              <a:ext uri="{FF2B5EF4-FFF2-40B4-BE49-F238E27FC236}">
                <a16:creationId xmlns:a16="http://schemas.microsoft.com/office/drawing/2014/main" id="{76093D82-C0CB-FB42-41C8-2C8CBA49B7BD}"/>
              </a:ext>
            </a:extLst>
          </p:cNvPr>
          <p:cNvSpPr>
            <a:spLocks noChangeShapeType="1"/>
          </p:cNvSpPr>
          <p:nvPr userDrawn="1"/>
        </p:nvSpPr>
        <p:spPr bwMode="auto">
          <a:xfrm>
            <a:off x="304800" y="6418684"/>
            <a:ext cx="8382000" cy="0"/>
          </a:xfrm>
          <a:prstGeom prst="line">
            <a:avLst/>
          </a:prstGeom>
          <a:noFill/>
          <a:ln w="19050">
            <a:solidFill>
              <a:schemeClr val="accent2"/>
            </a:solidFill>
            <a:round/>
            <a:headEnd/>
            <a:tailEnd/>
          </a:ln>
          <a:effectLst/>
        </p:spPr>
        <p:txBody>
          <a:bodyPr/>
          <a:lstStyle/>
          <a:p>
            <a:pPr>
              <a:defRPr/>
            </a:pPr>
            <a:endParaRPr lang="el-GR"/>
          </a:p>
        </p:txBody>
      </p:sp>
      <p:pic>
        <p:nvPicPr>
          <p:cNvPr id="9" name="Picture 12" descr="IG-EN_transparent.tif">
            <a:extLst>
              <a:ext uri="{FF2B5EF4-FFF2-40B4-BE49-F238E27FC236}">
                <a16:creationId xmlns:a16="http://schemas.microsoft.com/office/drawing/2014/main" id="{FF0CA8C2-4481-2FA8-BA57-E2677CC338A1}"/>
              </a:ext>
            </a:extLst>
          </p:cNvPr>
          <p:cNvPicPr>
            <a:picLocks noChangeAspect="1"/>
          </p:cNvPicPr>
          <p:nvPr userDrawn="1"/>
        </p:nvPicPr>
        <p:blipFill>
          <a:blip r:embed="rId6" cstate="print"/>
          <a:srcRect/>
          <a:stretch>
            <a:fillRect/>
          </a:stretch>
        </p:blipFill>
        <p:spPr bwMode="auto">
          <a:xfrm>
            <a:off x="8042275" y="6450434"/>
            <a:ext cx="358775" cy="360362"/>
          </a:xfrm>
          <a:prstGeom prst="rect">
            <a:avLst/>
          </a:prstGeom>
          <a:noFill/>
          <a:ln w="9525">
            <a:noFill/>
            <a:miter lim="800000"/>
            <a:headEnd/>
            <a:tailEnd/>
          </a:ln>
        </p:spPr>
      </p:pic>
      <p:sp>
        <p:nvSpPr>
          <p:cNvPr id="10" name="Rectangle 9">
            <a:extLst>
              <a:ext uri="{FF2B5EF4-FFF2-40B4-BE49-F238E27FC236}">
                <a16:creationId xmlns:a16="http://schemas.microsoft.com/office/drawing/2014/main" id="{9F36733F-3DB9-F723-1BD2-6DB7B616F0F1}"/>
              </a:ext>
            </a:extLst>
          </p:cNvPr>
          <p:cNvSpPr>
            <a:spLocks noChangeArrowheads="1"/>
          </p:cNvSpPr>
          <p:nvPr userDrawn="1"/>
        </p:nvSpPr>
        <p:spPr bwMode="auto">
          <a:xfrm>
            <a:off x="1013881" y="6458947"/>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4213" y="1268413"/>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5" name="Picture 20" descr="IUGS_logo_new">
            <a:extLst>
              <a:ext uri="{FF2B5EF4-FFF2-40B4-BE49-F238E27FC236}">
                <a16:creationId xmlns:a16="http://schemas.microsoft.com/office/drawing/2014/main" id="{05A3B058-9AA3-407E-84B2-E30B6ABE534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r="-1383"/>
          <a:stretch>
            <a:fillRect/>
          </a:stretch>
        </p:blipFill>
        <p:spPr bwMode="auto">
          <a:xfrm>
            <a:off x="19050" y="6444083"/>
            <a:ext cx="406400" cy="360363"/>
          </a:xfrm>
          <a:prstGeom prst="rect">
            <a:avLst/>
          </a:prstGeom>
          <a:solidFill>
            <a:schemeClr val="bg1"/>
          </a:solidFill>
          <a:ln w="2540">
            <a:solidFill>
              <a:srgbClr val="000080"/>
            </a:solidFill>
            <a:miter lim="800000"/>
            <a:headEnd/>
            <a:tailEnd/>
          </a:ln>
        </p:spPr>
      </p:pic>
      <p:pic>
        <p:nvPicPr>
          <p:cNvPr id="16" name="Picture 21">
            <a:extLst>
              <a:ext uri="{FF2B5EF4-FFF2-40B4-BE49-F238E27FC236}">
                <a16:creationId xmlns:a16="http://schemas.microsoft.com/office/drawing/2014/main" id="{B3FD8043-576F-4DD4-BD85-FD50375D3A7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608241" y="6432489"/>
            <a:ext cx="405334" cy="401809"/>
          </a:xfrm>
          <a:prstGeom prst="rect">
            <a:avLst/>
          </a:prstGeom>
          <a:noFill/>
          <a:ln w="2540">
            <a:noFill/>
            <a:miter lim="800000"/>
            <a:headEnd/>
            <a:tailEnd/>
          </a:ln>
        </p:spPr>
      </p:pic>
      <p:pic>
        <p:nvPicPr>
          <p:cNvPr id="17" name="Picture 16">
            <a:extLst>
              <a:ext uri="{FF2B5EF4-FFF2-40B4-BE49-F238E27FC236}">
                <a16:creationId xmlns:a16="http://schemas.microsoft.com/office/drawing/2014/main" id="{04C19E91-E612-439E-B68F-4F21553A9A1A}"/>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bwMode="auto">
          <a:xfrm>
            <a:off x="467544" y="6453473"/>
            <a:ext cx="537621" cy="354284"/>
          </a:xfrm>
          <a:prstGeom prst="rect">
            <a:avLst/>
          </a:prstGeom>
          <a:noFill/>
          <a:ln w="9525">
            <a:noFill/>
            <a:miter lim="800000"/>
            <a:headEnd/>
            <a:tailEnd/>
          </a:ln>
        </p:spPr>
      </p:pic>
      <p:pic>
        <p:nvPicPr>
          <p:cNvPr id="18" name="Picture 17" descr="EGS_logo_ico_NEW.jpg">
            <a:extLst>
              <a:ext uri="{FF2B5EF4-FFF2-40B4-BE49-F238E27FC236}">
                <a16:creationId xmlns:a16="http://schemas.microsoft.com/office/drawing/2014/main" id="{BCA3AA3E-EEE8-4F78-9F67-24F3F11E701F}"/>
              </a:ext>
            </a:extLst>
          </p:cNvPr>
          <p:cNvPicPr>
            <a:picLocks noChangeAspect="1"/>
          </p:cNvPicPr>
          <p:nvPr userDrawn="1"/>
        </p:nvPicPr>
        <p:blipFill>
          <a:blip r:embed="rId16" cstate="print"/>
          <a:srcRect/>
          <a:stretch>
            <a:fillRect/>
          </a:stretch>
        </p:blipFill>
        <p:spPr bwMode="auto">
          <a:xfrm>
            <a:off x="8448675" y="6444084"/>
            <a:ext cx="676275" cy="360362"/>
          </a:xfrm>
          <a:prstGeom prst="rect">
            <a:avLst/>
          </a:prstGeom>
          <a:noFill/>
          <a:ln w="9525">
            <a:noFill/>
            <a:miter lim="800000"/>
            <a:headEnd/>
            <a:tailEnd/>
          </a:ln>
        </p:spPr>
      </p:pic>
      <p:sp>
        <p:nvSpPr>
          <p:cNvPr id="20" name="Line 5">
            <a:extLst>
              <a:ext uri="{FF2B5EF4-FFF2-40B4-BE49-F238E27FC236}">
                <a16:creationId xmlns:a16="http://schemas.microsoft.com/office/drawing/2014/main" id="{963D19DE-9E1D-4C0C-B680-43A6ABD3C0FB}"/>
              </a:ext>
            </a:extLst>
          </p:cNvPr>
          <p:cNvSpPr>
            <a:spLocks noChangeShapeType="1"/>
          </p:cNvSpPr>
          <p:nvPr/>
        </p:nvSpPr>
        <p:spPr bwMode="auto">
          <a:xfrm>
            <a:off x="304800" y="6418684"/>
            <a:ext cx="8382000" cy="0"/>
          </a:xfrm>
          <a:prstGeom prst="line">
            <a:avLst/>
          </a:prstGeom>
          <a:noFill/>
          <a:ln w="19050">
            <a:solidFill>
              <a:schemeClr val="accent2"/>
            </a:solidFill>
            <a:round/>
            <a:headEnd/>
            <a:tailEnd/>
          </a:ln>
          <a:effectLst/>
        </p:spPr>
        <p:txBody>
          <a:bodyPr/>
          <a:lstStyle/>
          <a:p>
            <a:pPr>
              <a:defRPr/>
            </a:pPr>
            <a:endParaRPr lang="el-GR"/>
          </a:p>
        </p:txBody>
      </p:sp>
      <p:pic>
        <p:nvPicPr>
          <p:cNvPr id="21" name="Picture 12" descr="IG-EN_transparent.tif">
            <a:extLst>
              <a:ext uri="{FF2B5EF4-FFF2-40B4-BE49-F238E27FC236}">
                <a16:creationId xmlns:a16="http://schemas.microsoft.com/office/drawing/2014/main" id="{54FEFDB4-A9A7-4EB4-8F5C-185D2B275166}"/>
              </a:ext>
            </a:extLst>
          </p:cNvPr>
          <p:cNvPicPr>
            <a:picLocks noChangeAspect="1"/>
          </p:cNvPicPr>
          <p:nvPr userDrawn="1"/>
        </p:nvPicPr>
        <p:blipFill>
          <a:blip r:embed="rId17" cstate="print"/>
          <a:srcRect/>
          <a:stretch>
            <a:fillRect/>
          </a:stretch>
        </p:blipFill>
        <p:spPr bwMode="auto">
          <a:xfrm>
            <a:off x="8042275" y="6450434"/>
            <a:ext cx="358775" cy="360362"/>
          </a:xfrm>
          <a:prstGeom prst="rect">
            <a:avLst/>
          </a:prstGeom>
          <a:noFill/>
          <a:ln w="9525">
            <a:noFill/>
            <a:miter lim="800000"/>
            <a:headEnd/>
            <a:tailEnd/>
          </a:ln>
        </p:spPr>
      </p:pic>
      <p:sp>
        <p:nvSpPr>
          <p:cNvPr id="23" name="Rectangle 22">
            <a:extLst>
              <a:ext uri="{FF2B5EF4-FFF2-40B4-BE49-F238E27FC236}">
                <a16:creationId xmlns:a16="http://schemas.microsoft.com/office/drawing/2014/main" id="{35CC24E4-7249-4F23-A32E-77FD51FC9AC0}"/>
              </a:ext>
            </a:extLst>
          </p:cNvPr>
          <p:cNvSpPr>
            <a:spLocks noChangeArrowheads="1"/>
          </p:cNvSpPr>
          <p:nvPr userDrawn="1"/>
        </p:nvSpPr>
        <p:spPr bwMode="auto">
          <a:xfrm>
            <a:off x="1013881" y="6458947"/>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spTree>
  </p:cSld>
  <p:clrMap bg1="lt1" tx1="dk1" bg2="lt2" tx2="dk2" accent1="accent1" accent2="accent2" accent3="accent3" accent4="accent4" accent5="accent5" accent6="accent6" hlink="hlink" folHlink="folHlink"/>
  <p:sldLayoutIdLst>
    <p:sldLayoutId id="2147484561"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62" r:id="rId11"/>
  </p:sldLayoutIdLst>
  <p:transition/>
  <p:hf sldNum="0" hdr="0" dt="0"/>
  <p:txStyles>
    <p:titleStyle>
      <a:lvl1pPr algn="ctr" rtl="0" eaLnBrk="0" fontAlgn="base" hangingPunct="0">
        <a:spcBef>
          <a:spcPct val="0"/>
        </a:spcBef>
        <a:spcAft>
          <a:spcPct val="0"/>
        </a:spcAft>
        <a:defRPr sz="2800" b="1">
          <a:solidFill>
            <a:schemeClr val="accent2"/>
          </a:solidFill>
          <a:latin typeface="+mj-lt"/>
          <a:ea typeface="+mj-ea"/>
          <a:cs typeface="+mj-cs"/>
        </a:defRPr>
      </a:lvl1pPr>
      <a:lvl2pPr algn="ctr" rtl="0" eaLnBrk="0" fontAlgn="base" hangingPunct="0">
        <a:spcBef>
          <a:spcPct val="0"/>
        </a:spcBef>
        <a:spcAft>
          <a:spcPct val="0"/>
        </a:spcAft>
        <a:defRPr sz="2800" b="1">
          <a:solidFill>
            <a:schemeClr val="accent2"/>
          </a:solidFill>
          <a:latin typeface="Arial" charset="0"/>
        </a:defRPr>
      </a:lvl2pPr>
      <a:lvl3pPr algn="ctr" rtl="0" eaLnBrk="0" fontAlgn="base" hangingPunct="0">
        <a:spcBef>
          <a:spcPct val="0"/>
        </a:spcBef>
        <a:spcAft>
          <a:spcPct val="0"/>
        </a:spcAft>
        <a:defRPr sz="2800" b="1">
          <a:solidFill>
            <a:schemeClr val="accent2"/>
          </a:solidFill>
          <a:latin typeface="Arial" charset="0"/>
        </a:defRPr>
      </a:lvl3pPr>
      <a:lvl4pPr algn="ctr" rtl="0" eaLnBrk="0" fontAlgn="base" hangingPunct="0">
        <a:spcBef>
          <a:spcPct val="0"/>
        </a:spcBef>
        <a:spcAft>
          <a:spcPct val="0"/>
        </a:spcAft>
        <a:defRPr sz="2800" b="1">
          <a:solidFill>
            <a:schemeClr val="accent2"/>
          </a:solidFill>
          <a:latin typeface="Arial" charset="0"/>
        </a:defRPr>
      </a:lvl4pPr>
      <a:lvl5pPr algn="ctr" rtl="0" eaLnBrk="0" fontAlgn="base" hangingPunct="0">
        <a:spcBef>
          <a:spcPct val="0"/>
        </a:spcBef>
        <a:spcAft>
          <a:spcPct val="0"/>
        </a:spcAft>
        <a:defRPr sz="2800" b="1">
          <a:solidFill>
            <a:schemeClr val="accent2"/>
          </a:solidFill>
          <a:latin typeface="Arial"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b="1">
          <a:solidFill>
            <a:schemeClr val="tx1"/>
          </a:solidFill>
          <a:latin typeface="+mn-lt"/>
        </a:defRPr>
      </a:lvl4pPr>
      <a:lvl5pPr marL="2057400" indent="-228600" algn="l" rtl="0" eaLnBrk="0" fontAlgn="base" hangingPunct="0">
        <a:spcBef>
          <a:spcPct val="20000"/>
        </a:spcBef>
        <a:spcAft>
          <a:spcPct val="0"/>
        </a:spcAft>
        <a:buChar char="»"/>
        <a:defRPr b="1">
          <a:solidFill>
            <a:schemeClr val="tx1"/>
          </a:solidFill>
          <a:latin typeface="+mn-lt"/>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7.xml"/><Relationship Id="rId1" Type="http://schemas.openxmlformats.org/officeDocument/2006/relationships/slideLayout" Target="../slideLayouts/slideLayout11.xml"/><Relationship Id="rId4" Type="http://schemas.openxmlformats.org/officeDocument/2006/relationships/image" Target="../media/image55.tiff"/></Relationships>
</file>

<file path=ppt/slides/_rels/slide10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1.xml"/><Relationship Id="rId1" Type="http://schemas.openxmlformats.org/officeDocument/2006/relationships/slideLayout" Target="../slideLayouts/slideLayout11.xml"/><Relationship Id="rId4" Type="http://schemas.openxmlformats.org/officeDocument/2006/relationships/image" Target="../media/image55.tiff"/></Relationships>
</file>

<file path=ppt/slides/_rels/slide11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12.xml"/><Relationship Id="rId1" Type="http://schemas.openxmlformats.org/officeDocument/2006/relationships/slideLayout" Target="../slideLayouts/slideLayout11.xml"/><Relationship Id="rId4" Type="http://schemas.openxmlformats.org/officeDocument/2006/relationships/image" Target="../media/image55.tiff"/></Relationships>
</file>

<file path=ppt/slides/_rels/slide11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13.xml"/><Relationship Id="rId1" Type="http://schemas.openxmlformats.org/officeDocument/2006/relationships/slideLayout" Target="../slideLayouts/slideLayout11.xml"/><Relationship Id="rId4" Type="http://schemas.openxmlformats.org/officeDocument/2006/relationships/image" Target="../media/image62.tiff"/></Relationships>
</file>

<file path=ppt/slides/_rels/slide11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14.xml"/><Relationship Id="rId1" Type="http://schemas.openxmlformats.org/officeDocument/2006/relationships/slideLayout" Target="../slideLayouts/slideLayout11.xml"/><Relationship Id="rId4" Type="http://schemas.openxmlformats.org/officeDocument/2006/relationships/image" Target="../media/image62.tiff"/></Relationships>
</file>

<file path=ppt/slides/_rels/slide11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15.xml"/><Relationship Id="rId1" Type="http://schemas.openxmlformats.org/officeDocument/2006/relationships/slideLayout" Target="../slideLayouts/slideLayout11.xml"/><Relationship Id="rId4" Type="http://schemas.openxmlformats.org/officeDocument/2006/relationships/image" Target="../media/image55.tiff"/></Relationships>
</file>

<file path=ppt/slides/_rels/slide1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6.xml"/><Relationship Id="rId1" Type="http://schemas.openxmlformats.org/officeDocument/2006/relationships/slideLayout" Target="../slideLayouts/slideLayout11.xml"/><Relationship Id="rId4" Type="http://schemas.openxmlformats.org/officeDocument/2006/relationships/image" Target="../media/image64.jpeg"/></Relationships>
</file>

<file path=ppt/slides/_rels/slide1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8.xml"/><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9.xml"/><Relationship Id="rId1" Type="http://schemas.openxmlformats.org/officeDocument/2006/relationships/slideLayout" Target="../slideLayouts/slideLayout11.xml"/><Relationship Id="rId5" Type="http://schemas.openxmlformats.org/officeDocument/2006/relationships/image" Target="../media/image74.png"/><Relationship Id="rId4" Type="http://schemas.openxmlformats.org/officeDocument/2006/relationships/image" Target="../media/image73.jpeg"/></Relationships>
</file>

<file path=ppt/slides/_rels/slide1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1.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7.xml"/><Relationship Id="rId1" Type="http://schemas.openxmlformats.org/officeDocument/2006/relationships/slideLayout" Target="../slideLayouts/slideLayout11.xml"/><Relationship Id="rId5" Type="http://schemas.openxmlformats.org/officeDocument/2006/relationships/image" Target="../media/image80.tiff"/><Relationship Id="rId4" Type="http://schemas.openxmlformats.org/officeDocument/2006/relationships/image" Target="../media/image79.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appliedgeochemists.org/"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4.xml"/><Relationship Id="rId1" Type="http://schemas.openxmlformats.org/officeDocument/2006/relationships/slideLayout" Target="../slideLayouts/slideLayout11.xml"/><Relationship Id="rId4" Type="http://schemas.openxmlformats.org/officeDocument/2006/relationships/image" Target="../media/image83.jpe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7.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4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0.xml"/><Relationship Id="rId1" Type="http://schemas.openxmlformats.org/officeDocument/2006/relationships/slideLayout" Target="../slideLayouts/slideLayout11.xml"/><Relationship Id="rId5" Type="http://schemas.openxmlformats.org/officeDocument/2006/relationships/image" Target="../media/image88.jpeg"/><Relationship Id="rId4" Type="http://schemas.openxmlformats.org/officeDocument/2006/relationships/image" Target="../media/image87.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2.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3.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5.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7.xml"/><Relationship Id="rId1" Type="http://schemas.openxmlformats.org/officeDocument/2006/relationships/slideLayout" Target="../slideLayouts/slideLayout11.xml"/><Relationship Id="rId4" Type="http://schemas.openxmlformats.org/officeDocument/2006/relationships/image" Target="../media/image80.tiff"/></Relationships>
</file>

<file path=ppt/slides/_rels/slide1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8.xml"/><Relationship Id="rId1" Type="http://schemas.openxmlformats.org/officeDocument/2006/relationships/slideLayout" Target="../slideLayouts/slideLayout11.xml"/><Relationship Id="rId4" Type="http://schemas.openxmlformats.org/officeDocument/2006/relationships/image" Target="../media/image80.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9.xml"/><Relationship Id="rId1" Type="http://schemas.openxmlformats.org/officeDocument/2006/relationships/slideLayout" Target="../slideLayouts/slideLayout11.xml"/><Relationship Id="rId4" Type="http://schemas.openxmlformats.org/officeDocument/2006/relationships/image" Target="../media/image80.tiff"/></Relationships>
</file>

<file path=ppt/slides/_rels/slide16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60.xml"/><Relationship Id="rId1" Type="http://schemas.openxmlformats.org/officeDocument/2006/relationships/slideLayout" Target="../slideLayouts/slideLayout11.xml"/><Relationship Id="rId4" Type="http://schemas.openxmlformats.org/officeDocument/2006/relationships/image" Target="../media/image80.tiff"/></Relationships>
</file>

<file path=ppt/slides/_rels/slide162.xml.rels><?xml version="1.0" encoding="UTF-8" standalone="yes"?>
<Relationships xmlns="http://schemas.openxmlformats.org/package/2006/relationships"><Relationship Id="rId8" Type="http://schemas.openxmlformats.org/officeDocument/2006/relationships/image" Target="../media/image101.wmf"/><Relationship Id="rId13" Type="http://schemas.openxmlformats.org/officeDocument/2006/relationships/image" Target="../media/image5.png"/><Relationship Id="rId3" Type="http://schemas.openxmlformats.org/officeDocument/2006/relationships/notesSlide" Target="../notesSlides/notesSlide161.xml"/><Relationship Id="rId7" Type="http://schemas.openxmlformats.org/officeDocument/2006/relationships/image" Target="../media/image100.wmf"/><Relationship Id="rId12" Type="http://schemas.openxmlformats.org/officeDocument/2006/relationships/image" Target="../media/image4.jpeg"/><Relationship Id="rId2" Type="http://schemas.openxmlformats.org/officeDocument/2006/relationships/slideLayout" Target="../slideLayouts/slideLayout11.xml"/><Relationship Id="rId1" Type="http://schemas.openxmlformats.org/officeDocument/2006/relationships/themeOverride" Target="../theme/themeOverride1.xml"/><Relationship Id="rId6" Type="http://schemas.openxmlformats.org/officeDocument/2006/relationships/image" Target="../media/image99.jpeg"/><Relationship Id="rId11" Type="http://schemas.openxmlformats.org/officeDocument/2006/relationships/image" Target="../media/image3.png"/><Relationship Id="rId5" Type="http://schemas.openxmlformats.org/officeDocument/2006/relationships/image" Target="../media/image98.png"/><Relationship Id="rId10" Type="http://schemas.openxmlformats.org/officeDocument/2006/relationships/image" Target="../media/image2.png"/><Relationship Id="rId4" Type="http://schemas.openxmlformats.org/officeDocument/2006/relationships/image" Target="../media/image97.png"/><Relationship Id="rId9" Type="http://schemas.openxmlformats.org/officeDocument/2006/relationships/image" Target="../media/image1.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4.xml"/><Relationship Id="rId1" Type="http://schemas.openxmlformats.org/officeDocument/2006/relationships/slideLayout" Target="../slideLayouts/slideLayout1.xml"/><Relationship Id="rId4" Type="http://schemas.openxmlformats.org/officeDocument/2006/relationships/image" Target="../media/image102.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www.whfreeman.co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www.goldensoftware.com/"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weppi.gtk.fi/publ/foregsatlas/"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hyperlink" Target="http://weppi.gtk.fi/publ/foregsatlas/"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hyperlink" Target="L01b_Demetriades_2023_Applied_Geochemistry_Introduction_Geochemical_Survey_Stages.pptx" TargetMode="External"/><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43.w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8.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99"/>
            </a:gs>
            <a:gs pos="50000">
              <a:srgbClr val="66CCFF"/>
            </a:gs>
            <a:gs pos="100000">
              <a:srgbClr val="FFFF99"/>
            </a:gs>
          </a:gsLst>
          <a:lin ang="5400000" scaled="1"/>
        </a:gradFill>
        <a:effectLst/>
      </p:bgPr>
    </p:bg>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115888"/>
            <a:ext cx="9144000" cy="1477328"/>
          </a:xfrm>
          <a:prstGeom prst="rect">
            <a:avLst/>
          </a:prstGeom>
          <a:noFill/>
          <a:ln w="9525">
            <a:noFill/>
            <a:miter lim="800000"/>
            <a:headEnd/>
            <a:tailEnd/>
          </a:ln>
        </p:spPr>
        <p:txBody>
          <a:bodyPr>
            <a:spAutoFit/>
          </a:bodyPr>
          <a:lstStyle/>
          <a:p>
            <a:pPr algn="ctr"/>
            <a:r>
              <a:rPr lang="en-GB" sz="3000" b="1" dirty="0">
                <a:solidFill>
                  <a:schemeClr val="accent2"/>
                </a:solidFill>
                <a:effectLst>
                  <a:outerShdw blurRad="38100" dist="38100" dir="2700000" algn="tl">
                    <a:srgbClr val="000000">
                      <a:alpha val="43137"/>
                    </a:srgbClr>
                  </a:outerShdw>
                </a:effectLst>
              </a:rPr>
              <a:t>INTRODUCTION</a:t>
            </a:r>
          </a:p>
          <a:p>
            <a:pPr algn="ctr"/>
            <a:r>
              <a:rPr lang="en-GB" sz="3000" b="1" dirty="0">
                <a:solidFill>
                  <a:schemeClr val="accent2"/>
                </a:solidFill>
                <a:effectLst>
                  <a:outerShdw blurRad="38100" dist="38100" dir="2700000" algn="tl">
                    <a:srgbClr val="000000">
                      <a:alpha val="43137"/>
                    </a:srgbClr>
                  </a:outerShdw>
                </a:effectLst>
              </a:rPr>
              <a:t>TO</a:t>
            </a:r>
          </a:p>
          <a:p>
            <a:pPr algn="ctr"/>
            <a:r>
              <a:rPr lang="en-GB" sz="3000" b="1" dirty="0">
                <a:solidFill>
                  <a:schemeClr val="accent2"/>
                </a:solidFill>
                <a:effectLst>
                  <a:outerShdw blurRad="38100" dist="38100" dir="2700000" algn="tl">
                    <a:srgbClr val="000000">
                      <a:alpha val="43137"/>
                    </a:srgbClr>
                  </a:outerShdw>
                </a:effectLst>
              </a:rPr>
              <a:t>APPLIED GEOCHEMISTRY</a:t>
            </a:r>
          </a:p>
        </p:txBody>
      </p:sp>
      <p:sp>
        <p:nvSpPr>
          <p:cNvPr id="11267" name="Text Box 16"/>
          <p:cNvSpPr txBox="1">
            <a:spLocks noChangeArrowheads="1"/>
          </p:cNvSpPr>
          <p:nvPr/>
        </p:nvSpPr>
        <p:spPr bwMode="auto">
          <a:xfrm>
            <a:off x="0" y="2023100"/>
            <a:ext cx="9144000" cy="1261884"/>
          </a:xfrm>
          <a:prstGeom prst="rect">
            <a:avLst/>
          </a:prstGeom>
          <a:noFill/>
          <a:ln w="9525">
            <a:noFill/>
            <a:miter lim="800000"/>
            <a:headEnd/>
            <a:tailEnd/>
          </a:ln>
        </p:spPr>
        <p:txBody>
          <a:bodyPr>
            <a:spAutoFit/>
          </a:bodyPr>
          <a:lstStyle/>
          <a:p>
            <a:pPr algn="ctr"/>
            <a:r>
              <a:rPr lang="en-GB" b="1" i="1" dirty="0" err="1">
                <a:solidFill>
                  <a:schemeClr val="accent2"/>
                </a:solidFill>
              </a:rPr>
              <a:t>EurGeol</a:t>
            </a:r>
            <a:r>
              <a:rPr lang="en-GB" b="1" dirty="0">
                <a:solidFill>
                  <a:schemeClr val="accent2"/>
                </a:solidFill>
              </a:rPr>
              <a:t> </a:t>
            </a:r>
            <a:r>
              <a:rPr lang="en-GB" sz="2400" b="1" dirty="0">
                <a:solidFill>
                  <a:schemeClr val="accent2"/>
                </a:solidFill>
              </a:rPr>
              <a:t>Alecos Demetriades</a:t>
            </a:r>
            <a:r>
              <a:rPr lang="en-GB" sz="2400" dirty="0">
                <a:solidFill>
                  <a:schemeClr val="accent2"/>
                </a:solidFill>
              </a:rPr>
              <a:t>,</a:t>
            </a:r>
            <a:r>
              <a:rPr lang="en-GB" sz="2400" b="1" dirty="0">
                <a:solidFill>
                  <a:schemeClr val="accent2"/>
                </a:solidFill>
              </a:rPr>
              <a:t> </a:t>
            </a:r>
            <a:r>
              <a:rPr lang="en-GB" b="1" i="1" dirty="0">
                <a:solidFill>
                  <a:schemeClr val="accent2"/>
                </a:solidFill>
              </a:rPr>
              <a:t>B.Sc.(Hons), M.Sc., Ph.D., F.A.A.G.</a:t>
            </a:r>
          </a:p>
          <a:p>
            <a:pPr algn="ctr"/>
            <a:r>
              <a:rPr lang="en-US" b="1" dirty="0">
                <a:solidFill>
                  <a:schemeClr val="accent2"/>
                </a:solidFill>
              </a:rPr>
              <a:t>http://www.globalgeochemicalbaselines.eu/</a:t>
            </a:r>
          </a:p>
          <a:p>
            <a:pPr algn="ctr"/>
            <a:endParaRPr lang="en-GB" b="1" dirty="0">
              <a:solidFill>
                <a:schemeClr val="accent2"/>
              </a:solidFill>
            </a:endParaRPr>
          </a:p>
          <a:p>
            <a:pPr algn="ctr"/>
            <a:r>
              <a:rPr lang="en-GB" sz="1600" b="1" dirty="0">
                <a:solidFill>
                  <a:schemeClr val="accent2"/>
                </a:solidFill>
              </a:rPr>
              <a:t>E-mail:  alecos.demetriades@gmail.com</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5076" y="4580398"/>
            <a:ext cx="2690417" cy="1772944"/>
          </a:xfrm>
          <a:prstGeom prst="rect">
            <a:avLst/>
          </a:prstGeom>
        </p:spPr>
      </p:pic>
      <p:sp>
        <p:nvSpPr>
          <p:cNvPr id="7" name="Rectangle 6"/>
          <p:cNvSpPr/>
          <p:nvPr/>
        </p:nvSpPr>
        <p:spPr>
          <a:xfrm>
            <a:off x="377496" y="3593872"/>
            <a:ext cx="2880320" cy="954107"/>
          </a:xfrm>
          <a:prstGeom prst="rect">
            <a:avLst/>
          </a:prstGeom>
        </p:spPr>
        <p:txBody>
          <a:bodyPr wrap="square">
            <a:spAutoFit/>
          </a:bodyPr>
          <a:lstStyle/>
          <a:p>
            <a:pPr algn="ctr">
              <a:defRPr/>
            </a:pPr>
            <a:r>
              <a:rPr lang="en-GB" sz="1400" i="1" dirty="0">
                <a:solidFill>
                  <a:srgbClr val="0000CC"/>
                </a:solidFill>
                <a:latin typeface="Arial" pitchFamily="34" charset="0"/>
                <a:cs typeface="Arial" pitchFamily="34" charset="0"/>
              </a:rPr>
              <a:t>Chairperson of Sampling Committee of the </a:t>
            </a:r>
          </a:p>
          <a:p>
            <a:pPr algn="ctr">
              <a:defRPr/>
            </a:pPr>
            <a:r>
              <a:rPr lang="en-GB" sz="1400" i="1" dirty="0">
                <a:solidFill>
                  <a:srgbClr val="0000CC"/>
                </a:solidFill>
                <a:latin typeface="Arial" pitchFamily="34" charset="0"/>
                <a:cs typeface="Arial" pitchFamily="34" charset="0"/>
              </a:rPr>
              <a:t>IUGS Commission on Global Geochemical Baselines</a:t>
            </a:r>
          </a:p>
        </p:txBody>
      </p:sp>
      <p:pic>
        <p:nvPicPr>
          <p:cNvPr id="11" name="Picture 10" descr="IG-EN.TIF"/>
          <p:cNvPicPr>
            <a:picLocks noChangeAspect="1"/>
          </p:cNvPicPr>
          <p:nvPr/>
        </p:nvPicPr>
        <p:blipFill>
          <a:blip r:embed="rId4" cstate="print"/>
          <a:stretch>
            <a:fillRect/>
          </a:stretch>
        </p:blipFill>
        <p:spPr>
          <a:xfrm>
            <a:off x="6325592" y="4547979"/>
            <a:ext cx="1774800" cy="1774800"/>
          </a:xfrm>
          <a:prstGeom prst="rect">
            <a:avLst/>
          </a:prstGeom>
        </p:spPr>
      </p:pic>
      <p:sp>
        <p:nvSpPr>
          <p:cNvPr id="4" name="TextBox 3">
            <a:extLst>
              <a:ext uri="{FF2B5EF4-FFF2-40B4-BE49-F238E27FC236}">
                <a16:creationId xmlns:a16="http://schemas.microsoft.com/office/drawing/2014/main" id="{482B9987-0872-CA6B-398D-D92C244C5C33}"/>
              </a:ext>
            </a:extLst>
          </p:cNvPr>
          <p:cNvSpPr txBox="1"/>
          <p:nvPr/>
        </p:nvSpPr>
        <p:spPr>
          <a:xfrm>
            <a:off x="5454352" y="3601209"/>
            <a:ext cx="3582144" cy="954107"/>
          </a:xfrm>
          <a:prstGeom prst="rect">
            <a:avLst/>
          </a:prstGeom>
          <a:noFill/>
        </p:spPr>
        <p:txBody>
          <a:bodyPr wrap="square">
            <a:spAutoFit/>
          </a:bodyPr>
          <a:lstStyle/>
          <a:p>
            <a:pPr algn="ctr"/>
            <a:r>
              <a:rPr lang="en-US" sz="1400" i="1" dirty="0">
                <a:solidFill>
                  <a:schemeClr val="accent2"/>
                </a:solidFill>
              </a:rPr>
              <a:t>Former Director of the Division of Geochemistry and Environment,</a:t>
            </a:r>
          </a:p>
          <a:p>
            <a:pPr algn="ctr"/>
            <a:r>
              <a:rPr lang="en-US" sz="1400" i="1" dirty="0">
                <a:solidFill>
                  <a:schemeClr val="accent2"/>
                </a:solidFill>
              </a:rPr>
              <a:t>Hellenic Institute of Geology and Mineral Exploration</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239713" y="954362"/>
            <a:ext cx="8640762" cy="4832092"/>
          </a:xfrm>
          <a:prstGeom prst="rect">
            <a:avLst/>
          </a:prstGeom>
          <a:noFill/>
          <a:ln w="9525">
            <a:noFill/>
            <a:miter lim="800000"/>
            <a:headEnd/>
            <a:tailEnd/>
          </a:ln>
        </p:spPr>
        <p:txBody>
          <a:bodyPr>
            <a:spAutoFit/>
          </a:bodyPr>
          <a:lstStyle/>
          <a:p>
            <a:r>
              <a:rPr lang="en-GB" sz="2800" b="1" dirty="0"/>
              <a:t>In this short introduction we will learn something about the science of ‘</a:t>
            </a:r>
            <a:r>
              <a:rPr lang="en-GB" sz="2800" b="1" dirty="0">
                <a:solidFill>
                  <a:srgbClr val="CC3300"/>
                </a:solidFill>
              </a:rPr>
              <a:t>Geochemistry</a:t>
            </a:r>
            <a:r>
              <a:rPr lang="en-GB" sz="2800" b="1" dirty="0"/>
              <a:t>’ and how it is used in the search for minerals, and delineation of anthropogenically contaminated areas.  </a:t>
            </a:r>
          </a:p>
          <a:p>
            <a:endParaRPr lang="en-GB" sz="2800" b="1" dirty="0"/>
          </a:p>
          <a:p>
            <a:r>
              <a:rPr lang="en-GB" sz="2800" b="1" dirty="0"/>
              <a:t>To begin with it is interesting to study the word itself ‘</a:t>
            </a:r>
            <a:r>
              <a:rPr lang="en-GB" sz="2800" b="1" dirty="0">
                <a:solidFill>
                  <a:srgbClr val="0000CC"/>
                </a:solidFill>
              </a:rPr>
              <a:t>Geo</a:t>
            </a:r>
            <a:r>
              <a:rPr lang="en-GB" sz="2800" b="1" dirty="0">
                <a:solidFill>
                  <a:srgbClr val="FF33CC"/>
                </a:solidFill>
              </a:rPr>
              <a:t>chemistry</a:t>
            </a:r>
            <a:r>
              <a:rPr lang="en-GB" sz="2800" b="1" dirty="0"/>
              <a:t>’, and we find that it is made up from two Hellenic or Greek words, ‘</a:t>
            </a:r>
            <a:r>
              <a:rPr lang="en-GB" sz="2800" b="1" dirty="0">
                <a:solidFill>
                  <a:srgbClr val="0000CC"/>
                </a:solidFill>
              </a:rPr>
              <a:t>Geo</a:t>
            </a:r>
            <a:r>
              <a:rPr lang="en-GB" sz="2800" b="1" dirty="0"/>
              <a:t>-</a:t>
            </a:r>
            <a:r>
              <a:rPr lang="en-GB" sz="2800" b="1" dirty="0">
                <a:solidFill>
                  <a:srgbClr val="FF33CC"/>
                </a:solidFill>
              </a:rPr>
              <a:t>Chemistry</a:t>
            </a:r>
            <a:r>
              <a:rPr lang="en-GB" sz="2800" b="1" dirty="0"/>
              <a:t>’; the first word ‘</a:t>
            </a:r>
            <a:r>
              <a:rPr lang="en-GB" sz="2800" b="1" dirty="0">
                <a:solidFill>
                  <a:srgbClr val="0000CC"/>
                </a:solidFill>
              </a:rPr>
              <a:t>Geo</a:t>
            </a:r>
            <a:r>
              <a:rPr lang="en-GB" sz="2800" b="1" dirty="0"/>
              <a:t>’ or (</a:t>
            </a:r>
            <a:r>
              <a:rPr lang="el-GR" sz="2800" b="1" dirty="0"/>
              <a:t>Γαία </a:t>
            </a:r>
            <a:r>
              <a:rPr lang="en-GB" sz="2800" b="1" dirty="0"/>
              <a:t>- Gaea) means ‘Earth’ and the second Chemistry (</a:t>
            </a:r>
            <a:r>
              <a:rPr lang="el-GR" sz="2800" b="1" dirty="0"/>
              <a:t>Χημεία</a:t>
            </a:r>
            <a:r>
              <a:rPr lang="en-GB" sz="2800" b="1" dirty="0"/>
              <a:t> - </a:t>
            </a:r>
            <a:r>
              <a:rPr lang="en-GB" sz="2800" b="1" dirty="0" err="1"/>
              <a:t>Chimia</a:t>
            </a:r>
            <a:r>
              <a:rPr lang="en-GB" sz="2800" b="1" dirty="0"/>
              <a:t>) means, of course, ‘chemistry’.</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…(1) Stream sediment geochemical survey…</a:t>
            </a:r>
          </a:p>
        </p:txBody>
      </p:sp>
      <p:pic>
        <p:nvPicPr>
          <p:cNvPr id="109571" name="Picture 32" descr="Figure_15_2D&amp;3D_Topography&amp;SampleSites"/>
          <p:cNvPicPr>
            <a:picLocks noChangeAspect="1" noChangeArrowheads="1"/>
          </p:cNvPicPr>
          <p:nvPr/>
        </p:nvPicPr>
        <p:blipFill>
          <a:blip r:embed="rId3" cstate="print"/>
          <a:srcRect/>
          <a:stretch>
            <a:fillRect/>
          </a:stretch>
        </p:blipFill>
        <p:spPr bwMode="auto">
          <a:xfrm>
            <a:off x="0" y="1052513"/>
            <a:ext cx="5257800" cy="5027612"/>
          </a:xfrm>
          <a:prstGeom prst="rect">
            <a:avLst/>
          </a:prstGeom>
          <a:noFill/>
          <a:ln w="9525">
            <a:noFill/>
            <a:miter lim="800000"/>
            <a:headEnd/>
            <a:tailEnd/>
          </a:ln>
        </p:spPr>
      </p:pic>
      <p:sp>
        <p:nvSpPr>
          <p:cNvPr id="109572" name="Rectangle 10"/>
          <p:cNvSpPr>
            <a:spLocks noChangeArrowheads="1"/>
          </p:cNvSpPr>
          <p:nvPr/>
        </p:nvSpPr>
        <p:spPr bwMode="auto">
          <a:xfrm>
            <a:off x="5292725" y="857232"/>
            <a:ext cx="3600450" cy="5355312"/>
          </a:xfrm>
          <a:prstGeom prst="rect">
            <a:avLst/>
          </a:prstGeom>
          <a:noFill/>
          <a:ln w="9525">
            <a:noFill/>
            <a:miter lim="800000"/>
            <a:headEnd/>
            <a:tailEnd/>
          </a:ln>
        </p:spPr>
        <p:txBody>
          <a:bodyPr>
            <a:spAutoFit/>
          </a:bodyPr>
          <a:lstStyle/>
          <a:p>
            <a:r>
              <a:rPr lang="en-GB" b="1" dirty="0"/>
              <a:t>Since, stream sediment is a composite insoluble material derived from the erosion of weathered rocks and soil, it has characteristics, which are similar to the parent materials upstream from the sampling site.  </a:t>
            </a:r>
          </a:p>
          <a:p>
            <a:endParaRPr lang="en-GB" b="1" dirty="0"/>
          </a:p>
          <a:p>
            <a:r>
              <a:rPr lang="en-GB" b="1" dirty="0"/>
              <a:t>One such characteristic is its chemical composition.  If the material is derived from areas with mineralisation, the stream sediment will consequently contain solid particles from it, and </a:t>
            </a:r>
            <a:r>
              <a:rPr lang="en-GB" b="1" i="1" dirty="0">
                <a:solidFill>
                  <a:srgbClr val="FF0000"/>
                </a:solidFill>
              </a:rPr>
              <a:t>geochemical anomalies </a:t>
            </a:r>
            <a:r>
              <a:rPr lang="en-GB" b="1" dirty="0"/>
              <a:t>may originate </a:t>
            </a:r>
            <a:r>
              <a:rPr lang="en-GB" b="1" dirty="0">
                <a:solidFill>
                  <a:srgbClr val="C00000"/>
                </a:solidFill>
              </a:rPr>
              <a:t>by </a:t>
            </a:r>
            <a:r>
              <a:rPr lang="en-GB" b="1" i="1" dirty="0" err="1">
                <a:solidFill>
                  <a:srgbClr val="C00000"/>
                </a:solidFill>
              </a:rPr>
              <a:t>clastic</a:t>
            </a:r>
            <a:r>
              <a:rPr lang="en-GB" b="1" i="1" dirty="0">
                <a:solidFill>
                  <a:srgbClr val="C00000"/>
                </a:solidFill>
              </a:rPr>
              <a:t> dispersion </a:t>
            </a:r>
            <a:r>
              <a:rPr lang="en-GB" b="1" dirty="0"/>
              <a:t>of this material downstream.  </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…(1) Stream sediment geochemical survey…</a:t>
            </a:r>
          </a:p>
        </p:txBody>
      </p:sp>
      <p:pic>
        <p:nvPicPr>
          <p:cNvPr id="110595" name="Picture 32" descr="Figure_15_2D&amp;3D_Topography&amp;SampleSites"/>
          <p:cNvPicPr>
            <a:picLocks noChangeAspect="1" noChangeArrowheads="1"/>
          </p:cNvPicPr>
          <p:nvPr/>
        </p:nvPicPr>
        <p:blipFill>
          <a:blip r:embed="rId3" cstate="print">
            <a:extLst>
              <a:ext uri="{28A0092B-C50C-407E-A947-70E740481C1C}">
                <a14:useLocalDpi xmlns:a14="http://schemas.microsoft.com/office/drawing/2010/main"/>
              </a:ext>
            </a:extLst>
          </a:blip>
          <a:srcRect l="3174" r="2528"/>
          <a:stretch>
            <a:fillRect/>
          </a:stretch>
        </p:blipFill>
        <p:spPr bwMode="auto">
          <a:xfrm>
            <a:off x="179388" y="619125"/>
            <a:ext cx="5611812" cy="5689600"/>
          </a:xfrm>
          <a:prstGeom prst="rect">
            <a:avLst/>
          </a:prstGeom>
          <a:noFill/>
          <a:ln w="9525">
            <a:noFill/>
            <a:miter lim="800000"/>
            <a:headEnd/>
            <a:tailEnd/>
          </a:ln>
        </p:spPr>
      </p:pic>
      <p:sp>
        <p:nvSpPr>
          <p:cNvPr id="110596" name="Rectangle 4"/>
          <p:cNvSpPr>
            <a:spLocks noChangeArrowheads="1"/>
          </p:cNvSpPr>
          <p:nvPr/>
        </p:nvSpPr>
        <p:spPr bwMode="auto">
          <a:xfrm>
            <a:off x="5795963" y="928670"/>
            <a:ext cx="3168650" cy="5016500"/>
          </a:xfrm>
          <a:prstGeom prst="rect">
            <a:avLst/>
          </a:prstGeom>
          <a:noFill/>
          <a:ln w="9525">
            <a:noFill/>
            <a:miter lim="800000"/>
            <a:headEnd/>
            <a:tailEnd/>
          </a:ln>
        </p:spPr>
        <p:txBody>
          <a:bodyPr>
            <a:spAutoFit/>
          </a:bodyPr>
          <a:lstStyle/>
          <a:p>
            <a:r>
              <a:rPr lang="en-GB" sz="2000" b="1" dirty="0"/>
              <a:t>Consequently, a sample of stream sediment describes the geochemistry of materials upstream from the point of collection.</a:t>
            </a:r>
          </a:p>
          <a:p>
            <a:endParaRPr lang="en-GB" sz="2000" b="1" dirty="0"/>
          </a:p>
          <a:p>
            <a:r>
              <a:rPr lang="en-GB" sz="2000" b="1" i="1" dirty="0"/>
              <a:t>For example</a:t>
            </a:r>
            <a:r>
              <a:rPr lang="en-GB" sz="2000" b="1" dirty="0"/>
              <a:t>, stream sediment sample S154 covers the whole drainage basin of the small tributary; whereas S1 and S104 represent the upstream geochemistry of  very small tributary streams.</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…(1) Stream sediment geochemical survey…</a:t>
            </a:r>
          </a:p>
        </p:txBody>
      </p:sp>
      <p:sp>
        <p:nvSpPr>
          <p:cNvPr id="111619" name="Rectangle 4"/>
          <p:cNvSpPr>
            <a:spLocks noChangeArrowheads="1"/>
          </p:cNvSpPr>
          <p:nvPr/>
        </p:nvSpPr>
        <p:spPr bwMode="auto">
          <a:xfrm>
            <a:off x="250825" y="1141413"/>
            <a:ext cx="8569325" cy="4708981"/>
          </a:xfrm>
          <a:prstGeom prst="rect">
            <a:avLst/>
          </a:prstGeom>
          <a:noFill/>
          <a:ln w="9525">
            <a:noFill/>
            <a:miter lim="800000"/>
            <a:headEnd/>
            <a:tailEnd/>
          </a:ln>
        </p:spPr>
        <p:txBody>
          <a:bodyPr>
            <a:spAutoFit/>
          </a:bodyPr>
          <a:lstStyle/>
          <a:p>
            <a:r>
              <a:rPr lang="en-GB" sz="2000" b="1" dirty="0"/>
              <a:t>Similar principles apply to </a:t>
            </a:r>
            <a:r>
              <a:rPr lang="en-GB" sz="2000" b="1" i="1" dirty="0">
                <a:solidFill>
                  <a:srgbClr val="0000CC"/>
                </a:solidFill>
              </a:rPr>
              <a:t>stream water</a:t>
            </a:r>
            <a:r>
              <a:rPr lang="en-GB" sz="2000" b="1" dirty="0"/>
              <a:t>, but </a:t>
            </a:r>
            <a:r>
              <a:rPr lang="en-GB" sz="2000" b="1" i="1" dirty="0">
                <a:solidFill>
                  <a:srgbClr val="C00000"/>
                </a:solidFill>
              </a:rPr>
              <a:t>stream sediment </a:t>
            </a:r>
            <a:r>
              <a:rPr lang="en-GB" sz="2000" b="1" dirty="0"/>
              <a:t>has a higher concentration of ore metals, and it is easier to sample and analyse in the laboratory, and its chemical composition of more stable than that of stream water.  Therefore, </a:t>
            </a:r>
            <a:r>
              <a:rPr lang="en-GB" sz="2000" b="1" i="1" dirty="0">
                <a:solidFill>
                  <a:srgbClr val="C00000"/>
                </a:solidFill>
              </a:rPr>
              <a:t>stream sediment </a:t>
            </a:r>
            <a:r>
              <a:rPr lang="en-GB" sz="2000" b="1" dirty="0"/>
              <a:t>is more commonly used in geochemical surveys for mineral exploration purposes, than is the associated natural stream water.</a:t>
            </a:r>
          </a:p>
          <a:p>
            <a:endParaRPr lang="en-GB" sz="2000" b="1" dirty="0"/>
          </a:p>
          <a:p>
            <a:r>
              <a:rPr lang="en-GB" sz="2000" b="1" dirty="0"/>
              <a:t>From the study of streams and rivers in different </a:t>
            </a:r>
            <a:r>
              <a:rPr lang="en-GB" sz="2000" b="1" dirty="0" err="1"/>
              <a:t>morpho</a:t>
            </a:r>
            <a:r>
              <a:rPr lang="en-GB" sz="2000" b="1" dirty="0"/>
              <a:t>-climatic environments, and the way they erode their banks, it has been discovered that </a:t>
            </a:r>
            <a:r>
              <a:rPr lang="en-GB" sz="2000" b="1" i="1" dirty="0">
                <a:solidFill>
                  <a:srgbClr val="C00000"/>
                </a:solidFill>
              </a:rPr>
              <a:t>stream sediment </a:t>
            </a:r>
            <a:r>
              <a:rPr lang="en-GB" sz="2000" b="1" dirty="0"/>
              <a:t>represents materials eroded from areas that are active during the time of sampling.  </a:t>
            </a:r>
          </a:p>
          <a:p>
            <a:endParaRPr lang="en-GB" sz="2000" b="1" dirty="0"/>
          </a:p>
          <a:p>
            <a:r>
              <a:rPr lang="en-GB" sz="2000" b="1" dirty="0"/>
              <a:t>Therefore, the Applied Geochemist should be aware of the </a:t>
            </a:r>
            <a:r>
              <a:rPr lang="en-GB" sz="2000" b="1" dirty="0">
                <a:solidFill>
                  <a:srgbClr val="0000CC"/>
                </a:solidFill>
              </a:rPr>
              <a:t>fluvial</a:t>
            </a:r>
            <a:r>
              <a:rPr lang="en-GB" sz="2000" b="1" dirty="0"/>
              <a:t> processes in the area of sampling.  In fact, it is an advantage if he/she has a practical knowledge of </a:t>
            </a:r>
            <a:r>
              <a:rPr lang="en-GB" sz="2000" b="1" dirty="0" err="1"/>
              <a:t>Geomorphological</a:t>
            </a:r>
            <a:r>
              <a:rPr lang="en-GB" sz="2000" b="1" dirty="0"/>
              <a:t> processes.</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…(1) Stream sediment geochemical survey…</a:t>
            </a:r>
          </a:p>
        </p:txBody>
      </p:sp>
      <p:sp>
        <p:nvSpPr>
          <p:cNvPr id="112643" name="Rectangle 3"/>
          <p:cNvSpPr>
            <a:spLocks noChangeArrowheads="1"/>
          </p:cNvSpPr>
          <p:nvPr/>
        </p:nvSpPr>
        <p:spPr bwMode="auto">
          <a:xfrm>
            <a:off x="130905" y="500042"/>
            <a:ext cx="8863195" cy="5940088"/>
          </a:xfrm>
          <a:prstGeom prst="rect">
            <a:avLst/>
          </a:prstGeom>
          <a:noFill/>
          <a:ln w="9525">
            <a:noFill/>
            <a:miter lim="800000"/>
            <a:headEnd/>
            <a:tailEnd/>
          </a:ln>
        </p:spPr>
        <p:txBody>
          <a:bodyPr wrap="square">
            <a:spAutoFit/>
          </a:bodyPr>
          <a:lstStyle/>
          <a:p>
            <a:r>
              <a:rPr lang="en-GB" sz="2000" b="1" dirty="0"/>
              <a:t>Stream sediment surveys are carried out over large areas at a low sampling density of 1 to 2 samples per square kilometre for locating large geochemical anomalies, where mineralisation may be found.  This type of stream sediment survey is called ‘</a:t>
            </a:r>
            <a:r>
              <a:rPr lang="en-GB" sz="2000" b="1" i="1" dirty="0">
                <a:solidFill>
                  <a:srgbClr val="C00000"/>
                </a:solidFill>
              </a:rPr>
              <a:t>reconnaissance stream sediment geochemical survey</a:t>
            </a:r>
            <a:r>
              <a:rPr lang="en-GB" sz="2000" b="1" dirty="0"/>
              <a:t>’ or ‘</a:t>
            </a:r>
            <a:r>
              <a:rPr lang="en-GB" sz="2000" b="1" i="1" dirty="0">
                <a:solidFill>
                  <a:srgbClr val="C00000"/>
                </a:solidFill>
              </a:rPr>
              <a:t>regional stream sediment geochemical survey</a:t>
            </a:r>
            <a:r>
              <a:rPr lang="en-GB" sz="2000" b="1" dirty="0"/>
              <a:t>’.  </a:t>
            </a:r>
          </a:p>
          <a:p>
            <a:endParaRPr lang="en-GB" sz="2000" b="1" dirty="0"/>
          </a:p>
          <a:p>
            <a:r>
              <a:rPr lang="en-GB" sz="2000" b="1" dirty="0"/>
              <a:t>After the interpretation of the geochemical results, and the location of anomalous areas, where mineralisation could be discovered (or areas with a mineral potential), the Applied Geochemist may recommend a </a:t>
            </a:r>
            <a:r>
              <a:rPr lang="en-GB" sz="2000" b="1" i="1" dirty="0">
                <a:solidFill>
                  <a:srgbClr val="C00000"/>
                </a:solidFill>
              </a:rPr>
              <a:t>follow-up stream sediment geochemical survey</a:t>
            </a:r>
            <a:r>
              <a:rPr lang="en-GB" sz="2000" b="1" dirty="0"/>
              <a:t>.  The density of stream sediment samples in the follow-up survey is far greater, because the objective is to locate as close as possible locations with potential mineralisation.  Stream sediment samples could be taken at every 50 m along the stream valley.</a:t>
            </a:r>
          </a:p>
          <a:p>
            <a:endParaRPr lang="en-GB" sz="2000" b="1" dirty="0"/>
          </a:p>
          <a:p>
            <a:r>
              <a:rPr lang="en-GB" sz="2000" b="1" dirty="0"/>
              <a:t>Note that a continental-scale stream sediment and stream water geochemical survey was carried out in Europe at a sampling density of 1 sample/4600 km</a:t>
            </a:r>
            <a:r>
              <a:rPr lang="en-GB" sz="2000" b="1" baseline="30000" dirty="0"/>
              <a:t>2</a:t>
            </a:r>
            <a:r>
              <a:rPr lang="en-GB" sz="2000" b="1" dirty="0"/>
              <a:t> (</a:t>
            </a:r>
            <a:r>
              <a:rPr lang="en-GB" sz="2000" b="1" dirty="0" err="1">
                <a:latin typeface="Arial Narrow" pitchFamily="34" charset="0"/>
              </a:rPr>
              <a:t>Salminen</a:t>
            </a:r>
            <a:r>
              <a:rPr lang="en-GB" sz="2000" b="1" dirty="0">
                <a:latin typeface="Arial Narrow" pitchFamily="34" charset="0"/>
              </a:rPr>
              <a:t> et al., 2005; De </a:t>
            </a:r>
            <a:r>
              <a:rPr lang="en-GB" sz="2000" b="1" dirty="0" err="1">
                <a:latin typeface="Arial Narrow" pitchFamily="34" charset="0"/>
              </a:rPr>
              <a:t>Vos</a:t>
            </a:r>
            <a:r>
              <a:rPr lang="en-GB" sz="2000" b="1" dirty="0">
                <a:latin typeface="Arial Narrow" pitchFamily="34" charset="0"/>
              </a:rPr>
              <a:t> and </a:t>
            </a:r>
            <a:r>
              <a:rPr lang="en-GB" sz="2000" b="1" dirty="0" err="1">
                <a:latin typeface="Arial Narrow" pitchFamily="34" charset="0"/>
              </a:rPr>
              <a:t>Tarvainen</a:t>
            </a:r>
            <a:r>
              <a:rPr lang="en-GB" sz="2000" b="1" dirty="0">
                <a:latin typeface="Arial Narrow" pitchFamily="34" charset="0"/>
              </a:rPr>
              <a:t> et al., 2006)</a:t>
            </a:r>
            <a:r>
              <a:rPr lang="en-GB" sz="2000" b="1" dirty="0">
                <a:latin typeface="+mn-lt"/>
              </a:rPr>
              <a:t>.</a:t>
            </a:r>
            <a:endParaRPr lang="en-GB" sz="2000" b="1" dirty="0">
              <a:latin typeface="Arial Narrow" pitchFamily="34"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…(1) Stream sediment geochemical survey…</a:t>
            </a:r>
          </a:p>
        </p:txBody>
      </p:sp>
      <p:sp>
        <p:nvSpPr>
          <p:cNvPr id="113667" name="Rectangle 3"/>
          <p:cNvSpPr>
            <a:spLocks noChangeArrowheads="1"/>
          </p:cNvSpPr>
          <p:nvPr/>
        </p:nvSpPr>
        <p:spPr bwMode="auto">
          <a:xfrm>
            <a:off x="250825" y="1141413"/>
            <a:ext cx="8569325" cy="4093428"/>
          </a:xfrm>
          <a:prstGeom prst="rect">
            <a:avLst/>
          </a:prstGeom>
          <a:noFill/>
          <a:ln w="9525">
            <a:noFill/>
            <a:miter lim="800000"/>
            <a:headEnd/>
            <a:tailEnd/>
          </a:ln>
        </p:spPr>
        <p:txBody>
          <a:bodyPr>
            <a:spAutoFit/>
          </a:bodyPr>
          <a:lstStyle/>
          <a:p>
            <a:r>
              <a:rPr lang="en-GB" sz="2000" b="1" dirty="0"/>
              <a:t>An important feature of the follow-up stream sediment survey is the decrease in </a:t>
            </a:r>
            <a:r>
              <a:rPr lang="en-GB" sz="2000" b="1" i="1" dirty="0">
                <a:solidFill>
                  <a:srgbClr val="C00000"/>
                </a:solidFill>
              </a:rPr>
              <a:t>contrast</a:t>
            </a:r>
            <a:r>
              <a:rPr lang="en-GB" sz="2000" b="1" dirty="0"/>
              <a:t> away from the mineralisation, and the presence of a </a:t>
            </a:r>
            <a:r>
              <a:rPr lang="en-GB" sz="2000" b="1" i="1" dirty="0">
                <a:solidFill>
                  <a:srgbClr val="C00000"/>
                </a:solidFill>
              </a:rPr>
              <a:t>cut-off point</a:t>
            </a:r>
            <a:r>
              <a:rPr lang="en-GB" sz="2000" b="1" dirty="0">
                <a:solidFill>
                  <a:srgbClr val="C00000"/>
                </a:solidFill>
              </a:rPr>
              <a:t> </a:t>
            </a:r>
            <a:r>
              <a:rPr lang="en-GB" sz="2000" b="1" dirty="0"/>
              <a:t>close to the site where the mineralisation occurs (a similar cut-off point can be defined in stream water).  </a:t>
            </a:r>
          </a:p>
          <a:p>
            <a:endParaRPr lang="en-GB" sz="2000" b="1" dirty="0"/>
          </a:p>
          <a:p>
            <a:r>
              <a:rPr lang="en-GB" sz="2000" b="1" dirty="0"/>
              <a:t>The </a:t>
            </a:r>
            <a:r>
              <a:rPr lang="en-GB" sz="2000" b="1" i="1" dirty="0">
                <a:solidFill>
                  <a:srgbClr val="C00000"/>
                </a:solidFill>
              </a:rPr>
              <a:t>cut-off point</a:t>
            </a:r>
            <a:r>
              <a:rPr lang="en-GB" sz="2000" b="1" dirty="0"/>
              <a:t>, in a stream sediment geochemical survey, is the location above which there is a sudden drop in the concentration of chemical elements or metals in stream sediment samples.  </a:t>
            </a:r>
          </a:p>
          <a:p>
            <a:endParaRPr lang="en-GB" sz="2000" b="1" dirty="0"/>
          </a:p>
          <a:p>
            <a:r>
              <a:rPr lang="en-GB" sz="2000" b="1" dirty="0"/>
              <a:t>Another significant feature, in both stream sediment and stream water, is that the ultimate source of the metal, causing the geochemical anomaly, must be within the drainage basin of the river or stream.</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…(1) Stream sediment geochemical survey…</a:t>
            </a:r>
          </a:p>
        </p:txBody>
      </p:sp>
      <p:sp>
        <p:nvSpPr>
          <p:cNvPr id="114691" name="Rectangle 3"/>
          <p:cNvSpPr>
            <a:spLocks noChangeArrowheads="1"/>
          </p:cNvSpPr>
          <p:nvPr/>
        </p:nvSpPr>
        <p:spPr bwMode="auto">
          <a:xfrm>
            <a:off x="4787900" y="836613"/>
            <a:ext cx="3960813" cy="3170099"/>
          </a:xfrm>
          <a:prstGeom prst="rect">
            <a:avLst/>
          </a:prstGeom>
          <a:noFill/>
          <a:ln w="9525">
            <a:noFill/>
            <a:miter lim="800000"/>
            <a:headEnd/>
            <a:tailEnd/>
          </a:ln>
        </p:spPr>
        <p:txBody>
          <a:bodyPr>
            <a:spAutoFit/>
          </a:bodyPr>
          <a:lstStyle/>
          <a:p>
            <a:r>
              <a:rPr lang="en-GB" sz="2000" b="1" dirty="0"/>
              <a:t>Distribution of beryllium (Be) in stream sediment samples from a mining area near </a:t>
            </a:r>
            <a:r>
              <a:rPr lang="en-GB" sz="2000" b="1" dirty="0" err="1"/>
              <a:t>Ishasha</a:t>
            </a:r>
            <a:r>
              <a:rPr lang="en-GB" sz="2000" b="1" dirty="0"/>
              <a:t>, south-west Uganda, where the mineral beryl is mined.</a:t>
            </a:r>
          </a:p>
          <a:p>
            <a:endParaRPr lang="en-GB" sz="2000" b="1" dirty="0"/>
          </a:p>
          <a:p>
            <a:r>
              <a:rPr lang="en-GB" sz="2000" b="1" i="1" u="sng" dirty="0">
                <a:solidFill>
                  <a:srgbClr val="FF0000"/>
                </a:solidFill>
              </a:rPr>
              <a:t>Question</a:t>
            </a:r>
            <a:r>
              <a:rPr lang="en-GB" sz="2000" b="1" i="1" dirty="0">
                <a:solidFill>
                  <a:srgbClr val="FF0000"/>
                </a:solidFill>
              </a:rPr>
              <a:t>:  Are there any other most likely locations to find a hidden beryllium ore body</a:t>
            </a:r>
            <a:r>
              <a:rPr lang="en-GB" sz="2000" b="1" dirty="0">
                <a:solidFill>
                  <a:srgbClr val="FF0000"/>
                </a:solidFill>
              </a:rPr>
              <a:t>?</a:t>
            </a:r>
          </a:p>
        </p:txBody>
      </p:sp>
      <p:grpSp>
        <p:nvGrpSpPr>
          <p:cNvPr id="8" name="Group 7"/>
          <p:cNvGrpSpPr/>
          <p:nvPr/>
        </p:nvGrpSpPr>
        <p:grpSpPr>
          <a:xfrm>
            <a:off x="250825" y="908050"/>
            <a:ext cx="4351338" cy="5027613"/>
            <a:chOff x="250825" y="908050"/>
            <a:chExt cx="4351338" cy="5027613"/>
          </a:xfrm>
        </p:grpSpPr>
        <p:pic>
          <p:nvPicPr>
            <p:cNvPr id="114692" name="Picture 33" descr="Figure_15"/>
            <p:cNvPicPr>
              <a:picLocks noChangeAspect="1" noChangeArrowheads="1"/>
            </p:cNvPicPr>
            <p:nvPr/>
          </p:nvPicPr>
          <p:blipFill>
            <a:blip r:embed="rId3" cstate="print"/>
            <a:srcRect/>
            <a:stretch>
              <a:fillRect/>
            </a:stretch>
          </p:blipFill>
          <p:spPr bwMode="auto">
            <a:xfrm>
              <a:off x="250825" y="908050"/>
              <a:ext cx="4351338" cy="4679950"/>
            </a:xfrm>
            <a:prstGeom prst="rect">
              <a:avLst/>
            </a:prstGeom>
            <a:noFill/>
            <a:ln w="9525">
              <a:noFill/>
              <a:miter lim="800000"/>
              <a:headEnd/>
              <a:tailEnd/>
            </a:ln>
          </p:spPr>
        </p:pic>
        <p:sp>
          <p:nvSpPr>
            <p:cNvPr id="114693" name="Rectangle 5"/>
            <p:cNvSpPr>
              <a:spLocks noChangeArrowheads="1"/>
            </p:cNvSpPr>
            <p:nvPr/>
          </p:nvSpPr>
          <p:spPr bwMode="auto">
            <a:xfrm>
              <a:off x="736600" y="5661025"/>
              <a:ext cx="3330575" cy="274638"/>
            </a:xfrm>
            <a:prstGeom prst="rect">
              <a:avLst/>
            </a:prstGeom>
            <a:noFill/>
            <a:ln w="9525">
              <a:noFill/>
              <a:miter lim="800000"/>
              <a:headEnd/>
              <a:tailEnd/>
            </a:ln>
          </p:spPr>
          <p:txBody>
            <a:bodyPr wrap="none">
              <a:spAutoFit/>
            </a:bodyPr>
            <a:lstStyle/>
            <a:p>
              <a:r>
                <a:rPr lang="en-GB" sz="1200"/>
                <a:t>[Source: Open University (1972, Fig. 13, p.15)]</a:t>
              </a:r>
            </a:p>
          </p:txBody>
        </p:sp>
        <p:sp>
          <p:nvSpPr>
            <p:cNvPr id="6" name="Oval 5"/>
            <p:cNvSpPr/>
            <p:nvPr/>
          </p:nvSpPr>
          <p:spPr>
            <a:xfrm>
              <a:off x="3563888" y="2276872"/>
              <a:ext cx="432048" cy="36004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…(1) Stream sediment geochemical survey…</a:t>
            </a:r>
          </a:p>
        </p:txBody>
      </p:sp>
      <p:sp>
        <p:nvSpPr>
          <p:cNvPr id="115715" name="Rectangle 3"/>
          <p:cNvSpPr>
            <a:spLocks noChangeArrowheads="1"/>
          </p:cNvSpPr>
          <p:nvPr/>
        </p:nvSpPr>
        <p:spPr bwMode="auto">
          <a:xfrm>
            <a:off x="4714876" y="549275"/>
            <a:ext cx="4105274" cy="5909310"/>
          </a:xfrm>
          <a:prstGeom prst="rect">
            <a:avLst/>
          </a:prstGeom>
          <a:noFill/>
          <a:ln w="9525">
            <a:noFill/>
            <a:miter lim="800000"/>
            <a:headEnd/>
            <a:tailEnd/>
          </a:ln>
        </p:spPr>
        <p:txBody>
          <a:bodyPr wrap="square">
            <a:spAutoFit/>
          </a:bodyPr>
          <a:lstStyle/>
          <a:p>
            <a:r>
              <a:rPr lang="en-GB" b="1" dirty="0"/>
              <a:t>The most likely location for a hidden beryl deposit would be close to the strongest cut-off point, which lies on the stream to the south of the Beryl mine, where the stream sediment sample has a Be value of 15 </a:t>
            </a:r>
            <a:r>
              <a:rPr lang="en-GB" b="1" dirty="0" err="1"/>
              <a:t>ppm</a:t>
            </a:r>
            <a:r>
              <a:rPr lang="en-GB" b="1" dirty="0"/>
              <a:t>.  Further upstream, there is a sudden drop in the Be values to 2 and 1 </a:t>
            </a:r>
            <a:r>
              <a:rPr lang="en-GB" b="1" dirty="0" err="1"/>
              <a:t>ppm</a:t>
            </a:r>
            <a:r>
              <a:rPr lang="en-GB" b="1" dirty="0"/>
              <a:t>.  Therefore, the Applied Geochemist will recommend exploration upstream of the 15 </a:t>
            </a:r>
            <a:r>
              <a:rPr lang="en-GB" b="1" dirty="0" err="1"/>
              <a:t>ppm</a:t>
            </a:r>
            <a:r>
              <a:rPr lang="en-GB" b="1" dirty="0"/>
              <a:t> Be cut-off point, </a:t>
            </a:r>
            <a:r>
              <a:rPr lang="en-GB" b="1" i="1" dirty="0"/>
              <a:t>i.e</a:t>
            </a:r>
            <a:r>
              <a:rPr lang="en-GB" b="1" dirty="0"/>
              <a:t>., to the north or south of this point, and slightly to the east.  </a:t>
            </a:r>
          </a:p>
          <a:p>
            <a:endParaRPr lang="en-GB" b="1" dirty="0"/>
          </a:p>
          <a:p>
            <a:r>
              <a:rPr lang="en-GB" b="1" dirty="0"/>
              <a:t>In fact, a follow-up survey was carried out, and a beryl-bearing pegmatite was discovered at about 70 metres to the south-east of this cut-off point, as a result of this stream sediment survey.</a:t>
            </a:r>
          </a:p>
        </p:txBody>
      </p:sp>
      <p:grpSp>
        <p:nvGrpSpPr>
          <p:cNvPr id="8" name="Group 7"/>
          <p:cNvGrpSpPr/>
          <p:nvPr/>
        </p:nvGrpSpPr>
        <p:grpSpPr>
          <a:xfrm>
            <a:off x="250825" y="908050"/>
            <a:ext cx="4351338" cy="5027613"/>
            <a:chOff x="250825" y="908050"/>
            <a:chExt cx="4351338" cy="5027613"/>
          </a:xfrm>
        </p:grpSpPr>
        <p:pic>
          <p:nvPicPr>
            <p:cNvPr id="115716" name="Picture 33" descr="Figure_15"/>
            <p:cNvPicPr>
              <a:picLocks noChangeAspect="1" noChangeArrowheads="1"/>
            </p:cNvPicPr>
            <p:nvPr/>
          </p:nvPicPr>
          <p:blipFill>
            <a:blip r:embed="rId3" cstate="print"/>
            <a:srcRect/>
            <a:stretch>
              <a:fillRect/>
            </a:stretch>
          </p:blipFill>
          <p:spPr bwMode="auto">
            <a:xfrm>
              <a:off x="250825" y="908050"/>
              <a:ext cx="4351338" cy="4679950"/>
            </a:xfrm>
            <a:prstGeom prst="rect">
              <a:avLst/>
            </a:prstGeom>
            <a:noFill/>
            <a:ln w="9525">
              <a:noFill/>
              <a:miter lim="800000"/>
              <a:headEnd/>
              <a:tailEnd/>
            </a:ln>
          </p:spPr>
        </p:pic>
        <p:sp>
          <p:nvSpPr>
            <p:cNvPr id="115717" name="Rectangle 5"/>
            <p:cNvSpPr>
              <a:spLocks noChangeArrowheads="1"/>
            </p:cNvSpPr>
            <p:nvPr/>
          </p:nvSpPr>
          <p:spPr bwMode="auto">
            <a:xfrm>
              <a:off x="736600" y="5661025"/>
              <a:ext cx="3330575" cy="274638"/>
            </a:xfrm>
            <a:prstGeom prst="rect">
              <a:avLst/>
            </a:prstGeom>
            <a:noFill/>
            <a:ln w="9525">
              <a:noFill/>
              <a:miter lim="800000"/>
              <a:headEnd/>
              <a:tailEnd/>
            </a:ln>
          </p:spPr>
          <p:txBody>
            <a:bodyPr wrap="none">
              <a:spAutoFit/>
            </a:bodyPr>
            <a:lstStyle/>
            <a:p>
              <a:r>
                <a:rPr lang="en-GB" sz="1200"/>
                <a:t>[Source: Open University (1972, Fig. 13, p.15)]</a:t>
              </a:r>
            </a:p>
          </p:txBody>
        </p:sp>
        <p:sp>
          <p:nvSpPr>
            <p:cNvPr id="115718" name="Oval 7"/>
            <p:cNvSpPr>
              <a:spLocks noChangeArrowheads="1"/>
            </p:cNvSpPr>
            <p:nvPr/>
          </p:nvSpPr>
          <p:spPr bwMode="auto">
            <a:xfrm rot="900000">
              <a:off x="3492500" y="2708275"/>
              <a:ext cx="287338" cy="720725"/>
            </a:xfrm>
            <a:prstGeom prst="ellipse">
              <a:avLst/>
            </a:prstGeom>
            <a:noFill/>
            <a:ln w="25400">
              <a:solidFill>
                <a:srgbClr val="FF0000"/>
              </a:solidFill>
              <a:round/>
              <a:headEnd/>
              <a:tailEnd/>
            </a:ln>
          </p:spPr>
          <p:txBody>
            <a:bodyPr wrap="none" anchor="ctr"/>
            <a:lstStyle/>
            <a:p>
              <a:endParaRPr lang="el-GR"/>
            </a:p>
          </p:txBody>
        </p:sp>
        <p:sp>
          <p:nvSpPr>
            <p:cNvPr id="7" name="Oval 6"/>
            <p:cNvSpPr/>
            <p:nvPr/>
          </p:nvSpPr>
          <p:spPr>
            <a:xfrm>
              <a:off x="3563888" y="2276872"/>
              <a:ext cx="432048" cy="36004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…(1) Stream sediment geochemical survey…</a:t>
            </a:r>
          </a:p>
        </p:txBody>
      </p:sp>
      <p:sp>
        <p:nvSpPr>
          <p:cNvPr id="116739" name="Rectangle 3"/>
          <p:cNvSpPr>
            <a:spLocks noChangeArrowheads="1"/>
          </p:cNvSpPr>
          <p:nvPr/>
        </p:nvSpPr>
        <p:spPr bwMode="auto">
          <a:xfrm>
            <a:off x="4859338" y="549275"/>
            <a:ext cx="3960812" cy="4524315"/>
          </a:xfrm>
          <a:prstGeom prst="rect">
            <a:avLst/>
          </a:prstGeom>
          <a:noFill/>
          <a:ln w="9525">
            <a:noFill/>
            <a:miter lim="800000"/>
            <a:headEnd/>
            <a:tailEnd/>
          </a:ln>
        </p:spPr>
        <p:txBody>
          <a:bodyPr>
            <a:spAutoFit/>
          </a:bodyPr>
          <a:lstStyle/>
          <a:p>
            <a:r>
              <a:rPr lang="en-GB" b="1" dirty="0"/>
              <a:t>Stream sediment geochemical surveys have proved very useful in finding large geochemically anomalous areas (continental-scale patterns), and in locating individual ore deposits.  They have also been useful in discovering that there are areas with metal values above the regional geochemical background concentration of metals around one or more associated deposits or outline a whole ‘</a:t>
            </a:r>
            <a:r>
              <a:rPr lang="en-GB" b="1" i="1" dirty="0">
                <a:solidFill>
                  <a:srgbClr val="FF0000"/>
                </a:solidFill>
              </a:rPr>
              <a:t>geochemical province</a:t>
            </a:r>
            <a:r>
              <a:rPr lang="en-GB" b="1" dirty="0"/>
              <a:t>’, where there is a potential for finding other mineral deposits. </a:t>
            </a:r>
          </a:p>
        </p:txBody>
      </p:sp>
      <p:pic>
        <p:nvPicPr>
          <p:cNvPr id="116740" name="Picture 34" descr="s_xrf_pb_edit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549275"/>
            <a:ext cx="4416425" cy="5616575"/>
          </a:xfrm>
          <a:prstGeom prst="rect">
            <a:avLst/>
          </a:prstGeom>
          <a:noFill/>
          <a:ln w="9525">
            <a:noFill/>
            <a:miter lim="800000"/>
            <a:headEnd/>
            <a:tailEnd/>
          </a:ln>
        </p:spPr>
      </p:pic>
      <p:sp>
        <p:nvSpPr>
          <p:cNvPr id="116741" name="Rectangle 8"/>
          <p:cNvSpPr>
            <a:spLocks noChangeArrowheads="1"/>
          </p:cNvSpPr>
          <p:nvPr/>
        </p:nvSpPr>
        <p:spPr bwMode="auto">
          <a:xfrm>
            <a:off x="4643438" y="5156223"/>
            <a:ext cx="4500562" cy="1558925"/>
          </a:xfrm>
          <a:prstGeom prst="rect">
            <a:avLst/>
          </a:prstGeom>
          <a:noFill/>
          <a:ln w="9525">
            <a:noFill/>
            <a:miter lim="800000"/>
            <a:headEnd/>
            <a:tailEnd/>
          </a:ln>
        </p:spPr>
        <p:txBody>
          <a:bodyPr>
            <a:spAutoFit/>
          </a:bodyPr>
          <a:lstStyle/>
          <a:p>
            <a:r>
              <a:rPr lang="en-GB" sz="1600" dirty="0">
                <a:solidFill>
                  <a:srgbClr val="0000CC"/>
                </a:solidFill>
              </a:rPr>
              <a:t>Geochemical distribution map of total lead (</a:t>
            </a:r>
            <a:r>
              <a:rPr lang="en-GB" sz="1600" dirty="0" err="1">
                <a:solidFill>
                  <a:srgbClr val="0000CC"/>
                </a:solidFill>
              </a:rPr>
              <a:t>Pb</a:t>
            </a:r>
            <a:r>
              <a:rPr lang="en-GB" sz="1600" dirty="0">
                <a:solidFill>
                  <a:srgbClr val="0000CC"/>
                </a:solidFill>
              </a:rPr>
              <a:t>) in the &lt;0.063 mm fraction of active stream sediment, Geochemical Atlas of Europe [Source: De </a:t>
            </a:r>
            <a:r>
              <a:rPr lang="en-GB" sz="1600" dirty="0" err="1">
                <a:solidFill>
                  <a:srgbClr val="0000CC"/>
                </a:solidFill>
              </a:rPr>
              <a:t>Vos</a:t>
            </a:r>
            <a:r>
              <a:rPr lang="en-GB" sz="1600" dirty="0">
                <a:solidFill>
                  <a:srgbClr val="0000CC"/>
                </a:solidFill>
              </a:rPr>
              <a:t>, </a:t>
            </a:r>
            <a:r>
              <a:rPr lang="en-GB" sz="1600" dirty="0" err="1">
                <a:solidFill>
                  <a:srgbClr val="0000CC"/>
                </a:solidFill>
              </a:rPr>
              <a:t>Tarvainen</a:t>
            </a:r>
            <a:r>
              <a:rPr lang="en-GB" sz="1600" dirty="0">
                <a:solidFill>
                  <a:srgbClr val="0000CC"/>
                </a:solidFill>
              </a:rPr>
              <a:t> </a:t>
            </a:r>
            <a:r>
              <a:rPr lang="en-GB" sz="1600" i="1" dirty="0">
                <a:solidFill>
                  <a:srgbClr val="0000CC"/>
                </a:solidFill>
              </a:rPr>
              <a:t>et al</a:t>
            </a:r>
            <a:r>
              <a:rPr lang="en-GB" sz="1600" dirty="0">
                <a:solidFill>
                  <a:srgbClr val="0000CC"/>
                </a:solidFill>
              </a:rPr>
              <a:t>.(2006, p.666); http://weppi.gtk.fi/publ/foregsatlas/maps/StreamSed/s_xrf_pb_edit.pdf].</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…(1) Stream sediment geochemical survey</a:t>
            </a:r>
          </a:p>
        </p:txBody>
      </p:sp>
      <p:sp>
        <p:nvSpPr>
          <p:cNvPr id="117763" name="Rectangle 7"/>
          <p:cNvSpPr>
            <a:spLocks noChangeArrowheads="1"/>
          </p:cNvSpPr>
          <p:nvPr/>
        </p:nvSpPr>
        <p:spPr bwMode="auto">
          <a:xfrm>
            <a:off x="250825" y="4941888"/>
            <a:ext cx="8607455" cy="1477328"/>
          </a:xfrm>
          <a:prstGeom prst="rect">
            <a:avLst/>
          </a:prstGeom>
          <a:noFill/>
          <a:ln w="9525">
            <a:noFill/>
            <a:miter lim="800000"/>
            <a:headEnd/>
            <a:tailEnd/>
          </a:ln>
        </p:spPr>
        <p:txBody>
          <a:bodyPr wrap="square">
            <a:spAutoFit/>
          </a:bodyPr>
          <a:lstStyle/>
          <a:p>
            <a:r>
              <a:rPr lang="en-GB" b="1" dirty="0"/>
              <a:t>Geochemical distribution map of acid extractable lead (</a:t>
            </a:r>
            <a:r>
              <a:rPr lang="en-GB" b="1" dirty="0" err="1"/>
              <a:t>Pb</a:t>
            </a:r>
            <a:r>
              <a:rPr lang="en-GB" b="1" dirty="0"/>
              <a:t>) in the &lt;0.177 mm fraction of active stream sediment, Eastern Macedonia and Thrace, N.E. Hellas.  The main areas with </a:t>
            </a:r>
            <a:r>
              <a:rPr lang="en-GB" b="1" dirty="0" err="1"/>
              <a:t>polymetallic</a:t>
            </a:r>
            <a:r>
              <a:rPr lang="en-GB" b="1" dirty="0"/>
              <a:t> sulphide mineralisation that have been defined by the anomalous geochemical distribution of </a:t>
            </a:r>
            <a:r>
              <a:rPr lang="en-GB" b="1" dirty="0" err="1"/>
              <a:t>Pb</a:t>
            </a:r>
            <a:r>
              <a:rPr lang="en-GB" b="1" dirty="0"/>
              <a:t> are also shown, and the long train of human-induced contamination of the Irene River. </a:t>
            </a:r>
          </a:p>
        </p:txBody>
      </p:sp>
      <p:grpSp>
        <p:nvGrpSpPr>
          <p:cNvPr id="8" name="Group 7"/>
          <p:cNvGrpSpPr/>
          <p:nvPr/>
        </p:nvGrpSpPr>
        <p:grpSpPr>
          <a:xfrm>
            <a:off x="0" y="476250"/>
            <a:ext cx="8964613" cy="4487863"/>
            <a:chOff x="0" y="476250"/>
            <a:chExt cx="8964613" cy="4487863"/>
          </a:xfrm>
        </p:grpSpPr>
        <p:pic>
          <p:nvPicPr>
            <p:cNvPr id="117765" name="Picture 35" descr="Figure_18_Thrace_Pb"/>
            <p:cNvPicPr>
              <a:picLocks noChangeAspect="1" noChangeArrowheads="1"/>
            </p:cNvPicPr>
            <p:nvPr/>
          </p:nvPicPr>
          <p:blipFill>
            <a:blip r:embed="rId3" cstate="print"/>
            <a:srcRect/>
            <a:stretch>
              <a:fillRect/>
            </a:stretch>
          </p:blipFill>
          <p:spPr bwMode="auto">
            <a:xfrm>
              <a:off x="0" y="476250"/>
              <a:ext cx="8964613" cy="4487863"/>
            </a:xfrm>
            <a:prstGeom prst="rect">
              <a:avLst/>
            </a:prstGeom>
            <a:noFill/>
            <a:ln w="9525">
              <a:noFill/>
              <a:miter lim="800000"/>
              <a:headEnd/>
              <a:tailEnd/>
            </a:ln>
          </p:spPr>
        </p:pic>
        <p:sp>
          <p:nvSpPr>
            <p:cNvPr id="117766" name="Text Box 8"/>
            <p:cNvSpPr txBox="1">
              <a:spLocks noChangeArrowheads="1"/>
            </p:cNvSpPr>
            <p:nvPr/>
          </p:nvSpPr>
          <p:spPr bwMode="auto">
            <a:xfrm>
              <a:off x="2565048" y="857920"/>
              <a:ext cx="3152775" cy="274638"/>
            </a:xfrm>
            <a:prstGeom prst="rect">
              <a:avLst/>
            </a:prstGeom>
            <a:noFill/>
            <a:ln w="9525">
              <a:noFill/>
              <a:miter lim="800000"/>
              <a:headEnd/>
              <a:tailEnd/>
            </a:ln>
          </p:spPr>
          <p:txBody>
            <a:bodyPr wrap="none">
              <a:spAutoFit/>
            </a:bodyPr>
            <a:lstStyle/>
            <a:p>
              <a:r>
                <a:rPr lang="en-GB" sz="1200" dirty="0"/>
                <a:t>Source:  Demetriades (2008, Fig. 2, p.231)</a:t>
              </a:r>
            </a:p>
          </p:txBody>
        </p:sp>
        <p:pic>
          <p:nvPicPr>
            <p:cNvPr id="7" name="Picture 6" descr="IG-EN.TIF"/>
            <p:cNvPicPr>
              <a:picLocks noChangeAspect="1"/>
            </p:cNvPicPr>
            <p:nvPr/>
          </p:nvPicPr>
          <p:blipFill>
            <a:blip r:embed="rId4" cstate="print"/>
            <a:stretch>
              <a:fillRect/>
            </a:stretch>
          </p:blipFill>
          <p:spPr>
            <a:xfrm>
              <a:off x="415488" y="518200"/>
              <a:ext cx="504424" cy="504424"/>
            </a:xfrm>
            <a:prstGeom prst="rect">
              <a:avLst/>
            </a:prstGeom>
          </p:spPr>
        </p:pic>
      </p:gr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(2) Overbank or floodplain sediment geochemical survey</a:t>
            </a:r>
          </a:p>
        </p:txBody>
      </p:sp>
      <p:sp>
        <p:nvSpPr>
          <p:cNvPr id="118787" name="Rectangle 3"/>
          <p:cNvSpPr>
            <a:spLocks noChangeArrowheads="1"/>
          </p:cNvSpPr>
          <p:nvPr/>
        </p:nvSpPr>
        <p:spPr bwMode="auto">
          <a:xfrm>
            <a:off x="285720" y="620713"/>
            <a:ext cx="8572559" cy="2585323"/>
          </a:xfrm>
          <a:prstGeom prst="rect">
            <a:avLst/>
          </a:prstGeom>
          <a:noFill/>
          <a:ln w="9525">
            <a:noFill/>
            <a:miter lim="800000"/>
            <a:headEnd/>
            <a:tailEnd/>
          </a:ln>
        </p:spPr>
        <p:txBody>
          <a:bodyPr wrap="square">
            <a:spAutoFit/>
          </a:bodyPr>
          <a:lstStyle/>
          <a:p>
            <a:r>
              <a:rPr lang="en-GB" b="1" dirty="0"/>
              <a:t>An </a:t>
            </a:r>
            <a:r>
              <a:rPr lang="en-GB" b="1" dirty="0">
                <a:solidFill>
                  <a:srgbClr val="0000CC"/>
                </a:solidFill>
              </a:rPr>
              <a:t>overbank</a:t>
            </a:r>
            <a:r>
              <a:rPr lang="en-GB" b="1" dirty="0"/>
              <a:t> or </a:t>
            </a:r>
            <a:r>
              <a:rPr lang="en-GB" b="1" dirty="0">
                <a:solidFill>
                  <a:srgbClr val="0000CC"/>
                </a:solidFill>
              </a:rPr>
              <a:t>floodplain sediment </a:t>
            </a:r>
            <a:r>
              <a:rPr lang="en-GB" b="1" dirty="0"/>
              <a:t>is a fine-grained sediment (silt and clay) deposited from suspension on a floodplain by floodwaters that cannot be contained within the river or stream channel.  It is thickest near the river, and thins out toward the valley slopes.  The thickest part, near the active river channel is called a ‘</a:t>
            </a:r>
            <a:r>
              <a:rPr lang="en-GB" b="1" dirty="0">
                <a:solidFill>
                  <a:srgbClr val="C00000"/>
                </a:solidFill>
              </a:rPr>
              <a:t>natural levee</a:t>
            </a:r>
            <a:r>
              <a:rPr lang="en-GB" b="1" dirty="0"/>
              <a:t>’ or ‘</a:t>
            </a:r>
            <a:r>
              <a:rPr lang="en-GB" b="1" dirty="0">
                <a:solidFill>
                  <a:srgbClr val="C00000"/>
                </a:solidFill>
              </a:rPr>
              <a:t>vertical-accretion deposit</a:t>
            </a:r>
            <a:r>
              <a:rPr lang="en-GB" b="1" dirty="0"/>
              <a:t>’.  Since, overbank or floodplain sediment is deposited on the floodplain in almost horizontal layers, one for each flood event, the Applied Geochemist can study the geochemical history or evolution of the upstream drainage basin by collecting samples from the different horizons.</a:t>
            </a:r>
          </a:p>
        </p:txBody>
      </p:sp>
      <p:sp>
        <p:nvSpPr>
          <p:cNvPr id="118788" name="Rectangle 8"/>
          <p:cNvSpPr>
            <a:spLocks noChangeArrowheads="1"/>
          </p:cNvSpPr>
          <p:nvPr/>
        </p:nvSpPr>
        <p:spPr bwMode="auto">
          <a:xfrm>
            <a:off x="5508625" y="3500438"/>
            <a:ext cx="3203575" cy="2554545"/>
          </a:xfrm>
          <a:prstGeom prst="rect">
            <a:avLst/>
          </a:prstGeom>
          <a:noFill/>
          <a:ln w="9525">
            <a:noFill/>
            <a:miter lim="800000"/>
            <a:headEnd/>
            <a:tailEnd/>
          </a:ln>
        </p:spPr>
        <p:txBody>
          <a:bodyPr>
            <a:spAutoFit/>
          </a:bodyPr>
          <a:lstStyle/>
          <a:p>
            <a:r>
              <a:rPr lang="en-GB" sz="1600" b="1" dirty="0"/>
              <a:t>A river or stream flows in a channel that moves over a broad and comparatively flat floodplain in a wide valley eroded from the uplands. </a:t>
            </a:r>
          </a:p>
          <a:p>
            <a:endParaRPr lang="en-GB" sz="1600" b="1" dirty="0"/>
          </a:p>
          <a:p>
            <a:r>
              <a:rPr lang="en-GB" sz="1600" b="1" dirty="0"/>
              <a:t>Floodplains and floodplain sediments may be narrow or completely absent in steep mountainous valleys.</a:t>
            </a:r>
          </a:p>
        </p:txBody>
      </p:sp>
      <p:grpSp>
        <p:nvGrpSpPr>
          <p:cNvPr id="118789" name="Group 6"/>
          <p:cNvGrpSpPr>
            <a:grpSpLocks/>
          </p:cNvGrpSpPr>
          <p:nvPr/>
        </p:nvGrpSpPr>
        <p:grpSpPr bwMode="auto">
          <a:xfrm>
            <a:off x="611188" y="3213100"/>
            <a:ext cx="4572000" cy="3240088"/>
            <a:chOff x="611560" y="3213100"/>
            <a:chExt cx="4572000" cy="3240236"/>
          </a:xfrm>
        </p:grpSpPr>
        <p:pic>
          <p:nvPicPr>
            <p:cNvPr id="118790" name="Picture 40" descr="Figure_17"/>
            <p:cNvPicPr>
              <a:picLocks noChangeAspect="1" noChangeArrowheads="1"/>
            </p:cNvPicPr>
            <p:nvPr/>
          </p:nvPicPr>
          <p:blipFill>
            <a:blip r:embed="rId3" cstate="print"/>
            <a:srcRect/>
            <a:stretch>
              <a:fillRect/>
            </a:stretch>
          </p:blipFill>
          <p:spPr bwMode="auto">
            <a:xfrm>
              <a:off x="684213" y="3213100"/>
              <a:ext cx="4392612" cy="3049588"/>
            </a:xfrm>
            <a:prstGeom prst="rect">
              <a:avLst/>
            </a:prstGeom>
            <a:noFill/>
            <a:ln w="9525">
              <a:noFill/>
              <a:miter lim="800000"/>
              <a:headEnd/>
              <a:tailEnd/>
            </a:ln>
          </p:spPr>
        </p:pic>
        <p:sp>
          <p:nvSpPr>
            <p:cNvPr id="118791" name="Rectangle 5"/>
            <p:cNvSpPr>
              <a:spLocks noChangeArrowheads="1"/>
            </p:cNvSpPr>
            <p:nvPr/>
          </p:nvSpPr>
          <p:spPr bwMode="auto">
            <a:xfrm>
              <a:off x="611560" y="6176337"/>
              <a:ext cx="4572000" cy="276999"/>
            </a:xfrm>
            <a:prstGeom prst="rect">
              <a:avLst/>
            </a:prstGeom>
            <a:noFill/>
            <a:ln w="9525">
              <a:noFill/>
              <a:miter lim="800000"/>
              <a:headEnd/>
              <a:tailEnd/>
            </a:ln>
          </p:spPr>
          <p:txBody>
            <a:bodyPr>
              <a:spAutoFit/>
            </a:bodyPr>
            <a:lstStyle/>
            <a:p>
              <a:r>
                <a:rPr lang="en-GB" sz="1200"/>
                <a:t>[Source:  Press and Siever (2002, Fig. 13.8, p.287)].</a:t>
              </a:r>
              <a:endParaRPr lang="el-GR" sz="1200"/>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639763" y="1125538"/>
            <a:ext cx="7848600" cy="641350"/>
          </a:xfrm>
          <a:prstGeom prst="rect">
            <a:avLst/>
          </a:prstGeom>
          <a:solidFill>
            <a:srgbClr val="FFFF00"/>
          </a:solidFill>
          <a:ln w="9525">
            <a:noFill/>
            <a:miter lim="800000"/>
            <a:headEnd/>
            <a:tailEnd/>
          </a:ln>
        </p:spPr>
        <p:txBody>
          <a:bodyPr>
            <a:spAutoFit/>
          </a:bodyPr>
          <a:lstStyle/>
          <a:p>
            <a:r>
              <a:rPr lang="en-GB" sz="3600" b="1" i="1"/>
              <a:t>What is, therefore, </a:t>
            </a:r>
            <a:r>
              <a:rPr lang="en-GB" sz="3600" b="1" i="1">
                <a:solidFill>
                  <a:srgbClr val="0000CC"/>
                </a:solidFill>
              </a:rPr>
              <a:t>Geochemistry</a:t>
            </a:r>
            <a:r>
              <a:rPr lang="en-GB" sz="3600" b="1"/>
              <a:t>?</a:t>
            </a:r>
            <a:r>
              <a:rPr lang="en-GB" sz="3600"/>
              <a:t>  </a:t>
            </a:r>
          </a:p>
        </p:txBody>
      </p:sp>
      <p:sp>
        <p:nvSpPr>
          <p:cNvPr id="20483" name="Rectangle 4"/>
          <p:cNvSpPr>
            <a:spLocks noChangeArrowheads="1"/>
          </p:cNvSpPr>
          <p:nvPr/>
        </p:nvSpPr>
        <p:spPr bwMode="auto">
          <a:xfrm>
            <a:off x="556482" y="2708275"/>
            <a:ext cx="8002230" cy="1373188"/>
          </a:xfrm>
          <a:prstGeom prst="rect">
            <a:avLst/>
          </a:prstGeom>
          <a:noFill/>
          <a:ln w="9525">
            <a:noFill/>
            <a:miter lim="800000"/>
            <a:headEnd/>
            <a:tailEnd/>
          </a:ln>
        </p:spPr>
        <p:txBody>
          <a:bodyPr wrap="square">
            <a:spAutoFit/>
          </a:bodyPr>
          <a:lstStyle/>
          <a:p>
            <a:r>
              <a:rPr lang="en-GB" sz="2800" b="1" i="1" dirty="0">
                <a:solidFill>
                  <a:srgbClr val="0000CC"/>
                </a:solidFill>
              </a:rPr>
              <a:t>Geochemistry</a:t>
            </a:r>
            <a:r>
              <a:rPr lang="en-GB" sz="2800" b="1" dirty="0"/>
              <a:t> in simple terms is the science that studies the chemistry of the Earth as a whole. </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r>
              <a:rPr lang="en-GB" sz="2400" b="1">
                <a:solidFill>
                  <a:srgbClr val="0000CC"/>
                </a:solidFill>
              </a:rPr>
              <a:t>…(2) Overbank or floodplain sediment geochemical survey…</a:t>
            </a:r>
          </a:p>
        </p:txBody>
      </p:sp>
      <p:sp>
        <p:nvSpPr>
          <p:cNvPr id="119811" name="Rectangle 5"/>
          <p:cNvSpPr>
            <a:spLocks noChangeArrowheads="1"/>
          </p:cNvSpPr>
          <p:nvPr/>
        </p:nvSpPr>
        <p:spPr bwMode="auto">
          <a:xfrm>
            <a:off x="6227763" y="1785926"/>
            <a:ext cx="2916237" cy="5078313"/>
          </a:xfrm>
          <a:prstGeom prst="rect">
            <a:avLst/>
          </a:prstGeom>
          <a:noFill/>
          <a:ln w="9525">
            <a:noFill/>
            <a:miter lim="800000"/>
            <a:headEnd/>
            <a:tailEnd/>
          </a:ln>
        </p:spPr>
        <p:txBody>
          <a:bodyPr>
            <a:spAutoFit/>
          </a:bodyPr>
          <a:lstStyle/>
          <a:p>
            <a:pPr marL="342900" indent="-342900">
              <a:buFontTx/>
              <a:buAutoNum type="alphaLcParenBoth"/>
            </a:pPr>
            <a:r>
              <a:rPr lang="en-GB" b="1" dirty="0"/>
              <a:t>Normal water level in a river valley before a flood;</a:t>
            </a:r>
          </a:p>
          <a:p>
            <a:pPr marL="342900" indent="-342900">
              <a:buFontTx/>
              <a:buAutoNum type="alphaLcParenBoth"/>
            </a:pPr>
            <a:r>
              <a:rPr lang="en-GB" b="1" dirty="0"/>
              <a:t>Level of water during the flood-stage, and deposition of thin and fine-grained sediments on the floodplain, and</a:t>
            </a:r>
          </a:p>
          <a:p>
            <a:pPr marL="342900" indent="-342900">
              <a:buFontTx/>
              <a:buAutoNum type="alphaLcParenBoth"/>
            </a:pPr>
            <a:r>
              <a:rPr lang="en-GB" b="1" dirty="0"/>
              <a:t>After many flood events there are extensive overbank or floodplain sediments over the floodplain, and a build up of natural levees on the river banks.</a:t>
            </a:r>
          </a:p>
        </p:txBody>
      </p:sp>
      <p:pic>
        <p:nvPicPr>
          <p:cNvPr id="119812" name="Picture 39" descr="Figure_16"/>
          <p:cNvPicPr>
            <a:picLocks noChangeAspect="1" noChangeArrowheads="1"/>
          </p:cNvPicPr>
          <p:nvPr/>
        </p:nvPicPr>
        <p:blipFill>
          <a:blip r:embed="rId3" cstate="print"/>
          <a:srcRect/>
          <a:stretch>
            <a:fillRect/>
          </a:stretch>
        </p:blipFill>
        <p:spPr bwMode="auto">
          <a:xfrm>
            <a:off x="179388" y="549275"/>
            <a:ext cx="6011862" cy="5692775"/>
          </a:xfrm>
          <a:prstGeom prst="rect">
            <a:avLst/>
          </a:prstGeom>
          <a:noFill/>
          <a:ln w="9525">
            <a:noFill/>
            <a:miter lim="800000"/>
            <a:headEnd/>
            <a:tailEnd/>
          </a:ln>
        </p:spPr>
      </p:pic>
      <p:sp>
        <p:nvSpPr>
          <p:cNvPr id="119813" name="Rectangle 7"/>
          <p:cNvSpPr>
            <a:spLocks noChangeArrowheads="1"/>
          </p:cNvSpPr>
          <p:nvPr/>
        </p:nvSpPr>
        <p:spPr bwMode="auto">
          <a:xfrm>
            <a:off x="1187450" y="6178550"/>
            <a:ext cx="3830638" cy="274638"/>
          </a:xfrm>
          <a:prstGeom prst="rect">
            <a:avLst/>
          </a:prstGeom>
          <a:noFill/>
          <a:ln w="9525">
            <a:noFill/>
            <a:miter lim="800000"/>
            <a:headEnd/>
            <a:tailEnd/>
          </a:ln>
        </p:spPr>
        <p:txBody>
          <a:bodyPr wrap="none">
            <a:spAutoFit/>
          </a:bodyPr>
          <a:lstStyle/>
          <a:p>
            <a:r>
              <a:rPr lang="en-GB" sz="1200"/>
              <a:t>[Source:  Press and Siever (2002, Fig. 13.13, p.290)]. </a:t>
            </a:r>
          </a:p>
        </p:txBody>
      </p:sp>
      <p:sp>
        <p:nvSpPr>
          <p:cNvPr id="119814" name="Rectangle 8"/>
          <p:cNvSpPr>
            <a:spLocks noChangeArrowheads="1"/>
          </p:cNvSpPr>
          <p:nvPr/>
        </p:nvSpPr>
        <p:spPr bwMode="auto">
          <a:xfrm>
            <a:off x="6156324" y="500042"/>
            <a:ext cx="2701955" cy="1200329"/>
          </a:xfrm>
          <a:prstGeom prst="rect">
            <a:avLst/>
          </a:prstGeom>
          <a:noFill/>
          <a:ln w="9525">
            <a:noFill/>
            <a:miter lim="800000"/>
            <a:headEnd/>
            <a:tailEnd/>
          </a:ln>
        </p:spPr>
        <p:txBody>
          <a:bodyPr wrap="square">
            <a:spAutoFit/>
          </a:bodyPr>
          <a:lstStyle/>
          <a:p>
            <a:r>
              <a:rPr lang="en-GB" b="1" dirty="0"/>
              <a:t>Deposition of overbank or floodplain sediment by a river during floods:</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r>
              <a:rPr lang="en-GB" sz="2400" b="1">
                <a:solidFill>
                  <a:srgbClr val="0000CC"/>
                </a:solidFill>
              </a:rPr>
              <a:t>…(2) Overbank or floodplain sediment geochemical survey…</a:t>
            </a:r>
          </a:p>
        </p:txBody>
      </p:sp>
      <p:sp>
        <p:nvSpPr>
          <p:cNvPr id="120835" name="Rectangle 5"/>
          <p:cNvSpPr>
            <a:spLocks noChangeArrowheads="1"/>
          </p:cNvSpPr>
          <p:nvPr/>
        </p:nvSpPr>
        <p:spPr bwMode="auto">
          <a:xfrm>
            <a:off x="2268538" y="6092825"/>
            <a:ext cx="3830637" cy="274638"/>
          </a:xfrm>
          <a:prstGeom prst="rect">
            <a:avLst/>
          </a:prstGeom>
          <a:noFill/>
          <a:ln w="9525">
            <a:noFill/>
            <a:miter lim="800000"/>
            <a:headEnd/>
            <a:tailEnd/>
          </a:ln>
        </p:spPr>
        <p:txBody>
          <a:bodyPr wrap="none">
            <a:spAutoFit/>
          </a:bodyPr>
          <a:lstStyle/>
          <a:p>
            <a:r>
              <a:rPr lang="en-GB" sz="1200"/>
              <a:t>[Source:  Press and Siever (2002, Fig. 13.20, p.296)]. </a:t>
            </a:r>
          </a:p>
        </p:txBody>
      </p:sp>
      <p:sp>
        <p:nvSpPr>
          <p:cNvPr id="120836" name="Rectangle 7"/>
          <p:cNvSpPr>
            <a:spLocks noChangeArrowheads="1"/>
          </p:cNvSpPr>
          <p:nvPr/>
        </p:nvSpPr>
        <p:spPr bwMode="auto">
          <a:xfrm>
            <a:off x="250825" y="714356"/>
            <a:ext cx="8642350" cy="1739900"/>
          </a:xfrm>
          <a:prstGeom prst="rect">
            <a:avLst/>
          </a:prstGeom>
          <a:noFill/>
          <a:ln w="9525">
            <a:noFill/>
            <a:miter lim="800000"/>
            <a:headEnd/>
            <a:tailEnd/>
          </a:ln>
        </p:spPr>
        <p:txBody>
          <a:bodyPr>
            <a:spAutoFit/>
          </a:bodyPr>
          <a:lstStyle/>
          <a:p>
            <a:r>
              <a:rPr lang="en-GB" b="1" dirty="0"/>
              <a:t>Most rivers are cutting into their existing valley, and are developing, therefore, a new floodplain below the old one.  The sediment deposits of the original floodplain (</a:t>
            </a:r>
            <a:r>
              <a:rPr lang="en-GB" b="1" dirty="0">
                <a:solidFill>
                  <a:srgbClr val="0000CC"/>
                </a:solidFill>
              </a:rPr>
              <a:t>Figure a</a:t>
            </a:r>
            <a:r>
              <a:rPr lang="en-GB" b="1" dirty="0"/>
              <a:t>) are now in a higher position than those of the present floodplain, and are called </a:t>
            </a:r>
            <a:r>
              <a:rPr lang="en-GB" b="1" dirty="0">
                <a:solidFill>
                  <a:srgbClr val="C00000"/>
                </a:solidFill>
              </a:rPr>
              <a:t>river terraces </a:t>
            </a:r>
            <a:r>
              <a:rPr lang="en-GB" b="1" dirty="0"/>
              <a:t>or </a:t>
            </a:r>
            <a:r>
              <a:rPr lang="en-GB" b="1" dirty="0">
                <a:solidFill>
                  <a:srgbClr val="C00000"/>
                </a:solidFill>
              </a:rPr>
              <a:t>terraces</a:t>
            </a:r>
            <a:r>
              <a:rPr lang="en-GB" b="1" dirty="0"/>
              <a:t> (</a:t>
            </a:r>
            <a:r>
              <a:rPr lang="en-GB" b="1" dirty="0">
                <a:solidFill>
                  <a:srgbClr val="0000CC"/>
                </a:solidFill>
              </a:rPr>
              <a:t>Figure b</a:t>
            </a:r>
            <a:r>
              <a:rPr lang="en-GB" b="1" dirty="0"/>
              <a:t>).  By taking overbank or floodplain sediment samples from the terraces, the older geochemical history of the upstream area can be studied.</a:t>
            </a:r>
          </a:p>
        </p:txBody>
      </p:sp>
      <p:pic>
        <p:nvPicPr>
          <p:cNvPr id="120837" name="Picture 42" descr="Figure_18"/>
          <p:cNvPicPr>
            <a:picLocks noChangeAspect="1" noChangeArrowheads="1"/>
          </p:cNvPicPr>
          <p:nvPr/>
        </p:nvPicPr>
        <p:blipFill>
          <a:blip r:embed="rId3" cstate="print"/>
          <a:srcRect/>
          <a:stretch>
            <a:fillRect/>
          </a:stretch>
        </p:blipFill>
        <p:spPr bwMode="auto">
          <a:xfrm>
            <a:off x="112713" y="2620963"/>
            <a:ext cx="8893175" cy="3432175"/>
          </a:xfrm>
          <a:prstGeom prst="rect">
            <a:avLst/>
          </a:prstGeom>
          <a:noFill/>
          <a:ln w="9525">
            <a:noFill/>
            <a:miter lim="800000"/>
            <a:headEnd/>
            <a:tailEnd/>
          </a:ln>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r>
              <a:rPr lang="en-GB" sz="2400" b="1">
                <a:solidFill>
                  <a:srgbClr val="0000CC"/>
                </a:solidFill>
              </a:rPr>
              <a:t>…(2) Overbank or floodplain sediment geochemical survey…</a:t>
            </a:r>
          </a:p>
        </p:txBody>
      </p:sp>
      <p:sp>
        <p:nvSpPr>
          <p:cNvPr id="121859" name="Rectangle 4"/>
          <p:cNvSpPr>
            <a:spLocks noChangeArrowheads="1"/>
          </p:cNvSpPr>
          <p:nvPr/>
        </p:nvSpPr>
        <p:spPr bwMode="auto">
          <a:xfrm>
            <a:off x="4211638" y="549275"/>
            <a:ext cx="4681537" cy="3387725"/>
          </a:xfrm>
          <a:prstGeom prst="rect">
            <a:avLst/>
          </a:prstGeom>
          <a:noFill/>
          <a:ln w="9525">
            <a:noFill/>
            <a:miter lim="800000"/>
            <a:headEnd/>
            <a:tailEnd/>
          </a:ln>
        </p:spPr>
        <p:txBody>
          <a:bodyPr>
            <a:spAutoFit/>
          </a:bodyPr>
          <a:lstStyle/>
          <a:p>
            <a:r>
              <a:rPr lang="en-GB" b="1" dirty="0"/>
              <a:t>Since, </a:t>
            </a:r>
            <a:r>
              <a:rPr lang="en-GB" b="1" i="1" dirty="0">
                <a:solidFill>
                  <a:srgbClr val="C00000"/>
                </a:solidFill>
              </a:rPr>
              <a:t>overbank</a:t>
            </a:r>
            <a:r>
              <a:rPr lang="en-GB" b="1" dirty="0"/>
              <a:t> or </a:t>
            </a:r>
            <a:r>
              <a:rPr lang="en-GB" b="1" i="1" dirty="0">
                <a:solidFill>
                  <a:srgbClr val="C00000"/>
                </a:solidFill>
              </a:rPr>
              <a:t>floodplain sediments </a:t>
            </a:r>
            <a:r>
              <a:rPr lang="en-GB" b="1" dirty="0"/>
              <a:t>are derived from the erosion of materials upstream during a period of flood, it is considered to be more representative of the geochemistry of materials upstream from the point of sampling (in comparison to stream sediment), because during these periods many new sediment sources are opened up, and the origin of the fine-grained load (silt and clay particles) carried in suspension in the stream is from all these sources.</a:t>
            </a:r>
          </a:p>
        </p:txBody>
      </p:sp>
      <p:sp>
        <p:nvSpPr>
          <p:cNvPr id="121860" name="Rectangle 7"/>
          <p:cNvSpPr>
            <a:spLocks noChangeArrowheads="1"/>
          </p:cNvSpPr>
          <p:nvPr/>
        </p:nvSpPr>
        <p:spPr bwMode="auto">
          <a:xfrm>
            <a:off x="4132263" y="4183082"/>
            <a:ext cx="5011737" cy="2032000"/>
          </a:xfrm>
          <a:prstGeom prst="rect">
            <a:avLst/>
          </a:prstGeom>
          <a:noFill/>
          <a:ln w="9525">
            <a:noFill/>
            <a:miter lim="800000"/>
            <a:headEnd/>
            <a:tailEnd/>
          </a:ln>
        </p:spPr>
        <p:txBody>
          <a:bodyPr>
            <a:spAutoFit/>
          </a:bodyPr>
          <a:lstStyle/>
          <a:p>
            <a:r>
              <a:rPr lang="en-GB" b="1" dirty="0">
                <a:solidFill>
                  <a:srgbClr val="0000CC"/>
                </a:solidFill>
              </a:rPr>
              <a:t>Overbank or floodplain sediment sequence, </a:t>
            </a:r>
            <a:r>
              <a:rPr lang="en-GB" b="1" dirty="0" err="1">
                <a:solidFill>
                  <a:srgbClr val="0000CC"/>
                </a:solidFill>
              </a:rPr>
              <a:t>Kefalonia</a:t>
            </a:r>
            <a:r>
              <a:rPr lang="en-GB" b="1" dirty="0">
                <a:solidFill>
                  <a:srgbClr val="0000CC"/>
                </a:solidFill>
              </a:rPr>
              <a:t>, </a:t>
            </a:r>
            <a:r>
              <a:rPr lang="en-GB" b="1" dirty="0" err="1">
                <a:solidFill>
                  <a:srgbClr val="0000CC"/>
                </a:solidFill>
              </a:rPr>
              <a:t>Hellás</a:t>
            </a:r>
            <a:r>
              <a:rPr lang="en-GB" b="1" dirty="0">
                <a:solidFill>
                  <a:srgbClr val="0000CC"/>
                </a:solidFill>
              </a:rPr>
              <a:t>.  Alternate layers of high (pebbles), medium (coarse-grained sand) and low (fine-grained sediments) energy environments.  The material sampled is the fine-grain sediment, which has been deposited on the floodplain.</a:t>
            </a:r>
          </a:p>
        </p:txBody>
      </p:sp>
      <p:grpSp>
        <p:nvGrpSpPr>
          <p:cNvPr id="121861" name="Group 6"/>
          <p:cNvGrpSpPr>
            <a:grpSpLocks/>
          </p:cNvGrpSpPr>
          <p:nvPr/>
        </p:nvGrpSpPr>
        <p:grpSpPr bwMode="auto">
          <a:xfrm>
            <a:off x="323850" y="549275"/>
            <a:ext cx="3714750" cy="5543550"/>
            <a:chOff x="323528" y="549275"/>
            <a:chExt cx="3715072" cy="5544021"/>
          </a:xfrm>
        </p:grpSpPr>
        <p:pic>
          <p:nvPicPr>
            <p:cNvPr id="121862" name="Picture 41" descr="ΔΕΙΓΜΑΤΟΛΗΨΙΑ_ΠΛΗΜΜΥΡΙΚΟΥ_ΙΖΗΜΑΤΟΣ"/>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3850" y="549275"/>
              <a:ext cx="3714750" cy="5229225"/>
            </a:xfrm>
            <a:prstGeom prst="rect">
              <a:avLst/>
            </a:prstGeom>
            <a:noFill/>
            <a:ln w="9525">
              <a:noFill/>
              <a:miter lim="800000"/>
              <a:headEnd/>
              <a:tailEnd/>
            </a:ln>
          </p:spPr>
        </p:pic>
        <p:sp>
          <p:nvSpPr>
            <p:cNvPr id="121863" name="Rectangle 5"/>
            <p:cNvSpPr>
              <a:spLocks noChangeArrowheads="1"/>
            </p:cNvSpPr>
            <p:nvPr/>
          </p:nvSpPr>
          <p:spPr bwMode="auto">
            <a:xfrm>
              <a:off x="323528" y="5805265"/>
              <a:ext cx="3672408" cy="288031"/>
            </a:xfrm>
            <a:prstGeom prst="rect">
              <a:avLst/>
            </a:prstGeom>
            <a:noFill/>
            <a:ln w="9525">
              <a:noFill/>
              <a:miter lim="800000"/>
              <a:headEnd/>
              <a:tailEnd/>
            </a:ln>
          </p:spPr>
          <p:txBody>
            <a:bodyPr>
              <a:spAutoFit/>
            </a:bodyPr>
            <a:lstStyle/>
            <a:p>
              <a:pPr algn="ctr"/>
              <a:r>
                <a:rPr lang="en-GB" sz="1200">
                  <a:solidFill>
                    <a:srgbClr val="0000CC"/>
                  </a:solidFill>
                </a:rPr>
                <a:t>(Photograph by A. Demetriades, I.G.M.E., Hellás).</a:t>
              </a:r>
              <a:endParaRPr lang="el-GR" sz="1200"/>
            </a:p>
          </p:txBody>
        </p:sp>
      </p:grpSp>
      <p:pic>
        <p:nvPicPr>
          <p:cNvPr id="8" name="Picture 7" descr="IG-EN.TIF"/>
          <p:cNvPicPr>
            <a:picLocks noChangeAspect="1"/>
          </p:cNvPicPr>
          <p:nvPr/>
        </p:nvPicPr>
        <p:blipFill>
          <a:blip r:embed="rId4" cstate="print"/>
          <a:stretch>
            <a:fillRect/>
          </a:stretch>
        </p:blipFill>
        <p:spPr>
          <a:xfrm>
            <a:off x="357158" y="642918"/>
            <a:ext cx="504424" cy="504424"/>
          </a:xfrm>
          <a:prstGeom prst="rect">
            <a:avLst/>
          </a:prstGeom>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r>
              <a:rPr lang="en-GB" sz="2400" b="1">
                <a:solidFill>
                  <a:srgbClr val="0000CC"/>
                </a:solidFill>
              </a:rPr>
              <a:t>…(2) Overbank or floodplain sediment geochemical survey…</a:t>
            </a:r>
          </a:p>
        </p:txBody>
      </p:sp>
      <p:sp>
        <p:nvSpPr>
          <p:cNvPr id="122883" name="Rectangle 3"/>
          <p:cNvSpPr>
            <a:spLocks noChangeArrowheads="1"/>
          </p:cNvSpPr>
          <p:nvPr/>
        </p:nvSpPr>
        <p:spPr bwMode="auto">
          <a:xfrm>
            <a:off x="6300788" y="1125538"/>
            <a:ext cx="2843212" cy="3416320"/>
          </a:xfrm>
          <a:prstGeom prst="rect">
            <a:avLst/>
          </a:prstGeom>
          <a:noFill/>
          <a:ln w="9525">
            <a:noFill/>
            <a:miter lim="800000"/>
            <a:headEnd/>
            <a:tailEnd/>
          </a:ln>
        </p:spPr>
        <p:txBody>
          <a:bodyPr>
            <a:spAutoFit/>
          </a:bodyPr>
          <a:lstStyle/>
          <a:p>
            <a:r>
              <a:rPr lang="en-GB" b="1" dirty="0"/>
              <a:t>Distribution of acid extractable lead (</a:t>
            </a:r>
            <a:r>
              <a:rPr lang="en-GB" b="1" dirty="0" err="1"/>
              <a:t>Pb</a:t>
            </a:r>
            <a:r>
              <a:rPr lang="en-GB" b="1" dirty="0"/>
              <a:t>) in the &lt;0.177 mm fraction of active stream sediment, and in different overbank or floodplain sediment layers, Irene River, Thrace, N.E. </a:t>
            </a:r>
            <a:r>
              <a:rPr lang="en-GB" b="1" dirty="0" err="1"/>
              <a:t>Hellás</a:t>
            </a:r>
            <a:r>
              <a:rPr lang="en-GB" b="1" dirty="0"/>
              <a:t>.</a:t>
            </a:r>
          </a:p>
          <a:p>
            <a:endParaRPr lang="en-GB" b="1" dirty="0"/>
          </a:p>
          <a:p>
            <a:r>
              <a:rPr lang="en-GB" b="1" dirty="0"/>
              <a:t>Detection limit is 4.7 mg/kg </a:t>
            </a:r>
            <a:r>
              <a:rPr lang="en-GB" b="1" dirty="0" err="1"/>
              <a:t>Pb</a:t>
            </a:r>
            <a:r>
              <a:rPr lang="en-GB" b="1" dirty="0"/>
              <a:t>. </a:t>
            </a:r>
          </a:p>
        </p:txBody>
      </p:sp>
      <p:sp>
        <p:nvSpPr>
          <p:cNvPr id="122885" name="Rectangle 7"/>
          <p:cNvSpPr>
            <a:spLocks noChangeArrowheads="1"/>
          </p:cNvSpPr>
          <p:nvPr/>
        </p:nvSpPr>
        <p:spPr bwMode="auto">
          <a:xfrm>
            <a:off x="211138" y="5805488"/>
            <a:ext cx="3281362" cy="274637"/>
          </a:xfrm>
          <a:prstGeom prst="rect">
            <a:avLst/>
          </a:prstGeom>
          <a:noFill/>
          <a:ln w="9525">
            <a:noFill/>
            <a:miter lim="800000"/>
            <a:headEnd/>
            <a:tailEnd/>
          </a:ln>
        </p:spPr>
        <p:txBody>
          <a:bodyPr wrap="none">
            <a:spAutoFit/>
          </a:bodyPr>
          <a:lstStyle/>
          <a:p>
            <a:r>
              <a:rPr lang="en-GB" sz="1200"/>
              <a:t>[Source:  Demetriades (2008, Fig. 7, p.236)]   </a:t>
            </a:r>
          </a:p>
        </p:txBody>
      </p:sp>
      <p:grpSp>
        <p:nvGrpSpPr>
          <p:cNvPr id="8" name="Group 7"/>
          <p:cNvGrpSpPr/>
          <p:nvPr/>
        </p:nvGrpSpPr>
        <p:grpSpPr>
          <a:xfrm>
            <a:off x="0" y="692150"/>
            <a:ext cx="6227763" cy="5103813"/>
            <a:chOff x="0" y="692150"/>
            <a:chExt cx="6227763" cy="5103813"/>
          </a:xfrm>
        </p:grpSpPr>
        <p:pic>
          <p:nvPicPr>
            <p:cNvPr id="122884" name="Picture 43" descr="Figure_25_Pb_Irene_StS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92150"/>
              <a:ext cx="6227763" cy="5103813"/>
            </a:xfrm>
            <a:prstGeom prst="rect">
              <a:avLst/>
            </a:prstGeom>
            <a:solidFill>
              <a:schemeClr val="bg1"/>
            </a:solidFill>
            <a:ln w="9525">
              <a:noFill/>
              <a:miter lim="800000"/>
              <a:headEnd/>
              <a:tailEnd/>
            </a:ln>
          </p:spPr>
        </p:pic>
        <p:pic>
          <p:nvPicPr>
            <p:cNvPr id="6" name="Picture 5" descr="IG-EN.TIF"/>
            <p:cNvPicPr>
              <a:picLocks noChangeAspect="1"/>
            </p:cNvPicPr>
            <p:nvPr/>
          </p:nvPicPr>
          <p:blipFill>
            <a:blip r:embed="rId4" cstate="print"/>
            <a:stretch>
              <a:fillRect/>
            </a:stretch>
          </p:blipFill>
          <p:spPr>
            <a:xfrm>
              <a:off x="5692760" y="732968"/>
              <a:ext cx="504424" cy="504424"/>
            </a:xfrm>
            <a:prstGeom prst="rect">
              <a:avLst/>
            </a:prstGeom>
          </p:spPr>
        </p:pic>
      </p:gr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r>
              <a:rPr lang="en-GB" sz="2400" b="1">
                <a:solidFill>
                  <a:srgbClr val="0000CC"/>
                </a:solidFill>
              </a:rPr>
              <a:t>…(2) Overbank or floodplain sediment geochemical survey…</a:t>
            </a:r>
          </a:p>
        </p:txBody>
      </p:sp>
      <p:sp>
        <p:nvSpPr>
          <p:cNvPr id="123907" name="Rectangle 3"/>
          <p:cNvSpPr>
            <a:spLocks noChangeArrowheads="1"/>
          </p:cNvSpPr>
          <p:nvPr/>
        </p:nvSpPr>
        <p:spPr bwMode="auto">
          <a:xfrm>
            <a:off x="6300788" y="571480"/>
            <a:ext cx="2843212" cy="5632311"/>
          </a:xfrm>
          <a:prstGeom prst="rect">
            <a:avLst/>
          </a:prstGeom>
          <a:noFill/>
          <a:ln w="9525">
            <a:noFill/>
            <a:miter lim="800000"/>
            <a:headEnd/>
            <a:tailEnd/>
          </a:ln>
        </p:spPr>
        <p:txBody>
          <a:bodyPr>
            <a:spAutoFit/>
          </a:bodyPr>
          <a:lstStyle/>
          <a:p>
            <a:r>
              <a:rPr lang="en-GB" b="1" dirty="0"/>
              <a:t>Thirty samples with </a:t>
            </a:r>
            <a:r>
              <a:rPr lang="en-GB" b="1" dirty="0" err="1"/>
              <a:t>Pb</a:t>
            </a:r>
            <a:r>
              <a:rPr lang="en-GB" b="1" dirty="0"/>
              <a:t> values from 500 to 11200 </a:t>
            </a:r>
            <a:r>
              <a:rPr lang="en-GB" b="1" dirty="0" err="1"/>
              <a:t>ppm</a:t>
            </a:r>
            <a:r>
              <a:rPr lang="en-GB" b="1" dirty="0"/>
              <a:t> were removed from the database, and the geochemical distribution map </a:t>
            </a:r>
            <a:r>
              <a:rPr lang="en-GB" b="1" dirty="0" err="1"/>
              <a:t>replotted</a:t>
            </a:r>
            <a:r>
              <a:rPr lang="en-GB" b="1" dirty="0"/>
              <a:t>.</a:t>
            </a:r>
          </a:p>
          <a:p>
            <a:r>
              <a:rPr lang="en-GB" b="1" dirty="0"/>
              <a:t>  </a:t>
            </a:r>
          </a:p>
          <a:p>
            <a:r>
              <a:rPr lang="en-GB" b="1" dirty="0"/>
              <a:t>As it can be seen on this map the removal of the contaminated stream sediment samples from the main Irene River valley has made quite a difference, and the mineralised areas between </a:t>
            </a:r>
            <a:r>
              <a:rPr lang="en-GB" b="1" dirty="0" err="1"/>
              <a:t>Essimi</a:t>
            </a:r>
            <a:r>
              <a:rPr lang="en-GB" b="1" dirty="0"/>
              <a:t> and </a:t>
            </a:r>
            <a:r>
              <a:rPr lang="en-GB" b="1" dirty="0" err="1"/>
              <a:t>Kirki</a:t>
            </a:r>
            <a:r>
              <a:rPr lang="en-GB" b="1" dirty="0"/>
              <a:t> can now be seen quite clearly.  </a:t>
            </a:r>
          </a:p>
        </p:txBody>
      </p:sp>
      <p:sp>
        <p:nvSpPr>
          <p:cNvPr id="123908" name="Rectangle 5"/>
          <p:cNvSpPr>
            <a:spLocks noChangeArrowheads="1"/>
          </p:cNvSpPr>
          <p:nvPr/>
        </p:nvSpPr>
        <p:spPr bwMode="auto">
          <a:xfrm>
            <a:off x="1476375" y="5805488"/>
            <a:ext cx="3281363" cy="274637"/>
          </a:xfrm>
          <a:prstGeom prst="rect">
            <a:avLst/>
          </a:prstGeom>
          <a:noFill/>
          <a:ln w="9525">
            <a:noFill/>
            <a:miter lim="800000"/>
            <a:headEnd/>
            <a:tailEnd/>
          </a:ln>
        </p:spPr>
        <p:txBody>
          <a:bodyPr wrap="none">
            <a:spAutoFit/>
          </a:bodyPr>
          <a:lstStyle/>
          <a:p>
            <a:r>
              <a:rPr lang="en-GB" sz="1200"/>
              <a:t>[Source:  Demetriades (2008, Fig. 7, p.236)]   </a:t>
            </a:r>
          </a:p>
        </p:txBody>
      </p:sp>
      <p:grpSp>
        <p:nvGrpSpPr>
          <p:cNvPr id="7" name="Group 6"/>
          <p:cNvGrpSpPr/>
          <p:nvPr/>
        </p:nvGrpSpPr>
        <p:grpSpPr>
          <a:xfrm>
            <a:off x="179388" y="620713"/>
            <a:ext cx="6048375" cy="5205412"/>
            <a:chOff x="179388" y="620713"/>
            <a:chExt cx="6048375" cy="5205412"/>
          </a:xfrm>
        </p:grpSpPr>
        <p:pic>
          <p:nvPicPr>
            <p:cNvPr id="123909" name="Picture 44" descr="Figure_26_Pb_Irene_without_St_Phili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620713"/>
              <a:ext cx="6048375" cy="5205412"/>
            </a:xfrm>
            <a:prstGeom prst="rect">
              <a:avLst/>
            </a:prstGeom>
            <a:solidFill>
              <a:schemeClr val="bg1"/>
            </a:solidFill>
            <a:ln w="9525">
              <a:noFill/>
              <a:miter lim="800000"/>
              <a:headEnd/>
              <a:tailEnd/>
            </a:ln>
          </p:spPr>
        </p:pic>
        <p:pic>
          <p:nvPicPr>
            <p:cNvPr id="6" name="Picture 5" descr="IG-EN.TIF"/>
            <p:cNvPicPr>
              <a:picLocks noChangeAspect="1"/>
            </p:cNvPicPr>
            <p:nvPr/>
          </p:nvPicPr>
          <p:blipFill>
            <a:blip r:embed="rId4" cstate="print"/>
            <a:stretch>
              <a:fillRect/>
            </a:stretch>
          </p:blipFill>
          <p:spPr>
            <a:xfrm>
              <a:off x="838632" y="815136"/>
              <a:ext cx="432416" cy="432416"/>
            </a:xfrm>
            <a:prstGeom prst="rect">
              <a:avLst/>
            </a:prstGeom>
          </p:spPr>
        </p:pic>
      </p:gr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r>
              <a:rPr lang="en-GB" sz="2400" b="1">
                <a:solidFill>
                  <a:srgbClr val="0000CC"/>
                </a:solidFill>
              </a:rPr>
              <a:t>…(2) Overbank or floodplain sediment geochemical survey…</a:t>
            </a:r>
          </a:p>
        </p:txBody>
      </p:sp>
      <p:sp>
        <p:nvSpPr>
          <p:cNvPr id="124931" name="Rectangle 3"/>
          <p:cNvSpPr>
            <a:spLocks noChangeArrowheads="1"/>
          </p:cNvSpPr>
          <p:nvPr/>
        </p:nvSpPr>
        <p:spPr bwMode="auto">
          <a:xfrm>
            <a:off x="6300788" y="1076325"/>
            <a:ext cx="2843212" cy="4486275"/>
          </a:xfrm>
          <a:prstGeom prst="rect">
            <a:avLst/>
          </a:prstGeom>
          <a:noFill/>
          <a:ln w="9525">
            <a:noFill/>
            <a:miter lim="800000"/>
            <a:headEnd/>
            <a:tailEnd/>
          </a:ln>
        </p:spPr>
        <p:txBody>
          <a:bodyPr>
            <a:spAutoFit/>
          </a:bodyPr>
          <a:lstStyle/>
          <a:p>
            <a:r>
              <a:rPr lang="en-GB" b="1" dirty="0"/>
              <a:t>An interesting point to note is the </a:t>
            </a:r>
            <a:r>
              <a:rPr lang="en-GB" b="1" u="sng" dirty="0"/>
              <a:t>mean value</a:t>
            </a:r>
            <a:r>
              <a:rPr lang="en-GB" b="1" dirty="0"/>
              <a:t>, which is affected by extreme values, where as the </a:t>
            </a:r>
            <a:r>
              <a:rPr lang="en-GB" b="1" dirty="0">
                <a:solidFill>
                  <a:srgbClr val="0000CC"/>
                </a:solidFill>
              </a:rPr>
              <a:t>median</a:t>
            </a:r>
            <a:r>
              <a:rPr lang="en-GB" b="1" dirty="0"/>
              <a:t>, we say it is more robust, because it is not affected by such extreme values.  </a:t>
            </a:r>
          </a:p>
          <a:p>
            <a:endParaRPr lang="en-GB" b="1" dirty="0"/>
          </a:p>
          <a:p>
            <a:r>
              <a:rPr lang="en-GB" b="1" dirty="0"/>
              <a:t>Lead has an average value of 157 </a:t>
            </a:r>
            <a:r>
              <a:rPr lang="en-GB" b="1" dirty="0" err="1"/>
              <a:t>ppm</a:t>
            </a:r>
            <a:r>
              <a:rPr lang="en-GB" b="1" dirty="0"/>
              <a:t> </a:t>
            </a:r>
            <a:r>
              <a:rPr lang="en-GB" b="1" dirty="0" err="1"/>
              <a:t>Pb</a:t>
            </a:r>
            <a:r>
              <a:rPr lang="en-GB" b="1" dirty="0"/>
              <a:t>, when all 862 sample values are considered, and the range of values varies from 5 to 11,200 </a:t>
            </a:r>
            <a:r>
              <a:rPr lang="en-GB" b="1" dirty="0" err="1"/>
              <a:t>ppm</a:t>
            </a:r>
            <a:r>
              <a:rPr lang="en-GB" b="1" dirty="0"/>
              <a:t> </a:t>
            </a:r>
            <a:r>
              <a:rPr lang="en-GB" b="1" dirty="0" err="1"/>
              <a:t>Pb</a:t>
            </a:r>
            <a:r>
              <a:rPr lang="en-GB" b="1" dirty="0"/>
              <a:t>.</a:t>
            </a:r>
          </a:p>
        </p:txBody>
      </p:sp>
      <p:sp>
        <p:nvSpPr>
          <p:cNvPr id="124932" name="Rectangle 4"/>
          <p:cNvSpPr>
            <a:spLocks noChangeArrowheads="1"/>
          </p:cNvSpPr>
          <p:nvPr/>
        </p:nvSpPr>
        <p:spPr bwMode="auto">
          <a:xfrm>
            <a:off x="1476375" y="5805488"/>
            <a:ext cx="3281363" cy="274637"/>
          </a:xfrm>
          <a:prstGeom prst="rect">
            <a:avLst/>
          </a:prstGeom>
          <a:noFill/>
          <a:ln w="9525">
            <a:noFill/>
            <a:miter lim="800000"/>
            <a:headEnd/>
            <a:tailEnd/>
          </a:ln>
        </p:spPr>
        <p:txBody>
          <a:bodyPr wrap="none">
            <a:spAutoFit/>
          </a:bodyPr>
          <a:lstStyle/>
          <a:p>
            <a:r>
              <a:rPr lang="en-GB" sz="1200"/>
              <a:t>[Source:  Demetriades (2008, Fig. 7, p.236)]   </a:t>
            </a:r>
          </a:p>
        </p:txBody>
      </p:sp>
      <p:pic>
        <p:nvPicPr>
          <p:cNvPr id="124933" name="Picture 44" descr="Figure_26_Pb_Irene_without_St_Phili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620713"/>
            <a:ext cx="6048375" cy="5205412"/>
          </a:xfrm>
          <a:prstGeom prst="rect">
            <a:avLst/>
          </a:prstGeom>
          <a:solidFill>
            <a:schemeClr val="bg1"/>
          </a:solidFill>
          <a:ln w="9525">
            <a:noFill/>
            <a:miter lim="800000"/>
            <a:headEnd/>
            <a:tailEnd/>
          </a:ln>
        </p:spPr>
      </p:pic>
      <p:pic>
        <p:nvPicPr>
          <p:cNvPr id="6" name="Picture 5" descr="IG-EN.TIF"/>
          <p:cNvPicPr>
            <a:picLocks noChangeAspect="1"/>
          </p:cNvPicPr>
          <p:nvPr/>
        </p:nvPicPr>
        <p:blipFill>
          <a:blip r:embed="rId4" cstate="print"/>
          <a:stretch>
            <a:fillRect/>
          </a:stretch>
        </p:blipFill>
        <p:spPr>
          <a:xfrm>
            <a:off x="848792" y="785544"/>
            <a:ext cx="432416" cy="432416"/>
          </a:xfrm>
          <a:prstGeom prst="rect">
            <a:avLst/>
          </a:prstGeom>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r>
              <a:rPr lang="en-GB" sz="2400" b="1">
                <a:solidFill>
                  <a:srgbClr val="0000CC"/>
                </a:solidFill>
              </a:rPr>
              <a:t>…(2) Overbank or floodplain sediment geochemical survey</a:t>
            </a:r>
          </a:p>
        </p:txBody>
      </p:sp>
      <p:sp>
        <p:nvSpPr>
          <p:cNvPr id="125955" name="Rectangle 3"/>
          <p:cNvSpPr>
            <a:spLocks noChangeArrowheads="1"/>
          </p:cNvSpPr>
          <p:nvPr/>
        </p:nvSpPr>
        <p:spPr bwMode="auto">
          <a:xfrm>
            <a:off x="6300788" y="698500"/>
            <a:ext cx="2843212" cy="5355312"/>
          </a:xfrm>
          <a:prstGeom prst="rect">
            <a:avLst/>
          </a:prstGeom>
          <a:noFill/>
          <a:ln w="9525">
            <a:noFill/>
            <a:miter lim="800000"/>
            <a:headEnd/>
            <a:tailEnd/>
          </a:ln>
        </p:spPr>
        <p:txBody>
          <a:bodyPr>
            <a:spAutoFit/>
          </a:bodyPr>
          <a:lstStyle/>
          <a:p>
            <a:r>
              <a:rPr lang="en-GB" b="1" dirty="0"/>
              <a:t>When the extremely high values are removed, the values in the remaining 832 samples vary from 5 to 570 </a:t>
            </a:r>
            <a:r>
              <a:rPr lang="en-GB" b="1" dirty="0" err="1"/>
              <a:t>ppm</a:t>
            </a:r>
            <a:r>
              <a:rPr lang="en-GB" b="1" dirty="0"/>
              <a:t> </a:t>
            </a:r>
            <a:r>
              <a:rPr lang="en-GB" b="1" dirty="0" err="1"/>
              <a:t>Pb</a:t>
            </a:r>
            <a:r>
              <a:rPr lang="en-GB" b="1" dirty="0"/>
              <a:t>, with a mean of 32.7 </a:t>
            </a:r>
            <a:r>
              <a:rPr lang="en-GB" b="1" dirty="0" err="1"/>
              <a:t>ppm</a:t>
            </a:r>
            <a:r>
              <a:rPr lang="en-GB" b="1" dirty="0"/>
              <a:t>.  </a:t>
            </a:r>
          </a:p>
          <a:p>
            <a:endParaRPr lang="en-GB" b="1" dirty="0"/>
          </a:p>
          <a:p>
            <a:r>
              <a:rPr lang="en-GB" b="1" dirty="0"/>
              <a:t>The difference between the two mean values is quite large, </a:t>
            </a:r>
            <a:r>
              <a:rPr lang="en-GB" b="1" i="1" dirty="0"/>
              <a:t>i.e</a:t>
            </a:r>
            <a:r>
              <a:rPr lang="en-GB" b="1" dirty="0"/>
              <a:t>., 157 </a:t>
            </a:r>
            <a:r>
              <a:rPr lang="en-GB" b="1" dirty="0" err="1"/>
              <a:t>ppm</a:t>
            </a:r>
            <a:r>
              <a:rPr lang="en-GB" b="1" dirty="0"/>
              <a:t> with all samples, and 32.7 </a:t>
            </a:r>
            <a:r>
              <a:rPr lang="en-GB" b="1" dirty="0" err="1"/>
              <a:t>ppm</a:t>
            </a:r>
            <a:r>
              <a:rPr lang="en-GB" b="1" dirty="0"/>
              <a:t> </a:t>
            </a:r>
            <a:r>
              <a:rPr lang="en-GB" b="1" dirty="0" err="1"/>
              <a:t>Pb</a:t>
            </a:r>
            <a:r>
              <a:rPr lang="en-GB" b="1" dirty="0"/>
              <a:t> when the contaminated samples are removed.  </a:t>
            </a:r>
          </a:p>
          <a:p>
            <a:endParaRPr lang="en-GB" b="1" dirty="0"/>
          </a:p>
          <a:p>
            <a:r>
              <a:rPr lang="en-GB" b="1" dirty="0"/>
              <a:t>However, the median value in both cases is at 20 </a:t>
            </a:r>
            <a:r>
              <a:rPr lang="en-GB" b="1" dirty="0" err="1"/>
              <a:t>ppm</a:t>
            </a:r>
            <a:r>
              <a:rPr lang="en-GB" b="1" dirty="0"/>
              <a:t> </a:t>
            </a:r>
            <a:r>
              <a:rPr lang="en-GB" b="1" dirty="0" err="1"/>
              <a:t>Pb</a:t>
            </a:r>
            <a:r>
              <a:rPr lang="en-GB" b="1" dirty="0"/>
              <a:t>.</a:t>
            </a:r>
          </a:p>
        </p:txBody>
      </p:sp>
      <p:sp>
        <p:nvSpPr>
          <p:cNvPr id="125956" name="Rectangle 4"/>
          <p:cNvSpPr>
            <a:spLocks noChangeArrowheads="1"/>
          </p:cNvSpPr>
          <p:nvPr/>
        </p:nvSpPr>
        <p:spPr bwMode="auto">
          <a:xfrm>
            <a:off x="1476375" y="5805488"/>
            <a:ext cx="3281363" cy="274637"/>
          </a:xfrm>
          <a:prstGeom prst="rect">
            <a:avLst/>
          </a:prstGeom>
          <a:noFill/>
          <a:ln w="9525">
            <a:noFill/>
            <a:miter lim="800000"/>
            <a:headEnd/>
            <a:tailEnd/>
          </a:ln>
        </p:spPr>
        <p:txBody>
          <a:bodyPr wrap="none">
            <a:spAutoFit/>
          </a:bodyPr>
          <a:lstStyle/>
          <a:p>
            <a:r>
              <a:rPr lang="en-GB" sz="1200"/>
              <a:t>[Source:  Demetriades (2008, Fig. 7, p.236)]   </a:t>
            </a:r>
          </a:p>
        </p:txBody>
      </p:sp>
      <p:pic>
        <p:nvPicPr>
          <p:cNvPr id="125957" name="Picture 44" descr="Figure_26_Pb_Irene_without_St_Phili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620713"/>
            <a:ext cx="6048375" cy="5205412"/>
          </a:xfrm>
          <a:prstGeom prst="rect">
            <a:avLst/>
          </a:prstGeom>
          <a:solidFill>
            <a:schemeClr val="bg1"/>
          </a:solidFill>
          <a:ln w="9525">
            <a:noFill/>
            <a:miter lim="800000"/>
            <a:headEnd/>
            <a:tailEnd/>
          </a:ln>
        </p:spPr>
      </p:pic>
      <p:pic>
        <p:nvPicPr>
          <p:cNvPr id="6" name="Picture 5" descr="IG-EN.TIF"/>
          <p:cNvPicPr>
            <a:picLocks noChangeAspect="1"/>
          </p:cNvPicPr>
          <p:nvPr/>
        </p:nvPicPr>
        <p:blipFill>
          <a:blip r:embed="rId4" cstate="print"/>
          <a:stretch>
            <a:fillRect/>
          </a:stretch>
        </p:blipFill>
        <p:spPr>
          <a:xfrm>
            <a:off x="817056" y="774496"/>
            <a:ext cx="504424" cy="504424"/>
          </a:xfrm>
          <a:prstGeom prst="rect">
            <a:avLst/>
          </a:prstGeom>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(3) Stream water geochemical survey…</a:t>
            </a:r>
          </a:p>
        </p:txBody>
      </p:sp>
      <p:sp>
        <p:nvSpPr>
          <p:cNvPr id="126979" name="Rectangle 3"/>
          <p:cNvSpPr>
            <a:spLocks noChangeArrowheads="1"/>
          </p:cNvSpPr>
          <p:nvPr/>
        </p:nvSpPr>
        <p:spPr bwMode="auto">
          <a:xfrm>
            <a:off x="119920" y="357166"/>
            <a:ext cx="8893175" cy="3693319"/>
          </a:xfrm>
          <a:prstGeom prst="rect">
            <a:avLst/>
          </a:prstGeom>
          <a:noFill/>
          <a:ln w="9525">
            <a:noFill/>
            <a:miter lim="800000"/>
            <a:headEnd/>
            <a:tailEnd/>
          </a:ln>
        </p:spPr>
        <p:txBody>
          <a:bodyPr wrap="square">
            <a:spAutoFit/>
          </a:bodyPr>
          <a:lstStyle/>
          <a:p>
            <a:r>
              <a:rPr lang="en-GB" b="1" dirty="0">
                <a:solidFill>
                  <a:srgbClr val="0000CC"/>
                </a:solidFill>
              </a:rPr>
              <a:t>Stream water </a:t>
            </a:r>
            <a:r>
              <a:rPr lang="en-GB" b="1" dirty="0"/>
              <a:t>is also used in geochemical drainage surveys, but the low concentration of chemical elements makes laboratory analysis difficult, although nowadays there are extremely good analytical methods.  The greatest problem is that the metal content of stream water varies with seasonal and weather changes.  Water samples are sensitive to contamination and, therefore, they must be collected very carefully, and stored at a low temperature, usually below 4</a:t>
            </a:r>
            <a:r>
              <a:rPr lang="en-GB" b="1" baseline="30000" dirty="0"/>
              <a:t>o</a:t>
            </a:r>
            <a:r>
              <a:rPr lang="en-GB" b="1" dirty="0"/>
              <a:t>C, and should be analysed shortly after sampling.  In the laboratory, extra care must be taken not to contaminate the water samples.  Because of all these problems, stream water is less widely used in mineral exploration than stream sediment, soil or rock.  It is used, however, in environmental studies, as its quality is important for drinking water and irrigation.  A </a:t>
            </a:r>
            <a:r>
              <a:rPr lang="en-GB" b="1" dirty="0">
                <a:solidFill>
                  <a:srgbClr val="FF0000"/>
                </a:solidFill>
              </a:rPr>
              <a:t>geochemical anomaly </a:t>
            </a:r>
            <a:r>
              <a:rPr lang="en-GB" b="1" dirty="0"/>
              <a:t>in stream water is called a </a:t>
            </a:r>
            <a:r>
              <a:rPr lang="en-GB" b="1" i="1" dirty="0" err="1">
                <a:solidFill>
                  <a:srgbClr val="0000CC"/>
                </a:solidFill>
              </a:rPr>
              <a:t>hydrochemical</a:t>
            </a:r>
            <a:r>
              <a:rPr lang="en-GB" b="1" dirty="0">
                <a:solidFill>
                  <a:srgbClr val="0000CC"/>
                </a:solidFill>
              </a:rPr>
              <a:t> </a:t>
            </a:r>
            <a:r>
              <a:rPr lang="en-GB" b="1" dirty="0"/>
              <a:t>or </a:t>
            </a:r>
            <a:r>
              <a:rPr lang="en-GB" b="1" i="1" dirty="0">
                <a:solidFill>
                  <a:srgbClr val="0000CC"/>
                </a:solidFill>
              </a:rPr>
              <a:t>hydrogeochemical anomaly</a:t>
            </a:r>
            <a:r>
              <a:rPr lang="en-GB" b="1" dirty="0"/>
              <a:t>.</a:t>
            </a:r>
          </a:p>
        </p:txBody>
      </p:sp>
      <p:pic>
        <p:nvPicPr>
          <p:cNvPr id="126980" name="Picture 47" descr="Hellas_26E14W2L"/>
          <p:cNvPicPr>
            <a:picLocks noChangeAspect="1" noChangeArrowheads="1"/>
          </p:cNvPicPr>
          <p:nvPr/>
        </p:nvPicPr>
        <p:blipFill>
          <a:blip r:embed="rId3" cstate="print"/>
          <a:srcRect/>
          <a:stretch>
            <a:fillRect/>
          </a:stretch>
        </p:blipFill>
        <p:spPr bwMode="auto">
          <a:xfrm>
            <a:off x="179388" y="3789363"/>
            <a:ext cx="4248150" cy="2430462"/>
          </a:xfrm>
          <a:prstGeom prst="rect">
            <a:avLst/>
          </a:prstGeom>
          <a:noFill/>
          <a:ln w="9525">
            <a:noFill/>
            <a:miter lim="800000"/>
            <a:headEnd/>
            <a:tailEnd/>
          </a:ln>
        </p:spPr>
      </p:pic>
      <p:pic>
        <p:nvPicPr>
          <p:cNvPr id="126981" name="Picture 48" descr="ΔΕΙΓΜΑΤΟΛΗΨΙΑ_ΠΟΤΑΜΙΟΥ_ΝΕΡΟΥ_2"/>
          <p:cNvPicPr>
            <a:picLocks noChangeAspect="1" noChangeArrowheads="1"/>
          </p:cNvPicPr>
          <p:nvPr/>
        </p:nvPicPr>
        <p:blipFill>
          <a:blip r:embed="rId4" cstate="print"/>
          <a:srcRect/>
          <a:stretch>
            <a:fillRect/>
          </a:stretch>
        </p:blipFill>
        <p:spPr bwMode="auto">
          <a:xfrm>
            <a:off x="4643438" y="3789363"/>
            <a:ext cx="4430712" cy="2430462"/>
          </a:xfrm>
          <a:prstGeom prst="rect">
            <a:avLst/>
          </a:prstGeom>
          <a:noFill/>
          <a:ln w="9525">
            <a:noFill/>
            <a:miter lim="800000"/>
            <a:headEnd/>
            <a:tailEnd/>
          </a:ln>
        </p:spPr>
      </p:pic>
      <p:sp>
        <p:nvSpPr>
          <p:cNvPr id="126982" name="Rectangle 8"/>
          <p:cNvSpPr>
            <a:spLocks noChangeArrowheads="1"/>
          </p:cNvSpPr>
          <p:nvPr/>
        </p:nvSpPr>
        <p:spPr bwMode="auto">
          <a:xfrm>
            <a:off x="2735263" y="6178150"/>
            <a:ext cx="3636962" cy="274638"/>
          </a:xfrm>
          <a:prstGeom prst="rect">
            <a:avLst/>
          </a:prstGeom>
          <a:noFill/>
          <a:ln w="9525">
            <a:noFill/>
            <a:miter lim="800000"/>
            <a:headEnd/>
            <a:tailEnd/>
          </a:ln>
        </p:spPr>
        <p:txBody>
          <a:bodyPr wrap="none">
            <a:spAutoFit/>
          </a:bodyPr>
          <a:lstStyle/>
          <a:p>
            <a:r>
              <a:rPr lang="en-GB" sz="1200" dirty="0"/>
              <a:t>(Photographs by A. Demetriades, I.G.M.E., </a:t>
            </a:r>
            <a:r>
              <a:rPr lang="en-GB" sz="1200" dirty="0" err="1"/>
              <a:t>Hellás</a:t>
            </a:r>
            <a:r>
              <a:rPr lang="en-GB" sz="1200" dirty="0"/>
              <a:t>).</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…(3) Stream water geochemical survey…</a:t>
            </a:r>
          </a:p>
        </p:txBody>
      </p:sp>
      <p:sp>
        <p:nvSpPr>
          <p:cNvPr id="128003" name="Rectangle 3"/>
          <p:cNvSpPr>
            <a:spLocks noChangeArrowheads="1"/>
          </p:cNvSpPr>
          <p:nvPr/>
        </p:nvSpPr>
        <p:spPr bwMode="auto">
          <a:xfrm>
            <a:off x="4859338" y="908050"/>
            <a:ext cx="4033837" cy="5355312"/>
          </a:xfrm>
          <a:prstGeom prst="rect">
            <a:avLst/>
          </a:prstGeom>
          <a:noFill/>
          <a:ln w="9525">
            <a:noFill/>
            <a:miter lim="800000"/>
            <a:headEnd/>
            <a:tailEnd/>
          </a:ln>
        </p:spPr>
        <p:txBody>
          <a:bodyPr>
            <a:spAutoFit/>
          </a:bodyPr>
          <a:lstStyle/>
          <a:p>
            <a:r>
              <a:rPr lang="en-GB" b="1" dirty="0"/>
              <a:t>Geochemical distribution map of lead (</a:t>
            </a:r>
            <a:r>
              <a:rPr lang="en-GB" b="1" dirty="0" err="1"/>
              <a:t>Pb</a:t>
            </a:r>
            <a:r>
              <a:rPr lang="en-GB" b="1" dirty="0"/>
              <a:t>) in stream water samples collected from 26 European countries, which have participated in the FOREGS/</a:t>
            </a:r>
            <a:r>
              <a:rPr lang="en-GB" b="1" dirty="0" err="1"/>
              <a:t>EuroGeoSurveys</a:t>
            </a:r>
            <a:r>
              <a:rPr lang="en-GB" b="1" dirty="0"/>
              <a:t> Geochemical Mapping of Europe. </a:t>
            </a:r>
          </a:p>
          <a:p>
            <a:endParaRPr lang="en-GB" b="1" dirty="0"/>
          </a:p>
          <a:p>
            <a:r>
              <a:rPr lang="en-GB" b="1" dirty="0"/>
              <a:t>Go to the project’s Website for the interpretation of geochemical patterns:</a:t>
            </a:r>
          </a:p>
          <a:p>
            <a:endParaRPr lang="en-GB" b="1" dirty="0"/>
          </a:p>
          <a:p>
            <a:r>
              <a:rPr lang="en-GB" b="1" dirty="0"/>
              <a:t>http://weppi.gtk.fi/publ/foregsatlas/ </a:t>
            </a:r>
          </a:p>
          <a:p>
            <a:endParaRPr lang="en-GB" dirty="0"/>
          </a:p>
          <a:p>
            <a:endParaRPr lang="en-GB" dirty="0"/>
          </a:p>
          <a:p>
            <a:endParaRPr lang="en-GB" dirty="0"/>
          </a:p>
          <a:p>
            <a:endParaRPr lang="en-GB" dirty="0"/>
          </a:p>
          <a:p>
            <a:endParaRPr lang="en-GB" dirty="0"/>
          </a:p>
          <a:p>
            <a:r>
              <a:rPr lang="en-GB" sz="1200" dirty="0"/>
              <a:t>[Source: </a:t>
            </a:r>
            <a:r>
              <a:rPr lang="en-GB" sz="1200" dirty="0" err="1"/>
              <a:t>Salminen</a:t>
            </a:r>
            <a:r>
              <a:rPr lang="en-GB" sz="1200" dirty="0"/>
              <a:t> </a:t>
            </a:r>
            <a:r>
              <a:rPr lang="en-GB" sz="1200" i="1" dirty="0"/>
              <a:t>et al</a:t>
            </a:r>
            <a:r>
              <a:rPr lang="en-GB" sz="1200" dirty="0"/>
              <a:t>. (2005, p.378); http://weppi.gtk.fi/publ/foregsatlas/maps/Water/w_icpms_pb_edit.pdf]</a:t>
            </a:r>
          </a:p>
        </p:txBody>
      </p:sp>
      <p:pic>
        <p:nvPicPr>
          <p:cNvPr id="128004" name="Picture 51" descr="w_icpms_pb_edi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549275"/>
            <a:ext cx="4470400" cy="5759450"/>
          </a:xfrm>
          <a:prstGeom prst="rect">
            <a:avLst/>
          </a:prstGeom>
          <a:noFill/>
          <a:ln w="9525">
            <a:noFill/>
            <a:miter lim="800000"/>
            <a:headEnd/>
            <a:tailEnd/>
          </a:ln>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29026" name="Rectangle 9"/>
          <p:cNvSpPr>
            <a:spLocks noChangeArrowheads="1"/>
          </p:cNvSpPr>
          <p:nvPr/>
        </p:nvSpPr>
        <p:spPr bwMode="auto">
          <a:xfrm>
            <a:off x="0" y="6308725"/>
            <a:ext cx="9144000" cy="549275"/>
          </a:xfrm>
          <a:prstGeom prst="rect">
            <a:avLst/>
          </a:prstGeom>
          <a:gradFill rotWithShape="1">
            <a:gsLst>
              <a:gs pos="0">
                <a:srgbClr val="CCFFCC"/>
              </a:gs>
              <a:gs pos="100000">
                <a:srgbClr val="FFFFCC"/>
              </a:gs>
            </a:gsLst>
            <a:path path="rect">
              <a:fillToRect r="100000" b="100000"/>
            </a:path>
          </a:gradFill>
          <a:ln w="9525">
            <a:solidFill>
              <a:schemeClr val="tx1"/>
            </a:solidFill>
            <a:miter lim="800000"/>
            <a:headEnd/>
            <a:tailEnd/>
          </a:ln>
        </p:spPr>
        <p:txBody>
          <a:bodyPr wrap="none" anchor="ctr"/>
          <a:lstStyle/>
          <a:p>
            <a:endParaRPr lang="el-GR"/>
          </a:p>
        </p:txBody>
      </p:sp>
      <p:sp>
        <p:nvSpPr>
          <p:cNvPr id="129027"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…(3) Stream water &amp; sediment geochemical surveys</a:t>
            </a:r>
          </a:p>
        </p:txBody>
      </p:sp>
      <p:sp>
        <p:nvSpPr>
          <p:cNvPr id="129028" name="Rectangle 7"/>
          <p:cNvSpPr>
            <a:spLocks noChangeArrowheads="1"/>
          </p:cNvSpPr>
          <p:nvPr/>
        </p:nvSpPr>
        <p:spPr bwMode="auto">
          <a:xfrm>
            <a:off x="0" y="6381750"/>
            <a:ext cx="4932363" cy="428625"/>
          </a:xfrm>
          <a:prstGeom prst="rect">
            <a:avLst/>
          </a:prstGeom>
          <a:noFill/>
          <a:ln w="9525">
            <a:noFill/>
            <a:miter lim="800000"/>
            <a:headEnd/>
            <a:tailEnd/>
          </a:ln>
        </p:spPr>
        <p:txBody>
          <a:bodyPr>
            <a:spAutoFit/>
          </a:bodyPr>
          <a:lstStyle/>
          <a:p>
            <a:r>
              <a:rPr lang="en-GB" sz="1100"/>
              <a:t>[Source: Salminen </a:t>
            </a:r>
            <a:r>
              <a:rPr lang="en-GB" sz="1100" i="1"/>
              <a:t>et al</a:t>
            </a:r>
            <a:r>
              <a:rPr lang="en-GB" sz="1100"/>
              <a:t>. (2005, p.378); http://weppi.gtk.fi/publ/foregsatlas/maps/Water/w_icpms_pb_edit.pdf]</a:t>
            </a:r>
          </a:p>
        </p:txBody>
      </p:sp>
      <p:sp>
        <p:nvSpPr>
          <p:cNvPr id="129029" name="Rectangle 8"/>
          <p:cNvSpPr>
            <a:spLocks noChangeArrowheads="1"/>
          </p:cNvSpPr>
          <p:nvPr/>
        </p:nvSpPr>
        <p:spPr bwMode="auto">
          <a:xfrm>
            <a:off x="4572000" y="6384925"/>
            <a:ext cx="4572000" cy="428625"/>
          </a:xfrm>
          <a:prstGeom prst="rect">
            <a:avLst/>
          </a:prstGeom>
          <a:noFill/>
          <a:ln w="9525">
            <a:noFill/>
            <a:miter lim="800000"/>
            <a:headEnd/>
            <a:tailEnd/>
          </a:ln>
        </p:spPr>
        <p:txBody>
          <a:bodyPr>
            <a:spAutoFit/>
          </a:bodyPr>
          <a:lstStyle/>
          <a:p>
            <a:r>
              <a:rPr lang="en-GB" sz="1100"/>
              <a:t>[Source: De Vos, Tarvainen </a:t>
            </a:r>
            <a:r>
              <a:rPr lang="en-GB" sz="1100" i="1"/>
              <a:t>et al</a:t>
            </a:r>
            <a:r>
              <a:rPr lang="en-GB" sz="1100"/>
              <a:t>.(2006, p.666); http://weppi.gtk.fi/publ/foregsatlas/maps/StreamSed/s_xrf_pb_edit.pdf].</a:t>
            </a:r>
          </a:p>
        </p:txBody>
      </p:sp>
      <p:grpSp>
        <p:nvGrpSpPr>
          <p:cNvPr id="129030" name="Group 12"/>
          <p:cNvGrpSpPr>
            <a:grpSpLocks/>
          </p:cNvGrpSpPr>
          <p:nvPr/>
        </p:nvGrpSpPr>
        <p:grpSpPr bwMode="auto">
          <a:xfrm>
            <a:off x="0" y="549275"/>
            <a:ext cx="9059863" cy="5688013"/>
            <a:chOff x="0" y="346"/>
            <a:chExt cx="5707" cy="3583"/>
          </a:xfrm>
        </p:grpSpPr>
        <p:pic>
          <p:nvPicPr>
            <p:cNvPr id="129031" name="Picture 51" descr="w_icpms_pb_edi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46"/>
              <a:ext cx="2816" cy="3583"/>
            </a:xfrm>
            <a:prstGeom prst="rect">
              <a:avLst/>
            </a:prstGeom>
            <a:noFill/>
            <a:ln w="9525">
              <a:noFill/>
              <a:miter lim="800000"/>
              <a:headEnd/>
              <a:tailEnd/>
            </a:ln>
          </p:spPr>
        </p:pic>
        <p:pic>
          <p:nvPicPr>
            <p:cNvPr id="129032" name="Picture 34" descr="s_xrf_pb_edit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25" y="346"/>
              <a:ext cx="2782" cy="3538"/>
            </a:xfrm>
            <a:prstGeom prst="rect">
              <a:avLst/>
            </a:prstGeom>
            <a:noFill/>
            <a:ln w="9525">
              <a:noFill/>
              <a:miter lim="800000"/>
              <a:headEnd/>
              <a:tailEnd/>
            </a:ln>
          </p:spPr>
        </p:pic>
        <p:sp>
          <p:nvSpPr>
            <p:cNvPr id="129033" name="Oval 10"/>
            <p:cNvSpPr>
              <a:spLocks noChangeArrowheads="1"/>
            </p:cNvSpPr>
            <p:nvPr/>
          </p:nvSpPr>
          <p:spPr bwMode="auto">
            <a:xfrm>
              <a:off x="1701" y="391"/>
              <a:ext cx="635" cy="363"/>
            </a:xfrm>
            <a:prstGeom prst="ellipse">
              <a:avLst/>
            </a:prstGeom>
            <a:noFill/>
            <a:ln w="28575">
              <a:solidFill>
                <a:srgbClr val="0000FF"/>
              </a:solidFill>
              <a:round/>
              <a:headEnd/>
              <a:tailEnd/>
            </a:ln>
          </p:spPr>
          <p:txBody>
            <a:bodyPr wrap="none" anchor="ctr"/>
            <a:lstStyle/>
            <a:p>
              <a:endParaRPr lang="el-GR"/>
            </a:p>
          </p:txBody>
        </p:sp>
        <p:sp>
          <p:nvSpPr>
            <p:cNvPr id="129034" name="Oval 11"/>
            <p:cNvSpPr>
              <a:spLocks noChangeArrowheads="1"/>
            </p:cNvSpPr>
            <p:nvPr/>
          </p:nvSpPr>
          <p:spPr bwMode="auto">
            <a:xfrm>
              <a:off x="4603" y="356"/>
              <a:ext cx="726" cy="363"/>
            </a:xfrm>
            <a:prstGeom prst="ellipse">
              <a:avLst/>
            </a:prstGeom>
            <a:noFill/>
            <a:ln w="28575">
              <a:solidFill>
                <a:srgbClr val="993300"/>
              </a:solidFill>
              <a:round/>
              <a:headEnd/>
              <a:tailEnd/>
            </a:ln>
          </p:spPr>
          <p:txBody>
            <a:bodyPr wrap="none" anchor="ctr"/>
            <a:lstStyle/>
            <a:p>
              <a:endParaRPr lang="el-G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9375" y="115888"/>
            <a:ext cx="8964613" cy="641350"/>
          </a:xfrm>
          <a:prstGeom prst="rect">
            <a:avLst/>
          </a:prstGeom>
          <a:solidFill>
            <a:srgbClr val="FFFF00"/>
          </a:solidFill>
          <a:ln w="9525">
            <a:noFill/>
            <a:miter lim="800000"/>
            <a:headEnd/>
            <a:tailEnd/>
          </a:ln>
        </p:spPr>
        <p:txBody>
          <a:bodyPr>
            <a:spAutoFit/>
          </a:bodyPr>
          <a:lstStyle/>
          <a:p>
            <a:r>
              <a:rPr lang="en-GB" sz="3600" b="1" i="1"/>
              <a:t>Let us elaborate this simple definition</a:t>
            </a:r>
            <a:r>
              <a:rPr lang="en-GB" sz="3600"/>
              <a:t>  </a:t>
            </a:r>
          </a:p>
        </p:txBody>
      </p:sp>
      <p:sp>
        <p:nvSpPr>
          <p:cNvPr id="21507" name="Rectangle 3"/>
          <p:cNvSpPr>
            <a:spLocks noChangeArrowheads="1"/>
          </p:cNvSpPr>
          <p:nvPr/>
        </p:nvSpPr>
        <p:spPr bwMode="auto">
          <a:xfrm>
            <a:off x="206375" y="836613"/>
            <a:ext cx="8713788" cy="5908675"/>
          </a:xfrm>
          <a:prstGeom prst="rect">
            <a:avLst/>
          </a:prstGeom>
          <a:noFill/>
          <a:ln w="9525">
            <a:noFill/>
            <a:miter lim="800000"/>
            <a:headEnd/>
            <a:tailEnd/>
          </a:ln>
        </p:spPr>
        <p:txBody>
          <a:bodyPr>
            <a:spAutoFit/>
          </a:bodyPr>
          <a:lstStyle/>
          <a:p>
            <a:r>
              <a:rPr lang="en-GB" sz="2700"/>
              <a:t>The science of </a:t>
            </a:r>
            <a:r>
              <a:rPr lang="en-GB" sz="2700" b="1" i="1">
                <a:solidFill>
                  <a:srgbClr val="0000CC"/>
                </a:solidFill>
              </a:rPr>
              <a:t>Geochemistry</a:t>
            </a:r>
            <a:r>
              <a:rPr lang="en-GB" sz="2700"/>
              <a:t>, as defined by Goldschmidt (1954, p.1), </a:t>
            </a:r>
            <a:r>
              <a:rPr lang="en-GB" sz="2700" b="1" i="1">
                <a:solidFill>
                  <a:srgbClr val="0000CC"/>
                </a:solidFill>
              </a:rPr>
              <a:t>is the scientific discipline that studies the distribution and amounts of chemical elements in minerals, ores, rocks, soil, water, and the atmosphere, and is concerned with the study of the circulation of elements in nature, on the basis of the properties of their atoms and ions.  It is also the study of the distribution and abundance of isotopes, including problems of nuclear frequency and stability in the universe</a:t>
            </a:r>
            <a:r>
              <a:rPr lang="en-GB" sz="2700"/>
              <a:t>.  A major concern of </a:t>
            </a:r>
            <a:r>
              <a:rPr lang="en-GB" sz="2700" b="1" i="1"/>
              <a:t>Geochemistry</a:t>
            </a:r>
            <a:r>
              <a:rPr lang="en-GB" sz="2700"/>
              <a:t> is the </a:t>
            </a:r>
            <a:r>
              <a:rPr lang="en-GB" sz="2700" b="1" i="1"/>
              <a:t>synoptic evaluation of the abundances of chemical elements in the Earth's crust and in major classes of rocks and minerals</a:t>
            </a:r>
            <a:r>
              <a:rPr lang="en-GB" sz="2700"/>
              <a:t>.</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2349500"/>
            <a:ext cx="9144000" cy="641350"/>
          </a:xfrm>
          <a:prstGeom prst="rect">
            <a:avLst/>
          </a:prstGeom>
          <a:noFill/>
          <a:ln w="9525">
            <a:noFill/>
            <a:miter lim="800000"/>
            <a:headEnd/>
            <a:tailEnd/>
          </a:ln>
        </p:spPr>
        <p:txBody>
          <a:bodyPr>
            <a:spAutoFit/>
          </a:bodyPr>
          <a:lstStyle/>
          <a:p>
            <a:pPr algn="ctr"/>
            <a:r>
              <a:rPr lang="en-GB" sz="3600" b="1">
                <a:solidFill>
                  <a:srgbClr val="0000CC"/>
                </a:solidFill>
              </a:rPr>
              <a:t>5. SOIL GEOCHEMICAL SURVEY</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31074"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(5) Soil geochemical survey…</a:t>
            </a:r>
          </a:p>
        </p:txBody>
      </p:sp>
      <p:sp>
        <p:nvSpPr>
          <p:cNvPr id="131075" name="Rectangle 11"/>
          <p:cNvSpPr>
            <a:spLocks noChangeArrowheads="1"/>
          </p:cNvSpPr>
          <p:nvPr/>
        </p:nvSpPr>
        <p:spPr bwMode="auto">
          <a:xfrm>
            <a:off x="179388" y="500042"/>
            <a:ext cx="8713787" cy="5909310"/>
          </a:xfrm>
          <a:prstGeom prst="rect">
            <a:avLst/>
          </a:prstGeom>
          <a:noFill/>
          <a:ln w="9525">
            <a:noFill/>
            <a:miter lim="800000"/>
            <a:headEnd/>
            <a:tailEnd/>
          </a:ln>
        </p:spPr>
        <p:txBody>
          <a:bodyPr>
            <a:spAutoFit/>
          </a:bodyPr>
          <a:lstStyle/>
          <a:p>
            <a:r>
              <a:rPr lang="en-GB" b="1" i="1" dirty="0">
                <a:solidFill>
                  <a:srgbClr val="C00000"/>
                </a:solidFill>
              </a:rPr>
              <a:t>Soil geochemical surveys </a:t>
            </a:r>
            <a:r>
              <a:rPr lang="en-GB" b="1" dirty="0"/>
              <a:t>involve the chemical analysis of </a:t>
            </a:r>
            <a:r>
              <a:rPr lang="en-GB" b="1" dirty="0">
                <a:solidFill>
                  <a:srgbClr val="C00000"/>
                </a:solidFill>
              </a:rPr>
              <a:t>soil samples</a:t>
            </a:r>
            <a:r>
              <a:rPr lang="en-GB" b="1" dirty="0"/>
              <a:t>, and is one of the most widely used geochemical prospecting method to detect secondary geochemical anomalies.  Soil samples are normally collected from a particular soil horizon, A, B or C.  Most soil geochemical surveys collect samples from the B-horizon, but A- and C-horizon samples are used equally well, depending on the </a:t>
            </a:r>
            <a:r>
              <a:rPr lang="en-GB" b="1" dirty="0" err="1"/>
              <a:t>morpho</a:t>
            </a:r>
            <a:r>
              <a:rPr lang="en-GB" b="1" dirty="0"/>
              <a:t>-climatic conditions of the study area.  </a:t>
            </a:r>
          </a:p>
          <a:p>
            <a:endParaRPr lang="en-GB" b="1" dirty="0"/>
          </a:p>
          <a:p>
            <a:r>
              <a:rPr lang="en-GB" b="1" dirty="0"/>
              <a:t>Before describing the principles of soil geochemical surveys, it is important to know something about soil forming processes, and the different types of soil, since the Applied Geochemist, when planning the soil geochemical survey, should take into account the properties of soil in the area to be investigated.  It is also important to remember that soil is either residual or transported.</a:t>
            </a:r>
          </a:p>
          <a:p>
            <a:endParaRPr lang="en-GB" b="1" dirty="0"/>
          </a:p>
          <a:p>
            <a:r>
              <a:rPr lang="en-GB" b="1" i="1" dirty="0">
                <a:solidFill>
                  <a:srgbClr val="C00000"/>
                </a:solidFill>
              </a:rPr>
              <a:t>Residual soil</a:t>
            </a:r>
            <a:r>
              <a:rPr lang="en-GB" b="1" dirty="0">
                <a:solidFill>
                  <a:srgbClr val="C00000"/>
                </a:solidFill>
              </a:rPr>
              <a:t>  </a:t>
            </a:r>
            <a:r>
              <a:rPr lang="en-GB" b="1" dirty="0"/>
              <a:t>(or sedentary) is developed </a:t>
            </a:r>
            <a:r>
              <a:rPr lang="en-GB" b="1" i="1" dirty="0"/>
              <a:t>in-situ</a:t>
            </a:r>
            <a:r>
              <a:rPr lang="en-GB" b="1" dirty="0"/>
              <a:t>, as the Applied Geochemist would say, it means on-site, directly on the underlying bedrock from which it derives its main chemical composition, and characteristic features.  </a:t>
            </a:r>
          </a:p>
          <a:p>
            <a:endParaRPr lang="en-GB" b="1" dirty="0"/>
          </a:p>
          <a:p>
            <a:r>
              <a:rPr lang="en-GB" b="1" i="1" dirty="0">
                <a:solidFill>
                  <a:srgbClr val="C00000"/>
                </a:solidFill>
              </a:rPr>
              <a:t>Transported soil</a:t>
            </a:r>
            <a:r>
              <a:rPr lang="en-GB" b="1" dirty="0">
                <a:solidFill>
                  <a:srgbClr val="C00000"/>
                </a:solidFill>
              </a:rPr>
              <a:t> </a:t>
            </a:r>
            <a:r>
              <a:rPr lang="en-GB" b="1" dirty="0"/>
              <a:t>accumulates on lowland areas from the erosion of soil from the surrounding hill or mountain slopes, and the transportation of materials downhill, and final deposition on the lowland.  Soil developed on till in glaciated regions it is also classified as transported soil.</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…(5) Soil geochemical survey…</a:t>
            </a:r>
          </a:p>
        </p:txBody>
      </p:sp>
      <p:sp>
        <p:nvSpPr>
          <p:cNvPr id="132099" name="Rectangle 3"/>
          <p:cNvSpPr>
            <a:spLocks noChangeArrowheads="1"/>
          </p:cNvSpPr>
          <p:nvPr/>
        </p:nvSpPr>
        <p:spPr bwMode="auto">
          <a:xfrm>
            <a:off x="4643438" y="900113"/>
            <a:ext cx="4249737" cy="5355312"/>
          </a:xfrm>
          <a:prstGeom prst="rect">
            <a:avLst/>
          </a:prstGeom>
          <a:noFill/>
          <a:ln w="9525">
            <a:noFill/>
            <a:miter lim="800000"/>
            <a:headEnd/>
            <a:tailEnd/>
          </a:ln>
        </p:spPr>
        <p:txBody>
          <a:bodyPr>
            <a:spAutoFit/>
          </a:bodyPr>
          <a:lstStyle/>
          <a:p>
            <a:r>
              <a:rPr lang="en-GB" b="1" dirty="0"/>
              <a:t>A typical soil profile, developed directly on its parent bedrock, is shown.  This type of soil is </a:t>
            </a:r>
            <a:r>
              <a:rPr lang="en-GB" b="1" dirty="0">
                <a:solidFill>
                  <a:srgbClr val="C00000"/>
                </a:solidFill>
              </a:rPr>
              <a:t>called residual</a:t>
            </a:r>
            <a:r>
              <a:rPr lang="en-GB" b="1" dirty="0"/>
              <a:t>, since it has evolved in place (</a:t>
            </a:r>
            <a:r>
              <a:rPr lang="en-GB" b="1" i="1" dirty="0"/>
              <a:t>in-situ</a:t>
            </a:r>
            <a:r>
              <a:rPr lang="en-GB" b="1" dirty="0"/>
              <a:t>) by surface weathering and biological activity acting on the bedrock.  Other soil forming factors are climate, topography and, of course, time.</a:t>
            </a:r>
          </a:p>
          <a:p>
            <a:endParaRPr lang="en-GB" b="1" dirty="0"/>
          </a:p>
          <a:p>
            <a:r>
              <a:rPr lang="en-GB" b="1" dirty="0"/>
              <a:t>As we can see in this Figure the bedrock when exposed on the surface of the Earth is subject to weathering processes, which slowly break down its exposed top part into fragments, and as the weathering progresses these fragments are broken further down into smaller fragments and become friable.  </a:t>
            </a:r>
          </a:p>
        </p:txBody>
      </p:sp>
      <p:grpSp>
        <p:nvGrpSpPr>
          <p:cNvPr id="132100" name="Group 6"/>
          <p:cNvGrpSpPr>
            <a:grpSpLocks/>
          </p:cNvGrpSpPr>
          <p:nvPr/>
        </p:nvGrpSpPr>
        <p:grpSpPr bwMode="auto">
          <a:xfrm>
            <a:off x="179388" y="549275"/>
            <a:ext cx="4364037" cy="5832475"/>
            <a:chOff x="113" y="346"/>
            <a:chExt cx="2749" cy="3674"/>
          </a:xfrm>
        </p:grpSpPr>
        <p:pic>
          <p:nvPicPr>
            <p:cNvPr id="132101" name="Picture 52" descr="Figure_31"/>
            <p:cNvPicPr>
              <a:picLocks noChangeAspect="1" noChangeArrowheads="1"/>
            </p:cNvPicPr>
            <p:nvPr/>
          </p:nvPicPr>
          <p:blipFill>
            <a:blip r:embed="rId3" cstate="print"/>
            <a:srcRect/>
            <a:stretch>
              <a:fillRect/>
            </a:stretch>
          </p:blipFill>
          <p:spPr bwMode="auto">
            <a:xfrm>
              <a:off x="113" y="346"/>
              <a:ext cx="2749" cy="3674"/>
            </a:xfrm>
            <a:prstGeom prst="rect">
              <a:avLst/>
            </a:prstGeom>
            <a:noFill/>
            <a:ln w="9525">
              <a:noFill/>
              <a:miter lim="800000"/>
              <a:headEnd/>
              <a:tailEnd/>
            </a:ln>
          </p:spPr>
        </p:pic>
        <p:sp>
          <p:nvSpPr>
            <p:cNvPr id="132102" name="Rectangle 5"/>
            <p:cNvSpPr>
              <a:spLocks noChangeArrowheads="1"/>
            </p:cNvSpPr>
            <p:nvPr/>
          </p:nvSpPr>
          <p:spPr bwMode="auto">
            <a:xfrm>
              <a:off x="884" y="346"/>
              <a:ext cx="1953" cy="154"/>
            </a:xfrm>
            <a:prstGeom prst="rect">
              <a:avLst/>
            </a:prstGeom>
            <a:noFill/>
            <a:ln w="9525">
              <a:noFill/>
              <a:miter lim="800000"/>
              <a:headEnd/>
              <a:tailEnd/>
            </a:ln>
          </p:spPr>
          <p:txBody>
            <a:bodyPr wrap="none">
              <a:spAutoFit/>
            </a:bodyPr>
            <a:lstStyle/>
            <a:p>
              <a:r>
                <a:rPr lang="en-GB" sz="1000"/>
                <a:t>[Source:  Press and Siever (2002, Fig. 6.17, p.134)] </a:t>
              </a:r>
            </a:p>
          </p:txBody>
        </p:sp>
      </p:gr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…(5) Soil geochemical survey…</a:t>
            </a:r>
          </a:p>
        </p:txBody>
      </p:sp>
      <p:sp>
        <p:nvSpPr>
          <p:cNvPr id="133123" name="Rectangle 3"/>
          <p:cNvSpPr>
            <a:spLocks noChangeArrowheads="1"/>
          </p:cNvSpPr>
          <p:nvPr/>
        </p:nvSpPr>
        <p:spPr bwMode="auto">
          <a:xfrm>
            <a:off x="4643438" y="549275"/>
            <a:ext cx="4249737" cy="6186309"/>
          </a:xfrm>
          <a:prstGeom prst="rect">
            <a:avLst/>
          </a:prstGeom>
          <a:noFill/>
          <a:ln w="9525">
            <a:noFill/>
            <a:miter lim="800000"/>
            <a:headEnd/>
            <a:tailEnd/>
          </a:ln>
        </p:spPr>
        <p:txBody>
          <a:bodyPr>
            <a:spAutoFit/>
          </a:bodyPr>
          <a:lstStyle/>
          <a:p>
            <a:r>
              <a:rPr lang="en-GB" b="1" dirty="0"/>
              <a:t>This altered, broken and friable bedrock, which is mixed with clay minerals from chemical weathering, is called the </a:t>
            </a:r>
            <a:r>
              <a:rPr lang="en-GB" b="1" dirty="0">
                <a:solidFill>
                  <a:srgbClr val="C00000"/>
                </a:solidFill>
              </a:rPr>
              <a:t>C-horizon</a:t>
            </a:r>
            <a:r>
              <a:rPr lang="en-GB" b="1" dirty="0"/>
              <a:t>.  As the soil is slowly developing with time, the upper parts of the C-horizon begin to change with the accumulation of soluble minerals and iron oxides to form the </a:t>
            </a:r>
            <a:r>
              <a:rPr lang="en-GB" b="1" dirty="0">
                <a:solidFill>
                  <a:srgbClr val="C00000"/>
                </a:solidFill>
              </a:rPr>
              <a:t>B-horizon</a:t>
            </a:r>
            <a:r>
              <a:rPr lang="en-GB" b="1" dirty="0"/>
              <a:t>, which has normally a brownish colour, because of the presence of iron-oxides.  </a:t>
            </a:r>
          </a:p>
          <a:p>
            <a:endParaRPr lang="en-GB" b="1" dirty="0"/>
          </a:p>
          <a:p>
            <a:r>
              <a:rPr lang="en-GB" b="1" dirty="0"/>
              <a:t>As the soil forming processes continue, and organisms and plants begin their activity in the top part of the B-horizon, they change its characteristics by the addition of organic matter, and the </a:t>
            </a:r>
            <a:r>
              <a:rPr lang="en-GB" b="1" dirty="0">
                <a:solidFill>
                  <a:srgbClr val="C00000"/>
                </a:solidFill>
              </a:rPr>
              <a:t>A-horizon</a:t>
            </a:r>
            <a:r>
              <a:rPr lang="en-GB" b="1" dirty="0"/>
              <a:t> is formed, which normally has a dark brown or blackish colour, depending on the proportion of decayed organic material. </a:t>
            </a:r>
          </a:p>
        </p:txBody>
      </p:sp>
      <p:grpSp>
        <p:nvGrpSpPr>
          <p:cNvPr id="133124" name="Group 6"/>
          <p:cNvGrpSpPr>
            <a:grpSpLocks/>
          </p:cNvGrpSpPr>
          <p:nvPr/>
        </p:nvGrpSpPr>
        <p:grpSpPr bwMode="auto">
          <a:xfrm>
            <a:off x="179388" y="549275"/>
            <a:ext cx="4364037" cy="6094414"/>
            <a:chOff x="113" y="346"/>
            <a:chExt cx="2749" cy="3839"/>
          </a:xfrm>
        </p:grpSpPr>
        <p:pic>
          <p:nvPicPr>
            <p:cNvPr id="133125" name="Picture 52" descr="Figure_31"/>
            <p:cNvPicPr>
              <a:picLocks noChangeAspect="1" noChangeArrowheads="1"/>
            </p:cNvPicPr>
            <p:nvPr/>
          </p:nvPicPr>
          <p:blipFill>
            <a:blip r:embed="rId3" cstate="print"/>
            <a:srcRect/>
            <a:stretch>
              <a:fillRect/>
            </a:stretch>
          </p:blipFill>
          <p:spPr bwMode="auto">
            <a:xfrm>
              <a:off x="113" y="346"/>
              <a:ext cx="2749" cy="3674"/>
            </a:xfrm>
            <a:prstGeom prst="rect">
              <a:avLst/>
            </a:prstGeom>
            <a:noFill/>
            <a:ln w="9525">
              <a:noFill/>
              <a:miter lim="800000"/>
              <a:headEnd/>
              <a:tailEnd/>
            </a:ln>
          </p:spPr>
        </p:pic>
        <p:sp>
          <p:nvSpPr>
            <p:cNvPr id="133126" name="Rectangle 5"/>
            <p:cNvSpPr>
              <a:spLocks noChangeArrowheads="1"/>
            </p:cNvSpPr>
            <p:nvPr/>
          </p:nvSpPr>
          <p:spPr bwMode="auto">
            <a:xfrm>
              <a:off x="567" y="4031"/>
              <a:ext cx="1953" cy="154"/>
            </a:xfrm>
            <a:prstGeom prst="rect">
              <a:avLst/>
            </a:prstGeom>
            <a:noFill/>
            <a:ln w="9525">
              <a:noFill/>
              <a:miter lim="800000"/>
              <a:headEnd/>
              <a:tailEnd/>
            </a:ln>
          </p:spPr>
          <p:txBody>
            <a:bodyPr wrap="none">
              <a:spAutoFit/>
            </a:bodyPr>
            <a:lstStyle/>
            <a:p>
              <a:r>
                <a:rPr lang="en-GB" sz="1000" dirty="0"/>
                <a:t>[Source:  Press and </a:t>
              </a:r>
              <a:r>
                <a:rPr lang="en-GB" sz="1000" dirty="0" err="1"/>
                <a:t>Siever</a:t>
              </a:r>
              <a:r>
                <a:rPr lang="en-GB" sz="1000" dirty="0"/>
                <a:t> (2002, Fig. 6.17, p.134)] </a:t>
              </a:r>
            </a:p>
          </p:txBody>
        </p:sp>
      </p:gr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…(5) Soil geochemical survey…</a:t>
            </a:r>
          </a:p>
        </p:txBody>
      </p:sp>
      <p:sp>
        <p:nvSpPr>
          <p:cNvPr id="134147" name="Rectangle 3"/>
          <p:cNvSpPr>
            <a:spLocks noChangeArrowheads="1"/>
          </p:cNvSpPr>
          <p:nvPr/>
        </p:nvSpPr>
        <p:spPr bwMode="auto">
          <a:xfrm>
            <a:off x="280988" y="1646238"/>
            <a:ext cx="8569325" cy="3046988"/>
          </a:xfrm>
          <a:prstGeom prst="rect">
            <a:avLst/>
          </a:prstGeom>
          <a:noFill/>
          <a:ln w="9525">
            <a:noFill/>
            <a:miter lim="800000"/>
            <a:headEnd/>
            <a:tailEnd/>
          </a:ln>
        </p:spPr>
        <p:txBody>
          <a:bodyPr>
            <a:spAutoFit/>
          </a:bodyPr>
          <a:lstStyle/>
          <a:p>
            <a:r>
              <a:rPr lang="en-GB" sz="2400" b="1" dirty="0"/>
              <a:t>When the residual soil is finally developed into A-, B- and C-horizons, then the soil forming processes continue their action as, </a:t>
            </a:r>
            <a:r>
              <a:rPr lang="en-GB" sz="2400" b="1" i="1" dirty="0"/>
              <a:t>for example</a:t>
            </a:r>
            <a:r>
              <a:rPr lang="en-GB" sz="2400" b="1" dirty="0"/>
              <a:t>, the leaching of soluble minerals from the A-horizon and their accumulation in the B-horizon.</a:t>
            </a:r>
          </a:p>
          <a:p>
            <a:endParaRPr lang="en-GB" sz="2400" b="1" dirty="0"/>
          </a:p>
          <a:p>
            <a:r>
              <a:rPr lang="en-GB" sz="2400" b="1" dirty="0"/>
              <a:t>In the next three slides we will see three major soil types, and their characteristics.</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…(5) Soil geochemical survey…</a:t>
            </a:r>
          </a:p>
        </p:txBody>
      </p:sp>
      <p:sp>
        <p:nvSpPr>
          <p:cNvPr id="135171" name="Rectangle 3"/>
          <p:cNvSpPr>
            <a:spLocks noChangeArrowheads="1"/>
          </p:cNvSpPr>
          <p:nvPr/>
        </p:nvSpPr>
        <p:spPr bwMode="auto">
          <a:xfrm>
            <a:off x="3851275" y="668338"/>
            <a:ext cx="5113338" cy="5632450"/>
          </a:xfrm>
          <a:prstGeom prst="rect">
            <a:avLst/>
          </a:prstGeom>
          <a:noFill/>
          <a:ln w="9525">
            <a:noFill/>
            <a:miter lim="800000"/>
            <a:headEnd/>
            <a:tailEnd/>
          </a:ln>
        </p:spPr>
        <p:txBody>
          <a:bodyPr>
            <a:spAutoFit/>
          </a:bodyPr>
          <a:lstStyle/>
          <a:p>
            <a:r>
              <a:rPr lang="en-GB" sz="2400" b="1" dirty="0" err="1">
                <a:solidFill>
                  <a:srgbClr val="C00000"/>
                </a:solidFill>
              </a:rPr>
              <a:t>Laterite</a:t>
            </a:r>
            <a:r>
              <a:rPr lang="en-GB" sz="2400" b="1" dirty="0"/>
              <a:t> soil profile developed on </a:t>
            </a:r>
            <a:r>
              <a:rPr lang="en-GB" sz="2400" b="1" i="1" u="sng" dirty="0" err="1"/>
              <a:t>mafic</a:t>
            </a:r>
            <a:r>
              <a:rPr lang="en-GB" sz="2400" b="1" i="1" u="sng" dirty="0"/>
              <a:t> igneous rock</a:t>
            </a:r>
            <a:r>
              <a:rPr lang="en-GB" sz="2400" b="1" i="1" dirty="0"/>
              <a:t> </a:t>
            </a:r>
            <a:r>
              <a:rPr lang="en-GB" sz="2400" b="1" dirty="0"/>
              <a:t>in a tropical region (tropical climate).  </a:t>
            </a:r>
          </a:p>
          <a:p>
            <a:endParaRPr lang="en-GB" sz="2400" b="1" dirty="0"/>
          </a:p>
          <a:p>
            <a:r>
              <a:rPr lang="en-GB" sz="2400" b="1" dirty="0"/>
              <a:t>In the upper zone, only the most insoluble precipitated iron and similar oxides remain, as well as the occasional grains of quartz.  </a:t>
            </a:r>
          </a:p>
          <a:p>
            <a:endParaRPr lang="en-GB" sz="2400" b="1" dirty="0"/>
          </a:p>
          <a:p>
            <a:r>
              <a:rPr lang="en-GB" sz="2400" b="1" dirty="0"/>
              <a:t>All soluble materials, including even relatively insoluble silica (SiO</a:t>
            </a:r>
            <a:r>
              <a:rPr lang="en-GB" sz="2400" b="1" baseline="-25000" dirty="0"/>
              <a:t>2</a:t>
            </a:r>
            <a:r>
              <a:rPr lang="en-GB" sz="2400" b="1" dirty="0"/>
              <a:t>), are leached.  Thus, the whole soil profile may be considered to be a B-horizon directly overlying a C-horizon.</a:t>
            </a:r>
          </a:p>
        </p:txBody>
      </p:sp>
      <p:grpSp>
        <p:nvGrpSpPr>
          <p:cNvPr id="135172" name="Group 9"/>
          <p:cNvGrpSpPr>
            <a:grpSpLocks/>
          </p:cNvGrpSpPr>
          <p:nvPr/>
        </p:nvGrpSpPr>
        <p:grpSpPr bwMode="auto">
          <a:xfrm>
            <a:off x="395288" y="549275"/>
            <a:ext cx="3219450" cy="5832475"/>
            <a:chOff x="249" y="346"/>
            <a:chExt cx="2028" cy="3674"/>
          </a:xfrm>
        </p:grpSpPr>
        <p:pic>
          <p:nvPicPr>
            <p:cNvPr id="135173" name="Picture 53" descr="Figure_33b"/>
            <p:cNvPicPr>
              <a:picLocks noChangeAspect="1" noChangeArrowheads="1"/>
            </p:cNvPicPr>
            <p:nvPr/>
          </p:nvPicPr>
          <p:blipFill>
            <a:blip r:embed="rId3" cstate="print"/>
            <a:srcRect/>
            <a:stretch>
              <a:fillRect/>
            </a:stretch>
          </p:blipFill>
          <p:spPr bwMode="auto">
            <a:xfrm>
              <a:off x="249" y="346"/>
              <a:ext cx="2028" cy="3674"/>
            </a:xfrm>
            <a:prstGeom prst="rect">
              <a:avLst/>
            </a:prstGeom>
            <a:noFill/>
            <a:ln w="9525">
              <a:noFill/>
              <a:miter lim="800000"/>
              <a:headEnd/>
              <a:tailEnd/>
            </a:ln>
          </p:spPr>
        </p:pic>
        <p:sp>
          <p:nvSpPr>
            <p:cNvPr id="135174" name="Rectangle 8"/>
            <p:cNvSpPr>
              <a:spLocks noChangeArrowheads="1"/>
            </p:cNvSpPr>
            <p:nvPr/>
          </p:nvSpPr>
          <p:spPr bwMode="auto">
            <a:xfrm>
              <a:off x="295" y="346"/>
              <a:ext cx="1931" cy="154"/>
            </a:xfrm>
            <a:prstGeom prst="rect">
              <a:avLst/>
            </a:prstGeom>
            <a:noFill/>
            <a:ln w="9525">
              <a:noFill/>
              <a:miter lim="800000"/>
              <a:headEnd/>
              <a:tailEnd/>
            </a:ln>
          </p:spPr>
          <p:txBody>
            <a:bodyPr wrap="none">
              <a:spAutoFit/>
            </a:bodyPr>
            <a:lstStyle/>
            <a:p>
              <a:r>
                <a:rPr lang="en-GB" sz="1000"/>
                <a:t>[Source:  Press and Siever (2002, Fig. 6.18, p.135)]</a:t>
              </a:r>
            </a:p>
          </p:txBody>
        </p:sp>
      </p:gr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…(5) Soil geochemical survey…</a:t>
            </a:r>
          </a:p>
        </p:txBody>
      </p:sp>
      <p:sp>
        <p:nvSpPr>
          <p:cNvPr id="136195" name="Rectangle 3"/>
          <p:cNvSpPr>
            <a:spLocks noChangeArrowheads="1"/>
          </p:cNvSpPr>
          <p:nvPr/>
        </p:nvSpPr>
        <p:spPr bwMode="auto">
          <a:xfrm>
            <a:off x="3779838" y="1196975"/>
            <a:ext cx="5041900" cy="4893647"/>
          </a:xfrm>
          <a:prstGeom prst="rect">
            <a:avLst/>
          </a:prstGeom>
          <a:noFill/>
          <a:ln w="9525">
            <a:noFill/>
            <a:miter lim="800000"/>
            <a:headEnd/>
            <a:tailEnd/>
          </a:ln>
        </p:spPr>
        <p:txBody>
          <a:bodyPr>
            <a:spAutoFit/>
          </a:bodyPr>
          <a:lstStyle/>
          <a:p>
            <a:r>
              <a:rPr lang="en-GB" sz="2400" b="1" dirty="0" err="1">
                <a:solidFill>
                  <a:srgbClr val="C00000"/>
                </a:solidFill>
              </a:rPr>
              <a:t>Pedalfer</a:t>
            </a:r>
            <a:r>
              <a:rPr lang="en-GB" sz="2400" b="1" dirty="0"/>
              <a:t> soil profile developed on </a:t>
            </a:r>
            <a:r>
              <a:rPr lang="en-GB" sz="2400" b="1" i="1" u="sng" dirty="0"/>
              <a:t>granite</a:t>
            </a:r>
            <a:r>
              <a:rPr lang="en-GB" sz="2400" b="1" dirty="0"/>
              <a:t> in a region of high rainfall (humid climate).  </a:t>
            </a:r>
          </a:p>
          <a:p>
            <a:endParaRPr lang="en-GB" sz="2400" b="1" dirty="0"/>
          </a:p>
          <a:p>
            <a:r>
              <a:rPr lang="en-GB" sz="2400" b="1" dirty="0"/>
              <a:t>The only mineral materials in the upper parts of the soil profile are iron and aluminium oxides and silicates, such as quartz and clay minerals, all of which are insoluble.  </a:t>
            </a:r>
          </a:p>
          <a:p>
            <a:endParaRPr lang="en-GB" sz="2400" b="1" dirty="0"/>
          </a:p>
          <a:p>
            <a:r>
              <a:rPr lang="en-GB" sz="2400" b="1" dirty="0"/>
              <a:t>Calcium carbonate in this type of soil is absent.</a:t>
            </a:r>
          </a:p>
        </p:txBody>
      </p:sp>
      <p:grpSp>
        <p:nvGrpSpPr>
          <p:cNvPr id="136196" name="Group 10"/>
          <p:cNvGrpSpPr>
            <a:grpSpLocks/>
          </p:cNvGrpSpPr>
          <p:nvPr/>
        </p:nvGrpSpPr>
        <p:grpSpPr bwMode="auto">
          <a:xfrm>
            <a:off x="250825" y="476250"/>
            <a:ext cx="3065463" cy="5903913"/>
            <a:chOff x="158" y="300"/>
            <a:chExt cx="1931" cy="3719"/>
          </a:xfrm>
        </p:grpSpPr>
        <p:pic>
          <p:nvPicPr>
            <p:cNvPr id="136197" name="Picture 54" descr="Figure_33c"/>
            <p:cNvPicPr>
              <a:picLocks noChangeAspect="1" noChangeArrowheads="1"/>
            </p:cNvPicPr>
            <p:nvPr/>
          </p:nvPicPr>
          <p:blipFill>
            <a:blip r:embed="rId3" cstate="print"/>
            <a:srcRect/>
            <a:stretch>
              <a:fillRect/>
            </a:stretch>
          </p:blipFill>
          <p:spPr bwMode="auto">
            <a:xfrm>
              <a:off x="158" y="300"/>
              <a:ext cx="1914" cy="3719"/>
            </a:xfrm>
            <a:prstGeom prst="rect">
              <a:avLst/>
            </a:prstGeom>
            <a:noFill/>
            <a:ln w="9525">
              <a:noFill/>
              <a:miter lim="800000"/>
              <a:headEnd/>
              <a:tailEnd/>
            </a:ln>
          </p:spPr>
        </p:pic>
        <p:sp>
          <p:nvSpPr>
            <p:cNvPr id="136198" name="Rectangle 9"/>
            <p:cNvSpPr>
              <a:spLocks noChangeArrowheads="1"/>
            </p:cNvSpPr>
            <p:nvPr/>
          </p:nvSpPr>
          <p:spPr bwMode="auto">
            <a:xfrm>
              <a:off x="158" y="300"/>
              <a:ext cx="1931" cy="154"/>
            </a:xfrm>
            <a:prstGeom prst="rect">
              <a:avLst/>
            </a:prstGeom>
            <a:noFill/>
            <a:ln w="9525">
              <a:noFill/>
              <a:miter lim="800000"/>
              <a:headEnd/>
              <a:tailEnd/>
            </a:ln>
          </p:spPr>
          <p:txBody>
            <a:bodyPr wrap="none">
              <a:spAutoFit/>
            </a:bodyPr>
            <a:lstStyle/>
            <a:p>
              <a:r>
                <a:rPr lang="en-GB" sz="1000"/>
                <a:t>[Source:  Press and Siever (2002, Fig. 6.18, p.135)]</a:t>
              </a:r>
            </a:p>
          </p:txBody>
        </p:sp>
      </p:gr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…(5) Soil geochemical survey…</a:t>
            </a:r>
          </a:p>
        </p:txBody>
      </p:sp>
      <p:sp>
        <p:nvSpPr>
          <p:cNvPr id="137219" name="Rectangle 3"/>
          <p:cNvSpPr>
            <a:spLocks noChangeArrowheads="1"/>
          </p:cNvSpPr>
          <p:nvPr/>
        </p:nvSpPr>
        <p:spPr bwMode="auto">
          <a:xfrm>
            <a:off x="3851275" y="1196975"/>
            <a:ext cx="4970463" cy="4524315"/>
          </a:xfrm>
          <a:prstGeom prst="rect">
            <a:avLst/>
          </a:prstGeom>
          <a:noFill/>
          <a:ln w="9525">
            <a:noFill/>
            <a:miter lim="800000"/>
            <a:headEnd/>
            <a:tailEnd/>
          </a:ln>
        </p:spPr>
        <p:txBody>
          <a:bodyPr>
            <a:spAutoFit/>
          </a:bodyPr>
          <a:lstStyle/>
          <a:p>
            <a:r>
              <a:rPr lang="en-GB" sz="2400" b="1" dirty="0" err="1">
                <a:solidFill>
                  <a:srgbClr val="C00000"/>
                </a:solidFill>
              </a:rPr>
              <a:t>Pedocal</a:t>
            </a:r>
            <a:r>
              <a:rPr lang="en-GB" sz="2400" b="1" dirty="0"/>
              <a:t> soil profile developed on a sedimentary bedrock (</a:t>
            </a:r>
            <a:r>
              <a:rPr lang="en-GB" sz="2400" b="1" u="sng" dirty="0"/>
              <a:t>sandstone, shale and limestone</a:t>
            </a:r>
            <a:r>
              <a:rPr lang="en-GB" sz="2400" b="1" dirty="0"/>
              <a:t>) in a region of low rainfall.  </a:t>
            </a:r>
          </a:p>
          <a:p>
            <a:endParaRPr lang="en-GB" sz="2400" b="1" dirty="0"/>
          </a:p>
          <a:p>
            <a:r>
              <a:rPr lang="en-GB" sz="2400" b="1" dirty="0"/>
              <a:t>The A-horizon is leached.</a:t>
            </a:r>
          </a:p>
          <a:p>
            <a:endParaRPr lang="en-GB" sz="2400" b="1" dirty="0"/>
          </a:p>
          <a:p>
            <a:r>
              <a:rPr lang="en-GB" sz="2400" b="1" dirty="0"/>
              <a:t>The B-horizon is enriched in calcium carbonate (CaCO</a:t>
            </a:r>
            <a:r>
              <a:rPr lang="en-GB" sz="2400" b="1" baseline="-25000" dirty="0"/>
              <a:t>3</a:t>
            </a:r>
            <a:r>
              <a:rPr lang="en-GB" sz="2400" b="1" dirty="0"/>
              <a:t>), precipitated by evaporating soil water.</a:t>
            </a:r>
          </a:p>
        </p:txBody>
      </p:sp>
      <p:grpSp>
        <p:nvGrpSpPr>
          <p:cNvPr id="137220" name="Group 7"/>
          <p:cNvGrpSpPr>
            <a:grpSpLocks/>
          </p:cNvGrpSpPr>
          <p:nvPr/>
        </p:nvGrpSpPr>
        <p:grpSpPr bwMode="auto">
          <a:xfrm>
            <a:off x="250825" y="520700"/>
            <a:ext cx="3065463" cy="5861050"/>
            <a:chOff x="158" y="328"/>
            <a:chExt cx="1931" cy="3692"/>
          </a:xfrm>
        </p:grpSpPr>
        <p:pic>
          <p:nvPicPr>
            <p:cNvPr id="137221" name="Picture 55" descr="Figure_33a"/>
            <p:cNvPicPr>
              <a:picLocks noChangeAspect="1" noChangeArrowheads="1"/>
            </p:cNvPicPr>
            <p:nvPr/>
          </p:nvPicPr>
          <p:blipFill>
            <a:blip r:embed="rId3" cstate="print"/>
            <a:srcRect/>
            <a:stretch>
              <a:fillRect/>
            </a:stretch>
          </p:blipFill>
          <p:spPr bwMode="auto">
            <a:xfrm>
              <a:off x="158" y="346"/>
              <a:ext cx="1927" cy="3674"/>
            </a:xfrm>
            <a:prstGeom prst="rect">
              <a:avLst/>
            </a:prstGeom>
            <a:noFill/>
            <a:ln w="9525">
              <a:noFill/>
              <a:miter lim="800000"/>
              <a:headEnd/>
              <a:tailEnd/>
            </a:ln>
          </p:spPr>
        </p:pic>
        <p:sp>
          <p:nvSpPr>
            <p:cNvPr id="137222" name="Rectangle 5"/>
            <p:cNvSpPr>
              <a:spLocks noChangeArrowheads="1"/>
            </p:cNvSpPr>
            <p:nvPr/>
          </p:nvSpPr>
          <p:spPr bwMode="auto">
            <a:xfrm>
              <a:off x="158" y="328"/>
              <a:ext cx="1931" cy="154"/>
            </a:xfrm>
            <a:prstGeom prst="rect">
              <a:avLst/>
            </a:prstGeom>
            <a:noFill/>
            <a:ln w="9525">
              <a:noFill/>
              <a:miter lim="800000"/>
              <a:headEnd/>
              <a:tailEnd/>
            </a:ln>
          </p:spPr>
          <p:txBody>
            <a:bodyPr wrap="none">
              <a:spAutoFit/>
            </a:bodyPr>
            <a:lstStyle/>
            <a:p>
              <a:r>
                <a:rPr lang="en-GB" sz="1000"/>
                <a:t>[Source:  Press and Siever (2002, Fig. 6.18, p.135)]</a:t>
              </a:r>
            </a:p>
          </p:txBody>
        </p:sp>
      </p:gr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…(5) Soil geochemical survey…</a:t>
            </a:r>
          </a:p>
        </p:txBody>
      </p:sp>
      <p:grpSp>
        <p:nvGrpSpPr>
          <p:cNvPr id="138244" name="Group 11"/>
          <p:cNvGrpSpPr>
            <a:grpSpLocks/>
          </p:cNvGrpSpPr>
          <p:nvPr/>
        </p:nvGrpSpPr>
        <p:grpSpPr bwMode="auto">
          <a:xfrm>
            <a:off x="938213" y="4327181"/>
            <a:ext cx="7273925" cy="2090737"/>
            <a:chOff x="567" y="2659"/>
            <a:chExt cx="4582" cy="1317"/>
          </a:xfrm>
        </p:grpSpPr>
        <p:pic>
          <p:nvPicPr>
            <p:cNvPr id="138245" name="Picture 56" descr="Figure_3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7" y="2659"/>
              <a:ext cx="4582" cy="1317"/>
            </a:xfrm>
            <a:prstGeom prst="rect">
              <a:avLst/>
            </a:prstGeom>
            <a:noFill/>
            <a:ln w="9525">
              <a:noFill/>
              <a:miter lim="800000"/>
              <a:headEnd/>
              <a:tailEnd/>
            </a:ln>
          </p:spPr>
        </p:pic>
        <p:sp>
          <p:nvSpPr>
            <p:cNvPr id="138246" name="Rectangle 9"/>
            <p:cNvSpPr>
              <a:spLocks noChangeArrowheads="1"/>
            </p:cNvSpPr>
            <p:nvPr/>
          </p:nvSpPr>
          <p:spPr bwMode="auto">
            <a:xfrm>
              <a:off x="1901" y="3793"/>
              <a:ext cx="2099" cy="173"/>
            </a:xfrm>
            <a:prstGeom prst="rect">
              <a:avLst/>
            </a:prstGeom>
            <a:noFill/>
            <a:ln w="9525">
              <a:noFill/>
              <a:miter lim="800000"/>
              <a:headEnd/>
              <a:tailEnd/>
            </a:ln>
          </p:spPr>
          <p:txBody>
            <a:bodyPr wrap="none">
              <a:spAutoFit/>
            </a:bodyPr>
            <a:lstStyle/>
            <a:p>
              <a:r>
                <a:rPr lang="en-GB" sz="1200"/>
                <a:t>[Source:  Open University (1972, Fig. 8, p.13)].</a:t>
              </a:r>
            </a:p>
          </p:txBody>
        </p:sp>
      </p:grpSp>
      <p:sp>
        <p:nvSpPr>
          <p:cNvPr id="138243" name="Rectangle 7"/>
          <p:cNvSpPr>
            <a:spLocks noChangeArrowheads="1"/>
          </p:cNvSpPr>
          <p:nvPr/>
        </p:nvSpPr>
        <p:spPr bwMode="auto">
          <a:xfrm>
            <a:off x="250825" y="500042"/>
            <a:ext cx="8642350" cy="3893374"/>
          </a:xfrm>
          <a:prstGeom prst="rect">
            <a:avLst/>
          </a:prstGeom>
          <a:noFill/>
          <a:ln w="9525">
            <a:noFill/>
            <a:miter lim="800000"/>
            <a:headEnd/>
            <a:tailEnd/>
          </a:ln>
        </p:spPr>
        <p:txBody>
          <a:bodyPr>
            <a:spAutoFit/>
          </a:bodyPr>
          <a:lstStyle/>
          <a:p>
            <a:r>
              <a:rPr lang="en-GB" sz="1900" b="1" dirty="0"/>
              <a:t>Soil geochemical surveys are usually carried out in areas, where the soil has been derived from the underlying bedrock (</a:t>
            </a:r>
            <a:r>
              <a:rPr lang="en-GB" sz="1900" b="1" dirty="0">
                <a:solidFill>
                  <a:srgbClr val="C00000"/>
                </a:solidFill>
              </a:rPr>
              <a:t>residual soil</a:t>
            </a:r>
            <a:r>
              <a:rPr lang="en-GB" sz="1900" b="1" dirty="0"/>
              <a:t>) or transported a little distance down hill, rather than where it has been transported into an area by, say, </a:t>
            </a:r>
            <a:r>
              <a:rPr lang="en-GB" sz="1900" b="1" dirty="0">
                <a:solidFill>
                  <a:srgbClr val="0000CC"/>
                </a:solidFill>
              </a:rPr>
              <a:t>glacial action </a:t>
            </a:r>
            <a:r>
              <a:rPr lang="en-GB" sz="1900" b="1" dirty="0"/>
              <a:t>or </a:t>
            </a:r>
            <a:r>
              <a:rPr lang="en-GB" sz="1900" b="1" dirty="0" err="1">
                <a:solidFill>
                  <a:srgbClr val="0000CC"/>
                </a:solidFill>
              </a:rPr>
              <a:t>glaciation</a:t>
            </a:r>
            <a:r>
              <a:rPr lang="en-GB" sz="1900" b="1" dirty="0"/>
              <a:t>, since transported soil does not have a direct relationship with the underlying bedrock.  Although this is generally the case, since the 1980s advances have been made in the application of glacial sediment (till) sampling to mineral exploration.</a:t>
            </a:r>
          </a:p>
          <a:p>
            <a:endParaRPr lang="en-GB" sz="1900" b="1" dirty="0"/>
          </a:p>
          <a:p>
            <a:r>
              <a:rPr lang="en-GB" sz="1900" b="1" dirty="0"/>
              <a:t>Now let us discuss the results of a soil geochemical survey over a mineralised pegmatite body searching for beryllium (Be).  </a:t>
            </a:r>
            <a:r>
              <a:rPr lang="en-GB" sz="1900" b="1" i="1" u="sng" dirty="0"/>
              <a:t>Pegmatite</a:t>
            </a:r>
            <a:r>
              <a:rPr lang="en-GB" sz="1900" b="1" dirty="0"/>
              <a:t> is a very coarse-grained quartz feldspar rock, commonly associated with granite.  </a:t>
            </a:r>
            <a:r>
              <a:rPr lang="en-GB" sz="1900" b="1" i="1" u="sng" dirty="0"/>
              <a:t>Schis</a:t>
            </a:r>
            <a:r>
              <a:rPr lang="en-GB" sz="1900" b="1" i="1" dirty="0"/>
              <a:t>t</a:t>
            </a:r>
            <a:r>
              <a:rPr lang="en-GB" sz="1900" b="1" dirty="0"/>
              <a:t> is a mica-rich metamorphic rock.</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…(5) Soil geochemical survey…</a:t>
            </a:r>
          </a:p>
        </p:txBody>
      </p:sp>
      <p:sp>
        <p:nvSpPr>
          <p:cNvPr id="139267" name="Rectangle 4"/>
          <p:cNvSpPr>
            <a:spLocks noChangeArrowheads="1"/>
          </p:cNvSpPr>
          <p:nvPr/>
        </p:nvSpPr>
        <p:spPr bwMode="auto">
          <a:xfrm>
            <a:off x="250825" y="549275"/>
            <a:ext cx="8642350" cy="5940088"/>
          </a:xfrm>
          <a:prstGeom prst="rect">
            <a:avLst/>
          </a:prstGeom>
          <a:noFill/>
          <a:ln w="9525">
            <a:noFill/>
            <a:miter lim="800000"/>
            <a:headEnd/>
            <a:tailEnd/>
          </a:ln>
        </p:spPr>
        <p:txBody>
          <a:bodyPr>
            <a:spAutoFit/>
          </a:bodyPr>
          <a:lstStyle/>
          <a:p>
            <a:r>
              <a:rPr lang="en-GB" sz="1900" b="1" dirty="0"/>
              <a:t>Since, the Applied Geochemist is required to plan well the soil geochemical survey of the area that will be explored, an </a:t>
            </a:r>
            <a:r>
              <a:rPr lang="en-GB" sz="1900" b="1" dirty="0">
                <a:solidFill>
                  <a:srgbClr val="0000CC"/>
                </a:solidFill>
              </a:rPr>
              <a:t>orientation survey </a:t>
            </a:r>
            <a:r>
              <a:rPr lang="en-GB" sz="1900" b="1" dirty="0"/>
              <a:t>is first carried out by collecting topsoil samples from 0 to 2.5 cm, and subsoil samples from a depth close to the bedrock, which means sampling of the C-soil horizon, and the depth from the surface depends on the development of the natural soil profile.  In the case under discussion, the depth range was from 30 to 35 cm.  Both soil samples were collected at intervals of 10 metres along a transect or traverse across the pegmatite body intruded in the schist.</a:t>
            </a:r>
          </a:p>
          <a:p>
            <a:endParaRPr lang="en-GB" sz="1900" b="1" dirty="0"/>
          </a:p>
          <a:p>
            <a:r>
              <a:rPr lang="en-GB" sz="1900" b="1" dirty="0"/>
              <a:t>During this orientation survey the Applied Geochemist records </a:t>
            </a:r>
            <a:r>
              <a:rPr lang="en-GB" sz="1900" b="1" i="1" u="sng" dirty="0"/>
              <a:t>field observations</a:t>
            </a:r>
            <a:r>
              <a:rPr lang="en-GB" sz="1900" b="1" i="1" dirty="0"/>
              <a:t> </a:t>
            </a:r>
            <a:r>
              <a:rPr lang="en-GB" sz="1900" b="1" dirty="0"/>
              <a:t>in his/her notebook or on a field observations sheet, and also takes </a:t>
            </a:r>
            <a:r>
              <a:rPr lang="en-GB" sz="1900" b="1" i="1" u="sng" dirty="0"/>
              <a:t>digital photographs</a:t>
            </a:r>
            <a:r>
              <a:rPr lang="en-GB" sz="1900" b="1" dirty="0"/>
              <a:t> at each sampling site, </a:t>
            </a:r>
            <a:r>
              <a:rPr lang="en-GB" sz="1900" b="1" i="1" dirty="0"/>
              <a:t>i.e</a:t>
            </a:r>
            <a:r>
              <a:rPr lang="en-GB" sz="1900" b="1" dirty="0"/>
              <a:t>., a general landscape photograph and the soil profile.  This is important information that will enable the plotting of a </a:t>
            </a:r>
            <a:r>
              <a:rPr lang="en-GB" sz="1900" b="1" i="1" u="sng" dirty="0"/>
              <a:t>geological section</a:t>
            </a:r>
            <a:r>
              <a:rPr lang="en-GB" sz="1900" b="1" i="1" dirty="0"/>
              <a:t> </a:t>
            </a:r>
            <a:r>
              <a:rPr lang="en-GB" sz="1900" b="1" dirty="0"/>
              <a:t>showing the underlying geology.  </a:t>
            </a:r>
          </a:p>
          <a:p>
            <a:endParaRPr lang="en-GB" sz="1900" b="1" dirty="0"/>
          </a:p>
          <a:p>
            <a:r>
              <a:rPr lang="en-GB" sz="1900" b="1" dirty="0"/>
              <a:t>The geological section, and all other information collected about the soil characteristics, will subsequently be used for the interpretation of the soil geochemical survey analytical results.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250825" y="765175"/>
            <a:ext cx="8642350" cy="5632450"/>
          </a:xfrm>
          <a:prstGeom prst="rect">
            <a:avLst/>
          </a:prstGeom>
          <a:noFill/>
          <a:ln w="9525">
            <a:noFill/>
            <a:miter lim="800000"/>
            <a:headEnd/>
            <a:tailEnd/>
          </a:ln>
        </p:spPr>
        <p:txBody>
          <a:bodyPr>
            <a:spAutoFit/>
          </a:bodyPr>
          <a:lstStyle/>
          <a:p>
            <a:r>
              <a:rPr lang="en-GB" sz="2400" dirty="0"/>
              <a:t>In this Lecture, we will be concerned mainly with the application of ‘</a:t>
            </a:r>
            <a:r>
              <a:rPr lang="en-GB" sz="2400" b="1" dirty="0">
                <a:solidFill>
                  <a:srgbClr val="0000CC"/>
                </a:solidFill>
              </a:rPr>
              <a:t>geochemical techniques or methods</a:t>
            </a:r>
            <a:r>
              <a:rPr lang="en-GB" sz="2400" dirty="0"/>
              <a:t>’ in the search and location of </a:t>
            </a:r>
            <a:r>
              <a:rPr lang="en-GB" sz="2400" b="1" i="1" dirty="0">
                <a:solidFill>
                  <a:srgbClr val="0000CC"/>
                </a:solidFill>
              </a:rPr>
              <a:t>minerals</a:t>
            </a:r>
            <a:r>
              <a:rPr lang="en-GB" sz="2400" dirty="0"/>
              <a:t> or </a:t>
            </a:r>
            <a:r>
              <a:rPr lang="en-GB" sz="2400" b="1" i="1" dirty="0">
                <a:solidFill>
                  <a:srgbClr val="0000CC"/>
                </a:solidFill>
              </a:rPr>
              <a:t>mineralisation</a:t>
            </a:r>
            <a:r>
              <a:rPr lang="en-GB" sz="2400" dirty="0"/>
              <a:t> or </a:t>
            </a:r>
            <a:r>
              <a:rPr lang="en-GB" sz="2400" b="1" i="1" dirty="0">
                <a:solidFill>
                  <a:srgbClr val="0000CC"/>
                </a:solidFill>
              </a:rPr>
              <a:t>mineral deposits</a:t>
            </a:r>
            <a:r>
              <a:rPr lang="en-GB" sz="2400" dirty="0"/>
              <a:t> or </a:t>
            </a:r>
            <a:r>
              <a:rPr lang="en-GB" sz="2400" b="1" i="1" dirty="0">
                <a:solidFill>
                  <a:srgbClr val="0000CC"/>
                </a:solidFill>
              </a:rPr>
              <a:t>ore deposits</a:t>
            </a:r>
            <a:r>
              <a:rPr lang="en-GB" sz="2400" dirty="0"/>
              <a:t>, as part of an integrated ‘</a:t>
            </a:r>
            <a:r>
              <a:rPr lang="en-GB" sz="2400" b="1" i="1" dirty="0">
                <a:solidFill>
                  <a:srgbClr val="0000CC"/>
                </a:solidFill>
              </a:rPr>
              <a:t>Mineral Exploration Programme</a:t>
            </a:r>
            <a:r>
              <a:rPr lang="en-GB" sz="2400" dirty="0"/>
              <a:t>’.  </a:t>
            </a:r>
          </a:p>
          <a:p>
            <a:endParaRPr lang="en-GB" sz="2400" dirty="0"/>
          </a:p>
          <a:p>
            <a:r>
              <a:rPr lang="en-GB" sz="2400" dirty="0"/>
              <a:t>As these geochemical techniques or methods were developed specifically for the location of mineralisation they are classified under the terms ‘</a:t>
            </a:r>
            <a:r>
              <a:rPr lang="en-GB" sz="2400" b="1" i="1" dirty="0">
                <a:solidFill>
                  <a:srgbClr val="0000CC"/>
                </a:solidFill>
              </a:rPr>
              <a:t>Applied geochemistry</a:t>
            </a:r>
            <a:r>
              <a:rPr lang="en-GB" sz="2400" dirty="0"/>
              <a:t>’ or ‘</a:t>
            </a:r>
            <a:r>
              <a:rPr lang="en-GB" sz="2400" b="1" i="1" dirty="0">
                <a:solidFill>
                  <a:srgbClr val="0000CC"/>
                </a:solidFill>
              </a:rPr>
              <a:t>Exploration geochemistry</a:t>
            </a:r>
            <a:r>
              <a:rPr lang="en-GB" sz="2400" dirty="0"/>
              <a:t>’ or ‘</a:t>
            </a:r>
            <a:r>
              <a:rPr lang="en-GB" sz="2400" b="1" i="1" dirty="0">
                <a:solidFill>
                  <a:srgbClr val="0000CC"/>
                </a:solidFill>
              </a:rPr>
              <a:t>Geochemical prospecting</a:t>
            </a:r>
            <a:r>
              <a:rPr lang="en-GB" sz="2400" dirty="0"/>
              <a:t>’. </a:t>
            </a:r>
          </a:p>
          <a:p>
            <a:endParaRPr lang="en-GB" sz="2400" dirty="0"/>
          </a:p>
          <a:p>
            <a:r>
              <a:rPr lang="en-GB" sz="2400" dirty="0"/>
              <a:t>These applied geochemical techniques can be used just as effectively for the location and delineation of anthropogenic contamination.  Some people refer to this application as ‘</a:t>
            </a:r>
            <a:r>
              <a:rPr lang="en-GB" sz="2400" b="1" i="1" dirty="0">
                <a:solidFill>
                  <a:srgbClr val="0000CC"/>
                </a:solidFill>
              </a:rPr>
              <a:t>Environmental Geochemistry</a:t>
            </a:r>
            <a:r>
              <a:rPr lang="en-GB" sz="2400" dirty="0">
                <a:solidFill>
                  <a:schemeClr val="tx2"/>
                </a:solidFill>
              </a:rPr>
              <a:t>’</a:t>
            </a:r>
            <a:r>
              <a:rPr lang="en-GB" sz="2400" dirty="0"/>
              <a:t>.  </a:t>
            </a:r>
          </a:p>
        </p:txBody>
      </p:sp>
      <p:sp>
        <p:nvSpPr>
          <p:cNvPr id="22531" name="Text Box 6"/>
          <p:cNvSpPr txBox="1">
            <a:spLocks noChangeArrowheads="1"/>
          </p:cNvSpPr>
          <p:nvPr/>
        </p:nvSpPr>
        <p:spPr bwMode="auto">
          <a:xfrm>
            <a:off x="0" y="44450"/>
            <a:ext cx="9144000" cy="579438"/>
          </a:xfrm>
          <a:prstGeom prst="rect">
            <a:avLst/>
          </a:prstGeom>
          <a:noFill/>
          <a:ln w="9525">
            <a:noFill/>
            <a:miter lim="800000"/>
            <a:headEnd/>
            <a:tailEnd/>
          </a:ln>
        </p:spPr>
        <p:txBody>
          <a:bodyPr>
            <a:spAutoFit/>
          </a:bodyPr>
          <a:lstStyle/>
          <a:p>
            <a:pPr algn="ctr">
              <a:spcBef>
                <a:spcPct val="50000"/>
              </a:spcBef>
            </a:pPr>
            <a:r>
              <a:rPr lang="en-GB" sz="3200" b="1">
                <a:solidFill>
                  <a:srgbClr val="0000CC"/>
                </a:solidFill>
              </a:rPr>
              <a:t>Lecture themes</a:t>
            </a:r>
          </a:p>
        </p:txBody>
      </p:sp>
      <p:cxnSp>
        <p:nvCxnSpPr>
          <p:cNvPr id="6" name="Straight Connector 5"/>
          <p:cNvCxnSpPr/>
          <p:nvPr/>
        </p:nvCxnSpPr>
        <p:spPr>
          <a:xfrm>
            <a:off x="0" y="642918"/>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…(5) Soil geochemical survey…</a:t>
            </a:r>
          </a:p>
        </p:txBody>
      </p:sp>
      <p:sp>
        <p:nvSpPr>
          <p:cNvPr id="140291" name="Rectangle 3"/>
          <p:cNvSpPr>
            <a:spLocks noChangeArrowheads="1"/>
          </p:cNvSpPr>
          <p:nvPr/>
        </p:nvSpPr>
        <p:spPr bwMode="auto">
          <a:xfrm>
            <a:off x="250825" y="428604"/>
            <a:ext cx="8642350" cy="2431435"/>
          </a:xfrm>
          <a:prstGeom prst="rect">
            <a:avLst/>
          </a:prstGeom>
          <a:noFill/>
          <a:ln w="9525">
            <a:noFill/>
            <a:miter lim="800000"/>
            <a:headEnd/>
            <a:tailEnd/>
          </a:ln>
        </p:spPr>
        <p:txBody>
          <a:bodyPr>
            <a:spAutoFit/>
          </a:bodyPr>
          <a:lstStyle/>
          <a:p>
            <a:r>
              <a:rPr lang="en-GB" sz="1900" b="1" dirty="0"/>
              <a:t>When in the bush or mineral exploration camp, the Applied Geochemist uses field analytical techniques.  One such technique is colorimetric determination of the cold extractable metal by an acid.  Reference concentrations of the determined metal, in this case beryllium, are made, and the colour of the soil solutions are compared against these reference concentrations.  </a:t>
            </a:r>
            <a:r>
              <a:rPr lang="en-GB" sz="1900" b="1" dirty="0" err="1"/>
              <a:t>Colorimetry</a:t>
            </a:r>
            <a:r>
              <a:rPr lang="en-GB" sz="1900" b="1" dirty="0"/>
              <a:t> is in fact an art, and it is a semi-quantitative technique.  Nowadays the coloured soil solutions can be measured in the field by a colorimeter, thus making the method quantitative.</a:t>
            </a:r>
          </a:p>
        </p:txBody>
      </p:sp>
      <p:pic>
        <p:nvPicPr>
          <p:cNvPr id="140292" name="Picture 7" descr="Colorimetric_determinations"/>
          <p:cNvPicPr>
            <a:picLocks noChangeAspect="1" noChangeArrowheads="1"/>
          </p:cNvPicPr>
          <p:nvPr/>
        </p:nvPicPr>
        <p:blipFill>
          <a:blip r:embed="rId3" cstate="print"/>
          <a:srcRect/>
          <a:stretch>
            <a:fillRect/>
          </a:stretch>
        </p:blipFill>
        <p:spPr bwMode="auto">
          <a:xfrm>
            <a:off x="179388" y="2997200"/>
            <a:ext cx="3024187" cy="2120900"/>
          </a:xfrm>
          <a:prstGeom prst="rect">
            <a:avLst/>
          </a:prstGeom>
          <a:noFill/>
          <a:ln w="9525">
            <a:noFill/>
            <a:miter lim="800000"/>
            <a:headEnd/>
            <a:tailEnd/>
          </a:ln>
        </p:spPr>
      </p:pic>
      <p:sp>
        <p:nvSpPr>
          <p:cNvPr id="140293" name="Rectangle 8"/>
          <p:cNvSpPr>
            <a:spLocks noChangeArrowheads="1"/>
          </p:cNvSpPr>
          <p:nvPr/>
        </p:nvSpPr>
        <p:spPr bwMode="auto">
          <a:xfrm>
            <a:off x="107950" y="5229225"/>
            <a:ext cx="3168650" cy="457200"/>
          </a:xfrm>
          <a:prstGeom prst="rect">
            <a:avLst/>
          </a:prstGeom>
          <a:noFill/>
          <a:ln w="9525">
            <a:noFill/>
            <a:miter lim="800000"/>
            <a:headEnd/>
            <a:tailEnd/>
          </a:ln>
        </p:spPr>
        <p:txBody>
          <a:bodyPr>
            <a:spAutoFit/>
          </a:bodyPr>
          <a:lstStyle/>
          <a:p>
            <a:r>
              <a:rPr lang="en-GB" sz="1200"/>
              <a:t>[Source: http://www.clu-in.org/char/technologies/images/hanby.gif]</a:t>
            </a:r>
          </a:p>
        </p:txBody>
      </p:sp>
      <p:pic>
        <p:nvPicPr>
          <p:cNvPr id="140294" name="Picture 9" descr="Colorimetric_determination-of_Iron_res0205-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48038" y="3933825"/>
            <a:ext cx="2736850" cy="1871663"/>
          </a:xfrm>
          <a:prstGeom prst="rect">
            <a:avLst/>
          </a:prstGeom>
          <a:noFill/>
          <a:ln w="9525">
            <a:noFill/>
            <a:miter lim="800000"/>
            <a:headEnd/>
            <a:tailEnd/>
          </a:ln>
        </p:spPr>
      </p:pic>
      <p:sp>
        <p:nvSpPr>
          <p:cNvPr id="140295" name="Rectangle 10"/>
          <p:cNvSpPr>
            <a:spLocks noChangeArrowheads="1"/>
          </p:cNvSpPr>
          <p:nvPr/>
        </p:nvSpPr>
        <p:spPr bwMode="auto">
          <a:xfrm>
            <a:off x="2195513" y="5738813"/>
            <a:ext cx="3852862" cy="639762"/>
          </a:xfrm>
          <a:prstGeom prst="rect">
            <a:avLst/>
          </a:prstGeom>
          <a:noFill/>
          <a:ln w="9525">
            <a:noFill/>
            <a:miter lim="800000"/>
            <a:headEnd/>
            <a:tailEnd/>
          </a:ln>
        </p:spPr>
        <p:txBody>
          <a:bodyPr>
            <a:spAutoFit/>
          </a:bodyPr>
          <a:lstStyle/>
          <a:p>
            <a:r>
              <a:rPr lang="en-GB" sz="1200"/>
              <a:t>[Source:  http://labs.eng.hokudai.ac.jp/labo/tokeshi_lab/english/wp-content/uploads/2014/01/res0205-3.jpg]</a:t>
            </a:r>
          </a:p>
        </p:txBody>
      </p:sp>
      <p:pic>
        <p:nvPicPr>
          <p:cNvPr id="140296" name="Picture 12" descr="Colorimetry_worddav23206774a555b3bf06ee8d2f218402e4"/>
          <p:cNvPicPr>
            <a:picLocks noChangeAspect="1" noChangeArrowheads="1"/>
          </p:cNvPicPr>
          <p:nvPr/>
        </p:nvPicPr>
        <p:blipFill>
          <a:blip r:embed="rId5" cstate="print"/>
          <a:srcRect/>
          <a:stretch>
            <a:fillRect/>
          </a:stretch>
        </p:blipFill>
        <p:spPr bwMode="auto">
          <a:xfrm>
            <a:off x="6156325" y="2781300"/>
            <a:ext cx="2808288" cy="2386013"/>
          </a:xfrm>
          <a:prstGeom prst="rect">
            <a:avLst/>
          </a:prstGeom>
          <a:noFill/>
          <a:ln w="9525">
            <a:noFill/>
            <a:miter lim="800000"/>
            <a:headEnd/>
            <a:tailEnd/>
          </a:ln>
        </p:spPr>
      </p:pic>
      <p:sp>
        <p:nvSpPr>
          <p:cNvPr id="140297" name="Rectangle 13"/>
          <p:cNvSpPr>
            <a:spLocks noChangeArrowheads="1"/>
          </p:cNvSpPr>
          <p:nvPr/>
        </p:nvSpPr>
        <p:spPr bwMode="auto">
          <a:xfrm>
            <a:off x="6097588" y="5218113"/>
            <a:ext cx="2901950" cy="1187450"/>
          </a:xfrm>
          <a:prstGeom prst="rect">
            <a:avLst/>
          </a:prstGeom>
          <a:noFill/>
          <a:ln w="9525">
            <a:noFill/>
            <a:miter lim="800000"/>
            <a:headEnd/>
            <a:tailEnd/>
          </a:ln>
        </p:spPr>
        <p:txBody>
          <a:bodyPr>
            <a:spAutoFit/>
          </a:bodyPr>
          <a:lstStyle/>
          <a:p>
            <a:r>
              <a:rPr lang="en-GB" sz="1200"/>
              <a:t>[Source: http://www.responsiblebusiness.eu/download/attachments/2916362/worddav23206774a555b3bf06ee8d2f218402e4.png?version=1&amp;modificationDate=1276685753000]</a:t>
            </a:r>
          </a:p>
        </p:txBody>
      </p:sp>
      <p:sp>
        <p:nvSpPr>
          <p:cNvPr id="140298" name="Text Box 14"/>
          <p:cNvSpPr txBox="1">
            <a:spLocks noChangeArrowheads="1"/>
          </p:cNvSpPr>
          <p:nvPr/>
        </p:nvSpPr>
        <p:spPr bwMode="auto">
          <a:xfrm>
            <a:off x="3419475" y="3284538"/>
            <a:ext cx="2559050" cy="641350"/>
          </a:xfrm>
          <a:prstGeom prst="rect">
            <a:avLst/>
          </a:prstGeom>
          <a:noFill/>
          <a:ln w="9525">
            <a:noFill/>
            <a:miter lim="800000"/>
            <a:headEnd/>
            <a:tailEnd/>
          </a:ln>
        </p:spPr>
        <p:txBody>
          <a:bodyPr wrap="none">
            <a:spAutoFit/>
          </a:bodyPr>
          <a:lstStyle/>
          <a:p>
            <a:pPr algn="ctr"/>
            <a:r>
              <a:rPr lang="en-GB" i="1"/>
              <a:t>Standard solutions at</a:t>
            </a:r>
          </a:p>
          <a:p>
            <a:pPr algn="ctr"/>
            <a:r>
              <a:rPr lang="en-GB" i="1"/>
              <a:t>different concentrations</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0" y="0"/>
            <a:ext cx="9144000" cy="488950"/>
          </a:xfrm>
          <a:prstGeom prst="rect">
            <a:avLst/>
          </a:prstGeom>
          <a:noFill/>
          <a:ln w="9525">
            <a:noFill/>
            <a:miter lim="800000"/>
            <a:headEnd/>
            <a:tailEnd/>
          </a:ln>
        </p:spPr>
        <p:txBody>
          <a:bodyPr wrap="square">
            <a:spAutoFit/>
          </a:bodyPr>
          <a:lstStyle/>
          <a:p>
            <a:pPr algn="ctr"/>
            <a:r>
              <a:rPr lang="en-GB" sz="2600" b="1" dirty="0">
                <a:solidFill>
                  <a:srgbClr val="0000CC"/>
                </a:solidFill>
              </a:rPr>
              <a:t>…(5) Soil geochemical survey…</a:t>
            </a:r>
          </a:p>
        </p:txBody>
      </p:sp>
      <p:sp>
        <p:nvSpPr>
          <p:cNvPr id="141315" name="Rectangle 5"/>
          <p:cNvSpPr>
            <a:spLocks noChangeArrowheads="1"/>
          </p:cNvSpPr>
          <p:nvPr/>
        </p:nvSpPr>
        <p:spPr bwMode="auto">
          <a:xfrm>
            <a:off x="5357818" y="508608"/>
            <a:ext cx="3608383" cy="5909310"/>
          </a:xfrm>
          <a:prstGeom prst="rect">
            <a:avLst/>
          </a:prstGeom>
          <a:noFill/>
          <a:ln w="9525">
            <a:noFill/>
            <a:miter lim="800000"/>
            <a:headEnd/>
            <a:tailEnd/>
          </a:ln>
        </p:spPr>
        <p:txBody>
          <a:bodyPr wrap="square">
            <a:spAutoFit/>
          </a:bodyPr>
          <a:lstStyle/>
          <a:p>
            <a:r>
              <a:rPr lang="en-GB" b="1" dirty="0"/>
              <a:t>Looking at the results the </a:t>
            </a:r>
            <a:r>
              <a:rPr lang="en-GB" b="1" dirty="0">
                <a:solidFill>
                  <a:srgbClr val="C00000"/>
                </a:solidFill>
              </a:rPr>
              <a:t>subsoil</a:t>
            </a:r>
            <a:r>
              <a:rPr lang="en-GB" b="1" dirty="0"/>
              <a:t> samples obviously give a greater contrast and would be better to use in the detailed soil geochemical survey.  </a:t>
            </a:r>
          </a:p>
          <a:p>
            <a:endParaRPr lang="en-GB" b="1" dirty="0"/>
          </a:p>
          <a:p>
            <a:r>
              <a:rPr lang="en-GB" b="1" dirty="0"/>
              <a:t>However, the Applied Geochemist’s recommendation should be that further orientation work is necessary to ensure that the results of this transect are representative of the area as a whole.  </a:t>
            </a:r>
          </a:p>
          <a:p>
            <a:endParaRPr lang="en-GB" b="1" dirty="0"/>
          </a:p>
          <a:p>
            <a:r>
              <a:rPr lang="en-GB" b="1" dirty="0"/>
              <a:t>Never, rely on the results of just one transect, however representative you may think it is.  The results are promising, but should be verified by at least another two transects.</a:t>
            </a:r>
          </a:p>
        </p:txBody>
      </p:sp>
      <p:grpSp>
        <p:nvGrpSpPr>
          <p:cNvPr id="141316" name="Group 9"/>
          <p:cNvGrpSpPr>
            <a:grpSpLocks/>
          </p:cNvGrpSpPr>
          <p:nvPr/>
        </p:nvGrpSpPr>
        <p:grpSpPr bwMode="auto">
          <a:xfrm>
            <a:off x="142844" y="549275"/>
            <a:ext cx="5127625" cy="5675313"/>
            <a:chOff x="158" y="346"/>
            <a:chExt cx="3230" cy="3575"/>
          </a:xfrm>
        </p:grpSpPr>
        <p:pic>
          <p:nvPicPr>
            <p:cNvPr id="141317" name="Picture 56" descr="Figure_34"/>
            <p:cNvPicPr>
              <a:picLocks noChangeAspect="1" noChangeArrowheads="1"/>
            </p:cNvPicPr>
            <p:nvPr/>
          </p:nvPicPr>
          <p:blipFill>
            <a:blip r:embed="rId3" cstate="print"/>
            <a:srcRect/>
            <a:stretch>
              <a:fillRect/>
            </a:stretch>
          </p:blipFill>
          <p:spPr bwMode="auto">
            <a:xfrm>
              <a:off x="158" y="346"/>
              <a:ext cx="3230" cy="3401"/>
            </a:xfrm>
            <a:prstGeom prst="rect">
              <a:avLst/>
            </a:prstGeom>
            <a:noFill/>
            <a:ln w="9525">
              <a:noFill/>
              <a:miter lim="800000"/>
              <a:headEnd/>
              <a:tailEnd/>
            </a:ln>
          </p:spPr>
        </p:pic>
        <p:sp>
          <p:nvSpPr>
            <p:cNvPr id="141318" name="Rectangle 8"/>
            <p:cNvSpPr>
              <a:spLocks noChangeArrowheads="1"/>
            </p:cNvSpPr>
            <p:nvPr/>
          </p:nvSpPr>
          <p:spPr bwMode="auto">
            <a:xfrm>
              <a:off x="703" y="3748"/>
              <a:ext cx="2099" cy="173"/>
            </a:xfrm>
            <a:prstGeom prst="rect">
              <a:avLst/>
            </a:prstGeom>
            <a:noFill/>
            <a:ln w="9525">
              <a:noFill/>
              <a:miter lim="800000"/>
              <a:headEnd/>
              <a:tailEnd/>
            </a:ln>
          </p:spPr>
          <p:txBody>
            <a:bodyPr wrap="none">
              <a:spAutoFit/>
            </a:bodyPr>
            <a:lstStyle/>
            <a:p>
              <a:r>
                <a:rPr lang="en-GB" sz="1200"/>
                <a:t>[Source:  Open University (1972, Fig. 8, p.13)]</a:t>
              </a:r>
            </a:p>
          </p:txBody>
        </p:sp>
      </p:gr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…(5) Soil geochemical survey…</a:t>
            </a:r>
          </a:p>
        </p:txBody>
      </p:sp>
      <p:sp>
        <p:nvSpPr>
          <p:cNvPr id="142339" name="Rectangle 3"/>
          <p:cNvSpPr>
            <a:spLocks noChangeArrowheads="1"/>
          </p:cNvSpPr>
          <p:nvPr/>
        </p:nvSpPr>
        <p:spPr bwMode="auto">
          <a:xfrm>
            <a:off x="179388" y="549275"/>
            <a:ext cx="8715375" cy="2289175"/>
          </a:xfrm>
          <a:prstGeom prst="rect">
            <a:avLst/>
          </a:prstGeom>
          <a:noFill/>
          <a:ln w="9525">
            <a:noFill/>
            <a:miter lim="800000"/>
            <a:headEnd/>
            <a:tailEnd/>
          </a:ln>
        </p:spPr>
        <p:txBody>
          <a:bodyPr>
            <a:spAutoFit/>
          </a:bodyPr>
          <a:lstStyle/>
          <a:p>
            <a:r>
              <a:rPr lang="en-GB" b="1" dirty="0"/>
              <a:t>An example of a </a:t>
            </a:r>
            <a:r>
              <a:rPr lang="en-GB" b="1" i="1" u="sng" dirty="0"/>
              <a:t>geochemical data map</a:t>
            </a:r>
            <a:r>
              <a:rPr lang="en-GB" b="1" i="1" dirty="0"/>
              <a:t> </a:t>
            </a:r>
            <a:r>
              <a:rPr lang="en-GB" b="1" dirty="0"/>
              <a:t>compiled, during an actual detailed soil geochemical survey is given, and is based upon soil samples collected on a square grid.  A square grid is normally used when there is no information about the dominant trend of the underlying mineralisation.  The sampling interval between the points on the grid is 30 metres.  The sampling density is, therefore, very high, and hardly suitable for a regional programme, covering several thousand square kilometres of a country, such as Sierra Leone.  Since this project was of local application, the high sampling density is suitable.</a:t>
            </a:r>
          </a:p>
        </p:txBody>
      </p:sp>
      <p:sp>
        <p:nvSpPr>
          <p:cNvPr id="142340" name="Rectangle 8"/>
          <p:cNvSpPr>
            <a:spLocks noChangeArrowheads="1"/>
          </p:cNvSpPr>
          <p:nvPr/>
        </p:nvSpPr>
        <p:spPr bwMode="auto">
          <a:xfrm>
            <a:off x="4857752" y="3129693"/>
            <a:ext cx="4071934" cy="2585323"/>
          </a:xfrm>
          <a:prstGeom prst="rect">
            <a:avLst/>
          </a:prstGeom>
          <a:noFill/>
          <a:ln w="9525">
            <a:noFill/>
            <a:miter lim="800000"/>
            <a:headEnd/>
            <a:tailEnd/>
          </a:ln>
        </p:spPr>
        <p:txBody>
          <a:bodyPr wrap="square">
            <a:spAutoFit/>
          </a:bodyPr>
          <a:lstStyle/>
          <a:p>
            <a:r>
              <a:rPr lang="en-GB" b="1" dirty="0"/>
              <a:t>The arsenic (As) distribution in soil shows that the threshold is at 25 </a:t>
            </a:r>
            <a:r>
              <a:rPr lang="en-GB" b="1" dirty="0" err="1"/>
              <a:t>ppm</a:t>
            </a:r>
            <a:r>
              <a:rPr lang="en-GB" b="1" dirty="0"/>
              <a:t> As, and the geochemical anomaly is ≥150 </a:t>
            </a:r>
            <a:r>
              <a:rPr lang="en-GB" b="1" dirty="0" err="1"/>
              <a:t>ppm</a:t>
            </a:r>
            <a:r>
              <a:rPr lang="en-GB" b="1" dirty="0"/>
              <a:t> As.  </a:t>
            </a:r>
          </a:p>
          <a:p>
            <a:endParaRPr lang="en-GB" b="1" dirty="0"/>
          </a:p>
          <a:p>
            <a:r>
              <a:rPr lang="en-GB" b="1" dirty="0"/>
              <a:t>The arsenic distribution in soil delineates a potentially mineralised zone having a south-east to a north-west direction.</a:t>
            </a:r>
          </a:p>
        </p:txBody>
      </p:sp>
      <p:grpSp>
        <p:nvGrpSpPr>
          <p:cNvPr id="142341" name="Group 10"/>
          <p:cNvGrpSpPr>
            <a:grpSpLocks/>
          </p:cNvGrpSpPr>
          <p:nvPr/>
        </p:nvGrpSpPr>
        <p:grpSpPr bwMode="auto">
          <a:xfrm>
            <a:off x="214282" y="2967038"/>
            <a:ext cx="4679950" cy="3443287"/>
            <a:chOff x="204" y="1797"/>
            <a:chExt cx="2948" cy="2169"/>
          </a:xfrm>
        </p:grpSpPr>
        <p:pic>
          <p:nvPicPr>
            <p:cNvPr id="142342" name="Picture 57" descr="Figure_35"/>
            <p:cNvPicPr>
              <a:picLocks noChangeAspect="1" noChangeArrowheads="1"/>
            </p:cNvPicPr>
            <p:nvPr/>
          </p:nvPicPr>
          <p:blipFill>
            <a:blip r:embed="rId3" cstate="print"/>
            <a:srcRect/>
            <a:stretch>
              <a:fillRect/>
            </a:stretch>
          </p:blipFill>
          <p:spPr bwMode="auto">
            <a:xfrm>
              <a:off x="204" y="1797"/>
              <a:ext cx="2948" cy="2021"/>
            </a:xfrm>
            <a:prstGeom prst="rect">
              <a:avLst/>
            </a:prstGeom>
            <a:noFill/>
            <a:ln w="9525">
              <a:noFill/>
              <a:miter lim="800000"/>
              <a:headEnd/>
              <a:tailEnd/>
            </a:ln>
          </p:spPr>
        </p:pic>
        <p:sp>
          <p:nvSpPr>
            <p:cNvPr id="142343" name="Rectangle 9"/>
            <p:cNvSpPr>
              <a:spLocks noChangeArrowheads="1"/>
            </p:cNvSpPr>
            <p:nvPr/>
          </p:nvSpPr>
          <p:spPr bwMode="auto">
            <a:xfrm>
              <a:off x="657" y="3793"/>
              <a:ext cx="2072" cy="173"/>
            </a:xfrm>
            <a:prstGeom prst="rect">
              <a:avLst/>
            </a:prstGeom>
            <a:noFill/>
            <a:ln w="9525">
              <a:noFill/>
              <a:miter lim="800000"/>
              <a:headEnd/>
              <a:tailEnd/>
            </a:ln>
          </p:spPr>
          <p:txBody>
            <a:bodyPr wrap="none" anchor="ctr">
              <a:spAutoFit/>
            </a:bodyPr>
            <a:lstStyle/>
            <a:p>
              <a:pPr eaLnBrk="0" hangingPunct="0"/>
              <a:r>
                <a:rPr lang="en-GB" sz="1200"/>
                <a:t>[Source:  Open University (1972, Fig. 9, p.13)]</a:t>
              </a:r>
            </a:p>
          </p:txBody>
        </p:sp>
      </p:gr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0" y="0"/>
            <a:ext cx="9144000" cy="885825"/>
          </a:xfrm>
          <a:prstGeom prst="rect">
            <a:avLst/>
          </a:prstGeom>
          <a:noFill/>
          <a:ln w="9525">
            <a:noFill/>
            <a:miter lim="800000"/>
            <a:headEnd/>
            <a:tailEnd/>
          </a:ln>
        </p:spPr>
        <p:txBody>
          <a:bodyPr>
            <a:spAutoFit/>
          </a:bodyPr>
          <a:lstStyle/>
          <a:p>
            <a:pPr algn="ctr"/>
            <a:r>
              <a:rPr lang="en-GB" sz="2600" b="1">
                <a:solidFill>
                  <a:srgbClr val="0000CC"/>
                </a:solidFill>
              </a:rPr>
              <a:t>…(5) Soil geochemical survey:  </a:t>
            </a:r>
          </a:p>
          <a:p>
            <a:pPr algn="ctr"/>
            <a:r>
              <a:rPr lang="en-GB" sz="2600" b="1" i="1">
                <a:solidFill>
                  <a:srgbClr val="0000CC"/>
                </a:solidFill>
              </a:rPr>
              <a:t>The case of sampling different soil horizons…</a:t>
            </a:r>
          </a:p>
        </p:txBody>
      </p:sp>
      <p:sp>
        <p:nvSpPr>
          <p:cNvPr id="143363" name="Rectangle 3"/>
          <p:cNvSpPr>
            <a:spLocks noChangeArrowheads="1"/>
          </p:cNvSpPr>
          <p:nvPr/>
        </p:nvSpPr>
        <p:spPr bwMode="auto">
          <a:xfrm>
            <a:off x="201613" y="1285875"/>
            <a:ext cx="8715375" cy="5016758"/>
          </a:xfrm>
          <a:prstGeom prst="rect">
            <a:avLst/>
          </a:prstGeom>
          <a:noFill/>
          <a:ln w="9525">
            <a:noFill/>
            <a:miter lim="800000"/>
            <a:headEnd/>
            <a:tailEnd/>
          </a:ln>
        </p:spPr>
        <p:txBody>
          <a:bodyPr>
            <a:spAutoFit/>
          </a:bodyPr>
          <a:lstStyle/>
          <a:p>
            <a:r>
              <a:rPr lang="en-GB" sz="2000" b="1" dirty="0"/>
              <a:t>As it has been pointed above, residual soil when is well developed has horizons (A, B and C).  During the orientation survey, different soil horizons are sampled in order to decide, which one gives the </a:t>
            </a:r>
            <a:r>
              <a:rPr lang="en-GB" sz="2000" b="1" i="1" dirty="0"/>
              <a:t>optimum contrast</a:t>
            </a:r>
            <a:r>
              <a:rPr lang="en-GB" sz="2000" b="1" dirty="0"/>
              <a:t>.  In order to sample the correct soil horizon, pits are dug, and the soil section is studied carefully before sampling.  If, </a:t>
            </a:r>
            <a:r>
              <a:rPr lang="en-GB" sz="2000" b="1" i="1" dirty="0"/>
              <a:t>for example</a:t>
            </a:r>
            <a:r>
              <a:rPr lang="en-GB" sz="2000" b="1" dirty="0"/>
              <a:t>, the B- and C-horizons of soil are being sampled, the sampling interval will most likely be different from point to point.  </a:t>
            </a:r>
          </a:p>
          <a:p>
            <a:endParaRPr lang="en-GB" sz="2000" b="1" dirty="0"/>
          </a:p>
          <a:p>
            <a:r>
              <a:rPr lang="en-GB" sz="2000" b="1" dirty="0"/>
              <a:t>There are cases, however, where a soil geochemical survey is carried out by a non-professional Applied Geochemist, who gives instructions to the field sampling team to collect samples always from a certain sampling depth interval.  This is truly dangerous, because the soil samples will be taken from different soil horizons, which have different </a:t>
            </a:r>
            <a:r>
              <a:rPr lang="en-GB" sz="2000" b="1" dirty="0" err="1"/>
              <a:t>physico</a:t>
            </a:r>
            <a:r>
              <a:rPr lang="en-GB" sz="2000" b="1" dirty="0"/>
              <a:t>-chemical characteristics.  Consequently, the collected data are not comparable.  The following hypothetical example shows such erroneous results.</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0" y="0"/>
            <a:ext cx="4284663" cy="1679575"/>
          </a:xfrm>
          <a:prstGeom prst="rect">
            <a:avLst/>
          </a:prstGeom>
          <a:noFill/>
          <a:ln w="9525">
            <a:noFill/>
            <a:miter lim="800000"/>
            <a:headEnd/>
            <a:tailEnd/>
          </a:ln>
        </p:spPr>
        <p:txBody>
          <a:bodyPr>
            <a:spAutoFit/>
          </a:bodyPr>
          <a:lstStyle/>
          <a:p>
            <a:pPr algn="ctr"/>
            <a:r>
              <a:rPr lang="en-GB" sz="2600" b="1">
                <a:solidFill>
                  <a:srgbClr val="0000CC"/>
                </a:solidFill>
              </a:rPr>
              <a:t>…(5) Soil geochemical survey:  </a:t>
            </a:r>
          </a:p>
          <a:p>
            <a:pPr algn="ctr"/>
            <a:r>
              <a:rPr lang="en-GB" sz="2600" b="1" i="1">
                <a:solidFill>
                  <a:srgbClr val="0000CC"/>
                </a:solidFill>
              </a:rPr>
              <a:t>The case of sampling different soil horizons</a:t>
            </a:r>
          </a:p>
        </p:txBody>
      </p:sp>
      <p:sp>
        <p:nvSpPr>
          <p:cNvPr id="144387" name="Rectangle 3"/>
          <p:cNvSpPr>
            <a:spLocks noChangeArrowheads="1"/>
          </p:cNvSpPr>
          <p:nvPr/>
        </p:nvSpPr>
        <p:spPr bwMode="auto">
          <a:xfrm>
            <a:off x="4425612" y="44450"/>
            <a:ext cx="4643437" cy="6740307"/>
          </a:xfrm>
          <a:prstGeom prst="rect">
            <a:avLst/>
          </a:prstGeom>
          <a:noFill/>
          <a:ln w="9525">
            <a:noFill/>
            <a:miter lim="800000"/>
            <a:headEnd/>
            <a:tailEnd/>
          </a:ln>
        </p:spPr>
        <p:txBody>
          <a:bodyPr wrap="square">
            <a:spAutoFit/>
          </a:bodyPr>
          <a:lstStyle/>
          <a:p>
            <a:r>
              <a:rPr lang="en-GB" b="1" dirty="0"/>
              <a:t>This figure shows a non-significant lead (</a:t>
            </a:r>
            <a:r>
              <a:rPr lang="en-GB" b="1" dirty="0" err="1"/>
              <a:t>Pb</a:t>
            </a:r>
            <a:r>
              <a:rPr lang="en-GB" b="1" dirty="0"/>
              <a:t>) anomaly in soil.  </a:t>
            </a:r>
            <a:r>
              <a:rPr lang="en-GB" b="1" i="1" dirty="0">
                <a:solidFill>
                  <a:srgbClr val="FF0000"/>
                </a:solidFill>
              </a:rPr>
              <a:t>Why is it non-significant?</a:t>
            </a:r>
            <a:r>
              <a:rPr lang="en-GB" b="1" dirty="0">
                <a:solidFill>
                  <a:srgbClr val="FF0000"/>
                </a:solidFill>
              </a:rPr>
              <a:t>  </a:t>
            </a:r>
            <a:r>
              <a:rPr lang="en-GB" b="1" dirty="0"/>
              <a:t>The soil samples were collected from the A- and B-horizons, two horizons with different </a:t>
            </a:r>
            <a:r>
              <a:rPr lang="en-GB" b="1" dirty="0" err="1"/>
              <a:t>physico</a:t>
            </a:r>
            <a:r>
              <a:rPr lang="en-GB" b="1" dirty="0"/>
              <a:t>-chemical properties.  The A-horizon of soil is enriched in organic material, which has a tendency to concentrate metals, forming usually </a:t>
            </a:r>
            <a:r>
              <a:rPr lang="en-GB" b="1" dirty="0" err="1"/>
              <a:t>organo</a:t>
            </a:r>
            <a:r>
              <a:rPr lang="en-GB" b="1" dirty="0"/>
              <a:t>-metallic complexes.  The </a:t>
            </a:r>
            <a:r>
              <a:rPr lang="en-GB" b="1" dirty="0" err="1"/>
              <a:t>Pb</a:t>
            </a:r>
            <a:r>
              <a:rPr lang="en-GB" b="1" dirty="0"/>
              <a:t> in soil samples of the B-horizon has low concentrations, which give an impression that these values belong to the background variation.  Lead values begin to rise as soon as soil samples are collected from the organic rich topsoil, and the highest values are found at points where this horizon is thicker.  Therefore, this enrichment of </a:t>
            </a:r>
            <a:r>
              <a:rPr lang="en-GB" b="1" dirty="0" err="1"/>
              <a:t>Pb</a:t>
            </a:r>
            <a:r>
              <a:rPr lang="en-GB" b="1" dirty="0"/>
              <a:t> appears to be due to soil forming processes, and the collection of samples from different soil horizons, and bears no obvious relation to an ore body.  </a:t>
            </a:r>
            <a:r>
              <a:rPr lang="en-GB" b="1" i="1" dirty="0"/>
              <a:t>Even a false anomaly, such as this one, should be explained</a:t>
            </a:r>
            <a:r>
              <a:rPr lang="en-GB" b="1" dirty="0"/>
              <a:t>.</a:t>
            </a:r>
          </a:p>
        </p:txBody>
      </p:sp>
      <p:grpSp>
        <p:nvGrpSpPr>
          <p:cNvPr id="144388" name="Group 6"/>
          <p:cNvGrpSpPr>
            <a:grpSpLocks/>
          </p:cNvGrpSpPr>
          <p:nvPr/>
        </p:nvGrpSpPr>
        <p:grpSpPr bwMode="auto">
          <a:xfrm>
            <a:off x="144463" y="1916113"/>
            <a:ext cx="4356100" cy="3852862"/>
            <a:chOff x="0" y="1207"/>
            <a:chExt cx="2744" cy="2427"/>
          </a:xfrm>
        </p:grpSpPr>
        <p:pic>
          <p:nvPicPr>
            <p:cNvPr id="144389" name="Picture 58" descr="Figure_36"/>
            <p:cNvPicPr>
              <a:picLocks noChangeAspect="1" noChangeArrowheads="1"/>
            </p:cNvPicPr>
            <p:nvPr/>
          </p:nvPicPr>
          <p:blipFill>
            <a:blip r:embed="rId3" cstate="print"/>
            <a:srcRect/>
            <a:stretch>
              <a:fillRect/>
            </a:stretch>
          </p:blipFill>
          <p:spPr bwMode="auto">
            <a:xfrm>
              <a:off x="0" y="1207"/>
              <a:ext cx="2744" cy="2254"/>
            </a:xfrm>
            <a:prstGeom prst="rect">
              <a:avLst/>
            </a:prstGeom>
            <a:noFill/>
            <a:ln w="9525">
              <a:noFill/>
              <a:miter lim="800000"/>
              <a:headEnd/>
              <a:tailEnd/>
            </a:ln>
          </p:spPr>
        </p:pic>
        <p:sp>
          <p:nvSpPr>
            <p:cNvPr id="144390" name="Rectangle 5"/>
            <p:cNvSpPr>
              <a:spLocks noChangeArrowheads="1"/>
            </p:cNvSpPr>
            <p:nvPr/>
          </p:nvSpPr>
          <p:spPr bwMode="auto">
            <a:xfrm>
              <a:off x="431" y="3461"/>
              <a:ext cx="2125" cy="173"/>
            </a:xfrm>
            <a:prstGeom prst="rect">
              <a:avLst/>
            </a:prstGeom>
            <a:noFill/>
            <a:ln w="9525">
              <a:noFill/>
              <a:miter lim="800000"/>
              <a:headEnd/>
              <a:tailEnd/>
            </a:ln>
          </p:spPr>
          <p:txBody>
            <a:bodyPr wrap="none">
              <a:spAutoFit/>
            </a:bodyPr>
            <a:lstStyle/>
            <a:p>
              <a:r>
                <a:rPr lang="en-GB" sz="1200"/>
                <a:t>[Source:  Open University (1972, Fig. 10, p.14)]</a:t>
              </a:r>
            </a:p>
          </p:txBody>
        </p:sp>
      </p:gr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0" y="2420938"/>
            <a:ext cx="9144000" cy="641350"/>
          </a:xfrm>
          <a:prstGeom prst="rect">
            <a:avLst/>
          </a:prstGeom>
          <a:noFill/>
          <a:ln w="9525">
            <a:noFill/>
            <a:miter lim="800000"/>
            <a:headEnd/>
            <a:tailEnd/>
          </a:ln>
        </p:spPr>
        <p:txBody>
          <a:bodyPr>
            <a:spAutoFit/>
          </a:bodyPr>
          <a:lstStyle/>
          <a:p>
            <a:pPr algn="ctr"/>
            <a:r>
              <a:rPr lang="en-GB" sz="3600" b="1">
                <a:solidFill>
                  <a:srgbClr val="0000CC"/>
                </a:solidFill>
              </a:rPr>
              <a:t>6. ROCK GEOCHEMICAL SURVEY</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(6) Rock geochemical survey…</a:t>
            </a:r>
          </a:p>
        </p:txBody>
      </p:sp>
      <p:sp>
        <p:nvSpPr>
          <p:cNvPr id="146435" name="Rectangle 3"/>
          <p:cNvSpPr>
            <a:spLocks noChangeArrowheads="1"/>
          </p:cNvSpPr>
          <p:nvPr/>
        </p:nvSpPr>
        <p:spPr bwMode="auto">
          <a:xfrm>
            <a:off x="201613" y="500042"/>
            <a:ext cx="8715375" cy="1631216"/>
          </a:xfrm>
          <a:prstGeom prst="rect">
            <a:avLst/>
          </a:prstGeom>
          <a:noFill/>
          <a:ln w="9525">
            <a:noFill/>
            <a:miter lim="800000"/>
            <a:headEnd/>
            <a:tailEnd/>
          </a:ln>
        </p:spPr>
        <p:txBody>
          <a:bodyPr>
            <a:spAutoFit/>
          </a:bodyPr>
          <a:lstStyle/>
          <a:p>
            <a:r>
              <a:rPr lang="en-GB" sz="2000" b="1" dirty="0"/>
              <a:t>Rock geochemical surveys involve the chemical analysis of bedrock or rock samples, and is the most direct geochemical method for the detection of a </a:t>
            </a:r>
            <a:r>
              <a:rPr lang="en-GB" sz="2000" b="1" dirty="0">
                <a:solidFill>
                  <a:srgbClr val="C00000"/>
                </a:solidFill>
              </a:rPr>
              <a:t>primary geochemical dispersion pattern </a:t>
            </a:r>
            <a:r>
              <a:rPr lang="en-GB" sz="2000" b="1" dirty="0"/>
              <a:t>or just a </a:t>
            </a:r>
            <a:r>
              <a:rPr lang="en-GB" sz="2000" b="1" dirty="0">
                <a:solidFill>
                  <a:srgbClr val="C00000"/>
                </a:solidFill>
              </a:rPr>
              <a:t>primary dispersion pattern</a:t>
            </a:r>
            <a:r>
              <a:rPr lang="en-GB" sz="2000" b="1" dirty="0"/>
              <a:t>.  Primary dispersion patterns are classified into two basic types:</a:t>
            </a:r>
          </a:p>
        </p:txBody>
      </p:sp>
      <p:sp>
        <p:nvSpPr>
          <p:cNvPr id="146436" name="Rectangle 4"/>
          <p:cNvSpPr>
            <a:spLocks noChangeArrowheads="1"/>
          </p:cNvSpPr>
          <p:nvPr/>
        </p:nvSpPr>
        <p:spPr bwMode="auto">
          <a:xfrm>
            <a:off x="971550" y="2143116"/>
            <a:ext cx="7921625" cy="1190625"/>
          </a:xfrm>
          <a:prstGeom prst="rect">
            <a:avLst/>
          </a:prstGeom>
          <a:noFill/>
          <a:ln w="9525">
            <a:noFill/>
            <a:miter lim="800000"/>
            <a:headEnd/>
            <a:tailEnd/>
          </a:ln>
        </p:spPr>
        <p:txBody>
          <a:bodyPr>
            <a:spAutoFit/>
          </a:bodyPr>
          <a:lstStyle/>
          <a:p>
            <a:pPr marL="265113" indent="-265113">
              <a:buFontTx/>
              <a:buChar char="•"/>
            </a:pPr>
            <a:r>
              <a:rPr lang="en-GB" b="1" i="1" dirty="0" err="1">
                <a:solidFill>
                  <a:srgbClr val="0000CC"/>
                </a:solidFill>
              </a:rPr>
              <a:t>Syngenetic</a:t>
            </a:r>
            <a:r>
              <a:rPr lang="en-GB" b="1" dirty="0"/>
              <a:t> are the geochemical patterns that are formed at the same time as the bedrock, and</a:t>
            </a:r>
          </a:p>
          <a:p>
            <a:pPr marL="265113" indent="-265113">
              <a:buFontTx/>
              <a:buChar char="•"/>
            </a:pPr>
            <a:r>
              <a:rPr lang="en-GB" b="1" i="1" dirty="0">
                <a:solidFill>
                  <a:srgbClr val="0000CC"/>
                </a:solidFill>
              </a:rPr>
              <a:t>Epigenetic</a:t>
            </a:r>
            <a:r>
              <a:rPr lang="en-GB" b="1" dirty="0"/>
              <a:t> are the geochemical patterns that are formed later than the bedrock or host rock.</a:t>
            </a:r>
          </a:p>
        </p:txBody>
      </p:sp>
      <p:sp>
        <p:nvSpPr>
          <p:cNvPr id="146437" name="Rectangle 5"/>
          <p:cNvSpPr>
            <a:spLocks noChangeArrowheads="1"/>
          </p:cNvSpPr>
          <p:nvPr/>
        </p:nvSpPr>
        <p:spPr bwMode="auto">
          <a:xfrm>
            <a:off x="250825" y="3429000"/>
            <a:ext cx="8569325" cy="2862322"/>
          </a:xfrm>
          <a:prstGeom prst="rect">
            <a:avLst/>
          </a:prstGeom>
          <a:noFill/>
          <a:ln w="9525">
            <a:noFill/>
            <a:miter lim="800000"/>
            <a:headEnd/>
            <a:tailEnd/>
          </a:ln>
        </p:spPr>
        <p:txBody>
          <a:bodyPr>
            <a:spAutoFit/>
          </a:bodyPr>
          <a:lstStyle/>
          <a:p>
            <a:r>
              <a:rPr lang="en-GB" sz="2000" b="1" dirty="0"/>
              <a:t>However, in this study course we will use a more general definition of ‘</a:t>
            </a:r>
            <a:r>
              <a:rPr lang="en-GB" sz="2000" b="1" dirty="0">
                <a:solidFill>
                  <a:srgbClr val="C00000"/>
                </a:solidFill>
              </a:rPr>
              <a:t>primary dispersion</a:t>
            </a:r>
            <a:r>
              <a:rPr lang="en-GB" sz="2000" b="1" dirty="0"/>
              <a:t>’, </a:t>
            </a:r>
            <a:r>
              <a:rPr lang="en-GB" sz="2000" b="1" i="1" dirty="0">
                <a:solidFill>
                  <a:srgbClr val="0000CC"/>
                </a:solidFill>
              </a:rPr>
              <a:t>which is the distribution of chemical elements in rocks (weathered and </a:t>
            </a:r>
            <a:r>
              <a:rPr lang="en-GB" sz="2000" b="1" i="1" dirty="0" err="1">
                <a:solidFill>
                  <a:srgbClr val="0000CC"/>
                </a:solidFill>
              </a:rPr>
              <a:t>unweathered</a:t>
            </a:r>
            <a:r>
              <a:rPr lang="en-GB" sz="2000" b="1" i="1" dirty="0">
                <a:solidFill>
                  <a:srgbClr val="0000CC"/>
                </a:solidFill>
              </a:rPr>
              <a:t>), and it does not matter if the mineral deposit is </a:t>
            </a:r>
            <a:r>
              <a:rPr lang="en-GB" sz="2000" b="1" i="1" dirty="0" err="1">
                <a:solidFill>
                  <a:srgbClr val="0000CC"/>
                </a:solidFill>
              </a:rPr>
              <a:t>syngenetic</a:t>
            </a:r>
            <a:r>
              <a:rPr lang="en-GB" sz="2000" b="1" i="1" dirty="0">
                <a:solidFill>
                  <a:srgbClr val="0000CC"/>
                </a:solidFill>
              </a:rPr>
              <a:t> or epigenetic</a:t>
            </a:r>
            <a:r>
              <a:rPr lang="en-GB" sz="2000" b="1" dirty="0"/>
              <a:t>.  Therefore, the term </a:t>
            </a:r>
            <a:r>
              <a:rPr lang="en-GB" sz="2000" b="1" i="1" dirty="0">
                <a:solidFill>
                  <a:srgbClr val="C00000"/>
                </a:solidFill>
              </a:rPr>
              <a:t>primary dispersion</a:t>
            </a:r>
            <a:r>
              <a:rPr lang="en-GB" sz="2000" b="1" dirty="0">
                <a:solidFill>
                  <a:srgbClr val="C00000"/>
                </a:solidFill>
              </a:rPr>
              <a:t> </a:t>
            </a:r>
            <a:r>
              <a:rPr lang="en-GB" sz="2000" b="1" dirty="0"/>
              <a:t>describes the distribution of chemical elements in rocks that has been formed by ore-forming or rock-forming processes, regardless of whether the geochemical dispersion patterns are directly or indirectly associated with the ore-forming processes.</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…(6) Rock geochemical survey…</a:t>
            </a:r>
          </a:p>
        </p:txBody>
      </p:sp>
      <p:sp>
        <p:nvSpPr>
          <p:cNvPr id="147459" name="Rectangle 3"/>
          <p:cNvSpPr>
            <a:spLocks noChangeArrowheads="1"/>
          </p:cNvSpPr>
          <p:nvPr/>
        </p:nvSpPr>
        <p:spPr bwMode="auto">
          <a:xfrm>
            <a:off x="209550" y="500042"/>
            <a:ext cx="8934450" cy="6247864"/>
          </a:xfrm>
          <a:prstGeom prst="rect">
            <a:avLst/>
          </a:prstGeom>
          <a:noFill/>
          <a:ln w="9525">
            <a:noFill/>
            <a:miter lim="800000"/>
            <a:headEnd/>
            <a:tailEnd/>
          </a:ln>
        </p:spPr>
        <p:txBody>
          <a:bodyPr wrap="square">
            <a:spAutoFit/>
          </a:bodyPr>
          <a:lstStyle/>
          <a:p>
            <a:r>
              <a:rPr lang="en-GB" sz="2000" b="1" dirty="0"/>
              <a:t>Rock samples are collected and analysed in the laboratory, and the results interpreted with the aim to locate </a:t>
            </a:r>
            <a:r>
              <a:rPr lang="en-GB" sz="2000" b="1" i="1" dirty="0">
                <a:solidFill>
                  <a:srgbClr val="C00000"/>
                </a:solidFill>
              </a:rPr>
              <a:t>primary geochemical anomalies</a:t>
            </a:r>
            <a:r>
              <a:rPr lang="en-GB" sz="2000" b="1" dirty="0">
                <a:solidFill>
                  <a:srgbClr val="C00000"/>
                </a:solidFill>
              </a:rPr>
              <a:t> </a:t>
            </a:r>
            <a:r>
              <a:rPr lang="en-GB" sz="2000" b="1" dirty="0"/>
              <a:t>related to mineralisation.  </a:t>
            </a:r>
          </a:p>
          <a:p>
            <a:endParaRPr lang="en-GB" sz="2000" b="1" dirty="0"/>
          </a:p>
          <a:p>
            <a:r>
              <a:rPr lang="en-GB" sz="2000" b="1" dirty="0"/>
              <a:t>Rock sampling although it appears to be simple, there are some rules that </a:t>
            </a:r>
            <a:r>
              <a:rPr lang="en-GB" sz="2000" b="1" i="1" u="sng" dirty="0"/>
              <a:t>in an ideal world</a:t>
            </a:r>
            <a:r>
              <a:rPr lang="en-GB" sz="2000" b="1" i="1" dirty="0"/>
              <a:t> </a:t>
            </a:r>
            <a:r>
              <a:rPr lang="en-GB" sz="2000" b="1" dirty="0"/>
              <a:t>should be followed</a:t>
            </a:r>
            <a:r>
              <a:rPr lang="en-GB" sz="2000" b="1" i="1" dirty="0"/>
              <a:t>.  </a:t>
            </a:r>
            <a:r>
              <a:rPr lang="en-GB" sz="2000" b="1" i="1" u="sng" dirty="0"/>
              <a:t>Ideally</a:t>
            </a:r>
            <a:r>
              <a:rPr lang="en-GB" sz="2000" b="1" dirty="0"/>
              <a:t>, the samples should be collected either from </a:t>
            </a:r>
            <a:r>
              <a:rPr lang="en-GB" sz="2000" b="1" i="1" u="sng" dirty="0"/>
              <a:t>fresh rocks</a:t>
            </a:r>
            <a:r>
              <a:rPr lang="en-GB" sz="2000" b="1" dirty="0"/>
              <a:t> or </a:t>
            </a:r>
            <a:r>
              <a:rPr lang="en-GB" sz="2000" b="1" i="1" u="sng" dirty="0"/>
              <a:t>weathered rocks</a:t>
            </a:r>
            <a:r>
              <a:rPr lang="en-GB" sz="2000" b="1" dirty="0"/>
              <a:t>.  The two rock types, </a:t>
            </a:r>
            <a:r>
              <a:rPr lang="en-GB" sz="2000" b="1" i="1" dirty="0"/>
              <a:t>fresh and weathered rocks</a:t>
            </a:r>
            <a:r>
              <a:rPr lang="en-GB" sz="2000" b="1" dirty="0"/>
              <a:t>, should not be mixed, because if they are mixed then the interpretation of geochemical results will be difficult, as the case of collecting soil samples from different soil horizons.  </a:t>
            </a:r>
          </a:p>
          <a:p>
            <a:endParaRPr lang="en-GB" sz="2000" b="1" dirty="0"/>
          </a:p>
          <a:p>
            <a:r>
              <a:rPr lang="en-GB" sz="2000" b="1" dirty="0"/>
              <a:t>The chemical composition of weathered rocks is different from that of fresh rocks, because chemical elements are removed from the weathered rock.</a:t>
            </a:r>
          </a:p>
          <a:p>
            <a:endParaRPr lang="en-GB" sz="2000" b="1" dirty="0"/>
          </a:p>
          <a:p>
            <a:r>
              <a:rPr lang="en-GB" sz="2000" b="1" dirty="0"/>
              <a:t>As we do not live in an ideal World, we have to make a compromise, but we have to minimise, as much as possible, the problem of collecting weathered rocks.  The aim is to collect sample from fresh rocks, and the compromise is to collect samples as free of weathering as possible, meaning to remove as much as possible the weathered surface.</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…(6) Rock geochemical survey</a:t>
            </a:r>
          </a:p>
        </p:txBody>
      </p:sp>
      <p:pic>
        <p:nvPicPr>
          <p:cNvPr id="148484" name="Picture 10" descr="Fig_01_Location_Lavrion_Hellas"/>
          <p:cNvPicPr>
            <a:picLocks noChangeAspect="1" noChangeArrowheads="1"/>
          </p:cNvPicPr>
          <p:nvPr/>
        </p:nvPicPr>
        <p:blipFill>
          <a:blip r:embed="rId3" cstate="print"/>
          <a:srcRect/>
          <a:stretch>
            <a:fillRect/>
          </a:stretch>
        </p:blipFill>
        <p:spPr bwMode="auto">
          <a:xfrm>
            <a:off x="4572000" y="549275"/>
            <a:ext cx="4356100" cy="3754438"/>
          </a:xfrm>
          <a:prstGeom prst="rect">
            <a:avLst/>
          </a:prstGeom>
          <a:noFill/>
          <a:ln w="9525">
            <a:noFill/>
            <a:miter lim="800000"/>
            <a:headEnd/>
            <a:tailEnd/>
          </a:ln>
        </p:spPr>
      </p:pic>
      <p:grpSp>
        <p:nvGrpSpPr>
          <p:cNvPr id="9" name="Group 8"/>
          <p:cNvGrpSpPr/>
          <p:nvPr/>
        </p:nvGrpSpPr>
        <p:grpSpPr>
          <a:xfrm>
            <a:off x="323850" y="549275"/>
            <a:ext cx="4160838" cy="5818188"/>
            <a:chOff x="323850" y="549275"/>
            <a:chExt cx="4160838" cy="5818188"/>
          </a:xfrm>
        </p:grpSpPr>
        <p:grpSp>
          <p:nvGrpSpPr>
            <p:cNvPr id="148483" name="Group 9"/>
            <p:cNvGrpSpPr>
              <a:grpSpLocks/>
            </p:cNvGrpSpPr>
            <p:nvPr/>
          </p:nvGrpSpPr>
          <p:grpSpPr bwMode="auto">
            <a:xfrm>
              <a:off x="323850" y="549275"/>
              <a:ext cx="4160838" cy="5818188"/>
              <a:chOff x="1560" y="346"/>
              <a:chExt cx="2621" cy="3665"/>
            </a:xfrm>
          </p:grpSpPr>
          <p:pic>
            <p:nvPicPr>
              <p:cNvPr id="148485" name="Picture 7" descr="Fig_04_Lavrion_Pb_rock"/>
              <p:cNvPicPr>
                <a:picLocks noChangeAspect="1" noChangeArrowheads="1"/>
              </p:cNvPicPr>
              <p:nvPr/>
            </p:nvPicPr>
            <p:blipFill>
              <a:blip r:embed="rId4" cstate="print"/>
              <a:srcRect/>
              <a:stretch>
                <a:fillRect/>
              </a:stretch>
            </p:blipFill>
            <p:spPr bwMode="auto">
              <a:xfrm>
                <a:off x="1560" y="346"/>
                <a:ext cx="2621" cy="3492"/>
              </a:xfrm>
              <a:prstGeom prst="rect">
                <a:avLst/>
              </a:prstGeom>
              <a:noFill/>
              <a:ln w="9525">
                <a:noFill/>
                <a:miter lim="800000"/>
                <a:headEnd/>
                <a:tailEnd/>
              </a:ln>
            </p:spPr>
          </p:pic>
          <p:sp>
            <p:nvSpPr>
              <p:cNvPr id="148486" name="Text Box 8"/>
              <p:cNvSpPr txBox="1">
                <a:spLocks noChangeArrowheads="1"/>
              </p:cNvSpPr>
              <p:nvPr/>
            </p:nvSpPr>
            <p:spPr bwMode="auto">
              <a:xfrm>
                <a:off x="1746" y="3838"/>
                <a:ext cx="2119" cy="173"/>
              </a:xfrm>
              <a:prstGeom prst="rect">
                <a:avLst/>
              </a:prstGeom>
              <a:noFill/>
              <a:ln w="9525">
                <a:noFill/>
                <a:miter lim="800000"/>
                <a:headEnd/>
                <a:tailEnd/>
              </a:ln>
            </p:spPr>
            <p:txBody>
              <a:bodyPr wrap="none">
                <a:spAutoFit/>
              </a:bodyPr>
              <a:lstStyle/>
              <a:p>
                <a:r>
                  <a:rPr lang="en-GB" sz="1200"/>
                  <a:t>[Source:  Demetriades (2011, Fig. 25.4, p.435)]</a:t>
                </a:r>
              </a:p>
            </p:txBody>
          </p:sp>
        </p:grpSp>
        <p:pic>
          <p:nvPicPr>
            <p:cNvPr id="7" name="Picture 6" descr="IG-EN.TIF"/>
            <p:cNvPicPr>
              <a:picLocks noChangeAspect="1"/>
            </p:cNvPicPr>
            <p:nvPr/>
          </p:nvPicPr>
          <p:blipFill>
            <a:blip r:embed="rId5" cstate="print"/>
            <a:stretch>
              <a:fillRect/>
            </a:stretch>
          </p:blipFill>
          <p:spPr>
            <a:xfrm>
              <a:off x="3677944" y="4909432"/>
              <a:ext cx="576432" cy="576432"/>
            </a:xfrm>
            <a:prstGeom prst="rect">
              <a:avLst/>
            </a:prstGeom>
          </p:spPr>
        </p:pic>
      </p:grpSp>
      <p:sp>
        <p:nvSpPr>
          <p:cNvPr id="8" name="Rectangle 7"/>
          <p:cNvSpPr/>
          <p:nvPr/>
        </p:nvSpPr>
        <p:spPr>
          <a:xfrm>
            <a:off x="4572000" y="4586125"/>
            <a:ext cx="4572000" cy="1200329"/>
          </a:xfrm>
          <a:prstGeom prst="rect">
            <a:avLst/>
          </a:prstGeom>
        </p:spPr>
        <p:txBody>
          <a:bodyPr>
            <a:spAutoFit/>
          </a:bodyPr>
          <a:lstStyle/>
          <a:p>
            <a:r>
              <a:rPr lang="en-GB" sz="2400" b="1" dirty="0"/>
              <a:t>Distribution of total lead (</a:t>
            </a:r>
            <a:r>
              <a:rPr lang="en-GB" sz="2400" b="1" dirty="0" err="1"/>
              <a:t>Pb</a:t>
            </a:r>
            <a:r>
              <a:rPr lang="en-GB" sz="2400" b="1" dirty="0"/>
              <a:t>) in rock samples, </a:t>
            </a:r>
            <a:r>
              <a:rPr lang="en-GB" sz="2400" b="1" dirty="0" err="1"/>
              <a:t>Lavrion</a:t>
            </a:r>
            <a:r>
              <a:rPr lang="en-GB" sz="2400" b="1" dirty="0"/>
              <a:t>, Hellas</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0" y="2349500"/>
            <a:ext cx="9144000" cy="641350"/>
          </a:xfrm>
          <a:prstGeom prst="rect">
            <a:avLst/>
          </a:prstGeom>
          <a:noFill/>
          <a:ln w="9525">
            <a:noFill/>
            <a:miter lim="800000"/>
            <a:headEnd/>
            <a:tailEnd/>
          </a:ln>
        </p:spPr>
        <p:txBody>
          <a:bodyPr>
            <a:spAutoFit/>
          </a:bodyPr>
          <a:lstStyle/>
          <a:p>
            <a:pPr algn="ctr"/>
            <a:r>
              <a:rPr lang="en-GB" sz="3600" b="1">
                <a:solidFill>
                  <a:srgbClr val="0000CC"/>
                </a:solidFill>
              </a:rPr>
              <a:t>7.  PLANT GEOCHEMICAL SURVEY</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50825" y="921115"/>
            <a:ext cx="8642350" cy="5262979"/>
          </a:xfrm>
          <a:prstGeom prst="rect">
            <a:avLst/>
          </a:prstGeom>
          <a:noFill/>
          <a:ln w="9525">
            <a:noFill/>
            <a:miter lim="800000"/>
            <a:headEnd/>
            <a:tailEnd/>
          </a:ln>
        </p:spPr>
        <p:txBody>
          <a:bodyPr>
            <a:spAutoFit/>
          </a:bodyPr>
          <a:lstStyle/>
          <a:p>
            <a:r>
              <a:rPr lang="en-GB" sz="2400" dirty="0"/>
              <a:t>These methods are also commonly refer to in mineral exploration as ‘</a:t>
            </a:r>
            <a:r>
              <a:rPr lang="en-GB" sz="2400" b="1" i="1" dirty="0">
                <a:solidFill>
                  <a:srgbClr val="0000CC"/>
                </a:solidFill>
              </a:rPr>
              <a:t>geochemical prospecting</a:t>
            </a:r>
            <a:r>
              <a:rPr lang="en-GB" sz="2400" dirty="0"/>
              <a:t>’ or ‘</a:t>
            </a:r>
            <a:r>
              <a:rPr lang="en-GB" sz="2400" b="1" i="1" dirty="0">
                <a:solidFill>
                  <a:srgbClr val="0000CC"/>
                </a:solidFill>
              </a:rPr>
              <a:t>geochemical exploration</a:t>
            </a:r>
            <a:r>
              <a:rPr lang="en-GB" sz="2400" dirty="0"/>
              <a:t>’ methods or techniques.</a:t>
            </a:r>
          </a:p>
          <a:p>
            <a:endParaRPr lang="en-GB" sz="2400" dirty="0"/>
          </a:p>
          <a:p>
            <a:r>
              <a:rPr lang="en-GB" sz="2400" dirty="0"/>
              <a:t>Since, there is apparently some confusion with the terminology about the scientific discipline that we are concerned with, the ‘</a:t>
            </a:r>
            <a:r>
              <a:rPr lang="en-GB" sz="2400" b="1" i="1" dirty="0"/>
              <a:t>Association of Applied Geochemists</a:t>
            </a:r>
            <a:r>
              <a:rPr lang="en-GB" sz="2400" dirty="0"/>
              <a:t>’ (formerly Association of Exploration Geochemists:  </a:t>
            </a:r>
            <a:r>
              <a:rPr lang="en-GB" sz="2400" dirty="0">
                <a:hlinkClick r:id="rId3"/>
              </a:rPr>
              <a:t>http://appliedgeochemists.org</a:t>
            </a:r>
            <a:r>
              <a:rPr lang="en-GB" sz="2400" dirty="0"/>
              <a:t>), has decided that the scientific discipline is ‘</a:t>
            </a:r>
            <a:r>
              <a:rPr lang="en-GB" sz="2400" b="1" i="1" dirty="0">
                <a:solidFill>
                  <a:srgbClr val="0000CC"/>
                </a:solidFill>
              </a:rPr>
              <a:t>Applied Geochemistry</a:t>
            </a:r>
            <a:r>
              <a:rPr lang="en-GB" sz="2400" dirty="0"/>
              <a:t>’, and the Applied Geochemical methods or techniques can be used in both the search for mineralisation and for environmental purposes (contamination and health related issues).  Therefore, the all embracing science is “</a:t>
            </a:r>
            <a:r>
              <a:rPr lang="en-GB" sz="2400" b="1" i="1" dirty="0">
                <a:solidFill>
                  <a:srgbClr val="FF0000"/>
                </a:solidFill>
              </a:rPr>
              <a:t>Applied Geochemistry</a:t>
            </a:r>
            <a:r>
              <a:rPr lang="en-GB" sz="2400" dirty="0"/>
              <a:t>”.</a:t>
            </a:r>
          </a:p>
        </p:txBody>
      </p:sp>
      <p:sp>
        <p:nvSpPr>
          <p:cNvPr id="23555" name="Text Box 3"/>
          <p:cNvSpPr txBox="1">
            <a:spLocks noChangeArrowheads="1"/>
          </p:cNvSpPr>
          <p:nvPr/>
        </p:nvSpPr>
        <p:spPr bwMode="auto">
          <a:xfrm>
            <a:off x="0" y="71414"/>
            <a:ext cx="9144000" cy="579437"/>
          </a:xfrm>
          <a:prstGeom prst="rect">
            <a:avLst/>
          </a:prstGeom>
          <a:noFill/>
          <a:ln w="9525">
            <a:noFill/>
            <a:miter lim="800000"/>
            <a:headEnd/>
            <a:tailEnd/>
          </a:ln>
        </p:spPr>
        <p:txBody>
          <a:bodyPr>
            <a:spAutoFit/>
          </a:bodyPr>
          <a:lstStyle/>
          <a:p>
            <a:pPr algn="ctr">
              <a:spcBef>
                <a:spcPct val="50000"/>
              </a:spcBef>
            </a:pPr>
            <a:r>
              <a:rPr lang="en-GB" sz="3200" b="1" dirty="0">
                <a:solidFill>
                  <a:srgbClr val="0000CC"/>
                </a:solidFill>
              </a:rPr>
              <a:t>Confusion with terminology.....</a:t>
            </a:r>
          </a:p>
        </p:txBody>
      </p:sp>
      <p:cxnSp>
        <p:nvCxnSpPr>
          <p:cNvPr id="5" name="Straight Connector 4"/>
          <p:cNvCxnSpPr/>
          <p:nvPr/>
        </p:nvCxnSpPr>
        <p:spPr>
          <a:xfrm>
            <a:off x="0" y="714356"/>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(7) Plant geochemical survey…</a:t>
            </a:r>
          </a:p>
        </p:txBody>
      </p:sp>
      <p:sp>
        <p:nvSpPr>
          <p:cNvPr id="150531" name="Rectangle 3"/>
          <p:cNvSpPr>
            <a:spLocks noChangeArrowheads="1"/>
          </p:cNvSpPr>
          <p:nvPr/>
        </p:nvSpPr>
        <p:spPr bwMode="auto">
          <a:xfrm>
            <a:off x="201613" y="500042"/>
            <a:ext cx="8715375" cy="5940088"/>
          </a:xfrm>
          <a:prstGeom prst="rect">
            <a:avLst/>
          </a:prstGeom>
          <a:noFill/>
          <a:ln w="9525">
            <a:noFill/>
            <a:miter lim="800000"/>
            <a:headEnd/>
            <a:tailEnd/>
          </a:ln>
        </p:spPr>
        <p:txBody>
          <a:bodyPr>
            <a:spAutoFit/>
          </a:bodyPr>
          <a:lstStyle/>
          <a:p>
            <a:r>
              <a:rPr lang="en-GB" sz="2000" b="1" dirty="0"/>
              <a:t>Chemical weathering taking place in soil causes the concentration of metal ions dissolved in soil water and soil moisture, absorbed onto clay particles, and precipitated as salts, in a form that is readily exchangeable, which is available to plants.  You can think of the roots of plants as samplers, since some plants have roots reaching depths in excess of 30 to 40 metres, and also spread over a considerable area in search for nutrients (major, minor and trace elements), and even penetrate bedrock.  Therefore, the concentration of metals in soil and bedrock can be reflected in plants, and can be detected by analysing all or part of the plant, and the distribution of anomalies can be used in geochemical prospecting.  This geochemical technique is known as </a:t>
            </a:r>
            <a:r>
              <a:rPr lang="en-GB" sz="2000" b="1" i="1" dirty="0">
                <a:solidFill>
                  <a:srgbClr val="009900"/>
                </a:solidFill>
              </a:rPr>
              <a:t>biogeochemical prospecting</a:t>
            </a:r>
            <a:r>
              <a:rPr lang="en-GB" sz="2000" b="1" dirty="0"/>
              <a:t>.</a:t>
            </a:r>
          </a:p>
          <a:p>
            <a:r>
              <a:rPr lang="en-GB" sz="2000" b="1" dirty="0"/>
              <a:t> </a:t>
            </a:r>
          </a:p>
          <a:p>
            <a:r>
              <a:rPr lang="en-GB" sz="2000" b="1" dirty="0"/>
              <a:t>Chemical elements may concentrate in plants without affecting their growth, in which case by analysing samples from the plants, it may be possible to discover geochemical anomalies for particular metals to be discovered.  There are, however, many cases where a high concentration of a certain chemical element may lead to modification of plant growth-habits, which can be detected by visual inspection. </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0" y="0"/>
            <a:ext cx="9144000" cy="885825"/>
          </a:xfrm>
          <a:prstGeom prst="rect">
            <a:avLst/>
          </a:prstGeom>
          <a:noFill/>
          <a:ln w="9525">
            <a:noFill/>
            <a:miter lim="800000"/>
            <a:headEnd/>
            <a:tailEnd/>
          </a:ln>
        </p:spPr>
        <p:txBody>
          <a:bodyPr>
            <a:spAutoFit/>
          </a:bodyPr>
          <a:lstStyle/>
          <a:p>
            <a:pPr algn="ctr"/>
            <a:r>
              <a:rPr lang="en-GB" sz="2600" b="1">
                <a:solidFill>
                  <a:srgbClr val="0000CC"/>
                </a:solidFill>
              </a:rPr>
              <a:t>…(7) Plant geochemical survey:  </a:t>
            </a:r>
          </a:p>
          <a:p>
            <a:pPr algn="ctr"/>
            <a:r>
              <a:rPr lang="en-GB" sz="2600" b="1" i="1">
                <a:solidFill>
                  <a:srgbClr val="0000CC"/>
                </a:solidFill>
              </a:rPr>
              <a:t>Biogeochemical anomalies…</a:t>
            </a:r>
          </a:p>
        </p:txBody>
      </p:sp>
      <p:sp>
        <p:nvSpPr>
          <p:cNvPr id="151555" name="Rectangle 3"/>
          <p:cNvSpPr>
            <a:spLocks noChangeArrowheads="1"/>
          </p:cNvSpPr>
          <p:nvPr/>
        </p:nvSpPr>
        <p:spPr bwMode="auto">
          <a:xfrm>
            <a:off x="206375" y="857232"/>
            <a:ext cx="8715375" cy="5632311"/>
          </a:xfrm>
          <a:prstGeom prst="rect">
            <a:avLst/>
          </a:prstGeom>
          <a:noFill/>
          <a:ln w="9525">
            <a:noFill/>
            <a:miter lim="800000"/>
            <a:headEnd/>
            <a:tailEnd/>
          </a:ln>
        </p:spPr>
        <p:txBody>
          <a:bodyPr>
            <a:spAutoFit/>
          </a:bodyPr>
          <a:lstStyle/>
          <a:p>
            <a:r>
              <a:rPr lang="en-GB" sz="2000" b="1" i="1" dirty="0">
                <a:solidFill>
                  <a:srgbClr val="009900"/>
                </a:solidFill>
              </a:rPr>
              <a:t>Biogeochemical anomalies </a:t>
            </a:r>
            <a:r>
              <a:rPr lang="en-GB" sz="2000" b="1" dirty="0"/>
              <a:t>are areas where the vegetation contains abnormally high concentrations of a particular element.  Such areas may represent significant or non-significant anomalies.  There are many cases where particular plants normally concentrate certain chemical elements.  </a:t>
            </a:r>
            <a:r>
              <a:rPr lang="en-GB" sz="2000" b="1" i="1" dirty="0"/>
              <a:t>For example</a:t>
            </a:r>
            <a:r>
              <a:rPr lang="en-GB" sz="2000" b="1" dirty="0"/>
              <a:t>, the Arctic dwarf birch normally concentrates zinc (Zn), and the dry ash of this plant normally contains 1 per cent zinc, which is a very high value, since this is more than the zinc concentration of many plants growing upon zinc-rich soil.  The Arctic dwarf birch, because of this peculiar property, cannot be used in the search for ore deposits.  Therefore, if the Applied Geochemist decides to carry out a biogeochemical prospecting survey, it is important to know the habits of the different plants.</a:t>
            </a:r>
          </a:p>
          <a:p>
            <a:endParaRPr lang="en-GB" sz="2000" b="1" dirty="0"/>
          </a:p>
          <a:p>
            <a:r>
              <a:rPr lang="en-GB" sz="2000" b="1" dirty="0"/>
              <a:t>The question that one may ask is:  </a:t>
            </a:r>
            <a:r>
              <a:rPr lang="en-GB" sz="2000" b="1" i="1" dirty="0">
                <a:solidFill>
                  <a:srgbClr val="FF0000"/>
                </a:solidFill>
              </a:rPr>
              <a:t>Which plants can be used in biogeochemical prospecting?</a:t>
            </a:r>
            <a:r>
              <a:rPr lang="en-GB" sz="2000" b="1" dirty="0"/>
              <a:t>  The anomalous metal concentrations in a plant should bear a simple relationship to that of the supporting medium (soil or rock).  An example of such an anomaly is shown in the next slide:- </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0" y="0"/>
            <a:ext cx="5508625" cy="885825"/>
          </a:xfrm>
          <a:prstGeom prst="rect">
            <a:avLst/>
          </a:prstGeom>
          <a:noFill/>
          <a:ln w="9525">
            <a:noFill/>
            <a:miter lim="800000"/>
            <a:headEnd/>
            <a:tailEnd/>
          </a:ln>
        </p:spPr>
        <p:txBody>
          <a:bodyPr>
            <a:spAutoFit/>
          </a:bodyPr>
          <a:lstStyle/>
          <a:p>
            <a:pPr algn="ctr"/>
            <a:r>
              <a:rPr lang="en-GB" sz="2600" b="1">
                <a:solidFill>
                  <a:srgbClr val="0000CC"/>
                </a:solidFill>
              </a:rPr>
              <a:t>…(7) Plant geochemical survey:  </a:t>
            </a:r>
          </a:p>
          <a:p>
            <a:pPr algn="ctr"/>
            <a:r>
              <a:rPr lang="en-GB" sz="2600" b="1" i="1">
                <a:solidFill>
                  <a:srgbClr val="0000CC"/>
                </a:solidFill>
              </a:rPr>
              <a:t>Biogeochemical anomalies…</a:t>
            </a:r>
          </a:p>
        </p:txBody>
      </p:sp>
      <p:sp>
        <p:nvSpPr>
          <p:cNvPr id="152579" name="Rectangle 3"/>
          <p:cNvSpPr>
            <a:spLocks noChangeArrowheads="1"/>
          </p:cNvSpPr>
          <p:nvPr/>
        </p:nvSpPr>
        <p:spPr bwMode="auto">
          <a:xfrm>
            <a:off x="5508625" y="56424"/>
            <a:ext cx="3455988" cy="6740307"/>
          </a:xfrm>
          <a:prstGeom prst="rect">
            <a:avLst/>
          </a:prstGeom>
          <a:noFill/>
          <a:ln w="9525">
            <a:noFill/>
            <a:miter lim="800000"/>
            <a:headEnd/>
            <a:tailEnd/>
          </a:ln>
        </p:spPr>
        <p:txBody>
          <a:bodyPr>
            <a:spAutoFit/>
          </a:bodyPr>
          <a:lstStyle/>
          <a:p>
            <a:r>
              <a:rPr lang="en-GB" b="1" dirty="0"/>
              <a:t>A biogeochemical anomaly over an ore deposit, which is indicated by anomalous lead (</a:t>
            </a:r>
            <a:r>
              <a:rPr lang="en-GB" b="1" dirty="0" err="1"/>
              <a:t>Pb</a:t>
            </a:r>
            <a:r>
              <a:rPr lang="en-GB" b="1" dirty="0"/>
              <a:t>) and silver (Ag) concentrations of oven-dried twigs (</a:t>
            </a:r>
            <a:r>
              <a:rPr lang="en-GB" b="1" dirty="0" err="1"/>
              <a:t>Nyeba</a:t>
            </a:r>
            <a:r>
              <a:rPr lang="en-GB" b="1" dirty="0"/>
              <a:t> district, Nigeria).</a:t>
            </a:r>
          </a:p>
          <a:p>
            <a:endParaRPr lang="en-GB" b="1" dirty="0"/>
          </a:p>
          <a:p>
            <a:r>
              <a:rPr lang="en-GB" b="1" dirty="0"/>
              <a:t>Note that the left hand vertical y-axis shows the concentrations of lead (</a:t>
            </a:r>
            <a:r>
              <a:rPr lang="en-GB" b="1" dirty="0" err="1"/>
              <a:t>Pb</a:t>
            </a:r>
            <a:r>
              <a:rPr lang="en-GB" b="1" dirty="0"/>
              <a:t>) in oven-dried twigs, and the right hand axis the concentrations of silver (Ag).  </a:t>
            </a:r>
          </a:p>
          <a:p>
            <a:r>
              <a:rPr lang="en-GB" b="1" dirty="0"/>
              <a:t>The horizontal x-axis shows the location of the ore.  </a:t>
            </a:r>
          </a:p>
          <a:p>
            <a:endParaRPr lang="en-GB" b="1" dirty="0"/>
          </a:p>
          <a:p>
            <a:r>
              <a:rPr lang="en-GB" b="1" dirty="0"/>
              <a:t>The biogeochemical anomaly is clearly indicated by both </a:t>
            </a:r>
            <a:r>
              <a:rPr lang="en-GB" b="1" dirty="0" err="1"/>
              <a:t>Pb</a:t>
            </a:r>
            <a:r>
              <a:rPr lang="en-GB" b="1" dirty="0"/>
              <a:t> and Ag.  </a:t>
            </a:r>
          </a:p>
          <a:p>
            <a:endParaRPr lang="en-GB" b="1" dirty="0"/>
          </a:p>
          <a:p>
            <a:r>
              <a:rPr lang="en-GB" b="1" dirty="0"/>
              <a:t>Therefore, the selected plant is suitable for biogeochemical prospecting.  </a:t>
            </a:r>
          </a:p>
        </p:txBody>
      </p:sp>
      <p:grpSp>
        <p:nvGrpSpPr>
          <p:cNvPr id="152580" name="Group 6"/>
          <p:cNvGrpSpPr>
            <a:grpSpLocks/>
          </p:cNvGrpSpPr>
          <p:nvPr/>
        </p:nvGrpSpPr>
        <p:grpSpPr bwMode="auto">
          <a:xfrm>
            <a:off x="107950" y="1196975"/>
            <a:ext cx="5329238" cy="4424363"/>
            <a:chOff x="68" y="754"/>
            <a:chExt cx="3357" cy="2787"/>
          </a:xfrm>
        </p:grpSpPr>
        <p:pic>
          <p:nvPicPr>
            <p:cNvPr id="152581" name="Picture 59" descr="Figure_37"/>
            <p:cNvPicPr>
              <a:picLocks noChangeAspect="1" noChangeArrowheads="1"/>
            </p:cNvPicPr>
            <p:nvPr/>
          </p:nvPicPr>
          <p:blipFill>
            <a:blip r:embed="rId3" cstate="print"/>
            <a:srcRect/>
            <a:stretch>
              <a:fillRect/>
            </a:stretch>
          </p:blipFill>
          <p:spPr bwMode="auto">
            <a:xfrm>
              <a:off x="68" y="754"/>
              <a:ext cx="3357" cy="2787"/>
            </a:xfrm>
            <a:prstGeom prst="rect">
              <a:avLst/>
            </a:prstGeom>
            <a:noFill/>
            <a:ln w="9525">
              <a:noFill/>
              <a:miter lim="800000"/>
              <a:headEnd/>
              <a:tailEnd/>
            </a:ln>
          </p:spPr>
        </p:pic>
        <p:sp>
          <p:nvSpPr>
            <p:cNvPr id="152582" name="Rectangle 5"/>
            <p:cNvSpPr>
              <a:spLocks noChangeArrowheads="1"/>
            </p:cNvSpPr>
            <p:nvPr/>
          </p:nvSpPr>
          <p:spPr bwMode="auto">
            <a:xfrm>
              <a:off x="703" y="754"/>
              <a:ext cx="2125" cy="173"/>
            </a:xfrm>
            <a:prstGeom prst="rect">
              <a:avLst/>
            </a:prstGeom>
            <a:noFill/>
            <a:ln w="9525">
              <a:noFill/>
              <a:miter lim="800000"/>
              <a:headEnd/>
              <a:tailEnd/>
            </a:ln>
          </p:spPr>
          <p:txBody>
            <a:bodyPr wrap="none">
              <a:spAutoFit/>
            </a:bodyPr>
            <a:lstStyle/>
            <a:p>
              <a:r>
                <a:rPr lang="en-GB" sz="1200"/>
                <a:t>[Source:  Open University (1972, Fig. 14, p.15)]</a:t>
              </a:r>
            </a:p>
          </p:txBody>
        </p:sp>
      </p:gr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0" y="0"/>
            <a:ext cx="9144000" cy="885825"/>
          </a:xfrm>
          <a:prstGeom prst="rect">
            <a:avLst/>
          </a:prstGeom>
          <a:noFill/>
          <a:ln w="9525">
            <a:noFill/>
            <a:miter lim="800000"/>
            <a:headEnd/>
            <a:tailEnd/>
          </a:ln>
        </p:spPr>
        <p:txBody>
          <a:bodyPr>
            <a:spAutoFit/>
          </a:bodyPr>
          <a:lstStyle/>
          <a:p>
            <a:pPr algn="ctr"/>
            <a:r>
              <a:rPr lang="en-GB" sz="2600" b="1">
                <a:solidFill>
                  <a:srgbClr val="0000CC"/>
                </a:solidFill>
              </a:rPr>
              <a:t>…(7) Plant geochemical survey:  </a:t>
            </a:r>
          </a:p>
          <a:p>
            <a:pPr algn="ctr"/>
            <a:r>
              <a:rPr lang="en-GB" sz="2600" b="1" i="1">
                <a:solidFill>
                  <a:srgbClr val="0000CC"/>
                </a:solidFill>
              </a:rPr>
              <a:t>Biogeochemical anomalies</a:t>
            </a:r>
          </a:p>
        </p:txBody>
      </p:sp>
      <p:sp>
        <p:nvSpPr>
          <p:cNvPr id="153603" name="Rectangle 3"/>
          <p:cNvSpPr>
            <a:spLocks noChangeArrowheads="1"/>
          </p:cNvSpPr>
          <p:nvPr/>
        </p:nvSpPr>
        <p:spPr bwMode="auto">
          <a:xfrm>
            <a:off x="5580063" y="1387508"/>
            <a:ext cx="3455987" cy="3970318"/>
          </a:xfrm>
          <a:prstGeom prst="rect">
            <a:avLst/>
          </a:prstGeom>
          <a:noFill/>
          <a:ln w="9525">
            <a:noFill/>
            <a:miter lim="800000"/>
            <a:headEnd/>
            <a:tailEnd/>
          </a:ln>
        </p:spPr>
        <p:txBody>
          <a:bodyPr>
            <a:spAutoFit/>
          </a:bodyPr>
          <a:lstStyle/>
          <a:p>
            <a:r>
              <a:rPr lang="en-GB" b="1" dirty="0"/>
              <a:t>Although biogeochemical methods have had much attention from a research viewpoint, they have not been used in prospecting as much as other geochemical survey methods, involving soil and stream sediment samples.  </a:t>
            </a:r>
          </a:p>
          <a:p>
            <a:endParaRPr lang="en-GB" b="1" dirty="0"/>
          </a:p>
          <a:p>
            <a:r>
              <a:rPr lang="en-GB" b="1" dirty="0"/>
              <a:t>The main reason is that the distribution of the same plant species over the area to be investigated is normally not adequate.</a:t>
            </a:r>
          </a:p>
        </p:txBody>
      </p:sp>
      <p:grpSp>
        <p:nvGrpSpPr>
          <p:cNvPr id="153604" name="Group 4"/>
          <p:cNvGrpSpPr>
            <a:grpSpLocks/>
          </p:cNvGrpSpPr>
          <p:nvPr/>
        </p:nvGrpSpPr>
        <p:grpSpPr bwMode="auto">
          <a:xfrm>
            <a:off x="107950" y="1196975"/>
            <a:ext cx="5329238" cy="4424363"/>
            <a:chOff x="68" y="754"/>
            <a:chExt cx="3357" cy="2787"/>
          </a:xfrm>
        </p:grpSpPr>
        <p:pic>
          <p:nvPicPr>
            <p:cNvPr id="153605" name="Picture 59" descr="Figure_37"/>
            <p:cNvPicPr>
              <a:picLocks noChangeAspect="1" noChangeArrowheads="1"/>
            </p:cNvPicPr>
            <p:nvPr/>
          </p:nvPicPr>
          <p:blipFill>
            <a:blip r:embed="rId3" cstate="print"/>
            <a:srcRect/>
            <a:stretch>
              <a:fillRect/>
            </a:stretch>
          </p:blipFill>
          <p:spPr bwMode="auto">
            <a:xfrm>
              <a:off x="68" y="754"/>
              <a:ext cx="3357" cy="2787"/>
            </a:xfrm>
            <a:prstGeom prst="rect">
              <a:avLst/>
            </a:prstGeom>
            <a:noFill/>
            <a:ln w="9525">
              <a:noFill/>
              <a:miter lim="800000"/>
              <a:headEnd/>
              <a:tailEnd/>
            </a:ln>
          </p:spPr>
        </p:pic>
        <p:sp>
          <p:nvSpPr>
            <p:cNvPr id="153606" name="Rectangle 6"/>
            <p:cNvSpPr>
              <a:spLocks noChangeArrowheads="1"/>
            </p:cNvSpPr>
            <p:nvPr/>
          </p:nvSpPr>
          <p:spPr bwMode="auto">
            <a:xfrm>
              <a:off x="703" y="754"/>
              <a:ext cx="2125" cy="173"/>
            </a:xfrm>
            <a:prstGeom prst="rect">
              <a:avLst/>
            </a:prstGeom>
            <a:noFill/>
            <a:ln w="9525">
              <a:noFill/>
              <a:miter lim="800000"/>
              <a:headEnd/>
              <a:tailEnd/>
            </a:ln>
          </p:spPr>
          <p:txBody>
            <a:bodyPr wrap="none">
              <a:spAutoFit/>
            </a:bodyPr>
            <a:lstStyle/>
            <a:p>
              <a:r>
                <a:rPr lang="en-GB" sz="1200"/>
                <a:t>[Source:  Open University (1972, Fig. 14, p.15)]</a:t>
              </a:r>
            </a:p>
          </p:txBody>
        </p:sp>
      </p:gr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0"/>
            <a:ext cx="9144000" cy="885825"/>
          </a:xfrm>
          <a:prstGeom prst="rect">
            <a:avLst/>
          </a:prstGeom>
          <a:noFill/>
          <a:ln w="9525">
            <a:noFill/>
            <a:miter lim="800000"/>
            <a:headEnd/>
            <a:tailEnd/>
          </a:ln>
        </p:spPr>
        <p:txBody>
          <a:bodyPr>
            <a:spAutoFit/>
          </a:bodyPr>
          <a:lstStyle/>
          <a:p>
            <a:pPr algn="ctr"/>
            <a:r>
              <a:rPr lang="en-GB" sz="2600" b="1">
                <a:solidFill>
                  <a:srgbClr val="0000CC"/>
                </a:solidFill>
              </a:rPr>
              <a:t>…(7) Plant geochemical survey:  </a:t>
            </a:r>
          </a:p>
          <a:p>
            <a:pPr algn="ctr"/>
            <a:r>
              <a:rPr lang="en-GB" sz="2600" b="1" i="1">
                <a:solidFill>
                  <a:srgbClr val="0000CC"/>
                </a:solidFill>
              </a:rPr>
              <a:t>Geobotanical anomalies…</a:t>
            </a:r>
          </a:p>
        </p:txBody>
      </p:sp>
      <p:sp>
        <p:nvSpPr>
          <p:cNvPr id="154627" name="Rectangle 3"/>
          <p:cNvSpPr>
            <a:spLocks noChangeArrowheads="1"/>
          </p:cNvSpPr>
          <p:nvPr/>
        </p:nvSpPr>
        <p:spPr bwMode="auto">
          <a:xfrm>
            <a:off x="179388" y="868710"/>
            <a:ext cx="8785225" cy="5909310"/>
          </a:xfrm>
          <a:prstGeom prst="rect">
            <a:avLst/>
          </a:prstGeom>
          <a:noFill/>
          <a:ln w="9525">
            <a:noFill/>
            <a:miter lim="800000"/>
            <a:headEnd/>
            <a:tailEnd/>
          </a:ln>
        </p:spPr>
        <p:txBody>
          <a:bodyPr>
            <a:spAutoFit/>
          </a:bodyPr>
          <a:lstStyle/>
          <a:p>
            <a:r>
              <a:rPr lang="en-GB" b="1" dirty="0"/>
              <a:t>There are certain plants that grow in areas where there is an enrichment of a specific chemical element or a group of elements.  These are known as indicator plants, and some have been used in prospecting.  Such </a:t>
            </a:r>
            <a:r>
              <a:rPr lang="en-GB" b="1" dirty="0" err="1"/>
              <a:t>geobotanical</a:t>
            </a:r>
            <a:r>
              <a:rPr lang="en-GB" b="1" dirty="0"/>
              <a:t> indicator plant species have characteristic growth habits, and restricted in areas where the rocks or soil are of specific chemical composition. </a:t>
            </a:r>
          </a:p>
          <a:p>
            <a:endParaRPr lang="en-GB" b="1" dirty="0"/>
          </a:p>
          <a:p>
            <a:r>
              <a:rPr lang="en-GB" b="1" dirty="0"/>
              <a:t>The first plant to be so used was </a:t>
            </a:r>
            <a:r>
              <a:rPr lang="en-GB" b="1" i="1" dirty="0">
                <a:solidFill>
                  <a:srgbClr val="EE1EEE"/>
                </a:solidFill>
              </a:rPr>
              <a:t>Viola </a:t>
            </a:r>
            <a:r>
              <a:rPr lang="en-GB" b="1" i="1" dirty="0" err="1">
                <a:solidFill>
                  <a:srgbClr val="EE1EEE"/>
                </a:solidFill>
              </a:rPr>
              <a:t>calamineria</a:t>
            </a:r>
            <a:r>
              <a:rPr lang="en-GB" b="1" dirty="0">
                <a:solidFill>
                  <a:srgbClr val="EE1EEE"/>
                </a:solidFill>
              </a:rPr>
              <a:t> </a:t>
            </a:r>
            <a:r>
              <a:rPr lang="en-GB" b="1" dirty="0"/>
              <a:t>(</a:t>
            </a:r>
            <a:r>
              <a:rPr lang="en-GB" b="1" dirty="0" err="1"/>
              <a:t>lutea</a:t>
            </a:r>
            <a:r>
              <a:rPr lang="en-GB" b="1" dirty="0"/>
              <a:t>), the common ‘</a:t>
            </a:r>
            <a:r>
              <a:rPr lang="en-GB" b="1" dirty="0">
                <a:solidFill>
                  <a:srgbClr val="EE1EEE"/>
                </a:solidFill>
              </a:rPr>
              <a:t>Zinc violet</a:t>
            </a:r>
            <a:r>
              <a:rPr lang="en-GB" b="1" dirty="0"/>
              <a:t>’ or  </a:t>
            </a:r>
            <a:r>
              <a:rPr lang="en-GB" b="1" i="1" dirty="0">
                <a:solidFill>
                  <a:srgbClr val="EE1EEE"/>
                </a:solidFill>
              </a:rPr>
              <a:t>'calamine violet</a:t>
            </a:r>
            <a:r>
              <a:rPr lang="en-GB" b="1" dirty="0"/>
              <a:t>', which thrives only on Zn-rich soil, and has been used in different European mineralised areas.  Its distinctive yellow blossoms are reported to have led to the discovery of many Zn deposits, hidden at shallow depth from the sixteenth century onwards.  Another very successful ore indicator plant is the </a:t>
            </a:r>
            <a:r>
              <a:rPr lang="en-GB" b="1" dirty="0">
                <a:solidFill>
                  <a:srgbClr val="009900"/>
                </a:solidFill>
              </a:rPr>
              <a:t>'</a:t>
            </a:r>
            <a:r>
              <a:rPr lang="en-GB" b="1" i="1" dirty="0">
                <a:solidFill>
                  <a:srgbClr val="009900"/>
                </a:solidFill>
              </a:rPr>
              <a:t>copper flower</a:t>
            </a:r>
            <a:r>
              <a:rPr lang="en-GB" b="1" dirty="0"/>
              <a:t>‘ (</a:t>
            </a:r>
            <a:r>
              <a:rPr lang="en-GB" b="1" i="1" dirty="0" err="1"/>
              <a:t>Ocimum</a:t>
            </a:r>
            <a:r>
              <a:rPr lang="en-GB" b="1" i="1" dirty="0"/>
              <a:t> </a:t>
            </a:r>
            <a:r>
              <a:rPr lang="en-GB" b="1" i="1" dirty="0" err="1"/>
              <a:t>centrali-africanum</a:t>
            </a:r>
            <a:r>
              <a:rPr lang="en-GB" b="1" i="1" dirty="0"/>
              <a:t> or </a:t>
            </a:r>
            <a:r>
              <a:rPr lang="en-GB" b="1" i="1" dirty="0" err="1"/>
              <a:t>Becium</a:t>
            </a:r>
            <a:r>
              <a:rPr lang="en-GB" b="1" i="1" dirty="0"/>
              <a:t> </a:t>
            </a:r>
            <a:r>
              <a:rPr lang="en-GB" b="1" i="1" dirty="0" err="1"/>
              <a:t>homblei</a:t>
            </a:r>
            <a:r>
              <a:rPr lang="en-GB" b="1" i="1" dirty="0"/>
              <a:t>, </a:t>
            </a:r>
            <a:r>
              <a:rPr lang="en-GB" b="1" i="1" dirty="0" err="1"/>
              <a:t>Becium</a:t>
            </a:r>
            <a:r>
              <a:rPr lang="en-GB" b="1" i="1" dirty="0"/>
              <a:t> </a:t>
            </a:r>
            <a:r>
              <a:rPr lang="en-GB" b="1" i="1" dirty="0" err="1"/>
              <a:t>centrali-africanum</a:t>
            </a:r>
            <a:r>
              <a:rPr lang="en-GB" b="1" i="1" dirty="0"/>
              <a:t>, </a:t>
            </a:r>
            <a:r>
              <a:rPr lang="en-GB" b="1" i="1" dirty="0" err="1"/>
              <a:t>Ocimum</a:t>
            </a:r>
            <a:r>
              <a:rPr lang="en-GB" b="1" i="1" dirty="0"/>
              <a:t> </a:t>
            </a:r>
            <a:r>
              <a:rPr lang="en-GB" b="1" i="1" dirty="0" err="1"/>
              <a:t>katangense</a:t>
            </a:r>
            <a:r>
              <a:rPr lang="en-GB" b="1" i="1" dirty="0"/>
              <a:t>, </a:t>
            </a:r>
            <a:r>
              <a:rPr lang="en-GB" b="1" i="1" dirty="0" err="1"/>
              <a:t>Ocimum</a:t>
            </a:r>
            <a:r>
              <a:rPr lang="en-GB" b="1" i="1" dirty="0"/>
              <a:t> </a:t>
            </a:r>
            <a:r>
              <a:rPr lang="en-GB" b="1" i="1" dirty="0" err="1"/>
              <a:t>homblei</a:t>
            </a:r>
            <a:r>
              <a:rPr lang="en-GB" b="1" dirty="0"/>
              <a:t>), because it grows on soil containing more than 100 </a:t>
            </a:r>
            <a:r>
              <a:rPr lang="en-GB" b="1" dirty="0" err="1"/>
              <a:t>ppm</a:t>
            </a:r>
            <a:r>
              <a:rPr lang="en-GB" b="1" dirty="0"/>
              <a:t> Cu, but will tolerate and thrive in soil containing as much as 5000 </a:t>
            </a:r>
            <a:r>
              <a:rPr lang="en-GB" b="1" dirty="0" err="1"/>
              <a:t>ppm</a:t>
            </a:r>
            <a:r>
              <a:rPr lang="en-GB" b="1" dirty="0"/>
              <a:t> Cu.  The critical concentration level is probably dependent upon the cold acid extractable copper content of soil.  Although other specific indicator plants are known for different elements, only very few of these have been of any real help in prospecting.  The main reason is that many of these species were first recorded in areas of old mine workings, growing on waste tips, rather than from virgin areas. </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0" y="0"/>
            <a:ext cx="9144000" cy="885825"/>
          </a:xfrm>
          <a:prstGeom prst="rect">
            <a:avLst/>
          </a:prstGeom>
          <a:noFill/>
          <a:ln w="9525">
            <a:noFill/>
            <a:miter lim="800000"/>
            <a:headEnd/>
            <a:tailEnd/>
          </a:ln>
        </p:spPr>
        <p:txBody>
          <a:bodyPr>
            <a:spAutoFit/>
          </a:bodyPr>
          <a:lstStyle/>
          <a:p>
            <a:pPr algn="ctr"/>
            <a:r>
              <a:rPr lang="en-GB" sz="2600" b="1">
                <a:solidFill>
                  <a:srgbClr val="0000CC"/>
                </a:solidFill>
              </a:rPr>
              <a:t>…(7) Plant geochemical survey:  </a:t>
            </a:r>
          </a:p>
          <a:p>
            <a:pPr algn="ctr"/>
            <a:r>
              <a:rPr lang="en-GB" sz="2600" b="1" i="1">
                <a:solidFill>
                  <a:srgbClr val="0000CC"/>
                </a:solidFill>
              </a:rPr>
              <a:t>Geobotanical anomalies…</a:t>
            </a:r>
          </a:p>
        </p:txBody>
      </p:sp>
      <p:pic>
        <p:nvPicPr>
          <p:cNvPr id="155651" name="Picture 4" descr="Viola-calaminaria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08050"/>
            <a:ext cx="5616575" cy="3816350"/>
          </a:xfrm>
          <a:prstGeom prst="rect">
            <a:avLst/>
          </a:prstGeom>
          <a:noFill/>
          <a:ln w="9525">
            <a:noFill/>
            <a:miter lim="800000"/>
            <a:headEnd/>
            <a:tailEnd/>
          </a:ln>
        </p:spPr>
      </p:pic>
      <p:sp>
        <p:nvSpPr>
          <p:cNvPr id="155652" name="Rectangle 5"/>
          <p:cNvSpPr>
            <a:spLocks noChangeArrowheads="1"/>
          </p:cNvSpPr>
          <p:nvPr/>
        </p:nvSpPr>
        <p:spPr bwMode="auto">
          <a:xfrm>
            <a:off x="55563" y="4724400"/>
            <a:ext cx="3292475" cy="1249363"/>
          </a:xfrm>
          <a:prstGeom prst="rect">
            <a:avLst/>
          </a:prstGeom>
          <a:noFill/>
          <a:ln w="9525">
            <a:noFill/>
            <a:miter lim="800000"/>
            <a:headEnd/>
            <a:tailEnd/>
          </a:ln>
        </p:spPr>
        <p:txBody>
          <a:bodyPr>
            <a:spAutoFit/>
          </a:bodyPr>
          <a:lstStyle/>
          <a:p>
            <a:r>
              <a:rPr lang="en-GB" sz="2000" i="1"/>
              <a:t>Viola calaminaria</a:t>
            </a:r>
            <a:r>
              <a:rPr lang="en-GB" sz="2000"/>
              <a:t> </a:t>
            </a:r>
          </a:p>
          <a:p>
            <a:endParaRPr lang="en-GB" sz="2000"/>
          </a:p>
          <a:p>
            <a:r>
              <a:rPr lang="en-GB" sz="1200"/>
              <a:t>[Source:  http://www.orchid-nord.com/Flore-France/Violaceae/Viola%20calaminaria/Viola-calaminaria2.jpg]</a:t>
            </a:r>
          </a:p>
        </p:txBody>
      </p:sp>
      <p:pic>
        <p:nvPicPr>
          <p:cNvPr id="155653" name="Picture 6" descr="Ocimum centrali-africanum R"/>
          <p:cNvPicPr>
            <a:picLocks noChangeAspect="1" noChangeArrowheads="1"/>
          </p:cNvPicPr>
          <p:nvPr/>
        </p:nvPicPr>
        <p:blipFill>
          <a:blip r:embed="rId4" cstate="print"/>
          <a:srcRect/>
          <a:stretch>
            <a:fillRect/>
          </a:stretch>
        </p:blipFill>
        <p:spPr bwMode="auto">
          <a:xfrm>
            <a:off x="4067175" y="3036888"/>
            <a:ext cx="5041900" cy="3354387"/>
          </a:xfrm>
          <a:prstGeom prst="rect">
            <a:avLst/>
          </a:prstGeom>
          <a:noFill/>
          <a:ln w="9525">
            <a:noFill/>
            <a:miter lim="800000"/>
            <a:headEnd/>
            <a:tailEnd/>
          </a:ln>
        </p:spPr>
      </p:pic>
      <p:sp>
        <p:nvSpPr>
          <p:cNvPr id="155654" name="Rectangle 7"/>
          <p:cNvSpPr>
            <a:spLocks noChangeArrowheads="1"/>
          </p:cNvSpPr>
          <p:nvPr/>
        </p:nvSpPr>
        <p:spPr bwMode="auto">
          <a:xfrm>
            <a:off x="5851525" y="1557338"/>
            <a:ext cx="3292475" cy="1431925"/>
          </a:xfrm>
          <a:prstGeom prst="rect">
            <a:avLst/>
          </a:prstGeom>
          <a:noFill/>
          <a:ln w="9525">
            <a:noFill/>
            <a:miter lim="800000"/>
            <a:headEnd/>
            <a:tailEnd/>
          </a:ln>
        </p:spPr>
        <p:txBody>
          <a:bodyPr>
            <a:spAutoFit/>
          </a:bodyPr>
          <a:lstStyle/>
          <a:p>
            <a:r>
              <a:rPr lang="en-GB" sz="2000" i="1" dirty="0" err="1"/>
              <a:t>Ocimum</a:t>
            </a:r>
            <a:r>
              <a:rPr lang="en-GB" sz="2000" i="1" dirty="0"/>
              <a:t> </a:t>
            </a:r>
            <a:r>
              <a:rPr lang="en-GB" sz="2000" i="1" dirty="0" err="1"/>
              <a:t>centrali-africanum</a:t>
            </a:r>
            <a:endParaRPr lang="en-GB" sz="2000" i="1" dirty="0"/>
          </a:p>
          <a:p>
            <a:endParaRPr lang="en-GB" sz="2000" dirty="0"/>
          </a:p>
          <a:p>
            <a:r>
              <a:rPr lang="en-GB" sz="1200" dirty="0"/>
              <a:t>[Source:  http://copperflora.org/eflora/photos/HQ/Ocimum%20centrali-africanum%20R.E.Fr.-1335427296.jpg]</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0" y="0"/>
            <a:ext cx="9144000" cy="885825"/>
          </a:xfrm>
          <a:prstGeom prst="rect">
            <a:avLst/>
          </a:prstGeom>
          <a:noFill/>
          <a:ln w="9525">
            <a:noFill/>
            <a:miter lim="800000"/>
            <a:headEnd/>
            <a:tailEnd/>
          </a:ln>
        </p:spPr>
        <p:txBody>
          <a:bodyPr>
            <a:spAutoFit/>
          </a:bodyPr>
          <a:lstStyle/>
          <a:p>
            <a:pPr algn="ctr"/>
            <a:r>
              <a:rPr lang="en-GB" sz="2600" b="1">
                <a:solidFill>
                  <a:srgbClr val="0000CC"/>
                </a:solidFill>
              </a:rPr>
              <a:t>…(7) Plant geochemical survey:  </a:t>
            </a:r>
          </a:p>
          <a:p>
            <a:pPr algn="ctr"/>
            <a:r>
              <a:rPr lang="en-GB" sz="2600" b="1" i="1">
                <a:solidFill>
                  <a:srgbClr val="0000CC"/>
                </a:solidFill>
              </a:rPr>
              <a:t>Geobotanical anomalies</a:t>
            </a:r>
          </a:p>
        </p:txBody>
      </p:sp>
      <p:sp>
        <p:nvSpPr>
          <p:cNvPr id="156675" name="Rectangle 3"/>
          <p:cNvSpPr>
            <a:spLocks noChangeArrowheads="1"/>
          </p:cNvSpPr>
          <p:nvPr/>
        </p:nvSpPr>
        <p:spPr bwMode="auto">
          <a:xfrm>
            <a:off x="179388" y="877276"/>
            <a:ext cx="8785225" cy="5909310"/>
          </a:xfrm>
          <a:prstGeom prst="rect">
            <a:avLst/>
          </a:prstGeom>
          <a:noFill/>
          <a:ln w="9525">
            <a:noFill/>
            <a:miter lim="800000"/>
            <a:headEnd/>
            <a:tailEnd/>
          </a:ln>
        </p:spPr>
        <p:txBody>
          <a:bodyPr>
            <a:spAutoFit/>
          </a:bodyPr>
          <a:lstStyle/>
          <a:p>
            <a:r>
              <a:rPr lang="en-GB" b="1" dirty="0"/>
              <a:t>Therefore, the detection of areas with possible anomalous metal content by visual observation of the growth features, or by the presence or absence of a particular plant species is obviously much simpler than performing biogeochemical analyses.  One can map the distribution of the plants over the area, and note their growth features (</a:t>
            </a:r>
            <a:r>
              <a:rPr lang="en-GB" b="1" i="1" u="sng" dirty="0"/>
              <a:t>mapping of plant communities</a:t>
            </a:r>
            <a:r>
              <a:rPr lang="en-GB" b="1" dirty="0"/>
              <a:t>).  The plants normally are livelier, taller, their stems thicker and leaves larger, where there is a greater concentration of metals.  However, caution must be applied with this </a:t>
            </a:r>
            <a:r>
              <a:rPr lang="en-GB" b="1" dirty="0" err="1"/>
              <a:t>geobotanical</a:t>
            </a:r>
            <a:r>
              <a:rPr lang="en-GB" b="1" dirty="0"/>
              <a:t> method of prospecting, since many factors influence the physical features of plants.  Nevertheless, if abnormal colour and morphological features of a plant can be related to probable excesses of a particular chemical element in soil, then the plant may be a suitable ore indicator.</a:t>
            </a:r>
          </a:p>
          <a:p>
            <a:r>
              <a:rPr lang="en-GB" b="1" dirty="0"/>
              <a:t> </a:t>
            </a:r>
          </a:p>
          <a:p>
            <a:r>
              <a:rPr lang="en-GB" b="1" i="1" u="sng" dirty="0" err="1">
                <a:solidFill>
                  <a:srgbClr val="009900"/>
                </a:solidFill>
              </a:rPr>
              <a:t>Geobotanical</a:t>
            </a:r>
            <a:r>
              <a:rPr lang="en-GB" b="1" i="1" u="sng" dirty="0">
                <a:solidFill>
                  <a:srgbClr val="009900"/>
                </a:solidFill>
              </a:rPr>
              <a:t> surveys</a:t>
            </a:r>
            <a:r>
              <a:rPr lang="en-GB" b="1" i="1" dirty="0"/>
              <a:t> </a:t>
            </a:r>
            <a:r>
              <a:rPr lang="en-GB" b="1" dirty="0"/>
              <a:t>are generally more difficult to plan than other geochemical prospecting methods.  Unless the indicator species are relatively conspicuous, which is something rather rare, the identification of reliable </a:t>
            </a:r>
            <a:r>
              <a:rPr lang="en-GB" b="1" dirty="0" err="1"/>
              <a:t>geobotanical</a:t>
            </a:r>
            <a:r>
              <a:rPr lang="en-GB" b="1" dirty="0"/>
              <a:t> guides is difficult and requires specialised skill, normally not included in the expertise of most Applied Geochemists.  As with biogeochemical prospecting, </a:t>
            </a:r>
            <a:r>
              <a:rPr lang="en-GB" b="1" dirty="0" err="1"/>
              <a:t>geobotanical</a:t>
            </a:r>
            <a:r>
              <a:rPr lang="en-GB" b="1" dirty="0"/>
              <a:t> surveys have made their application somewhat limited in comparison with stream sediment and soil surveys.</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(8) Soil atmosphere geochemical survey…</a:t>
            </a:r>
          </a:p>
        </p:txBody>
      </p:sp>
      <p:sp>
        <p:nvSpPr>
          <p:cNvPr id="157699" name="Rectangle 3"/>
          <p:cNvSpPr>
            <a:spLocks noChangeArrowheads="1"/>
          </p:cNvSpPr>
          <p:nvPr/>
        </p:nvSpPr>
        <p:spPr bwMode="auto">
          <a:xfrm>
            <a:off x="179388" y="692150"/>
            <a:ext cx="8785225" cy="5310188"/>
          </a:xfrm>
          <a:prstGeom prst="rect">
            <a:avLst/>
          </a:prstGeom>
          <a:noFill/>
          <a:ln w="9525">
            <a:noFill/>
            <a:miter lim="800000"/>
            <a:headEnd/>
            <a:tailEnd/>
          </a:ln>
        </p:spPr>
        <p:txBody>
          <a:bodyPr>
            <a:spAutoFit/>
          </a:bodyPr>
          <a:lstStyle/>
          <a:p>
            <a:r>
              <a:rPr lang="en-GB" b="1" dirty="0"/>
              <a:t>Certain elements (mercury and iodine), and compounds (</a:t>
            </a:r>
            <a:r>
              <a:rPr lang="en-GB" b="1" dirty="0" err="1"/>
              <a:t>metallo</a:t>
            </a:r>
            <a:r>
              <a:rPr lang="en-GB" b="1" dirty="0"/>
              <a:t>-organic complexes), have a comparatively high vapour pressure, and can be detected by analysing air trapped within the soil.  This depends upon secondary dispersion taking place within the soil atmosphere, which is, therefore, different from the secondary dispersion patterns described earlier.</a:t>
            </a:r>
          </a:p>
          <a:p>
            <a:r>
              <a:rPr lang="en-GB" b="1" dirty="0"/>
              <a:t> </a:t>
            </a:r>
          </a:p>
          <a:p>
            <a:r>
              <a:rPr lang="en-GB" b="1" dirty="0"/>
              <a:t>One source of secondary dispersion anomalies in soil air originates from uranium deposits.  Uranium-238 (</a:t>
            </a:r>
            <a:r>
              <a:rPr lang="en-GB" b="1" baseline="30000" dirty="0"/>
              <a:t>238</a:t>
            </a:r>
            <a:r>
              <a:rPr lang="en-GB" b="1" dirty="0"/>
              <a:t>U) decays radioactively to form the gas radon-222 (</a:t>
            </a:r>
            <a:r>
              <a:rPr lang="en-GB" b="1" baseline="30000" dirty="0"/>
              <a:t>222</a:t>
            </a:r>
            <a:r>
              <a:rPr lang="en-GB" b="1" dirty="0"/>
              <a:t>Rn).  This isotope is unstable, so as it concentrates in the soil atmosphere it will break down by emission of alpha-particles.  Radon gas in soil is measured by instruments called alpha-particle </a:t>
            </a:r>
            <a:r>
              <a:rPr lang="en-GB" b="1" dirty="0" err="1"/>
              <a:t>scintillometers</a:t>
            </a:r>
            <a:r>
              <a:rPr lang="en-GB" b="1" dirty="0"/>
              <a:t>.  Other radiogenic gases are helium (He), krypton (Kr) and xenon (</a:t>
            </a:r>
            <a:r>
              <a:rPr lang="en-GB" b="1" dirty="0" err="1"/>
              <a:t>Xe</a:t>
            </a:r>
            <a:r>
              <a:rPr lang="en-GB" b="1" dirty="0"/>
              <a:t>), but have received less attention, because they have very short half-lives.  </a:t>
            </a:r>
          </a:p>
          <a:p>
            <a:endParaRPr lang="en-GB" b="1" dirty="0"/>
          </a:p>
          <a:p>
            <a:r>
              <a:rPr lang="en-GB" b="1" dirty="0"/>
              <a:t>The simplest exploration method for uranium (U) is gamma-ray spectrometer surveys, but gamma radiation emitted from a uranium deposit can be shielded by a soil cover of less than a metre.  Therefore, the field method used nowadays for the discovery of buried uranium ores is the measurement of the count rate of alpha-particles.</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…(8) Soil atmosphere geochemical survey…  </a:t>
            </a:r>
          </a:p>
        </p:txBody>
      </p:sp>
      <p:sp>
        <p:nvSpPr>
          <p:cNvPr id="158723" name="Rectangle 3"/>
          <p:cNvSpPr>
            <a:spLocks noChangeArrowheads="1"/>
          </p:cNvSpPr>
          <p:nvPr/>
        </p:nvSpPr>
        <p:spPr bwMode="auto">
          <a:xfrm>
            <a:off x="4932363" y="571480"/>
            <a:ext cx="4032250" cy="5584825"/>
          </a:xfrm>
          <a:prstGeom prst="rect">
            <a:avLst/>
          </a:prstGeom>
          <a:noFill/>
          <a:ln w="9525">
            <a:noFill/>
            <a:miter lim="800000"/>
            <a:headEnd/>
            <a:tailEnd/>
          </a:ln>
        </p:spPr>
        <p:txBody>
          <a:bodyPr>
            <a:spAutoFit/>
          </a:bodyPr>
          <a:lstStyle/>
          <a:p>
            <a:r>
              <a:rPr lang="en-GB" b="1" dirty="0"/>
              <a:t>This cross-section shows measurements of the alpha-particle count rate in soil air across a uranium ore deposit.  You can see that a very sharp alpha-particle anomaly has been measured over the uranium ore vein.</a:t>
            </a:r>
          </a:p>
          <a:p>
            <a:endParaRPr lang="en-GB" b="1" dirty="0"/>
          </a:p>
          <a:p>
            <a:r>
              <a:rPr lang="en-GB" b="1" dirty="0"/>
              <a:t>It is noted that this method of measurement of soil air gases can only be used in the search for ore materials, which decay to give gaseous products that can be analysed easily or are radioactive.  </a:t>
            </a:r>
          </a:p>
          <a:p>
            <a:endParaRPr lang="en-GB" b="1" dirty="0"/>
          </a:p>
          <a:p>
            <a:r>
              <a:rPr lang="en-GB" b="1" dirty="0"/>
              <a:t>Therefore, this prospecting method is limited in application, and has not yet been widely applied in geochemical surveys for the location of mineralisation.</a:t>
            </a:r>
          </a:p>
        </p:txBody>
      </p:sp>
      <p:grpSp>
        <p:nvGrpSpPr>
          <p:cNvPr id="158724" name="Group 6"/>
          <p:cNvGrpSpPr>
            <a:grpSpLocks/>
          </p:cNvGrpSpPr>
          <p:nvPr/>
        </p:nvGrpSpPr>
        <p:grpSpPr bwMode="auto">
          <a:xfrm>
            <a:off x="250825" y="549275"/>
            <a:ext cx="4613275" cy="5746750"/>
            <a:chOff x="158" y="346"/>
            <a:chExt cx="2906" cy="3620"/>
          </a:xfrm>
        </p:grpSpPr>
        <p:pic>
          <p:nvPicPr>
            <p:cNvPr id="158725" name="Picture 60" descr="Figure_38"/>
            <p:cNvPicPr>
              <a:picLocks noChangeAspect="1" noChangeArrowheads="1"/>
            </p:cNvPicPr>
            <p:nvPr/>
          </p:nvPicPr>
          <p:blipFill>
            <a:blip r:embed="rId3" cstate="print"/>
            <a:srcRect/>
            <a:stretch>
              <a:fillRect/>
            </a:stretch>
          </p:blipFill>
          <p:spPr bwMode="auto">
            <a:xfrm>
              <a:off x="158" y="346"/>
              <a:ext cx="2906" cy="3492"/>
            </a:xfrm>
            <a:prstGeom prst="rect">
              <a:avLst/>
            </a:prstGeom>
            <a:noFill/>
            <a:ln w="9525">
              <a:noFill/>
              <a:miter lim="800000"/>
              <a:headEnd/>
              <a:tailEnd/>
            </a:ln>
          </p:spPr>
        </p:pic>
        <p:sp>
          <p:nvSpPr>
            <p:cNvPr id="158726" name="Rectangle 5"/>
            <p:cNvSpPr>
              <a:spLocks noChangeArrowheads="1"/>
            </p:cNvSpPr>
            <p:nvPr/>
          </p:nvSpPr>
          <p:spPr bwMode="auto">
            <a:xfrm>
              <a:off x="567" y="3793"/>
              <a:ext cx="2152" cy="173"/>
            </a:xfrm>
            <a:prstGeom prst="rect">
              <a:avLst/>
            </a:prstGeom>
            <a:noFill/>
            <a:ln w="9525">
              <a:noFill/>
              <a:miter lim="800000"/>
              <a:headEnd/>
              <a:tailEnd/>
            </a:ln>
          </p:spPr>
          <p:txBody>
            <a:bodyPr wrap="none" anchor="ctr">
              <a:spAutoFit/>
            </a:bodyPr>
            <a:lstStyle/>
            <a:p>
              <a:pPr eaLnBrk="0" hangingPunct="0"/>
              <a:r>
                <a:rPr lang="en-GB" sz="1200"/>
                <a:t>[Source:  Open University (1972, Fig. 16, p.17)] </a:t>
              </a:r>
            </a:p>
          </p:txBody>
        </p:sp>
      </p:gr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0" y="0"/>
            <a:ext cx="9144000" cy="892552"/>
          </a:xfrm>
          <a:prstGeom prst="rect">
            <a:avLst/>
          </a:prstGeom>
          <a:noFill/>
          <a:ln w="9525">
            <a:noFill/>
            <a:miter lim="800000"/>
            <a:headEnd/>
            <a:tailEnd/>
          </a:ln>
        </p:spPr>
        <p:txBody>
          <a:bodyPr>
            <a:spAutoFit/>
          </a:bodyPr>
          <a:lstStyle/>
          <a:p>
            <a:pPr algn="ctr"/>
            <a:r>
              <a:rPr lang="en-GB" sz="2600" b="1" dirty="0">
                <a:solidFill>
                  <a:srgbClr val="0000CC"/>
                </a:solidFill>
              </a:rPr>
              <a:t>Mineral Resources Development Cycle:  This is an important cycle you must remember</a:t>
            </a:r>
          </a:p>
        </p:txBody>
      </p:sp>
      <p:pic>
        <p:nvPicPr>
          <p:cNvPr id="7" name="Picture 6" descr="Mineral_Resources_Development_Cycle.gif"/>
          <p:cNvPicPr>
            <a:picLocks noChangeAspect="1"/>
          </p:cNvPicPr>
          <p:nvPr/>
        </p:nvPicPr>
        <p:blipFill>
          <a:blip r:embed="rId3" cstate="print"/>
          <a:stretch>
            <a:fillRect/>
          </a:stretch>
        </p:blipFill>
        <p:spPr>
          <a:xfrm>
            <a:off x="1256968" y="957958"/>
            <a:ext cx="6192660" cy="5400000"/>
          </a:xfrm>
          <a:prstGeom prst="rect">
            <a:avLst/>
          </a:prstGeom>
        </p:spPr>
      </p:pic>
      <p:sp>
        <p:nvSpPr>
          <p:cNvPr id="8" name="Rectangle 7"/>
          <p:cNvSpPr/>
          <p:nvPr/>
        </p:nvSpPr>
        <p:spPr>
          <a:xfrm>
            <a:off x="251520" y="6464369"/>
            <a:ext cx="8640960" cy="276999"/>
          </a:xfrm>
          <a:prstGeom prst="rect">
            <a:avLst/>
          </a:prstGeom>
        </p:spPr>
        <p:txBody>
          <a:bodyPr wrap="square">
            <a:spAutoFit/>
          </a:bodyPr>
          <a:lstStyle/>
          <a:p>
            <a:pPr algn="ctr"/>
            <a:r>
              <a:rPr lang="en-GB" sz="1200" dirty="0"/>
              <a:t>Source:  http://swh.schoolworkhelper.netdna-cdn.com/wp-content/uploads/2010/09/MiningCycle.gif?085e4f</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5" name="TextBox 4"/>
          <p:cNvSpPr txBox="1"/>
          <p:nvPr/>
        </p:nvSpPr>
        <p:spPr>
          <a:xfrm>
            <a:off x="214282" y="607289"/>
            <a:ext cx="8643998" cy="5822107"/>
          </a:xfrm>
          <a:prstGeom prst="rect">
            <a:avLst/>
          </a:prstGeom>
          <a:noFill/>
        </p:spPr>
        <p:txBody>
          <a:bodyPr wrap="square" rtlCol="0">
            <a:spAutoFit/>
          </a:bodyPr>
          <a:lstStyle/>
          <a:p>
            <a:pPr>
              <a:spcAft>
                <a:spcPts val="1000"/>
              </a:spcAft>
            </a:pPr>
            <a:r>
              <a:rPr lang="en-GB" sz="2600" b="1" dirty="0"/>
              <a:t>Unfortunately, the Association of Applied Geochemists cannot control the international scientific community in the ‘</a:t>
            </a:r>
            <a:r>
              <a:rPr lang="en-GB" sz="2600" b="1" i="1" dirty="0"/>
              <a:t>coining</a:t>
            </a:r>
            <a:r>
              <a:rPr lang="en-GB" sz="2600" b="1" dirty="0"/>
              <a:t>’ of new branches of Applied Geochemistry.  </a:t>
            </a:r>
          </a:p>
          <a:p>
            <a:r>
              <a:rPr lang="en-GB" sz="2600" b="1" dirty="0"/>
              <a:t>So, people are continuously inventing new branches, with no link to the all embracing discipline of Applied Geochemistry.  This drive, instead of advancing Applied Geochemistry, it causes serious gaps in basic principles and information that have been developed and tested during the early years of the use of geochemistry in the integrated Mineral Exploration programme.  We see this loss link in Environmental Geochemistry, where people are trying to reinvent the wheel.</a:t>
            </a:r>
          </a:p>
        </p:txBody>
      </p:sp>
      <p:sp>
        <p:nvSpPr>
          <p:cNvPr id="6" name="Text Box 3"/>
          <p:cNvSpPr txBox="1">
            <a:spLocks noChangeArrowheads="1"/>
          </p:cNvSpPr>
          <p:nvPr/>
        </p:nvSpPr>
        <p:spPr bwMode="auto">
          <a:xfrm>
            <a:off x="0" y="-15014"/>
            <a:ext cx="9144000" cy="523220"/>
          </a:xfrm>
          <a:prstGeom prst="rect">
            <a:avLst/>
          </a:prstGeom>
          <a:noFill/>
          <a:ln w="9525">
            <a:noFill/>
            <a:miter lim="800000"/>
            <a:headEnd/>
            <a:tailEnd/>
          </a:ln>
        </p:spPr>
        <p:txBody>
          <a:bodyPr>
            <a:spAutoFit/>
          </a:bodyPr>
          <a:lstStyle/>
          <a:p>
            <a:pPr algn="ctr">
              <a:spcBef>
                <a:spcPct val="50000"/>
              </a:spcBef>
            </a:pPr>
            <a:r>
              <a:rPr lang="en-GB" sz="2800" b="1" dirty="0">
                <a:solidFill>
                  <a:schemeClr val="accent2">
                    <a:lumMod val="60000"/>
                    <a:lumOff val="40000"/>
                  </a:schemeClr>
                </a:solidFill>
              </a:rPr>
              <a:t>.....Confusion with terminology</a:t>
            </a:r>
          </a:p>
        </p:txBody>
      </p:sp>
      <p:cxnSp>
        <p:nvCxnSpPr>
          <p:cNvPr id="7" name="Straight Connector 6"/>
          <p:cNvCxnSpPr/>
          <p:nvPr/>
        </p:nvCxnSpPr>
        <p:spPr>
          <a:xfrm>
            <a:off x="0" y="500042"/>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0" y="2435225"/>
            <a:ext cx="9144000" cy="488950"/>
          </a:xfrm>
          <a:prstGeom prst="rect">
            <a:avLst/>
          </a:prstGeom>
          <a:noFill/>
          <a:ln w="9525">
            <a:noFill/>
            <a:miter lim="800000"/>
            <a:headEnd/>
            <a:tailEnd/>
          </a:ln>
        </p:spPr>
        <p:txBody>
          <a:bodyPr>
            <a:spAutoFit/>
          </a:bodyPr>
          <a:lstStyle/>
          <a:p>
            <a:pPr algn="ctr"/>
            <a:r>
              <a:rPr lang="en-GB" sz="2600" b="1">
                <a:solidFill>
                  <a:srgbClr val="0000CC"/>
                </a:solidFill>
              </a:rPr>
              <a:t>9. ENVIRONMENTAL CONTAMINATION SURVEY</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pic>
        <p:nvPicPr>
          <p:cNvPr id="3" name="Picture 2" descr="IndustrialPollut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13488" y="654050"/>
            <a:ext cx="2708275" cy="5038725"/>
          </a:xfrm>
          <a:prstGeom prst="rect">
            <a:avLst/>
          </a:prstGeom>
          <a:noFill/>
          <a:ln w="9525">
            <a:noFill/>
            <a:miter lim="800000"/>
            <a:headEnd/>
            <a:tailEnd/>
          </a:ln>
        </p:spPr>
      </p:pic>
      <p:pic>
        <p:nvPicPr>
          <p:cNvPr id="4" name="Picture 3" descr="landscape"/>
          <p:cNvPicPr>
            <a:picLocks noChangeAspect="1" noChangeArrowheads="1"/>
          </p:cNvPicPr>
          <p:nvPr/>
        </p:nvPicPr>
        <p:blipFill>
          <a:blip r:embed="rId4" cstate="print"/>
          <a:srcRect/>
          <a:stretch>
            <a:fillRect/>
          </a:stretch>
        </p:blipFill>
        <p:spPr bwMode="auto">
          <a:xfrm>
            <a:off x="100013" y="3351213"/>
            <a:ext cx="3463925" cy="2598737"/>
          </a:xfrm>
          <a:prstGeom prst="rect">
            <a:avLst/>
          </a:prstGeom>
          <a:noFill/>
          <a:ln w="9525">
            <a:noFill/>
            <a:miter lim="800000"/>
            <a:headEnd/>
            <a:tailEnd/>
          </a:ln>
        </p:spPr>
      </p:pic>
      <p:pic>
        <p:nvPicPr>
          <p:cNvPr id="5" name="Picture 12" descr="Earth_beyond_repair"/>
          <p:cNvPicPr>
            <a:picLocks noChangeAspect="1" noChangeArrowheads="1"/>
          </p:cNvPicPr>
          <p:nvPr/>
        </p:nvPicPr>
        <p:blipFill>
          <a:blip r:embed="rId5" cstate="print"/>
          <a:srcRect/>
          <a:stretch>
            <a:fillRect/>
          </a:stretch>
        </p:blipFill>
        <p:spPr bwMode="auto">
          <a:xfrm>
            <a:off x="3654425" y="2854325"/>
            <a:ext cx="2568575" cy="3541713"/>
          </a:xfrm>
          <a:prstGeom prst="rect">
            <a:avLst/>
          </a:prstGeom>
          <a:noFill/>
          <a:ln w="9525">
            <a:noFill/>
            <a:miter lim="800000"/>
            <a:headEnd/>
            <a:tailEnd/>
          </a:ln>
        </p:spPr>
      </p:pic>
      <p:sp>
        <p:nvSpPr>
          <p:cNvPr id="6" name="Text Box 16"/>
          <p:cNvSpPr txBox="1">
            <a:spLocks noChangeArrowheads="1"/>
          </p:cNvSpPr>
          <p:nvPr/>
        </p:nvSpPr>
        <p:spPr bwMode="auto">
          <a:xfrm>
            <a:off x="0" y="0"/>
            <a:ext cx="6227763" cy="2786063"/>
          </a:xfrm>
          <a:prstGeom prst="rect">
            <a:avLst/>
          </a:prstGeom>
          <a:gradFill rotWithShape="0">
            <a:gsLst>
              <a:gs pos="0">
                <a:srgbClr val="FFFF00"/>
              </a:gs>
              <a:gs pos="100000">
                <a:srgbClr val="FFFF99"/>
              </a:gs>
            </a:gsLst>
            <a:lin ang="5400000" scaled="1"/>
          </a:gradFill>
          <a:ln w="25400">
            <a:solidFill>
              <a:srgbClr val="033FD5"/>
            </a:solidFill>
            <a:miter lim="800000"/>
            <a:headEnd/>
            <a:tailEnd/>
          </a:ln>
        </p:spPr>
        <p:txBody>
          <a:bodyPr>
            <a:spAutoFit/>
          </a:bodyPr>
          <a:lstStyle/>
          <a:p>
            <a:pPr eaLnBrk="0" hangingPunct="0">
              <a:spcBef>
                <a:spcPct val="50000"/>
              </a:spcBef>
            </a:pPr>
            <a:r>
              <a:rPr lang="en-GB" sz="2500" b="1" u="sng">
                <a:solidFill>
                  <a:srgbClr val="FF3300"/>
                </a:solidFill>
              </a:rPr>
              <a:t>The Global Problem</a:t>
            </a:r>
            <a:r>
              <a:rPr lang="en-GB" sz="2500" b="1">
                <a:solidFill>
                  <a:srgbClr val="FF3300"/>
                </a:solidFill>
              </a:rPr>
              <a:t>:  Humans, since their appearance on Earth in the attempt to improve their living conditions, they have been altering the chemistry of the natural environment by their activities to such an extent that </a:t>
            </a:r>
            <a:r>
              <a:rPr lang="en-GB" sz="2500" b="1" i="1">
                <a:solidFill>
                  <a:srgbClr val="006600"/>
                </a:solidFill>
              </a:rPr>
              <a:t>life support systems are now in dange</a:t>
            </a:r>
            <a:r>
              <a:rPr lang="en-US" sz="2500" b="1" i="1">
                <a:solidFill>
                  <a:srgbClr val="006600"/>
                </a:solidFill>
              </a:rPr>
              <a:t>r.</a:t>
            </a:r>
            <a:endParaRPr lang="en-GB" sz="2500" b="1">
              <a:solidFill>
                <a:srgbClr val="FF3300"/>
              </a:solidFill>
            </a:endParaRP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 name="Text Box 16"/>
          <p:cNvSpPr txBox="1">
            <a:spLocks noChangeArrowheads="1"/>
          </p:cNvSpPr>
          <p:nvPr/>
        </p:nvSpPr>
        <p:spPr bwMode="auto">
          <a:xfrm>
            <a:off x="214282" y="159507"/>
            <a:ext cx="8643998" cy="6555641"/>
          </a:xfrm>
          <a:prstGeom prst="rect">
            <a:avLst/>
          </a:prstGeom>
          <a:noFill/>
          <a:ln w="25400">
            <a:noFill/>
            <a:miter lim="800000"/>
            <a:headEnd/>
            <a:tailEnd/>
          </a:ln>
        </p:spPr>
        <p:txBody>
          <a:bodyPr wrap="square">
            <a:spAutoFit/>
          </a:bodyPr>
          <a:lstStyle/>
          <a:p>
            <a:pPr eaLnBrk="0" hangingPunct="0">
              <a:spcBef>
                <a:spcPct val="50000"/>
              </a:spcBef>
              <a:defRPr/>
            </a:pPr>
            <a:r>
              <a:rPr lang="en-GB" sz="2400" b="1" dirty="0">
                <a:solidFill>
                  <a:srgbClr val="000099"/>
                </a:solidFill>
              </a:rPr>
              <a:t>Humans in order to improve their living conditions, apart from farming, they needed earth materials, </a:t>
            </a:r>
            <a:r>
              <a:rPr lang="en-GB" sz="2400" b="1" i="1" dirty="0">
                <a:solidFill>
                  <a:srgbClr val="000099"/>
                </a:solidFill>
              </a:rPr>
              <a:t>e.g</a:t>
            </a:r>
            <a:r>
              <a:rPr lang="en-GB" sz="2400" b="1" dirty="0">
                <a:solidFill>
                  <a:srgbClr val="000099"/>
                </a:solidFill>
              </a:rPr>
              <a:t>., stones to make to begin with hunting instruments (</a:t>
            </a:r>
            <a:r>
              <a:rPr lang="en-GB" sz="2400" b="1" i="1" dirty="0">
                <a:solidFill>
                  <a:srgbClr val="000099"/>
                </a:solidFill>
              </a:rPr>
              <a:t>e.g</a:t>
            </a:r>
            <a:r>
              <a:rPr lang="en-GB" sz="2400" b="1" dirty="0">
                <a:solidFill>
                  <a:srgbClr val="000099"/>
                </a:solidFill>
              </a:rPr>
              <a:t>., obsidian, flint, jasper, agate) and afterwards to build houses (stones and clay).  The </a:t>
            </a:r>
            <a:r>
              <a:rPr lang="en-GB" sz="2400" b="1" dirty="0">
                <a:solidFill>
                  <a:srgbClr val="FF0000"/>
                </a:solidFill>
              </a:rPr>
              <a:t>Stone Age </a:t>
            </a:r>
            <a:r>
              <a:rPr lang="en-GB" sz="2400" b="1" dirty="0">
                <a:solidFill>
                  <a:srgbClr val="000099"/>
                </a:solidFill>
              </a:rPr>
              <a:t>lasted </a:t>
            </a:r>
            <a:r>
              <a:rPr lang="en-US" sz="2400" b="1" dirty="0">
                <a:solidFill>
                  <a:srgbClr val="000099"/>
                </a:solidFill>
              </a:rPr>
              <a:t>3.4 million years, and ended between 4500 BC and 2000 BC, depending on the region, with the advent of metal working.</a:t>
            </a:r>
          </a:p>
          <a:p>
            <a:pPr eaLnBrk="0" hangingPunct="0">
              <a:spcBef>
                <a:spcPct val="50000"/>
              </a:spcBef>
              <a:defRPr/>
            </a:pPr>
            <a:r>
              <a:rPr lang="en-US" sz="2400" b="1" dirty="0">
                <a:solidFill>
                  <a:srgbClr val="000099"/>
                </a:solidFill>
              </a:rPr>
              <a:t>We then have the:- </a:t>
            </a:r>
          </a:p>
          <a:p>
            <a:pPr marL="269875" indent="-269875" eaLnBrk="0" hangingPunct="0">
              <a:spcBef>
                <a:spcPct val="50000"/>
              </a:spcBef>
              <a:buFont typeface="Arial" pitchFamily="34" charset="0"/>
              <a:buChar char="•"/>
              <a:defRPr/>
            </a:pPr>
            <a:r>
              <a:rPr lang="en-US" sz="2400" b="1" dirty="0">
                <a:solidFill>
                  <a:srgbClr val="FF0000"/>
                </a:solidFill>
              </a:rPr>
              <a:t>Bronze Age</a:t>
            </a:r>
            <a:r>
              <a:rPr lang="en-US" sz="2400" b="1" dirty="0">
                <a:solidFill>
                  <a:srgbClr val="000099"/>
                </a:solidFill>
              </a:rPr>
              <a:t>, which is characterised by the use of copper (Cu) and its alloy bronze (</a:t>
            </a:r>
            <a:r>
              <a:rPr lang="en-US" sz="2400" b="1" dirty="0" err="1">
                <a:solidFill>
                  <a:srgbClr val="000099"/>
                </a:solidFill>
              </a:rPr>
              <a:t>Cu+Sn</a:t>
            </a:r>
            <a:r>
              <a:rPr lang="en-US" sz="2400" b="1" dirty="0">
                <a:solidFill>
                  <a:srgbClr val="000099"/>
                </a:solidFill>
              </a:rPr>
              <a:t>) – </a:t>
            </a:r>
            <a:r>
              <a:rPr lang="en-US" sz="2400" b="1" dirty="0">
                <a:solidFill>
                  <a:srgbClr val="008000"/>
                </a:solidFill>
              </a:rPr>
              <a:t>Ancient Near East (3600-1200 BC; Europe (3200-600 BC); India (3300-1200 BC); China (3000-700 BC); Bactria–</a:t>
            </a:r>
            <a:r>
              <a:rPr lang="en-US" sz="2400" b="1" dirty="0" err="1">
                <a:solidFill>
                  <a:srgbClr val="008000"/>
                </a:solidFill>
              </a:rPr>
              <a:t>Margiana</a:t>
            </a:r>
            <a:r>
              <a:rPr lang="en-US" sz="2400" b="1" dirty="0">
                <a:solidFill>
                  <a:srgbClr val="008000"/>
                </a:solidFill>
              </a:rPr>
              <a:t> in Central Asia (2300-1700 BC),</a:t>
            </a:r>
            <a:r>
              <a:rPr lang="en-US" sz="2400" b="1" dirty="0">
                <a:solidFill>
                  <a:srgbClr val="000099"/>
                </a:solidFill>
              </a:rPr>
              <a:t> and</a:t>
            </a:r>
            <a:endParaRPr lang="en-US" sz="2400" b="1" dirty="0">
              <a:solidFill>
                <a:srgbClr val="008000"/>
              </a:solidFill>
            </a:endParaRPr>
          </a:p>
          <a:p>
            <a:pPr marL="269875" indent="-269875" eaLnBrk="0" hangingPunct="0">
              <a:spcBef>
                <a:spcPct val="50000"/>
              </a:spcBef>
              <a:buFont typeface="Arial" pitchFamily="34" charset="0"/>
              <a:buChar char="•"/>
              <a:defRPr/>
            </a:pPr>
            <a:r>
              <a:rPr lang="en-US" sz="2400" b="1" dirty="0">
                <a:solidFill>
                  <a:srgbClr val="FF0000"/>
                </a:solidFill>
              </a:rPr>
              <a:t>Iron Age </a:t>
            </a:r>
            <a:r>
              <a:rPr lang="en-US" sz="2400" b="1" dirty="0">
                <a:solidFill>
                  <a:srgbClr val="000099"/>
                </a:solidFill>
              </a:rPr>
              <a:t>with the prevalent use of iron </a:t>
            </a:r>
            <a:r>
              <a:rPr lang="en-GB" sz="2400" b="1" dirty="0">
                <a:solidFill>
                  <a:srgbClr val="000099"/>
                </a:solidFill>
              </a:rPr>
              <a:t>- </a:t>
            </a:r>
            <a:r>
              <a:rPr lang="en-GB" sz="2400" b="1" dirty="0">
                <a:solidFill>
                  <a:srgbClr val="008000"/>
                </a:solidFill>
              </a:rPr>
              <a:t>Ancient Near East (1200-500 BC; Europe (1200-400 BC); India (1200-200 BC); China (700-200 BC).</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pic>
        <p:nvPicPr>
          <p:cNvPr id="2" name="Picture 2" descr="Metallurgical_diffusion_http_upload.wikimedia.org_wikipedia_commons_f_fb_Metallurgical_diffusion.png"/>
          <p:cNvPicPr>
            <a:picLocks noChangeAspect="1"/>
          </p:cNvPicPr>
          <p:nvPr/>
        </p:nvPicPr>
        <p:blipFill>
          <a:blip r:embed="rId3" cstate="print"/>
          <a:srcRect/>
          <a:stretch>
            <a:fillRect/>
          </a:stretch>
        </p:blipFill>
        <p:spPr bwMode="auto">
          <a:xfrm>
            <a:off x="0" y="-100013"/>
            <a:ext cx="9144000" cy="6062663"/>
          </a:xfrm>
          <a:prstGeom prst="rect">
            <a:avLst/>
          </a:prstGeom>
          <a:noFill/>
          <a:ln w="9525">
            <a:noFill/>
            <a:miter lim="800000"/>
            <a:headEnd/>
            <a:tailEnd/>
          </a:ln>
        </p:spPr>
      </p:pic>
      <p:sp>
        <p:nvSpPr>
          <p:cNvPr id="3" name="Rectangle 3"/>
          <p:cNvSpPr>
            <a:spLocks noChangeArrowheads="1"/>
          </p:cNvSpPr>
          <p:nvPr/>
        </p:nvSpPr>
        <p:spPr bwMode="auto">
          <a:xfrm>
            <a:off x="0" y="6092825"/>
            <a:ext cx="9144000" cy="369888"/>
          </a:xfrm>
          <a:prstGeom prst="rect">
            <a:avLst/>
          </a:prstGeom>
          <a:noFill/>
          <a:ln w="9525">
            <a:noFill/>
            <a:miter lim="800000"/>
            <a:headEnd/>
            <a:tailEnd/>
          </a:ln>
        </p:spPr>
        <p:txBody>
          <a:bodyPr>
            <a:spAutoFit/>
          </a:bodyPr>
          <a:lstStyle/>
          <a:p>
            <a:r>
              <a:rPr lang="en-GB"/>
              <a:t>Source:  </a:t>
            </a:r>
            <a:r>
              <a:rPr lang="en-GB">
                <a:solidFill>
                  <a:srgbClr val="0000CC"/>
                </a:solidFill>
              </a:rPr>
              <a:t>http://upload.wikimedia.org/wikipedia/commons/f/fb/Metallurgical_diffusion.png</a:t>
            </a:r>
            <a:endParaRPr lang="el-GR">
              <a:solidFill>
                <a:srgbClr val="0000CC"/>
              </a:solidFill>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370200" y="6092825"/>
            <a:ext cx="8388424" cy="307777"/>
          </a:xfrm>
          <a:prstGeom prst="rect">
            <a:avLst/>
          </a:prstGeom>
          <a:noFill/>
          <a:ln w="9525">
            <a:noFill/>
            <a:miter lim="800000"/>
            <a:headEnd/>
            <a:tailEnd/>
          </a:ln>
        </p:spPr>
        <p:txBody>
          <a:bodyPr wrap="square">
            <a:spAutoFit/>
          </a:bodyPr>
          <a:lstStyle/>
          <a:p>
            <a:r>
              <a:rPr lang="en-GB" sz="1400" dirty="0"/>
              <a:t>Source:  </a:t>
            </a:r>
            <a:r>
              <a:rPr lang="en-GB" sz="1400" dirty="0">
                <a:solidFill>
                  <a:srgbClr val="0000CC"/>
                </a:solidFill>
              </a:rPr>
              <a:t>https://upload.wikimedia.org/wikipedia/commons/8/8c/Chinese_Fining_and_Blast_Furnace.jpg</a:t>
            </a:r>
            <a:endParaRPr lang="el-GR" sz="1400" dirty="0">
              <a:solidFill>
                <a:srgbClr val="0000CC"/>
              </a:solidFill>
            </a:endParaRPr>
          </a:p>
        </p:txBody>
      </p:sp>
      <p:pic>
        <p:nvPicPr>
          <p:cNvPr id="4" name="Picture 2" descr="https://upload.wikimedia.org/wikipedia/commons/8/8c/Chinese_Fining_and_Blast_Furnace.jpg"/>
          <p:cNvPicPr>
            <a:picLocks noChangeAspect="1" noChangeArrowheads="1"/>
          </p:cNvPicPr>
          <p:nvPr/>
        </p:nvPicPr>
        <p:blipFill>
          <a:blip r:embed="rId3" cstate="print"/>
          <a:srcRect/>
          <a:stretch>
            <a:fillRect/>
          </a:stretch>
        </p:blipFill>
        <p:spPr bwMode="auto">
          <a:xfrm>
            <a:off x="1351960" y="1001048"/>
            <a:ext cx="6440080" cy="5069332"/>
          </a:xfrm>
          <a:prstGeom prst="rect">
            <a:avLst/>
          </a:prstGeom>
          <a:noFill/>
        </p:spPr>
      </p:pic>
      <p:sp>
        <p:nvSpPr>
          <p:cNvPr id="5" name="Rectangle 4"/>
          <p:cNvSpPr/>
          <p:nvPr/>
        </p:nvSpPr>
        <p:spPr>
          <a:xfrm>
            <a:off x="251520" y="0"/>
            <a:ext cx="8640960" cy="1015663"/>
          </a:xfrm>
          <a:prstGeom prst="rect">
            <a:avLst/>
          </a:prstGeom>
        </p:spPr>
        <p:txBody>
          <a:bodyPr wrap="square">
            <a:spAutoFit/>
          </a:bodyPr>
          <a:lstStyle/>
          <a:p>
            <a:r>
              <a:rPr lang="en-GB" sz="2000" b="1" dirty="0">
                <a:solidFill>
                  <a:srgbClr val="252525"/>
                </a:solidFill>
                <a:latin typeface="Arial"/>
              </a:rPr>
              <a:t>Recent evidence indicates that the earliest metal objects in China go back to the late fourth millennium BC.  The use of copper in ancient China goes back to 3,000 BC.</a:t>
            </a:r>
            <a:endParaRPr lang="en-GB" sz="2000" b="1" dirty="0"/>
          </a:p>
        </p:txBody>
      </p:sp>
      <p:sp>
        <p:nvSpPr>
          <p:cNvPr id="6" name="Rectangle 5"/>
          <p:cNvSpPr/>
          <p:nvPr/>
        </p:nvSpPr>
        <p:spPr>
          <a:xfrm>
            <a:off x="827584" y="6391488"/>
            <a:ext cx="7488832" cy="307777"/>
          </a:xfrm>
          <a:prstGeom prst="rect">
            <a:avLst/>
          </a:prstGeom>
        </p:spPr>
        <p:txBody>
          <a:bodyPr wrap="square">
            <a:spAutoFit/>
          </a:bodyPr>
          <a:lstStyle/>
          <a:p>
            <a:r>
              <a:rPr lang="en-GB" sz="1400" dirty="0"/>
              <a:t>See also:  </a:t>
            </a:r>
            <a:r>
              <a:rPr lang="en-GB" sz="1400" dirty="0">
                <a:solidFill>
                  <a:srgbClr val="0000CC"/>
                </a:solidFill>
              </a:rPr>
              <a:t>http://global8metallurgy.weebly.com/metallurgy-in-ancient-china.html</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 name="Text Box 16"/>
          <p:cNvSpPr txBox="1">
            <a:spLocks noChangeArrowheads="1"/>
          </p:cNvSpPr>
          <p:nvPr/>
        </p:nvSpPr>
        <p:spPr bwMode="auto">
          <a:xfrm>
            <a:off x="214282" y="81280"/>
            <a:ext cx="8715436" cy="6235700"/>
          </a:xfrm>
          <a:prstGeom prst="rect">
            <a:avLst/>
          </a:prstGeom>
          <a:noFill/>
          <a:ln w="25400">
            <a:noFill/>
            <a:miter lim="800000"/>
            <a:headEnd/>
            <a:tailEnd/>
          </a:ln>
        </p:spPr>
        <p:txBody>
          <a:bodyPr wrap="square">
            <a:spAutoFit/>
          </a:bodyPr>
          <a:lstStyle/>
          <a:p>
            <a:pPr eaLnBrk="0" hangingPunct="0">
              <a:spcBef>
                <a:spcPct val="50000"/>
              </a:spcBef>
              <a:defRPr/>
            </a:pPr>
            <a:r>
              <a:rPr lang="en-GB" sz="2400" b="1" dirty="0">
                <a:solidFill>
                  <a:srgbClr val="000099"/>
                </a:solidFill>
              </a:rPr>
              <a:t>The Metals of Antiquity are gold (Au), copper (Cu), silver (Ag), lead (</a:t>
            </a:r>
            <a:r>
              <a:rPr lang="en-GB" sz="2400" b="1" dirty="0" err="1">
                <a:solidFill>
                  <a:srgbClr val="000099"/>
                </a:solidFill>
              </a:rPr>
              <a:t>Pb</a:t>
            </a:r>
            <a:r>
              <a:rPr lang="en-GB" sz="2400" b="1" dirty="0">
                <a:solidFill>
                  <a:srgbClr val="000099"/>
                </a:solidFill>
              </a:rPr>
              <a:t>), tin (</a:t>
            </a:r>
            <a:r>
              <a:rPr lang="en-GB" sz="2400" b="1" dirty="0" err="1">
                <a:solidFill>
                  <a:srgbClr val="000099"/>
                </a:solidFill>
              </a:rPr>
              <a:t>Sn</a:t>
            </a:r>
            <a:r>
              <a:rPr lang="en-GB" sz="2400" b="1" dirty="0">
                <a:solidFill>
                  <a:srgbClr val="000099"/>
                </a:solidFill>
              </a:rPr>
              <a:t>), iron (Fe) and mercury (Hg).  These are the seven metals upon which modern civilisation (at least Western civilisation) was founded.</a:t>
            </a:r>
          </a:p>
          <a:p>
            <a:pPr eaLnBrk="0" hangingPunct="0">
              <a:spcBef>
                <a:spcPct val="50000"/>
              </a:spcBef>
              <a:defRPr/>
            </a:pPr>
            <a:r>
              <a:rPr lang="en-GB" sz="2400" b="1" dirty="0">
                <a:solidFill>
                  <a:srgbClr val="000099"/>
                </a:solidFill>
              </a:rPr>
              <a:t>Up to the Middle Ages (1500 AD) only 13 elements were known, </a:t>
            </a:r>
            <a:r>
              <a:rPr lang="en-GB" sz="2400" b="1" i="1" dirty="0">
                <a:solidFill>
                  <a:srgbClr val="000099"/>
                </a:solidFill>
              </a:rPr>
              <a:t>i.e</a:t>
            </a:r>
            <a:r>
              <a:rPr lang="en-GB" sz="2400" b="1" dirty="0">
                <a:solidFill>
                  <a:srgbClr val="000099"/>
                </a:solidFill>
              </a:rPr>
              <a:t>., gold (Au), copper (Cu), silver (Ag), lead (</a:t>
            </a:r>
            <a:r>
              <a:rPr lang="en-GB" sz="2400" b="1" dirty="0" err="1">
                <a:solidFill>
                  <a:srgbClr val="000099"/>
                </a:solidFill>
              </a:rPr>
              <a:t>Pb</a:t>
            </a:r>
            <a:r>
              <a:rPr lang="en-GB" sz="2400" b="1" dirty="0">
                <a:solidFill>
                  <a:srgbClr val="000099"/>
                </a:solidFill>
              </a:rPr>
              <a:t>), tin (</a:t>
            </a:r>
            <a:r>
              <a:rPr lang="en-GB" sz="2400" b="1" dirty="0" err="1">
                <a:solidFill>
                  <a:srgbClr val="000099"/>
                </a:solidFill>
              </a:rPr>
              <a:t>Sn</a:t>
            </a:r>
            <a:r>
              <a:rPr lang="en-GB" sz="2400" b="1" dirty="0">
                <a:solidFill>
                  <a:srgbClr val="000099"/>
                </a:solidFill>
              </a:rPr>
              <a:t>), iron (Fe), mercury (Hg), arsenic (As) zinc (Zn), carbon (C), sulphur (S), antimony (</a:t>
            </a:r>
            <a:r>
              <a:rPr lang="en-GB" sz="2400" b="1" dirty="0" err="1">
                <a:solidFill>
                  <a:srgbClr val="000099"/>
                </a:solidFill>
              </a:rPr>
              <a:t>Sb</a:t>
            </a:r>
            <a:r>
              <a:rPr lang="en-GB" sz="2400" b="1" dirty="0">
                <a:solidFill>
                  <a:srgbClr val="000099"/>
                </a:solidFill>
              </a:rPr>
              <a:t>) and bismuth (Bi).</a:t>
            </a:r>
          </a:p>
          <a:p>
            <a:pPr marL="1968500" indent="-269875" eaLnBrk="0" hangingPunct="0">
              <a:spcBef>
                <a:spcPts val="300"/>
              </a:spcBef>
              <a:buFont typeface="Arial" pitchFamily="34" charset="0"/>
              <a:buChar char="•"/>
              <a:defRPr/>
            </a:pPr>
            <a:r>
              <a:rPr lang="en-GB" b="1" dirty="0">
                <a:solidFill>
                  <a:srgbClr val="000099"/>
                </a:solidFill>
              </a:rPr>
              <a:t>1500-1799:  21 elements discovered</a:t>
            </a:r>
          </a:p>
          <a:p>
            <a:pPr marL="1968500" indent="-269875" eaLnBrk="0" hangingPunct="0">
              <a:spcBef>
                <a:spcPts val="300"/>
              </a:spcBef>
              <a:buFont typeface="Arial" pitchFamily="34" charset="0"/>
              <a:buChar char="•"/>
              <a:defRPr/>
            </a:pPr>
            <a:r>
              <a:rPr lang="en-GB" b="1" dirty="0">
                <a:solidFill>
                  <a:srgbClr val="000099"/>
                </a:solidFill>
              </a:rPr>
              <a:t>1800-1849:  24 elements discovered</a:t>
            </a:r>
          </a:p>
          <a:p>
            <a:pPr marL="1968500" indent="-269875" eaLnBrk="0" hangingPunct="0">
              <a:spcBef>
                <a:spcPts val="300"/>
              </a:spcBef>
              <a:buFont typeface="Arial" pitchFamily="34" charset="0"/>
              <a:buChar char="•"/>
              <a:defRPr/>
            </a:pPr>
            <a:r>
              <a:rPr lang="en-GB" b="1" dirty="0">
                <a:solidFill>
                  <a:srgbClr val="000099"/>
                </a:solidFill>
              </a:rPr>
              <a:t>1850-1899:  26 elements discovered</a:t>
            </a:r>
          </a:p>
          <a:p>
            <a:pPr marL="1968500" indent="-269875" eaLnBrk="0" hangingPunct="0">
              <a:spcBef>
                <a:spcPts val="300"/>
              </a:spcBef>
              <a:buFont typeface="Arial" pitchFamily="34" charset="0"/>
              <a:buChar char="•"/>
              <a:defRPr/>
            </a:pPr>
            <a:r>
              <a:rPr lang="en-GB" b="1" dirty="0">
                <a:solidFill>
                  <a:srgbClr val="000099"/>
                </a:solidFill>
              </a:rPr>
              <a:t>1900-1949:  13 elements discovered</a:t>
            </a:r>
          </a:p>
          <a:p>
            <a:pPr marL="1968500" indent="-269875" eaLnBrk="0" hangingPunct="0">
              <a:spcBef>
                <a:spcPts val="300"/>
              </a:spcBef>
              <a:buFont typeface="Arial" pitchFamily="34" charset="0"/>
              <a:buChar char="•"/>
              <a:defRPr/>
            </a:pPr>
            <a:r>
              <a:rPr lang="en-GB" b="1" dirty="0">
                <a:solidFill>
                  <a:srgbClr val="000099"/>
                </a:solidFill>
              </a:rPr>
              <a:t>1950-1999:  16 elements discovered</a:t>
            </a:r>
          </a:p>
          <a:p>
            <a:pPr marL="1968500" indent="-269875" eaLnBrk="0" hangingPunct="0">
              <a:spcBef>
                <a:spcPts val="300"/>
              </a:spcBef>
              <a:buFont typeface="Arial" pitchFamily="34" charset="0"/>
              <a:buChar char="•"/>
              <a:defRPr/>
            </a:pPr>
            <a:r>
              <a:rPr lang="en-GB" b="1" dirty="0">
                <a:solidFill>
                  <a:srgbClr val="000099"/>
                </a:solidFill>
              </a:rPr>
              <a:t>2000-        :    5 elements discovered</a:t>
            </a:r>
          </a:p>
          <a:p>
            <a:pPr eaLnBrk="0" hangingPunct="0">
              <a:spcBef>
                <a:spcPts val="500"/>
              </a:spcBef>
              <a:defRPr/>
            </a:pPr>
            <a:r>
              <a:rPr lang="en-GB" sz="2400" b="1" dirty="0">
                <a:solidFill>
                  <a:srgbClr val="000099"/>
                </a:solidFill>
              </a:rPr>
              <a:t>Making a total of 118 elements, of which 98 are occurring naturally, </a:t>
            </a:r>
            <a:r>
              <a:rPr lang="en-GB" sz="2200" b="1" dirty="0">
                <a:solidFill>
                  <a:srgbClr val="000099"/>
                </a:solidFill>
              </a:rPr>
              <a:t>including</a:t>
            </a:r>
            <a:r>
              <a:rPr lang="en-GB" sz="2200" b="1" i="1" dirty="0">
                <a:solidFill>
                  <a:srgbClr val="000099"/>
                </a:solidFill>
              </a:rPr>
              <a:t> </a:t>
            </a:r>
            <a:r>
              <a:rPr lang="en-GB" sz="2200" b="1" dirty="0">
                <a:solidFill>
                  <a:srgbClr val="000099"/>
                </a:solidFill>
              </a:rPr>
              <a:t>neptunium (</a:t>
            </a:r>
            <a:r>
              <a:rPr lang="en-GB" sz="2200" b="1" dirty="0" err="1">
                <a:solidFill>
                  <a:srgbClr val="000099"/>
                </a:solidFill>
              </a:rPr>
              <a:t>Np</a:t>
            </a:r>
            <a:r>
              <a:rPr lang="en-GB" sz="2200" b="1" dirty="0">
                <a:solidFill>
                  <a:srgbClr val="000099"/>
                </a:solidFill>
              </a:rPr>
              <a:t>), plutonium (</a:t>
            </a:r>
            <a:r>
              <a:rPr lang="en-GB" sz="2200" b="1" dirty="0" err="1">
                <a:solidFill>
                  <a:srgbClr val="000099"/>
                </a:solidFill>
              </a:rPr>
              <a:t>Pu</a:t>
            </a:r>
            <a:r>
              <a:rPr lang="en-GB" sz="2200" b="1" dirty="0">
                <a:solidFill>
                  <a:srgbClr val="000099"/>
                </a:solidFill>
              </a:rPr>
              <a:t>), americium (Am), curium (Cm), berkelium (</a:t>
            </a:r>
            <a:r>
              <a:rPr lang="en-GB" sz="2200" b="1" dirty="0" err="1">
                <a:solidFill>
                  <a:srgbClr val="000099"/>
                </a:solidFill>
              </a:rPr>
              <a:t>Bk</a:t>
            </a:r>
            <a:r>
              <a:rPr lang="en-GB" sz="2200" b="1" dirty="0">
                <a:solidFill>
                  <a:srgbClr val="000099"/>
                </a:solidFill>
              </a:rPr>
              <a:t>) and californium (</a:t>
            </a:r>
            <a:r>
              <a:rPr lang="en-GB" sz="2200" b="1" dirty="0" err="1">
                <a:solidFill>
                  <a:srgbClr val="000099"/>
                </a:solidFill>
              </a:rPr>
              <a:t>Cf</a:t>
            </a:r>
            <a:r>
              <a:rPr lang="en-GB" sz="2200" b="1" dirty="0">
                <a:solidFill>
                  <a:srgbClr val="000099"/>
                </a:solidFill>
              </a:rPr>
              <a:t>).</a:t>
            </a:r>
            <a:endParaRPr lang="en-GB" sz="2200" b="1" dirty="0">
              <a:solidFill>
                <a:srgbClr val="008000"/>
              </a:solidFill>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eriodic_Table_Era_of_discovery_http_en.wikipedia.org_wiki_Timeline_of_chemical_elements_discoveries.JPG"/>
          <p:cNvPicPr>
            <a:picLocks noChangeAspect="1"/>
          </p:cNvPicPr>
          <p:nvPr/>
        </p:nvPicPr>
        <p:blipFill>
          <a:blip r:embed="rId3" cstate="print"/>
          <a:srcRect/>
          <a:stretch>
            <a:fillRect/>
          </a:stretch>
        </p:blipFill>
        <p:spPr bwMode="auto">
          <a:xfrm>
            <a:off x="0" y="0"/>
            <a:ext cx="9144000" cy="5251450"/>
          </a:xfrm>
          <a:prstGeom prst="rect">
            <a:avLst/>
          </a:prstGeom>
          <a:noFill/>
          <a:ln w="9525">
            <a:noFill/>
            <a:miter lim="800000"/>
            <a:headEnd/>
            <a:tailEnd/>
          </a:ln>
        </p:spPr>
      </p:pic>
      <p:pic>
        <p:nvPicPr>
          <p:cNvPr id="14339" name="Picture 3" descr="Periodic_Table_Era_Legend.JPG"/>
          <p:cNvPicPr>
            <a:picLocks noChangeAspect="1"/>
          </p:cNvPicPr>
          <p:nvPr/>
        </p:nvPicPr>
        <p:blipFill>
          <a:blip r:embed="rId4" cstate="print"/>
          <a:srcRect/>
          <a:stretch>
            <a:fillRect/>
          </a:stretch>
        </p:blipFill>
        <p:spPr bwMode="auto">
          <a:xfrm>
            <a:off x="0" y="5367338"/>
            <a:ext cx="9144000" cy="990600"/>
          </a:xfrm>
          <a:prstGeom prst="rect">
            <a:avLst/>
          </a:prstGeom>
          <a:noFill/>
          <a:ln w="9525">
            <a:noFill/>
            <a:miter lim="800000"/>
            <a:headEnd/>
            <a:tailEnd/>
          </a:ln>
        </p:spPr>
      </p:pic>
      <p:sp>
        <p:nvSpPr>
          <p:cNvPr id="14340" name="Rectangle 4"/>
          <p:cNvSpPr>
            <a:spLocks noChangeArrowheads="1"/>
          </p:cNvSpPr>
          <p:nvPr/>
        </p:nvSpPr>
        <p:spPr bwMode="auto">
          <a:xfrm>
            <a:off x="1042988" y="587375"/>
            <a:ext cx="7561262" cy="339725"/>
          </a:xfrm>
          <a:prstGeom prst="rect">
            <a:avLst/>
          </a:prstGeom>
          <a:noFill/>
          <a:ln w="9525">
            <a:noFill/>
            <a:miter lim="800000"/>
            <a:headEnd/>
            <a:tailEnd/>
          </a:ln>
        </p:spPr>
        <p:txBody>
          <a:bodyPr>
            <a:spAutoFit/>
          </a:bodyPr>
          <a:lstStyle/>
          <a:p>
            <a:r>
              <a:rPr lang="en-GB" sz="1600"/>
              <a:t>Source</a:t>
            </a:r>
            <a:r>
              <a:rPr lang="en-GB" sz="1600">
                <a:solidFill>
                  <a:srgbClr val="0000CC"/>
                </a:solidFill>
              </a:rPr>
              <a:t>:  http://en.wikipedia.org/wiki/Timeline_of_chemical_elements_discoveries</a:t>
            </a:r>
            <a:endParaRPr lang="el-GR" sz="1600">
              <a:solidFill>
                <a:srgbClr val="0000CC"/>
              </a:solidFill>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(9) Environmental contamination survey…  </a:t>
            </a:r>
          </a:p>
        </p:txBody>
      </p:sp>
      <p:sp>
        <p:nvSpPr>
          <p:cNvPr id="160771" name="Rectangle 3"/>
          <p:cNvSpPr>
            <a:spLocks noChangeArrowheads="1"/>
          </p:cNvSpPr>
          <p:nvPr/>
        </p:nvSpPr>
        <p:spPr bwMode="auto">
          <a:xfrm>
            <a:off x="250825" y="500042"/>
            <a:ext cx="8642350" cy="6370975"/>
          </a:xfrm>
          <a:prstGeom prst="rect">
            <a:avLst/>
          </a:prstGeom>
          <a:noFill/>
          <a:ln w="9525">
            <a:noFill/>
            <a:miter lim="800000"/>
            <a:headEnd/>
            <a:tailEnd/>
          </a:ln>
        </p:spPr>
        <p:txBody>
          <a:bodyPr>
            <a:spAutoFit/>
          </a:bodyPr>
          <a:lstStyle/>
          <a:p>
            <a:r>
              <a:rPr lang="en-GB" sz="2400" b="1" dirty="0"/>
              <a:t>Applied Geochemical methods, using soil, sediment, and water (surface &amp; ground water), can be used to delineate geochemically anomalous chemical element concentrations, which have been caused by anthropogenic activities.  </a:t>
            </a:r>
          </a:p>
          <a:p>
            <a:endParaRPr lang="en-GB" sz="2400" b="1" dirty="0"/>
          </a:p>
          <a:p>
            <a:r>
              <a:rPr lang="en-GB" sz="2400" b="1" dirty="0"/>
              <a:t>In urban areas, other sampling media are added, </a:t>
            </a:r>
            <a:r>
              <a:rPr lang="en-GB" sz="2400" b="1" i="1" dirty="0"/>
              <a:t>i.e</a:t>
            </a:r>
            <a:r>
              <a:rPr lang="en-GB" sz="2400" b="1" dirty="0"/>
              <a:t>., road dust or sediment, house and attic dust, and air particulates.</a:t>
            </a:r>
          </a:p>
          <a:p>
            <a:endParaRPr lang="en-GB" sz="2400" b="1" dirty="0"/>
          </a:p>
          <a:p>
            <a:r>
              <a:rPr lang="en-GB" sz="2400" b="1" dirty="0"/>
              <a:t>The impact of environmental contamination on plants and animals, our food chain, can be assessed by collecting and analysing plants and animal tissues.</a:t>
            </a:r>
          </a:p>
          <a:p>
            <a:endParaRPr lang="en-GB" sz="2400" b="1" dirty="0"/>
          </a:p>
          <a:p>
            <a:r>
              <a:rPr lang="en-GB" sz="2400" b="1" dirty="0"/>
              <a:t>The impact of environmental contamination on humans can be assessed by collecting human tissues, </a:t>
            </a:r>
            <a:r>
              <a:rPr lang="en-GB" sz="2400" b="1" i="1" dirty="0"/>
              <a:t>e.g</a:t>
            </a:r>
            <a:r>
              <a:rPr lang="en-GB" sz="2400" b="1" dirty="0"/>
              <a:t>., blood, teeth, urine, hair, nails and mother’s breast milk.</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dirty="0">
                <a:solidFill>
                  <a:schemeClr val="accent2">
                    <a:lumMod val="60000"/>
                    <a:lumOff val="40000"/>
                  </a:schemeClr>
                </a:solidFill>
              </a:rPr>
              <a:t>…(9) Environmental contamination survey:  </a:t>
            </a:r>
            <a:r>
              <a:rPr lang="en-GB" sz="2600" b="1" dirty="0">
                <a:solidFill>
                  <a:srgbClr val="0000CC"/>
                </a:solidFill>
              </a:rPr>
              <a:t>Topsoil</a:t>
            </a:r>
          </a:p>
        </p:txBody>
      </p:sp>
      <p:grpSp>
        <p:nvGrpSpPr>
          <p:cNvPr id="7" name="Group 6"/>
          <p:cNvGrpSpPr/>
          <p:nvPr/>
        </p:nvGrpSpPr>
        <p:grpSpPr>
          <a:xfrm>
            <a:off x="2112963" y="404813"/>
            <a:ext cx="4895850" cy="6002337"/>
            <a:chOff x="2112963" y="404813"/>
            <a:chExt cx="4895850" cy="6002337"/>
          </a:xfrm>
        </p:grpSpPr>
        <p:grpSp>
          <p:nvGrpSpPr>
            <p:cNvPr id="161795" name="Group 6"/>
            <p:cNvGrpSpPr>
              <a:grpSpLocks/>
            </p:cNvGrpSpPr>
            <p:nvPr/>
          </p:nvGrpSpPr>
          <p:grpSpPr bwMode="auto">
            <a:xfrm>
              <a:off x="2112963" y="404813"/>
              <a:ext cx="4895850" cy="6002337"/>
              <a:chOff x="1331" y="255"/>
              <a:chExt cx="3084" cy="3781"/>
            </a:xfrm>
          </p:grpSpPr>
          <p:pic>
            <p:nvPicPr>
              <p:cNvPr id="161796" name="Picture 4" descr="Fig_08_Lavrion_Pb_Overburden"/>
              <p:cNvPicPr>
                <a:picLocks noChangeAspect="1" noChangeArrowheads="1"/>
              </p:cNvPicPr>
              <p:nvPr/>
            </p:nvPicPr>
            <p:blipFill>
              <a:blip r:embed="rId3" cstate="print"/>
              <a:srcRect/>
              <a:stretch>
                <a:fillRect/>
              </a:stretch>
            </p:blipFill>
            <p:spPr bwMode="auto">
              <a:xfrm>
                <a:off x="1519" y="255"/>
                <a:ext cx="2734" cy="3626"/>
              </a:xfrm>
              <a:prstGeom prst="rect">
                <a:avLst/>
              </a:prstGeom>
              <a:noFill/>
              <a:ln w="9525">
                <a:noFill/>
                <a:miter lim="800000"/>
                <a:headEnd/>
                <a:tailEnd/>
              </a:ln>
            </p:spPr>
          </p:pic>
          <p:sp>
            <p:nvSpPr>
              <p:cNvPr id="161797" name="Text Box 5"/>
              <p:cNvSpPr txBox="1">
                <a:spLocks noChangeArrowheads="1"/>
              </p:cNvSpPr>
              <p:nvPr/>
            </p:nvSpPr>
            <p:spPr bwMode="auto">
              <a:xfrm>
                <a:off x="1331" y="3863"/>
                <a:ext cx="3084" cy="173"/>
              </a:xfrm>
              <a:prstGeom prst="rect">
                <a:avLst/>
              </a:prstGeom>
              <a:noFill/>
              <a:ln w="9525">
                <a:noFill/>
                <a:miter lim="800000"/>
                <a:headEnd/>
                <a:tailEnd/>
              </a:ln>
            </p:spPr>
            <p:txBody>
              <a:bodyPr>
                <a:spAutoFit/>
              </a:bodyPr>
              <a:lstStyle/>
              <a:p>
                <a:pPr algn="ctr">
                  <a:spcBef>
                    <a:spcPct val="50000"/>
                  </a:spcBef>
                </a:pPr>
                <a:r>
                  <a:rPr lang="en-GB" sz="1200"/>
                  <a:t>[Source:  Demetriades (2011, Fig. 25.8, p.444)]</a:t>
                </a:r>
              </a:p>
            </p:txBody>
          </p:sp>
        </p:grpSp>
        <p:pic>
          <p:nvPicPr>
            <p:cNvPr id="6" name="Picture 5" descr="IG-EN.TIF"/>
            <p:cNvPicPr>
              <a:picLocks noChangeAspect="1"/>
            </p:cNvPicPr>
            <p:nvPr/>
          </p:nvPicPr>
          <p:blipFill>
            <a:blip r:embed="rId4" cstate="print"/>
            <a:stretch>
              <a:fillRect/>
            </a:stretch>
          </p:blipFill>
          <p:spPr>
            <a:xfrm>
              <a:off x="5938896" y="4910320"/>
              <a:ext cx="576432" cy="576432"/>
            </a:xfrm>
            <a:prstGeom prst="rect">
              <a:avLst/>
            </a:prstGeom>
          </p:spPr>
        </p:pic>
      </p:gr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0" y="0"/>
            <a:ext cx="9144000" cy="492443"/>
          </a:xfrm>
          <a:prstGeom prst="rect">
            <a:avLst/>
          </a:prstGeom>
          <a:noFill/>
          <a:ln w="9525">
            <a:noFill/>
            <a:miter lim="800000"/>
            <a:headEnd/>
            <a:tailEnd/>
          </a:ln>
        </p:spPr>
        <p:txBody>
          <a:bodyPr>
            <a:spAutoFit/>
          </a:bodyPr>
          <a:lstStyle/>
          <a:p>
            <a:pPr algn="ctr"/>
            <a:r>
              <a:rPr lang="en-GB" sz="2600" b="1" dirty="0">
                <a:solidFill>
                  <a:schemeClr val="accent2">
                    <a:lumMod val="60000"/>
                    <a:lumOff val="40000"/>
                  </a:schemeClr>
                </a:solidFill>
              </a:rPr>
              <a:t>…(9) Environmental contamination survey:  </a:t>
            </a:r>
            <a:r>
              <a:rPr lang="en-GB" sz="2600" b="1" dirty="0">
                <a:solidFill>
                  <a:srgbClr val="0000CC"/>
                </a:solidFill>
              </a:rPr>
              <a:t>House dust</a:t>
            </a:r>
          </a:p>
        </p:txBody>
      </p:sp>
      <p:grpSp>
        <p:nvGrpSpPr>
          <p:cNvPr id="7" name="Group 6"/>
          <p:cNvGrpSpPr/>
          <p:nvPr/>
        </p:nvGrpSpPr>
        <p:grpSpPr>
          <a:xfrm>
            <a:off x="2139950" y="476250"/>
            <a:ext cx="4895850" cy="5976938"/>
            <a:chOff x="2139950" y="476250"/>
            <a:chExt cx="4895850" cy="5976938"/>
          </a:xfrm>
        </p:grpSpPr>
        <p:grpSp>
          <p:nvGrpSpPr>
            <p:cNvPr id="162819" name="Group 6"/>
            <p:cNvGrpSpPr>
              <a:grpSpLocks/>
            </p:cNvGrpSpPr>
            <p:nvPr/>
          </p:nvGrpSpPr>
          <p:grpSpPr bwMode="auto">
            <a:xfrm>
              <a:off x="2139950" y="476250"/>
              <a:ext cx="4895850" cy="5976938"/>
              <a:chOff x="1348" y="300"/>
              <a:chExt cx="3084" cy="3765"/>
            </a:xfrm>
          </p:grpSpPr>
          <p:pic>
            <p:nvPicPr>
              <p:cNvPr id="162820" name="Picture 4" descr="Fig_09_Lavrion_Pb_House_dust"/>
              <p:cNvPicPr>
                <a:picLocks noChangeAspect="1" noChangeArrowheads="1"/>
              </p:cNvPicPr>
              <p:nvPr/>
            </p:nvPicPr>
            <p:blipFill>
              <a:blip r:embed="rId3" cstate="print"/>
              <a:srcRect/>
              <a:stretch>
                <a:fillRect/>
              </a:stretch>
            </p:blipFill>
            <p:spPr bwMode="auto">
              <a:xfrm>
                <a:off x="1519" y="300"/>
                <a:ext cx="2745" cy="3628"/>
              </a:xfrm>
              <a:prstGeom prst="rect">
                <a:avLst/>
              </a:prstGeom>
              <a:noFill/>
              <a:ln w="9525">
                <a:noFill/>
                <a:miter lim="800000"/>
                <a:headEnd/>
                <a:tailEnd/>
              </a:ln>
            </p:spPr>
          </p:pic>
          <p:sp>
            <p:nvSpPr>
              <p:cNvPr id="162821" name="Text Box 5"/>
              <p:cNvSpPr txBox="1">
                <a:spLocks noChangeArrowheads="1"/>
              </p:cNvSpPr>
              <p:nvPr/>
            </p:nvSpPr>
            <p:spPr bwMode="auto">
              <a:xfrm>
                <a:off x="1348" y="3892"/>
                <a:ext cx="3084" cy="173"/>
              </a:xfrm>
              <a:prstGeom prst="rect">
                <a:avLst/>
              </a:prstGeom>
              <a:noFill/>
              <a:ln w="9525">
                <a:noFill/>
                <a:miter lim="800000"/>
                <a:headEnd/>
                <a:tailEnd/>
              </a:ln>
            </p:spPr>
            <p:txBody>
              <a:bodyPr>
                <a:spAutoFit/>
              </a:bodyPr>
              <a:lstStyle/>
              <a:p>
                <a:pPr algn="ctr">
                  <a:spcBef>
                    <a:spcPct val="50000"/>
                  </a:spcBef>
                </a:pPr>
                <a:r>
                  <a:rPr lang="en-GB" sz="1200"/>
                  <a:t>[Source:  Demetriades (2011, Fig. 25.9, p.445)]</a:t>
                </a:r>
              </a:p>
            </p:txBody>
          </p:sp>
        </p:grpSp>
        <p:pic>
          <p:nvPicPr>
            <p:cNvPr id="6" name="Picture 5" descr="IG-EN.TIF"/>
            <p:cNvPicPr>
              <a:picLocks noChangeAspect="1"/>
            </p:cNvPicPr>
            <p:nvPr/>
          </p:nvPicPr>
          <p:blipFill>
            <a:blip r:embed="rId4" cstate="print"/>
            <a:stretch>
              <a:fillRect/>
            </a:stretch>
          </p:blipFill>
          <p:spPr>
            <a:xfrm>
              <a:off x="5909672" y="4991968"/>
              <a:ext cx="576432" cy="576432"/>
            </a:xfrm>
            <a:prstGeom prst="rect">
              <a:avLst/>
            </a:prstGeom>
          </p:spPr>
        </p:pic>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323850" y="1357298"/>
            <a:ext cx="8496300" cy="1200329"/>
          </a:xfrm>
          <a:prstGeom prst="rect">
            <a:avLst/>
          </a:prstGeom>
          <a:noFill/>
          <a:ln w="9525">
            <a:noFill/>
            <a:miter lim="800000"/>
            <a:headEnd/>
            <a:tailEnd/>
          </a:ln>
        </p:spPr>
        <p:txBody>
          <a:bodyPr>
            <a:spAutoFit/>
          </a:bodyPr>
          <a:lstStyle/>
          <a:p>
            <a:r>
              <a:rPr lang="en-GB" sz="2400" b="1" i="1" dirty="0">
                <a:solidFill>
                  <a:srgbClr val="0000CC"/>
                </a:solidFill>
              </a:rPr>
              <a:t>Biogeochemistry</a:t>
            </a:r>
            <a:r>
              <a:rPr lang="en-GB" sz="2400" dirty="0"/>
              <a:t> is a branch of applied geochemistry that deals with the effects of life processes on the distribution and fixation of chemical elements in the biosphere.</a:t>
            </a:r>
          </a:p>
        </p:txBody>
      </p:sp>
      <p:sp>
        <p:nvSpPr>
          <p:cNvPr id="24579" name="Rectangle 4"/>
          <p:cNvSpPr>
            <a:spLocks noChangeArrowheads="1"/>
          </p:cNvSpPr>
          <p:nvPr/>
        </p:nvSpPr>
        <p:spPr bwMode="auto">
          <a:xfrm>
            <a:off x="250825" y="3162308"/>
            <a:ext cx="8642350" cy="1917700"/>
          </a:xfrm>
          <a:prstGeom prst="rect">
            <a:avLst/>
          </a:prstGeom>
          <a:noFill/>
          <a:ln w="9525">
            <a:noFill/>
            <a:miter lim="800000"/>
            <a:headEnd/>
            <a:tailEnd/>
          </a:ln>
        </p:spPr>
        <p:txBody>
          <a:bodyPr>
            <a:spAutoFit/>
          </a:bodyPr>
          <a:lstStyle/>
          <a:p>
            <a:r>
              <a:rPr lang="en-GB" sz="2400" b="1" i="1" dirty="0">
                <a:solidFill>
                  <a:srgbClr val="0000CC"/>
                </a:solidFill>
              </a:rPr>
              <a:t>Environmental geochemistry</a:t>
            </a:r>
            <a:r>
              <a:rPr lang="en-GB" sz="2400" dirty="0"/>
              <a:t> is a branch of applied geochemistry that studies the effects on humans of the distribution and interrelations of the chemical elements and radioactivity among </a:t>
            </a:r>
            <a:r>
              <a:rPr lang="en-GB" sz="2400" dirty="0" err="1"/>
              <a:t>surficial</a:t>
            </a:r>
            <a:r>
              <a:rPr lang="en-GB" sz="2400" dirty="0"/>
              <a:t> rocks, soil, water, air, and biota.  Some people call this branch </a:t>
            </a:r>
            <a:r>
              <a:rPr lang="en-GB" sz="2400" b="1" i="1" dirty="0">
                <a:solidFill>
                  <a:srgbClr val="0000CC"/>
                </a:solidFill>
              </a:rPr>
              <a:t>Medical geochemistry</a:t>
            </a:r>
            <a:r>
              <a:rPr lang="en-GB" sz="2400" dirty="0"/>
              <a:t>. </a:t>
            </a:r>
          </a:p>
        </p:txBody>
      </p:sp>
      <p:sp>
        <p:nvSpPr>
          <p:cNvPr id="24580" name="Rectangle 8"/>
          <p:cNvSpPr>
            <a:spLocks noChangeArrowheads="1"/>
          </p:cNvSpPr>
          <p:nvPr/>
        </p:nvSpPr>
        <p:spPr bwMode="auto">
          <a:xfrm>
            <a:off x="0" y="142852"/>
            <a:ext cx="9144000" cy="579438"/>
          </a:xfrm>
          <a:prstGeom prst="rect">
            <a:avLst/>
          </a:prstGeom>
          <a:noFill/>
          <a:ln w="9525">
            <a:noFill/>
            <a:miter lim="800000"/>
            <a:headEnd/>
            <a:tailEnd/>
          </a:ln>
        </p:spPr>
        <p:txBody>
          <a:bodyPr>
            <a:spAutoFit/>
          </a:bodyPr>
          <a:lstStyle/>
          <a:p>
            <a:pPr algn="ctr"/>
            <a:r>
              <a:rPr lang="en-GB" sz="3200" b="1" i="1" dirty="0"/>
              <a:t>Other branches of </a:t>
            </a:r>
            <a:r>
              <a:rPr lang="en-GB" sz="3200" b="1" i="1" dirty="0">
                <a:solidFill>
                  <a:srgbClr val="0000CC"/>
                </a:solidFill>
              </a:rPr>
              <a:t>Applied Geochemistry…</a:t>
            </a:r>
            <a:r>
              <a:rPr lang="en-GB" sz="3200" dirty="0"/>
              <a:t>  </a:t>
            </a:r>
          </a:p>
        </p:txBody>
      </p:sp>
      <p:cxnSp>
        <p:nvCxnSpPr>
          <p:cNvPr id="6" name="Straight Connector 5"/>
          <p:cNvCxnSpPr/>
          <p:nvPr/>
        </p:nvCxnSpPr>
        <p:spPr>
          <a:xfrm>
            <a:off x="0" y="785794"/>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dirty="0">
                <a:solidFill>
                  <a:schemeClr val="accent2">
                    <a:lumMod val="60000"/>
                    <a:lumOff val="40000"/>
                  </a:schemeClr>
                </a:solidFill>
              </a:rPr>
              <a:t>…(9) Environmental contamination survey:  </a:t>
            </a:r>
            <a:r>
              <a:rPr lang="en-GB" sz="2600" b="1" dirty="0">
                <a:solidFill>
                  <a:srgbClr val="0000CC"/>
                </a:solidFill>
              </a:rPr>
              <a:t>Child blood</a:t>
            </a:r>
          </a:p>
        </p:txBody>
      </p:sp>
      <p:grpSp>
        <p:nvGrpSpPr>
          <p:cNvPr id="7" name="Group 6"/>
          <p:cNvGrpSpPr/>
          <p:nvPr/>
        </p:nvGrpSpPr>
        <p:grpSpPr>
          <a:xfrm>
            <a:off x="2112963" y="476250"/>
            <a:ext cx="5216549" cy="5964238"/>
            <a:chOff x="2112963" y="476250"/>
            <a:chExt cx="5216549" cy="5964238"/>
          </a:xfrm>
        </p:grpSpPr>
        <p:grpSp>
          <p:nvGrpSpPr>
            <p:cNvPr id="163843" name="Group 6"/>
            <p:cNvGrpSpPr>
              <a:grpSpLocks/>
            </p:cNvGrpSpPr>
            <p:nvPr/>
          </p:nvGrpSpPr>
          <p:grpSpPr bwMode="auto">
            <a:xfrm>
              <a:off x="2112963" y="476250"/>
              <a:ext cx="4895850" cy="5964238"/>
              <a:chOff x="1331" y="300"/>
              <a:chExt cx="3084" cy="3757"/>
            </a:xfrm>
          </p:grpSpPr>
          <p:pic>
            <p:nvPicPr>
              <p:cNvPr id="163844" name="Picture 4" descr="Fig_10_Lavrion_Pb_child_blood"/>
              <p:cNvPicPr>
                <a:picLocks noChangeAspect="1" noChangeArrowheads="1"/>
              </p:cNvPicPr>
              <p:nvPr/>
            </p:nvPicPr>
            <p:blipFill>
              <a:blip r:embed="rId3" cstate="print"/>
              <a:srcRect/>
              <a:stretch>
                <a:fillRect/>
              </a:stretch>
            </p:blipFill>
            <p:spPr bwMode="auto">
              <a:xfrm>
                <a:off x="1519" y="300"/>
                <a:ext cx="2707" cy="3627"/>
              </a:xfrm>
              <a:prstGeom prst="rect">
                <a:avLst/>
              </a:prstGeom>
              <a:noFill/>
              <a:ln w="9525">
                <a:noFill/>
                <a:miter lim="800000"/>
                <a:headEnd/>
                <a:tailEnd/>
              </a:ln>
            </p:spPr>
          </p:pic>
          <p:sp>
            <p:nvSpPr>
              <p:cNvPr id="163845" name="Text Box 5"/>
              <p:cNvSpPr txBox="1">
                <a:spLocks noChangeArrowheads="1"/>
              </p:cNvSpPr>
              <p:nvPr/>
            </p:nvSpPr>
            <p:spPr bwMode="auto">
              <a:xfrm>
                <a:off x="1331" y="3884"/>
                <a:ext cx="3084" cy="173"/>
              </a:xfrm>
              <a:prstGeom prst="rect">
                <a:avLst/>
              </a:prstGeom>
              <a:noFill/>
              <a:ln w="9525">
                <a:noFill/>
                <a:miter lim="800000"/>
                <a:headEnd/>
                <a:tailEnd/>
              </a:ln>
            </p:spPr>
            <p:txBody>
              <a:bodyPr>
                <a:spAutoFit/>
              </a:bodyPr>
              <a:lstStyle/>
              <a:p>
                <a:pPr algn="ctr">
                  <a:spcBef>
                    <a:spcPct val="50000"/>
                  </a:spcBef>
                </a:pPr>
                <a:r>
                  <a:rPr lang="en-GB" sz="1200"/>
                  <a:t>[Source:  Demetriades (2011, Fig. 25.10, p.447)]</a:t>
                </a:r>
              </a:p>
            </p:txBody>
          </p:sp>
        </p:grpSp>
        <p:pic>
          <p:nvPicPr>
            <p:cNvPr id="6" name="Picture 5" descr="IG-EN.TIF"/>
            <p:cNvPicPr>
              <a:picLocks noChangeAspect="1"/>
            </p:cNvPicPr>
            <p:nvPr/>
          </p:nvPicPr>
          <p:blipFill>
            <a:blip r:embed="rId4" cstate="print"/>
            <a:stretch>
              <a:fillRect/>
            </a:stretch>
          </p:blipFill>
          <p:spPr>
            <a:xfrm>
              <a:off x="6753080" y="508040"/>
              <a:ext cx="576432" cy="576432"/>
            </a:xfrm>
            <a:prstGeom prst="rect">
              <a:avLst/>
            </a:prstGeom>
          </p:spPr>
        </p:pic>
      </p:gr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dirty="0">
                <a:solidFill>
                  <a:schemeClr val="accent2">
                    <a:lumMod val="60000"/>
                    <a:lumOff val="40000"/>
                  </a:schemeClr>
                </a:solidFill>
              </a:rPr>
              <a:t>…(9) Environmental contamination survey:  </a:t>
            </a:r>
            <a:r>
              <a:rPr lang="en-GB" sz="2600" b="1" dirty="0">
                <a:solidFill>
                  <a:srgbClr val="0000CC"/>
                </a:solidFill>
              </a:rPr>
              <a:t>Urine  </a:t>
            </a:r>
          </a:p>
        </p:txBody>
      </p:sp>
      <p:sp>
        <p:nvSpPr>
          <p:cNvPr id="164868" name="Text Box 7"/>
          <p:cNvSpPr txBox="1">
            <a:spLocks noChangeArrowheads="1"/>
          </p:cNvSpPr>
          <p:nvPr/>
        </p:nvSpPr>
        <p:spPr bwMode="auto">
          <a:xfrm>
            <a:off x="214282" y="549275"/>
            <a:ext cx="8715436" cy="641350"/>
          </a:xfrm>
          <a:prstGeom prst="rect">
            <a:avLst/>
          </a:prstGeom>
          <a:noFill/>
          <a:ln w="9525">
            <a:noFill/>
            <a:miter lim="800000"/>
            <a:headEnd/>
            <a:tailEnd/>
          </a:ln>
        </p:spPr>
        <p:txBody>
          <a:bodyPr wrap="square">
            <a:spAutoFit/>
          </a:bodyPr>
          <a:lstStyle/>
          <a:p>
            <a:pPr algn="ctr">
              <a:spcBef>
                <a:spcPct val="50000"/>
              </a:spcBef>
            </a:pPr>
            <a:r>
              <a:rPr lang="en-GB" b="1" dirty="0"/>
              <a:t>Multiple </a:t>
            </a:r>
            <a:r>
              <a:rPr lang="en-GB" b="1" dirty="0" err="1"/>
              <a:t>boxplot</a:t>
            </a:r>
            <a:r>
              <a:rPr lang="en-GB" b="1" dirty="0"/>
              <a:t> showing the statistical distribution of urine-As in 65 people living in different residential areas of </a:t>
            </a:r>
            <a:r>
              <a:rPr lang="en-GB" b="1" dirty="0" err="1"/>
              <a:t>Lavrion</a:t>
            </a:r>
            <a:r>
              <a:rPr lang="en-GB" b="1" dirty="0"/>
              <a:t>, Hell</a:t>
            </a:r>
            <a:r>
              <a:rPr lang="en-US" b="1" dirty="0" err="1"/>
              <a:t>ás</a:t>
            </a:r>
            <a:endParaRPr lang="en-US" b="1" dirty="0"/>
          </a:p>
        </p:txBody>
      </p:sp>
      <p:grpSp>
        <p:nvGrpSpPr>
          <p:cNvPr id="8" name="Group 7"/>
          <p:cNvGrpSpPr/>
          <p:nvPr/>
        </p:nvGrpSpPr>
        <p:grpSpPr>
          <a:xfrm>
            <a:off x="35496" y="44624"/>
            <a:ext cx="8857679" cy="6356176"/>
            <a:chOff x="35496" y="44624"/>
            <a:chExt cx="8857679" cy="6356176"/>
          </a:xfrm>
        </p:grpSpPr>
        <p:grpSp>
          <p:nvGrpSpPr>
            <p:cNvPr id="164867" name="Group 6"/>
            <p:cNvGrpSpPr>
              <a:grpSpLocks/>
            </p:cNvGrpSpPr>
            <p:nvPr/>
          </p:nvGrpSpPr>
          <p:grpSpPr bwMode="auto">
            <a:xfrm>
              <a:off x="179388" y="1196975"/>
              <a:ext cx="8713787" cy="5203825"/>
              <a:chOff x="113" y="754"/>
              <a:chExt cx="5489" cy="3278"/>
            </a:xfrm>
          </p:grpSpPr>
          <p:pic>
            <p:nvPicPr>
              <p:cNvPr id="164869" name="Picture 4" descr="Fig_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 y="754"/>
                <a:ext cx="5489" cy="3082"/>
              </a:xfrm>
              <a:prstGeom prst="rect">
                <a:avLst/>
              </a:prstGeom>
              <a:noFill/>
              <a:ln w="9525">
                <a:noFill/>
                <a:miter lim="800000"/>
                <a:headEnd/>
                <a:tailEnd/>
              </a:ln>
            </p:spPr>
          </p:pic>
          <p:sp>
            <p:nvSpPr>
              <p:cNvPr id="164870" name="Text Box 5"/>
              <p:cNvSpPr txBox="1">
                <a:spLocks noChangeArrowheads="1"/>
              </p:cNvSpPr>
              <p:nvPr/>
            </p:nvSpPr>
            <p:spPr bwMode="auto">
              <a:xfrm>
                <a:off x="1338" y="3859"/>
                <a:ext cx="3039" cy="173"/>
              </a:xfrm>
              <a:prstGeom prst="rect">
                <a:avLst/>
              </a:prstGeom>
              <a:noFill/>
              <a:ln w="9525">
                <a:noFill/>
                <a:miter lim="800000"/>
                <a:headEnd/>
                <a:tailEnd/>
              </a:ln>
            </p:spPr>
            <p:txBody>
              <a:bodyPr>
                <a:spAutoFit/>
              </a:bodyPr>
              <a:lstStyle/>
              <a:p>
                <a:pPr algn="ctr">
                  <a:spcBef>
                    <a:spcPct val="50000"/>
                  </a:spcBef>
                </a:pPr>
                <a:r>
                  <a:rPr lang="en-GB" sz="1200"/>
                  <a:t>[Source:  Demetriades (2010, Fig. 13, p.377)]</a:t>
                </a:r>
              </a:p>
            </p:txBody>
          </p:sp>
        </p:grpSp>
        <p:pic>
          <p:nvPicPr>
            <p:cNvPr id="7" name="Picture 6" descr="IG-EN.TIF"/>
            <p:cNvPicPr>
              <a:picLocks noChangeAspect="1"/>
            </p:cNvPicPr>
            <p:nvPr/>
          </p:nvPicPr>
          <p:blipFill>
            <a:blip r:embed="rId4" cstate="print"/>
            <a:stretch>
              <a:fillRect/>
            </a:stretch>
          </p:blipFill>
          <p:spPr>
            <a:xfrm>
              <a:off x="35496" y="44624"/>
              <a:ext cx="576432" cy="576432"/>
            </a:xfrm>
            <a:prstGeom prst="rect">
              <a:avLst/>
            </a:prstGeom>
          </p:spPr>
        </p:pic>
      </p:gr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2"/>
          <p:cNvSpPr>
            <a:spLocks noChangeArrowheads="1"/>
          </p:cNvSpPr>
          <p:nvPr/>
        </p:nvSpPr>
        <p:spPr bwMode="auto">
          <a:xfrm>
            <a:off x="251520" y="5288292"/>
            <a:ext cx="5040560" cy="430887"/>
          </a:xfrm>
          <a:prstGeom prst="rect">
            <a:avLst/>
          </a:prstGeom>
          <a:noFill/>
          <a:ln w="9525">
            <a:noFill/>
            <a:miter lim="800000"/>
            <a:headEnd/>
            <a:tailEnd/>
          </a:ln>
        </p:spPr>
        <p:txBody>
          <a:bodyPr wrap="square">
            <a:spAutoFit/>
          </a:bodyPr>
          <a:lstStyle/>
          <a:p>
            <a:pPr algn="ctr"/>
            <a:r>
              <a:rPr lang="en-GB" sz="2200" b="1" i="1" dirty="0">
                <a:latin typeface="Arial" pitchFamily="34" charset="0"/>
                <a:cs typeface="Arial" pitchFamily="34" charset="0"/>
              </a:rPr>
              <a:t>Thank you for your attention </a:t>
            </a:r>
          </a:p>
        </p:txBody>
      </p:sp>
      <p:pic>
        <p:nvPicPr>
          <p:cNvPr id="22" name="Picture 21" descr="Athena.jpg">
            <a:extLst>
              <a:ext uri="{FF2B5EF4-FFF2-40B4-BE49-F238E27FC236}">
                <a16:creationId xmlns:a16="http://schemas.microsoft.com/office/drawing/2014/main" id="{1486E6F2-8D20-466B-ADBE-1421FD719C48}"/>
              </a:ext>
            </a:extLst>
          </p:cNvPr>
          <p:cNvPicPr>
            <a:picLocks noChangeAspect="1"/>
          </p:cNvPicPr>
          <p:nvPr/>
        </p:nvPicPr>
        <p:blipFill>
          <a:blip r:embed="rId4" cstate="print"/>
          <a:stretch>
            <a:fillRect/>
          </a:stretch>
        </p:blipFill>
        <p:spPr>
          <a:xfrm>
            <a:off x="7380312" y="3365482"/>
            <a:ext cx="870403" cy="1215646"/>
          </a:xfrm>
          <a:prstGeom prst="rect">
            <a:avLst/>
          </a:prstGeom>
        </p:spPr>
      </p:pic>
      <p:pic>
        <p:nvPicPr>
          <p:cNvPr id="23" name="Picture 9" descr="CalciteTransparent1">
            <a:extLst>
              <a:ext uri="{FF2B5EF4-FFF2-40B4-BE49-F238E27FC236}">
                <a16:creationId xmlns:a16="http://schemas.microsoft.com/office/drawing/2014/main" id="{36B72039-E0BC-418D-A49C-35413B2E9236}"/>
              </a:ext>
            </a:extLst>
          </p:cNvPr>
          <p:cNvPicPr>
            <a:picLocks noChangeAspect="1" noChangeArrowheads="1"/>
          </p:cNvPicPr>
          <p:nvPr/>
        </p:nvPicPr>
        <p:blipFill>
          <a:blip r:embed="rId5" cstate="print"/>
          <a:srcRect/>
          <a:stretch>
            <a:fillRect/>
          </a:stretch>
        </p:blipFill>
        <p:spPr bwMode="auto">
          <a:xfrm>
            <a:off x="5686425" y="3860800"/>
            <a:ext cx="2909888" cy="2243138"/>
          </a:xfrm>
          <a:prstGeom prst="rect">
            <a:avLst/>
          </a:prstGeom>
          <a:noFill/>
          <a:ln w="9525">
            <a:noFill/>
            <a:miter lim="800000"/>
            <a:headEnd/>
            <a:tailEnd/>
          </a:ln>
        </p:spPr>
      </p:pic>
      <p:pic>
        <p:nvPicPr>
          <p:cNvPr id="24" name="Picture 2" descr="The last light">
            <a:extLst>
              <a:ext uri="{FF2B5EF4-FFF2-40B4-BE49-F238E27FC236}">
                <a16:creationId xmlns:a16="http://schemas.microsoft.com/office/drawing/2014/main" id="{FA53E675-3268-4175-BFD7-ADDFA0649EF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10150" y="93663"/>
            <a:ext cx="4068763" cy="3622675"/>
          </a:xfrm>
          <a:prstGeom prst="rect">
            <a:avLst/>
          </a:prstGeom>
          <a:noFill/>
          <a:ln w="9525">
            <a:noFill/>
            <a:miter lim="800000"/>
            <a:headEnd/>
            <a:tailEnd/>
          </a:ln>
        </p:spPr>
      </p:pic>
      <p:pic>
        <p:nvPicPr>
          <p:cNvPr id="25" name="Picture 7" descr="PEACE">
            <a:extLst>
              <a:ext uri="{FF2B5EF4-FFF2-40B4-BE49-F238E27FC236}">
                <a16:creationId xmlns:a16="http://schemas.microsoft.com/office/drawing/2014/main" id="{90382EF4-689C-4026-B660-B3FAC694FFAD}"/>
              </a:ext>
            </a:extLst>
          </p:cNvPr>
          <p:cNvPicPr>
            <a:picLocks noChangeAspect="1" noChangeArrowheads="1"/>
          </p:cNvPicPr>
          <p:nvPr/>
        </p:nvPicPr>
        <p:blipFill>
          <a:blip r:embed="rId7" cstate="print"/>
          <a:srcRect/>
          <a:stretch>
            <a:fillRect/>
          </a:stretch>
        </p:blipFill>
        <p:spPr bwMode="auto">
          <a:xfrm>
            <a:off x="5416550" y="2640013"/>
            <a:ext cx="2703513" cy="1271587"/>
          </a:xfrm>
          <a:prstGeom prst="rect">
            <a:avLst/>
          </a:prstGeom>
          <a:noFill/>
          <a:ln w="9525">
            <a:noFill/>
            <a:miter lim="800000"/>
            <a:headEnd/>
            <a:tailEnd/>
          </a:ln>
        </p:spPr>
      </p:pic>
      <p:pic>
        <p:nvPicPr>
          <p:cNvPr id="26" name="Picture 10" descr="Parthenon">
            <a:extLst>
              <a:ext uri="{FF2B5EF4-FFF2-40B4-BE49-F238E27FC236}">
                <a16:creationId xmlns:a16="http://schemas.microsoft.com/office/drawing/2014/main" id="{65E72C31-5619-4557-A921-0B4FA570C820}"/>
              </a:ext>
            </a:extLst>
          </p:cNvPr>
          <p:cNvPicPr>
            <a:picLocks noChangeAspect="1" noChangeArrowheads="1"/>
          </p:cNvPicPr>
          <p:nvPr/>
        </p:nvPicPr>
        <p:blipFill>
          <a:blip r:embed="rId8" cstate="print"/>
          <a:srcRect/>
          <a:stretch>
            <a:fillRect/>
          </a:stretch>
        </p:blipFill>
        <p:spPr bwMode="auto">
          <a:xfrm>
            <a:off x="6691313" y="4598988"/>
            <a:ext cx="1135062" cy="674687"/>
          </a:xfrm>
          <a:prstGeom prst="rect">
            <a:avLst/>
          </a:prstGeom>
          <a:noFill/>
          <a:ln w="9525">
            <a:noFill/>
            <a:miter lim="800000"/>
            <a:headEnd/>
            <a:tailEnd/>
          </a:ln>
        </p:spPr>
      </p:pic>
      <p:sp>
        <p:nvSpPr>
          <p:cNvPr id="10" name="Rectangle 40"/>
          <p:cNvSpPr>
            <a:spLocks noChangeArrowheads="1"/>
          </p:cNvSpPr>
          <p:nvPr/>
        </p:nvSpPr>
        <p:spPr bwMode="auto">
          <a:xfrm>
            <a:off x="251520" y="332656"/>
            <a:ext cx="5040559" cy="4832092"/>
          </a:xfrm>
          <a:prstGeom prst="rect">
            <a:avLst/>
          </a:prstGeom>
          <a:noFill/>
          <a:ln w="9525">
            <a:noFill/>
            <a:miter lim="800000"/>
            <a:headEnd/>
            <a:tailEnd/>
          </a:ln>
        </p:spPr>
        <p:txBody>
          <a:bodyPr wrap="square">
            <a:spAutoFit/>
          </a:bodyPr>
          <a:lstStyle/>
          <a:p>
            <a:pPr algn="ctr"/>
            <a:r>
              <a:rPr lang="en-GB" sz="2200" b="1" dirty="0">
                <a:solidFill>
                  <a:srgbClr val="FFFF00"/>
                </a:solidFill>
                <a:latin typeface="Arial" pitchFamily="34" charset="0"/>
                <a:cs typeface="Arial" pitchFamily="34" charset="0"/>
              </a:rPr>
              <a:t>The </a:t>
            </a:r>
            <a:r>
              <a:rPr lang="en-GB" sz="2200" b="1" i="1" dirty="0">
                <a:latin typeface="Arial" pitchFamily="34" charset="0"/>
                <a:cs typeface="Arial" pitchFamily="34" charset="0"/>
              </a:rPr>
              <a:t>IUGS Commission on Global Geochemical Baselines</a:t>
            </a:r>
            <a:r>
              <a:rPr lang="en-GB" sz="2200" b="1" dirty="0">
                <a:solidFill>
                  <a:srgbClr val="FFFF00"/>
                </a:solidFill>
                <a:latin typeface="Arial" pitchFamily="34" charset="0"/>
                <a:cs typeface="Arial" pitchFamily="34" charset="0"/>
              </a:rPr>
              <a:t>, the </a:t>
            </a:r>
            <a:r>
              <a:rPr lang="en-GB" sz="2200" b="1" i="1" dirty="0" err="1">
                <a:latin typeface="Arial" pitchFamily="34" charset="0"/>
                <a:cs typeface="Arial" pitchFamily="34" charset="0"/>
              </a:rPr>
              <a:t>EuroGeoSurveys</a:t>
            </a:r>
            <a:r>
              <a:rPr lang="en-GB" sz="2200" b="1" i="1" dirty="0">
                <a:latin typeface="Arial" pitchFamily="34" charset="0"/>
                <a:cs typeface="Arial" pitchFamily="34" charset="0"/>
              </a:rPr>
              <a:t>’ Geochemistry Expert Group</a:t>
            </a:r>
            <a:r>
              <a:rPr lang="en-GB" sz="2200" b="1" i="1" dirty="0">
                <a:solidFill>
                  <a:srgbClr val="FFFF00"/>
                </a:solidFill>
                <a:latin typeface="Arial" pitchFamily="34" charset="0"/>
                <a:cs typeface="Arial" pitchFamily="34" charset="0"/>
              </a:rPr>
              <a:t> </a:t>
            </a:r>
            <a:r>
              <a:rPr lang="en-GB" sz="2200" b="1" dirty="0">
                <a:solidFill>
                  <a:srgbClr val="FFFF00"/>
                </a:solidFill>
                <a:latin typeface="Arial" pitchFamily="34" charset="0"/>
                <a:cs typeface="Arial" pitchFamily="34" charset="0"/>
              </a:rPr>
              <a:t>and all the collaborating </a:t>
            </a:r>
            <a:r>
              <a:rPr lang="en-GB" sz="2200" b="1" i="1" dirty="0">
                <a:latin typeface="Arial" pitchFamily="34" charset="0"/>
                <a:cs typeface="Arial" pitchFamily="34" charset="0"/>
              </a:rPr>
              <a:t>Institutes and Universities</a:t>
            </a:r>
            <a:r>
              <a:rPr lang="en-GB" sz="2200" b="1" dirty="0">
                <a:solidFill>
                  <a:srgbClr val="FFFF00"/>
                </a:solidFill>
                <a:latin typeface="Arial" pitchFamily="34" charset="0"/>
                <a:cs typeface="Arial" pitchFamily="34" charset="0"/>
              </a:rPr>
              <a:t> consider it very important to provide to the present and future generations of humankind high quality geochemical databases for environmental and resource management, and for improving the living conditions on our home planet Earth</a:t>
            </a:r>
          </a:p>
        </p:txBody>
      </p:sp>
      <p:pic>
        <p:nvPicPr>
          <p:cNvPr id="2" name="Picture 1" descr="IUGS_logo_new">
            <a:extLst>
              <a:ext uri="{FF2B5EF4-FFF2-40B4-BE49-F238E27FC236}">
                <a16:creationId xmlns:a16="http://schemas.microsoft.com/office/drawing/2014/main" id="{8A61E056-3D20-C581-DCC5-8663A1FC20D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r="-1383"/>
          <a:stretch>
            <a:fillRect/>
          </a:stretch>
        </p:blipFill>
        <p:spPr bwMode="auto">
          <a:xfrm>
            <a:off x="19050" y="6406727"/>
            <a:ext cx="406400" cy="360363"/>
          </a:xfrm>
          <a:prstGeom prst="rect">
            <a:avLst/>
          </a:prstGeom>
          <a:solidFill>
            <a:schemeClr val="tx1"/>
          </a:solidFill>
          <a:ln w="2540">
            <a:solidFill>
              <a:srgbClr val="000080"/>
            </a:solidFill>
            <a:miter lim="800000"/>
            <a:headEnd/>
            <a:tailEnd/>
          </a:ln>
        </p:spPr>
      </p:pic>
      <p:pic>
        <p:nvPicPr>
          <p:cNvPr id="3" name="Picture 2">
            <a:extLst>
              <a:ext uri="{FF2B5EF4-FFF2-40B4-BE49-F238E27FC236}">
                <a16:creationId xmlns:a16="http://schemas.microsoft.com/office/drawing/2014/main" id="{073283DC-A962-ADAD-9626-7BC5F96C661B}"/>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608241" y="6395133"/>
            <a:ext cx="405334" cy="401809"/>
          </a:xfrm>
          <a:prstGeom prst="rect">
            <a:avLst/>
          </a:prstGeom>
          <a:noFill/>
          <a:ln w="2540">
            <a:noFill/>
            <a:miter lim="800000"/>
            <a:headEnd/>
            <a:tailEnd/>
          </a:ln>
        </p:spPr>
      </p:pic>
      <p:pic>
        <p:nvPicPr>
          <p:cNvPr id="4" name="Picture 3">
            <a:extLst>
              <a:ext uri="{FF2B5EF4-FFF2-40B4-BE49-F238E27FC236}">
                <a16:creationId xmlns:a16="http://schemas.microsoft.com/office/drawing/2014/main" id="{06A13739-269B-A15C-F5D3-2900C4F260D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auto">
          <a:xfrm>
            <a:off x="467544" y="6416117"/>
            <a:ext cx="537621" cy="354284"/>
          </a:xfrm>
          <a:prstGeom prst="rect">
            <a:avLst/>
          </a:prstGeom>
          <a:noFill/>
          <a:ln w="9525">
            <a:noFill/>
            <a:miter lim="800000"/>
            <a:headEnd/>
            <a:tailEnd/>
          </a:ln>
        </p:spPr>
      </p:pic>
      <p:pic>
        <p:nvPicPr>
          <p:cNvPr id="5" name="Picture 4">
            <a:extLst>
              <a:ext uri="{FF2B5EF4-FFF2-40B4-BE49-F238E27FC236}">
                <a16:creationId xmlns:a16="http://schemas.microsoft.com/office/drawing/2014/main" id="{A345DBCC-A3C1-9884-DA38-3C4CF143D43D}"/>
              </a:ext>
            </a:extLst>
          </p:cNvPr>
          <p:cNvPicPr>
            <a:picLocks noChangeAspect="1"/>
          </p:cNvPicPr>
          <p:nvPr/>
        </p:nvPicPr>
        <p:blipFill>
          <a:blip r:embed="rId12" cstate="print"/>
          <a:srcRect/>
          <a:stretch>
            <a:fillRect/>
          </a:stretch>
        </p:blipFill>
        <p:spPr bwMode="auto">
          <a:xfrm>
            <a:off x="8448675" y="6406728"/>
            <a:ext cx="676275" cy="360362"/>
          </a:xfrm>
          <a:prstGeom prst="rect">
            <a:avLst/>
          </a:prstGeom>
          <a:noFill/>
          <a:ln w="9525">
            <a:noFill/>
            <a:miter lim="800000"/>
            <a:headEnd/>
            <a:tailEnd/>
          </a:ln>
        </p:spPr>
      </p:pic>
      <p:sp>
        <p:nvSpPr>
          <p:cNvPr id="6" name="Line 5">
            <a:extLst>
              <a:ext uri="{FF2B5EF4-FFF2-40B4-BE49-F238E27FC236}">
                <a16:creationId xmlns:a16="http://schemas.microsoft.com/office/drawing/2014/main" id="{B85371B8-6200-B738-5D87-AA9DF3C813E3}"/>
              </a:ext>
            </a:extLst>
          </p:cNvPr>
          <p:cNvSpPr>
            <a:spLocks noChangeShapeType="1"/>
          </p:cNvSpPr>
          <p:nvPr/>
        </p:nvSpPr>
        <p:spPr bwMode="auto">
          <a:xfrm>
            <a:off x="304800" y="6381328"/>
            <a:ext cx="8382000" cy="0"/>
          </a:xfrm>
          <a:prstGeom prst="line">
            <a:avLst/>
          </a:prstGeom>
          <a:noFill/>
          <a:ln w="19050">
            <a:solidFill>
              <a:schemeClr val="accent2"/>
            </a:solidFill>
            <a:round/>
            <a:headEnd/>
            <a:tailEnd/>
          </a:ln>
          <a:effectLst/>
        </p:spPr>
        <p:txBody>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l-GR"/>
          </a:p>
        </p:txBody>
      </p:sp>
      <p:pic>
        <p:nvPicPr>
          <p:cNvPr id="7" name="Picture 6">
            <a:extLst>
              <a:ext uri="{FF2B5EF4-FFF2-40B4-BE49-F238E27FC236}">
                <a16:creationId xmlns:a16="http://schemas.microsoft.com/office/drawing/2014/main" id="{41535CC1-930A-7441-D632-ABE1D759B385}"/>
              </a:ext>
            </a:extLst>
          </p:cNvPr>
          <p:cNvPicPr>
            <a:picLocks noChangeAspect="1"/>
          </p:cNvPicPr>
          <p:nvPr/>
        </p:nvPicPr>
        <p:blipFill>
          <a:blip r:embed="rId13" cstate="print"/>
          <a:srcRect/>
          <a:stretch>
            <a:fillRect/>
          </a:stretch>
        </p:blipFill>
        <p:spPr bwMode="auto">
          <a:xfrm>
            <a:off x="8042275" y="6413078"/>
            <a:ext cx="358775" cy="360362"/>
          </a:xfrm>
          <a:prstGeom prst="rect">
            <a:avLst/>
          </a:prstGeom>
          <a:noFill/>
          <a:ln w="9525">
            <a:noFill/>
            <a:miter lim="800000"/>
            <a:headEnd/>
            <a:tailEnd/>
          </a:ln>
        </p:spPr>
      </p:pic>
      <p:sp>
        <p:nvSpPr>
          <p:cNvPr id="8" name="Rectangle 7">
            <a:extLst>
              <a:ext uri="{FF2B5EF4-FFF2-40B4-BE49-F238E27FC236}">
                <a16:creationId xmlns:a16="http://schemas.microsoft.com/office/drawing/2014/main" id="{1261F126-8F0F-DD3D-BBD8-8C3A72ED4055}"/>
              </a:ext>
            </a:extLst>
          </p:cNvPr>
          <p:cNvSpPr>
            <a:spLocks noChangeArrowheads="1"/>
          </p:cNvSpPr>
          <p:nvPr/>
        </p:nvSpPr>
        <p:spPr bwMode="auto">
          <a:xfrm>
            <a:off x="1013881" y="6421591"/>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spTree>
  </p:cSld>
  <p:clrMapOvr>
    <a:overrideClrMapping bg1="dk2" tx1="lt1" bg2="dk1" tx2="lt2" accent1="accent1" accent2="accent2" accent3="accent3" accent4="accent4" accent5="accent5" accent6="accent6" hlink="hlink" folHlink="folHlink"/>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66914" name="Rectangle 3"/>
          <p:cNvSpPr>
            <a:spLocks noChangeArrowheads="1"/>
          </p:cNvSpPr>
          <p:nvPr/>
        </p:nvSpPr>
        <p:spPr bwMode="auto">
          <a:xfrm>
            <a:off x="0" y="0"/>
            <a:ext cx="9144000" cy="641350"/>
          </a:xfrm>
          <a:prstGeom prst="rect">
            <a:avLst/>
          </a:prstGeom>
          <a:noFill/>
          <a:ln w="9525">
            <a:noFill/>
            <a:miter lim="800000"/>
            <a:headEnd/>
            <a:tailEnd/>
          </a:ln>
        </p:spPr>
        <p:txBody>
          <a:bodyPr>
            <a:spAutoFit/>
          </a:bodyPr>
          <a:lstStyle/>
          <a:p>
            <a:pPr marL="442913" indent="-442913" algn="ctr">
              <a:spcBef>
                <a:spcPct val="30000"/>
              </a:spcBef>
            </a:pPr>
            <a:r>
              <a:rPr lang="en-GB" sz="3600" b="1">
                <a:solidFill>
                  <a:srgbClr val="0000FF"/>
                </a:solidFill>
              </a:rPr>
              <a:t>References</a:t>
            </a:r>
            <a:endParaRPr lang="el-GR" sz="3600"/>
          </a:p>
        </p:txBody>
      </p:sp>
      <p:sp>
        <p:nvSpPr>
          <p:cNvPr id="166915" name="Rectangle 6"/>
          <p:cNvSpPr>
            <a:spLocks noChangeArrowheads="1"/>
          </p:cNvSpPr>
          <p:nvPr/>
        </p:nvSpPr>
        <p:spPr bwMode="auto">
          <a:xfrm>
            <a:off x="250825" y="692150"/>
            <a:ext cx="8642350" cy="5203825"/>
          </a:xfrm>
          <a:prstGeom prst="rect">
            <a:avLst/>
          </a:prstGeom>
          <a:noFill/>
          <a:ln w="9525">
            <a:noFill/>
            <a:miter lim="800000"/>
            <a:headEnd/>
            <a:tailEnd/>
          </a:ln>
        </p:spPr>
        <p:txBody>
          <a:bodyPr>
            <a:spAutoFit/>
          </a:bodyPr>
          <a:lstStyle/>
          <a:p>
            <a:pPr marL="269875" indent="-269875"/>
            <a:r>
              <a:rPr lang="en-GB" sz="1200"/>
              <a:t>Demetriades, A., 2008.  </a:t>
            </a:r>
            <a:r>
              <a:rPr lang="en-GB" sz="1200" i="1"/>
              <a:t>Overbank sediment sampling in Greece:  a contribution to the evaluation of methods for the `Global Geochemical Baselines' mapping project</a:t>
            </a:r>
            <a:r>
              <a:rPr lang="en-GB" sz="1200"/>
              <a:t>.  In:  C. Reimann &amp; D.B. Smith (Guest editors), Thematic set in honour of Arthur G. Darnley (1930-2006).  Geochemistry:  Exploration, Environment, Analysis, 8(3-4), 229-239.</a:t>
            </a:r>
          </a:p>
          <a:p>
            <a:pPr marL="269875" indent="-269875"/>
            <a:r>
              <a:rPr lang="en-GB" sz="1200"/>
              <a:t>Demetriades, A., 2010.  </a:t>
            </a:r>
            <a:r>
              <a:rPr lang="en-GB" sz="1200" i="1"/>
              <a:t>Medical geology in Hellas: The Lavrion urban environmental pollution study</a:t>
            </a:r>
            <a:r>
              <a:rPr lang="en-GB" sz="1200"/>
              <a:t>.  In:  Selinus, O., Finkelman, R.B. &amp; Centeno, J.A. (Editors), Medical Geology:  A  Regional Synthesis.  Springer, Dordrecht:  355-390.</a:t>
            </a:r>
          </a:p>
          <a:p>
            <a:pPr marL="269875" indent="-269875"/>
            <a:r>
              <a:rPr lang="el-GR" sz="1200"/>
              <a:t>Demetriades, A., 2011. </a:t>
            </a:r>
            <a:r>
              <a:rPr lang="el-GR" sz="1200" i="1"/>
              <a:t>The Lavrion urban geochemistry study, Hellas</a:t>
            </a:r>
            <a:r>
              <a:rPr lang="el-GR" sz="1200"/>
              <a:t>. Chapter 25, In: C.C. Johnson, A. Demetriades, J. Locutura &amp; R.T. Ottesen (Editors), Mapping the chemical environment of urban areas. Wiley-Blackwell, John Wiley &amp; Sons Ltd., Chichester, U.K.</a:t>
            </a:r>
            <a:r>
              <a:rPr lang="en-GB" sz="1200"/>
              <a:t>,</a:t>
            </a:r>
            <a:r>
              <a:rPr lang="el-GR" sz="1200"/>
              <a:t> 424-456.</a:t>
            </a:r>
            <a:endParaRPr lang="en-GB" sz="1200"/>
          </a:p>
          <a:p>
            <a:pPr marL="269875" indent="-269875"/>
            <a:r>
              <a:rPr lang="en-GB" sz="1200"/>
              <a:t>De Vos, W., Tarvainen, T. (Chief Editors.), Salminen, R., Reeder, S., De Vivo, B., Demetriades, A., Pirc, S., Batista, M.J., Marsina, K., Ottesen, R.T., O’Connor, P.J., Bidovec, M., Lima, A., Siewers, U., Smith, B., Taylor, H., Shaw, R., Salpeteur, I., Gregorauskiene, V., Halamic, J., Slaninka, I., Lax, K., Gravesen, P., Birke, M., Breward, N., Ander, E.L., Jordan, G., Duris, M., Klein, P., Locutura, J., Bel-lan, A., Pasieczna, A., Lis, J., Mazreku, A., Gilucis, A., Heitzmann, P., Klaver, G., and Petersell, V., 2006.  </a:t>
            </a:r>
            <a:r>
              <a:rPr lang="en-GB" sz="1200" i="1"/>
              <a:t>Geochemical Atlas of Europe. Part 2 – Interpretation of geochemical maps, Additional Tables, Figures, Maps and related publications</a:t>
            </a:r>
            <a:r>
              <a:rPr lang="en-GB" sz="1200"/>
              <a:t>. Geological Survey of Finland, Espoo, Finland, 692 pp.  Available online at:  http://weppi.gtk.fi/publ/foregsatlas/ </a:t>
            </a:r>
          </a:p>
          <a:p>
            <a:pPr marL="269875" indent="-269875"/>
            <a:r>
              <a:rPr lang="de-DE" sz="1200"/>
              <a:t>Encyclopaedia Britannica, 2012. Encyclopaedia Britannica DVD ultimate edition.  http://www.britannica.co.uk</a:t>
            </a:r>
          </a:p>
          <a:p>
            <a:pPr marL="269875" indent="-269875"/>
            <a:r>
              <a:rPr lang="de-DE" sz="1200"/>
              <a:t>Goldschmidt, V.M., 1923.  </a:t>
            </a:r>
            <a:r>
              <a:rPr lang="de-DE" sz="1200" i="1"/>
              <a:t>Geochemische verteilungsgesetze der elements</a:t>
            </a:r>
            <a:r>
              <a:rPr lang="de-DE" sz="1200"/>
              <a:t>.  Vidensk. skrifter.  I. Mat.-naturv. klasse. No. 3, 17.</a:t>
            </a:r>
            <a:endParaRPr lang="en-GB" sz="1200"/>
          </a:p>
          <a:p>
            <a:pPr marL="269875" indent="-269875"/>
            <a:r>
              <a:rPr lang="en-GB" sz="1200"/>
              <a:t>Goldschmidt, V.M., 1954.  </a:t>
            </a:r>
            <a:r>
              <a:rPr lang="en-GB" sz="1200" i="1"/>
              <a:t>Geochemistry</a:t>
            </a:r>
            <a:r>
              <a:rPr lang="en-GB" sz="1200"/>
              <a:t>.  Oxford University Press, Oxford, U.K., 730 pp.</a:t>
            </a:r>
          </a:p>
          <a:p>
            <a:pPr marL="269875" indent="-269875"/>
            <a:r>
              <a:rPr lang="en-GB" sz="1200"/>
              <a:t>Hollabaugh, C.L., 2007.  </a:t>
            </a:r>
            <a:r>
              <a:rPr lang="en-GB" sz="1200" i="1"/>
              <a:t>Modification of Goldschmidt's geochemical classification of the elements to include arsenic, mercury, and lead as biophile elements</a:t>
            </a:r>
            <a:r>
              <a:rPr lang="en-GB" sz="1200"/>
              <a:t>.  Chapter 2 In: D. Sarkar, R. Datta &amp; R. Hannigan (Editors), Concepts and applications in Environmental Geochemistry.  Volume 5 In:  S.V. Krupa (Series Editor), Developments in Environmental Science, Elsevier, 9-31. http://books.google.gr/books?id=icWHLu7_rFYC&amp;pg=PA10&amp;lpg=PA10&amp;dq=biophile+elements+definition&amp;source=bl&amp;ots=u2DTTm_bor&amp;sig=JFz3x8q60i37fqoBFR7BP1ACGgg&amp;hl=en&amp;sa=X&amp;ei=wlbiU6LHKsLmyQOZloG4BQ&amp;ved=0CE4Q6AEwBg#v=onepage&amp;q=biophile%20elements%20definition&amp;f=false</a:t>
            </a:r>
          </a:p>
          <a:p>
            <a:pPr marL="269875" indent="-269875"/>
            <a:r>
              <a:rPr lang="en-GB" sz="1200"/>
              <a:t>Mason, B., 1992.  </a:t>
            </a:r>
            <a:r>
              <a:rPr lang="en-GB" sz="1200" i="1"/>
              <a:t>Victor Moritz Goldsmidth:  Father of modern geochemistry</a:t>
            </a:r>
            <a:r>
              <a:rPr lang="en-GB" sz="1200"/>
              <a:t>.  Special Publication No. 4.  The Geochemical Society, New York, 184 pp.</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67938" name="Rectangle 3"/>
          <p:cNvSpPr>
            <a:spLocks noChangeArrowheads="1"/>
          </p:cNvSpPr>
          <p:nvPr/>
        </p:nvSpPr>
        <p:spPr bwMode="auto">
          <a:xfrm>
            <a:off x="0" y="0"/>
            <a:ext cx="9144000" cy="641350"/>
          </a:xfrm>
          <a:prstGeom prst="rect">
            <a:avLst/>
          </a:prstGeom>
          <a:noFill/>
          <a:ln w="9525">
            <a:noFill/>
            <a:miter lim="800000"/>
            <a:headEnd/>
            <a:tailEnd/>
          </a:ln>
        </p:spPr>
        <p:txBody>
          <a:bodyPr>
            <a:spAutoFit/>
          </a:bodyPr>
          <a:lstStyle/>
          <a:p>
            <a:pPr marL="442913" indent="-442913" algn="ctr">
              <a:spcBef>
                <a:spcPct val="30000"/>
              </a:spcBef>
            </a:pPr>
            <a:r>
              <a:rPr lang="en-GB" sz="3600" b="1">
                <a:solidFill>
                  <a:srgbClr val="0000FF"/>
                </a:solidFill>
              </a:rPr>
              <a:t>References</a:t>
            </a:r>
            <a:endParaRPr lang="el-GR" sz="3600"/>
          </a:p>
        </p:txBody>
      </p:sp>
      <p:sp>
        <p:nvSpPr>
          <p:cNvPr id="167939" name="Rectangle 6"/>
          <p:cNvSpPr>
            <a:spLocks noChangeArrowheads="1"/>
          </p:cNvSpPr>
          <p:nvPr/>
        </p:nvSpPr>
        <p:spPr bwMode="auto">
          <a:xfrm>
            <a:off x="250825" y="692150"/>
            <a:ext cx="8642350" cy="2100263"/>
          </a:xfrm>
          <a:prstGeom prst="rect">
            <a:avLst/>
          </a:prstGeom>
          <a:noFill/>
          <a:ln w="9525">
            <a:noFill/>
            <a:miter lim="800000"/>
            <a:headEnd/>
            <a:tailEnd/>
          </a:ln>
        </p:spPr>
        <p:txBody>
          <a:bodyPr>
            <a:spAutoFit/>
          </a:bodyPr>
          <a:lstStyle/>
          <a:p>
            <a:pPr marL="269875" indent="-269875"/>
            <a:r>
              <a:rPr lang="en-GB" sz="1200"/>
              <a:t>Neuendorf, K.K.E., Mehl, J.P., Jr., Jackson, J.A., 2011.  </a:t>
            </a:r>
            <a:r>
              <a:rPr lang="en-GB" sz="1200" i="1"/>
              <a:t>Glossary of geology</a:t>
            </a:r>
            <a:r>
              <a:rPr lang="en-GB" sz="1200"/>
              <a:t>.  American Geoscience Institute, Alexandra, Virginia, USA, 783 pp.</a:t>
            </a:r>
          </a:p>
          <a:p>
            <a:pPr marL="269875" indent="-269875"/>
            <a:r>
              <a:rPr lang="en-GB" sz="1200"/>
              <a:t>Open University, 1972.  Science: A Second level course - Geochemistry:  4. Geochemical reactions.  5. Geochemical cycles. 6. Applications of geochemistry.  The Open University Press, Walton Hall, Bletchley, Bucks, U.K.</a:t>
            </a:r>
          </a:p>
          <a:p>
            <a:pPr marL="269875" indent="-269875"/>
            <a:r>
              <a:rPr lang="en-GB" sz="1200"/>
              <a:t>Press, F. &amp; Siever, R., 2002.  </a:t>
            </a:r>
            <a:r>
              <a:rPr lang="en-GB" sz="1200" i="1"/>
              <a:t>Understanding Earth</a:t>
            </a:r>
            <a:r>
              <a:rPr lang="en-GB" sz="1200"/>
              <a:t>.  W.H. Freeman &amp; Co., N.Y., 573 pp.</a:t>
            </a:r>
          </a:p>
          <a:p>
            <a:pPr marL="269875" indent="-269875"/>
            <a:r>
              <a:rPr lang="el-GR" sz="1200"/>
              <a:t>Salminen, R., Batista, M.J., Bidovec, M., Demetriades, A., De Vivo, B., De Vos, W., Duris, M., Gilucis, A., Gregorauskiene, V., Halamic, J., Heitzmann, P., Lima, A., Jordan, G., Klaver, G., Klein, P., Lis, J., Locutura, J., Marsina, K., Mazreku, A., O’Connor, P.J., Olsson S.Å., Ottesen, R.T., Petersell, V., Plant, J.A., Reeder, S., Salpeteur, I., Sandström, H., Siewers, U., Steenfelt, A. &amp; Tarvainen, T., 2005.  </a:t>
            </a:r>
            <a:r>
              <a:rPr lang="el-GR" sz="1200" i="1"/>
              <a:t>FOREGS Geochemical Atlas of Europe, Part 1:  Background Information, Methodology and Maps</a:t>
            </a:r>
            <a:r>
              <a:rPr lang="el-GR" sz="1200"/>
              <a:t>.  Geological Survey of Finland, Espoo, 526 pp., 36 figures, 362 maps. http://weppi.gtk.fi/publ/foregsatlas/</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9894" y="188640"/>
            <a:ext cx="2731474" cy="1800000"/>
          </a:xfrm>
          <a:prstGeom prst="rect">
            <a:avLst/>
          </a:prstGeom>
        </p:spPr>
      </p:pic>
      <p:sp>
        <p:nvSpPr>
          <p:cNvPr id="7" name="Rectangle 1">
            <a:extLst>
              <a:ext uri="{FF2B5EF4-FFF2-40B4-BE49-F238E27FC236}">
                <a16:creationId xmlns:a16="http://schemas.microsoft.com/office/drawing/2014/main" id="{C2ECED0D-22FB-4208-B29D-72DFCF182D08}"/>
              </a:ext>
            </a:extLst>
          </p:cNvPr>
          <p:cNvSpPr>
            <a:spLocks noChangeArrowheads="1"/>
          </p:cNvSpPr>
          <p:nvPr/>
        </p:nvSpPr>
        <p:spPr bwMode="auto">
          <a:xfrm>
            <a:off x="0" y="2661880"/>
            <a:ext cx="9144000" cy="1631216"/>
          </a:xfrm>
          <a:prstGeom prst="rect">
            <a:avLst/>
          </a:prstGeom>
          <a:noFill/>
          <a:ln w="9525">
            <a:noFill/>
            <a:miter lim="800000"/>
            <a:headEnd/>
            <a:tailEnd/>
          </a:ln>
        </p:spPr>
        <p:txBody>
          <a:bodyPr anchor="ctr">
            <a:spAutoFit/>
          </a:bodyPr>
          <a:lstStyle/>
          <a:p>
            <a:pPr algn="ctr" eaLnBrk="0" hangingPunct="0"/>
            <a:r>
              <a:rPr lang="en-GB" altLang="zh-CN" sz="2000" b="1" dirty="0">
                <a:solidFill>
                  <a:srgbClr val="0000CC"/>
                </a:solidFill>
                <a:latin typeface="Arial" pitchFamily="34" charset="0"/>
                <a:ea typeface="Arial Unicode MS" pitchFamily="34" charset="-128"/>
                <a:cs typeface="Arial" pitchFamily="34" charset="0"/>
              </a:rPr>
              <a:t>Workshop 1</a:t>
            </a:r>
          </a:p>
          <a:p>
            <a:pPr algn="ctr" eaLnBrk="0" hangingPunct="0"/>
            <a:r>
              <a:rPr lang="en-GB" altLang="zh-CN" sz="2000" b="1" i="1" dirty="0">
                <a:solidFill>
                  <a:srgbClr val="0000CC"/>
                </a:solidFill>
                <a:latin typeface="Arial" pitchFamily="34" charset="0"/>
                <a:ea typeface="Arial Unicode MS" pitchFamily="34" charset="-128"/>
                <a:cs typeface="Arial" pitchFamily="34" charset="0"/>
              </a:rPr>
              <a:t>Short course on applied geochemical methods described in the</a:t>
            </a:r>
          </a:p>
          <a:p>
            <a:pPr algn="ctr" eaLnBrk="0" hangingPunct="0"/>
            <a:r>
              <a:rPr lang="en-GB" altLang="zh-CN" sz="2000" b="1" i="1" dirty="0">
                <a:solidFill>
                  <a:srgbClr val="0000CC"/>
                </a:solidFill>
                <a:latin typeface="Arial" pitchFamily="34" charset="0"/>
                <a:ea typeface="Arial Unicode MS" pitchFamily="34" charset="-128"/>
                <a:cs typeface="Arial" pitchFamily="34" charset="0"/>
              </a:rPr>
              <a:t>International Union of Geological Sciences Manual of Standard Methods for Establishing the Global Geochemical Reference Network</a:t>
            </a:r>
          </a:p>
          <a:p>
            <a:pPr algn="ctr" eaLnBrk="0" hangingPunct="0"/>
            <a:r>
              <a:rPr lang="en-GB" altLang="zh-CN" sz="2000" b="1" i="1" dirty="0">
                <a:solidFill>
                  <a:srgbClr val="0000CC"/>
                </a:solidFill>
                <a:latin typeface="Arial" pitchFamily="34" charset="0"/>
                <a:ea typeface="Arial Unicode MS" pitchFamily="34" charset="-128"/>
                <a:cs typeface="Arial" pitchFamily="34" charset="0"/>
              </a:rPr>
              <a:t>1</a:t>
            </a:r>
            <a:r>
              <a:rPr lang="en-GB" altLang="zh-CN" sz="2000" b="1" i="1" baseline="30000" dirty="0">
                <a:solidFill>
                  <a:srgbClr val="0000CC"/>
                </a:solidFill>
                <a:latin typeface="Arial" pitchFamily="34" charset="0"/>
                <a:ea typeface="Arial Unicode MS" pitchFamily="34" charset="-128"/>
                <a:cs typeface="Arial" pitchFamily="34" charset="0"/>
              </a:rPr>
              <a:t>st</a:t>
            </a:r>
            <a:r>
              <a:rPr lang="en-GB" altLang="zh-CN" sz="2000" b="1" i="1" dirty="0">
                <a:solidFill>
                  <a:srgbClr val="0000CC"/>
                </a:solidFill>
                <a:latin typeface="Arial" pitchFamily="34" charset="0"/>
                <a:ea typeface="Arial Unicode MS" pitchFamily="34" charset="-128"/>
                <a:cs typeface="Arial" pitchFamily="34" charset="0"/>
              </a:rPr>
              <a:t> and 2</a:t>
            </a:r>
            <a:r>
              <a:rPr lang="en-GB" altLang="zh-CN" sz="2000" b="1" i="1" baseline="30000" dirty="0">
                <a:solidFill>
                  <a:srgbClr val="0000CC"/>
                </a:solidFill>
                <a:latin typeface="Arial" pitchFamily="34" charset="0"/>
                <a:ea typeface="Arial Unicode MS" pitchFamily="34" charset="-128"/>
                <a:cs typeface="Arial" pitchFamily="34" charset="0"/>
              </a:rPr>
              <a:t>nd</a:t>
            </a:r>
            <a:r>
              <a:rPr lang="en-GB" altLang="zh-CN" sz="2000" b="1" i="1" dirty="0">
                <a:solidFill>
                  <a:srgbClr val="0000CC"/>
                </a:solidFill>
                <a:latin typeface="Arial" pitchFamily="34" charset="0"/>
                <a:ea typeface="Arial Unicode MS" pitchFamily="34" charset="-128"/>
                <a:cs typeface="Arial" pitchFamily="34" charset="0"/>
              </a:rPr>
              <a:t> of July 2023</a:t>
            </a:r>
            <a:endParaRPr lang="en-US" altLang="zh-CN" sz="2000" b="1" i="1" dirty="0">
              <a:solidFill>
                <a:srgbClr val="0000CC"/>
              </a:solidFill>
              <a:latin typeface="Arial" pitchFamily="34" charset="0"/>
              <a:ea typeface="Arial Unicode MS" pitchFamily="34" charset="-128"/>
              <a:cs typeface="Arial" pitchFamily="34" charset="0"/>
            </a:endParaRPr>
          </a:p>
        </p:txBody>
      </p:sp>
      <p:sp>
        <p:nvSpPr>
          <p:cNvPr id="8" name="Rectangle 2">
            <a:extLst>
              <a:ext uri="{FF2B5EF4-FFF2-40B4-BE49-F238E27FC236}">
                <a16:creationId xmlns:a16="http://schemas.microsoft.com/office/drawing/2014/main" id="{6A28F0C0-823A-42AE-9166-E74632B7FFFD}"/>
              </a:ext>
            </a:extLst>
          </p:cNvPr>
          <p:cNvSpPr>
            <a:spLocks noChangeArrowheads="1"/>
          </p:cNvSpPr>
          <p:nvPr/>
        </p:nvSpPr>
        <p:spPr bwMode="auto">
          <a:xfrm>
            <a:off x="0" y="4892968"/>
            <a:ext cx="9144000" cy="1323439"/>
          </a:xfrm>
          <a:prstGeom prst="rect">
            <a:avLst/>
          </a:prstGeom>
          <a:noFill/>
          <a:ln w="9525">
            <a:noFill/>
            <a:miter lim="800000"/>
            <a:headEnd/>
            <a:tailEnd/>
          </a:ln>
        </p:spPr>
        <p:txBody>
          <a:bodyPr anchor="ctr">
            <a:spAutoFit/>
          </a:bodyPr>
          <a:lstStyle/>
          <a:p>
            <a:pPr algn="ctr" eaLnBrk="0" hangingPunct="0"/>
            <a:r>
              <a:rPr lang="en-US" altLang="zh-CN" sz="1600" b="1" dirty="0">
                <a:solidFill>
                  <a:srgbClr val="0000CC"/>
                </a:solidFill>
                <a:latin typeface="Arial" pitchFamily="34" charset="0"/>
                <a:ea typeface="Arial Unicode MS" pitchFamily="34" charset="-128"/>
                <a:cs typeface="Arial" pitchFamily="34" charset="0"/>
              </a:rPr>
              <a:t>SEGH 2023</a:t>
            </a:r>
          </a:p>
          <a:p>
            <a:pPr indent="304800" algn="ctr" eaLnBrk="0" hangingPunct="0"/>
            <a:r>
              <a:rPr lang="en-GB" sz="1600" dirty="0">
                <a:solidFill>
                  <a:srgbClr val="0000CC"/>
                </a:solidFill>
                <a:latin typeface="Arial" pitchFamily="34" charset="0"/>
                <a:cs typeface="Arial" pitchFamily="34" charset="0"/>
              </a:rPr>
              <a:t>38</a:t>
            </a:r>
            <a:r>
              <a:rPr lang="en-GB" sz="1600" baseline="30000" dirty="0">
                <a:solidFill>
                  <a:srgbClr val="0000CC"/>
                </a:solidFill>
                <a:latin typeface="Arial" pitchFamily="34" charset="0"/>
                <a:cs typeface="Arial" pitchFamily="34" charset="0"/>
              </a:rPr>
              <a:t>th</a:t>
            </a:r>
            <a:r>
              <a:rPr lang="en-GB" sz="1600" dirty="0">
                <a:solidFill>
                  <a:srgbClr val="0000CC"/>
                </a:solidFill>
                <a:latin typeface="Arial" pitchFamily="34" charset="0"/>
                <a:cs typeface="Arial" pitchFamily="34" charset="0"/>
              </a:rPr>
              <a:t> International Conference on Geochemistry and Health</a:t>
            </a:r>
          </a:p>
          <a:p>
            <a:pPr indent="304800" algn="ctr" eaLnBrk="0" hangingPunct="0"/>
            <a:r>
              <a:rPr lang="en-GB" sz="1600" dirty="0">
                <a:solidFill>
                  <a:srgbClr val="0000CC"/>
                </a:solidFill>
                <a:latin typeface="Arial" pitchFamily="34" charset="0"/>
                <a:cs typeface="Arial" pitchFamily="34" charset="0"/>
              </a:rPr>
              <a:t>National and </a:t>
            </a:r>
            <a:r>
              <a:rPr lang="en-GB" sz="1600" dirty="0" err="1">
                <a:solidFill>
                  <a:srgbClr val="0000CC"/>
                </a:solidFill>
                <a:latin typeface="Arial" pitchFamily="34" charset="0"/>
                <a:cs typeface="Arial" pitchFamily="34" charset="0"/>
              </a:rPr>
              <a:t>Kapodistrian</a:t>
            </a:r>
            <a:r>
              <a:rPr lang="en-GB" sz="1600" dirty="0">
                <a:solidFill>
                  <a:srgbClr val="0000CC"/>
                </a:solidFill>
                <a:latin typeface="Arial" pitchFamily="34" charset="0"/>
                <a:cs typeface="Arial" pitchFamily="34" charset="0"/>
              </a:rPr>
              <a:t> University of Athens</a:t>
            </a:r>
          </a:p>
          <a:p>
            <a:pPr indent="304800" algn="ctr" eaLnBrk="0" hangingPunct="0"/>
            <a:r>
              <a:rPr lang="en-GB" altLang="zh-CN" sz="1600" dirty="0">
                <a:solidFill>
                  <a:srgbClr val="0000CC"/>
                </a:solidFill>
                <a:latin typeface="Arial" pitchFamily="34" charset="0"/>
                <a:ea typeface="Arial Unicode MS" pitchFamily="34" charset="-128"/>
                <a:cs typeface="Arial" pitchFamily="34" charset="0"/>
              </a:rPr>
              <a:t>Department of Geology and Environment</a:t>
            </a:r>
          </a:p>
          <a:p>
            <a:pPr indent="304800" algn="ctr" eaLnBrk="0" hangingPunct="0"/>
            <a:r>
              <a:rPr lang="en-GB" altLang="zh-CN" sz="1600" dirty="0">
                <a:solidFill>
                  <a:srgbClr val="0000CC"/>
                </a:solidFill>
                <a:latin typeface="Arial" pitchFamily="34" charset="0"/>
                <a:ea typeface="Arial Unicode MS" pitchFamily="34" charset="-128"/>
                <a:cs typeface="Arial" pitchFamily="34" charset="0"/>
              </a:rPr>
              <a:t>Athens, Hellenic Republic</a:t>
            </a:r>
            <a:endParaRPr lang="en-US" altLang="zh-CN" sz="1600" dirty="0">
              <a:solidFill>
                <a:srgbClr val="0000CC"/>
              </a:solidFill>
              <a:latin typeface="Arial" pitchFamily="34" charset="0"/>
              <a:ea typeface="Arial Unicode MS" pitchFamily="34" charset="-128"/>
              <a:cs typeface="Arial" pitchFamily="34" charset="0"/>
            </a:endParaRPr>
          </a:p>
        </p:txBody>
      </p:sp>
      <p:pic>
        <p:nvPicPr>
          <p:cNvPr id="4" name="Picture 3" descr="A picture containing text, logo, graphics, graphic design&#10;&#10;Description automatically generated">
            <a:extLst>
              <a:ext uri="{FF2B5EF4-FFF2-40B4-BE49-F238E27FC236}">
                <a16:creationId xmlns:a16="http://schemas.microsoft.com/office/drawing/2014/main" id="{3CD424EF-E07A-C844-F48F-D3F5E8F5AD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1889" y="188640"/>
            <a:ext cx="2852218" cy="1800000"/>
          </a:xfrm>
          <a:prstGeom prst="rect">
            <a:avLst/>
          </a:prstGeom>
          <a:ln w="12700">
            <a:solidFill>
              <a:srgbClr val="0000CC"/>
            </a:solid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250825" y="1196975"/>
            <a:ext cx="8308975" cy="2282825"/>
          </a:xfrm>
          <a:prstGeom prst="rect">
            <a:avLst/>
          </a:prstGeom>
          <a:noFill/>
          <a:ln w="9525">
            <a:noFill/>
            <a:miter lim="800000"/>
            <a:headEnd/>
            <a:tailEnd/>
          </a:ln>
        </p:spPr>
        <p:txBody>
          <a:bodyPr>
            <a:spAutoFit/>
          </a:bodyPr>
          <a:lstStyle/>
          <a:p>
            <a:r>
              <a:rPr lang="en-GB" sz="2400" b="1" i="1" dirty="0">
                <a:solidFill>
                  <a:srgbClr val="0000CC"/>
                </a:solidFill>
              </a:rPr>
              <a:t>Isotope</a:t>
            </a:r>
            <a:r>
              <a:rPr lang="en-GB" sz="2400" dirty="0"/>
              <a:t> or </a:t>
            </a:r>
            <a:r>
              <a:rPr lang="en-GB" sz="2400" b="1" i="1" dirty="0">
                <a:solidFill>
                  <a:srgbClr val="0000CC"/>
                </a:solidFill>
              </a:rPr>
              <a:t>nuclear geochemistry</a:t>
            </a:r>
            <a:r>
              <a:rPr lang="en-GB" sz="2400" dirty="0"/>
              <a:t> is the branch of applied geochemistry that studies the application of radioactive and stable isotopes, especially their abundances, to geology.  It includes the calculation of geological time, and the determination of the origin, mechanisms, and conditions of geological processes by isotopic means. </a:t>
            </a:r>
          </a:p>
        </p:txBody>
      </p:sp>
      <p:sp>
        <p:nvSpPr>
          <p:cNvPr id="25603" name="Rectangle 5"/>
          <p:cNvSpPr>
            <a:spLocks noChangeArrowheads="1"/>
          </p:cNvSpPr>
          <p:nvPr/>
        </p:nvSpPr>
        <p:spPr bwMode="auto">
          <a:xfrm>
            <a:off x="250825" y="4005263"/>
            <a:ext cx="8569325" cy="1187450"/>
          </a:xfrm>
          <a:prstGeom prst="rect">
            <a:avLst/>
          </a:prstGeom>
          <a:noFill/>
          <a:ln w="9525">
            <a:noFill/>
            <a:miter lim="800000"/>
            <a:headEnd/>
            <a:tailEnd/>
          </a:ln>
        </p:spPr>
        <p:txBody>
          <a:bodyPr>
            <a:spAutoFit/>
          </a:bodyPr>
          <a:lstStyle/>
          <a:p>
            <a:r>
              <a:rPr lang="en-GB" sz="2400" b="1" i="1">
                <a:solidFill>
                  <a:srgbClr val="0000CC"/>
                </a:solidFill>
              </a:rPr>
              <a:t>Organic geochemistry</a:t>
            </a:r>
            <a:r>
              <a:rPr lang="en-GB" sz="2400"/>
              <a:t> is the branch of applied geochemistry that is concerned with naturally occurring carbonaceous and biologically derived substances of geological interest.</a:t>
            </a:r>
          </a:p>
        </p:txBody>
      </p:sp>
      <p:sp>
        <p:nvSpPr>
          <p:cNvPr id="25604" name="Rectangle 6"/>
          <p:cNvSpPr>
            <a:spLocks noChangeArrowheads="1"/>
          </p:cNvSpPr>
          <p:nvPr/>
        </p:nvSpPr>
        <p:spPr bwMode="auto">
          <a:xfrm>
            <a:off x="0" y="257175"/>
            <a:ext cx="9144000" cy="579438"/>
          </a:xfrm>
          <a:prstGeom prst="rect">
            <a:avLst/>
          </a:prstGeom>
          <a:noFill/>
          <a:ln w="9525">
            <a:noFill/>
            <a:miter lim="800000"/>
            <a:headEnd/>
            <a:tailEnd/>
          </a:ln>
        </p:spPr>
        <p:txBody>
          <a:bodyPr>
            <a:spAutoFit/>
          </a:bodyPr>
          <a:lstStyle/>
          <a:p>
            <a:pPr algn="ctr"/>
            <a:r>
              <a:rPr lang="en-GB" sz="3200" b="1" i="1" dirty="0">
                <a:solidFill>
                  <a:schemeClr val="bg1">
                    <a:lumMod val="50000"/>
                  </a:schemeClr>
                </a:solidFill>
              </a:rPr>
              <a:t>…Other branches of </a:t>
            </a:r>
            <a:r>
              <a:rPr lang="en-GB" sz="3200" b="1" i="1" dirty="0">
                <a:solidFill>
                  <a:schemeClr val="accent2">
                    <a:lumMod val="60000"/>
                    <a:lumOff val="40000"/>
                  </a:schemeClr>
                </a:solidFill>
              </a:rPr>
              <a:t>Applied Geochemistry</a:t>
            </a:r>
            <a:r>
              <a:rPr lang="en-GB" sz="3200" dirty="0">
                <a:solidFill>
                  <a:schemeClr val="accent2">
                    <a:lumMod val="60000"/>
                    <a:lumOff val="40000"/>
                  </a:schemeClr>
                </a:solidFill>
              </a:rPr>
              <a:t> </a:t>
            </a:r>
          </a:p>
        </p:txBody>
      </p:sp>
      <p:cxnSp>
        <p:nvCxnSpPr>
          <p:cNvPr id="6" name="Straight Connector 5"/>
          <p:cNvCxnSpPr/>
          <p:nvPr/>
        </p:nvCxnSpPr>
        <p:spPr>
          <a:xfrm>
            <a:off x="0" y="857232"/>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pic>
        <p:nvPicPr>
          <p:cNvPr id="26626" name="Picture 3" descr="figure 01-06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563" y="1628775"/>
            <a:ext cx="4572000" cy="4111625"/>
          </a:xfrm>
          <a:prstGeom prst="rect">
            <a:avLst/>
          </a:prstGeom>
          <a:noFill/>
          <a:ln w="15875">
            <a:solidFill>
              <a:schemeClr val="accent2"/>
            </a:solidFill>
            <a:miter lim="800000"/>
            <a:headEnd/>
            <a:tailEnd/>
          </a:ln>
        </p:spPr>
      </p:pic>
      <p:sp>
        <p:nvSpPr>
          <p:cNvPr id="26627" name="Rectangle 3"/>
          <p:cNvSpPr>
            <a:spLocks noChangeArrowheads="1"/>
          </p:cNvSpPr>
          <p:nvPr/>
        </p:nvSpPr>
        <p:spPr bwMode="auto">
          <a:xfrm>
            <a:off x="0" y="188913"/>
            <a:ext cx="9144000" cy="579437"/>
          </a:xfrm>
          <a:prstGeom prst="rect">
            <a:avLst/>
          </a:prstGeom>
          <a:noFill/>
          <a:ln w="9525">
            <a:noFill/>
            <a:miter lim="800000"/>
            <a:headEnd/>
            <a:tailEnd/>
          </a:ln>
        </p:spPr>
        <p:txBody>
          <a:bodyPr anchor="ctr">
            <a:spAutoFit/>
          </a:bodyPr>
          <a:lstStyle/>
          <a:p>
            <a:pPr algn="ctr" eaLnBrk="0" hangingPunct="0"/>
            <a:r>
              <a:rPr lang="en-GB" sz="3200" b="1">
                <a:solidFill>
                  <a:srgbClr val="0000CC"/>
                </a:solidFill>
              </a:rPr>
              <a:t>The layered structure of our planet Earth</a:t>
            </a:r>
          </a:p>
        </p:txBody>
      </p:sp>
      <p:sp>
        <p:nvSpPr>
          <p:cNvPr id="26628" name="Rectangle 4"/>
          <p:cNvSpPr>
            <a:spLocks noChangeArrowheads="1"/>
          </p:cNvSpPr>
          <p:nvPr/>
        </p:nvSpPr>
        <p:spPr bwMode="auto">
          <a:xfrm>
            <a:off x="539750" y="5734050"/>
            <a:ext cx="3492500" cy="274638"/>
          </a:xfrm>
          <a:prstGeom prst="rect">
            <a:avLst/>
          </a:prstGeom>
          <a:noFill/>
          <a:ln w="9525">
            <a:noFill/>
            <a:miter lim="800000"/>
            <a:headEnd/>
            <a:tailEnd/>
          </a:ln>
        </p:spPr>
        <p:txBody>
          <a:bodyPr wrap="none">
            <a:spAutoFit/>
          </a:bodyPr>
          <a:lstStyle/>
          <a:p>
            <a:r>
              <a:rPr lang="en-GB" sz="1200"/>
              <a:t>(Source:  Press and Siever (2002, Fig. 1.6c, p.9).</a:t>
            </a:r>
          </a:p>
        </p:txBody>
      </p:sp>
      <p:sp>
        <p:nvSpPr>
          <p:cNvPr id="26629" name="Rectangle 5"/>
          <p:cNvSpPr>
            <a:spLocks noChangeArrowheads="1"/>
          </p:cNvSpPr>
          <p:nvPr/>
        </p:nvSpPr>
        <p:spPr bwMode="auto">
          <a:xfrm>
            <a:off x="4643438" y="1104900"/>
            <a:ext cx="4392612" cy="5170488"/>
          </a:xfrm>
          <a:prstGeom prst="rect">
            <a:avLst/>
          </a:prstGeom>
          <a:noFill/>
          <a:ln w="9525">
            <a:noFill/>
            <a:miter lim="800000"/>
            <a:headEnd/>
            <a:tailEnd/>
          </a:ln>
        </p:spPr>
        <p:txBody>
          <a:bodyPr anchor="ctr">
            <a:spAutoFit/>
          </a:bodyPr>
          <a:lstStyle/>
          <a:p>
            <a:pPr eaLnBrk="0" hangingPunct="0"/>
            <a:r>
              <a:rPr lang="en-GB" sz="2200" dirty="0"/>
              <a:t>In this </a:t>
            </a:r>
            <a:r>
              <a:rPr lang="en-GB" sz="2200" b="1" i="1" dirty="0"/>
              <a:t>Applied Geochemistry </a:t>
            </a:r>
            <a:r>
              <a:rPr lang="en-GB" sz="2200" dirty="0"/>
              <a:t>Lecture, we will be concerned only of what is happening on the very top of the land surface of our home planet Earth – </a:t>
            </a:r>
            <a:r>
              <a:rPr lang="en-GB" sz="2200" i="1" dirty="0"/>
              <a:t>the very thin layer of the Upper Continental Crust</a:t>
            </a:r>
            <a:r>
              <a:rPr lang="en-GB" sz="2200" dirty="0"/>
              <a:t>.  In fact, the </a:t>
            </a:r>
            <a:r>
              <a:rPr lang="en-GB" sz="2200" dirty="0">
                <a:solidFill>
                  <a:srgbClr val="0000CC"/>
                </a:solidFill>
              </a:rPr>
              <a:t>samples</a:t>
            </a:r>
            <a:r>
              <a:rPr lang="en-GB" sz="2200" dirty="0"/>
              <a:t> that are collected during geochemical prospecting in the search for mineral deposits go down to a depth of up to 50 to 100 cm, and assumptions are being made about mineralisation at greater depths.  We will see later how this is done.  </a:t>
            </a:r>
          </a:p>
        </p:txBody>
      </p:sp>
      <p:cxnSp>
        <p:nvCxnSpPr>
          <p:cNvPr id="7" name="Straight Connector 6"/>
          <p:cNvCxnSpPr/>
          <p:nvPr/>
        </p:nvCxnSpPr>
        <p:spPr>
          <a:xfrm>
            <a:off x="0" y="785794"/>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44450"/>
            <a:ext cx="9144000" cy="946150"/>
          </a:xfrm>
          <a:prstGeom prst="rect">
            <a:avLst/>
          </a:prstGeom>
          <a:noFill/>
          <a:ln w="9525">
            <a:noFill/>
            <a:miter lim="800000"/>
            <a:headEnd/>
            <a:tailEnd/>
          </a:ln>
        </p:spPr>
        <p:txBody>
          <a:bodyPr>
            <a:spAutoFit/>
          </a:bodyPr>
          <a:lstStyle/>
          <a:p>
            <a:pPr algn="ctr"/>
            <a:r>
              <a:rPr lang="en-GB" sz="2800" b="1">
                <a:solidFill>
                  <a:srgbClr val="0000CC"/>
                </a:solidFill>
              </a:rPr>
              <a:t>Let us now learn something about the chemistry of our home planet Earth…</a:t>
            </a:r>
          </a:p>
        </p:txBody>
      </p:sp>
      <p:sp>
        <p:nvSpPr>
          <p:cNvPr id="27651" name="Rectangle 4"/>
          <p:cNvSpPr>
            <a:spLocks noChangeArrowheads="1"/>
          </p:cNvSpPr>
          <p:nvPr/>
        </p:nvSpPr>
        <p:spPr bwMode="auto">
          <a:xfrm>
            <a:off x="179388" y="1142984"/>
            <a:ext cx="8713787" cy="1200329"/>
          </a:xfrm>
          <a:prstGeom prst="rect">
            <a:avLst/>
          </a:prstGeom>
          <a:noFill/>
          <a:ln w="9525">
            <a:noFill/>
            <a:miter lim="800000"/>
            <a:headEnd/>
            <a:tailEnd/>
          </a:ln>
        </p:spPr>
        <p:txBody>
          <a:bodyPr>
            <a:spAutoFit/>
          </a:bodyPr>
          <a:lstStyle/>
          <a:p>
            <a:r>
              <a:rPr lang="en-GB" sz="2400" b="1" dirty="0"/>
              <a:t>Up to very recently, we thought that there are only 92 naturally occurring chemical elements in our planet Earth, as shown in the periodic table of chemical elements:</a:t>
            </a:r>
          </a:p>
        </p:txBody>
      </p:sp>
      <p:sp>
        <p:nvSpPr>
          <p:cNvPr id="27653" name="Oval 6"/>
          <p:cNvSpPr>
            <a:spLocks noChangeArrowheads="1"/>
          </p:cNvSpPr>
          <p:nvPr/>
        </p:nvSpPr>
        <p:spPr bwMode="auto">
          <a:xfrm>
            <a:off x="2916238" y="5716588"/>
            <a:ext cx="431800" cy="433387"/>
          </a:xfrm>
          <a:prstGeom prst="ellipse">
            <a:avLst/>
          </a:prstGeom>
          <a:noFill/>
          <a:ln w="28575">
            <a:solidFill>
              <a:srgbClr val="FF0000"/>
            </a:solidFill>
            <a:round/>
            <a:headEnd/>
            <a:tailEnd/>
          </a:ln>
        </p:spPr>
        <p:txBody>
          <a:bodyPr wrap="none" anchor="ctr"/>
          <a:lstStyle/>
          <a:p>
            <a:endParaRPr lang="el-GR"/>
          </a:p>
        </p:txBody>
      </p:sp>
      <p:grpSp>
        <p:nvGrpSpPr>
          <p:cNvPr id="8" name="Group 7"/>
          <p:cNvGrpSpPr/>
          <p:nvPr/>
        </p:nvGrpSpPr>
        <p:grpSpPr>
          <a:xfrm>
            <a:off x="900113" y="2432073"/>
            <a:ext cx="7210425" cy="4354513"/>
            <a:chOff x="900113" y="2098675"/>
            <a:chExt cx="7210425" cy="4354513"/>
          </a:xfrm>
        </p:grpSpPr>
        <p:pic>
          <p:nvPicPr>
            <p:cNvPr id="27652" name="Picture 4" descr="image_id-7445"/>
            <p:cNvPicPr>
              <a:picLocks noChangeAspect="1" noChangeArrowheads="1"/>
            </p:cNvPicPr>
            <p:nvPr/>
          </p:nvPicPr>
          <p:blipFill>
            <a:blip r:embed="rId3" cstate="print">
              <a:extLst>
                <a:ext uri="{28A0092B-C50C-407E-A947-70E740481C1C}">
                  <a14:useLocalDpi xmlns:a14="http://schemas.microsoft.com/office/drawing/2010/main"/>
                </a:ext>
              </a:extLst>
            </a:blip>
            <a:srcRect b="15907"/>
            <a:stretch>
              <a:fillRect/>
            </a:stretch>
          </p:blipFill>
          <p:spPr bwMode="auto">
            <a:xfrm>
              <a:off x="900113" y="2098675"/>
              <a:ext cx="7210425" cy="4143375"/>
            </a:xfrm>
            <a:prstGeom prst="rect">
              <a:avLst/>
            </a:prstGeom>
            <a:noFill/>
            <a:ln w="9525">
              <a:noFill/>
              <a:miter lim="800000"/>
              <a:headEnd/>
              <a:tailEnd/>
            </a:ln>
          </p:spPr>
        </p:pic>
        <p:sp>
          <p:nvSpPr>
            <p:cNvPr id="27654" name="Rectangle 7"/>
            <p:cNvSpPr>
              <a:spLocks noChangeArrowheads="1"/>
            </p:cNvSpPr>
            <p:nvPr/>
          </p:nvSpPr>
          <p:spPr bwMode="auto">
            <a:xfrm>
              <a:off x="2990850" y="6178550"/>
              <a:ext cx="3165475" cy="274638"/>
            </a:xfrm>
            <a:prstGeom prst="rect">
              <a:avLst/>
            </a:prstGeom>
            <a:noFill/>
            <a:ln w="9525">
              <a:noFill/>
              <a:miter lim="800000"/>
              <a:headEnd/>
              <a:tailEnd/>
            </a:ln>
          </p:spPr>
          <p:txBody>
            <a:bodyPr wrap="none">
              <a:spAutoFit/>
            </a:bodyPr>
            <a:lstStyle/>
            <a:p>
              <a:r>
                <a:rPr lang="en-GB" sz="1200" dirty="0"/>
                <a:t>[Source:  Encyclopaedia Britannica (2012)]</a:t>
              </a:r>
            </a:p>
          </p:txBody>
        </p:sp>
      </p:grpSp>
      <p:cxnSp>
        <p:nvCxnSpPr>
          <p:cNvPr id="10" name="Straight Connector 9"/>
          <p:cNvCxnSpPr/>
          <p:nvPr/>
        </p:nvCxnSpPr>
        <p:spPr>
          <a:xfrm>
            <a:off x="0" y="1071546"/>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50825" y="836613"/>
            <a:ext cx="8642350" cy="5592762"/>
          </a:xfrm>
          <a:prstGeom prst="rect">
            <a:avLst/>
          </a:prstGeom>
          <a:noFill/>
          <a:ln w="9525">
            <a:noFill/>
            <a:miter lim="800000"/>
            <a:headEnd/>
            <a:tailEnd/>
          </a:ln>
        </p:spPr>
        <p:txBody>
          <a:bodyPr>
            <a:spAutoFit/>
          </a:bodyPr>
          <a:lstStyle/>
          <a:p>
            <a:pPr marL="442913" indent="-442913">
              <a:spcBef>
                <a:spcPct val="50000"/>
              </a:spcBef>
              <a:buFontTx/>
              <a:buAutoNum type="arabicPeriod"/>
            </a:pPr>
            <a:r>
              <a:rPr lang="en-GB" b="1" dirty="0">
                <a:solidFill>
                  <a:srgbClr val="0000FF"/>
                </a:solidFill>
              </a:rPr>
              <a:t>General Introduction (Definitions; Workshop themes; Terminology; Branches of Applied Geochemistry; Our home planet Earth; Its Chemistry; Classification of Elements, Minerals, Rocks (igneous, sedimentary, metamorphic); Weathering &amp; Erosion; Mineralisation; Dispersion of chemical elements; Geochemical anomalies.</a:t>
            </a:r>
          </a:p>
          <a:p>
            <a:pPr marL="442913" indent="-442913">
              <a:spcBef>
                <a:spcPct val="50000"/>
              </a:spcBef>
              <a:buFontTx/>
              <a:buAutoNum type="arabicPeriod"/>
            </a:pPr>
            <a:r>
              <a:rPr lang="en-GB" b="1" dirty="0">
                <a:solidFill>
                  <a:srgbClr val="0000FF"/>
                </a:solidFill>
              </a:rPr>
              <a:t>Geochemical Prospecting</a:t>
            </a:r>
          </a:p>
          <a:p>
            <a:pPr marL="442913" indent="-442913">
              <a:spcBef>
                <a:spcPct val="50000"/>
              </a:spcBef>
              <a:buFontTx/>
              <a:buAutoNum type="arabicPeriod"/>
            </a:pPr>
            <a:r>
              <a:rPr lang="en-GB" b="1" dirty="0">
                <a:solidFill>
                  <a:srgbClr val="0000FF"/>
                </a:solidFill>
              </a:rPr>
              <a:t>Geochemical Survey</a:t>
            </a:r>
          </a:p>
          <a:p>
            <a:pPr marL="442913" indent="-442913">
              <a:spcBef>
                <a:spcPct val="50000"/>
              </a:spcBef>
            </a:pPr>
            <a:r>
              <a:rPr lang="en-GB" b="1" dirty="0">
                <a:solidFill>
                  <a:srgbClr val="0000FF"/>
                </a:solidFill>
              </a:rPr>
              <a:t>		• Orientation survey</a:t>
            </a:r>
          </a:p>
          <a:p>
            <a:pPr marL="442913" indent="-442913">
              <a:spcBef>
                <a:spcPct val="50000"/>
              </a:spcBef>
            </a:pPr>
            <a:r>
              <a:rPr lang="en-GB" b="1" dirty="0">
                <a:solidFill>
                  <a:srgbClr val="0000FF"/>
                </a:solidFill>
              </a:rPr>
              <a:t>		• Routine survey</a:t>
            </a:r>
          </a:p>
          <a:p>
            <a:pPr marL="442913" indent="-442913">
              <a:spcBef>
                <a:spcPct val="50000"/>
              </a:spcBef>
            </a:pPr>
            <a:r>
              <a:rPr lang="en-GB" b="1" dirty="0">
                <a:solidFill>
                  <a:srgbClr val="0000FF"/>
                </a:solidFill>
              </a:rPr>
              <a:t>		• Interpretation</a:t>
            </a:r>
          </a:p>
          <a:p>
            <a:pPr marL="442913" indent="-442913">
              <a:spcBef>
                <a:spcPct val="50000"/>
              </a:spcBef>
            </a:pPr>
            <a:r>
              <a:rPr lang="en-GB" b="1" dirty="0">
                <a:solidFill>
                  <a:srgbClr val="0000FF"/>
                </a:solidFill>
              </a:rPr>
              <a:t>		• Follow-up stage</a:t>
            </a:r>
          </a:p>
          <a:p>
            <a:pPr marL="442913" indent="-442913">
              <a:spcBef>
                <a:spcPct val="50000"/>
              </a:spcBef>
            </a:pPr>
            <a:r>
              <a:rPr lang="en-GB" b="1" dirty="0">
                <a:solidFill>
                  <a:srgbClr val="0000FF"/>
                </a:solidFill>
              </a:rPr>
              <a:t>4.	Drainage sediment geochemical surveys:</a:t>
            </a:r>
          </a:p>
          <a:p>
            <a:pPr marL="442913" indent="-442913">
              <a:spcBef>
                <a:spcPct val="50000"/>
              </a:spcBef>
            </a:pPr>
            <a:r>
              <a:rPr lang="en-GB" b="1" dirty="0">
                <a:solidFill>
                  <a:srgbClr val="0000FF"/>
                </a:solidFill>
              </a:rPr>
              <a:t>		• Stream sediment geochemical survey</a:t>
            </a:r>
          </a:p>
          <a:p>
            <a:pPr marL="442913" indent="-442913">
              <a:spcBef>
                <a:spcPct val="50000"/>
              </a:spcBef>
            </a:pPr>
            <a:r>
              <a:rPr lang="en-GB" b="1" dirty="0">
                <a:solidFill>
                  <a:srgbClr val="0000FF"/>
                </a:solidFill>
              </a:rPr>
              <a:t>		• Overbank or floodplain sediment geochemical survey</a:t>
            </a:r>
          </a:p>
          <a:p>
            <a:pPr marL="442913" indent="-442913">
              <a:spcBef>
                <a:spcPct val="50000"/>
              </a:spcBef>
            </a:pPr>
            <a:r>
              <a:rPr lang="en-GB" b="1" dirty="0">
                <a:solidFill>
                  <a:srgbClr val="0000FF"/>
                </a:solidFill>
              </a:rPr>
              <a:t>		• Stream water geochemical survey</a:t>
            </a:r>
          </a:p>
        </p:txBody>
      </p:sp>
      <p:sp>
        <p:nvSpPr>
          <p:cNvPr id="12291" name="Text Box 3"/>
          <p:cNvSpPr txBox="1">
            <a:spLocks noChangeArrowheads="1"/>
          </p:cNvSpPr>
          <p:nvPr/>
        </p:nvSpPr>
        <p:spPr bwMode="auto">
          <a:xfrm>
            <a:off x="1619250" y="115888"/>
            <a:ext cx="5900738" cy="592137"/>
          </a:xfrm>
          <a:prstGeom prst="rect">
            <a:avLst/>
          </a:prstGeom>
          <a:gradFill rotWithShape="1">
            <a:gsLst>
              <a:gs pos="0">
                <a:schemeClr val="hlink"/>
              </a:gs>
              <a:gs pos="100000">
                <a:srgbClr val="FFFF99"/>
              </a:gs>
            </a:gsLst>
            <a:lin ang="2700000" scaled="1"/>
          </a:gradFill>
          <a:ln w="12700">
            <a:solidFill>
              <a:srgbClr val="000080"/>
            </a:solidFill>
            <a:miter lim="800000"/>
            <a:headEnd/>
            <a:tailEnd/>
          </a:ln>
        </p:spPr>
        <p:txBody>
          <a:bodyPr>
            <a:spAutoFit/>
          </a:bodyPr>
          <a:lstStyle/>
          <a:p>
            <a:pPr algn="ctr">
              <a:spcBef>
                <a:spcPct val="50000"/>
              </a:spcBef>
            </a:pPr>
            <a:r>
              <a:rPr lang="en-GB" sz="3200" b="1">
                <a:solidFill>
                  <a:srgbClr val="000099"/>
                </a:solidFill>
              </a:rPr>
              <a:t>LECTURE STRUCTURE</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44450"/>
            <a:ext cx="9144000" cy="946150"/>
          </a:xfrm>
          <a:prstGeom prst="rect">
            <a:avLst/>
          </a:prstGeom>
          <a:noFill/>
          <a:ln w="9525">
            <a:noFill/>
            <a:miter lim="800000"/>
            <a:headEnd/>
            <a:tailEnd/>
          </a:ln>
        </p:spPr>
        <p:txBody>
          <a:bodyPr>
            <a:spAutoFit/>
          </a:bodyPr>
          <a:lstStyle/>
          <a:p>
            <a:pPr algn="ctr"/>
            <a:r>
              <a:rPr lang="en-GB" sz="2800" b="1" dirty="0">
                <a:solidFill>
                  <a:schemeClr val="accent2">
                    <a:lumMod val="60000"/>
                    <a:lumOff val="40000"/>
                  </a:schemeClr>
                </a:solidFill>
              </a:rPr>
              <a:t>…Let us now learn something about the chemistry of our home planet Earth…</a:t>
            </a:r>
          </a:p>
        </p:txBody>
      </p:sp>
      <p:sp>
        <p:nvSpPr>
          <p:cNvPr id="28675" name="Rectangle 3"/>
          <p:cNvSpPr>
            <a:spLocks noChangeArrowheads="1"/>
          </p:cNvSpPr>
          <p:nvPr/>
        </p:nvSpPr>
        <p:spPr bwMode="auto">
          <a:xfrm>
            <a:off x="201613" y="1331913"/>
            <a:ext cx="8713787" cy="4893647"/>
          </a:xfrm>
          <a:prstGeom prst="rect">
            <a:avLst/>
          </a:prstGeom>
          <a:noFill/>
          <a:ln w="9525">
            <a:noFill/>
            <a:miter lim="800000"/>
            <a:headEnd/>
            <a:tailEnd/>
          </a:ln>
        </p:spPr>
        <p:txBody>
          <a:bodyPr>
            <a:spAutoFit/>
          </a:bodyPr>
          <a:lstStyle/>
          <a:p>
            <a:r>
              <a:rPr lang="en-GB" sz="2400" b="1" dirty="0"/>
              <a:t>A closer inspection shows this is not quite true.  The number of naturally occurring elements is actually 98. </a:t>
            </a:r>
          </a:p>
          <a:p>
            <a:endParaRPr lang="en-GB" sz="2400" b="1" dirty="0"/>
          </a:p>
          <a:p>
            <a:r>
              <a:rPr lang="en-GB" sz="2400" b="1" dirty="0"/>
              <a:t>Elements 93-98 [neptunium (</a:t>
            </a:r>
            <a:r>
              <a:rPr lang="en-GB" sz="2400" b="1" dirty="0" err="1"/>
              <a:t>Np</a:t>
            </a:r>
            <a:r>
              <a:rPr lang="en-GB" sz="2400" b="1" dirty="0"/>
              <a:t>), plutonium (</a:t>
            </a:r>
            <a:r>
              <a:rPr lang="en-GB" sz="2400" b="1" dirty="0" err="1"/>
              <a:t>Pu</a:t>
            </a:r>
            <a:r>
              <a:rPr lang="en-GB" sz="2400" b="1" dirty="0"/>
              <a:t>), americium (Am), curium (Cm), berkelium (</a:t>
            </a:r>
            <a:r>
              <a:rPr lang="en-GB" sz="2400" b="1" dirty="0" err="1"/>
              <a:t>Bk</a:t>
            </a:r>
            <a:r>
              <a:rPr lang="en-GB" sz="2400" b="1" dirty="0"/>
              <a:t>), and californium (</a:t>
            </a:r>
            <a:r>
              <a:rPr lang="en-GB" sz="2400" b="1" dirty="0" err="1"/>
              <a:t>Cf</a:t>
            </a:r>
            <a:r>
              <a:rPr lang="en-GB" sz="2400" b="1" dirty="0"/>
              <a:t>)] were all first artificially synthesised and isolated in the Berkeley Radiation Laboratory of the University of California.  They have all been found to begin with in the fallout of nuclear testing experiments and by-products of the nuclear industry and believed to exist only in human-made forms.  But, this turned out not to be true.  All six elements have been found in very small amounts in samples of uranium-rich pitchblende.</a:t>
            </a:r>
          </a:p>
        </p:txBody>
      </p:sp>
      <p:cxnSp>
        <p:nvCxnSpPr>
          <p:cNvPr id="4" name="Straight Connector 3"/>
          <p:cNvCxnSpPr/>
          <p:nvPr/>
        </p:nvCxnSpPr>
        <p:spPr>
          <a:xfrm>
            <a:off x="0" y="1071546"/>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5364163" y="476250"/>
            <a:ext cx="3779837" cy="6002338"/>
          </a:xfrm>
          <a:prstGeom prst="rect">
            <a:avLst/>
          </a:prstGeom>
          <a:noFill/>
          <a:ln w="9525">
            <a:noFill/>
            <a:miter lim="800000"/>
            <a:headEnd/>
            <a:tailEnd/>
          </a:ln>
        </p:spPr>
        <p:txBody>
          <a:bodyPr>
            <a:spAutoFit/>
          </a:bodyPr>
          <a:lstStyle/>
          <a:p>
            <a:r>
              <a:rPr lang="en-GB" sz="2400" b="1" dirty="0"/>
              <a:t>We see that 99% of the chemical composition of the </a:t>
            </a:r>
            <a:r>
              <a:rPr lang="en-GB" sz="2400" b="1" u="sng" dirty="0">
                <a:solidFill>
                  <a:srgbClr val="FF33CC"/>
                </a:solidFill>
              </a:rPr>
              <a:t>Whole Earth</a:t>
            </a:r>
            <a:r>
              <a:rPr lang="en-GB" sz="2400" b="1" dirty="0"/>
              <a:t> is made up from eight chemical elements: </a:t>
            </a:r>
          </a:p>
          <a:p>
            <a:pPr>
              <a:buFontTx/>
              <a:buChar char="•"/>
            </a:pPr>
            <a:r>
              <a:rPr lang="en-GB" sz="2400" b="1" dirty="0">
                <a:solidFill>
                  <a:srgbClr val="FF33CC"/>
                </a:solidFill>
              </a:rPr>
              <a:t>Iron (Fe), </a:t>
            </a:r>
          </a:p>
          <a:p>
            <a:pPr>
              <a:buFontTx/>
              <a:buChar char="•"/>
            </a:pPr>
            <a:r>
              <a:rPr lang="en-GB" sz="2400" b="1" dirty="0">
                <a:solidFill>
                  <a:srgbClr val="FF33CC"/>
                </a:solidFill>
              </a:rPr>
              <a:t>Oxygen (O), </a:t>
            </a:r>
          </a:p>
          <a:p>
            <a:pPr>
              <a:buFontTx/>
              <a:buChar char="•"/>
            </a:pPr>
            <a:r>
              <a:rPr lang="en-GB" sz="2400" b="1" dirty="0">
                <a:solidFill>
                  <a:srgbClr val="FF33CC"/>
                </a:solidFill>
              </a:rPr>
              <a:t>Silicon (Si), </a:t>
            </a:r>
          </a:p>
          <a:p>
            <a:pPr>
              <a:buFontTx/>
              <a:buChar char="•"/>
            </a:pPr>
            <a:r>
              <a:rPr lang="en-GB" sz="2400" b="1" dirty="0">
                <a:solidFill>
                  <a:srgbClr val="FF33CC"/>
                </a:solidFill>
              </a:rPr>
              <a:t>Magnesium (Mg), </a:t>
            </a:r>
          </a:p>
          <a:p>
            <a:pPr>
              <a:buFontTx/>
              <a:buChar char="•"/>
            </a:pPr>
            <a:r>
              <a:rPr lang="en-GB" sz="2400" b="1" dirty="0">
                <a:solidFill>
                  <a:srgbClr val="FF33CC"/>
                </a:solidFill>
              </a:rPr>
              <a:t>Nickel (Ni), </a:t>
            </a:r>
          </a:p>
          <a:p>
            <a:pPr>
              <a:buFontTx/>
              <a:buChar char="•"/>
            </a:pPr>
            <a:r>
              <a:rPr lang="en-GB" sz="2400" b="1" dirty="0">
                <a:solidFill>
                  <a:srgbClr val="FF33CC"/>
                </a:solidFill>
              </a:rPr>
              <a:t>Sulphur (S), </a:t>
            </a:r>
          </a:p>
          <a:p>
            <a:pPr>
              <a:buFontTx/>
              <a:buChar char="•"/>
            </a:pPr>
            <a:r>
              <a:rPr lang="en-GB" sz="2400" b="1" dirty="0">
                <a:solidFill>
                  <a:srgbClr val="FF33CC"/>
                </a:solidFill>
              </a:rPr>
              <a:t>Calcium (Ca), and</a:t>
            </a:r>
          </a:p>
          <a:p>
            <a:pPr>
              <a:buFontTx/>
              <a:buChar char="•"/>
            </a:pPr>
            <a:r>
              <a:rPr lang="en-GB" sz="2400" b="1" dirty="0">
                <a:solidFill>
                  <a:srgbClr val="FF33CC"/>
                </a:solidFill>
              </a:rPr>
              <a:t>Aluminium (Al),</a:t>
            </a:r>
            <a:r>
              <a:rPr lang="en-GB" sz="2400" b="1" dirty="0"/>
              <a:t> and</a:t>
            </a:r>
          </a:p>
          <a:p>
            <a:r>
              <a:rPr lang="en-GB" sz="2400" b="1" dirty="0"/>
              <a:t>the other 90 chemical elements make up the remaining 1%.</a:t>
            </a:r>
          </a:p>
        </p:txBody>
      </p:sp>
      <p:sp>
        <p:nvSpPr>
          <p:cNvPr id="29699" name="Rectangle 3"/>
          <p:cNvSpPr>
            <a:spLocks noChangeArrowheads="1"/>
          </p:cNvSpPr>
          <p:nvPr/>
        </p:nvSpPr>
        <p:spPr bwMode="auto">
          <a:xfrm>
            <a:off x="0" y="0"/>
            <a:ext cx="9144000" cy="442913"/>
          </a:xfrm>
          <a:prstGeom prst="rect">
            <a:avLst/>
          </a:prstGeom>
          <a:noFill/>
          <a:ln w="9525">
            <a:noFill/>
            <a:miter lim="800000"/>
            <a:headEnd/>
            <a:tailEnd/>
          </a:ln>
        </p:spPr>
        <p:txBody>
          <a:bodyPr>
            <a:spAutoFit/>
          </a:bodyPr>
          <a:lstStyle/>
          <a:p>
            <a:pPr algn="ctr"/>
            <a:r>
              <a:rPr lang="en-GB" sz="2300" b="1">
                <a:solidFill>
                  <a:srgbClr val="0000CC"/>
                </a:solidFill>
              </a:rPr>
              <a:t>Average chemical composition of Whole Earth &amp; Earth’s Crust</a:t>
            </a:r>
          </a:p>
        </p:txBody>
      </p:sp>
      <p:pic>
        <p:nvPicPr>
          <p:cNvPr id="29700" name="Picture 5" descr="figure 01-07"/>
          <p:cNvPicPr>
            <a:picLocks noChangeAspect="1" noChangeArrowheads="1"/>
          </p:cNvPicPr>
          <p:nvPr/>
        </p:nvPicPr>
        <p:blipFill>
          <a:blip r:embed="rId3" cstate="print"/>
          <a:srcRect/>
          <a:stretch>
            <a:fillRect/>
          </a:stretch>
        </p:blipFill>
        <p:spPr bwMode="auto">
          <a:xfrm>
            <a:off x="0" y="549275"/>
            <a:ext cx="5210175" cy="5472113"/>
          </a:xfrm>
          <a:prstGeom prst="rect">
            <a:avLst/>
          </a:prstGeom>
          <a:noFill/>
          <a:ln w="9525">
            <a:noFill/>
            <a:miter lim="800000"/>
            <a:headEnd/>
            <a:tailEnd/>
          </a:ln>
        </p:spPr>
      </p:pic>
      <p:sp>
        <p:nvSpPr>
          <p:cNvPr id="29701" name="Rectangle 12"/>
          <p:cNvSpPr>
            <a:spLocks noChangeArrowheads="1"/>
          </p:cNvSpPr>
          <p:nvPr/>
        </p:nvSpPr>
        <p:spPr bwMode="auto">
          <a:xfrm>
            <a:off x="863600" y="6094413"/>
            <a:ext cx="3492500" cy="274637"/>
          </a:xfrm>
          <a:prstGeom prst="rect">
            <a:avLst/>
          </a:prstGeom>
          <a:noFill/>
          <a:ln w="9525">
            <a:noFill/>
            <a:miter lim="800000"/>
            <a:headEnd/>
            <a:tailEnd/>
          </a:ln>
        </p:spPr>
        <p:txBody>
          <a:bodyPr wrap="none">
            <a:spAutoFit/>
          </a:bodyPr>
          <a:lstStyle/>
          <a:p>
            <a:r>
              <a:rPr lang="en-GB" sz="1200"/>
              <a:t>[Source:  Press and Siever (2002, Fig. 1.7, p.10)]</a:t>
            </a:r>
          </a:p>
        </p:txBody>
      </p:sp>
      <p:cxnSp>
        <p:nvCxnSpPr>
          <p:cNvPr id="6" name="Straight Connector 5"/>
          <p:cNvCxnSpPr/>
          <p:nvPr/>
        </p:nvCxnSpPr>
        <p:spPr>
          <a:xfrm>
            <a:off x="0" y="440082"/>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50825" y="877888"/>
            <a:ext cx="8642350" cy="1200329"/>
          </a:xfrm>
          <a:prstGeom prst="rect">
            <a:avLst/>
          </a:prstGeom>
          <a:noFill/>
          <a:ln w="9525">
            <a:noFill/>
            <a:miter lim="800000"/>
            <a:headEnd/>
            <a:tailEnd/>
          </a:ln>
        </p:spPr>
        <p:txBody>
          <a:bodyPr>
            <a:spAutoFit/>
          </a:bodyPr>
          <a:lstStyle/>
          <a:p>
            <a:r>
              <a:rPr lang="en-GB" sz="2400" b="1" dirty="0"/>
              <a:t>The chemical composition of the </a:t>
            </a:r>
            <a:r>
              <a:rPr lang="en-GB" sz="2400" b="1" u="sng" dirty="0">
                <a:solidFill>
                  <a:srgbClr val="FF33CC"/>
                </a:solidFill>
              </a:rPr>
              <a:t>Earth’s crust</a:t>
            </a:r>
            <a:r>
              <a:rPr lang="en-GB" sz="2400" b="1" dirty="0"/>
              <a:t> is again made up from eight chemical elements, known as the Major Elements:</a:t>
            </a:r>
          </a:p>
        </p:txBody>
      </p:sp>
      <p:sp>
        <p:nvSpPr>
          <p:cNvPr id="30723" name="Rectangle 3"/>
          <p:cNvSpPr>
            <a:spLocks noChangeArrowheads="1"/>
          </p:cNvSpPr>
          <p:nvPr/>
        </p:nvSpPr>
        <p:spPr bwMode="auto">
          <a:xfrm>
            <a:off x="0" y="0"/>
            <a:ext cx="9144000" cy="442913"/>
          </a:xfrm>
          <a:prstGeom prst="rect">
            <a:avLst/>
          </a:prstGeom>
          <a:noFill/>
          <a:ln w="9525">
            <a:noFill/>
            <a:miter lim="800000"/>
            <a:headEnd/>
            <a:tailEnd/>
          </a:ln>
        </p:spPr>
        <p:txBody>
          <a:bodyPr>
            <a:spAutoFit/>
          </a:bodyPr>
          <a:lstStyle/>
          <a:p>
            <a:pPr algn="ctr"/>
            <a:r>
              <a:rPr lang="en-GB" sz="2300" b="1" dirty="0">
                <a:solidFill>
                  <a:schemeClr val="accent2">
                    <a:lumMod val="60000"/>
                    <a:lumOff val="40000"/>
                  </a:schemeClr>
                </a:solidFill>
              </a:rPr>
              <a:t>Average chemical composition of Whole Earth &amp; Earth’s Crust</a:t>
            </a:r>
          </a:p>
        </p:txBody>
      </p:sp>
      <p:sp>
        <p:nvSpPr>
          <p:cNvPr id="30724" name="Rectangle 6"/>
          <p:cNvSpPr>
            <a:spLocks noChangeArrowheads="1"/>
          </p:cNvSpPr>
          <p:nvPr/>
        </p:nvSpPr>
        <p:spPr bwMode="auto">
          <a:xfrm>
            <a:off x="2268538" y="2041525"/>
            <a:ext cx="4572000" cy="3046413"/>
          </a:xfrm>
          <a:prstGeom prst="rect">
            <a:avLst/>
          </a:prstGeom>
          <a:noFill/>
          <a:ln w="9525">
            <a:noFill/>
            <a:miter lim="800000"/>
            <a:headEnd/>
            <a:tailEnd/>
          </a:ln>
        </p:spPr>
        <p:txBody>
          <a:bodyPr>
            <a:spAutoFit/>
          </a:bodyPr>
          <a:lstStyle/>
          <a:p>
            <a:pPr marL="182563" indent="-182563">
              <a:buFontTx/>
              <a:buChar char="•"/>
            </a:pPr>
            <a:r>
              <a:rPr lang="en-GB" sz="2400" b="1" dirty="0">
                <a:solidFill>
                  <a:srgbClr val="FF33CC"/>
                </a:solidFill>
              </a:rPr>
              <a:t>Oxygen (O), </a:t>
            </a:r>
          </a:p>
          <a:p>
            <a:pPr marL="182563" indent="-182563">
              <a:buFontTx/>
              <a:buChar char="•"/>
            </a:pPr>
            <a:r>
              <a:rPr lang="en-GB" sz="2400" b="1" dirty="0">
                <a:solidFill>
                  <a:srgbClr val="FF33CC"/>
                </a:solidFill>
              </a:rPr>
              <a:t>Silicon (Si), </a:t>
            </a:r>
          </a:p>
          <a:p>
            <a:pPr marL="182563" indent="-182563">
              <a:buFontTx/>
              <a:buChar char="•"/>
            </a:pPr>
            <a:r>
              <a:rPr lang="en-GB" sz="2400" b="1" dirty="0">
                <a:solidFill>
                  <a:srgbClr val="FF33CC"/>
                </a:solidFill>
              </a:rPr>
              <a:t>Aluminium (Al), </a:t>
            </a:r>
          </a:p>
          <a:p>
            <a:pPr marL="182563" indent="-182563">
              <a:buFontTx/>
              <a:buChar char="•"/>
            </a:pPr>
            <a:r>
              <a:rPr lang="en-GB" sz="2400" b="1" dirty="0">
                <a:solidFill>
                  <a:srgbClr val="FF33CC"/>
                </a:solidFill>
              </a:rPr>
              <a:t>Iron (Fe), </a:t>
            </a:r>
          </a:p>
          <a:p>
            <a:pPr marL="182563" indent="-182563">
              <a:buFontTx/>
              <a:buChar char="•"/>
            </a:pPr>
            <a:r>
              <a:rPr lang="en-GB" sz="2400" b="1" dirty="0">
                <a:solidFill>
                  <a:srgbClr val="FF33CC"/>
                </a:solidFill>
              </a:rPr>
              <a:t>Magnesium (Mg), </a:t>
            </a:r>
          </a:p>
          <a:p>
            <a:pPr marL="182563" indent="-182563">
              <a:buFontTx/>
              <a:buChar char="•"/>
            </a:pPr>
            <a:r>
              <a:rPr lang="en-GB" sz="2400" b="1" dirty="0">
                <a:solidFill>
                  <a:srgbClr val="FF33CC"/>
                </a:solidFill>
              </a:rPr>
              <a:t>Calcium (Ca), </a:t>
            </a:r>
          </a:p>
          <a:p>
            <a:pPr marL="182563" indent="-182563">
              <a:buFontTx/>
              <a:buChar char="•"/>
            </a:pPr>
            <a:r>
              <a:rPr lang="en-GB" sz="2400" b="1" dirty="0">
                <a:solidFill>
                  <a:srgbClr val="FF33CC"/>
                </a:solidFill>
              </a:rPr>
              <a:t>Potassium (K), </a:t>
            </a:r>
          </a:p>
          <a:p>
            <a:pPr marL="182563" indent="-182563">
              <a:buFontTx/>
              <a:buChar char="•"/>
            </a:pPr>
            <a:r>
              <a:rPr lang="en-GB" sz="2400" b="1" dirty="0">
                <a:solidFill>
                  <a:srgbClr val="FF33CC"/>
                </a:solidFill>
              </a:rPr>
              <a:t>Sodium (Na),</a:t>
            </a:r>
            <a:r>
              <a:rPr lang="en-GB" sz="2400" b="1" dirty="0"/>
              <a:t> and </a:t>
            </a:r>
          </a:p>
        </p:txBody>
      </p:sp>
      <p:sp>
        <p:nvSpPr>
          <p:cNvPr id="30725" name="Rectangle 7"/>
          <p:cNvSpPr>
            <a:spLocks noChangeArrowheads="1"/>
          </p:cNvSpPr>
          <p:nvPr/>
        </p:nvSpPr>
        <p:spPr bwMode="auto">
          <a:xfrm>
            <a:off x="250825" y="5127625"/>
            <a:ext cx="8642350" cy="830997"/>
          </a:xfrm>
          <a:prstGeom prst="rect">
            <a:avLst/>
          </a:prstGeom>
          <a:noFill/>
          <a:ln w="9525">
            <a:noFill/>
            <a:miter lim="800000"/>
            <a:headEnd/>
            <a:tailEnd/>
          </a:ln>
        </p:spPr>
        <p:txBody>
          <a:bodyPr>
            <a:spAutoFit/>
          </a:bodyPr>
          <a:lstStyle/>
          <a:p>
            <a:r>
              <a:rPr lang="en-GB" sz="2400" b="1" dirty="0"/>
              <a:t>the other 90 elements are part of the remaining 1%, and are called trace elements.</a:t>
            </a:r>
          </a:p>
        </p:txBody>
      </p:sp>
      <p:cxnSp>
        <p:nvCxnSpPr>
          <p:cNvPr id="6" name="Straight Connector 5"/>
          <p:cNvCxnSpPr/>
          <p:nvPr/>
        </p:nvCxnSpPr>
        <p:spPr>
          <a:xfrm>
            <a:off x="0" y="500042"/>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1758950" y="6165850"/>
            <a:ext cx="5699125" cy="276225"/>
          </a:xfrm>
          <a:prstGeom prst="rect">
            <a:avLst/>
          </a:prstGeom>
          <a:noFill/>
          <a:ln w="9525">
            <a:noFill/>
            <a:miter lim="800000"/>
            <a:headEnd/>
            <a:tailEnd/>
          </a:ln>
        </p:spPr>
        <p:txBody>
          <a:bodyPr wrap="none">
            <a:spAutoFit/>
          </a:bodyPr>
          <a:lstStyle/>
          <a:p>
            <a:r>
              <a:rPr lang="en-GB" sz="1200"/>
              <a:t>[http://upload.wikimedia.org/wikipedia/commons/0/09/Elemental_abundances.svg]</a:t>
            </a:r>
          </a:p>
        </p:txBody>
      </p:sp>
      <p:pic>
        <p:nvPicPr>
          <p:cNvPr id="31747" name="Picture 4" descr="abundance_of_the_chemical_elements_2"/>
          <p:cNvPicPr>
            <a:picLocks noChangeAspect="1" noChangeArrowheads="1"/>
          </p:cNvPicPr>
          <p:nvPr/>
        </p:nvPicPr>
        <p:blipFill>
          <a:blip r:embed="rId3" cstate="print"/>
          <a:srcRect/>
          <a:stretch>
            <a:fillRect/>
          </a:stretch>
        </p:blipFill>
        <p:spPr bwMode="auto">
          <a:xfrm>
            <a:off x="468313" y="0"/>
            <a:ext cx="8128000" cy="6188075"/>
          </a:xfrm>
          <a:prstGeom prst="rect">
            <a:avLst/>
          </a:prstGeom>
          <a:noFill/>
          <a:ln w="9525">
            <a:noFill/>
            <a:miter lim="800000"/>
            <a:headEnd/>
            <a:tailEnd/>
          </a:ln>
        </p:spPr>
      </p:pic>
      <p:sp>
        <p:nvSpPr>
          <p:cNvPr id="31748" name="Text Box 5"/>
          <p:cNvSpPr txBox="1">
            <a:spLocks noChangeArrowheads="1"/>
          </p:cNvSpPr>
          <p:nvPr/>
        </p:nvSpPr>
        <p:spPr bwMode="auto">
          <a:xfrm>
            <a:off x="4932363" y="333375"/>
            <a:ext cx="3457575" cy="854075"/>
          </a:xfrm>
          <a:prstGeom prst="rect">
            <a:avLst/>
          </a:prstGeom>
          <a:noFill/>
          <a:ln w="9525">
            <a:noFill/>
            <a:miter lim="800000"/>
            <a:headEnd/>
            <a:tailEnd/>
          </a:ln>
        </p:spPr>
        <p:txBody>
          <a:bodyPr>
            <a:spAutoFit/>
          </a:bodyPr>
          <a:lstStyle/>
          <a:p>
            <a:pPr algn="ctr">
              <a:spcBef>
                <a:spcPct val="50000"/>
              </a:spcBef>
            </a:pPr>
            <a:r>
              <a:rPr lang="en-GB" sz="2000" b="1"/>
              <a:t>Abundance of Elements in</a:t>
            </a:r>
          </a:p>
          <a:p>
            <a:pPr algn="ctr">
              <a:spcBef>
                <a:spcPct val="50000"/>
              </a:spcBef>
            </a:pPr>
            <a:r>
              <a:rPr lang="en-GB" sz="2000" b="1"/>
              <a:t>Earth’s crust</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527175" y="-79375"/>
            <a:ext cx="184150" cy="366713"/>
          </a:xfrm>
          <a:prstGeom prst="rect">
            <a:avLst/>
          </a:prstGeom>
          <a:noFill/>
          <a:ln w="9525">
            <a:noFill/>
            <a:miter lim="800000"/>
            <a:headEnd/>
            <a:tailEnd/>
          </a:ln>
        </p:spPr>
        <p:txBody>
          <a:bodyPr wrap="none">
            <a:spAutoFit/>
          </a:bodyPr>
          <a:lstStyle/>
          <a:p>
            <a:endParaRPr lang="el-GR"/>
          </a:p>
        </p:txBody>
      </p:sp>
      <p:sp>
        <p:nvSpPr>
          <p:cNvPr id="32771" name="Text Box 3"/>
          <p:cNvSpPr txBox="1">
            <a:spLocks noChangeArrowheads="1"/>
          </p:cNvSpPr>
          <p:nvPr/>
        </p:nvSpPr>
        <p:spPr bwMode="auto">
          <a:xfrm>
            <a:off x="0" y="115888"/>
            <a:ext cx="9144000" cy="457200"/>
          </a:xfrm>
          <a:prstGeom prst="rect">
            <a:avLst/>
          </a:prstGeom>
          <a:noFill/>
          <a:ln w="9525">
            <a:noFill/>
            <a:miter lim="800000"/>
            <a:headEnd/>
            <a:tailEnd/>
          </a:ln>
        </p:spPr>
        <p:txBody>
          <a:bodyPr>
            <a:spAutoFit/>
          </a:bodyPr>
          <a:lstStyle/>
          <a:p>
            <a:pPr algn="ctr">
              <a:spcBef>
                <a:spcPct val="50000"/>
              </a:spcBef>
            </a:pPr>
            <a:r>
              <a:rPr lang="en-GB" sz="2400" b="1">
                <a:solidFill>
                  <a:srgbClr val="0000CC"/>
                </a:solidFill>
              </a:rPr>
              <a:t>Goldschmidt’s classification of the elements…</a:t>
            </a:r>
          </a:p>
        </p:txBody>
      </p:sp>
      <p:sp>
        <p:nvSpPr>
          <p:cNvPr id="32772" name="Rectangle 4"/>
          <p:cNvSpPr>
            <a:spLocks noChangeArrowheads="1"/>
          </p:cNvSpPr>
          <p:nvPr/>
        </p:nvSpPr>
        <p:spPr bwMode="auto">
          <a:xfrm>
            <a:off x="250825" y="765175"/>
            <a:ext cx="8642350" cy="1938338"/>
          </a:xfrm>
          <a:prstGeom prst="rect">
            <a:avLst/>
          </a:prstGeom>
          <a:noFill/>
          <a:ln w="9525">
            <a:noFill/>
            <a:miter lim="800000"/>
            <a:headEnd/>
            <a:tailEnd/>
          </a:ln>
        </p:spPr>
        <p:txBody>
          <a:bodyPr>
            <a:spAutoFit/>
          </a:bodyPr>
          <a:lstStyle/>
          <a:p>
            <a:r>
              <a:rPr lang="en-GB" sz="2400" b="1" dirty="0"/>
              <a:t>In 1923, Victor Moritz Goldschmidt, the father of modern geochemistry, proposed the geochemical classification of the chemical elements (Goldschmidt, 1923; 1954; Mason, 1992).  This classification groups the chemical elements according to their preferred host* phases:</a:t>
            </a:r>
          </a:p>
        </p:txBody>
      </p:sp>
      <p:sp>
        <p:nvSpPr>
          <p:cNvPr id="32773" name="Rectangle 9"/>
          <p:cNvSpPr>
            <a:spLocks noChangeArrowheads="1"/>
          </p:cNvSpPr>
          <p:nvPr/>
        </p:nvSpPr>
        <p:spPr bwMode="auto">
          <a:xfrm>
            <a:off x="971550" y="2852738"/>
            <a:ext cx="7921625" cy="2678112"/>
          </a:xfrm>
          <a:prstGeom prst="rect">
            <a:avLst/>
          </a:prstGeom>
          <a:noFill/>
          <a:ln w="9525">
            <a:noFill/>
            <a:miter lim="800000"/>
            <a:headEnd/>
            <a:tailEnd/>
          </a:ln>
        </p:spPr>
        <p:txBody>
          <a:bodyPr>
            <a:spAutoFit/>
          </a:bodyPr>
          <a:lstStyle/>
          <a:p>
            <a:pPr marL="182563" indent="-182563">
              <a:buFontTx/>
              <a:buChar char="•"/>
            </a:pPr>
            <a:r>
              <a:rPr lang="en-GB" sz="2400" b="1" dirty="0" err="1"/>
              <a:t>Lithophile</a:t>
            </a:r>
            <a:endParaRPr lang="en-GB" sz="2400" b="1" dirty="0"/>
          </a:p>
          <a:p>
            <a:pPr marL="182563" indent="-182563">
              <a:buFontTx/>
              <a:buChar char="•"/>
            </a:pPr>
            <a:r>
              <a:rPr lang="en-GB" sz="2400" b="1" dirty="0" err="1"/>
              <a:t>Siderophile</a:t>
            </a:r>
            <a:r>
              <a:rPr lang="en-GB" sz="2400" b="1" dirty="0"/>
              <a:t> </a:t>
            </a:r>
          </a:p>
          <a:p>
            <a:pPr marL="182563" indent="-182563">
              <a:buFontTx/>
              <a:buChar char="•"/>
            </a:pPr>
            <a:r>
              <a:rPr lang="en-GB" sz="2400" b="1" dirty="0" err="1"/>
              <a:t>Chalcophile</a:t>
            </a:r>
            <a:endParaRPr lang="en-GB" sz="2400" b="1" dirty="0"/>
          </a:p>
          <a:p>
            <a:pPr marL="182563" indent="-182563">
              <a:buFontTx/>
              <a:buChar char="•"/>
            </a:pPr>
            <a:r>
              <a:rPr lang="en-GB" sz="2400" b="1" dirty="0" err="1"/>
              <a:t>Atmophile</a:t>
            </a:r>
            <a:endParaRPr lang="en-GB" sz="2400" b="1" dirty="0"/>
          </a:p>
          <a:p>
            <a:pPr marL="182563" indent="-182563">
              <a:buFontTx/>
              <a:buChar char="•"/>
            </a:pPr>
            <a:r>
              <a:rPr lang="en-GB" sz="2400" b="1" dirty="0" err="1">
                <a:solidFill>
                  <a:srgbClr val="006600"/>
                </a:solidFill>
              </a:rPr>
              <a:t>Biophile</a:t>
            </a:r>
            <a:r>
              <a:rPr lang="en-GB" sz="2400" b="1" dirty="0">
                <a:solidFill>
                  <a:srgbClr val="006600"/>
                </a:solidFill>
              </a:rPr>
              <a:t> (this group was subsequently dropped, but recently is considered indispensable in environmental sciences – </a:t>
            </a:r>
            <a:r>
              <a:rPr lang="en-GB" sz="2400" b="1" dirty="0" err="1">
                <a:solidFill>
                  <a:srgbClr val="006600"/>
                </a:solidFill>
              </a:rPr>
              <a:t>Hollabaugh</a:t>
            </a:r>
            <a:r>
              <a:rPr lang="en-GB" sz="2400" b="1" dirty="0">
                <a:solidFill>
                  <a:srgbClr val="006600"/>
                </a:solidFill>
              </a:rPr>
              <a:t>, 2007).</a:t>
            </a:r>
          </a:p>
        </p:txBody>
      </p:sp>
      <p:sp>
        <p:nvSpPr>
          <p:cNvPr id="32774" name="Rectangle 10"/>
          <p:cNvSpPr>
            <a:spLocks noChangeArrowheads="1"/>
          </p:cNvSpPr>
          <p:nvPr/>
        </p:nvSpPr>
        <p:spPr bwMode="auto">
          <a:xfrm>
            <a:off x="250825" y="5667375"/>
            <a:ext cx="8642350" cy="641350"/>
          </a:xfrm>
          <a:prstGeom prst="rect">
            <a:avLst/>
          </a:prstGeom>
          <a:noFill/>
          <a:ln w="9525">
            <a:noFill/>
            <a:miter lim="800000"/>
            <a:headEnd/>
            <a:tailEnd/>
          </a:ln>
        </p:spPr>
        <p:txBody>
          <a:bodyPr>
            <a:spAutoFit/>
          </a:bodyPr>
          <a:lstStyle/>
          <a:p>
            <a:r>
              <a:rPr lang="en-GB"/>
              <a:t>* “</a:t>
            </a:r>
            <a:r>
              <a:rPr lang="en-GB" b="1" i="1"/>
              <a:t>Host</a:t>
            </a:r>
            <a:r>
              <a:rPr lang="en-GB"/>
              <a:t>” is “a rock or mineral that is older than rocks or minerals introduced into it or formed within or adjacent to it…..” (Neuendorf </a:t>
            </a:r>
            <a:r>
              <a:rPr lang="en-GB" i="1"/>
              <a:t>et al</a:t>
            </a:r>
            <a:r>
              <a:rPr lang="en-GB"/>
              <a:t>., 2011).</a:t>
            </a:r>
          </a:p>
        </p:txBody>
      </p:sp>
      <p:cxnSp>
        <p:nvCxnSpPr>
          <p:cNvPr id="7" name="Straight Connector 6"/>
          <p:cNvCxnSpPr/>
          <p:nvPr/>
        </p:nvCxnSpPr>
        <p:spPr>
          <a:xfrm>
            <a:off x="0" y="571480"/>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1527175" y="-79375"/>
            <a:ext cx="184150" cy="366713"/>
          </a:xfrm>
          <a:prstGeom prst="rect">
            <a:avLst/>
          </a:prstGeom>
          <a:noFill/>
          <a:ln w="9525">
            <a:noFill/>
            <a:miter lim="800000"/>
            <a:headEnd/>
            <a:tailEnd/>
          </a:ln>
        </p:spPr>
        <p:txBody>
          <a:bodyPr wrap="none">
            <a:spAutoFit/>
          </a:bodyPr>
          <a:lstStyle/>
          <a:p>
            <a:endParaRPr lang="el-GR"/>
          </a:p>
        </p:txBody>
      </p:sp>
      <p:sp>
        <p:nvSpPr>
          <p:cNvPr id="33795" name="Text Box 5"/>
          <p:cNvSpPr txBox="1">
            <a:spLocks noChangeArrowheads="1"/>
          </p:cNvSpPr>
          <p:nvPr/>
        </p:nvSpPr>
        <p:spPr bwMode="auto">
          <a:xfrm>
            <a:off x="0" y="115888"/>
            <a:ext cx="9144000" cy="457200"/>
          </a:xfrm>
          <a:prstGeom prst="rect">
            <a:avLst/>
          </a:prstGeom>
          <a:noFill/>
          <a:ln w="9525">
            <a:noFill/>
            <a:miter lim="800000"/>
            <a:headEnd/>
            <a:tailEnd/>
          </a:ln>
        </p:spPr>
        <p:txBody>
          <a:bodyPr>
            <a:spAutoFit/>
          </a:bodyPr>
          <a:lstStyle/>
          <a:p>
            <a:pPr algn="ctr">
              <a:spcBef>
                <a:spcPct val="50000"/>
              </a:spcBef>
            </a:pPr>
            <a:r>
              <a:rPr lang="en-GB" sz="2400" b="1" dirty="0">
                <a:solidFill>
                  <a:schemeClr val="accent2">
                    <a:lumMod val="60000"/>
                    <a:lumOff val="40000"/>
                  </a:schemeClr>
                </a:solidFill>
              </a:rPr>
              <a:t>…Goldschmidt’s classification of the elements…</a:t>
            </a:r>
          </a:p>
        </p:txBody>
      </p:sp>
      <p:sp>
        <p:nvSpPr>
          <p:cNvPr id="33796" name="Rectangle 6"/>
          <p:cNvSpPr>
            <a:spLocks noChangeArrowheads="1"/>
          </p:cNvSpPr>
          <p:nvPr/>
        </p:nvSpPr>
        <p:spPr bwMode="auto">
          <a:xfrm>
            <a:off x="250825" y="765175"/>
            <a:ext cx="8642350" cy="822325"/>
          </a:xfrm>
          <a:prstGeom prst="rect">
            <a:avLst/>
          </a:prstGeom>
          <a:noFill/>
          <a:ln w="9525">
            <a:noFill/>
            <a:miter lim="800000"/>
            <a:headEnd/>
            <a:tailEnd/>
          </a:ln>
        </p:spPr>
        <p:txBody>
          <a:bodyPr>
            <a:spAutoFit/>
          </a:bodyPr>
          <a:lstStyle/>
          <a:p>
            <a:r>
              <a:rPr lang="en-GB" sz="2400" b="1" i="1"/>
              <a:t>Lithophile elements</a:t>
            </a:r>
            <a:r>
              <a:rPr lang="en-GB" sz="2400"/>
              <a:t> or “rock-loving elements” concentrate in the Earth's silicate crust. </a:t>
            </a:r>
          </a:p>
        </p:txBody>
      </p:sp>
      <p:sp>
        <p:nvSpPr>
          <p:cNvPr id="33797" name="Rectangle 7"/>
          <p:cNvSpPr>
            <a:spLocks noChangeArrowheads="1"/>
          </p:cNvSpPr>
          <p:nvPr/>
        </p:nvSpPr>
        <p:spPr bwMode="auto">
          <a:xfrm>
            <a:off x="250825" y="2636838"/>
            <a:ext cx="7761288" cy="822325"/>
          </a:xfrm>
          <a:prstGeom prst="rect">
            <a:avLst/>
          </a:prstGeom>
          <a:noFill/>
          <a:ln w="9525">
            <a:noFill/>
            <a:miter lim="800000"/>
            <a:headEnd/>
            <a:tailEnd/>
          </a:ln>
        </p:spPr>
        <p:txBody>
          <a:bodyPr>
            <a:spAutoFit/>
          </a:bodyPr>
          <a:lstStyle/>
          <a:p>
            <a:r>
              <a:rPr lang="en-GB" sz="2400" b="1" i="1"/>
              <a:t>Chalcophile elements</a:t>
            </a:r>
            <a:r>
              <a:rPr lang="en-GB" sz="2400"/>
              <a:t> or “sulphide-loving elements” tend to concentrate in sulphide minerals and ores.</a:t>
            </a:r>
          </a:p>
        </p:txBody>
      </p:sp>
      <p:sp>
        <p:nvSpPr>
          <p:cNvPr id="33798" name="Rectangle 8"/>
          <p:cNvSpPr>
            <a:spLocks noChangeArrowheads="1"/>
          </p:cNvSpPr>
          <p:nvPr/>
        </p:nvSpPr>
        <p:spPr bwMode="auto">
          <a:xfrm>
            <a:off x="250825" y="1700213"/>
            <a:ext cx="8642350" cy="822325"/>
          </a:xfrm>
          <a:prstGeom prst="rect">
            <a:avLst/>
          </a:prstGeom>
          <a:noFill/>
          <a:ln w="9525">
            <a:noFill/>
            <a:miter lim="800000"/>
            <a:headEnd/>
            <a:tailEnd/>
          </a:ln>
        </p:spPr>
        <p:txBody>
          <a:bodyPr>
            <a:spAutoFit/>
          </a:bodyPr>
          <a:lstStyle/>
          <a:p>
            <a:r>
              <a:rPr lang="en-GB" sz="2400" b="1" i="1"/>
              <a:t>Siderophile elements</a:t>
            </a:r>
            <a:r>
              <a:rPr lang="en-GB" sz="2400"/>
              <a:t> or “iron-loving elements” tend to form alloys with iron and are concentrated in the Earth’s core.</a:t>
            </a:r>
          </a:p>
        </p:txBody>
      </p:sp>
      <p:sp>
        <p:nvSpPr>
          <p:cNvPr id="33799" name="Rectangle 9"/>
          <p:cNvSpPr>
            <a:spLocks noChangeArrowheads="1"/>
          </p:cNvSpPr>
          <p:nvPr/>
        </p:nvSpPr>
        <p:spPr bwMode="auto">
          <a:xfrm>
            <a:off x="250825" y="3573463"/>
            <a:ext cx="8642350" cy="822325"/>
          </a:xfrm>
          <a:prstGeom prst="rect">
            <a:avLst/>
          </a:prstGeom>
          <a:noFill/>
          <a:ln w="9525">
            <a:noFill/>
            <a:miter lim="800000"/>
            <a:headEnd/>
            <a:tailEnd/>
          </a:ln>
        </p:spPr>
        <p:txBody>
          <a:bodyPr>
            <a:spAutoFit/>
          </a:bodyPr>
          <a:lstStyle/>
          <a:p>
            <a:r>
              <a:rPr lang="en-GB" sz="2400" b="1" i="1"/>
              <a:t>Atmophile elements</a:t>
            </a:r>
            <a:r>
              <a:rPr lang="en-GB" sz="2400"/>
              <a:t> or “gaseous-loving elements” tend to concentrate in the Earth’s atmosphere.</a:t>
            </a:r>
          </a:p>
        </p:txBody>
      </p:sp>
      <p:sp>
        <p:nvSpPr>
          <p:cNvPr id="33800" name="Rectangle 10"/>
          <p:cNvSpPr>
            <a:spLocks noChangeArrowheads="1"/>
          </p:cNvSpPr>
          <p:nvPr/>
        </p:nvSpPr>
        <p:spPr bwMode="auto">
          <a:xfrm>
            <a:off x="250825" y="4508500"/>
            <a:ext cx="8642350" cy="1917700"/>
          </a:xfrm>
          <a:prstGeom prst="rect">
            <a:avLst/>
          </a:prstGeom>
          <a:noFill/>
          <a:ln w="9525">
            <a:noFill/>
            <a:miter lim="800000"/>
            <a:headEnd/>
            <a:tailEnd/>
          </a:ln>
        </p:spPr>
        <p:txBody>
          <a:bodyPr>
            <a:spAutoFit/>
          </a:bodyPr>
          <a:lstStyle/>
          <a:p>
            <a:r>
              <a:rPr lang="en-GB" sz="2400" b="1" i="1" dirty="0" err="1">
                <a:solidFill>
                  <a:srgbClr val="006600"/>
                </a:solidFill>
              </a:rPr>
              <a:t>Biophile</a:t>
            </a:r>
            <a:r>
              <a:rPr lang="en-GB" sz="2400" b="1" i="1" dirty="0">
                <a:solidFill>
                  <a:srgbClr val="006600"/>
                </a:solidFill>
              </a:rPr>
              <a:t> elements</a:t>
            </a:r>
            <a:r>
              <a:rPr lang="en-GB" sz="2400" dirty="0">
                <a:solidFill>
                  <a:srgbClr val="006600"/>
                </a:solidFill>
              </a:rPr>
              <a:t> or “organic matter-loving elements” tend to concentrate in organisms and organic material, or are concentrated in and by living plants and animals, </a:t>
            </a:r>
            <a:r>
              <a:rPr lang="en-GB" sz="2400" i="1" dirty="0">
                <a:solidFill>
                  <a:srgbClr val="006600"/>
                </a:solidFill>
              </a:rPr>
              <a:t>e.g</a:t>
            </a:r>
            <a:r>
              <a:rPr lang="en-GB" sz="2400" dirty="0">
                <a:solidFill>
                  <a:srgbClr val="006600"/>
                </a:solidFill>
              </a:rPr>
              <a:t>., C, H, O, N, P, S, </a:t>
            </a:r>
            <a:r>
              <a:rPr lang="en-GB" sz="2400" dirty="0" err="1">
                <a:solidFill>
                  <a:srgbClr val="006600"/>
                </a:solidFill>
              </a:rPr>
              <a:t>Cl</a:t>
            </a:r>
            <a:r>
              <a:rPr lang="en-GB" sz="2400" dirty="0">
                <a:solidFill>
                  <a:srgbClr val="006600"/>
                </a:solidFill>
              </a:rPr>
              <a:t>, I, Br, Ca, Mg, K, Na, V, Fe, </a:t>
            </a:r>
            <a:r>
              <a:rPr lang="en-GB" sz="2400" dirty="0" err="1">
                <a:solidFill>
                  <a:srgbClr val="006600"/>
                </a:solidFill>
              </a:rPr>
              <a:t>Mn</a:t>
            </a:r>
            <a:r>
              <a:rPr lang="en-GB" sz="2400" dirty="0">
                <a:solidFill>
                  <a:srgbClr val="006600"/>
                </a:solidFill>
              </a:rPr>
              <a:t> &amp; Cu.  </a:t>
            </a:r>
            <a:r>
              <a:rPr lang="en-GB" sz="2400" dirty="0" err="1">
                <a:solidFill>
                  <a:srgbClr val="006600"/>
                </a:solidFill>
              </a:rPr>
              <a:t>Hollabaugh</a:t>
            </a:r>
            <a:r>
              <a:rPr lang="en-GB" sz="2400" dirty="0">
                <a:solidFill>
                  <a:srgbClr val="006600"/>
                </a:solidFill>
              </a:rPr>
              <a:t> (2007) proposes the inclusion of As, Hg &amp; </a:t>
            </a:r>
            <a:r>
              <a:rPr lang="en-GB" sz="2400" dirty="0" err="1">
                <a:solidFill>
                  <a:srgbClr val="006600"/>
                </a:solidFill>
              </a:rPr>
              <a:t>Pb</a:t>
            </a:r>
            <a:r>
              <a:rPr lang="en-GB" sz="2400" dirty="0">
                <a:solidFill>
                  <a:srgbClr val="006600"/>
                </a:solidFill>
              </a:rPr>
              <a:t> in this group.</a:t>
            </a:r>
          </a:p>
        </p:txBody>
      </p:sp>
      <p:cxnSp>
        <p:nvCxnSpPr>
          <p:cNvPr id="9" name="Straight Connector 8"/>
          <p:cNvCxnSpPr/>
          <p:nvPr/>
        </p:nvCxnSpPr>
        <p:spPr>
          <a:xfrm>
            <a:off x="0" y="571480"/>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4818" name="Rectangle 5"/>
          <p:cNvSpPr>
            <a:spLocks noChangeArrowheads="1"/>
          </p:cNvSpPr>
          <p:nvPr/>
        </p:nvSpPr>
        <p:spPr bwMode="auto">
          <a:xfrm>
            <a:off x="2319338" y="6022975"/>
            <a:ext cx="4484687" cy="274638"/>
          </a:xfrm>
          <a:prstGeom prst="rect">
            <a:avLst/>
          </a:prstGeom>
          <a:noFill/>
          <a:ln w="9525">
            <a:noFill/>
            <a:miter lim="800000"/>
            <a:headEnd/>
            <a:tailEnd/>
          </a:ln>
        </p:spPr>
        <p:txBody>
          <a:bodyPr wrap="none">
            <a:spAutoFit/>
          </a:bodyPr>
          <a:lstStyle/>
          <a:p>
            <a:r>
              <a:rPr lang="en-GB" sz="1200" dirty="0"/>
              <a:t>[Source:  http://en.wikipedia.org/wiki/Goldschmidt_classification]</a:t>
            </a:r>
          </a:p>
        </p:txBody>
      </p:sp>
      <p:sp>
        <p:nvSpPr>
          <p:cNvPr id="34819" name="Text Box 7"/>
          <p:cNvSpPr txBox="1">
            <a:spLocks noChangeArrowheads="1"/>
          </p:cNvSpPr>
          <p:nvPr/>
        </p:nvSpPr>
        <p:spPr bwMode="auto">
          <a:xfrm>
            <a:off x="0" y="115888"/>
            <a:ext cx="9144000" cy="457200"/>
          </a:xfrm>
          <a:prstGeom prst="rect">
            <a:avLst/>
          </a:prstGeom>
          <a:noFill/>
          <a:ln w="9525">
            <a:noFill/>
            <a:miter lim="800000"/>
            <a:headEnd/>
            <a:tailEnd/>
          </a:ln>
        </p:spPr>
        <p:txBody>
          <a:bodyPr>
            <a:spAutoFit/>
          </a:bodyPr>
          <a:lstStyle/>
          <a:p>
            <a:pPr algn="ctr">
              <a:spcBef>
                <a:spcPct val="50000"/>
              </a:spcBef>
            </a:pPr>
            <a:r>
              <a:rPr lang="en-GB" sz="2400" b="1" dirty="0">
                <a:solidFill>
                  <a:schemeClr val="accent2">
                    <a:lumMod val="60000"/>
                    <a:lumOff val="40000"/>
                  </a:schemeClr>
                </a:solidFill>
              </a:rPr>
              <a:t>…Goldschmidt’s classification of the elements</a:t>
            </a:r>
          </a:p>
        </p:txBody>
      </p:sp>
      <p:grpSp>
        <p:nvGrpSpPr>
          <p:cNvPr id="34820" name="Group 18"/>
          <p:cNvGrpSpPr>
            <a:grpSpLocks/>
          </p:cNvGrpSpPr>
          <p:nvPr/>
        </p:nvGrpSpPr>
        <p:grpSpPr bwMode="auto">
          <a:xfrm>
            <a:off x="0" y="-79375"/>
            <a:ext cx="9144000" cy="5545138"/>
            <a:chOff x="0" y="-50"/>
            <a:chExt cx="5760" cy="3493"/>
          </a:xfrm>
        </p:grpSpPr>
        <p:pic>
          <p:nvPicPr>
            <p:cNvPr id="34821" name="Picture 4" descr="Goldschmidt_classification_of_elements"/>
            <p:cNvPicPr>
              <a:picLocks noChangeAspect="1" noChangeArrowheads="1"/>
            </p:cNvPicPr>
            <p:nvPr/>
          </p:nvPicPr>
          <p:blipFill>
            <a:blip r:embed="rId3" cstate="print"/>
            <a:srcRect/>
            <a:stretch>
              <a:fillRect/>
            </a:stretch>
          </p:blipFill>
          <p:spPr bwMode="auto">
            <a:xfrm>
              <a:off x="0" y="799"/>
              <a:ext cx="5760" cy="2644"/>
            </a:xfrm>
            <a:prstGeom prst="rect">
              <a:avLst/>
            </a:prstGeom>
            <a:noFill/>
            <a:ln w="9525">
              <a:noFill/>
              <a:miter lim="800000"/>
              <a:headEnd/>
              <a:tailEnd/>
            </a:ln>
          </p:spPr>
        </p:pic>
        <p:sp>
          <p:nvSpPr>
            <p:cNvPr id="34822" name="Text Box 6"/>
            <p:cNvSpPr txBox="1">
              <a:spLocks noChangeArrowheads="1"/>
            </p:cNvSpPr>
            <p:nvPr/>
          </p:nvSpPr>
          <p:spPr bwMode="auto">
            <a:xfrm>
              <a:off x="962" y="-50"/>
              <a:ext cx="116" cy="231"/>
            </a:xfrm>
            <a:prstGeom prst="rect">
              <a:avLst/>
            </a:prstGeom>
            <a:noFill/>
            <a:ln w="9525">
              <a:noFill/>
              <a:miter lim="800000"/>
              <a:headEnd/>
              <a:tailEnd/>
            </a:ln>
          </p:spPr>
          <p:txBody>
            <a:bodyPr wrap="none">
              <a:spAutoFit/>
            </a:bodyPr>
            <a:lstStyle/>
            <a:p>
              <a:endParaRPr lang="el-GR"/>
            </a:p>
          </p:txBody>
        </p:sp>
        <p:pic>
          <p:nvPicPr>
            <p:cNvPr id="34823" name="Picture 9" descr="Goldschmidt_classification_of_element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2" y="1071"/>
              <a:ext cx="4830" cy="191"/>
            </a:xfrm>
            <a:prstGeom prst="rect">
              <a:avLst/>
            </a:prstGeom>
            <a:noFill/>
            <a:ln w="9525">
              <a:noFill/>
              <a:miter lim="800000"/>
              <a:headEnd/>
              <a:tailEnd/>
            </a:ln>
          </p:spPr>
        </p:pic>
        <p:sp>
          <p:nvSpPr>
            <p:cNvPr id="34824" name="Line 10"/>
            <p:cNvSpPr>
              <a:spLocks noChangeShapeType="1"/>
            </p:cNvSpPr>
            <p:nvPr/>
          </p:nvSpPr>
          <p:spPr bwMode="auto">
            <a:xfrm>
              <a:off x="2018" y="1253"/>
              <a:ext cx="681" cy="635"/>
            </a:xfrm>
            <a:prstGeom prst="line">
              <a:avLst/>
            </a:prstGeom>
            <a:noFill/>
            <a:ln w="28575">
              <a:solidFill>
                <a:srgbClr val="FF3399"/>
              </a:solidFill>
              <a:round/>
              <a:headEnd/>
              <a:tailEnd type="triangle" w="med" len="med"/>
            </a:ln>
          </p:spPr>
          <p:txBody>
            <a:bodyPr/>
            <a:lstStyle/>
            <a:p>
              <a:endParaRPr lang="el-GR"/>
            </a:p>
          </p:txBody>
        </p:sp>
        <p:sp>
          <p:nvSpPr>
            <p:cNvPr id="34825" name="Line 12"/>
            <p:cNvSpPr>
              <a:spLocks noChangeShapeType="1"/>
            </p:cNvSpPr>
            <p:nvPr/>
          </p:nvSpPr>
          <p:spPr bwMode="auto">
            <a:xfrm>
              <a:off x="2971" y="1259"/>
              <a:ext cx="635" cy="635"/>
            </a:xfrm>
            <a:prstGeom prst="line">
              <a:avLst/>
            </a:prstGeom>
            <a:noFill/>
            <a:ln w="38100">
              <a:solidFill>
                <a:schemeClr val="tx1"/>
              </a:solidFill>
              <a:round/>
              <a:headEnd/>
              <a:tailEnd type="triangle" w="med" len="med"/>
            </a:ln>
          </p:spPr>
          <p:txBody>
            <a:bodyPr/>
            <a:lstStyle/>
            <a:p>
              <a:endParaRPr lang="el-GR"/>
            </a:p>
          </p:txBody>
        </p:sp>
        <p:sp>
          <p:nvSpPr>
            <p:cNvPr id="34826" name="Line 11"/>
            <p:cNvSpPr>
              <a:spLocks noChangeShapeType="1"/>
            </p:cNvSpPr>
            <p:nvPr/>
          </p:nvSpPr>
          <p:spPr bwMode="auto">
            <a:xfrm>
              <a:off x="2959" y="1247"/>
              <a:ext cx="635" cy="635"/>
            </a:xfrm>
            <a:prstGeom prst="line">
              <a:avLst/>
            </a:prstGeom>
            <a:noFill/>
            <a:ln w="28575">
              <a:solidFill>
                <a:srgbClr val="FFFF00"/>
              </a:solidFill>
              <a:round/>
              <a:headEnd/>
              <a:tailEnd type="triangle" w="med" len="med"/>
            </a:ln>
          </p:spPr>
          <p:txBody>
            <a:bodyPr/>
            <a:lstStyle/>
            <a:p>
              <a:endParaRPr lang="el-GR"/>
            </a:p>
          </p:txBody>
        </p:sp>
        <p:sp>
          <p:nvSpPr>
            <p:cNvPr id="34827" name="Line 15"/>
            <p:cNvSpPr>
              <a:spLocks noChangeShapeType="1"/>
            </p:cNvSpPr>
            <p:nvPr/>
          </p:nvSpPr>
          <p:spPr bwMode="auto">
            <a:xfrm>
              <a:off x="1066" y="1253"/>
              <a:ext cx="136" cy="635"/>
            </a:xfrm>
            <a:prstGeom prst="line">
              <a:avLst/>
            </a:prstGeom>
            <a:noFill/>
            <a:ln w="28575">
              <a:solidFill>
                <a:srgbClr val="FF9900"/>
              </a:solidFill>
              <a:round/>
              <a:headEnd/>
              <a:tailEnd type="triangle" w="med" len="med"/>
            </a:ln>
          </p:spPr>
          <p:txBody>
            <a:bodyPr/>
            <a:lstStyle/>
            <a:p>
              <a:endParaRPr lang="el-GR"/>
            </a:p>
          </p:txBody>
        </p:sp>
        <p:sp>
          <p:nvSpPr>
            <p:cNvPr id="34828" name="Line 16"/>
            <p:cNvSpPr>
              <a:spLocks noChangeShapeType="1"/>
            </p:cNvSpPr>
            <p:nvPr/>
          </p:nvSpPr>
          <p:spPr bwMode="auto">
            <a:xfrm>
              <a:off x="3969" y="1253"/>
              <a:ext cx="544" cy="181"/>
            </a:xfrm>
            <a:prstGeom prst="line">
              <a:avLst/>
            </a:prstGeom>
            <a:noFill/>
            <a:ln w="28575">
              <a:solidFill>
                <a:srgbClr val="99CCFF"/>
              </a:solidFill>
              <a:round/>
              <a:headEnd/>
              <a:tailEnd type="triangle" w="med" len="med"/>
            </a:ln>
          </p:spPr>
          <p:txBody>
            <a:bodyPr/>
            <a:lstStyle/>
            <a:p>
              <a:endParaRPr lang="el-GR"/>
            </a:p>
          </p:txBody>
        </p:sp>
        <p:sp>
          <p:nvSpPr>
            <p:cNvPr id="34829" name="Line 17"/>
            <p:cNvSpPr>
              <a:spLocks noChangeShapeType="1"/>
            </p:cNvSpPr>
            <p:nvPr/>
          </p:nvSpPr>
          <p:spPr bwMode="auto">
            <a:xfrm>
              <a:off x="3969" y="1253"/>
              <a:ext cx="1451" cy="91"/>
            </a:xfrm>
            <a:prstGeom prst="line">
              <a:avLst/>
            </a:prstGeom>
            <a:noFill/>
            <a:ln w="28575">
              <a:solidFill>
                <a:srgbClr val="99CCFF"/>
              </a:solidFill>
              <a:round/>
              <a:headEnd/>
              <a:tailEnd type="triangle" w="med" len="med"/>
            </a:ln>
          </p:spPr>
          <p:txBody>
            <a:bodyPr/>
            <a:lstStyle/>
            <a:p>
              <a:endParaRPr lang="el-GR"/>
            </a:p>
          </p:txBody>
        </p:sp>
      </p:grpSp>
      <p:cxnSp>
        <p:nvCxnSpPr>
          <p:cNvPr id="14" name="Straight Connector 13"/>
          <p:cNvCxnSpPr/>
          <p:nvPr/>
        </p:nvCxnSpPr>
        <p:spPr>
          <a:xfrm>
            <a:off x="0" y="571480"/>
            <a:ext cx="9144000" cy="1588"/>
          </a:xfrm>
          <a:prstGeom prst="line">
            <a:avLst/>
          </a:prstGeom>
          <a:ln w="25400">
            <a:solidFill>
              <a:srgbClr val="0000C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0" y="115888"/>
            <a:ext cx="9144000" cy="519112"/>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Earth Systems</a:t>
            </a:r>
          </a:p>
        </p:txBody>
      </p:sp>
      <p:sp>
        <p:nvSpPr>
          <p:cNvPr id="35843" name="Rectangle 4"/>
          <p:cNvSpPr>
            <a:spLocks noChangeArrowheads="1"/>
          </p:cNvSpPr>
          <p:nvPr/>
        </p:nvSpPr>
        <p:spPr bwMode="auto">
          <a:xfrm>
            <a:off x="250825" y="1000108"/>
            <a:ext cx="8642350" cy="1938992"/>
          </a:xfrm>
          <a:prstGeom prst="rect">
            <a:avLst/>
          </a:prstGeom>
          <a:noFill/>
          <a:ln w="9525">
            <a:noFill/>
            <a:miter lim="800000"/>
            <a:headEnd/>
            <a:tailEnd/>
          </a:ln>
        </p:spPr>
        <p:txBody>
          <a:bodyPr>
            <a:spAutoFit/>
          </a:bodyPr>
          <a:lstStyle/>
          <a:p>
            <a:r>
              <a:rPr lang="en-GB" sz="2400" b="1" dirty="0"/>
              <a:t>In Applied Geochemistry we are concerned with processes that are active on the near-surface of the Earth, but we also need to have a good working knowledge of processes that are active deep down in the crust and mantle.  We need to know:</a:t>
            </a:r>
          </a:p>
        </p:txBody>
      </p:sp>
      <p:sp>
        <p:nvSpPr>
          <p:cNvPr id="35844" name="Rectangle 5"/>
          <p:cNvSpPr>
            <a:spLocks noChangeArrowheads="1"/>
          </p:cNvSpPr>
          <p:nvPr/>
        </p:nvSpPr>
        <p:spPr bwMode="auto">
          <a:xfrm>
            <a:off x="250825" y="3213100"/>
            <a:ext cx="8642350" cy="1938338"/>
          </a:xfrm>
          <a:prstGeom prst="rect">
            <a:avLst/>
          </a:prstGeom>
          <a:noFill/>
          <a:ln w="9525">
            <a:noFill/>
            <a:miter lim="800000"/>
            <a:headEnd/>
            <a:tailEnd/>
          </a:ln>
        </p:spPr>
        <p:txBody>
          <a:bodyPr>
            <a:spAutoFit/>
          </a:bodyPr>
          <a:lstStyle/>
          <a:p>
            <a:pPr marL="269875" indent="-269875">
              <a:buFontTx/>
              <a:buChar char="•"/>
            </a:pPr>
            <a:r>
              <a:rPr lang="en-GB" sz="2400" b="1" i="1" dirty="0"/>
              <a:t>How minerals and rocks are formed; </a:t>
            </a:r>
          </a:p>
          <a:p>
            <a:pPr marL="269875" indent="-269875">
              <a:buFontTx/>
              <a:buChar char="•"/>
            </a:pPr>
            <a:r>
              <a:rPr lang="en-GB" sz="2400" b="1" i="1" dirty="0"/>
              <a:t>How minerals are concentrated into economic mineral deposits, and</a:t>
            </a:r>
          </a:p>
          <a:p>
            <a:pPr marL="269875" indent="-269875">
              <a:buFontTx/>
              <a:buChar char="•"/>
            </a:pPr>
            <a:r>
              <a:rPr lang="en-GB" sz="2400" b="1" i="1" dirty="0"/>
              <a:t>How chemical elements are dispersed in rocks, soil and sediments.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0" y="115888"/>
            <a:ext cx="9144000" cy="519112"/>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Minerals</a:t>
            </a:r>
            <a:r>
              <a:rPr lang="el-GR" sz="2800" b="1">
                <a:solidFill>
                  <a:srgbClr val="0000CC"/>
                </a:solidFill>
              </a:rPr>
              <a:t>...</a:t>
            </a:r>
            <a:endParaRPr lang="en-GB" sz="2800" b="1">
              <a:solidFill>
                <a:srgbClr val="0000CC"/>
              </a:solidFill>
            </a:endParaRPr>
          </a:p>
        </p:txBody>
      </p:sp>
      <p:sp>
        <p:nvSpPr>
          <p:cNvPr id="36867" name="Rectangle 3"/>
          <p:cNvSpPr>
            <a:spLocks noChangeArrowheads="1"/>
          </p:cNvSpPr>
          <p:nvPr/>
        </p:nvSpPr>
        <p:spPr bwMode="auto">
          <a:xfrm>
            <a:off x="971550" y="2276475"/>
            <a:ext cx="7921625" cy="2677656"/>
          </a:xfrm>
          <a:prstGeom prst="rect">
            <a:avLst/>
          </a:prstGeom>
          <a:noFill/>
          <a:ln w="9525">
            <a:noFill/>
            <a:miter lim="800000"/>
            <a:headEnd/>
            <a:tailEnd/>
          </a:ln>
        </p:spPr>
        <p:txBody>
          <a:bodyPr>
            <a:spAutoFit/>
          </a:bodyPr>
          <a:lstStyle/>
          <a:p>
            <a:pPr marL="269875" indent="-269875">
              <a:buFontTx/>
              <a:buChar char="•"/>
            </a:pPr>
            <a:r>
              <a:rPr lang="en-GB" sz="2400" b="1" i="1" dirty="0" err="1">
                <a:solidFill>
                  <a:srgbClr val="0000CC"/>
                </a:solidFill>
              </a:rPr>
              <a:t>Cations</a:t>
            </a:r>
            <a:r>
              <a:rPr lang="en-GB" sz="2400" b="1" dirty="0"/>
              <a:t> are atoms or groups of atoms that carry a positive electric charge, </a:t>
            </a:r>
            <a:r>
              <a:rPr lang="en-GB" sz="2400" b="1" i="1" dirty="0"/>
              <a:t>e.g</a:t>
            </a:r>
            <a:r>
              <a:rPr lang="en-GB" sz="2400" b="1" dirty="0"/>
              <a:t>., Na</a:t>
            </a:r>
            <a:r>
              <a:rPr lang="en-GB" sz="2400" b="1" baseline="30000" dirty="0"/>
              <a:t>1+</a:t>
            </a:r>
            <a:r>
              <a:rPr lang="en-GB" sz="2400" b="1" dirty="0"/>
              <a:t>, Ca</a:t>
            </a:r>
            <a:r>
              <a:rPr lang="en-GB" sz="2400" b="1" baseline="30000" dirty="0"/>
              <a:t>2+</a:t>
            </a:r>
            <a:r>
              <a:rPr lang="en-GB" sz="2400" b="1" dirty="0"/>
              <a:t>.  </a:t>
            </a:r>
            <a:endParaRPr lang="el-GR" sz="2400" b="1" dirty="0"/>
          </a:p>
          <a:p>
            <a:pPr marL="269875" indent="-269875">
              <a:buFontTx/>
              <a:buChar char="•"/>
            </a:pPr>
            <a:r>
              <a:rPr lang="en-GB" sz="2400" b="1" i="1" dirty="0">
                <a:solidFill>
                  <a:srgbClr val="0000CC"/>
                </a:solidFill>
              </a:rPr>
              <a:t>Anions</a:t>
            </a:r>
            <a:r>
              <a:rPr lang="en-GB" sz="2400" b="1" dirty="0"/>
              <a:t> are atoms or groups of atoms that carry a negative electric charge, </a:t>
            </a:r>
            <a:r>
              <a:rPr lang="en-GB" sz="2400" b="1" i="1" dirty="0"/>
              <a:t>e.g</a:t>
            </a:r>
            <a:r>
              <a:rPr lang="en-GB" sz="2400" b="1" dirty="0"/>
              <a:t>., Cl</a:t>
            </a:r>
            <a:r>
              <a:rPr lang="en-GB" sz="2400" b="1" baseline="30000" dirty="0"/>
              <a:t>1-</a:t>
            </a:r>
            <a:r>
              <a:rPr lang="en-GB" sz="2400" b="1" dirty="0"/>
              <a:t>, S</a:t>
            </a:r>
            <a:r>
              <a:rPr lang="en-GB" sz="2400" b="1" baseline="30000" dirty="0"/>
              <a:t>2-</a:t>
            </a:r>
            <a:r>
              <a:rPr lang="en-GB" sz="2400" b="1" dirty="0"/>
              <a:t>.  </a:t>
            </a:r>
            <a:endParaRPr lang="el-GR" sz="2400" b="1" dirty="0"/>
          </a:p>
          <a:p>
            <a:pPr marL="269875" indent="-269875">
              <a:buFontTx/>
              <a:buChar char="•"/>
            </a:pPr>
            <a:r>
              <a:rPr lang="en-GB" sz="2400" b="1" i="1" dirty="0">
                <a:solidFill>
                  <a:srgbClr val="0000CC"/>
                </a:solidFill>
              </a:rPr>
              <a:t>Radicals</a:t>
            </a:r>
            <a:r>
              <a:rPr lang="en-GB" sz="2400" b="1" dirty="0"/>
              <a:t> are groups of molecules of elements with at least one unpaired electron, </a:t>
            </a:r>
            <a:r>
              <a:rPr lang="en-GB" sz="2400" b="1" i="1" dirty="0"/>
              <a:t>e.g</a:t>
            </a:r>
            <a:r>
              <a:rPr lang="en-GB" sz="2400" b="1" dirty="0"/>
              <a:t>., (HCO</a:t>
            </a:r>
            <a:r>
              <a:rPr lang="en-GB" sz="2400" b="1" baseline="-25000" dirty="0"/>
              <a:t>3</a:t>
            </a:r>
            <a:r>
              <a:rPr lang="en-GB" sz="2400" b="1" dirty="0"/>
              <a:t>)</a:t>
            </a:r>
            <a:r>
              <a:rPr lang="en-GB" sz="2400" b="1" baseline="30000" dirty="0"/>
              <a:t>1-</a:t>
            </a:r>
            <a:r>
              <a:rPr lang="en-GB" sz="2400" b="1" dirty="0"/>
              <a:t>, (CO</a:t>
            </a:r>
            <a:r>
              <a:rPr lang="en-GB" sz="2400" b="1" baseline="-25000" dirty="0"/>
              <a:t>3</a:t>
            </a:r>
            <a:r>
              <a:rPr lang="el-GR" sz="2400" b="1" dirty="0"/>
              <a:t>)</a:t>
            </a:r>
            <a:r>
              <a:rPr lang="el-GR" sz="2400" b="1" baseline="30000" dirty="0"/>
              <a:t>2-</a:t>
            </a:r>
            <a:r>
              <a:rPr lang="en-GB" sz="2400" b="1" dirty="0"/>
              <a:t>.  </a:t>
            </a:r>
          </a:p>
        </p:txBody>
      </p:sp>
      <p:sp>
        <p:nvSpPr>
          <p:cNvPr id="36868" name="Rectangle 15"/>
          <p:cNvSpPr>
            <a:spLocks noChangeArrowheads="1"/>
          </p:cNvSpPr>
          <p:nvPr/>
        </p:nvSpPr>
        <p:spPr bwMode="auto">
          <a:xfrm>
            <a:off x="250825" y="5013325"/>
            <a:ext cx="8642350" cy="830263"/>
          </a:xfrm>
          <a:prstGeom prst="rect">
            <a:avLst/>
          </a:prstGeom>
          <a:noFill/>
          <a:ln w="9525">
            <a:noFill/>
            <a:miter lim="800000"/>
            <a:headEnd/>
            <a:tailEnd/>
          </a:ln>
        </p:spPr>
        <p:txBody>
          <a:bodyPr>
            <a:spAutoFit/>
          </a:bodyPr>
          <a:lstStyle/>
          <a:p>
            <a:r>
              <a:rPr lang="en-GB" sz="2400" b="1" dirty="0"/>
              <a:t>When the </a:t>
            </a:r>
            <a:r>
              <a:rPr lang="en-GB" sz="2400" b="1" i="1" dirty="0" err="1">
                <a:solidFill>
                  <a:srgbClr val="0000CC"/>
                </a:solidFill>
              </a:rPr>
              <a:t>cations</a:t>
            </a:r>
            <a:r>
              <a:rPr lang="en-GB" sz="2400" b="1" dirty="0"/>
              <a:t>, </a:t>
            </a:r>
            <a:r>
              <a:rPr lang="en-GB" sz="2400" b="1" i="1" dirty="0">
                <a:solidFill>
                  <a:srgbClr val="0000CC"/>
                </a:solidFill>
              </a:rPr>
              <a:t>anions</a:t>
            </a:r>
            <a:r>
              <a:rPr lang="en-GB" sz="2400" b="1" dirty="0"/>
              <a:t> and </a:t>
            </a:r>
            <a:r>
              <a:rPr lang="en-GB" sz="2400" b="1" i="1" dirty="0">
                <a:solidFill>
                  <a:srgbClr val="0000CC"/>
                </a:solidFill>
              </a:rPr>
              <a:t>radicals</a:t>
            </a:r>
            <a:r>
              <a:rPr lang="en-GB" sz="2400" b="1" dirty="0"/>
              <a:t> of chemical elements are combined in nature they form </a:t>
            </a:r>
            <a:r>
              <a:rPr lang="en-GB" sz="2400" b="1" i="1" u="sng" dirty="0">
                <a:solidFill>
                  <a:srgbClr val="0000CC"/>
                </a:solidFill>
              </a:rPr>
              <a:t>minerals</a:t>
            </a:r>
            <a:r>
              <a:rPr lang="en-GB" sz="2400" b="1" dirty="0"/>
              <a:t>.</a:t>
            </a:r>
          </a:p>
        </p:txBody>
      </p:sp>
      <p:sp>
        <p:nvSpPr>
          <p:cNvPr id="36869" name="Rectangle 16"/>
          <p:cNvSpPr>
            <a:spLocks noChangeArrowheads="1"/>
          </p:cNvSpPr>
          <p:nvPr/>
        </p:nvSpPr>
        <p:spPr bwMode="auto">
          <a:xfrm>
            <a:off x="250825" y="765175"/>
            <a:ext cx="8642350" cy="1200329"/>
          </a:xfrm>
          <a:prstGeom prst="rect">
            <a:avLst/>
          </a:prstGeom>
          <a:noFill/>
          <a:ln w="9525">
            <a:noFill/>
            <a:miter lim="800000"/>
            <a:headEnd/>
            <a:tailEnd/>
          </a:ln>
        </p:spPr>
        <p:txBody>
          <a:bodyPr>
            <a:spAutoFit/>
          </a:bodyPr>
          <a:lstStyle/>
          <a:p>
            <a:pPr>
              <a:spcBef>
                <a:spcPct val="50000"/>
              </a:spcBef>
            </a:pPr>
            <a:r>
              <a:rPr lang="en-GB" sz="2400" b="1" dirty="0"/>
              <a:t>We have learnt that there are 9</a:t>
            </a:r>
            <a:r>
              <a:rPr lang="el-GR" sz="2400" b="1" dirty="0"/>
              <a:t>8</a:t>
            </a:r>
            <a:r>
              <a:rPr lang="en-GB" sz="2400" b="1" dirty="0"/>
              <a:t> naturally occurring chemical elements.  Their atoms are grouped into </a:t>
            </a:r>
            <a:r>
              <a:rPr lang="en-GB" sz="2400" b="1" dirty="0" err="1"/>
              <a:t>cations</a:t>
            </a:r>
            <a:r>
              <a:rPr lang="en-GB" sz="2400" b="1" dirty="0"/>
              <a:t>, anions, and radicals: </a:t>
            </a:r>
            <a:endParaRPr lang="el-GR" sz="2400" b="1"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0" y="115888"/>
            <a:ext cx="9144000" cy="519112"/>
          </a:xfrm>
          <a:prstGeom prst="rect">
            <a:avLst/>
          </a:prstGeom>
          <a:noFill/>
          <a:ln w="9525">
            <a:noFill/>
            <a:miter lim="800000"/>
            <a:headEnd/>
            <a:tailEnd/>
          </a:ln>
        </p:spPr>
        <p:txBody>
          <a:bodyPr>
            <a:spAutoFit/>
          </a:bodyPr>
          <a:lstStyle/>
          <a:p>
            <a:pPr algn="ctr">
              <a:spcBef>
                <a:spcPct val="50000"/>
              </a:spcBef>
            </a:pPr>
            <a:r>
              <a:rPr lang="el-GR" sz="2800" b="1" dirty="0">
                <a:solidFill>
                  <a:schemeClr val="accent2">
                    <a:lumMod val="60000"/>
                    <a:lumOff val="40000"/>
                  </a:schemeClr>
                </a:solidFill>
              </a:rPr>
              <a:t>...</a:t>
            </a:r>
            <a:r>
              <a:rPr lang="en-GB" sz="2800" b="1" dirty="0">
                <a:solidFill>
                  <a:schemeClr val="accent2">
                    <a:lumMod val="60000"/>
                    <a:lumOff val="40000"/>
                  </a:schemeClr>
                </a:solidFill>
              </a:rPr>
              <a:t>Minerals…</a:t>
            </a:r>
          </a:p>
        </p:txBody>
      </p:sp>
      <p:sp>
        <p:nvSpPr>
          <p:cNvPr id="37891" name="Rectangle 3"/>
          <p:cNvSpPr>
            <a:spLocks noChangeArrowheads="1"/>
          </p:cNvSpPr>
          <p:nvPr/>
        </p:nvSpPr>
        <p:spPr bwMode="auto">
          <a:xfrm>
            <a:off x="250825" y="765175"/>
            <a:ext cx="8642350" cy="1200329"/>
          </a:xfrm>
          <a:prstGeom prst="rect">
            <a:avLst/>
          </a:prstGeom>
          <a:noFill/>
          <a:ln w="9525">
            <a:noFill/>
            <a:miter lim="800000"/>
            <a:headEnd/>
            <a:tailEnd/>
          </a:ln>
        </p:spPr>
        <p:txBody>
          <a:bodyPr>
            <a:spAutoFit/>
          </a:bodyPr>
          <a:lstStyle/>
          <a:p>
            <a:r>
              <a:rPr lang="en-GB" sz="2400" b="1" dirty="0"/>
              <a:t>A </a:t>
            </a:r>
            <a:r>
              <a:rPr lang="en-GB" sz="2400" b="1" i="1" dirty="0">
                <a:solidFill>
                  <a:srgbClr val="0000CC"/>
                </a:solidFill>
              </a:rPr>
              <a:t>mineral</a:t>
            </a:r>
            <a:r>
              <a:rPr lang="en-GB" sz="2400" b="1" dirty="0"/>
              <a:t> is a naturally occurring inorganic crystal solid with a definite composition of chemical elements and an ordered atomic structure. </a:t>
            </a:r>
          </a:p>
        </p:txBody>
      </p:sp>
      <p:sp>
        <p:nvSpPr>
          <p:cNvPr id="37892" name="Rectangle 4"/>
          <p:cNvSpPr>
            <a:spLocks noChangeArrowheads="1"/>
          </p:cNvSpPr>
          <p:nvPr/>
        </p:nvSpPr>
        <p:spPr bwMode="auto">
          <a:xfrm>
            <a:off x="2906713" y="6178550"/>
            <a:ext cx="3303587" cy="274638"/>
          </a:xfrm>
          <a:prstGeom prst="rect">
            <a:avLst/>
          </a:prstGeom>
          <a:noFill/>
          <a:ln w="9525">
            <a:noFill/>
            <a:miter lim="800000"/>
            <a:headEnd/>
            <a:tailEnd/>
          </a:ln>
        </p:spPr>
        <p:txBody>
          <a:bodyPr wrap="none">
            <a:spAutoFit/>
          </a:bodyPr>
          <a:lstStyle/>
          <a:p>
            <a:r>
              <a:rPr lang="en-GB" sz="1200"/>
              <a:t>[http://fun.yukozimo.com/media/no/5204-2.jpg]</a:t>
            </a:r>
          </a:p>
        </p:txBody>
      </p:sp>
      <p:grpSp>
        <p:nvGrpSpPr>
          <p:cNvPr id="37893" name="Group 5"/>
          <p:cNvGrpSpPr>
            <a:grpSpLocks/>
          </p:cNvGrpSpPr>
          <p:nvPr/>
        </p:nvGrpSpPr>
        <p:grpSpPr bwMode="auto">
          <a:xfrm>
            <a:off x="395288" y="1989138"/>
            <a:ext cx="8280400" cy="4206875"/>
            <a:chOff x="249" y="1253"/>
            <a:chExt cx="5216" cy="2650"/>
          </a:xfrm>
        </p:grpSpPr>
        <p:pic>
          <p:nvPicPr>
            <p:cNvPr id="37895" name="Picture 6" descr="Halite_crystal_&amp;_atomic_structure"/>
            <p:cNvPicPr>
              <a:picLocks noChangeAspect="1" noChangeArrowheads="1"/>
            </p:cNvPicPr>
            <p:nvPr/>
          </p:nvPicPr>
          <p:blipFill>
            <a:blip r:embed="rId3" cstate="print"/>
            <a:srcRect/>
            <a:stretch>
              <a:fillRect/>
            </a:stretch>
          </p:blipFill>
          <p:spPr bwMode="auto">
            <a:xfrm>
              <a:off x="304" y="1298"/>
              <a:ext cx="5161" cy="2586"/>
            </a:xfrm>
            <a:prstGeom prst="rect">
              <a:avLst/>
            </a:prstGeom>
            <a:noFill/>
            <a:ln w="9525">
              <a:noFill/>
              <a:miter lim="800000"/>
              <a:headEnd/>
              <a:tailEnd/>
            </a:ln>
          </p:spPr>
        </p:pic>
        <p:sp>
          <p:nvSpPr>
            <p:cNvPr id="37896" name="Text Box 7"/>
            <p:cNvSpPr txBox="1">
              <a:spLocks noChangeArrowheads="1"/>
            </p:cNvSpPr>
            <p:nvPr/>
          </p:nvSpPr>
          <p:spPr bwMode="auto">
            <a:xfrm>
              <a:off x="1927" y="1253"/>
              <a:ext cx="1088" cy="231"/>
            </a:xfrm>
            <a:prstGeom prst="rect">
              <a:avLst/>
            </a:prstGeom>
            <a:noFill/>
            <a:ln w="9525">
              <a:noFill/>
              <a:miter lim="800000"/>
              <a:headEnd/>
              <a:tailEnd/>
            </a:ln>
          </p:spPr>
          <p:txBody>
            <a:bodyPr>
              <a:spAutoFit/>
            </a:bodyPr>
            <a:lstStyle/>
            <a:p>
              <a:pPr algn="ctr">
                <a:spcBef>
                  <a:spcPct val="50000"/>
                </a:spcBef>
              </a:pPr>
              <a:r>
                <a:rPr lang="en-GB" b="1">
                  <a:solidFill>
                    <a:srgbClr val="009900"/>
                  </a:solidFill>
                </a:rPr>
                <a:t>Chlorine (Cl</a:t>
              </a:r>
              <a:r>
                <a:rPr lang="en-GB" b="1" baseline="30000">
                  <a:solidFill>
                    <a:srgbClr val="009900"/>
                  </a:solidFill>
                </a:rPr>
                <a:t>-</a:t>
              </a:r>
              <a:r>
                <a:rPr lang="en-GB" b="1">
                  <a:solidFill>
                    <a:srgbClr val="009900"/>
                  </a:solidFill>
                </a:rPr>
                <a:t>)</a:t>
              </a:r>
            </a:p>
          </p:txBody>
        </p:sp>
        <p:sp>
          <p:nvSpPr>
            <p:cNvPr id="37897" name="Text Box 8"/>
            <p:cNvSpPr txBox="1">
              <a:spLocks noChangeArrowheads="1"/>
            </p:cNvSpPr>
            <p:nvPr/>
          </p:nvSpPr>
          <p:spPr bwMode="auto">
            <a:xfrm>
              <a:off x="249" y="3672"/>
              <a:ext cx="1088" cy="231"/>
            </a:xfrm>
            <a:prstGeom prst="rect">
              <a:avLst/>
            </a:prstGeom>
            <a:noFill/>
            <a:ln w="9525">
              <a:noFill/>
              <a:miter lim="800000"/>
              <a:headEnd/>
              <a:tailEnd/>
            </a:ln>
          </p:spPr>
          <p:txBody>
            <a:bodyPr>
              <a:spAutoFit/>
            </a:bodyPr>
            <a:lstStyle/>
            <a:p>
              <a:pPr algn="ctr">
                <a:spcBef>
                  <a:spcPct val="50000"/>
                </a:spcBef>
              </a:pPr>
              <a:r>
                <a:rPr lang="en-GB" b="1">
                  <a:solidFill>
                    <a:srgbClr val="9933FF"/>
                  </a:solidFill>
                </a:rPr>
                <a:t>Sodium (Na</a:t>
              </a:r>
              <a:r>
                <a:rPr lang="en-GB" b="1" baseline="30000">
                  <a:solidFill>
                    <a:srgbClr val="9933FF"/>
                  </a:solidFill>
                </a:rPr>
                <a:t>+</a:t>
              </a:r>
              <a:r>
                <a:rPr lang="en-GB" b="1">
                  <a:solidFill>
                    <a:srgbClr val="9933FF"/>
                  </a:solidFill>
                </a:rPr>
                <a:t>)</a:t>
              </a:r>
            </a:p>
          </p:txBody>
        </p:sp>
        <p:sp>
          <p:nvSpPr>
            <p:cNvPr id="37898" name="Freeform 9"/>
            <p:cNvSpPr>
              <a:spLocks/>
            </p:cNvSpPr>
            <p:nvPr/>
          </p:nvSpPr>
          <p:spPr bwMode="auto">
            <a:xfrm>
              <a:off x="703" y="3616"/>
              <a:ext cx="339" cy="121"/>
            </a:xfrm>
            <a:custGeom>
              <a:avLst/>
              <a:gdLst>
                <a:gd name="T0" fmla="*/ 0 w 339"/>
                <a:gd name="T1" fmla="*/ 121 h 121"/>
                <a:gd name="T2" fmla="*/ 339 w 339"/>
                <a:gd name="T3" fmla="*/ 0 h 121"/>
                <a:gd name="T4" fmla="*/ 0 60000 65536"/>
                <a:gd name="T5" fmla="*/ 0 60000 65536"/>
                <a:gd name="T6" fmla="*/ 0 w 339"/>
                <a:gd name="T7" fmla="*/ 0 h 121"/>
                <a:gd name="T8" fmla="*/ 339 w 339"/>
                <a:gd name="T9" fmla="*/ 121 h 121"/>
              </a:gdLst>
              <a:ahLst/>
              <a:cxnLst>
                <a:cxn ang="T4">
                  <a:pos x="T0" y="T1"/>
                </a:cxn>
                <a:cxn ang="T5">
                  <a:pos x="T2" y="T3"/>
                </a:cxn>
              </a:cxnLst>
              <a:rect l="T6" t="T7" r="T8" b="T9"/>
              <a:pathLst>
                <a:path w="339" h="121">
                  <a:moveTo>
                    <a:pt x="0" y="121"/>
                  </a:moveTo>
                  <a:lnTo>
                    <a:pt x="339" y="0"/>
                  </a:lnTo>
                </a:path>
              </a:pathLst>
            </a:custGeom>
            <a:noFill/>
            <a:ln w="28575">
              <a:solidFill>
                <a:srgbClr val="FF0000"/>
              </a:solidFill>
              <a:round/>
              <a:headEnd type="none" w="med" len="med"/>
              <a:tailEnd type="triangle" w="med" len="med"/>
            </a:ln>
          </p:spPr>
          <p:txBody>
            <a:bodyPr/>
            <a:lstStyle/>
            <a:p>
              <a:endParaRPr lang="el-GR"/>
            </a:p>
          </p:txBody>
        </p:sp>
        <p:sp>
          <p:nvSpPr>
            <p:cNvPr id="37899" name="Line 10"/>
            <p:cNvSpPr>
              <a:spLocks noChangeShapeType="1"/>
            </p:cNvSpPr>
            <p:nvPr/>
          </p:nvSpPr>
          <p:spPr bwMode="auto">
            <a:xfrm>
              <a:off x="2563" y="1434"/>
              <a:ext cx="46" cy="136"/>
            </a:xfrm>
            <a:prstGeom prst="line">
              <a:avLst/>
            </a:prstGeom>
            <a:noFill/>
            <a:ln w="28575">
              <a:solidFill>
                <a:srgbClr val="FF0000"/>
              </a:solidFill>
              <a:round/>
              <a:headEnd/>
              <a:tailEnd type="triangle" w="med" len="med"/>
            </a:ln>
          </p:spPr>
          <p:txBody>
            <a:bodyPr/>
            <a:lstStyle/>
            <a:p>
              <a:endParaRPr lang="el-GR"/>
            </a:p>
          </p:txBody>
        </p:sp>
      </p:grpSp>
      <p:sp>
        <p:nvSpPr>
          <p:cNvPr id="37894" name="Text Box 11"/>
          <p:cNvSpPr txBox="1">
            <a:spLocks noChangeArrowheads="1"/>
          </p:cNvSpPr>
          <p:nvPr/>
        </p:nvSpPr>
        <p:spPr bwMode="auto">
          <a:xfrm>
            <a:off x="5148263" y="2133600"/>
            <a:ext cx="3455987" cy="366713"/>
          </a:xfrm>
          <a:prstGeom prst="rect">
            <a:avLst/>
          </a:prstGeom>
          <a:noFill/>
          <a:ln w="9525">
            <a:noFill/>
            <a:miter lim="800000"/>
            <a:headEnd/>
            <a:tailEnd/>
          </a:ln>
        </p:spPr>
        <p:txBody>
          <a:bodyPr>
            <a:spAutoFit/>
          </a:bodyPr>
          <a:lstStyle/>
          <a:p>
            <a:pPr>
              <a:spcBef>
                <a:spcPct val="50000"/>
              </a:spcBef>
            </a:pPr>
            <a:r>
              <a:rPr lang="en-GB" b="1">
                <a:solidFill>
                  <a:schemeClr val="bg1"/>
                </a:solidFill>
              </a:rPr>
              <a:t>Halite or common salt - NaCl</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50825" y="1522413"/>
            <a:ext cx="8642350" cy="2843212"/>
          </a:xfrm>
          <a:prstGeom prst="rect">
            <a:avLst/>
          </a:prstGeom>
          <a:noFill/>
          <a:ln w="9525">
            <a:noFill/>
            <a:miter lim="800000"/>
            <a:headEnd/>
            <a:tailEnd/>
          </a:ln>
        </p:spPr>
        <p:txBody>
          <a:bodyPr>
            <a:spAutoFit/>
          </a:bodyPr>
          <a:lstStyle/>
          <a:p>
            <a:pPr marL="442913" indent="-442913">
              <a:spcBef>
                <a:spcPct val="50000"/>
              </a:spcBef>
            </a:pPr>
            <a:r>
              <a:rPr lang="en-GB" b="1">
                <a:solidFill>
                  <a:srgbClr val="0000FF"/>
                </a:solidFill>
              </a:rPr>
              <a:t>5.	Soil geochemical survey</a:t>
            </a:r>
          </a:p>
          <a:p>
            <a:pPr marL="442913" indent="-442913">
              <a:spcBef>
                <a:spcPct val="50000"/>
              </a:spcBef>
            </a:pPr>
            <a:r>
              <a:rPr lang="en-GB" b="1">
                <a:solidFill>
                  <a:srgbClr val="0000FF"/>
                </a:solidFill>
              </a:rPr>
              <a:t>6.	Rock geochemical survey</a:t>
            </a:r>
          </a:p>
          <a:p>
            <a:pPr marL="442913" indent="-442913">
              <a:spcBef>
                <a:spcPct val="50000"/>
              </a:spcBef>
            </a:pPr>
            <a:r>
              <a:rPr lang="en-GB" b="1">
                <a:solidFill>
                  <a:srgbClr val="0000FF"/>
                </a:solidFill>
              </a:rPr>
              <a:t>7.	Plant geochemical survey</a:t>
            </a:r>
          </a:p>
          <a:p>
            <a:pPr marL="442913" indent="-442913">
              <a:spcBef>
                <a:spcPct val="50000"/>
              </a:spcBef>
            </a:pPr>
            <a:r>
              <a:rPr lang="en-GB" b="1">
                <a:solidFill>
                  <a:srgbClr val="0000FF"/>
                </a:solidFill>
              </a:rPr>
              <a:t>		• Biogeochemical anomalies</a:t>
            </a:r>
          </a:p>
          <a:p>
            <a:pPr marL="442913" indent="-442913">
              <a:spcBef>
                <a:spcPct val="50000"/>
              </a:spcBef>
            </a:pPr>
            <a:r>
              <a:rPr lang="en-GB" b="1">
                <a:solidFill>
                  <a:srgbClr val="0000FF"/>
                </a:solidFill>
              </a:rPr>
              <a:t>		• Geobotanical anomalies</a:t>
            </a:r>
          </a:p>
          <a:p>
            <a:pPr marL="442913" indent="-442913">
              <a:spcBef>
                <a:spcPct val="50000"/>
              </a:spcBef>
            </a:pPr>
            <a:r>
              <a:rPr lang="en-GB" b="1">
                <a:solidFill>
                  <a:srgbClr val="0000FF"/>
                </a:solidFill>
              </a:rPr>
              <a:t>8.	Soil atmosphere geochemical survey</a:t>
            </a:r>
          </a:p>
          <a:p>
            <a:pPr marL="442913" indent="-442913">
              <a:spcBef>
                <a:spcPct val="50000"/>
              </a:spcBef>
            </a:pPr>
            <a:r>
              <a:rPr lang="en-GB" b="1">
                <a:solidFill>
                  <a:srgbClr val="0000FF"/>
                </a:solidFill>
              </a:rPr>
              <a:t>9.	Environmental contamination survey</a:t>
            </a:r>
          </a:p>
        </p:txBody>
      </p:sp>
      <p:sp>
        <p:nvSpPr>
          <p:cNvPr id="13315" name="Text Box 3"/>
          <p:cNvSpPr txBox="1">
            <a:spLocks noChangeArrowheads="1"/>
          </p:cNvSpPr>
          <p:nvPr/>
        </p:nvSpPr>
        <p:spPr bwMode="auto">
          <a:xfrm>
            <a:off x="1619250" y="188913"/>
            <a:ext cx="5900738" cy="592137"/>
          </a:xfrm>
          <a:prstGeom prst="rect">
            <a:avLst/>
          </a:prstGeom>
          <a:gradFill rotWithShape="1">
            <a:gsLst>
              <a:gs pos="0">
                <a:schemeClr val="hlink"/>
              </a:gs>
              <a:gs pos="100000">
                <a:srgbClr val="FFFF99"/>
              </a:gs>
            </a:gsLst>
            <a:lin ang="2700000" scaled="1"/>
          </a:gradFill>
          <a:ln w="12700">
            <a:solidFill>
              <a:srgbClr val="000080"/>
            </a:solidFill>
            <a:miter lim="800000"/>
            <a:headEnd/>
            <a:tailEnd/>
          </a:ln>
        </p:spPr>
        <p:txBody>
          <a:bodyPr>
            <a:spAutoFit/>
          </a:bodyPr>
          <a:lstStyle/>
          <a:p>
            <a:pPr algn="ctr">
              <a:spcBef>
                <a:spcPct val="50000"/>
              </a:spcBef>
            </a:pPr>
            <a:r>
              <a:rPr lang="en-GB" sz="3200" b="1">
                <a:solidFill>
                  <a:srgbClr val="000099"/>
                </a:solidFill>
              </a:rPr>
              <a:t>…LECTURE STRUCTURE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0" y="115888"/>
            <a:ext cx="9144000" cy="519112"/>
          </a:xfrm>
          <a:prstGeom prst="rect">
            <a:avLst/>
          </a:prstGeom>
          <a:noFill/>
          <a:ln w="9525">
            <a:noFill/>
            <a:miter lim="800000"/>
            <a:headEnd/>
            <a:tailEnd/>
          </a:ln>
        </p:spPr>
        <p:txBody>
          <a:bodyPr>
            <a:spAutoFit/>
          </a:bodyPr>
          <a:lstStyle/>
          <a:p>
            <a:pPr algn="ctr">
              <a:spcBef>
                <a:spcPct val="50000"/>
              </a:spcBef>
            </a:pPr>
            <a:r>
              <a:rPr lang="el-GR" sz="2800" b="1">
                <a:solidFill>
                  <a:srgbClr val="0000CC"/>
                </a:solidFill>
              </a:rPr>
              <a:t>...</a:t>
            </a:r>
            <a:r>
              <a:rPr lang="en-GB" sz="2800" b="1">
                <a:solidFill>
                  <a:srgbClr val="0000CC"/>
                </a:solidFill>
              </a:rPr>
              <a:t>Minerals…</a:t>
            </a:r>
          </a:p>
        </p:txBody>
      </p:sp>
      <p:sp>
        <p:nvSpPr>
          <p:cNvPr id="38915" name="Rectangle 3"/>
          <p:cNvSpPr>
            <a:spLocks noChangeArrowheads="1"/>
          </p:cNvSpPr>
          <p:nvPr/>
        </p:nvSpPr>
        <p:spPr bwMode="auto">
          <a:xfrm>
            <a:off x="250825" y="642918"/>
            <a:ext cx="8642350" cy="1200329"/>
          </a:xfrm>
          <a:prstGeom prst="rect">
            <a:avLst/>
          </a:prstGeom>
          <a:noFill/>
          <a:ln w="9525">
            <a:noFill/>
            <a:miter lim="800000"/>
            <a:headEnd/>
            <a:tailEnd/>
          </a:ln>
        </p:spPr>
        <p:txBody>
          <a:bodyPr>
            <a:spAutoFit/>
          </a:bodyPr>
          <a:lstStyle/>
          <a:p>
            <a:r>
              <a:rPr lang="en-GB" sz="2400" b="1" dirty="0"/>
              <a:t>There are many different combinations of </a:t>
            </a:r>
            <a:r>
              <a:rPr lang="en-GB" sz="2400" b="1" dirty="0" err="1"/>
              <a:t>cations</a:t>
            </a:r>
            <a:r>
              <a:rPr lang="en-GB" sz="2400" b="1" dirty="0"/>
              <a:t>, anions and radicals of elements forming more than 4,000 naturally occurring minerals, which are grouped into: </a:t>
            </a:r>
          </a:p>
        </p:txBody>
      </p:sp>
      <p:sp>
        <p:nvSpPr>
          <p:cNvPr id="38916" name="Rectangle 12"/>
          <p:cNvSpPr>
            <a:spLocks noChangeArrowheads="1"/>
          </p:cNvSpPr>
          <p:nvPr/>
        </p:nvSpPr>
        <p:spPr bwMode="auto">
          <a:xfrm>
            <a:off x="1835150" y="1866881"/>
            <a:ext cx="6553200" cy="4607415"/>
          </a:xfrm>
          <a:prstGeom prst="rect">
            <a:avLst/>
          </a:prstGeom>
          <a:noFill/>
          <a:ln w="9525">
            <a:noFill/>
            <a:miter lim="800000"/>
            <a:headEnd/>
            <a:tailEnd/>
          </a:ln>
        </p:spPr>
        <p:txBody>
          <a:bodyPr>
            <a:spAutoFit/>
          </a:bodyPr>
          <a:lstStyle/>
          <a:p>
            <a:pPr marL="269875" indent="-269875">
              <a:spcBef>
                <a:spcPct val="10000"/>
              </a:spcBef>
            </a:pPr>
            <a:r>
              <a:rPr lang="en-GB" b="1" dirty="0"/>
              <a:t>●	Sulphides (S</a:t>
            </a:r>
            <a:r>
              <a:rPr lang="en-GB" b="1" baseline="30000" dirty="0"/>
              <a:t>2-</a:t>
            </a:r>
            <a:r>
              <a:rPr lang="en-GB" b="1" dirty="0"/>
              <a:t>), </a:t>
            </a:r>
          </a:p>
          <a:p>
            <a:pPr marL="269875" indent="-269875">
              <a:spcBef>
                <a:spcPct val="10000"/>
              </a:spcBef>
            </a:pPr>
            <a:r>
              <a:rPr lang="en-GB" b="1" dirty="0"/>
              <a:t>●	</a:t>
            </a:r>
            <a:r>
              <a:rPr lang="en-GB" b="1" dirty="0" err="1"/>
              <a:t>Sulphosalts</a:t>
            </a:r>
            <a:r>
              <a:rPr lang="en-GB" b="1" dirty="0"/>
              <a:t> (complex combinations of metals and sulphur),</a:t>
            </a:r>
          </a:p>
          <a:p>
            <a:pPr marL="269875" indent="-269875">
              <a:spcBef>
                <a:spcPct val="10000"/>
              </a:spcBef>
            </a:pPr>
            <a:r>
              <a:rPr lang="en-GB" b="1" dirty="0"/>
              <a:t>●	Oxides (0</a:t>
            </a:r>
            <a:r>
              <a:rPr lang="en-GB" b="1" baseline="30000" dirty="0"/>
              <a:t>2-</a:t>
            </a:r>
            <a:r>
              <a:rPr lang="en-GB" b="1" dirty="0"/>
              <a:t>),</a:t>
            </a:r>
          </a:p>
          <a:p>
            <a:pPr marL="269875" indent="-269875">
              <a:spcBef>
                <a:spcPct val="10000"/>
              </a:spcBef>
            </a:pPr>
            <a:r>
              <a:rPr lang="en-GB" b="1" dirty="0"/>
              <a:t>●	Hydroxides (OH</a:t>
            </a:r>
            <a:r>
              <a:rPr lang="en-GB" b="1" baseline="30000" dirty="0"/>
              <a:t>1-</a:t>
            </a:r>
            <a:r>
              <a:rPr lang="en-GB" b="1" dirty="0"/>
              <a:t>),</a:t>
            </a:r>
          </a:p>
          <a:p>
            <a:pPr marL="269875" indent="-269875">
              <a:spcBef>
                <a:spcPct val="10000"/>
              </a:spcBef>
            </a:pPr>
            <a:r>
              <a:rPr lang="en-GB" b="1" dirty="0"/>
              <a:t>●	Halides [fluorides (F</a:t>
            </a:r>
            <a:r>
              <a:rPr lang="en-GB" b="1" baseline="30000" dirty="0"/>
              <a:t>1-</a:t>
            </a:r>
            <a:r>
              <a:rPr lang="en-GB" b="1" dirty="0"/>
              <a:t>)], </a:t>
            </a:r>
          </a:p>
          <a:p>
            <a:pPr marL="269875" indent="-269875">
              <a:spcBef>
                <a:spcPct val="10000"/>
              </a:spcBef>
            </a:pPr>
            <a:r>
              <a:rPr lang="en-GB" b="1" dirty="0"/>
              <a:t>●	Chlorides (Cl</a:t>
            </a:r>
            <a:r>
              <a:rPr lang="en-GB" b="1" baseline="30000" dirty="0"/>
              <a:t>1-</a:t>
            </a:r>
            <a:r>
              <a:rPr lang="en-GB" b="1" dirty="0"/>
              <a:t>), </a:t>
            </a:r>
          </a:p>
          <a:p>
            <a:pPr marL="269875" indent="-269875">
              <a:spcBef>
                <a:spcPct val="10000"/>
              </a:spcBef>
            </a:pPr>
            <a:r>
              <a:rPr lang="en-GB" b="1" dirty="0"/>
              <a:t>●	Bromides (Br</a:t>
            </a:r>
            <a:r>
              <a:rPr lang="en-GB" b="1" baseline="30000" dirty="0"/>
              <a:t>1-</a:t>
            </a:r>
            <a:r>
              <a:rPr lang="en-GB" b="1" dirty="0"/>
              <a:t>), </a:t>
            </a:r>
          </a:p>
          <a:p>
            <a:pPr marL="269875" indent="-269875">
              <a:spcBef>
                <a:spcPct val="10000"/>
              </a:spcBef>
            </a:pPr>
            <a:r>
              <a:rPr lang="en-GB" b="1" dirty="0"/>
              <a:t>●	Iodides (I</a:t>
            </a:r>
            <a:r>
              <a:rPr lang="en-GB" b="1" baseline="30000" dirty="0"/>
              <a:t>1-</a:t>
            </a:r>
            <a:r>
              <a:rPr lang="en-GB" b="1" dirty="0"/>
              <a:t>),</a:t>
            </a:r>
          </a:p>
          <a:p>
            <a:pPr marL="269875" indent="-269875">
              <a:spcBef>
                <a:spcPct val="10000"/>
              </a:spcBef>
            </a:pPr>
            <a:r>
              <a:rPr lang="en-GB" b="1" dirty="0"/>
              <a:t>●	Carbonates (CO</a:t>
            </a:r>
            <a:r>
              <a:rPr lang="en-GB" b="1" baseline="-25000" dirty="0"/>
              <a:t>3</a:t>
            </a:r>
            <a:r>
              <a:rPr lang="en-GB" b="1" baseline="30000" dirty="0"/>
              <a:t>2-</a:t>
            </a:r>
            <a:r>
              <a:rPr lang="en-GB" b="1" dirty="0"/>
              <a:t>), </a:t>
            </a:r>
          </a:p>
          <a:p>
            <a:pPr marL="269875" indent="-269875">
              <a:spcBef>
                <a:spcPct val="10000"/>
              </a:spcBef>
            </a:pPr>
            <a:r>
              <a:rPr lang="en-GB" b="1" dirty="0"/>
              <a:t>●	Nitrates (NO</a:t>
            </a:r>
            <a:r>
              <a:rPr lang="en-GB" b="1" baseline="-25000" dirty="0"/>
              <a:t>3</a:t>
            </a:r>
            <a:r>
              <a:rPr lang="en-GB" b="1" baseline="30000" dirty="0"/>
              <a:t>1-</a:t>
            </a:r>
            <a:r>
              <a:rPr lang="en-GB" b="1" dirty="0"/>
              <a:t>),</a:t>
            </a:r>
          </a:p>
          <a:p>
            <a:pPr marL="269875" indent="-269875">
              <a:spcBef>
                <a:spcPct val="10000"/>
              </a:spcBef>
            </a:pPr>
            <a:r>
              <a:rPr lang="en-GB" b="1" dirty="0"/>
              <a:t>●	Borates (BO</a:t>
            </a:r>
            <a:r>
              <a:rPr lang="en-GB" b="1" baseline="-25000" dirty="0"/>
              <a:t>3</a:t>
            </a:r>
            <a:r>
              <a:rPr lang="en-GB" b="1" baseline="30000" dirty="0"/>
              <a:t>3-</a:t>
            </a:r>
            <a:r>
              <a:rPr lang="en-GB" b="1" dirty="0"/>
              <a:t> or BO</a:t>
            </a:r>
            <a:r>
              <a:rPr lang="en-GB" b="1" baseline="-25000" dirty="0"/>
              <a:t>4</a:t>
            </a:r>
            <a:r>
              <a:rPr lang="en-GB" b="1" baseline="30000" dirty="0"/>
              <a:t>5-</a:t>
            </a:r>
            <a:r>
              <a:rPr lang="en-GB" b="1" dirty="0"/>
              <a:t>),</a:t>
            </a:r>
          </a:p>
          <a:p>
            <a:pPr marL="269875" indent="-269875">
              <a:spcBef>
                <a:spcPct val="10000"/>
              </a:spcBef>
            </a:pPr>
            <a:r>
              <a:rPr lang="en-GB" b="1" dirty="0"/>
              <a:t>●	Sulphates (SO</a:t>
            </a:r>
            <a:r>
              <a:rPr lang="en-GB" b="1" baseline="-25000" dirty="0"/>
              <a:t>4</a:t>
            </a:r>
            <a:r>
              <a:rPr lang="en-GB" b="1" baseline="30000" dirty="0"/>
              <a:t>2-</a:t>
            </a:r>
            <a:r>
              <a:rPr lang="en-GB" b="1" dirty="0"/>
              <a:t>),</a:t>
            </a:r>
          </a:p>
          <a:p>
            <a:pPr marL="269875" indent="-269875">
              <a:spcBef>
                <a:spcPct val="10000"/>
              </a:spcBef>
            </a:pPr>
            <a:r>
              <a:rPr lang="en-GB" b="1" dirty="0"/>
              <a:t>●	Phosphates (PO</a:t>
            </a:r>
            <a:r>
              <a:rPr lang="en-GB" b="1" baseline="-25000" dirty="0"/>
              <a:t>4</a:t>
            </a:r>
            <a:r>
              <a:rPr lang="en-GB" b="1" baseline="30000" dirty="0"/>
              <a:t>3-</a:t>
            </a:r>
            <a:r>
              <a:rPr lang="en-GB" b="1" dirty="0"/>
              <a:t>), and</a:t>
            </a:r>
          </a:p>
          <a:p>
            <a:pPr marL="269875" indent="-269875">
              <a:spcBef>
                <a:spcPct val="10000"/>
              </a:spcBef>
            </a:pPr>
            <a:r>
              <a:rPr lang="en-GB" b="1" dirty="0"/>
              <a:t>●	Silicates (complex combinations of silica and oxygen).  </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115888"/>
            <a:ext cx="9144000" cy="519112"/>
          </a:xfrm>
          <a:prstGeom prst="rect">
            <a:avLst/>
          </a:prstGeom>
          <a:noFill/>
          <a:ln w="9525">
            <a:noFill/>
            <a:miter lim="800000"/>
            <a:headEnd/>
            <a:tailEnd/>
          </a:ln>
        </p:spPr>
        <p:txBody>
          <a:bodyPr>
            <a:spAutoFit/>
          </a:bodyPr>
          <a:lstStyle/>
          <a:p>
            <a:pPr algn="ctr">
              <a:spcBef>
                <a:spcPct val="50000"/>
              </a:spcBef>
            </a:pPr>
            <a:r>
              <a:rPr lang="el-GR" sz="2800" b="1">
                <a:solidFill>
                  <a:srgbClr val="0000CC"/>
                </a:solidFill>
              </a:rPr>
              <a:t>...</a:t>
            </a:r>
            <a:r>
              <a:rPr lang="en-GB" sz="2800" b="1">
                <a:solidFill>
                  <a:srgbClr val="0000CC"/>
                </a:solidFill>
              </a:rPr>
              <a:t>Minerals…</a:t>
            </a:r>
          </a:p>
        </p:txBody>
      </p:sp>
      <p:sp>
        <p:nvSpPr>
          <p:cNvPr id="39939" name="Rectangle 3"/>
          <p:cNvSpPr>
            <a:spLocks noChangeArrowheads="1"/>
          </p:cNvSpPr>
          <p:nvPr/>
        </p:nvSpPr>
        <p:spPr bwMode="auto">
          <a:xfrm>
            <a:off x="250825" y="765175"/>
            <a:ext cx="8642350" cy="1938992"/>
          </a:xfrm>
          <a:prstGeom prst="rect">
            <a:avLst/>
          </a:prstGeom>
          <a:noFill/>
          <a:ln w="9525">
            <a:noFill/>
            <a:miter lim="800000"/>
            <a:headEnd/>
            <a:tailEnd/>
          </a:ln>
        </p:spPr>
        <p:txBody>
          <a:bodyPr>
            <a:spAutoFit/>
          </a:bodyPr>
          <a:lstStyle/>
          <a:p>
            <a:r>
              <a:rPr lang="en-GB" sz="2400" b="1" dirty="0"/>
              <a:t>Out of the 98 naturally occurring elements, which are combined in different ways to form the thousands of minerals, there are 19 elements that occur as minerals themselves, and these are known as </a:t>
            </a:r>
            <a:r>
              <a:rPr lang="en-GB" sz="2400" b="1" dirty="0">
                <a:solidFill>
                  <a:schemeClr val="accent2"/>
                </a:solidFill>
              </a:rPr>
              <a:t>native elements</a:t>
            </a:r>
            <a:r>
              <a:rPr lang="en-GB" sz="2400" b="1" dirty="0"/>
              <a:t>.  They are divided into three groups:</a:t>
            </a:r>
          </a:p>
        </p:txBody>
      </p:sp>
      <p:sp>
        <p:nvSpPr>
          <p:cNvPr id="39940" name="Rectangle 4"/>
          <p:cNvSpPr>
            <a:spLocks noChangeArrowheads="1"/>
          </p:cNvSpPr>
          <p:nvPr/>
        </p:nvSpPr>
        <p:spPr bwMode="auto">
          <a:xfrm>
            <a:off x="214282" y="2786058"/>
            <a:ext cx="8678893" cy="3194721"/>
          </a:xfrm>
          <a:prstGeom prst="rect">
            <a:avLst/>
          </a:prstGeom>
          <a:noFill/>
          <a:ln w="9525">
            <a:noFill/>
            <a:miter lim="800000"/>
            <a:headEnd/>
            <a:tailEnd/>
          </a:ln>
        </p:spPr>
        <p:txBody>
          <a:bodyPr wrap="square">
            <a:spAutoFit/>
          </a:bodyPr>
          <a:lstStyle/>
          <a:p>
            <a:pPr marL="342900" indent="-342900">
              <a:spcBef>
                <a:spcPct val="10000"/>
              </a:spcBef>
              <a:buFontTx/>
              <a:buAutoNum type="arabicPeriod"/>
            </a:pPr>
            <a:r>
              <a:rPr lang="en-GB" sz="2400" b="1" dirty="0">
                <a:solidFill>
                  <a:srgbClr val="0000CC"/>
                </a:solidFill>
              </a:rPr>
              <a:t>Metals</a:t>
            </a:r>
            <a:r>
              <a:rPr lang="en-GB" sz="2400" b="1" dirty="0"/>
              <a:t> [platinum (Pt), iridium (</a:t>
            </a:r>
            <a:r>
              <a:rPr lang="en-GB" sz="2400" b="1" dirty="0" err="1"/>
              <a:t>Ir</a:t>
            </a:r>
            <a:r>
              <a:rPr lang="en-GB" sz="2400" b="1" dirty="0"/>
              <a:t>), osmium (Os), iron (Fe), zinc (Zn), tin (</a:t>
            </a:r>
            <a:r>
              <a:rPr lang="en-GB" sz="2400" b="1" dirty="0" err="1"/>
              <a:t>Sn</a:t>
            </a:r>
            <a:r>
              <a:rPr lang="en-GB" sz="2400" b="1" dirty="0"/>
              <a:t>), gold (Au), silver (Ag), copper (Cu), mercury (Hg), lead (</a:t>
            </a:r>
            <a:r>
              <a:rPr lang="en-GB" sz="2400" b="1" dirty="0" err="1"/>
              <a:t>Pb</a:t>
            </a:r>
            <a:r>
              <a:rPr lang="en-GB" sz="2400" b="1" dirty="0"/>
              <a:t>), and chromium(Cr)];</a:t>
            </a:r>
          </a:p>
          <a:p>
            <a:pPr marL="342900" indent="-342900">
              <a:spcBef>
                <a:spcPct val="10000"/>
              </a:spcBef>
            </a:pPr>
            <a:r>
              <a:rPr lang="en-GB" sz="2400" b="1" dirty="0"/>
              <a:t>  </a:t>
            </a:r>
          </a:p>
          <a:p>
            <a:pPr marL="342900" indent="-342900">
              <a:spcBef>
                <a:spcPct val="10000"/>
              </a:spcBef>
              <a:buFontTx/>
              <a:buAutoNum type="arabicPeriod" startAt="2"/>
            </a:pPr>
            <a:r>
              <a:rPr lang="en-GB" sz="2400" b="1" dirty="0">
                <a:solidFill>
                  <a:srgbClr val="0000CC"/>
                </a:solidFill>
              </a:rPr>
              <a:t>Semi-metals</a:t>
            </a:r>
            <a:r>
              <a:rPr lang="en-GB" sz="2400" b="1" dirty="0"/>
              <a:t> or </a:t>
            </a:r>
            <a:r>
              <a:rPr lang="en-GB" sz="2400" b="1" dirty="0">
                <a:solidFill>
                  <a:srgbClr val="0000CC"/>
                </a:solidFill>
              </a:rPr>
              <a:t>Metalloids</a:t>
            </a:r>
            <a:r>
              <a:rPr lang="en-GB" sz="2400" b="1" dirty="0"/>
              <a:t> [bismuth (Bi), antimony (</a:t>
            </a:r>
            <a:r>
              <a:rPr lang="en-GB" sz="2400" b="1" dirty="0" err="1"/>
              <a:t>Sb</a:t>
            </a:r>
            <a:r>
              <a:rPr lang="en-GB" sz="2400" b="1" dirty="0"/>
              <a:t>), arsenic (As), tellurium (Te), and selenium(Se)], and</a:t>
            </a:r>
          </a:p>
          <a:p>
            <a:pPr marL="342900" indent="-342900">
              <a:spcBef>
                <a:spcPct val="10000"/>
              </a:spcBef>
            </a:pPr>
            <a:r>
              <a:rPr lang="en-GB" sz="2400" b="1" dirty="0"/>
              <a:t>  </a:t>
            </a:r>
          </a:p>
          <a:p>
            <a:pPr marL="342900" indent="-342900">
              <a:spcBef>
                <a:spcPct val="10000"/>
              </a:spcBef>
            </a:pPr>
            <a:r>
              <a:rPr lang="en-GB" sz="2400" b="1" dirty="0"/>
              <a:t>3.	</a:t>
            </a:r>
            <a:r>
              <a:rPr lang="en-GB" sz="2400" b="1" dirty="0">
                <a:solidFill>
                  <a:srgbClr val="0000CC"/>
                </a:solidFill>
              </a:rPr>
              <a:t>Non-metals</a:t>
            </a:r>
            <a:r>
              <a:rPr lang="en-GB" sz="2400" b="1" dirty="0"/>
              <a:t> [sulphur (S), and carbon (C)].</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0" y="115888"/>
            <a:ext cx="9144000" cy="519112"/>
          </a:xfrm>
          <a:prstGeom prst="rect">
            <a:avLst/>
          </a:prstGeom>
          <a:noFill/>
          <a:ln w="9525">
            <a:noFill/>
            <a:miter lim="800000"/>
            <a:headEnd/>
            <a:tailEnd/>
          </a:ln>
        </p:spPr>
        <p:txBody>
          <a:bodyPr>
            <a:spAutoFit/>
          </a:bodyPr>
          <a:lstStyle/>
          <a:p>
            <a:pPr algn="ctr">
              <a:spcBef>
                <a:spcPct val="50000"/>
              </a:spcBef>
            </a:pPr>
            <a:r>
              <a:rPr lang="el-GR" sz="2800" b="1">
                <a:solidFill>
                  <a:srgbClr val="0000CC"/>
                </a:solidFill>
              </a:rPr>
              <a:t>...</a:t>
            </a:r>
            <a:r>
              <a:rPr lang="en-GB" sz="2800" b="1">
                <a:solidFill>
                  <a:srgbClr val="0000CC"/>
                </a:solidFill>
              </a:rPr>
              <a:t>Minerals</a:t>
            </a:r>
          </a:p>
        </p:txBody>
      </p:sp>
      <p:sp>
        <p:nvSpPr>
          <p:cNvPr id="40963" name="Rectangle 3"/>
          <p:cNvSpPr>
            <a:spLocks noChangeArrowheads="1"/>
          </p:cNvSpPr>
          <p:nvPr/>
        </p:nvSpPr>
        <p:spPr bwMode="auto">
          <a:xfrm>
            <a:off x="250825" y="765175"/>
            <a:ext cx="8642350" cy="3416320"/>
          </a:xfrm>
          <a:prstGeom prst="rect">
            <a:avLst/>
          </a:prstGeom>
          <a:noFill/>
          <a:ln w="9525">
            <a:noFill/>
            <a:miter lim="800000"/>
            <a:headEnd/>
            <a:tailEnd/>
          </a:ln>
        </p:spPr>
        <p:txBody>
          <a:bodyPr>
            <a:spAutoFit/>
          </a:bodyPr>
          <a:lstStyle/>
          <a:p>
            <a:r>
              <a:rPr lang="en-GB" sz="2400" b="1" dirty="0"/>
              <a:t>Although there are several thousand known minerals, about 100 constitute the major mineral components of rocks, and these are the so-called </a:t>
            </a:r>
            <a:r>
              <a:rPr lang="en-GB" sz="2400" b="1" i="1" dirty="0">
                <a:solidFill>
                  <a:schemeClr val="accent2"/>
                </a:solidFill>
              </a:rPr>
              <a:t>rock-forming minerals</a:t>
            </a:r>
            <a:r>
              <a:rPr lang="en-GB" sz="2400" b="1" dirty="0"/>
              <a:t>.  </a:t>
            </a:r>
          </a:p>
          <a:p>
            <a:endParaRPr lang="en-GB" sz="2400" b="1" dirty="0"/>
          </a:p>
          <a:p>
            <a:r>
              <a:rPr lang="en-GB" sz="2400" b="1" i="1" dirty="0"/>
              <a:t>Silicates</a:t>
            </a:r>
            <a:r>
              <a:rPr lang="en-GB" sz="2400" b="1" dirty="0"/>
              <a:t> are the most commonly occurring minerals, because silica (SiO</a:t>
            </a:r>
            <a:r>
              <a:rPr lang="en-GB" sz="2400" b="1" baseline="-25000" dirty="0"/>
              <a:t>2</a:t>
            </a:r>
            <a:r>
              <a:rPr lang="en-GB" sz="2400" b="1" dirty="0"/>
              <a:t>) is the most abundant constituent of the Earth's crust (about 59 per cent), and the silicate minerals make up about 95% of the Earth’s crust and upper mantle. </a:t>
            </a:r>
          </a:p>
        </p:txBody>
      </p:sp>
      <p:sp>
        <p:nvSpPr>
          <p:cNvPr id="40964" name="Rectangle 6"/>
          <p:cNvSpPr>
            <a:spLocks noChangeArrowheads="1"/>
          </p:cNvSpPr>
          <p:nvPr/>
        </p:nvSpPr>
        <p:spPr bwMode="auto">
          <a:xfrm>
            <a:off x="971550" y="4221163"/>
            <a:ext cx="4572000" cy="2017712"/>
          </a:xfrm>
          <a:prstGeom prst="rect">
            <a:avLst/>
          </a:prstGeom>
          <a:noFill/>
          <a:ln w="9525">
            <a:noFill/>
            <a:miter lim="800000"/>
            <a:headEnd/>
            <a:tailEnd/>
          </a:ln>
        </p:spPr>
        <p:txBody>
          <a:bodyPr>
            <a:spAutoFit/>
          </a:bodyPr>
          <a:lstStyle/>
          <a:p>
            <a:pPr>
              <a:spcBef>
                <a:spcPct val="50000"/>
              </a:spcBef>
            </a:pPr>
            <a:r>
              <a:rPr lang="en-GB" b="1" dirty="0"/>
              <a:t>URLs with relevant information</a:t>
            </a:r>
            <a:r>
              <a:rPr lang="en-GB" dirty="0"/>
              <a:t>:</a:t>
            </a:r>
          </a:p>
          <a:p>
            <a:pPr>
              <a:spcBef>
                <a:spcPct val="50000"/>
              </a:spcBef>
            </a:pPr>
            <a:r>
              <a:rPr lang="en-GB" dirty="0"/>
              <a:t>http://www.chemguide.co.uk/ </a:t>
            </a:r>
          </a:p>
          <a:p>
            <a:pPr>
              <a:spcBef>
                <a:spcPct val="50000"/>
              </a:spcBef>
            </a:pPr>
            <a:r>
              <a:rPr lang="en-GB" dirty="0"/>
              <a:t>http://www.galleries.com/minerals/</a:t>
            </a:r>
          </a:p>
          <a:p>
            <a:pPr>
              <a:spcBef>
                <a:spcPct val="50000"/>
              </a:spcBef>
            </a:pPr>
            <a:r>
              <a:rPr lang="en-GB" dirty="0"/>
              <a:t>http://www.mindat.org/</a:t>
            </a:r>
          </a:p>
          <a:p>
            <a:pPr>
              <a:spcBef>
                <a:spcPct val="50000"/>
              </a:spcBef>
            </a:pPr>
            <a:r>
              <a:rPr lang="en-GB" dirty="0"/>
              <a:t>http://webmineral.com/</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115888"/>
            <a:ext cx="9144000" cy="519112"/>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Rocks…</a:t>
            </a:r>
          </a:p>
        </p:txBody>
      </p:sp>
      <p:sp>
        <p:nvSpPr>
          <p:cNvPr id="41987" name="Rectangle 3"/>
          <p:cNvSpPr>
            <a:spLocks noChangeArrowheads="1"/>
          </p:cNvSpPr>
          <p:nvPr/>
        </p:nvSpPr>
        <p:spPr bwMode="auto">
          <a:xfrm>
            <a:off x="250825" y="928670"/>
            <a:ext cx="8642350" cy="5262979"/>
          </a:xfrm>
          <a:prstGeom prst="rect">
            <a:avLst/>
          </a:prstGeom>
          <a:noFill/>
          <a:ln w="9525">
            <a:noFill/>
            <a:miter lim="800000"/>
            <a:headEnd/>
            <a:tailEnd/>
          </a:ln>
        </p:spPr>
        <p:txBody>
          <a:bodyPr>
            <a:spAutoFit/>
          </a:bodyPr>
          <a:lstStyle/>
          <a:p>
            <a:r>
              <a:rPr lang="en-GB" sz="2400" b="1" dirty="0"/>
              <a:t>We are slowly building up the story of the different constituents that are home planet Earth is made of.  We have learnt about the </a:t>
            </a:r>
            <a:r>
              <a:rPr lang="en-GB" sz="2400" b="1" i="1" dirty="0">
                <a:solidFill>
                  <a:schemeClr val="accent2"/>
                </a:solidFill>
              </a:rPr>
              <a:t>chemical elements</a:t>
            </a:r>
            <a:r>
              <a:rPr lang="en-GB" sz="2400" b="1" dirty="0"/>
              <a:t>, the simplest building blocks, and then about </a:t>
            </a:r>
            <a:r>
              <a:rPr lang="en-GB" sz="2400" b="1" i="1" dirty="0">
                <a:solidFill>
                  <a:schemeClr val="accent2"/>
                </a:solidFill>
              </a:rPr>
              <a:t>minerals</a:t>
            </a:r>
            <a:r>
              <a:rPr lang="en-GB" sz="2400" b="1" dirty="0"/>
              <a:t>, which are simply combinations of the different chemical elements.  Next in our story is the combination of minerals in different ways and proportions to form </a:t>
            </a:r>
            <a:r>
              <a:rPr lang="en-GB" sz="2400" b="1" i="1" u="sng" dirty="0">
                <a:solidFill>
                  <a:srgbClr val="0000CC"/>
                </a:solidFill>
              </a:rPr>
              <a:t>rocks</a:t>
            </a:r>
            <a:r>
              <a:rPr lang="en-GB" sz="2400" b="1" dirty="0"/>
              <a:t>.</a:t>
            </a:r>
          </a:p>
          <a:p>
            <a:endParaRPr lang="en-GB" sz="2400" b="1" dirty="0"/>
          </a:p>
          <a:p>
            <a:r>
              <a:rPr lang="en-GB" sz="2400" b="1" i="1" dirty="0">
                <a:solidFill>
                  <a:schemeClr val="accent2"/>
                </a:solidFill>
              </a:rPr>
              <a:t>Rocks</a:t>
            </a:r>
            <a:r>
              <a:rPr lang="en-GB" sz="2400" b="1" dirty="0"/>
              <a:t> are natural aggregates or combinations of one or more minerals.  </a:t>
            </a:r>
          </a:p>
          <a:p>
            <a:endParaRPr lang="en-GB" sz="2400" b="1" dirty="0"/>
          </a:p>
          <a:p>
            <a:r>
              <a:rPr lang="en-GB" sz="2400" b="1" i="1" dirty="0">
                <a:solidFill>
                  <a:srgbClr val="0000CC"/>
                </a:solidFill>
              </a:rPr>
              <a:t>Rocks</a:t>
            </a:r>
            <a:r>
              <a:rPr lang="en-GB" sz="2400" b="1" dirty="0"/>
              <a:t> are classified according to their chemical composition and structure into different types, </a:t>
            </a:r>
            <a:r>
              <a:rPr lang="en-GB" sz="2400" b="1" i="1" dirty="0"/>
              <a:t>i.e</a:t>
            </a:r>
            <a:r>
              <a:rPr lang="en-GB" sz="2400" b="1" dirty="0"/>
              <a:t>., </a:t>
            </a:r>
            <a:r>
              <a:rPr lang="en-GB" sz="2400" b="1" i="1" dirty="0">
                <a:solidFill>
                  <a:srgbClr val="C00000"/>
                </a:solidFill>
              </a:rPr>
              <a:t>Igneous</a:t>
            </a:r>
            <a:r>
              <a:rPr lang="en-GB" sz="2400" b="1" i="1" dirty="0"/>
              <a:t>, </a:t>
            </a:r>
            <a:r>
              <a:rPr lang="en-GB" sz="2400" b="1" i="1" dirty="0">
                <a:solidFill>
                  <a:srgbClr val="C00000"/>
                </a:solidFill>
              </a:rPr>
              <a:t>Sedimentary</a:t>
            </a:r>
            <a:r>
              <a:rPr lang="en-GB" sz="2400" b="1" i="1" dirty="0"/>
              <a:t> and </a:t>
            </a:r>
            <a:r>
              <a:rPr lang="en-GB" sz="2400" b="1" i="1" dirty="0">
                <a:solidFill>
                  <a:srgbClr val="C00000"/>
                </a:solidFill>
              </a:rPr>
              <a:t>Metamorphic</a:t>
            </a:r>
            <a:r>
              <a:rPr lang="en-GB" sz="2400" b="1" dirty="0"/>
              <a:t>. </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0" y="-24"/>
            <a:ext cx="9144000" cy="519112"/>
          </a:xfrm>
          <a:prstGeom prst="rect">
            <a:avLst/>
          </a:prstGeom>
          <a:noFill/>
          <a:ln w="9525">
            <a:noFill/>
            <a:miter lim="800000"/>
            <a:headEnd/>
            <a:tailEnd/>
          </a:ln>
        </p:spPr>
        <p:txBody>
          <a:bodyPr>
            <a:spAutoFit/>
          </a:bodyPr>
          <a:lstStyle/>
          <a:p>
            <a:pPr algn="ctr">
              <a:spcBef>
                <a:spcPct val="50000"/>
              </a:spcBef>
            </a:pPr>
            <a:r>
              <a:rPr lang="en-GB" sz="2800" b="1" dirty="0">
                <a:solidFill>
                  <a:srgbClr val="0000CC"/>
                </a:solidFill>
              </a:rPr>
              <a:t>…Rocks…</a:t>
            </a:r>
          </a:p>
        </p:txBody>
      </p:sp>
      <p:sp>
        <p:nvSpPr>
          <p:cNvPr id="43011" name="Rectangle 3"/>
          <p:cNvSpPr>
            <a:spLocks noChangeArrowheads="1"/>
          </p:cNvSpPr>
          <p:nvPr/>
        </p:nvSpPr>
        <p:spPr bwMode="auto">
          <a:xfrm>
            <a:off x="250825" y="500042"/>
            <a:ext cx="8642350" cy="3046988"/>
          </a:xfrm>
          <a:prstGeom prst="rect">
            <a:avLst/>
          </a:prstGeom>
          <a:noFill/>
          <a:ln w="9525">
            <a:noFill/>
            <a:miter lim="800000"/>
            <a:headEnd/>
            <a:tailEnd/>
          </a:ln>
        </p:spPr>
        <p:txBody>
          <a:bodyPr>
            <a:spAutoFit/>
          </a:bodyPr>
          <a:lstStyle/>
          <a:p>
            <a:pPr marL="452438" indent="-452438"/>
            <a:r>
              <a:rPr lang="en-GB" sz="2400" b="1" dirty="0"/>
              <a:t>(1) </a:t>
            </a:r>
            <a:r>
              <a:rPr lang="en-GB" sz="2400" b="1" i="1" u="sng" dirty="0">
                <a:solidFill>
                  <a:srgbClr val="0000CC"/>
                </a:solidFill>
              </a:rPr>
              <a:t>Igneous rocks</a:t>
            </a:r>
            <a:r>
              <a:rPr lang="en-GB" sz="2400" b="1" dirty="0"/>
              <a:t> have solidified from molten rock material called magma, and form the greatest part of Earth’s rocky crust.  The word igneous comes from the Latin word ‘</a:t>
            </a:r>
            <a:r>
              <a:rPr lang="en-GB" sz="2400" b="1" i="1" dirty="0" err="1"/>
              <a:t>ignis</a:t>
            </a:r>
            <a:r>
              <a:rPr lang="en-GB" sz="2400" b="1" dirty="0"/>
              <a:t>’, which means ‘</a:t>
            </a:r>
            <a:r>
              <a:rPr lang="en-GB" sz="2400" b="1" i="1" dirty="0"/>
              <a:t>fire</a:t>
            </a:r>
            <a:r>
              <a:rPr lang="en-GB" sz="2400" b="1" dirty="0"/>
              <a:t>’.  </a:t>
            </a:r>
            <a:r>
              <a:rPr lang="en-GB" sz="2400" b="1" i="1" dirty="0"/>
              <a:t>Granite</a:t>
            </a:r>
            <a:r>
              <a:rPr lang="en-GB" sz="2400" b="1" dirty="0"/>
              <a:t> is an igneous rock we all know, because it is used as an ornamental stone on the face of many buildings, as tiles on floors and staircases, and as kitchen tops, since it is a hard and durable rock.</a:t>
            </a:r>
          </a:p>
        </p:txBody>
      </p:sp>
      <p:pic>
        <p:nvPicPr>
          <p:cNvPr id="43012" name="Picture 3" descr="Various_granites.jpg"/>
          <p:cNvPicPr>
            <a:picLocks noChangeAspect="1"/>
          </p:cNvPicPr>
          <p:nvPr/>
        </p:nvPicPr>
        <p:blipFill>
          <a:blip r:embed="rId3" cstate="print"/>
          <a:srcRect/>
          <a:stretch>
            <a:fillRect/>
          </a:stretch>
        </p:blipFill>
        <p:spPr bwMode="auto">
          <a:xfrm>
            <a:off x="481013" y="3673313"/>
            <a:ext cx="8459787" cy="2376487"/>
          </a:xfrm>
          <a:prstGeom prst="rect">
            <a:avLst/>
          </a:prstGeom>
          <a:noFill/>
          <a:ln w="9525">
            <a:noFill/>
            <a:miter lim="800000"/>
            <a:headEnd/>
            <a:tailEnd/>
          </a:ln>
        </p:spPr>
      </p:pic>
      <p:sp>
        <p:nvSpPr>
          <p:cNvPr id="43013" name="Rectangle 4"/>
          <p:cNvSpPr>
            <a:spLocks noChangeArrowheads="1"/>
          </p:cNvSpPr>
          <p:nvPr/>
        </p:nvSpPr>
        <p:spPr bwMode="auto">
          <a:xfrm>
            <a:off x="468313" y="6049800"/>
            <a:ext cx="8424862" cy="338138"/>
          </a:xfrm>
          <a:prstGeom prst="rect">
            <a:avLst/>
          </a:prstGeom>
          <a:noFill/>
          <a:ln w="9525">
            <a:noFill/>
            <a:miter lim="800000"/>
            <a:headEnd/>
            <a:tailEnd/>
          </a:ln>
        </p:spPr>
        <p:txBody>
          <a:bodyPr>
            <a:spAutoFit/>
          </a:bodyPr>
          <a:lstStyle/>
          <a:p>
            <a:pPr algn="ctr"/>
            <a:r>
              <a:rPr lang="en-GB" sz="1600"/>
              <a:t>[Source: https://upload.wikimedia.org/wikipedia/commons/3/34/Various_granites.jpg]</a:t>
            </a:r>
            <a:endParaRPr lang="el-GR" sz="160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0" y="44450"/>
            <a:ext cx="5857884" cy="519113"/>
          </a:xfrm>
          <a:prstGeom prst="rect">
            <a:avLst/>
          </a:prstGeom>
          <a:noFill/>
          <a:ln w="9525">
            <a:noFill/>
            <a:miter lim="800000"/>
            <a:headEnd/>
            <a:tailEnd/>
          </a:ln>
        </p:spPr>
        <p:txBody>
          <a:bodyPr wrap="square">
            <a:spAutoFit/>
          </a:bodyPr>
          <a:lstStyle/>
          <a:p>
            <a:pPr algn="ctr">
              <a:spcBef>
                <a:spcPct val="50000"/>
              </a:spcBef>
            </a:pPr>
            <a:r>
              <a:rPr lang="en-GB" sz="2800" b="1" dirty="0">
                <a:solidFill>
                  <a:srgbClr val="0000CC"/>
                </a:solidFill>
              </a:rPr>
              <a:t>…Rocks…</a:t>
            </a:r>
          </a:p>
        </p:txBody>
      </p:sp>
      <p:pic>
        <p:nvPicPr>
          <p:cNvPr id="44035" name="Picture 6" descr="figure 04-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908050"/>
            <a:ext cx="5688012" cy="4116388"/>
          </a:xfrm>
          <a:prstGeom prst="rect">
            <a:avLst/>
          </a:prstGeom>
          <a:noFill/>
          <a:ln w="9525">
            <a:noFill/>
            <a:miter lim="800000"/>
            <a:headEnd/>
            <a:tailEnd/>
          </a:ln>
        </p:spPr>
      </p:pic>
      <p:sp>
        <p:nvSpPr>
          <p:cNvPr id="44036" name="Rectangle 5"/>
          <p:cNvSpPr>
            <a:spLocks noChangeArrowheads="1"/>
          </p:cNvSpPr>
          <p:nvPr/>
        </p:nvSpPr>
        <p:spPr bwMode="auto">
          <a:xfrm>
            <a:off x="5903913" y="71414"/>
            <a:ext cx="3240087" cy="6370975"/>
          </a:xfrm>
          <a:prstGeom prst="rect">
            <a:avLst/>
          </a:prstGeom>
          <a:noFill/>
          <a:ln w="9525">
            <a:noFill/>
            <a:miter lim="800000"/>
            <a:headEnd/>
            <a:tailEnd/>
          </a:ln>
        </p:spPr>
        <p:txBody>
          <a:bodyPr anchor="ctr">
            <a:spAutoFit/>
          </a:bodyPr>
          <a:lstStyle/>
          <a:p>
            <a:pPr eaLnBrk="0" hangingPunct="0"/>
            <a:r>
              <a:rPr lang="en-GB" sz="2400" b="1" i="1" u="sng" dirty="0">
                <a:solidFill>
                  <a:srgbClr val="0000CC"/>
                </a:solidFill>
              </a:rPr>
              <a:t>Igneous rocks</a:t>
            </a:r>
            <a:r>
              <a:rPr lang="en-GB" sz="2400" b="1" dirty="0"/>
              <a:t>:  The block diagram shows the basic </a:t>
            </a:r>
            <a:r>
              <a:rPr lang="en-GB" sz="2400" b="1" i="1" u="sng" dirty="0"/>
              <a:t>extrusive</a:t>
            </a:r>
            <a:r>
              <a:rPr lang="en-GB" sz="2400" b="1" dirty="0"/>
              <a:t> and </a:t>
            </a:r>
            <a:r>
              <a:rPr lang="en-GB" sz="2400" b="1" i="1" u="sng" dirty="0"/>
              <a:t>intrusive</a:t>
            </a:r>
            <a:r>
              <a:rPr lang="en-GB" sz="2400" b="1" dirty="0"/>
              <a:t> igneous structures.  </a:t>
            </a:r>
          </a:p>
          <a:p>
            <a:pPr eaLnBrk="0" hangingPunct="0"/>
            <a:endParaRPr lang="en-GB" sz="2400" b="1" dirty="0"/>
          </a:p>
          <a:p>
            <a:pPr eaLnBrk="0" hangingPunct="0"/>
            <a:r>
              <a:rPr lang="en-GB" sz="2400" b="1" dirty="0"/>
              <a:t>Note that dykes cut across layers of country rock, and sills run parallel to them.  </a:t>
            </a:r>
          </a:p>
          <a:p>
            <a:pPr eaLnBrk="0" hangingPunct="0"/>
            <a:endParaRPr lang="en-GB" sz="2400" b="1" dirty="0"/>
          </a:p>
          <a:p>
            <a:pPr eaLnBrk="0" hangingPunct="0"/>
            <a:r>
              <a:rPr lang="en-GB" sz="2400" b="1" dirty="0"/>
              <a:t>Batholiths are the largest form of </a:t>
            </a:r>
            <a:r>
              <a:rPr lang="en-GB" sz="2400" b="1" dirty="0" err="1"/>
              <a:t>plutons</a:t>
            </a:r>
            <a:r>
              <a:rPr lang="en-GB" sz="2400" b="1" dirty="0"/>
              <a:t>, </a:t>
            </a:r>
            <a:r>
              <a:rPr lang="en-GB" sz="2400" b="1" i="1" dirty="0"/>
              <a:t>e.g.</a:t>
            </a:r>
            <a:r>
              <a:rPr lang="en-GB" sz="2400" b="1" dirty="0"/>
              <a:t>, granite.</a:t>
            </a:r>
          </a:p>
        </p:txBody>
      </p:sp>
      <p:sp>
        <p:nvSpPr>
          <p:cNvPr id="44037" name="Rectangle 6"/>
          <p:cNvSpPr>
            <a:spLocks noChangeArrowheads="1"/>
          </p:cNvSpPr>
          <p:nvPr/>
        </p:nvSpPr>
        <p:spPr bwMode="auto">
          <a:xfrm>
            <a:off x="971550" y="5084763"/>
            <a:ext cx="3576638" cy="274637"/>
          </a:xfrm>
          <a:prstGeom prst="rect">
            <a:avLst/>
          </a:prstGeom>
          <a:noFill/>
          <a:ln w="9525">
            <a:noFill/>
            <a:miter lim="800000"/>
            <a:headEnd/>
            <a:tailEnd/>
          </a:ln>
        </p:spPr>
        <p:txBody>
          <a:bodyPr wrap="none">
            <a:spAutoFit/>
          </a:bodyPr>
          <a:lstStyle/>
          <a:p>
            <a:pPr eaLnBrk="0" hangingPunct="0"/>
            <a:r>
              <a:rPr lang="en-GB" sz="1200"/>
              <a:t>[Source: Press and Siever (2002, Fig. 4.13, p.83)]</a:t>
            </a:r>
          </a:p>
        </p:txBody>
      </p:sp>
      <p:sp>
        <p:nvSpPr>
          <p:cNvPr id="44038" name="Rectangle 7"/>
          <p:cNvSpPr>
            <a:spLocks noChangeArrowheads="1"/>
          </p:cNvSpPr>
          <p:nvPr/>
        </p:nvSpPr>
        <p:spPr bwMode="auto">
          <a:xfrm>
            <a:off x="323850" y="5373688"/>
            <a:ext cx="4572000" cy="1027112"/>
          </a:xfrm>
          <a:prstGeom prst="rect">
            <a:avLst/>
          </a:prstGeom>
          <a:noFill/>
          <a:ln w="9525">
            <a:noFill/>
            <a:miter lim="800000"/>
            <a:headEnd/>
            <a:tailEnd/>
          </a:ln>
        </p:spPr>
        <p:txBody>
          <a:bodyPr>
            <a:spAutoFit/>
          </a:bodyPr>
          <a:lstStyle/>
          <a:p>
            <a:pPr>
              <a:spcBef>
                <a:spcPct val="50000"/>
              </a:spcBef>
            </a:pPr>
            <a:r>
              <a:rPr lang="en-GB" b="1" i="1"/>
              <a:t>URLs with relevant information</a:t>
            </a:r>
            <a:r>
              <a:rPr lang="en-GB"/>
              <a:t>:</a:t>
            </a:r>
          </a:p>
          <a:p>
            <a:pPr>
              <a:spcBef>
                <a:spcPct val="20000"/>
              </a:spcBef>
            </a:pPr>
            <a:r>
              <a:rPr lang="en-GB"/>
              <a:t>http://www.geokem.com/index.html </a:t>
            </a:r>
          </a:p>
          <a:p>
            <a:pPr>
              <a:spcBef>
                <a:spcPct val="20000"/>
              </a:spcBef>
            </a:pPr>
            <a:r>
              <a:rPr lang="en-GB"/>
              <a:t>http://en.wikipedia.org/wiki/Igneous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0" y="44450"/>
            <a:ext cx="5929322" cy="519113"/>
          </a:xfrm>
          <a:prstGeom prst="rect">
            <a:avLst/>
          </a:prstGeom>
          <a:noFill/>
          <a:ln w="9525">
            <a:noFill/>
            <a:miter lim="800000"/>
            <a:headEnd/>
            <a:tailEnd/>
          </a:ln>
        </p:spPr>
        <p:txBody>
          <a:bodyPr wrap="square">
            <a:spAutoFit/>
          </a:bodyPr>
          <a:lstStyle/>
          <a:p>
            <a:pPr algn="ctr">
              <a:spcBef>
                <a:spcPct val="50000"/>
              </a:spcBef>
            </a:pPr>
            <a:r>
              <a:rPr lang="en-GB" sz="2800" b="1" dirty="0">
                <a:solidFill>
                  <a:srgbClr val="0000CC"/>
                </a:solidFill>
              </a:rPr>
              <a:t>…Rocks…</a:t>
            </a:r>
          </a:p>
        </p:txBody>
      </p:sp>
      <p:sp>
        <p:nvSpPr>
          <p:cNvPr id="45059" name="Rectangle 4"/>
          <p:cNvSpPr>
            <a:spLocks noChangeArrowheads="1"/>
          </p:cNvSpPr>
          <p:nvPr/>
        </p:nvSpPr>
        <p:spPr bwMode="auto">
          <a:xfrm>
            <a:off x="5903913" y="357166"/>
            <a:ext cx="3240087" cy="5909310"/>
          </a:xfrm>
          <a:prstGeom prst="rect">
            <a:avLst/>
          </a:prstGeom>
          <a:noFill/>
          <a:ln w="9525">
            <a:noFill/>
            <a:miter lim="800000"/>
            <a:headEnd/>
            <a:tailEnd/>
          </a:ln>
        </p:spPr>
        <p:txBody>
          <a:bodyPr anchor="ctr">
            <a:spAutoFit/>
          </a:bodyPr>
          <a:lstStyle/>
          <a:p>
            <a:pPr eaLnBrk="0" hangingPunct="0"/>
            <a:r>
              <a:rPr lang="en-GB" b="1" i="1" dirty="0">
                <a:solidFill>
                  <a:srgbClr val="0000CC"/>
                </a:solidFill>
              </a:rPr>
              <a:t>Igneous rocks</a:t>
            </a:r>
            <a:r>
              <a:rPr lang="en-GB" b="1" dirty="0"/>
              <a:t>:  The </a:t>
            </a:r>
            <a:r>
              <a:rPr lang="en-GB" b="1" i="1" u="sng" dirty="0"/>
              <a:t>vertical axis</a:t>
            </a:r>
            <a:r>
              <a:rPr lang="en-GB" b="1" dirty="0"/>
              <a:t> measures the mineral composition of a given rock as a percentage of its volume.  The </a:t>
            </a:r>
            <a:r>
              <a:rPr lang="en-GB" b="1" i="1" u="sng" dirty="0"/>
              <a:t>horizontal axis</a:t>
            </a:r>
            <a:r>
              <a:rPr lang="en-GB" b="1" dirty="0"/>
              <a:t> gives the percentage silica (SiO</a:t>
            </a:r>
            <a:r>
              <a:rPr lang="en-GB" b="1" baseline="-25000" dirty="0"/>
              <a:t>2</a:t>
            </a:r>
            <a:r>
              <a:rPr lang="en-GB" b="1" dirty="0"/>
              <a:t>) content, and the </a:t>
            </a:r>
            <a:r>
              <a:rPr lang="en-GB" b="1" i="1" u="sng" dirty="0"/>
              <a:t>right-hand horizontal axis</a:t>
            </a:r>
            <a:r>
              <a:rPr lang="en-GB" b="1" dirty="0"/>
              <a:t> classifies the rocks according to their position of crystallisation in the Earth’s crust (intrusive) or on its surface (extrusive).  And, the </a:t>
            </a:r>
            <a:r>
              <a:rPr lang="en-GB" b="1" i="1" u="sng" dirty="0"/>
              <a:t>grain size </a:t>
            </a:r>
            <a:r>
              <a:rPr lang="en-GB" b="1" dirty="0"/>
              <a:t>of the minerals found in different rocks from coarse (large crystals that can be seen with a naked eye) to fine (small crystals that can be seen with a magnifying lens or a microscope).</a:t>
            </a:r>
          </a:p>
        </p:txBody>
      </p:sp>
      <p:sp>
        <p:nvSpPr>
          <p:cNvPr id="45060" name="Rectangle 5"/>
          <p:cNvSpPr>
            <a:spLocks noChangeArrowheads="1"/>
          </p:cNvSpPr>
          <p:nvPr/>
        </p:nvSpPr>
        <p:spPr bwMode="auto">
          <a:xfrm>
            <a:off x="971550" y="5241925"/>
            <a:ext cx="3535363" cy="274638"/>
          </a:xfrm>
          <a:prstGeom prst="rect">
            <a:avLst/>
          </a:prstGeom>
          <a:noFill/>
          <a:ln w="9525">
            <a:noFill/>
            <a:miter lim="800000"/>
            <a:headEnd/>
            <a:tailEnd/>
          </a:ln>
        </p:spPr>
        <p:txBody>
          <a:bodyPr wrap="none">
            <a:spAutoFit/>
          </a:bodyPr>
          <a:lstStyle/>
          <a:p>
            <a:pPr eaLnBrk="0" hangingPunct="0"/>
            <a:r>
              <a:rPr lang="en-GB" sz="1200"/>
              <a:t>[Source:  Press and Siever (2002, Fig. 4.6, p.73)].</a:t>
            </a:r>
          </a:p>
        </p:txBody>
      </p:sp>
      <p:pic>
        <p:nvPicPr>
          <p:cNvPr id="45061" name="Picture 7" descr="figure 04-06"/>
          <p:cNvPicPr>
            <a:picLocks noChangeAspect="1" noChangeArrowheads="1"/>
          </p:cNvPicPr>
          <p:nvPr/>
        </p:nvPicPr>
        <p:blipFill>
          <a:blip r:embed="rId3" cstate="print"/>
          <a:srcRect/>
          <a:stretch>
            <a:fillRect/>
          </a:stretch>
        </p:blipFill>
        <p:spPr bwMode="auto">
          <a:xfrm>
            <a:off x="0" y="1052513"/>
            <a:ext cx="5940425" cy="4222750"/>
          </a:xfrm>
          <a:prstGeom prst="rect">
            <a:avLst/>
          </a:prstGeom>
          <a:noFill/>
          <a:ln w="9525">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0" y="44450"/>
            <a:ext cx="9144000" cy="519113"/>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Geochemistry of Igneous Rocks</a:t>
            </a:r>
          </a:p>
        </p:txBody>
      </p:sp>
      <p:sp>
        <p:nvSpPr>
          <p:cNvPr id="46083" name="Rectangle 3"/>
          <p:cNvSpPr>
            <a:spLocks noChangeArrowheads="1"/>
          </p:cNvSpPr>
          <p:nvPr/>
        </p:nvSpPr>
        <p:spPr bwMode="auto">
          <a:xfrm>
            <a:off x="44970" y="2902107"/>
            <a:ext cx="9036050" cy="3170099"/>
          </a:xfrm>
          <a:prstGeom prst="rect">
            <a:avLst/>
          </a:prstGeom>
          <a:noFill/>
          <a:ln w="9525">
            <a:noFill/>
            <a:miter lim="800000"/>
            <a:headEnd/>
            <a:tailEnd/>
          </a:ln>
        </p:spPr>
        <p:txBody>
          <a:bodyPr wrap="square" anchor="ctr">
            <a:spAutoFit/>
          </a:bodyPr>
          <a:lstStyle/>
          <a:p>
            <a:pPr marL="357188" indent="-357188" eaLnBrk="0" hangingPunct="0"/>
            <a:r>
              <a:rPr lang="en-GB" sz="2000" b="1" dirty="0"/>
              <a:t>●	</a:t>
            </a:r>
            <a:r>
              <a:rPr lang="en-GB" sz="2000" b="1" i="1" dirty="0" err="1">
                <a:solidFill>
                  <a:srgbClr val="C00000"/>
                </a:solidFill>
              </a:rPr>
              <a:t>Ultramafic</a:t>
            </a:r>
            <a:r>
              <a:rPr lang="en-GB" sz="2000" b="1" i="1" dirty="0">
                <a:solidFill>
                  <a:srgbClr val="C00000"/>
                </a:solidFill>
              </a:rPr>
              <a:t> rocks</a:t>
            </a:r>
            <a:r>
              <a:rPr lang="en-GB" sz="2000" b="1" dirty="0">
                <a:solidFill>
                  <a:srgbClr val="C00000"/>
                </a:solidFill>
              </a:rPr>
              <a:t> </a:t>
            </a:r>
            <a:r>
              <a:rPr lang="en-GB" sz="2000" b="1" dirty="0"/>
              <a:t>are rich in cobalt (Co), chromium (Cr) and nickel (Ni);</a:t>
            </a:r>
          </a:p>
          <a:p>
            <a:pPr marL="357188" indent="-357188" eaLnBrk="0" hangingPunct="0"/>
            <a:r>
              <a:rPr lang="en-GB" sz="2000" b="1" dirty="0"/>
              <a:t>●	</a:t>
            </a:r>
            <a:r>
              <a:rPr lang="en-GB" sz="2000" b="1" i="1" dirty="0">
                <a:solidFill>
                  <a:srgbClr val="C00000"/>
                </a:solidFill>
              </a:rPr>
              <a:t>Basaltic or </a:t>
            </a:r>
            <a:r>
              <a:rPr lang="en-GB" sz="2000" b="1" i="1" dirty="0" err="1">
                <a:solidFill>
                  <a:srgbClr val="C00000"/>
                </a:solidFill>
              </a:rPr>
              <a:t>mafic</a:t>
            </a:r>
            <a:r>
              <a:rPr lang="en-GB" sz="2000" b="1" i="1" dirty="0">
                <a:solidFill>
                  <a:srgbClr val="C00000"/>
                </a:solidFill>
              </a:rPr>
              <a:t> rocks</a:t>
            </a:r>
            <a:r>
              <a:rPr lang="en-GB" sz="2000" b="1" dirty="0">
                <a:solidFill>
                  <a:srgbClr val="C00000"/>
                </a:solidFill>
              </a:rPr>
              <a:t> </a:t>
            </a:r>
            <a:r>
              <a:rPr lang="en-GB" sz="2000" b="1" dirty="0"/>
              <a:t>are enriched in copper (Cu), manganese (</a:t>
            </a:r>
            <a:r>
              <a:rPr lang="en-GB" sz="2000" b="1" dirty="0" err="1"/>
              <a:t>Mn</a:t>
            </a:r>
            <a:r>
              <a:rPr lang="en-GB" sz="2000" b="1" dirty="0"/>
              <a:t>), scandium (Sc), strontium (</a:t>
            </a:r>
            <a:r>
              <a:rPr lang="en-GB" sz="2000" b="1" dirty="0" err="1"/>
              <a:t>Sr</a:t>
            </a:r>
            <a:r>
              <a:rPr lang="en-GB" sz="2000" b="1" dirty="0"/>
              <a:t>), titanium (Ti), vanadium (V) and zinc (Zn); </a:t>
            </a:r>
          </a:p>
          <a:p>
            <a:pPr marL="357188" indent="-357188" eaLnBrk="0" hangingPunct="0"/>
            <a:r>
              <a:rPr lang="en-GB" sz="2000" b="1" dirty="0"/>
              <a:t>●	</a:t>
            </a:r>
            <a:r>
              <a:rPr lang="en-GB" sz="2000" b="1" i="1" dirty="0" err="1">
                <a:solidFill>
                  <a:srgbClr val="C00000"/>
                </a:solidFill>
              </a:rPr>
              <a:t>Granodiorite</a:t>
            </a:r>
            <a:r>
              <a:rPr lang="en-GB" sz="2000" b="1" dirty="0"/>
              <a:t> is rich in holmium (Ho), neodymium (</a:t>
            </a:r>
            <a:r>
              <a:rPr lang="en-GB" sz="2000" b="1" dirty="0" err="1"/>
              <a:t>Nd</a:t>
            </a:r>
            <a:r>
              <a:rPr lang="en-GB" sz="2000" b="1" dirty="0"/>
              <a:t>), praseodymium (Pr), samarium (</a:t>
            </a:r>
            <a:r>
              <a:rPr lang="en-GB" sz="2000" b="1" dirty="0" err="1"/>
              <a:t>Sm</a:t>
            </a:r>
            <a:r>
              <a:rPr lang="en-GB" sz="2000" b="1" dirty="0"/>
              <a:t>), terbium (Tb) and ytterbium (</a:t>
            </a:r>
            <a:r>
              <a:rPr lang="en-GB" sz="2000" b="1" dirty="0" err="1"/>
              <a:t>Yb</a:t>
            </a:r>
            <a:r>
              <a:rPr lang="en-GB" sz="2000" b="1" dirty="0"/>
              <a:t>), and</a:t>
            </a:r>
          </a:p>
          <a:p>
            <a:pPr marL="357188" indent="-357188" eaLnBrk="0" hangingPunct="0"/>
            <a:r>
              <a:rPr lang="en-GB" sz="2000" b="1" dirty="0"/>
              <a:t>●	</a:t>
            </a:r>
            <a:r>
              <a:rPr lang="en-GB" sz="2000" b="1" i="1" dirty="0">
                <a:solidFill>
                  <a:srgbClr val="C00000"/>
                </a:solidFill>
              </a:rPr>
              <a:t>Granite</a:t>
            </a:r>
            <a:r>
              <a:rPr lang="en-GB" sz="2000" b="1" dirty="0"/>
              <a:t> is enriched in barium (</a:t>
            </a:r>
            <a:r>
              <a:rPr lang="en-GB" sz="2000" b="1" dirty="0" err="1"/>
              <a:t>Ba</a:t>
            </a:r>
            <a:r>
              <a:rPr lang="en-GB" sz="2000" b="1" dirty="0"/>
              <a:t>), Cerium (</a:t>
            </a:r>
            <a:r>
              <a:rPr lang="en-GB" sz="2000" b="1" dirty="0" err="1"/>
              <a:t>Ce</a:t>
            </a:r>
            <a:r>
              <a:rPr lang="en-GB" sz="2000" b="1" dirty="0"/>
              <a:t>), chlorine (</a:t>
            </a:r>
            <a:r>
              <a:rPr lang="en-GB" sz="2000" b="1" dirty="0" err="1"/>
              <a:t>Cl</a:t>
            </a:r>
            <a:r>
              <a:rPr lang="en-GB" sz="2000" b="1" dirty="0"/>
              <a:t>), fluorine (F), hafnium (</a:t>
            </a:r>
            <a:r>
              <a:rPr lang="en-GB" sz="2000" b="1" dirty="0" err="1"/>
              <a:t>Hf</a:t>
            </a:r>
            <a:r>
              <a:rPr lang="en-GB" sz="2000" b="1" dirty="0"/>
              <a:t>), lanthanum (La), lithium (Li), molybdenum (Mo), lead (</a:t>
            </a:r>
            <a:r>
              <a:rPr lang="en-GB" sz="2000" b="1" dirty="0" err="1"/>
              <a:t>Pb</a:t>
            </a:r>
            <a:r>
              <a:rPr lang="en-GB" sz="2000" b="1" dirty="0"/>
              <a:t>), rubidium (</a:t>
            </a:r>
            <a:r>
              <a:rPr lang="en-GB" sz="2000" b="1" dirty="0" err="1"/>
              <a:t>Rb</a:t>
            </a:r>
            <a:r>
              <a:rPr lang="en-GB" sz="2000" b="1" dirty="0"/>
              <a:t>), tantalum (Ta), thorium (</a:t>
            </a:r>
            <a:r>
              <a:rPr lang="en-GB" sz="2000" b="1" dirty="0" err="1"/>
              <a:t>Th</a:t>
            </a:r>
            <a:r>
              <a:rPr lang="en-GB" sz="2000" b="1" dirty="0"/>
              <a:t>), thallium (</a:t>
            </a:r>
            <a:r>
              <a:rPr lang="en-GB" sz="2000" b="1" dirty="0" err="1"/>
              <a:t>Tl</a:t>
            </a:r>
            <a:r>
              <a:rPr lang="en-GB" sz="2000" b="1" dirty="0"/>
              <a:t>), uranium (U), yttrium (Y) and zirconium (</a:t>
            </a:r>
            <a:r>
              <a:rPr lang="en-GB" sz="2000" b="1" dirty="0" err="1"/>
              <a:t>Zr</a:t>
            </a:r>
            <a:r>
              <a:rPr lang="en-GB" sz="2000" b="1" dirty="0"/>
              <a:t>).</a:t>
            </a:r>
          </a:p>
        </p:txBody>
      </p:sp>
      <p:sp>
        <p:nvSpPr>
          <p:cNvPr id="46084" name="Rectangle 6"/>
          <p:cNvSpPr>
            <a:spLocks noChangeArrowheads="1"/>
          </p:cNvSpPr>
          <p:nvPr/>
        </p:nvSpPr>
        <p:spPr bwMode="auto">
          <a:xfrm>
            <a:off x="250825" y="620713"/>
            <a:ext cx="8642350" cy="2308324"/>
          </a:xfrm>
          <a:prstGeom prst="rect">
            <a:avLst/>
          </a:prstGeom>
          <a:noFill/>
          <a:ln w="9525">
            <a:noFill/>
            <a:miter lim="800000"/>
            <a:headEnd/>
            <a:tailEnd/>
          </a:ln>
        </p:spPr>
        <p:txBody>
          <a:bodyPr>
            <a:spAutoFit/>
          </a:bodyPr>
          <a:lstStyle/>
          <a:p>
            <a:r>
              <a:rPr lang="en-GB" sz="2400" b="1" dirty="0"/>
              <a:t>The geochemistry of igneous rocks is of interest to the applied geochemist, since it is important for him/her to know the average chemical composition, as well as the variation of chemical elements in the different igneous rocks, in order to assess abnormal concentrations that may be due to mineralisation.  </a:t>
            </a:r>
            <a:r>
              <a:rPr lang="en-GB" sz="2400" b="1" i="1" dirty="0"/>
              <a:t>For example:-</a:t>
            </a:r>
            <a:endParaRPr lang="en-GB" sz="2400" b="1" dirty="0"/>
          </a:p>
        </p:txBody>
      </p:sp>
      <p:sp>
        <p:nvSpPr>
          <p:cNvPr id="46085" name="Rectangle 8"/>
          <p:cNvSpPr>
            <a:spLocks noChangeArrowheads="1"/>
          </p:cNvSpPr>
          <p:nvPr/>
        </p:nvSpPr>
        <p:spPr bwMode="auto">
          <a:xfrm>
            <a:off x="928662" y="6060064"/>
            <a:ext cx="8215338" cy="369332"/>
          </a:xfrm>
          <a:prstGeom prst="rect">
            <a:avLst/>
          </a:prstGeom>
          <a:noFill/>
          <a:ln w="9525">
            <a:noFill/>
            <a:miter lim="800000"/>
            <a:headEnd/>
            <a:tailEnd/>
          </a:ln>
        </p:spPr>
        <p:txBody>
          <a:bodyPr wrap="square">
            <a:spAutoFit/>
          </a:bodyPr>
          <a:lstStyle/>
          <a:p>
            <a:pPr>
              <a:spcBef>
                <a:spcPct val="50000"/>
              </a:spcBef>
            </a:pPr>
            <a:r>
              <a:rPr lang="en-GB" b="1" i="1" dirty="0"/>
              <a:t>URLs with relevant information</a:t>
            </a:r>
            <a:r>
              <a:rPr lang="en-GB" dirty="0"/>
              <a:t>:  http://www.geokem.com/index.html</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0" y="71414"/>
            <a:ext cx="9144000" cy="519112"/>
          </a:xfrm>
          <a:prstGeom prst="rect">
            <a:avLst/>
          </a:prstGeom>
          <a:noFill/>
          <a:ln w="9525">
            <a:noFill/>
            <a:miter lim="800000"/>
            <a:headEnd/>
            <a:tailEnd/>
          </a:ln>
        </p:spPr>
        <p:txBody>
          <a:bodyPr>
            <a:spAutoFit/>
          </a:bodyPr>
          <a:lstStyle/>
          <a:p>
            <a:pPr algn="ctr">
              <a:spcBef>
                <a:spcPct val="50000"/>
              </a:spcBef>
            </a:pPr>
            <a:r>
              <a:rPr lang="en-GB" sz="2800" b="1" dirty="0">
                <a:solidFill>
                  <a:srgbClr val="0000CC"/>
                </a:solidFill>
              </a:rPr>
              <a:t>…Rocks…</a:t>
            </a:r>
          </a:p>
        </p:txBody>
      </p:sp>
      <p:sp>
        <p:nvSpPr>
          <p:cNvPr id="47107" name="Rectangle 3"/>
          <p:cNvSpPr>
            <a:spLocks noChangeArrowheads="1"/>
          </p:cNvSpPr>
          <p:nvPr/>
        </p:nvSpPr>
        <p:spPr bwMode="auto">
          <a:xfrm>
            <a:off x="0" y="692150"/>
            <a:ext cx="9143999" cy="2677656"/>
          </a:xfrm>
          <a:prstGeom prst="rect">
            <a:avLst/>
          </a:prstGeom>
          <a:noFill/>
          <a:ln w="9525">
            <a:noFill/>
            <a:miter lim="800000"/>
            <a:headEnd/>
            <a:tailEnd/>
          </a:ln>
        </p:spPr>
        <p:txBody>
          <a:bodyPr wrap="square">
            <a:spAutoFit/>
          </a:bodyPr>
          <a:lstStyle/>
          <a:p>
            <a:pPr marL="452438" indent="-452438"/>
            <a:r>
              <a:rPr lang="en-GB" sz="2400" b="1" dirty="0"/>
              <a:t>(2) </a:t>
            </a:r>
            <a:r>
              <a:rPr lang="en-GB" sz="2400" b="1" i="1" u="sng" dirty="0">
                <a:solidFill>
                  <a:srgbClr val="0000CC"/>
                </a:solidFill>
              </a:rPr>
              <a:t>Sedimentary rocks</a:t>
            </a:r>
            <a:r>
              <a:rPr lang="en-GB" sz="2400" b="1" dirty="0"/>
              <a:t> consist of fragments or grains derived from pre-existing rocks, or of materials precipitated from solutions, or of shells and skeletons of sea creatures.  Limestone and sandstone are two common rocks we find in towns, since they are used as building stones; chalk is another sedimentary rock we have come to know, as is the material used for writing on school blackboards. </a:t>
            </a:r>
          </a:p>
        </p:txBody>
      </p:sp>
      <p:pic>
        <p:nvPicPr>
          <p:cNvPr id="47108" name="Picture 3" descr="Lower_antelope_3_md_Sandstone.jpg"/>
          <p:cNvPicPr>
            <a:picLocks noChangeAspect="1"/>
          </p:cNvPicPr>
          <p:nvPr/>
        </p:nvPicPr>
        <p:blipFill>
          <a:blip r:embed="rId3" cstate="print"/>
          <a:srcRect/>
          <a:stretch>
            <a:fillRect/>
          </a:stretch>
        </p:blipFill>
        <p:spPr bwMode="auto">
          <a:xfrm>
            <a:off x="5003800" y="3443288"/>
            <a:ext cx="3852863" cy="2568575"/>
          </a:xfrm>
          <a:prstGeom prst="rect">
            <a:avLst/>
          </a:prstGeom>
          <a:noFill/>
          <a:ln w="9525">
            <a:noFill/>
            <a:miter lim="800000"/>
            <a:headEnd/>
            <a:tailEnd/>
          </a:ln>
        </p:spPr>
      </p:pic>
      <p:sp>
        <p:nvSpPr>
          <p:cNvPr id="47109" name="Rectangle 4"/>
          <p:cNvSpPr>
            <a:spLocks noChangeArrowheads="1"/>
          </p:cNvSpPr>
          <p:nvPr/>
        </p:nvSpPr>
        <p:spPr bwMode="auto">
          <a:xfrm>
            <a:off x="4932363" y="6273800"/>
            <a:ext cx="3851275" cy="554038"/>
          </a:xfrm>
          <a:prstGeom prst="rect">
            <a:avLst/>
          </a:prstGeom>
          <a:noFill/>
          <a:ln w="9525">
            <a:noFill/>
            <a:miter lim="800000"/>
            <a:headEnd/>
            <a:tailEnd/>
          </a:ln>
        </p:spPr>
        <p:txBody>
          <a:bodyPr>
            <a:spAutoFit/>
          </a:bodyPr>
          <a:lstStyle/>
          <a:p>
            <a:r>
              <a:rPr lang="en-GB" sz="1000"/>
              <a:t>[Source: https://upload.wikimedia.org/wikipedia/commons/a/aa/Lower_antelope_3_md.jpg]</a:t>
            </a:r>
            <a:endParaRPr lang="el-GR" sz="1000"/>
          </a:p>
        </p:txBody>
      </p:sp>
      <p:pic>
        <p:nvPicPr>
          <p:cNvPr id="47110" name="Picture 5" descr="Torcaldeantequera_Limestone.jpg"/>
          <p:cNvPicPr>
            <a:picLocks noChangeAspect="1"/>
          </p:cNvPicPr>
          <p:nvPr/>
        </p:nvPicPr>
        <p:blipFill>
          <a:blip r:embed="rId4" cstate="print"/>
          <a:srcRect/>
          <a:stretch>
            <a:fillRect/>
          </a:stretch>
        </p:blipFill>
        <p:spPr bwMode="auto">
          <a:xfrm>
            <a:off x="793750" y="3413125"/>
            <a:ext cx="3513138" cy="2635250"/>
          </a:xfrm>
          <a:prstGeom prst="rect">
            <a:avLst/>
          </a:prstGeom>
          <a:noFill/>
          <a:ln w="9525">
            <a:noFill/>
            <a:miter lim="800000"/>
            <a:headEnd/>
            <a:tailEnd/>
          </a:ln>
        </p:spPr>
      </p:pic>
      <p:sp>
        <p:nvSpPr>
          <p:cNvPr id="47111" name="Rectangle 6"/>
          <p:cNvSpPr>
            <a:spLocks noChangeArrowheads="1"/>
          </p:cNvSpPr>
          <p:nvPr/>
        </p:nvSpPr>
        <p:spPr bwMode="auto">
          <a:xfrm>
            <a:off x="793750" y="6243638"/>
            <a:ext cx="3529013" cy="554037"/>
          </a:xfrm>
          <a:prstGeom prst="rect">
            <a:avLst/>
          </a:prstGeom>
          <a:noFill/>
          <a:ln w="9525">
            <a:noFill/>
            <a:miter lim="800000"/>
            <a:headEnd/>
            <a:tailEnd/>
          </a:ln>
        </p:spPr>
        <p:txBody>
          <a:bodyPr>
            <a:spAutoFit/>
          </a:bodyPr>
          <a:lstStyle/>
          <a:p>
            <a:r>
              <a:rPr lang="en-GB" sz="1000"/>
              <a:t>[Source:  https://upload.wikimedia.org/wikipedia/commons/d/df/Torcaldeantequera.jpg]</a:t>
            </a:r>
            <a:endParaRPr lang="el-GR" sz="1000"/>
          </a:p>
        </p:txBody>
      </p:sp>
      <p:sp>
        <p:nvSpPr>
          <p:cNvPr id="47112" name="TextBox 7"/>
          <p:cNvSpPr txBox="1">
            <a:spLocks noChangeArrowheads="1"/>
          </p:cNvSpPr>
          <p:nvPr/>
        </p:nvSpPr>
        <p:spPr bwMode="auto">
          <a:xfrm>
            <a:off x="5003800" y="6007100"/>
            <a:ext cx="3816350" cy="369888"/>
          </a:xfrm>
          <a:prstGeom prst="rect">
            <a:avLst/>
          </a:prstGeom>
          <a:noFill/>
          <a:ln w="9525">
            <a:noFill/>
            <a:miter lim="800000"/>
            <a:headEnd/>
            <a:tailEnd/>
          </a:ln>
        </p:spPr>
        <p:txBody>
          <a:bodyPr>
            <a:spAutoFit/>
          </a:bodyPr>
          <a:lstStyle/>
          <a:p>
            <a:pPr algn="ctr"/>
            <a:r>
              <a:rPr lang="en-GB" b="1"/>
              <a:t>Sandstone</a:t>
            </a:r>
            <a:endParaRPr lang="el-GR" b="1"/>
          </a:p>
        </p:txBody>
      </p:sp>
      <p:sp>
        <p:nvSpPr>
          <p:cNvPr id="47113" name="TextBox 8"/>
          <p:cNvSpPr txBox="1">
            <a:spLocks noChangeArrowheads="1"/>
          </p:cNvSpPr>
          <p:nvPr/>
        </p:nvSpPr>
        <p:spPr bwMode="auto">
          <a:xfrm>
            <a:off x="793750" y="6054725"/>
            <a:ext cx="3529013" cy="368300"/>
          </a:xfrm>
          <a:prstGeom prst="rect">
            <a:avLst/>
          </a:prstGeom>
          <a:noFill/>
          <a:ln w="9525">
            <a:noFill/>
            <a:miter lim="800000"/>
            <a:headEnd/>
            <a:tailEnd/>
          </a:ln>
        </p:spPr>
        <p:txBody>
          <a:bodyPr>
            <a:spAutoFit/>
          </a:bodyPr>
          <a:lstStyle/>
          <a:p>
            <a:pPr algn="ctr"/>
            <a:r>
              <a:rPr lang="en-GB" b="1"/>
              <a:t>Limestone</a:t>
            </a:r>
            <a:endParaRPr lang="el-GR" b="1"/>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0" y="44450"/>
            <a:ext cx="9144000" cy="519113"/>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…Rocks…</a:t>
            </a:r>
          </a:p>
        </p:txBody>
      </p:sp>
      <p:sp>
        <p:nvSpPr>
          <p:cNvPr id="48131" name="Rectangle 3"/>
          <p:cNvSpPr>
            <a:spLocks noChangeArrowheads="1"/>
          </p:cNvSpPr>
          <p:nvPr/>
        </p:nvSpPr>
        <p:spPr bwMode="auto">
          <a:xfrm>
            <a:off x="0" y="500042"/>
            <a:ext cx="9143999" cy="3785652"/>
          </a:xfrm>
          <a:prstGeom prst="rect">
            <a:avLst/>
          </a:prstGeom>
          <a:noFill/>
          <a:ln w="9525">
            <a:noFill/>
            <a:miter lim="800000"/>
            <a:headEnd/>
            <a:tailEnd/>
          </a:ln>
        </p:spPr>
        <p:txBody>
          <a:bodyPr wrap="square">
            <a:spAutoFit/>
          </a:bodyPr>
          <a:lstStyle/>
          <a:p>
            <a:pPr marL="452438" indent="-452438"/>
            <a:r>
              <a:rPr lang="en-GB" sz="2400" b="1" dirty="0"/>
              <a:t>(3) </a:t>
            </a:r>
            <a:r>
              <a:rPr lang="en-GB" sz="2400" b="1" i="1" u="sng" dirty="0">
                <a:solidFill>
                  <a:srgbClr val="0000CC"/>
                </a:solidFill>
              </a:rPr>
              <a:t>Metamorphic rocks</a:t>
            </a:r>
            <a:r>
              <a:rPr lang="en-GB" sz="2400" b="1" dirty="0"/>
              <a:t> come from either igneous or sedimentary rocks, which are transformed by high pressure or temperature into different rock types.  It is interesting to note the origin of the word, which comes from two different Hellenic words ‘</a:t>
            </a:r>
            <a:r>
              <a:rPr lang="en-GB" sz="2400" b="1" i="1" u="sng" dirty="0"/>
              <a:t>meta</a:t>
            </a:r>
            <a:r>
              <a:rPr lang="en-GB" sz="2400" b="1" dirty="0"/>
              <a:t>’ (</a:t>
            </a:r>
            <a:r>
              <a:rPr lang="en-GB" sz="2400" b="1" dirty="0" err="1"/>
              <a:t>μέτα</a:t>
            </a:r>
            <a:r>
              <a:rPr lang="en-GB" sz="2400" b="1" dirty="0"/>
              <a:t>) meaning ‘</a:t>
            </a:r>
            <a:r>
              <a:rPr lang="en-GB" sz="2400" b="1" i="1" dirty="0"/>
              <a:t>change</a:t>
            </a:r>
            <a:r>
              <a:rPr lang="en-GB" sz="2400" b="1" dirty="0"/>
              <a:t>’ and ‘</a:t>
            </a:r>
            <a:r>
              <a:rPr lang="en-GB" sz="2400" b="1" i="1" u="sng" dirty="0" err="1"/>
              <a:t>morphe</a:t>
            </a:r>
            <a:r>
              <a:rPr lang="en-GB" sz="2400" b="1" dirty="0"/>
              <a:t>’ (</a:t>
            </a:r>
            <a:r>
              <a:rPr lang="en-GB" sz="2400" b="1" dirty="0" err="1"/>
              <a:t>μορφή</a:t>
            </a:r>
            <a:r>
              <a:rPr lang="en-GB" sz="2400" b="1" dirty="0"/>
              <a:t>) meaning ‘</a:t>
            </a:r>
            <a:r>
              <a:rPr lang="en-GB" sz="2400" b="1" i="1" dirty="0"/>
              <a:t>form</a:t>
            </a:r>
            <a:r>
              <a:rPr lang="en-GB" sz="2400" b="1" dirty="0"/>
              <a:t>’; therefore, the whole word means ‘</a:t>
            </a:r>
            <a:r>
              <a:rPr lang="en-GB" sz="2400" b="1" i="1" dirty="0"/>
              <a:t>change of form</a:t>
            </a:r>
            <a:r>
              <a:rPr lang="en-GB" sz="2400" b="1" dirty="0"/>
              <a:t>’.  </a:t>
            </a:r>
            <a:r>
              <a:rPr lang="en-GB" sz="2400" b="1" i="1" dirty="0"/>
              <a:t>For example</a:t>
            </a:r>
            <a:r>
              <a:rPr lang="en-GB" sz="2400" b="1" dirty="0"/>
              <a:t>, granite is transformed into gneiss; limestone is transformed into marble, and sandstone made only from quartz grains is transformed into quartzite.</a:t>
            </a:r>
          </a:p>
        </p:txBody>
      </p:sp>
      <p:pic>
        <p:nvPicPr>
          <p:cNvPr id="48132" name="Picture 3" descr="800px-Gneiss_in_Geopark_on_Albertov_(1).JPG"/>
          <p:cNvPicPr>
            <a:picLocks noChangeAspect="1"/>
          </p:cNvPicPr>
          <p:nvPr/>
        </p:nvPicPr>
        <p:blipFill>
          <a:blip r:embed="rId3" cstate="print"/>
          <a:srcRect/>
          <a:stretch>
            <a:fillRect/>
          </a:stretch>
        </p:blipFill>
        <p:spPr bwMode="auto">
          <a:xfrm>
            <a:off x="1258888" y="4292600"/>
            <a:ext cx="3189287" cy="2124075"/>
          </a:xfrm>
          <a:prstGeom prst="rect">
            <a:avLst/>
          </a:prstGeom>
          <a:noFill/>
          <a:ln w="9525">
            <a:noFill/>
            <a:miter lim="800000"/>
            <a:headEnd/>
            <a:tailEnd/>
          </a:ln>
        </p:spPr>
      </p:pic>
      <p:sp>
        <p:nvSpPr>
          <p:cNvPr id="48133" name="Rectangle 4"/>
          <p:cNvSpPr>
            <a:spLocks noChangeArrowheads="1"/>
          </p:cNvSpPr>
          <p:nvPr/>
        </p:nvSpPr>
        <p:spPr bwMode="auto">
          <a:xfrm>
            <a:off x="107950" y="6453188"/>
            <a:ext cx="4932363" cy="246062"/>
          </a:xfrm>
          <a:prstGeom prst="rect">
            <a:avLst/>
          </a:prstGeom>
          <a:noFill/>
          <a:ln w="9525">
            <a:noFill/>
            <a:miter lim="800000"/>
            <a:headEnd/>
            <a:tailEnd/>
          </a:ln>
        </p:spPr>
        <p:txBody>
          <a:bodyPr>
            <a:spAutoFit/>
          </a:bodyPr>
          <a:lstStyle/>
          <a:p>
            <a:r>
              <a:rPr lang="en-GB" sz="1000">
                <a:latin typeface="Arial Narrow" pitchFamily="34" charset="0"/>
              </a:rPr>
              <a:t>[Source: https://commons.wikimedia.org/wiki/File:Gneiss_in_Geopark_on_Albertov_(1).JPG]</a:t>
            </a:r>
            <a:endParaRPr lang="el-GR" sz="1000">
              <a:latin typeface="Arial Narrow" pitchFamily="34" charset="0"/>
            </a:endParaRPr>
          </a:p>
        </p:txBody>
      </p:sp>
      <p:pic>
        <p:nvPicPr>
          <p:cNvPr id="48134" name="Picture 5" descr="Aliki_marble_quarries_2.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62513" y="4264025"/>
            <a:ext cx="3563937" cy="2124075"/>
          </a:xfrm>
          <a:prstGeom prst="rect">
            <a:avLst/>
          </a:prstGeom>
          <a:noFill/>
          <a:ln w="9525">
            <a:noFill/>
            <a:miter lim="800000"/>
            <a:headEnd/>
            <a:tailEnd/>
          </a:ln>
        </p:spPr>
      </p:pic>
      <p:sp>
        <p:nvSpPr>
          <p:cNvPr id="48135" name="Rectangle 6"/>
          <p:cNvSpPr>
            <a:spLocks noChangeArrowheads="1"/>
          </p:cNvSpPr>
          <p:nvPr/>
        </p:nvSpPr>
        <p:spPr bwMode="auto">
          <a:xfrm>
            <a:off x="4643438" y="6453188"/>
            <a:ext cx="4572000" cy="246062"/>
          </a:xfrm>
          <a:prstGeom prst="rect">
            <a:avLst/>
          </a:prstGeom>
          <a:noFill/>
          <a:ln w="9525">
            <a:noFill/>
            <a:miter lim="800000"/>
            <a:headEnd/>
            <a:tailEnd/>
          </a:ln>
        </p:spPr>
        <p:txBody>
          <a:bodyPr>
            <a:spAutoFit/>
          </a:bodyPr>
          <a:lstStyle/>
          <a:p>
            <a:r>
              <a:rPr lang="en-GB" sz="1000">
                <a:latin typeface="Arial Narrow" pitchFamily="34" charset="0"/>
              </a:rPr>
              <a:t>[Source:  https://upload.wikimedia.org/wikipedia/commons/c/c8/Aliki_marble_quarries_2.jpg]</a:t>
            </a:r>
            <a:endParaRPr lang="el-GR" sz="1000">
              <a:latin typeface="Arial Narrow" pitchFamily="34" charset="0"/>
            </a:endParaRPr>
          </a:p>
        </p:txBody>
      </p:sp>
      <p:sp>
        <p:nvSpPr>
          <p:cNvPr id="48136" name="TextBox 7"/>
          <p:cNvSpPr txBox="1">
            <a:spLocks noChangeArrowheads="1"/>
          </p:cNvSpPr>
          <p:nvPr/>
        </p:nvSpPr>
        <p:spPr bwMode="auto">
          <a:xfrm>
            <a:off x="1258888" y="4292600"/>
            <a:ext cx="3168650" cy="369888"/>
          </a:xfrm>
          <a:prstGeom prst="rect">
            <a:avLst/>
          </a:prstGeom>
          <a:noFill/>
          <a:ln w="9525">
            <a:noFill/>
            <a:miter lim="800000"/>
            <a:headEnd/>
            <a:tailEnd/>
          </a:ln>
        </p:spPr>
        <p:txBody>
          <a:bodyPr>
            <a:spAutoFit/>
          </a:bodyPr>
          <a:lstStyle/>
          <a:p>
            <a:pPr algn="ctr"/>
            <a:r>
              <a:rPr lang="en-GB" b="1">
                <a:solidFill>
                  <a:srgbClr val="FFFF00"/>
                </a:solidFill>
              </a:rPr>
              <a:t>Gneiss</a:t>
            </a:r>
            <a:endParaRPr lang="el-GR" b="1">
              <a:solidFill>
                <a:srgbClr val="FFFF00"/>
              </a:solidFill>
            </a:endParaRPr>
          </a:p>
        </p:txBody>
      </p:sp>
      <p:sp>
        <p:nvSpPr>
          <p:cNvPr id="48137" name="TextBox 8"/>
          <p:cNvSpPr txBox="1">
            <a:spLocks noChangeArrowheads="1"/>
          </p:cNvSpPr>
          <p:nvPr/>
        </p:nvSpPr>
        <p:spPr bwMode="auto">
          <a:xfrm>
            <a:off x="4859338" y="4292600"/>
            <a:ext cx="3529012" cy="369888"/>
          </a:xfrm>
          <a:prstGeom prst="rect">
            <a:avLst/>
          </a:prstGeom>
          <a:noFill/>
          <a:ln w="9525">
            <a:noFill/>
            <a:miter lim="800000"/>
            <a:headEnd/>
            <a:tailEnd/>
          </a:ln>
        </p:spPr>
        <p:txBody>
          <a:bodyPr>
            <a:spAutoFit/>
          </a:bodyPr>
          <a:lstStyle/>
          <a:p>
            <a:pPr algn="ctr"/>
            <a:r>
              <a:rPr lang="en-GB" b="1">
                <a:solidFill>
                  <a:srgbClr val="FFFF00"/>
                </a:solidFill>
              </a:rPr>
              <a:t>Marble</a:t>
            </a:r>
            <a:endParaRPr lang="el-GR" b="1">
              <a:solidFill>
                <a:srgbClr val="FFFF00"/>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251520" y="1772816"/>
            <a:ext cx="8640960" cy="3046988"/>
          </a:xfrm>
          <a:prstGeom prst="rect">
            <a:avLst/>
          </a:prstGeom>
          <a:noFill/>
          <a:ln w="9525">
            <a:noFill/>
            <a:miter lim="800000"/>
            <a:headEnd/>
            <a:tailEnd/>
          </a:ln>
        </p:spPr>
        <p:txBody>
          <a:bodyPr wrap="square">
            <a:spAutoFit/>
          </a:bodyPr>
          <a:lstStyle/>
          <a:p>
            <a:pPr>
              <a:spcBef>
                <a:spcPct val="50000"/>
              </a:spcBef>
            </a:pPr>
            <a:r>
              <a:rPr lang="en-GB" sz="2400" b="1" dirty="0"/>
              <a:t>This introductory lecture in </a:t>
            </a:r>
            <a:r>
              <a:rPr lang="en-GB" sz="2400" b="1" i="1" dirty="0">
                <a:solidFill>
                  <a:srgbClr val="FF0000"/>
                </a:solidFill>
              </a:rPr>
              <a:t>Applied Geochemistry </a:t>
            </a:r>
            <a:r>
              <a:rPr lang="en-GB" sz="2400" b="1" dirty="0"/>
              <a:t>is planned to be as simple as possible.  </a:t>
            </a:r>
          </a:p>
          <a:p>
            <a:pPr>
              <a:spcBef>
                <a:spcPct val="50000"/>
              </a:spcBef>
            </a:pPr>
            <a:r>
              <a:rPr lang="en-GB" sz="2400" b="1" dirty="0"/>
              <a:t>Therefore, it was decided to abstract material from the following bibliographic sources.</a:t>
            </a:r>
          </a:p>
          <a:p>
            <a:pPr>
              <a:spcBef>
                <a:spcPct val="50000"/>
              </a:spcBef>
            </a:pPr>
            <a:r>
              <a:rPr lang="en-GB" sz="2400" b="1" dirty="0"/>
              <a:t>At the end of the lecture there are also all the cited references.  The same applies to all other lectures that will be delivered by me.</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0" y="115888"/>
            <a:ext cx="9144000" cy="519112"/>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Rock Cycle…</a:t>
            </a:r>
          </a:p>
        </p:txBody>
      </p:sp>
      <p:sp>
        <p:nvSpPr>
          <p:cNvPr id="49155" name="Rectangle 3"/>
          <p:cNvSpPr>
            <a:spLocks noChangeArrowheads="1"/>
          </p:cNvSpPr>
          <p:nvPr/>
        </p:nvSpPr>
        <p:spPr bwMode="auto">
          <a:xfrm>
            <a:off x="250825" y="642918"/>
            <a:ext cx="8642350" cy="5632450"/>
          </a:xfrm>
          <a:prstGeom prst="rect">
            <a:avLst/>
          </a:prstGeom>
          <a:noFill/>
          <a:ln w="9525">
            <a:noFill/>
            <a:miter lim="800000"/>
            <a:headEnd/>
            <a:tailEnd/>
          </a:ln>
        </p:spPr>
        <p:txBody>
          <a:bodyPr>
            <a:spAutoFit/>
          </a:bodyPr>
          <a:lstStyle/>
          <a:p>
            <a:r>
              <a:rPr lang="en-GB" sz="2400" b="1" dirty="0"/>
              <a:t>Since our planet Earth reached its present structure about 3.9 billion years ago, the rocks are continuously recycled.  Let us now study the </a:t>
            </a:r>
            <a:r>
              <a:rPr lang="en-GB" sz="2400" b="1" i="1" dirty="0">
                <a:solidFill>
                  <a:srgbClr val="C00000"/>
                </a:solidFill>
              </a:rPr>
              <a:t>rock cycle</a:t>
            </a:r>
            <a:r>
              <a:rPr lang="en-GB" sz="2400" b="1" dirty="0"/>
              <a:t>, because it is important to understand the natural processes of weathering and erosion, which altered the primeval igneous rocks and cause the development of the first sedimentary rocks, and afterwards the formation of metamorphic rocks.</a:t>
            </a:r>
          </a:p>
          <a:p>
            <a:endParaRPr lang="en-GB" sz="2400" b="1" dirty="0"/>
          </a:p>
          <a:p>
            <a:r>
              <a:rPr lang="en-GB" sz="2400" b="1" dirty="0"/>
              <a:t>When the igneous, sedimentary and metamorphic rocks are uplifted on the surface of the Earth by </a:t>
            </a:r>
            <a:r>
              <a:rPr lang="en-GB" sz="2400" b="1" i="1" dirty="0">
                <a:solidFill>
                  <a:schemeClr val="accent2"/>
                </a:solidFill>
              </a:rPr>
              <a:t>mountain building</a:t>
            </a:r>
            <a:r>
              <a:rPr lang="en-GB" sz="2400" b="1" dirty="0"/>
              <a:t> processes, known as </a:t>
            </a:r>
            <a:r>
              <a:rPr lang="en-GB" sz="2400" b="1" i="1" dirty="0" err="1">
                <a:solidFill>
                  <a:schemeClr val="accent2"/>
                </a:solidFill>
              </a:rPr>
              <a:t>orogenies</a:t>
            </a:r>
            <a:r>
              <a:rPr lang="en-GB" sz="2400" b="1" dirty="0"/>
              <a:t>, they are immediately exposed to attack by the agents of weathering and erosion, and the </a:t>
            </a:r>
            <a:r>
              <a:rPr lang="en-GB" sz="2400" b="1" i="1" dirty="0">
                <a:solidFill>
                  <a:srgbClr val="C00000"/>
                </a:solidFill>
              </a:rPr>
              <a:t>rock cycle </a:t>
            </a:r>
            <a:r>
              <a:rPr lang="en-GB" sz="2400" b="1" dirty="0"/>
              <a:t>begins again.  Therefore, the </a:t>
            </a:r>
            <a:r>
              <a:rPr lang="en-GB" sz="2400" b="1" i="1" dirty="0">
                <a:solidFill>
                  <a:srgbClr val="C00000"/>
                </a:solidFill>
              </a:rPr>
              <a:t>rock cycle</a:t>
            </a:r>
            <a:r>
              <a:rPr lang="en-GB" sz="2400" b="1" dirty="0">
                <a:solidFill>
                  <a:srgbClr val="C00000"/>
                </a:solidFill>
              </a:rPr>
              <a:t> </a:t>
            </a:r>
            <a:r>
              <a:rPr lang="en-GB" sz="2400" b="1" dirty="0"/>
              <a:t>is a never-ending process that will carry on until our home planet Earth ceases to exist.</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0" y="115888"/>
            <a:ext cx="5651500" cy="519112"/>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…Rock Cycle</a:t>
            </a:r>
          </a:p>
        </p:txBody>
      </p:sp>
      <p:sp>
        <p:nvSpPr>
          <p:cNvPr id="50179" name="Rectangle 3"/>
          <p:cNvSpPr>
            <a:spLocks noChangeArrowheads="1"/>
          </p:cNvSpPr>
          <p:nvPr/>
        </p:nvSpPr>
        <p:spPr bwMode="auto">
          <a:xfrm>
            <a:off x="5508625" y="142852"/>
            <a:ext cx="3635375" cy="6555641"/>
          </a:xfrm>
          <a:prstGeom prst="rect">
            <a:avLst/>
          </a:prstGeom>
          <a:noFill/>
          <a:ln w="9525">
            <a:noFill/>
            <a:miter lim="800000"/>
            <a:headEnd/>
            <a:tailEnd/>
          </a:ln>
        </p:spPr>
        <p:txBody>
          <a:bodyPr>
            <a:spAutoFit/>
          </a:bodyPr>
          <a:lstStyle/>
          <a:p>
            <a:r>
              <a:rPr lang="en-GB" sz="2000" b="1" dirty="0"/>
              <a:t>The primeval Earth produced </a:t>
            </a:r>
            <a:r>
              <a:rPr lang="en-GB" sz="2000" b="1" i="1" u="sng" dirty="0"/>
              <a:t>igneous rocks</a:t>
            </a:r>
            <a:r>
              <a:rPr lang="en-GB" sz="2000" b="1" i="1" dirty="0"/>
              <a:t> </a:t>
            </a:r>
            <a:r>
              <a:rPr lang="en-GB" sz="2000" b="1" dirty="0"/>
              <a:t>to begin with through the solidification of the magma on the surface of the Earth.  Subsequently, the </a:t>
            </a:r>
            <a:r>
              <a:rPr lang="en-GB" sz="2000" b="1" i="1" dirty="0"/>
              <a:t>igneous rocks </a:t>
            </a:r>
            <a:r>
              <a:rPr lang="en-GB" sz="2000" b="1" dirty="0"/>
              <a:t>subjected to weathering and erosion form </a:t>
            </a:r>
            <a:r>
              <a:rPr lang="en-GB" sz="2000" b="1" i="1" u="sng" dirty="0"/>
              <a:t>sediments</a:t>
            </a:r>
            <a:r>
              <a:rPr lang="en-GB" sz="2000" b="1" dirty="0"/>
              <a:t>, which are deposited in seas and lakes, where they are buried and under pressure are </a:t>
            </a:r>
            <a:r>
              <a:rPr lang="en-GB" sz="2000" b="1" dirty="0" err="1"/>
              <a:t>lithified</a:t>
            </a:r>
            <a:r>
              <a:rPr lang="en-GB" sz="2000" b="1" dirty="0"/>
              <a:t>.  After deep burial, the rocks undergo </a:t>
            </a:r>
            <a:r>
              <a:rPr lang="en-GB" sz="2000" b="1" i="1" dirty="0"/>
              <a:t>metamorphism</a:t>
            </a:r>
            <a:r>
              <a:rPr lang="en-GB" sz="2000" b="1" dirty="0"/>
              <a:t>, under great temperature and pressure, where they may melt.  Through the </a:t>
            </a:r>
            <a:r>
              <a:rPr lang="en-GB" sz="2000" b="1" i="1" dirty="0"/>
              <a:t>mountain building process</a:t>
            </a:r>
            <a:r>
              <a:rPr lang="en-GB" sz="2000" b="1" dirty="0"/>
              <a:t> or </a:t>
            </a:r>
            <a:r>
              <a:rPr lang="en-GB" sz="2000" b="1" i="1" dirty="0" err="1"/>
              <a:t>orogeny</a:t>
            </a:r>
            <a:r>
              <a:rPr lang="en-GB" sz="2000" b="1" dirty="0"/>
              <a:t>, the rocks are uplifted to the surface to be recycled again.</a:t>
            </a:r>
          </a:p>
        </p:txBody>
      </p:sp>
      <p:pic>
        <p:nvPicPr>
          <p:cNvPr id="50180" name="Picture 8" descr="figure 03-10"/>
          <p:cNvPicPr>
            <a:picLocks noChangeAspect="1" noChangeArrowheads="1"/>
          </p:cNvPicPr>
          <p:nvPr/>
        </p:nvPicPr>
        <p:blipFill>
          <a:blip r:embed="rId3" cstate="print"/>
          <a:srcRect/>
          <a:stretch>
            <a:fillRect/>
          </a:stretch>
        </p:blipFill>
        <p:spPr bwMode="auto">
          <a:xfrm>
            <a:off x="0" y="836613"/>
            <a:ext cx="5580063" cy="4937125"/>
          </a:xfrm>
          <a:prstGeom prst="rect">
            <a:avLst/>
          </a:prstGeom>
          <a:noFill/>
          <a:ln w="9525">
            <a:noFill/>
            <a:miter lim="800000"/>
            <a:headEnd/>
            <a:tailEnd/>
          </a:ln>
        </p:spPr>
      </p:pic>
      <p:sp>
        <p:nvSpPr>
          <p:cNvPr id="50181" name="Rectangle 5"/>
          <p:cNvSpPr>
            <a:spLocks noChangeArrowheads="1"/>
          </p:cNvSpPr>
          <p:nvPr/>
        </p:nvSpPr>
        <p:spPr bwMode="auto">
          <a:xfrm>
            <a:off x="1042988" y="5805488"/>
            <a:ext cx="3662362" cy="274637"/>
          </a:xfrm>
          <a:prstGeom prst="rect">
            <a:avLst/>
          </a:prstGeom>
          <a:noFill/>
          <a:ln w="9525">
            <a:noFill/>
            <a:miter lim="800000"/>
            <a:headEnd/>
            <a:tailEnd/>
          </a:ln>
        </p:spPr>
        <p:txBody>
          <a:bodyPr wrap="none">
            <a:spAutoFit/>
          </a:bodyPr>
          <a:lstStyle/>
          <a:p>
            <a:r>
              <a:rPr lang="en-GB" sz="1200"/>
              <a:t>[Source:  Press and Siever (2002, Fig. 3.10, p.61)].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115888"/>
            <a:ext cx="9144000" cy="519112"/>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Weathering and Erosion…</a:t>
            </a:r>
          </a:p>
        </p:txBody>
      </p:sp>
      <p:pic>
        <p:nvPicPr>
          <p:cNvPr id="51204" name="Picture 9" descr="figure 16-14_Landscape_controlled_p366"/>
          <p:cNvPicPr>
            <a:picLocks noChangeAspect="1" noChangeArrowheads="1"/>
          </p:cNvPicPr>
          <p:nvPr/>
        </p:nvPicPr>
        <p:blipFill>
          <a:blip r:embed="rId3" cstate="print"/>
          <a:srcRect/>
          <a:stretch>
            <a:fillRect/>
          </a:stretch>
        </p:blipFill>
        <p:spPr bwMode="auto">
          <a:xfrm>
            <a:off x="1908175" y="2133600"/>
            <a:ext cx="5549900" cy="4297363"/>
          </a:xfrm>
          <a:prstGeom prst="rect">
            <a:avLst/>
          </a:prstGeom>
          <a:noFill/>
          <a:ln w="9525">
            <a:noFill/>
            <a:miter lim="800000"/>
            <a:headEnd/>
            <a:tailEnd/>
          </a:ln>
        </p:spPr>
      </p:pic>
      <p:sp>
        <p:nvSpPr>
          <p:cNvPr id="51205" name="Rectangle 8"/>
          <p:cNvSpPr>
            <a:spLocks noChangeArrowheads="1"/>
          </p:cNvSpPr>
          <p:nvPr/>
        </p:nvSpPr>
        <p:spPr bwMode="auto">
          <a:xfrm>
            <a:off x="1851025" y="6154738"/>
            <a:ext cx="3787775" cy="274637"/>
          </a:xfrm>
          <a:prstGeom prst="rect">
            <a:avLst/>
          </a:prstGeom>
          <a:noFill/>
          <a:ln w="9525">
            <a:noFill/>
            <a:miter lim="800000"/>
            <a:headEnd/>
            <a:tailEnd/>
          </a:ln>
        </p:spPr>
        <p:txBody>
          <a:bodyPr wrap="none" anchor="ctr">
            <a:spAutoFit/>
          </a:bodyPr>
          <a:lstStyle/>
          <a:p>
            <a:pPr eaLnBrk="0" hangingPunct="0"/>
            <a:r>
              <a:rPr lang="en-GB" sz="1200"/>
              <a:t>[Source:  Press and Siever (2002, Fig. 16.14, p.366)] </a:t>
            </a:r>
          </a:p>
        </p:txBody>
      </p:sp>
      <p:sp>
        <p:nvSpPr>
          <p:cNvPr id="51203" name="Rectangle 6"/>
          <p:cNvSpPr>
            <a:spLocks noChangeArrowheads="1"/>
          </p:cNvSpPr>
          <p:nvPr/>
        </p:nvSpPr>
        <p:spPr bwMode="auto">
          <a:xfrm>
            <a:off x="250825" y="692150"/>
            <a:ext cx="8642350" cy="1754326"/>
          </a:xfrm>
          <a:prstGeom prst="rect">
            <a:avLst/>
          </a:prstGeom>
          <a:noFill/>
          <a:ln w="9525">
            <a:noFill/>
            <a:miter lim="800000"/>
            <a:headEnd/>
            <a:tailEnd/>
          </a:ln>
        </p:spPr>
        <p:txBody>
          <a:bodyPr>
            <a:spAutoFit/>
          </a:bodyPr>
          <a:lstStyle/>
          <a:p>
            <a:r>
              <a:rPr lang="en-GB" b="1" dirty="0"/>
              <a:t>The starting point of the </a:t>
            </a:r>
            <a:r>
              <a:rPr lang="en-GB" b="1" i="1" dirty="0"/>
              <a:t>rock cycle </a:t>
            </a:r>
            <a:r>
              <a:rPr lang="en-GB" b="1" dirty="0"/>
              <a:t>is the first </a:t>
            </a:r>
            <a:r>
              <a:rPr lang="en-GB" b="1" i="1" u="sng" dirty="0"/>
              <a:t>igneous rocks</a:t>
            </a:r>
            <a:r>
              <a:rPr lang="en-GB" b="1" dirty="0"/>
              <a:t>, formed as the Earth’s outer shell cooled and solidified to form the initial crust.  From this early beginning, and the development of the primordial atmosphere, we have the birth of weather and climatic conditions, that is the different atmospheric phenomena, such as temperature, humidity, wind and precipitation (drizzle, rain, snow and hail).</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0" y="115888"/>
            <a:ext cx="9144000" cy="519112"/>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…Weathering and Erosion</a:t>
            </a:r>
          </a:p>
        </p:txBody>
      </p:sp>
      <p:sp>
        <p:nvSpPr>
          <p:cNvPr id="52227" name="Rectangle 3"/>
          <p:cNvSpPr>
            <a:spLocks noChangeArrowheads="1"/>
          </p:cNvSpPr>
          <p:nvPr/>
        </p:nvSpPr>
        <p:spPr bwMode="auto">
          <a:xfrm>
            <a:off x="250825" y="642918"/>
            <a:ext cx="8642350" cy="5847755"/>
          </a:xfrm>
          <a:prstGeom prst="rect">
            <a:avLst/>
          </a:prstGeom>
          <a:noFill/>
          <a:ln w="9525">
            <a:noFill/>
            <a:miter lim="800000"/>
            <a:headEnd/>
            <a:tailEnd/>
          </a:ln>
        </p:spPr>
        <p:txBody>
          <a:bodyPr>
            <a:spAutoFit/>
          </a:bodyPr>
          <a:lstStyle/>
          <a:p>
            <a:r>
              <a:rPr lang="en-GB" sz="2200" b="1" dirty="0"/>
              <a:t>The weather acts on the rocks in such a way that it causes their breakdown into fragments or leads to chemical changes.  </a:t>
            </a:r>
            <a:r>
              <a:rPr lang="en-GB" sz="2200" b="1" i="1" dirty="0"/>
              <a:t>For example</a:t>
            </a:r>
            <a:r>
              <a:rPr lang="en-GB" sz="2200" b="1" dirty="0"/>
              <a:t>, the </a:t>
            </a:r>
            <a:r>
              <a:rPr lang="en-GB" sz="2200" b="1" i="1" dirty="0">
                <a:solidFill>
                  <a:srgbClr val="C00000"/>
                </a:solidFill>
              </a:rPr>
              <a:t>sand grains </a:t>
            </a:r>
            <a:r>
              <a:rPr lang="en-GB" sz="2200" b="1" dirty="0"/>
              <a:t>we find on the beach were produced from the </a:t>
            </a:r>
            <a:r>
              <a:rPr lang="en-GB" sz="2200" b="1" i="1" dirty="0"/>
              <a:t>breakdown of a rock</a:t>
            </a:r>
            <a:r>
              <a:rPr lang="en-GB" sz="2200" b="1" dirty="0"/>
              <a:t>, such as pure </a:t>
            </a:r>
            <a:r>
              <a:rPr lang="en-GB" sz="2200" b="1" i="1" dirty="0">
                <a:solidFill>
                  <a:srgbClr val="C00000"/>
                </a:solidFill>
              </a:rPr>
              <a:t>sandstone</a:t>
            </a:r>
            <a:r>
              <a:rPr lang="en-GB" sz="2200" b="1" dirty="0"/>
              <a:t>, which is rich in quartz (SiO</a:t>
            </a:r>
            <a:r>
              <a:rPr lang="en-GB" sz="2200" b="1" baseline="-25000" dirty="0"/>
              <a:t>2</a:t>
            </a:r>
            <a:r>
              <a:rPr lang="en-GB" sz="2200" b="1" dirty="0"/>
              <a:t>); </a:t>
            </a:r>
            <a:r>
              <a:rPr lang="en-GB" sz="2200" b="1" i="1" dirty="0">
                <a:solidFill>
                  <a:srgbClr val="FF0000"/>
                </a:solidFill>
              </a:rPr>
              <a:t>clays</a:t>
            </a:r>
            <a:r>
              <a:rPr lang="en-GB" sz="2200" b="1" dirty="0"/>
              <a:t>, on the other hand, which we use to mould figures during the arts class, are formed from the chemical alteration of a </a:t>
            </a:r>
            <a:r>
              <a:rPr lang="en-GB" sz="2200" b="1" i="1" dirty="0">
                <a:solidFill>
                  <a:srgbClr val="FF0000"/>
                </a:solidFill>
              </a:rPr>
              <a:t>feldspar rich rock</a:t>
            </a:r>
            <a:r>
              <a:rPr lang="en-GB" sz="2200" b="1" dirty="0"/>
              <a:t>, such as </a:t>
            </a:r>
            <a:r>
              <a:rPr lang="en-GB" sz="2200" b="1" i="1" dirty="0">
                <a:solidFill>
                  <a:srgbClr val="FF0000"/>
                </a:solidFill>
              </a:rPr>
              <a:t>granite</a:t>
            </a:r>
            <a:r>
              <a:rPr lang="en-GB" sz="2200" b="1" dirty="0"/>
              <a:t>.  </a:t>
            </a:r>
            <a:r>
              <a:rPr lang="en-GB" sz="2200" b="1" i="1" u="sng" dirty="0">
                <a:solidFill>
                  <a:srgbClr val="0000CC"/>
                </a:solidFill>
              </a:rPr>
              <a:t>Weathering</a:t>
            </a:r>
            <a:r>
              <a:rPr lang="en-GB" sz="2200" b="1" dirty="0"/>
              <a:t> is, therefore, the process of physical disintegration or chemical decomposition of rock at its natural or original position.  Whereas, </a:t>
            </a:r>
            <a:r>
              <a:rPr lang="en-GB" sz="2200" b="1" i="1" u="sng" dirty="0">
                <a:solidFill>
                  <a:srgbClr val="9933FF"/>
                </a:solidFill>
              </a:rPr>
              <a:t>erosion</a:t>
            </a:r>
            <a:r>
              <a:rPr lang="en-GB" sz="2200" b="1" dirty="0"/>
              <a:t> is the process that moves weathered material (rock or soil) downhill or downwind; it in fact transports weathered solid material by the action of gravity, wind, water and ice, and exposes fresh, unaltered rock, to weathering processes.  </a:t>
            </a:r>
            <a:r>
              <a:rPr lang="en-GB" sz="2200" b="1" i="1" dirty="0">
                <a:solidFill>
                  <a:srgbClr val="9933FF"/>
                </a:solidFill>
              </a:rPr>
              <a:t>Erosion</a:t>
            </a:r>
            <a:r>
              <a:rPr lang="en-GB" sz="2200" b="1" dirty="0"/>
              <a:t> is, thus, the process of movement of natural materials, and comes into play after a rock has been disintegrated or altered by the agents of </a:t>
            </a:r>
            <a:r>
              <a:rPr lang="en-GB" sz="2200" b="1" i="1" dirty="0">
                <a:solidFill>
                  <a:srgbClr val="0000CC"/>
                </a:solidFill>
              </a:rPr>
              <a:t>weathering</a:t>
            </a:r>
            <a:r>
              <a:rPr lang="en-GB" sz="2200" b="1" dirty="0"/>
              <a:t>.</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0" y="115888"/>
            <a:ext cx="9144000" cy="519112"/>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Sedimentary Rocks…</a:t>
            </a:r>
          </a:p>
        </p:txBody>
      </p:sp>
      <p:sp>
        <p:nvSpPr>
          <p:cNvPr id="53251" name="Rectangle 3"/>
          <p:cNvSpPr>
            <a:spLocks noChangeArrowheads="1"/>
          </p:cNvSpPr>
          <p:nvPr/>
        </p:nvSpPr>
        <p:spPr bwMode="auto">
          <a:xfrm>
            <a:off x="250825" y="765175"/>
            <a:ext cx="8642350" cy="5262563"/>
          </a:xfrm>
          <a:prstGeom prst="rect">
            <a:avLst/>
          </a:prstGeom>
          <a:noFill/>
          <a:ln w="9525">
            <a:noFill/>
            <a:miter lim="800000"/>
            <a:headEnd/>
            <a:tailEnd/>
          </a:ln>
        </p:spPr>
        <p:txBody>
          <a:bodyPr>
            <a:spAutoFit/>
          </a:bodyPr>
          <a:lstStyle/>
          <a:p>
            <a:r>
              <a:rPr lang="en-GB" sz="2400" b="1" i="1" u="sng" dirty="0"/>
              <a:t>Sedimentary rocks</a:t>
            </a:r>
            <a:r>
              <a:rPr lang="en-GB" sz="2400" b="1" dirty="0"/>
              <a:t>:  The weathered materials are eroded and transported by the action of water (rain, streams and rivers), wind and ice, and are subsequently deposited on alluvial plains during floods, or in the sea and ocean, or in lakes in the form of sediments (see Figures on next slide).  When the layers of sediments are buried, they are slowly compacted and </a:t>
            </a:r>
            <a:r>
              <a:rPr lang="en-GB" sz="2400" b="1" dirty="0" err="1"/>
              <a:t>lithified</a:t>
            </a:r>
            <a:r>
              <a:rPr lang="en-GB" sz="2400" b="1" dirty="0"/>
              <a:t> to form sedimentary rocks, such as sandstone, shale, mudstone, </a:t>
            </a:r>
            <a:r>
              <a:rPr lang="en-GB" sz="2400" b="1" i="1" dirty="0"/>
              <a:t>etc</a:t>
            </a:r>
            <a:r>
              <a:rPr lang="en-GB" sz="2400" b="1" dirty="0"/>
              <a:t>.  </a:t>
            </a:r>
            <a:r>
              <a:rPr lang="en-GB" sz="2400" b="1" i="1" u="sng" dirty="0" err="1">
                <a:solidFill>
                  <a:srgbClr val="0000CC"/>
                </a:solidFill>
              </a:rPr>
              <a:t>Diagenesis</a:t>
            </a:r>
            <a:r>
              <a:rPr lang="en-GB" sz="2400" b="1" dirty="0"/>
              <a:t> is the process of forming a sedimentary rock by compaction and natural cementation of grains, or crystallisation from water or solutions, or </a:t>
            </a:r>
            <a:r>
              <a:rPr lang="en-GB" sz="2400" b="1" dirty="0" err="1"/>
              <a:t>recrystallisation</a:t>
            </a:r>
            <a:r>
              <a:rPr lang="en-GB" sz="2400" b="1" dirty="0"/>
              <a:t>.  The conversion of sediment to rock is termed </a:t>
            </a:r>
            <a:r>
              <a:rPr lang="en-GB" sz="2400" b="1" i="1" u="sng" dirty="0" err="1">
                <a:solidFill>
                  <a:srgbClr val="0000CC"/>
                </a:solidFill>
              </a:rPr>
              <a:t>lithification</a:t>
            </a:r>
            <a:r>
              <a:rPr lang="en-GB" sz="2400" b="1" dirty="0"/>
              <a:t>.  Rocks such as limestone and chalk are formed from carbonate sand and mud deposited directly in marine environments.</a:t>
            </a:r>
          </a:p>
        </p:txBody>
      </p:sp>
      <p:sp>
        <p:nvSpPr>
          <p:cNvPr id="53252" name="Rectangle 4"/>
          <p:cNvSpPr>
            <a:spLocks noChangeArrowheads="1"/>
          </p:cNvSpPr>
          <p:nvPr/>
        </p:nvSpPr>
        <p:spPr bwMode="auto">
          <a:xfrm>
            <a:off x="1285852" y="6048586"/>
            <a:ext cx="7823223" cy="369332"/>
          </a:xfrm>
          <a:prstGeom prst="rect">
            <a:avLst/>
          </a:prstGeom>
          <a:noFill/>
          <a:ln w="9525">
            <a:noFill/>
            <a:miter lim="800000"/>
            <a:headEnd/>
            <a:tailEnd/>
          </a:ln>
        </p:spPr>
        <p:txBody>
          <a:bodyPr wrap="square">
            <a:spAutoFit/>
          </a:bodyPr>
          <a:lstStyle/>
          <a:p>
            <a:pPr>
              <a:spcBef>
                <a:spcPct val="50000"/>
              </a:spcBef>
            </a:pPr>
            <a:r>
              <a:rPr lang="en-GB" b="1" i="1" dirty="0"/>
              <a:t>URLs with relevant information</a:t>
            </a:r>
            <a:r>
              <a:rPr lang="en-GB" dirty="0"/>
              <a:t>:  http://en.wikipedia.org/wiki/Sedimentary </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pic>
        <p:nvPicPr>
          <p:cNvPr id="54274" name="Picture 10" descr="figure 07-01_sedimentary_stages_p142"/>
          <p:cNvPicPr>
            <a:picLocks noChangeAspect="1" noChangeArrowheads="1"/>
          </p:cNvPicPr>
          <p:nvPr/>
        </p:nvPicPr>
        <p:blipFill>
          <a:blip r:embed="rId3" cstate="print"/>
          <a:srcRect/>
          <a:stretch>
            <a:fillRect/>
          </a:stretch>
        </p:blipFill>
        <p:spPr bwMode="auto">
          <a:xfrm>
            <a:off x="38500" y="2949477"/>
            <a:ext cx="5784850" cy="3667125"/>
          </a:xfrm>
          <a:prstGeom prst="rect">
            <a:avLst/>
          </a:prstGeom>
          <a:noFill/>
          <a:ln w="9525">
            <a:noFill/>
            <a:miter lim="800000"/>
            <a:headEnd/>
            <a:tailEnd/>
          </a:ln>
        </p:spPr>
      </p:pic>
      <p:sp>
        <p:nvSpPr>
          <p:cNvPr id="54275" name="Rectangle 6"/>
          <p:cNvSpPr>
            <a:spLocks noChangeArrowheads="1"/>
          </p:cNvSpPr>
          <p:nvPr/>
        </p:nvSpPr>
        <p:spPr bwMode="auto">
          <a:xfrm>
            <a:off x="34925" y="476250"/>
            <a:ext cx="9144000" cy="2292350"/>
          </a:xfrm>
          <a:prstGeom prst="rect">
            <a:avLst/>
          </a:prstGeom>
          <a:noFill/>
          <a:ln w="9525">
            <a:noFill/>
            <a:miter lim="800000"/>
            <a:headEnd/>
            <a:tailEnd/>
          </a:ln>
        </p:spPr>
        <p:txBody>
          <a:bodyPr>
            <a:spAutoFit/>
          </a:bodyPr>
          <a:lstStyle/>
          <a:p>
            <a:pPr>
              <a:spcBef>
                <a:spcPct val="50000"/>
              </a:spcBef>
            </a:pPr>
            <a:r>
              <a:rPr lang="en-GB" b="1" dirty="0"/>
              <a:t>The </a:t>
            </a:r>
            <a:r>
              <a:rPr lang="en-GB" b="1" i="1" dirty="0">
                <a:solidFill>
                  <a:srgbClr val="0000CC"/>
                </a:solidFill>
              </a:rPr>
              <a:t>sedimentary stages</a:t>
            </a:r>
            <a:r>
              <a:rPr lang="en-GB" b="1" dirty="0"/>
              <a:t> of the Rock Cycle includes several overlapping Earth processes:  </a:t>
            </a:r>
          </a:p>
          <a:p>
            <a:pPr>
              <a:spcBef>
                <a:spcPct val="50000"/>
              </a:spcBef>
            </a:pPr>
            <a:r>
              <a:rPr lang="en-GB" b="1" dirty="0"/>
              <a:t>(a) Physical and chemical weathering of rocks; </a:t>
            </a:r>
          </a:p>
          <a:p>
            <a:pPr>
              <a:spcBef>
                <a:spcPct val="50000"/>
              </a:spcBef>
            </a:pPr>
            <a:r>
              <a:rPr lang="en-GB" b="1" dirty="0"/>
              <a:t>(b) Erosion of rocks and soil; </a:t>
            </a:r>
          </a:p>
          <a:p>
            <a:pPr>
              <a:spcBef>
                <a:spcPct val="50000"/>
              </a:spcBef>
            </a:pPr>
            <a:r>
              <a:rPr lang="en-GB" b="1" dirty="0"/>
              <a:t>(c) Transportation of eroded materials by water, wind and ice; </a:t>
            </a:r>
          </a:p>
          <a:p>
            <a:pPr>
              <a:spcBef>
                <a:spcPct val="50000"/>
              </a:spcBef>
            </a:pPr>
            <a:r>
              <a:rPr lang="en-GB" b="1" dirty="0"/>
              <a:t>(d) Deposition of sediments on floodplains and in the sea, and</a:t>
            </a:r>
          </a:p>
        </p:txBody>
      </p:sp>
      <p:sp>
        <p:nvSpPr>
          <p:cNvPr id="54276" name="Text Box 2"/>
          <p:cNvSpPr txBox="1">
            <a:spLocks noChangeArrowheads="1"/>
          </p:cNvSpPr>
          <p:nvPr/>
        </p:nvSpPr>
        <p:spPr bwMode="auto">
          <a:xfrm>
            <a:off x="0" y="0"/>
            <a:ext cx="9144000" cy="519113"/>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…Sedimentray Rocks…</a:t>
            </a:r>
          </a:p>
        </p:txBody>
      </p:sp>
      <p:sp>
        <p:nvSpPr>
          <p:cNvPr id="54277" name="Rectangle 7"/>
          <p:cNvSpPr>
            <a:spLocks noChangeArrowheads="1"/>
          </p:cNvSpPr>
          <p:nvPr/>
        </p:nvSpPr>
        <p:spPr bwMode="auto">
          <a:xfrm>
            <a:off x="5795963" y="2924175"/>
            <a:ext cx="3276600" cy="2862322"/>
          </a:xfrm>
          <a:prstGeom prst="rect">
            <a:avLst/>
          </a:prstGeom>
          <a:noFill/>
          <a:ln w="9525">
            <a:noFill/>
            <a:miter lim="800000"/>
            <a:headEnd/>
            <a:tailEnd/>
          </a:ln>
        </p:spPr>
        <p:txBody>
          <a:bodyPr>
            <a:spAutoFit/>
          </a:bodyPr>
          <a:lstStyle/>
          <a:p>
            <a:pPr marL="354013" indent="-354013"/>
            <a:r>
              <a:rPr lang="en-GB" b="1" dirty="0"/>
              <a:t>(e) Burial of sediments in the sea by successive layers of sediments, and by the pressure of the overlying sediments, the ones deep down are converted into sedimentary rocks by compaction through the process of </a:t>
            </a:r>
            <a:r>
              <a:rPr lang="en-GB" b="1" i="1" u="sng" dirty="0" err="1">
                <a:solidFill>
                  <a:srgbClr val="0000CC"/>
                </a:solidFill>
              </a:rPr>
              <a:t>diagenesis</a:t>
            </a:r>
            <a:r>
              <a:rPr lang="en-GB" b="1" dirty="0"/>
              <a:t>.</a:t>
            </a:r>
          </a:p>
        </p:txBody>
      </p:sp>
      <p:sp>
        <p:nvSpPr>
          <p:cNvPr id="54278" name="Rectangle 8"/>
          <p:cNvSpPr>
            <a:spLocks noChangeArrowheads="1"/>
          </p:cNvSpPr>
          <p:nvPr/>
        </p:nvSpPr>
        <p:spPr bwMode="auto">
          <a:xfrm>
            <a:off x="0" y="6604538"/>
            <a:ext cx="3619500" cy="274637"/>
          </a:xfrm>
          <a:prstGeom prst="rect">
            <a:avLst/>
          </a:prstGeom>
          <a:noFill/>
          <a:ln w="9525">
            <a:noFill/>
            <a:miter lim="800000"/>
            <a:headEnd/>
            <a:tailEnd/>
          </a:ln>
        </p:spPr>
        <p:txBody>
          <a:bodyPr wrap="none">
            <a:spAutoFit/>
          </a:bodyPr>
          <a:lstStyle/>
          <a:p>
            <a:r>
              <a:rPr lang="en-GB" sz="1200" dirty="0"/>
              <a:t>[Source:  Press and </a:t>
            </a:r>
            <a:r>
              <a:rPr lang="en-GB" sz="1200" dirty="0" err="1"/>
              <a:t>Siever</a:t>
            </a:r>
            <a:r>
              <a:rPr lang="en-GB" sz="1200" dirty="0"/>
              <a:t> (2002, Fig. 7.1, p.142)].</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0" y="0"/>
            <a:ext cx="9144000" cy="519113"/>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…Sedimentary Rocks…</a:t>
            </a:r>
          </a:p>
        </p:txBody>
      </p:sp>
      <p:pic>
        <p:nvPicPr>
          <p:cNvPr id="55299" name="Picture 11" descr="figure 03-03_Weathering_p56"/>
          <p:cNvPicPr>
            <a:picLocks noChangeAspect="1" noChangeArrowheads="1"/>
          </p:cNvPicPr>
          <p:nvPr/>
        </p:nvPicPr>
        <p:blipFill>
          <a:blip r:embed="rId3" cstate="print"/>
          <a:srcRect/>
          <a:stretch>
            <a:fillRect/>
          </a:stretch>
        </p:blipFill>
        <p:spPr bwMode="auto">
          <a:xfrm>
            <a:off x="1547813" y="1844675"/>
            <a:ext cx="6011862" cy="4497388"/>
          </a:xfrm>
          <a:prstGeom prst="rect">
            <a:avLst/>
          </a:prstGeom>
          <a:noFill/>
          <a:ln w="9525">
            <a:noFill/>
            <a:miter lim="800000"/>
            <a:headEnd/>
            <a:tailEnd/>
          </a:ln>
        </p:spPr>
      </p:pic>
      <p:sp>
        <p:nvSpPr>
          <p:cNvPr id="55300" name="Rectangle 8"/>
          <p:cNvSpPr>
            <a:spLocks noChangeArrowheads="1"/>
          </p:cNvSpPr>
          <p:nvPr/>
        </p:nvSpPr>
        <p:spPr bwMode="auto">
          <a:xfrm>
            <a:off x="198438" y="620713"/>
            <a:ext cx="8713787" cy="1190625"/>
          </a:xfrm>
          <a:prstGeom prst="rect">
            <a:avLst/>
          </a:prstGeom>
          <a:noFill/>
          <a:ln w="9525">
            <a:noFill/>
            <a:miter lim="800000"/>
            <a:headEnd/>
            <a:tailEnd/>
          </a:ln>
        </p:spPr>
        <p:txBody>
          <a:bodyPr anchor="ctr">
            <a:spAutoFit/>
          </a:bodyPr>
          <a:lstStyle/>
          <a:p>
            <a:pPr eaLnBrk="0" hangingPunct="0"/>
            <a:r>
              <a:rPr lang="en-GB" b="1" i="1" u="sng" dirty="0">
                <a:solidFill>
                  <a:srgbClr val="0000CC"/>
                </a:solidFill>
              </a:rPr>
              <a:t>Weathering</a:t>
            </a:r>
            <a:r>
              <a:rPr lang="en-GB" b="1" dirty="0"/>
              <a:t> breaks down rocks into smaller particles that are then transported downhill and downstream by erosion to be deposited as layers of sediment.  As layers of sediment accumulate, and are buried deeper and deeper, they are </a:t>
            </a:r>
            <a:r>
              <a:rPr lang="en-GB" b="1" dirty="0" err="1"/>
              <a:t>lithified</a:t>
            </a:r>
            <a:r>
              <a:rPr lang="en-GB" b="1" dirty="0"/>
              <a:t> by compaction to form </a:t>
            </a:r>
            <a:r>
              <a:rPr lang="en-GB" b="1" u="sng" dirty="0">
                <a:solidFill>
                  <a:srgbClr val="0000CC"/>
                </a:solidFill>
              </a:rPr>
              <a:t>sedimentary rocks</a:t>
            </a:r>
            <a:r>
              <a:rPr lang="en-GB" b="1" dirty="0"/>
              <a:t>.</a:t>
            </a:r>
          </a:p>
        </p:txBody>
      </p:sp>
      <p:sp>
        <p:nvSpPr>
          <p:cNvPr id="55301" name="Rectangle 9"/>
          <p:cNvSpPr>
            <a:spLocks noChangeArrowheads="1"/>
          </p:cNvSpPr>
          <p:nvPr/>
        </p:nvSpPr>
        <p:spPr bwMode="auto">
          <a:xfrm>
            <a:off x="0" y="6092825"/>
            <a:ext cx="3621088" cy="274638"/>
          </a:xfrm>
          <a:prstGeom prst="rect">
            <a:avLst/>
          </a:prstGeom>
          <a:noFill/>
          <a:ln w="9525">
            <a:noFill/>
            <a:miter lim="800000"/>
            <a:headEnd/>
            <a:tailEnd/>
          </a:ln>
        </p:spPr>
        <p:txBody>
          <a:bodyPr wrap="none">
            <a:spAutoFit/>
          </a:bodyPr>
          <a:lstStyle/>
          <a:p>
            <a:pPr eaLnBrk="0" hangingPunct="0"/>
            <a:r>
              <a:rPr lang="en-GB" sz="1200"/>
              <a:t> [Source: Press and Siever (2002, Fig. 3.3, p.56)].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0" y="0"/>
            <a:ext cx="9144000" cy="519113"/>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…Sedimentary Rocks…</a:t>
            </a:r>
          </a:p>
        </p:txBody>
      </p:sp>
      <p:sp>
        <p:nvSpPr>
          <p:cNvPr id="56323" name="Rectangle 6"/>
          <p:cNvSpPr>
            <a:spLocks noChangeArrowheads="1"/>
          </p:cNvSpPr>
          <p:nvPr/>
        </p:nvSpPr>
        <p:spPr bwMode="auto">
          <a:xfrm>
            <a:off x="265113" y="579431"/>
            <a:ext cx="8628062" cy="1920875"/>
          </a:xfrm>
          <a:prstGeom prst="rect">
            <a:avLst/>
          </a:prstGeom>
          <a:noFill/>
          <a:ln w="9525">
            <a:noFill/>
            <a:miter lim="800000"/>
            <a:headEnd/>
            <a:tailEnd/>
          </a:ln>
        </p:spPr>
        <p:txBody>
          <a:bodyPr>
            <a:spAutoFit/>
          </a:bodyPr>
          <a:lstStyle/>
          <a:p>
            <a:r>
              <a:rPr lang="en-GB" sz="2000" b="1" dirty="0"/>
              <a:t>The geochemistry of sedimentary rocks is, of course, of interest to the applied geochemist, since it is important for him/her to know the average chemical composition, as well as the variation of chemical elements in the different sedimentary rocks, in order to assess abnormal concentrations that may be due to mineralisation.  </a:t>
            </a:r>
            <a:r>
              <a:rPr lang="en-GB" sz="2000" b="1" i="1" dirty="0"/>
              <a:t>For example</a:t>
            </a:r>
            <a:r>
              <a:rPr lang="en-GB" sz="2000" b="1" dirty="0"/>
              <a:t>, compare the geochemistry of shale and limestone:</a:t>
            </a:r>
          </a:p>
        </p:txBody>
      </p:sp>
      <p:sp>
        <p:nvSpPr>
          <p:cNvPr id="56324" name="Rectangle 7"/>
          <p:cNvSpPr>
            <a:spLocks noChangeArrowheads="1"/>
          </p:cNvSpPr>
          <p:nvPr/>
        </p:nvSpPr>
        <p:spPr bwMode="auto">
          <a:xfrm>
            <a:off x="4354513" y="2571744"/>
            <a:ext cx="4681537" cy="3970318"/>
          </a:xfrm>
          <a:prstGeom prst="rect">
            <a:avLst/>
          </a:prstGeom>
          <a:noFill/>
          <a:ln w="9525">
            <a:noFill/>
            <a:miter lim="800000"/>
            <a:headEnd/>
            <a:tailEnd/>
          </a:ln>
        </p:spPr>
        <p:txBody>
          <a:bodyPr>
            <a:spAutoFit/>
          </a:bodyPr>
          <a:lstStyle/>
          <a:p>
            <a:pPr>
              <a:spcBef>
                <a:spcPct val="50000"/>
              </a:spcBef>
            </a:pPr>
            <a:r>
              <a:rPr lang="en-GB" b="1" i="1" u="sng" dirty="0">
                <a:solidFill>
                  <a:srgbClr val="0000CC"/>
                </a:solidFill>
              </a:rPr>
              <a:t>Shale</a:t>
            </a:r>
            <a:r>
              <a:rPr lang="en-GB" b="1" i="1" dirty="0">
                <a:solidFill>
                  <a:srgbClr val="0000CC"/>
                </a:solidFill>
              </a:rPr>
              <a:t> </a:t>
            </a:r>
            <a:r>
              <a:rPr lang="en-GB" b="1" dirty="0"/>
              <a:t>is a fine-grained, </a:t>
            </a:r>
            <a:r>
              <a:rPr lang="en-GB" b="1" dirty="0" err="1"/>
              <a:t>clastic</a:t>
            </a:r>
            <a:r>
              <a:rPr lang="en-GB" b="1" dirty="0"/>
              <a:t> sedimentary rock composed of mud that is a mixture of flakes of clay minerals and tiny fragments (silt-sized particles) of other minerals, especially quartz and calcite.  It is preferably enriched in arsenic (As), boron (B), barium (</a:t>
            </a:r>
            <a:r>
              <a:rPr lang="en-GB" b="1" dirty="0" err="1"/>
              <a:t>Ba</a:t>
            </a:r>
            <a:r>
              <a:rPr lang="en-GB" b="1" dirty="0"/>
              <a:t>), beryllium (Be), cerium (</a:t>
            </a:r>
            <a:r>
              <a:rPr lang="en-GB" b="1" dirty="0" err="1"/>
              <a:t>Ce</a:t>
            </a:r>
            <a:r>
              <a:rPr lang="en-GB" b="1" dirty="0"/>
              <a:t>), chlorine (</a:t>
            </a:r>
            <a:r>
              <a:rPr lang="en-GB" b="1" dirty="0" err="1"/>
              <a:t>Cl</a:t>
            </a:r>
            <a:r>
              <a:rPr lang="en-GB" b="1" dirty="0"/>
              <a:t>), cobalt (Co), chromium (Cr), copper (Cu), fluorine (F), gallium (</a:t>
            </a:r>
            <a:r>
              <a:rPr lang="en-GB" b="1" dirty="0" err="1"/>
              <a:t>Ga</a:t>
            </a:r>
            <a:r>
              <a:rPr lang="en-GB" b="1" dirty="0"/>
              <a:t>), lithium (Li), lead (</a:t>
            </a:r>
            <a:r>
              <a:rPr lang="en-GB" b="1" dirty="0" err="1"/>
              <a:t>Pb</a:t>
            </a:r>
            <a:r>
              <a:rPr lang="en-GB" b="1" dirty="0"/>
              <a:t>), rubidium (</a:t>
            </a:r>
            <a:r>
              <a:rPr lang="en-GB" b="1" dirty="0" err="1"/>
              <a:t>Rb</a:t>
            </a:r>
            <a:r>
              <a:rPr lang="en-GB" b="1" dirty="0"/>
              <a:t>), scandium (Sc), titanium (Ti), vanadium (V), zinc (Zn), zirconium (</a:t>
            </a:r>
            <a:r>
              <a:rPr lang="en-GB" b="1" dirty="0" err="1"/>
              <a:t>Zr</a:t>
            </a:r>
            <a:r>
              <a:rPr lang="en-GB" b="1" dirty="0"/>
              <a:t>) and the Rare Earth Elements. </a:t>
            </a:r>
          </a:p>
        </p:txBody>
      </p:sp>
      <p:pic>
        <p:nvPicPr>
          <p:cNvPr id="56325" name="Picture 8" descr="Shale"/>
          <p:cNvPicPr>
            <a:picLocks noChangeAspect="1" noChangeArrowheads="1"/>
          </p:cNvPicPr>
          <p:nvPr/>
        </p:nvPicPr>
        <p:blipFill>
          <a:blip r:embed="rId3" cstate="print"/>
          <a:srcRect/>
          <a:stretch>
            <a:fillRect/>
          </a:stretch>
        </p:blipFill>
        <p:spPr bwMode="auto">
          <a:xfrm>
            <a:off x="93668" y="3703661"/>
            <a:ext cx="4176713" cy="2786062"/>
          </a:xfrm>
          <a:prstGeom prst="rect">
            <a:avLst/>
          </a:prstGeom>
          <a:noFill/>
          <a:ln w="9525">
            <a:noFill/>
            <a:miter lim="800000"/>
            <a:headEnd/>
            <a:tailEnd/>
          </a:ln>
        </p:spPr>
      </p:pic>
      <p:sp>
        <p:nvSpPr>
          <p:cNvPr id="56326" name="Rectangle 9"/>
          <p:cNvSpPr>
            <a:spLocks noChangeArrowheads="1"/>
          </p:cNvSpPr>
          <p:nvPr/>
        </p:nvSpPr>
        <p:spPr bwMode="auto">
          <a:xfrm>
            <a:off x="-14282" y="6511948"/>
            <a:ext cx="5372100" cy="274638"/>
          </a:xfrm>
          <a:prstGeom prst="rect">
            <a:avLst/>
          </a:prstGeom>
          <a:noFill/>
          <a:ln w="9525">
            <a:noFill/>
            <a:miter lim="800000"/>
            <a:headEnd/>
            <a:tailEnd/>
          </a:ln>
        </p:spPr>
        <p:txBody>
          <a:bodyPr wrap="none">
            <a:spAutoFit/>
          </a:bodyPr>
          <a:lstStyle/>
          <a:p>
            <a:pPr eaLnBrk="0" hangingPunct="0"/>
            <a:r>
              <a:rPr lang="en-GB" sz="1200" dirty="0"/>
              <a:t> [Source: http://upload.wikimedia.org/wikipedia/commons/0/09/Joints_1.jpg].  </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0" y="0"/>
            <a:ext cx="9144000" cy="519113"/>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…Sedimentary Rocks</a:t>
            </a:r>
          </a:p>
        </p:txBody>
      </p:sp>
      <p:sp>
        <p:nvSpPr>
          <p:cNvPr id="57347" name="Rectangle 3"/>
          <p:cNvSpPr>
            <a:spLocks noChangeArrowheads="1"/>
          </p:cNvSpPr>
          <p:nvPr/>
        </p:nvSpPr>
        <p:spPr bwMode="auto">
          <a:xfrm>
            <a:off x="1279525" y="6164263"/>
            <a:ext cx="7920038" cy="274637"/>
          </a:xfrm>
          <a:prstGeom prst="rect">
            <a:avLst/>
          </a:prstGeom>
          <a:noFill/>
          <a:ln w="9525">
            <a:noFill/>
            <a:miter lim="800000"/>
            <a:headEnd/>
            <a:tailEnd/>
          </a:ln>
        </p:spPr>
        <p:txBody>
          <a:bodyPr>
            <a:spAutoFit/>
          </a:bodyPr>
          <a:lstStyle/>
          <a:p>
            <a:pPr eaLnBrk="0" hangingPunct="0"/>
            <a:r>
              <a:rPr lang="en-GB" sz="1200"/>
              <a:t> [Source: http://upload.wikimedia.org/wikipedia/commons/6/6a/Gozo,_limestone_quarry_-_cutting_the_stone.JPG]</a:t>
            </a:r>
          </a:p>
        </p:txBody>
      </p:sp>
      <p:sp>
        <p:nvSpPr>
          <p:cNvPr id="57348" name="Rectangle 5"/>
          <p:cNvSpPr>
            <a:spLocks noChangeArrowheads="1"/>
          </p:cNvSpPr>
          <p:nvPr/>
        </p:nvSpPr>
        <p:spPr bwMode="auto">
          <a:xfrm>
            <a:off x="179388" y="549275"/>
            <a:ext cx="8750330" cy="1446550"/>
          </a:xfrm>
          <a:prstGeom prst="rect">
            <a:avLst/>
          </a:prstGeom>
          <a:noFill/>
          <a:ln w="9525">
            <a:noFill/>
            <a:miter lim="800000"/>
            <a:headEnd/>
            <a:tailEnd/>
          </a:ln>
        </p:spPr>
        <p:txBody>
          <a:bodyPr wrap="square">
            <a:spAutoFit/>
          </a:bodyPr>
          <a:lstStyle/>
          <a:p>
            <a:pPr>
              <a:spcBef>
                <a:spcPct val="50000"/>
              </a:spcBef>
            </a:pPr>
            <a:r>
              <a:rPr lang="en-GB" sz="2200" b="1" i="1" dirty="0">
                <a:solidFill>
                  <a:srgbClr val="0000CC"/>
                </a:solidFill>
              </a:rPr>
              <a:t>Limestone</a:t>
            </a:r>
            <a:r>
              <a:rPr lang="en-GB" sz="2200" b="1" dirty="0"/>
              <a:t> is a sedimentary rock composed largely of the minerals calcite and aragonite, which are different crystal forms of calcium carbonate (CaCO</a:t>
            </a:r>
            <a:r>
              <a:rPr lang="en-GB" sz="2200" b="1" baseline="-25000" dirty="0"/>
              <a:t>3</a:t>
            </a:r>
            <a:r>
              <a:rPr lang="en-GB" sz="2200" b="1" dirty="0"/>
              <a:t>).  Limestone is preferably enriched in silver (Ag), bromine (Br), manganese (</a:t>
            </a:r>
            <a:r>
              <a:rPr lang="en-GB" sz="2200" b="1" dirty="0" err="1"/>
              <a:t>Mn</a:t>
            </a:r>
            <a:r>
              <a:rPr lang="en-GB" sz="2200" b="1" dirty="0"/>
              <a:t>), and strontium (</a:t>
            </a:r>
            <a:r>
              <a:rPr lang="en-GB" sz="2200" b="1" dirty="0" err="1"/>
              <a:t>Sr</a:t>
            </a:r>
            <a:r>
              <a:rPr lang="en-GB" sz="2200" b="1" dirty="0"/>
              <a:t>). </a:t>
            </a:r>
          </a:p>
        </p:txBody>
      </p:sp>
      <p:pic>
        <p:nvPicPr>
          <p:cNvPr id="57349" name="Picture 7" descr="Limestone_Gozo_quarry_-_cutting_the_stone"/>
          <p:cNvPicPr>
            <a:picLocks noChangeAspect="1" noChangeArrowheads="1"/>
          </p:cNvPicPr>
          <p:nvPr/>
        </p:nvPicPr>
        <p:blipFill>
          <a:blip r:embed="rId3" cstate="print"/>
          <a:srcRect/>
          <a:stretch>
            <a:fillRect/>
          </a:stretch>
        </p:blipFill>
        <p:spPr bwMode="auto">
          <a:xfrm>
            <a:off x="4572000" y="3068638"/>
            <a:ext cx="4464050" cy="2974975"/>
          </a:xfrm>
          <a:prstGeom prst="rect">
            <a:avLst/>
          </a:prstGeom>
          <a:noFill/>
          <a:ln w="9525">
            <a:noFill/>
            <a:miter lim="800000"/>
            <a:headEnd/>
            <a:tailEnd/>
          </a:ln>
        </p:spPr>
      </p:pic>
      <p:pic>
        <p:nvPicPr>
          <p:cNvPr id="57350" name="Picture 8" descr="Limestone_Pwll du -Tyla Quarry 18-04-10 064"/>
          <p:cNvPicPr>
            <a:picLocks noChangeAspect="1" noChangeArrowheads="1"/>
          </p:cNvPicPr>
          <p:nvPr/>
        </p:nvPicPr>
        <p:blipFill>
          <a:blip r:embed="rId4" cstate="print"/>
          <a:srcRect/>
          <a:stretch>
            <a:fillRect/>
          </a:stretch>
        </p:blipFill>
        <p:spPr bwMode="auto">
          <a:xfrm>
            <a:off x="179388" y="2133600"/>
            <a:ext cx="4608512" cy="3073400"/>
          </a:xfrm>
          <a:prstGeom prst="rect">
            <a:avLst/>
          </a:prstGeom>
          <a:noFill/>
          <a:ln w="9525">
            <a:noFill/>
            <a:miter lim="800000"/>
            <a:headEnd/>
            <a:tailEnd/>
          </a:ln>
        </p:spPr>
      </p:pic>
      <p:sp>
        <p:nvSpPr>
          <p:cNvPr id="57351" name="Rectangle 9"/>
          <p:cNvSpPr>
            <a:spLocks noChangeArrowheads="1"/>
          </p:cNvSpPr>
          <p:nvPr/>
        </p:nvSpPr>
        <p:spPr bwMode="auto">
          <a:xfrm>
            <a:off x="179388" y="5229225"/>
            <a:ext cx="4065587" cy="822325"/>
          </a:xfrm>
          <a:prstGeom prst="rect">
            <a:avLst/>
          </a:prstGeom>
          <a:noFill/>
          <a:ln w="9525">
            <a:noFill/>
            <a:miter lim="800000"/>
            <a:headEnd/>
            <a:tailEnd/>
          </a:ln>
        </p:spPr>
        <p:txBody>
          <a:bodyPr>
            <a:spAutoFit/>
          </a:bodyPr>
          <a:lstStyle/>
          <a:p>
            <a:r>
              <a:rPr lang="en-GB" sz="1200"/>
              <a:t>[Source: http://3.bp.blogspot.com/_BxoKsdKo5Ls/S8r64B6WfEI/AAAAAAAAALU/d0XNEmRYxRQ/s1600/Pwll+du+-Tyla+Quarry+18-04-10+064.JPG]</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0"/>
            <a:ext cx="9144000" cy="519113"/>
          </a:xfrm>
          <a:prstGeom prst="rect">
            <a:avLst/>
          </a:prstGeom>
          <a:noFill/>
          <a:ln w="9525">
            <a:noFill/>
            <a:miter lim="800000"/>
            <a:headEnd/>
            <a:tailEnd/>
          </a:ln>
        </p:spPr>
        <p:txBody>
          <a:bodyPr>
            <a:spAutoFit/>
          </a:bodyPr>
          <a:lstStyle/>
          <a:p>
            <a:pPr algn="ctr">
              <a:spcBef>
                <a:spcPct val="50000"/>
              </a:spcBef>
            </a:pPr>
            <a:r>
              <a:rPr lang="en-GB" sz="2800" b="1">
                <a:solidFill>
                  <a:srgbClr val="0000CC"/>
                </a:solidFill>
              </a:rPr>
              <a:t>Metamorphic Rocks</a:t>
            </a:r>
          </a:p>
        </p:txBody>
      </p:sp>
      <p:sp>
        <p:nvSpPr>
          <p:cNvPr id="58371" name="Rectangle 4"/>
          <p:cNvSpPr>
            <a:spLocks noChangeArrowheads="1"/>
          </p:cNvSpPr>
          <p:nvPr/>
        </p:nvSpPr>
        <p:spPr bwMode="auto">
          <a:xfrm>
            <a:off x="179388" y="476250"/>
            <a:ext cx="8642350" cy="6017032"/>
          </a:xfrm>
          <a:prstGeom prst="rect">
            <a:avLst/>
          </a:prstGeom>
          <a:noFill/>
          <a:ln w="9525">
            <a:noFill/>
            <a:miter lim="800000"/>
            <a:headEnd/>
            <a:tailEnd/>
          </a:ln>
        </p:spPr>
        <p:txBody>
          <a:bodyPr>
            <a:spAutoFit/>
          </a:bodyPr>
          <a:lstStyle/>
          <a:p>
            <a:pPr>
              <a:spcBef>
                <a:spcPct val="50000"/>
              </a:spcBef>
            </a:pPr>
            <a:r>
              <a:rPr lang="en-GB" sz="2200" b="1" i="1" u="sng" dirty="0"/>
              <a:t>Metamorphic rocks</a:t>
            </a:r>
            <a:r>
              <a:rPr lang="en-GB" sz="2200" b="1" dirty="0"/>
              <a:t> are either igneous or sedimentary rocks, which are changed by heat and/or pressure.  When sediments are deposited in a marine environment to form sedimentary rocks, the process of stacking additional layers of sediments on top, means that more pressure is added and the rocks are buried deeper and deeper, where the temperature is higher.  Therefore, under conditions of higher pressure and temperature, the minerals in the original sedimentary rocks change and are </a:t>
            </a:r>
            <a:r>
              <a:rPr lang="en-GB" sz="2200" b="1" dirty="0" err="1"/>
              <a:t>recrystallised</a:t>
            </a:r>
            <a:r>
              <a:rPr lang="en-GB" sz="2200" b="1" dirty="0"/>
              <a:t> and new minerals are formed.</a:t>
            </a:r>
          </a:p>
          <a:p>
            <a:pPr>
              <a:spcBef>
                <a:spcPct val="50000"/>
              </a:spcBef>
            </a:pPr>
            <a:r>
              <a:rPr lang="en-GB" sz="2200" b="1" dirty="0"/>
              <a:t>Very deep burial of sedimentary rocks is one way to convert them into metamorphic rocks.  But, there are also other ways to form metamorphic rocks as, </a:t>
            </a:r>
            <a:r>
              <a:rPr lang="en-GB" sz="2200" b="1" i="1" dirty="0"/>
              <a:t>for example</a:t>
            </a:r>
            <a:r>
              <a:rPr lang="en-GB" sz="2200" b="1" dirty="0"/>
              <a:t>, when the sedimentary rocks surrounding an intrusion of a hot igneous mass are ‘baked’ by its heat.  This process of alteration of rocks is called </a:t>
            </a:r>
            <a:r>
              <a:rPr lang="en-GB" sz="2200" b="1" i="1" dirty="0">
                <a:solidFill>
                  <a:srgbClr val="C00000"/>
                </a:solidFill>
              </a:rPr>
              <a:t>contact metamorphism</a:t>
            </a:r>
            <a:r>
              <a:rPr lang="en-GB" sz="2200" b="1" dirty="0"/>
              <a:t>, and the surrounding zone of altered, or metamorphosed rock, is described as the ‘</a:t>
            </a:r>
            <a:r>
              <a:rPr lang="en-GB" sz="2200" b="1" i="1" dirty="0">
                <a:solidFill>
                  <a:srgbClr val="C00000"/>
                </a:solidFill>
              </a:rPr>
              <a:t>contact aureole</a:t>
            </a:r>
            <a:r>
              <a:rPr lang="en-GB" sz="2200" b="1" dirty="0"/>
              <a:t>’ or ‘</a:t>
            </a:r>
            <a:r>
              <a:rPr lang="en-GB" sz="2200" b="1" i="1" dirty="0">
                <a:solidFill>
                  <a:srgbClr val="C00000"/>
                </a:solidFill>
              </a:rPr>
              <a:t>contact metamorphic aureole</a:t>
            </a:r>
            <a:r>
              <a:rPr lang="en-GB" sz="2200" b="1" dirty="0"/>
              <a:t>’.</a:t>
            </a:r>
          </a:p>
        </p:txBody>
      </p:sp>
      <p:sp>
        <p:nvSpPr>
          <p:cNvPr id="58372" name="Rectangle 9"/>
          <p:cNvSpPr>
            <a:spLocks noChangeArrowheads="1"/>
          </p:cNvSpPr>
          <p:nvPr/>
        </p:nvSpPr>
        <p:spPr bwMode="auto">
          <a:xfrm>
            <a:off x="2428861" y="6478809"/>
            <a:ext cx="6715140" cy="307777"/>
          </a:xfrm>
          <a:prstGeom prst="rect">
            <a:avLst/>
          </a:prstGeom>
          <a:solidFill>
            <a:srgbClr val="FFFFCC"/>
          </a:solidFill>
          <a:ln w="9525">
            <a:noFill/>
            <a:miter lim="800000"/>
            <a:headEnd/>
            <a:tailEnd/>
          </a:ln>
        </p:spPr>
        <p:txBody>
          <a:bodyPr wrap="square">
            <a:spAutoFit/>
          </a:bodyPr>
          <a:lstStyle/>
          <a:p>
            <a:r>
              <a:rPr lang="en-GB" sz="1400" b="1" dirty="0"/>
              <a:t>URLs with relevant information</a:t>
            </a:r>
            <a:r>
              <a:rPr lang="en-GB" sz="1400" dirty="0"/>
              <a:t>:  http://en.wikipedia.org/wiki/Metamorphic</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250825" y="514350"/>
            <a:ext cx="8642350" cy="5584825"/>
          </a:xfrm>
          <a:prstGeom prst="rect">
            <a:avLst/>
          </a:prstGeom>
          <a:noFill/>
          <a:ln w="9525">
            <a:noFill/>
            <a:miter lim="800000"/>
            <a:headEnd/>
            <a:tailEnd/>
          </a:ln>
        </p:spPr>
        <p:txBody>
          <a:bodyPr anchor="ctr">
            <a:spAutoFit/>
          </a:bodyPr>
          <a:lstStyle/>
          <a:p>
            <a:pPr marL="361950" indent="-361950">
              <a:buFontTx/>
              <a:buChar char="•"/>
              <a:tabLst>
                <a:tab pos="457200" algn="l"/>
              </a:tabLst>
            </a:pPr>
            <a:r>
              <a:rPr lang="en-GB" dirty="0"/>
              <a:t>‘</a:t>
            </a:r>
            <a:r>
              <a:rPr lang="en-GB" b="1" i="1" dirty="0">
                <a:solidFill>
                  <a:srgbClr val="0000CC"/>
                </a:solidFill>
              </a:rPr>
              <a:t>Second level course in Geochemistry</a:t>
            </a:r>
            <a:r>
              <a:rPr lang="en-GB" dirty="0"/>
              <a:t>’ of the Open University (United Kingdom), and mainly from Unit 6 ‘</a:t>
            </a:r>
            <a:r>
              <a:rPr lang="en-GB" i="1" dirty="0"/>
              <a:t>Applications of Geochemistry</a:t>
            </a:r>
            <a:r>
              <a:rPr lang="en-GB" dirty="0"/>
              <a:t>’.  The language of the course notes was simplified as far as possible, and more explanations given in order to be understood by secondary school age children of 15 years and older;</a:t>
            </a:r>
          </a:p>
          <a:p>
            <a:pPr marL="361950" indent="-361950">
              <a:buFontTx/>
              <a:buChar char="•"/>
              <a:tabLst>
                <a:tab pos="457200" algn="l"/>
              </a:tabLst>
            </a:pPr>
            <a:r>
              <a:rPr lang="en-GB" dirty="0"/>
              <a:t>‘</a:t>
            </a:r>
            <a:r>
              <a:rPr lang="en-GB" b="1" i="1" dirty="0">
                <a:solidFill>
                  <a:srgbClr val="0000CC"/>
                </a:solidFill>
              </a:rPr>
              <a:t>Understanding the Earth</a:t>
            </a:r>
            <a:r>
              <a:rPr lang="en-GB" dirty="0"/>
              <a:t>’ (3rd edition) by Frank Press and Raymond </a:t>
            </a:r>
            <a:r>
              <a:rPr lang="en-GB" dirty="0" err="1"/>
              <a:t>Siever</a:t>
            </a:r>
            <a:r>
              <a:rPr lang="en-GB" dirty="0"/>
              <a:t>, published by W.H. Freeman and Company (New York) [</a:t>
            </a:r>
            <a:r>
              <a:rPr lang="en-GB" dirty="0">
                <a:hlinkClick r:id="rId3"/>
              </a:rPr>
              <a:t>http://www.whfreeman.com/</a:t>
            </a:r>
            <a:r>
              <a:rPr lang="en-GB" dirty="0"/>
              <a:t>] , is an excellent teaching aid and includes easy to understand figures.</a:t>
            </a:r>
          </a:p>
          <a:p>
            <a:pPr marL="361950" indent="-361950">
              <a:buFontTx/>
              <a:buChar char="•"/>
              <a:tabLst>
                <a:tab pos="457200" algn="l"/>
              </a:tabLst>
            </a:pPr>
            <a:r>
              <a:rPr lang="en-GB" dirty="0"/>
              <a:t>‘</a:t>
            </a:r>
            <a:r>
              <a:rPr lang="en-GB" b="1" i="1" dirty="0">
                <a:solidFill>
                  <a:srgbClr val="0000CC"/>
                </a:solidFill>
              </a:rPr>
              <a:t>Encyclopaedia Britannica 2012 Ultimate Reference Suite DVD</a:t>
            </a:r>
            <a:r>
              <a:rPr lang="en-GB" dirty="0"/>
              <a:t>’ [http://www.britannica.co.uk/] is another source for excellent and easy to understand figures, but also is a source of reference for different levels of education, Elementary (pupils 6-10 years old), Student Library (students 11-14 years old) and Advanced Library (students and people&gt;15 years old);  </a:t>
            </a:r>
          </a:p>
          <a:p>
            <a:pPr marL="361950" indent="-361950">
              <a:buFontTx/>
              <a:buChar char="•"/>
              <a:tabLst>
                <a:tab pos="457200" algn="l"/>
              </a:tabLst>
            </a:pPr>
            <a:r>
              <a:rPr lang="en-GB" dirty="0"/>
              <a:t>‘</a:t>
            </a:r>
            <a:r>
              <a:rPr lang="en-GB" b="1" i="1" dirty="0">
                <a:solidFill>
                  <a:srgbClr val="0000CC"/>
                </a:solidFill>
              </a:rPr>
              <a:t>Glossary of Geology</a:t>
            </a:r>
            <a:r>
              <a:rPr lang="en-GB" dirty="0"/>
              <a:t>’ (4th edition) by Julia A. Jackson, published by the American Geological Institute (Alexandria, Virginia, U.S.A.) was consulted for terminology, and the explanation of terms included in the glossary was simplified.</a:t>
            </a:r>
          </a:p>
          <a:p>
            <a:pPr marL="361950" indent="-361950">
              <a:buFontTx/>
              <a:buChar char="•"/>
              <a:tabLst>
                <a:tab pos="457200" algn="l"/>
              </a:tabLst>
            </a:pPr>
            <a:r>
              <a:rPr lang="en-GB" dirty="0"/>
              <a:t>‘</a:t>
            </a:r>
            <a:r>
              <a:rPr lang="en-GB" b="1" i="1" dirty="0">
                <a:solidFill>
                  <a:srgbClr val="0000CC"/>
                </a:solidFill>
              </a:rPr>
              <a:t>Glossary of Geology</a:t>
            </a:r>
            <a:r>
              <a:rPr lang="en-GB" dirty="0"/>
              <a:t>’ (5</a:t>
            </a:r>
            <a:r>
              <a:rPr lang="en-GB" baseline="30000" dirty="0"/>
              <a:t>th</a:t>
            </a:r>
            <a:r>
              <a:rPr lang="en-GB" dirty="0"/>
              <a:t> edition) by K.K.E. </a:t>
            </a:r>
            <a:r>
              <a:rPr lang="en-GB" dirty="0" err="1"/>
              <a:t>Neuendorf</a:t>
            </a:r>
            <a:r>
              <a:rPr lang="en-GB" dirty="0"/>
              <a:t>, J.P. </a:t>
            </a:r>
            <a:r>
              <a:rPr lang="en-GB" dirty="0" err="1"/>
              <a:t>Mehl,Jr</a:t>
            </a:r>
            <a:r>
              <a:rPr lang="en-GB" dirty="0"/>
              <a:t>. &amp; J.A. Jackson, published by the American Geosciences Institute was also consulted. </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188913"/>
            <a:ext cx="9144000" cy="946150"/>
          </a:xfrm>
          <a:prstGeom prst="rect">
            <a:avLst/>
          </a:prstGeom>
          <a:noFill/>
          <a:ln w="9525">
            <a:noFill/>
            <a:miter lim="800000"/>
            <a:headEnd/>
            <a:tailEnd/>
          </a:ln>
        </p:spPr>
        <p:txBody>
          <a:bodyPr>
            <a:spAutoFit/>
          </a:bodyPr>
          <a:lstStyle/>
          <a:p>
            <a:pPr algn="ctr"/>
            <a:r>
              <a:rPr lang="en-GB" sz="2800" b="1">
                <a:solidFill>
                  <a:srgbClr val="0000CC"/>
                </a:solidFill>
              </a:rPr>
              <a:t>MINERALISATION, DISPERSION OF CHEMICAL ELEMENTS AND GEOCHEMICAL ANOMALY…</a:t>
            </a:r>
          </a:p>
        </p:txBody>
      </p:sp>
      <p:sp>
        <p:nvSpPr>
          <p:cNvPr id="59395" name="Rectangle 3"/>
          <p:cNvSpPr>
            <a:spLocks noChangeArrowheads="1"/>
          </p:cNvSpPr>
          <p:nvPr/>
        </p:nvSpPr>
        <p:spPr bwMode="auto">
          <a:xfrm>
            <a:off x="250825" y="1341438"/>
            <a:ext cx="8642350" cy="1938992"/>
          </a:xfrm>
          <a:prstGeom prst="rect">
            <a:avLst/>
          </a:prstGeom>
          <a:noFill/>
          <a:ln w="9525">
            <a:noFill/>
            <a:miter lim="800000"/>
            <a:headEnd/>
            <a:tailEnd/>
          </a:ln>
        </p:spPr>
        <p:txBody>
          <a:bodyPr>
            <a:spAutoFit/>
          </a:bodyPr>
          <a:lstStyle/>
          <a:p>
            <a:r>
              <a:rPr lang="en-GB" sz="2400" b="1" dirty="0"/>
              <a:t>Processes of </a:t>
            </a:r>
            <a:r>
              <a:rPr lang="en-GB" sz="2400" b="1" dirty="0">
                <a:solidFill>
                  <a:srgbClr val="0000CC"/>
                </a:solidFill>
              </a:rPr>
              <a:t>mineralisation</a:t>
            </a:r>
            <a:r>
              <a:rPr lang="en-GB" sz="2400" b="1" dirty="0"/>
              <a:t> and the </a:t>
            </a:r>
            <a:r>
              <a:rPr lang="en-GB" sz="2400" b="1" dirty="0">
                <a:solidFill>
                  <a:srgbClr val="C00000"/>
                </a:solidFill>
              </a:rPr>
              <a:t>formation of ore deposits</a:t>
            </a:r>
            <a:r>
              <a:rPr lang="en-GB" sz="2400" b="1" dirty="0"/>
              <a:t> are concisely mentioned, because these processes are important in order to understand the Applied Geochemical methods that are used for the location of mineralisation and mineral deposits.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0" y="44450"/>
            <a:ext cx="9144000" cy="946150"/>
          </a:xfrm>
          <a:prstGeom prst="rect">
            <a:avLst/>
          </a:prstGeom>
          <a:noFill/>
          <a:ln w="9525">
            <a:noFill/>
            <a:miter lim="800000"/>
            <a:headEnd/>
            <a:tailEnd/>
          </a:ln>
        </p:spPr>
        <p:txBody>
          <a:bodyPr>
            <a:spAutoFit/>
          </a:bodyPr>
          <a:lstStyle/>
          <a:p>
            <a:pPr algn="ctr"/>
            <a:r>
              <a:rPr lang="en-GB" sz="2800" b="1">
                <a:solidFill>
                  <a:srgbClr val="0000CC"/>
                </a:solidFill>
              </a:rPr>
              <a:t>…MINERALISATION, DISPERSION OF CHEMICAL ELEMENTS AND GEOCHEMICAL ANOMALY…</a:t>
            </a:r>
          </a:p>
        </p:txBody>
      </p:sp>
      <p:sp>
        <p:nvSpPr>
          <p:cNvPr id="60419" name="Rectangle 3"/>
          <p:cNvSpPr>
            <a:spLocks noChangeArrowheads="1"/>
          </p:cNvSpPr>
          <p:nvPr/>
        </p:nvSpPr>
        <p:spPr bwMode="auto">
          <a:xfrm>
            <a:off x="5473700" y="928670"/>
            <a:ext cx="3562350" cy="5909310"/>
          </a:xfrm>
          <a:prstGeom prst="rect">
            <a:avLst/>
          </a:prstGeom>
          <a:noFill/>
          <a:ln w="9525">
            <a:noFill/>
            <a:miter lim="800000"/>
            <a:headEnd/>
            <a:tailEnd/>
          </a:ln>
        </p:spPr>
        <p:txBody>
          <a:bodyPr>
            <a:spAutoFit/>
          </a:bodyPr>
          <a:lstStyle/>
          <a:p>
            <a:r>
              <a:rPr lang="en-GB" b="1" dirty="0"/>
              <a:t>Formation of ore deposits in Continental regions.  Many of the richest mineral or ore deposits are deposited by hot water solutions or in the terminology of Economic Geologists, </a:t>
            </a:r>
            <a:r>
              <a:rPr lang="en-GB" b="1" i="1" dirty="0">
                <a:solidFill>
                  <a:srgbClr val="C00000"/>
                </a:solidFill>
              </a:rPr>
              <a:t>hot aqueous solutions</a:t>
            </a:r>
            <a:r>
              <a:rPr lang="en-GB" b="1" dirty="0"/>
              <a:t> or </a:t>
            </a:r>
            <a:r>
              <a:rPr lang="en-GB" b="1" i="1" dirty="0">
                <a:solidFill>
                  <a:srgbClr val="C00000"/>
                </a:solidFill>
              </a:rPr>
              <a:t>hot fluids </a:t>
            </a:r>
            <a:r>
              <a:rPr lang="en-GB" b="1" dirty="0"/>
              <a:t>or </a:t>
            </a:r>
            <a:r>
              <a:rPr lang="en-GB" b="1" i="1" dirty="0">
                <a:solidFill>
                  <a:srgbClr val="C00000"/>
                </a:solidFill>
              </a:rPr>
              <a:t>hydrothermal solutions </a:t>
            </a:r>
            <a:r>
              <a:rPr lang="en-GB" b="1" dirty="0"/>
              <a:t>by a process known as </a:t>
            </a:r>
            <a:r>
              <a:rPr lang="en-GB" b="1" i="1" dirty="0">
                <a:solidFill>
                  <a:srgbClr val="C00000"/>
                </a:solidFill>
              </a:rPr>
              <a:t>hydrothermal activity</a:t>
            </a:r>
            <a:r>
              <a:rPr lang="en-GB" b="1" dirty="0"/>
              <a:t>.  The hot water is the transport mechanism of the metals.  The hot water can originate directly from the molten magma of an igneous intrusion (the source), and carries with it in solution ore forming metals or chemical elements, which are derived from the soluble components of the magma.</a:t>
            </a:r>
          </a:p>
        </p:txBody>
      </p:sp>
      <p:pic>
        <p:nvPicPr>
          <p:cNvPr id="60420" name="Picture 12" descr="figure 22-18_Ore_deposits_p52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628775"/>
            <a:ext cx="5508625" cy="3640138"/>
          </a:xfrm>
          <a:prstGeom prst="rect">
            <a:avLst/>
          </a:prstGeom>
          <a:noFill/>
          <a:ln w="9525">
            <a:noFill/>
            <a:miter lim="800000"/>
            <a:headEnd/>
            <a:tailEnd/>
          </a:ln>
        </p:spPr>
      </p:pic>
      <p:sp>
        <p:nvSpPr>
          <p:cNvPr id="60421" name="Rectangle 5"/>
          <p:cNvSpPr>
            <a:spLocks noChangeArrowheads="1"/>
          </p:cNvSpPr>
          <p:nvPr/>
        </p:nvSpPr>
        <p:spPr bwMode="auto">
          <a:xfrm>
            <a:off x="755650" y="5314950"/>
            <a:ext cx="3702050" cy="274638"/>
          </a:xfrm>
          <a:prstGeom prst="rect">
            <a:avLst/>
          </a:prstGeom>
          <a:noFill/>
          <a:ln w="9525">
            <a:noFill/>
            <a:miter lim="800000"/>
            <a:headEnd/>
            <a:tailEnd/>
          </a:ln>
        </p:spPr>
        <p:txBody>
          <a:bodyPr wrap="none">
            <a:spAutoFit/>
          </a:bodyPr>
          <a:lstStyle/>
          <a:p>
            <a:r>
              <a:rPr lang="en-GB" sz="1200"/>
              <a:t>[Source: Press and Siever (2002, Fig. 22.18, p.528)]</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44450"/>
            <a:ext cx="9144000" cy="946150"/>
          </a:xfrm>
          <a:prstGeom prst="rect">
            <a:avLst/>
          </a:prstGeom>
          <a:noFill/>
          <a:ln w="9525">
            <a:noFill/>
            <a:miter lim="800000"/>
            <a:headEnd/>
            <a:tailEnd/>
          </a:ln>
        </p:spPr>
        <p:txBody>
          <a:bodyPr>
            <a:spAutoFit/>
          </a:bodyPr>
          <a:lstStyle/>
          <a:p>
            <a:pPr algn="ctr"/>
            <a:r>
              <a:rPr lang="en-GB" sz="2800" b="1">
                <a:solidFill>
                  <a:srgbClr val="0000CC"/>
                </a:solidFill>
              </a:rPr>
              <a:t>…MINERALISATION, DISPERSION OF CHEMICAL ELEMENTS AND GEOCHEMICAL ANOMALY…</a:t>
            </a:r>
          </a:p>
        </p:txBody>
      </p:sp>
      <p:sp>
        <p:nvSpPr>
          <p:cNvPr id="61443" name="Rectangle 3"/>
          <p:cNvSpPr>
            <a:spLocks noChangeArrowheads="1"/>
          </p:cNvSpPr>
          <p:nvPr/>
        </p:nvSpPr>
        <p:spPr bwMode="auto">
          <a:xfrm>
            <a:off x="5473700" y="1000108"/>
            <a:ext cx="3562350" cy="5909310"/>
          </a:xfrm>
          <a:prstGeom prst="rect">
            <a:avLst/>
          </a:prstGeom>
          <a:noFill/>
          <a:ln w="9525">
            <a:noFill/>
            <a:miter lim="800000"/>
            <a:headEnd/>
            <a:tailEnd/>
          </a:ln>
        </p:spPr>
        <p:txBody>
          <a:bodyPr>
            <a:spAutoFit/>
          </a:bodyPr>
          <a:lstStyle/>
          <a:p>
            <a:r>
              <a:rPr lang="en-GB" b="1" dirty="0"/>
              <a:t>Formation of ore deposits at a mid-ocean ridge.  Cold seawater percolates through fractured rocks at mid-ocean ridges, and is heated when it approaches the magma chamber at a great depth below the Earth’s surface.  The hot fluid leaches metals or chemical elements from the basaltic rock, and afterwards rises to the seafloor.  When the hot fluid with its dissolved metals comes up and meets with the cold ocean-bottom water, the metals that is carrying in solution precipitate as rich sulphides of iron (Fe), copper (Cu), zinc (Zn), manganese (</a:t>
            </a:r>
            <a:r>
              <a:rPr lang="en-GB" b="1" dirty="0" err="1"/>
              <a:t>Mn</a:t>
            </a:r>
            <a:r>
              <a:rPr lang="en-GB" b="1" dirty="0"/>
              <a:t>), and other ore metals.</a:t>
            </a:r>
          </a:p>
        </p:txBody>
      </p:sp>
      <p:sp>
        <p:nvSpPr>
          <p:cNvPr id="61444" name="Rectangle 5"/>
          <p:cNvSpPr>
            <a:spLocks noChangeArrowheads="1"/>
          </p:cNvSpPr>
          <p:nvPr/>
        </p:nvSpPr>
        <p:spPr bwMode="auto">
          <a:xfrm>
            <a:off x="827088" y="6092825"/>
            <a:ext cx="3702050" cy="274638"/>
          </a:xfrm>
          <a:prstGeom prst="rect">
            <a:avLst/>
          </a:prstGeom>
          <a:noFill/>
          <a:ln w="9525">
            <a:noFill/>
            <a:miter lim="800000"/>
            <a:headEnd/>
            <a:tailEnd/>
          </a:ln>
        </p:spPr>
        <p:txBody>
          <a:bodyPr wrap="none">
            <a:spAutoFit/>
          </a:bodyPr>
          <a:lstStyle/>
          <a:p>
            <a:r>
              <a:rPr lang="en-GB" sz="1200"/>
              <a:t>[Source: Press and Siever (2002, Fig. 22.25, p.533)]</a:t>
            </a:r>
          </a:p>
        </p:txBody>
      </p:sp>
      <p:pic>
        <p:nvPicPr>
          <p:cNvPr id="61445" name="Picture 13" descr="figure 22-25_Volcanogenic_deposits_p53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052513"/>
            <a:ext cx="5508625" cy="4983162"/>
          </a:xfrm>
          <a:prstGeom prst="rect">
            <a:avLst/>
          </a:prstGeom>
          <a:no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44450"/>
            <a:ext cx="9144000" cy="946150"/>
          </a:xfrm>
          <a:prstGeom prst="rect">
            <a:avLst/>
          </a:prstGeom>
          <a:noFill/>
          <a:ln w="9525">
            <a:noFill/>
            <a:miter lim="800000"/>
            <a:headEnd/>
            <a:tailEnd/>
          </a:ln>
        </p:spPr>
        <p:txBody>
          <a:bodyPr>
            <a:spAutoFit/>
          </a:bodyPr>
          <a:lstStyle/>
          <a:p>
            <a:pPr algn="ctr"/>
            <a:r>
              <a:rPr lang="en-GB" sz="2800" b="1">
                <a:solidFill>
                  <a:srgbClr val="0000CC"/>
                </a:solidFill>
              </a:rPr>
              <a:t>…MINERALISATION, DISPERSION OF CHEMICAL ELEMENTS AND GEOCHEMICAL ANOMALY…</a:t>
            </a:r>
          </a:p>
        </p:txBody>
      </p:sp>
      <p:sp>
        <p:nvSpPr>
          <p:cNvPr id="62467" name="Rectangle 3"/>
          <p:cNvSpPr>
            <a:spLocks noChangeArrowheads="1"/>
          </p:cNvSpPr>
          <p:nvPr/>
        </p:nvSpPr>
        <p:spPr bwMode="auto">
          <a:xfrm>
            <a:off x="107950" y="4406824"/>
            <a:ext cx="8642350" cy="2308324"/>
          </a:xfrm>
          <a:prstGeom prst="rect">
            <a:avLst/>
          </a:prstGeom>
          <a:noFill/>
          <a:ln w="9525">
            <a:noFill/>
            <a:miter lim="800000"/>
            <a:headEnd/>
            <a:tailEnd/>
          </a:ln>
        </p:spPr>
        <p:txBody>
          <a:bodyPr>
            <a:spAutoFit/>
          </a:bodyPr>
          <a:lstStyle/>
          <a:p>
            <a:r>
              <a:rPr lang="en-GB" b="1" dirty="0"/>
              <a:t>Formation of ore deposits at different regions in relation to plate tectonics.  This figure shows the role of plate boundaries in the formation of mineral or ore deposits.  Ocean sediment and the crust of the Earth are enriched in metals or chemical elements by hydrothermal solutions along a mid-ocean ridge, where the plates are moving away from each other.  At mid-oceanic ridges there is deposition of manganese (</a:t>
            </a:r>
            <a:r>
              <a:rPr lang="en-GB" b="1" dirty="0" err="1"/>
              <a:t>Mn</a:t>
            </a:r>
            <a:r>
              <a:rPr lang="en-GB" b="1" dirty="0"/>
              <a:t>), iron (Fe), copper (Cu), nickel (Ni), cobalt (Co), zinc (Zn) and other metal oxides (metals combined with oxygen). </a:t>
            </a:r>
          </a:p>
        </p:txBody>
      </p:sp>
      <p:pic>
        <p:nvPicPr>
          <p:cNvPr id="62468" name="Picture 14" descr="figure 22-26_Ore deposits_p534"/>
          <p:cNvPicPr>
            <a:picLocks noChangeAspect="1" noChangeArrowheads="1"/>
          </p:cNvPicPr>
          <p:nvPr/>
        </p:nvPicPr>
        <p:blipFill>
          <a:blip r:embed="rId3" cstate="print"/>
          <a:srcRect/>
          <a:stretch>
            <a:fillRect/>
          </a:stretch>
        </p:blipFill>
        <p:spPr bwMode="auto">
          <a:xfrm>
            <a:off x="539750" y="981075"/>
            <a:ext cx="8027988" cy="3413125"/>
          </a:xfrm>
          <a:prstGeom prst="rect">
            <a:avLst/>
          </a:prstGeom>
          <a:noFill/>
          <a:ln w="9525">
            <a:noFill/>
            <a:miter lim="800000"/>
            <a:headEnd/>
            <a:tailEnd/>
          </a:ln>
        </p:spPr>
      </p:pic>
      <p:sp>
        <p:nvSpPr>
          <p:cNvPr id="62469" name="Rectangle 7"/>
          <p:cNvSpPr>
            <a:spLocks noChangeArrowheads="1"/>
          </p:cNvSpPr>
          <p:nvPr/>
        </p:nvSpPr>
        <p:spPr bwMode="auto">
          <a:xfrm>
            <a:off x="4787900" y="4076700"/>
            <a:ext cx="3779838" cy="274638"/>
          </a:xfrm>
          <a:prstGeom prst="rect">
            <a:avLst/>
          </a:prstGeom>
          <a:noFill/>
          <a:ln w="9525">
            <a:noFill/>
            <a:miter lim="800000"/>
            <a:headEnd/>
            <a:tailEnd/>
          </a:ln>
        </p:spPr>
        <p:txBody>
          <a:bodyPr wrap="none">
            <a:spAutoFit/>
          </a:bodyPr>
          <a:lstStyle/>
          <a:p>
            <a:r>
              <a:rPr lang="en-GB" sz="1200"/>
              <a:t>[Source:  Press and Siever, 2002, Fig. 22.26, p.534)] </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63490" name="Rectangle 3"/>
          <p:cNvSpPr>
            <a:spLocks noChangeArrowheads="1"/>
          </p:cNvSpPr>
          <p:nvPr/>
        </p:nvSpPr>
        <p:spPr bwMode="auto">
          <a:xfrm>
            <a:off x="250825" y="3429000"/>
            <a:ext cx="8642350" cy="3416320"/>
          </a:xfrm>
          <a:prstGeom prst="rect">
            <a:avLst/>
          </a:prstGeom>
          <a:solidFill>
            <a:srgbClr val="FFFFCC"/>
          </a:solidFill>
          <a:ln w="9525">
            <a:noFill/>
            <a:miter lim="800000"/>
            <a:headEnd/>
            <a:tailEnd/>
          </a:ln>
        </p:spPr>
        <p:txBody>
          <a:bodyPr>
            <a:spAutoFit/>
          </a:bodyPr>
          <a:lstStyle/>
          <a:p>
            <a:r>
              <a:rPr lang="en-GB" b="1" dirty="0"/>
              <a:t>Another site is the zone where the oceanic lithosphere together with the metal rich sediments, originally deposited near the mid-ocean ridge, collides with the Continental crust and goes below it.  This area where the continental crust and the metal rich sediments are consumed is known as a </a:t>
            </a:r>
            <a:r>
              <a:rPr lang="en-GB" b="1" dirty="0" err="1">
                <a:solidFill>
                  <a:srgbClr val="0000CC"/>
                </a:solidFill>
              </a:rPr>
              <a:t>subduction</a:t>
            </a:r>
            <a:r>
              <a:rPr lang="en-GB" b="1" dirty="0">
                <a:solidFill>
                  <a:srgbClr val="0000CC"/>
                </a:solidFill>
              </a:rPr>
              <a:t> zone</a:t>
            </a:r>
            <a:r>
              <a:rPr lang="en-GB" b="1" dirty="0"/>
              <a:t>.  As the oceanic lithosphere travels downwards together with the metal rich sediments and sea water, it gradually reaches hotter regions of the mantle, and the metals we can say that they ‘</a:t>
            </a:r>
            <a:r>
              <a:rPr lang="en-GB" b="1" i="1" dirty="0"/>
              <a:t>boil-off</a:t>
            </a:r>
            <a:r>
              <a:rPr lang="en-GB" b="1" dirty="0"/>
              <a:t>’, meaning that they melt and rise with the hydrothermal fluids into the overriding continental crust along with the molten magma.  Ore deposits of iron (Fe), copper (Cu), molybdenum (Mo), lead (</a:t>
            </a:r>
            <a:r>
              <a:rPr lang="en-GB" b="1" dirty="0" err="1"/>
              <a:t>Pb</a:t>
            </a:r>
            <a:r>
              <a:rPr lang="en-GB" b="1" dirty="0"/>
              <a:t>), zinc (Zn), tin (</a:t>
            </a:r>
            <a:r>
              <a:rPr lang="en-GB" b="1" dirty="0" err="1"/>
              <a:t>Sn</a:t>
            </a:r>
            <a:r>
              <a:rPr lang="en-GB" b="1" dirty="0"/>
              <a:t>), tungsten (W), gold (Au), silver (Ag) and chromium (Cr) are formed by hydrothermal activity, and igneous processes that are driven by plate-tectonic movements. </a:t>
            </a:r>
          </a:p>
        </p:txBody>
      </p:sp>
      <p:pic>
        <p:nvPicPr>
          <p:cNvPr id="63491" name="Picture 14" descr="figure 22-26_Ore deposits_p534"/>
          <p:cNvPicPr>
            <a:picLocks noChangeAspect="1" noChangeArrowheads="1"/>
          </p:cNvPicPr>
          <p:nvPr/>
        </p:nvPicPr>
        <p:blipFill>
          <a:blip r:embed="rId3" cstate="print"/>
          <a:srcRect/>
          <a:stretch>
            <a:fillRect/>
          </a:stretch>
        </p:blipFill>
        <p:spPr bwMode="auto">
          <a:xfrm>
            <a:off x="539750" y="-24"/>
            <a:ext cx="8027988" cy="3413125"/>
          </a:xfrm>
          <a:prstGeom prst="rect">
            <a:avLst/>
          </a:prstGeom>
          <a:noFill/>
          <a:ln w="9525">
            <a:noFill/>
            <a:miter lim="800000"/>
            <a:headEnd/>
            <a:tailEnd/>
          </a:ln>
        </p:spPr>
      </p:pic>
      <p:sp>
        <p:nvSpPr>
          <p:cNvPr id="63492" name="Rectangle 5"/>
          <p:cNvSpPr>
            <a:spLocks noChangeArrowheads="1"/>
          </p:cNvSpPr>
          <p:nvPr/>
        </p:nvSpPr>
        <p:spPr bwMode="auto">
          <a:xfrm>
            <a:off x="4787900" y="3154363"/>
            <a:ext cx="3779838" cy="274637"/>
          </a:xfrm>
          <a:prstGeom prst="rect">
            <a:avLst/>
          </a:prstGeom>
          <a:noFill/>
          <a:ln w="9525">
            <a:noFill/>
            <a:miter lim="800000"/>
            <a:headEnd/>
            <a:tailEnd/>
          </a:ln>
        </p:spPr>
        <p:txBody>
          <a:bodyPr wrap="none">
            <a:spAutoFit/>
          </a:bodyPr>
          <a:lstStyle/>
          <a:p>
            <a:r>
              <a:rPr lang="en-GB" sz="1200" dirty="0"/>
              <a:t>[Source:  Press and </a:t>
            </a:r>
            <a:r>
              <a:rPr lang="en-GB" sz="1200" dirty="0" err="1"/>
              <a:t>Siever</a:t>
            </a:r>
            <a:r>
              <a:rPr lang="en-GB" sz="1200" dirty="0"/>
              <a:t>, 2002, Fig. 22.26, p.534)] </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250825" y="2136775"/>
            <a:ext cx="8569325" cy="1076325"/>
          </a:xfrm>
          <a:prstGeom prst="rect">
            <a:avLst/>
          </a:prstGeom>
          <a:noFill/>
          <a:ln w="9525">
            <a:noFill/>
            <a:miter lim="800000"/>
            <a:headEnd/>
            <a:tailEnd/>
          </a:ln>
        </p:spPr>
        <p:txBody>
          <a:bodyPr>
            <a:spAutoFit/>
          </a:bodyPr>
          <a:lstStyle/>
          <a:p>
            <a:pPr algn="ctr"/>
            <a:r>
              <a:rPr lang="en-GB" sz="3200" b="1" dirty="0"/>
              <a:t>Now let us see how an Applied Geochemist locates a hidden or concealed ore deposit</a:t>
            </a:r>
            <a:endParaRPr lang="el-GR" sz="3200" b="1" dirty="0"/>
          </a:p>
        </p:txBody>
      </p:sp>
      <p:pic>
        <p:nvPicPr>
          <p:cNvPr id="3" name="Picture 2" descr="geologist_chipping_at_a_mc.gif"/>
          <p:cNvPicPr>
            <a:picLocks noChangeAspect="1"/>
          </p:cNvPicPr>
          <p:nvPr/>
        </p:nvPicPr>
        <p:blipFill>
          <a:blip r:embed="rId2" cstate="print"/>
          <a:stretch>
            <a:fillRect/>
          </a:stretch>
        </p:blipFill>
        <p:spPr>
          <a:xfrm>
            <a:off x="3950454" y="3427224"/>
            <a:ext cx="1238250" cy="1238250"/>
          </a:xfrm>
          <a:prstGeom prst="rect">
            <a:avLst/>
          </a:prstGeom>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250825" y="4960822"/>
            <a:ext cx="8642350" cy="1754326"/>
          </a:xfrm>
          <a:prstGeom prst="rect">
            <a:avLst/>
          </a:prstGeom>
          <a:noFill/>
          <a:ln w="9525">
            <a:noFill/>
            <a:miter lim="800000"/>
            <a:headEnd/>
            <a:tailEnd/>
          </a:ln>
        </p:spPr>
        <p:txBody>
          <a:bodyPr>
            <a:spAutoFit/>
          </a:bodyPr>
          <a:lstStyle/>
          <a:p>
            <a:r>
              <a:rPr lang="en-GB" b="1" dirty="0"/>
              <a:t>As is shown by the different coloured dots, and the blue curve of the cross-section, the concentration of chemical elements in the </a:t>
            </a:r>
            <a:r>
              <a:rPr lang="en-GB" b="1" i="1" dirty="0">
                <a:solidFill>
                  <a:srgbClr val="0000CC"/>
                </a:solidFill>
              </a:rPr>
              <a:t>dispersion halo</a:t>
            </a:r>
            <a:r>
              <a:rPr lang="en-GB" b="1" dirty="0"/>
              <a:t> rise sharply with a well-defined peak over the ore deposit (values are greater than 400 units), and fall gradually on either side with distance towards the surrounding or country rocks, where normal (background) values are found (10-20 units).</a:t>
            </a:r>
          </a:p>
        </p:txBody>
      </p:sp>
      <p:pic>
        <p:nvPicPr>
          <p:cNvPr id="65539" name="Picture 15" descr="Ore_deposit_&amp;_hal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7313" y="0"/>
            <a:ext cx="6265862" cy="4816475"/>
          </a:xfrm>
          <a:prstGeom prst="rect">
            <a:avLst/>
          </a:prstGeom>
          <a:noFill/>
          <a:ln w="9525">
            <a:noFill/>
            <a:miter lim="800000"/>
            <a:headEnd/>
            <a:tailEnd/>
          </a:ln>
        </p:spPr>
      </p:pic>
      <p:sp>
        <p:nvSpPr>
          <p:cNvPr id="65540" name="Text Box 4"/>
          <p:cNvSpPr txBox="1">
            <a:spLocks noChangeArrowheads="1"/>
          </p:cNvSpPr>
          <p:nvPr/>
        </p:nvSpPr>
        <p:spPr bwMode="auto">
          <a:xfrm>
            <a:off x="179388" y="0"/>
            <a:ext cx="2376487" cy="4094163"/>
          </a:xfrm>
          <a:prstGeom prst="rect">
            <a:avLst/>
          </a:prstGeom>
          <a:noFill/>
          <a:ln w="9525">
            <a:noFill/>
            <a:miter lim="800000"/>
            <a:headEnd/>
            <a:tailEnd/>
          </a:ln>
        </p:spPr>
        <p:txBody>
          <a:bodyPr>
            <a:spAutoFit/>
          </a:bodyPr>
          <a:lstStyle/>
          <a:p>
            <a:r>
              <a:rPr lang="en-GB" sz="2400" b="1">
                <a:solidFill>
                  <a:srgbClr val="0000CC"/>
                </a:solidFill>
              </a:rPr>
              <a:t>Ore deposit,</a:t>
            </a:r>
          </a:p>
          <a:p>
            <a:endParaRPr lang="en-GB" sz="2400" b="1">
              <a:solidFill>
                <a:srgbClr val="0000CC"/>
              </a:solidFill>
            </a:endParaRPr>
          </a:p>
          <a:p>
            <a:r>
              <a:rPr lang="en-GB" sz="2400" b="1">
                <a:solidFill>
                  <a:srgbClr val="0000CC"/>
                </a:solidFill>
              </a:rPr>
              <a:t>Dispersion Halo</a:t>
            </a:r>
          </a:p>
          <a:p>
            <a:endParaRPr lang="en-GB" sz="2400" b="1">
              <a:solidFill>
                <a:srgbClr val="0000CC"/>
              </a:solidFill>
            </a:endParaRPr>
          </a:p>
          <a:p>
            <a:r>
              <a:rPr lang="en-GB" sz="2400" b="1">
                <a:solidFill>
                  <a:srgbClr val="0000CC"/>
                </a:solidFill>
              </a:rPr>
              <a:t>and </a:t>
            </a:r>
          </a:p>
          <a:p>
            <a:endParaRPr lang="en-GB" sz="2400" b="1">
              <a:solidFill>
                <a:srgbClr val="0000CC"/>
              </a:solidFill>
            </a:endParaRPr>
          </a:p>
          <a:p>
            <a:r>
              <a:rPr lang="en-GB" sz="2400" b="1">
                <a:solidFill>
                  <a:srgbClr val="0000CC"/>
                </a:solidFill>
              </a:rPr>
              <a:t>Geochemical Anomaly</a:t>
            </a:r>
          </a:p>
          <a:p>
            <a:endParaRPr lang="en-GB" sz="2400" b="1">
              <a:solidFill>
                <a:srgbClr val="0000CC"/>
              </a:solidFill>
            </a:endParaRPr>
          </a:p>
          <a:p>
            <a:r>
              <a:rPr lang="en-GB" sz="2000" b="1" u="sng">
                <a:solidFill>
                  <a:srgbClr val="0000CC"/>
                </a:solidFill>
              </a:rPr>
              <a:t>Slide:  1 of 2</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50825" y="4713288"/>
            <a:ext cx="8713788" cy="1739900"/>
          </a:xfrm>
          <a:prstGeom prst="rect">
            <a:avLst/>
          </a:prstGeom>
          <a:noFill/>
          <a:ln w="9525">
            <a:noFill/>
            <a:miter lim="800000"/>
            <a:headEnd/>
            <a:tailEnd/>
          </a:ln>
        </p:spPr>
        <p:txBody>
          <a:bodyPr>
            <a:spAutoFit/>
          </a:bodyPr>
          <a:lstStyle/>
          <a:p>
            <a:r>
              <a:rPr lang="en-GB" b="1" dirty="0"/>
              <a:t>These high values of ore elements, occurring in rocks over and near the ore deposit form a pattern of abnormal values, called a </a:t>
            </a:r>
            <a:r>
              <a:rPr lang="en-GB" b="1" i="1" dirty="0">
                <a:solidFill>
                  <a:srgbClr val="0000CC"/>
                </a:solidFill>
              </a:rPr>
              <a:t>geochemical anomaly</a:t>
            </a:r>
            <a:r>
              <a:rPr lang="en-GB" b="1" dirty="0"/>
              <a:t> or just an </a:t>
            </a:r>
            <a:r>
              <a:rPr lang="en-GB" b="1" i="1" dirty="0">
                <a:solidFill>
                  <a:srgbClr val="0000CC"/>
                </a:solidFill>
              </a:rPr>
              <a:t>anomaly</a:t>
            </a:r>
            <a:r>
              <a:rPr lang="en-GB" b="1" dirty="0"/>
              <a:t>.  In simple terms, the </a:t>
            </a:r>
            <a:r>
              <a:rPr lang="en-GB" b="1" dirty="0">
                <a:solidFill>
                  <a:srgbClr val="0000CC"/>
                </a:solidFill>
              </a:rPr>
              <a:t>Applied Geochemist</a:t>
            </a:r>
            <a:r>
              <a:rPr lang="en-GB" b="1" dirty="0"/>
              <a:t> in the search for mineral deposits is looking for </a:t>
            </a:r>
            <a:r>
              <a:rPr lang="en-GB" b="1" i="1" dirty="0">
                <a:solidFill>
                  <a:srgbClr val="0000CC"/>
                </a:solidFill>
              </a:rPr>
              <a:t>geochemical anomalies</a:t>
            </a:r>
            <a:r>
              <a:rPr lang="en-GB" b="1" dirty="0"/>
              <a:t> or </a:t>
            </a:r>
            <a:r>
              <a:rPr lang="en-GB" b="1" i="1" dirty="0">
                <a:solidFill>
                  <a:srgbClr val="0000CC"/>
                </a:solidFill>
              </a:rPr>
              <a:t>anomalous patterns</a:t>
            </a:r>
            <a:r>
              <a:rPr lang="en-GB" b="1" dirty="0"/>
              <a:t> of chemical elements that are caused by a mineral deposit.  The different types of anomalous patterns will now briefly described.</a:t>
            </a:r>
          </a:p>
        </p:txBody>
      </p:sp>
      <p:pic>
        <p:nvPicPr>
          <p:cNvPr id="66563" name="Picture 15" descr="Ore_deposit_&amp;_hal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16238" y="0"/>
            <a:ext cx="5976937" cy="4594225"/>
          </a:xfrm>
          <a:prstGeom prst="rect">
            <a:avLst/>
          </a:prstGeom>
          <a:noFill/>
          <a:ln w="9525">
            <a:noFill/>
            <a:miter lim="800000"/>
            <a:headEnd/>
            <a:tailEnd/>
          </a:ln>
        </p:spPr>
      </p:pic>
      <p:sp>
        <p:nvSpPr>
          <p:cNvPr id="66564" name="Text Box 4"/>
          <p:cNvSpPr txBox="1">
            <a:spLocks noChangeArrowheads="1"/>
          </p:cNvSpPr>
          <p:nvPr/>
        </p:nvSpPr>
        <p:spPr bwMode="auto">
          <a:xfrm>
            <a:off x="179388" y="0"/>
            <a:ext cx="2376487" cy="4094163"/>
          </a:xfrm>
          <a:prstGeom prst="rect">
            <a:avLst/>
          </a:prstGeom>
          <a:noFill/>
          <a:ln w="9525">
            <a:noFill/>
            <a:miter lim="800000"/>
            <a:headEnd/>
            <a:tailEnd/>
          </a:ln>
        </p:spPr>
        <p:txBody>
          <a:bodyPr>
            <a:spAutoFit/>
          </a:bodyPr>
          <a:lstStyle/>
          <a:p>
            <a:r>
              <a:rPr lang="en-GB" sz="2400" b="1">
                <a:solidFill>
                  <a:srgbClr val="0000CC"/>
                </a:solidFill>
              </a:rPr>
              <a:t>Ore deposit,</a:t>
            </a:r>
          </a:p>
          <a:p>
            <a:endParaRPr lang="en-GB" sz="2400" b="1">
              <a:solidFill>
                <a:srgbClr val="0000CC"/>
              </a:solidFill>
            </a:endParaRPr>
          </a:p>
          <a:p>
            <a:r>
              <a:rPr lang="en-GB" sz="2400" b="1">
                <a:solidFill>
                  <a:srgbClr val="0000CC"/>
                </a:solidFill>
              </a:rPr>
              <a:t>Dispersion Halo</a:t>
            </a:r>
          </a:p>
          <a:p>
            <a:endParaRPr lang="en-GB" sz="2400" b="1">
              <a:solidFill>
                <a:srgbClr val="0000CC"/>
              </a:solidFill>
            </a:endParaRPr>
          </a:p>
          <a:p>
            <a:r>
              <a:rPr lang="en-GB" sz="2400" b="1">
                <a:solidFill>
                  <a:srgbClr val="0000CC"/>
                </a:solidFill>
              </a:rPr>
              <a:t>and </a:t>
            </a:r>
          </a:p>
          <a:p>
            <a:endParaRPr lang="en-GB" sz="2400" b="1">
              <a:solidFill>
                <a:srgbClr val="0000CC"/>
              </a:solidFill>
            </a:endParaRPr>
          </a:p>
          <a:p>
            <a:r>
              <a:rPr lang="en-GB" sz="2400" b="1">
                <a:solidFill>
                  <a:srgbClr val="0000CC"/>
                </a:solidFill>
              </a:rPr>
              <a:t>Geochemical Anomaly</a:t>
            </a:r>
          </a:p>
          <a:p>
            <a:endParaRPr lang="en-GB" sz="2400" b="1">
              <a:solidFill>
                <a:srgbClr val="0000CC"/>
              </a:solidFill>
            </a:endParaRPr>
          </a:p>
          <a:p>
            <a:r>
              <a:rPr lang="en-GB" sz="2000" b="1" u="sng">
                <a:solidFill>
                  <a:srgbClr val="0000CC"/>
                </a:solidFill>
              </a:rPr>
              <a:t>Slide: 2 of 2</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188913"/>
            <a:ext cx="9144000" cy="457200"/>
          </a:xfrm>
          <a:prstGeom prst="rect">
            <a:avLst/>
          </a:prstGeom>
          <a:noFill/>
          <a:ln w="9525">
            <a:noFill/>
            <a:miter lim="800000"/>
            <a:headEnd/>
            <a:tailEnd/>
          </a:ln>
        </p:spPr>
        <p:txBody>
          <a:bodyPr>
            <a:spAutoFit/>
          </a:bodyPr>
          <a:lstStyle/>
          <a:p>
            <a:pPr algn="ctr"/>
            <a:r>
              <a:rPr lang="en-GB" sz="2400" b="1">
                <a:solidFill>
                  <a:srgbClr val="0000CC"/>
                </a:solidFill>
              </a:rPr>
              <a:t>GEOCHEMICAL ANOMALIES AND MINERAL DEPOSITS…</a:t>
            </a:r>
          </a:p>
        </p:txBody>
      </p:sp>
      <p:sp>
        <p:nvSpPr>
          <p:cNvPr id="67587" name="Rectangle 3"/>
          <p:cNvSpPr>
            <a:spLocks noChangeArrowheads="1"/>
          </p:cNvSpPr>
          <p:nvPr/>
        </p:nvSpPr>
        <p:spPr bwMode="auto">
          <a:xfrm>
            <a:off x="250825" y="699366"/>
            <a:ext cx="8642350" cy="5816977"/>
          </a:xfrm>
          <a:prstGeom prst="rect">
            <a:avLst/>
          </a:prstGeom>
          <a:noFill/>
          <a:ln w="9525">
            <a:noFill/>
            <a:miter lim="800000"/>
            <a:headEnd/>
            <a:tailEnd/>
          </a:ln>
        </p:spPr>
        <p:txBody>
          <a:bodyPr>
            <a:spAutoFit/>
          </a:bodyPr>
          <a:lstStyle/>
          <a:p>
            <a:pPr>
              <a:spcBef>
                <a:spcPct val="50000"/>
              </a:spcBef>
            </a:pPr>
            <a:r>
              <a:rPr lang="en-GB" sz="2400" b="1" dirty="0"/>
              <a:t>Geological and geochemical processes fall into two groups, those that take place at or near to the Earth's surface (surface processes), and those that take place at depth within the Earth (internal processes). </a:t>
            </a:r>
          </a:p>
          <a:p>
            <a:pPr>
              <a:spcBef>
                <a:spcPct val="50000"/>
              </a:spcBef>
            </a:pPr>
            <a:r>
              <a:rPr lang="en-GB" sz="2400" b="1" dirty="0"/>
              <a:t>The migration of </a:t>
            </a:r>
            <a:r>
              <a:rPr lang="en-GB" sz="2400" b="1" dirty="0">
                <a:solidFill>
                  <a:srgbClr val="C00000"/>
                </a:solidFill>
              </a:rPr>
              <a:t>chemical elements </a:t>
            </a:r>
            <a:r>
              <a:rPr lang="en-GB" sz="2400" b="1" dirty="0"/>
              <a:t>or </a:t>
            </a:r>
            <a:r>
              <a:rPr lang="en-GB" sz="2400" b="1" dirty="0">
                <a:solidFill>
                  <a:srgbClr val="C00000"/>
                </a:solidFill>
              </a:rPr>
              <a:t>metals</a:t>
            </a:r>
            <a:r>
              <a:rPr lang="en-GB" sz="2400" b="1" dirty="0"/>
              <a:t> at depth within the Earth is called </a:t>
            </a:r>
            <a:r>
              <a:rPr lang="en-GB" sz="2400" b="1" i="1" dirty="0">
                <a:solidFill>
                  <a:srgbClr val="0000CC"/>
                </a:solidFill>
              </a:rPr>
              <a:t>primary geochemical dispersion</a:t>
            </a:r>
            <a:r>
              <a:rPr lang="en-GB" sz="2400" b="1" dirty="0"/>
              <a:t> or just </a:t>
            </a:r>
            <a:r>
              <a:rPr lang="en-GB" sz="2400" b="1" i="1" dirty="0">
                <a:solidFill>
                  <a:srgbClr val="0000CC"/>
                </a:solidFill>
              </a:rPr>
              <a:t>primary dispersion</a:t>
            </a:r>
            <a:r>
              <a:rPr lang="en-GB" sz="2400" b="1" dirty="0"/>
              <a:t>.  This includes the dispersion of chemical elements by processes of metamorphism, by </a:t>
            </a:r>
            <a:r>
              <a:rPr lang="en-GB" sz="2400" b="1" dirty="0">
                <a:solidFill>
                  <a:srgbClr val="C00000"/>
                </a:solidFill>
              </a:rPr>
              <a:t>formation</a:t>
            </a:r>
            <a:r>
              <a:rPr lang="en-GB" sz="2400" b="1" dirty="0"/>
              <a:t> and </a:t>
            </a:r>
            <a:r>
              <a:rPr lang="en-GB" sz="2400" b="1" dirty="0">
                <a:solidFill>
                  <a:srgbClr val="C00000"/>
                </a:solidFill>
              </a:rPr>
              <a:t>crystallisation of magmas </a:t>
            </a:r>
            <a:r>
              <a:rPr lang="en-GB" sz="2400" b="1" dirty="0"/>
              <a:t>and by </a:t>
            </a:r>
            <a:r>
              <a:rPr lang="en-GB" sz="2400" b="1" dirty="0">
                <a:solidFill>
                  <a:srgbClr val="C00000"/>
                </a:solidFill>
              </a:rPr>
              <a:t>hydrothermal activity</a:t>
            </a:r>
            <a:r>
              <a:rPr lang="en-GB" sz="2400" b="1" dirty="0"/>
              <a:t>.  The products of these processes are the </a:t>
            </a:r>
            <a:r>
              <a:rPr lang="en-GB" sz="2400" b="1" dirty="0">
                <a:solidFill>
                  <a:srgbClr val="C00000"/>
                </a:solidFill>
              </a:rPr>
              <a:t>igneous</a:t>
            </a:r>
            <a:r>
              <a:rPr lang="en-GB" sz="2400" b="1" dirty="0"/>
              <a:t> and </a:t>
            </a:r>
            <a:r>
              <a:rPr lang="en-GB" sz="2400" b="1" dirty="0">
                <a:solidFill>
                  <a:srgbClr val="C00000"/>
                </a:solidFill>
              </a:rPr>
              <a:t>metamorphic rocks</a:t>
            </a:r>
            <a:r>
              <a:rPr lang="en-GB" sz="2400" b="1" dirty="0"/>
              <a:t>, which are very abundant within the Earth's crust, and have a relatively limited range in chemical composition.  They contain very small quantities of economically important chemical elements or metals. </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188913"/>
            <a:ext cx="9144000" cy="457200"/>
          </a:xfrm>
          <a:prstGeom prst="rect">
            <a:avLst/>
          </a:prstGeom>
          <a:noFill/>
          <a:ln w="9525">
            <a:noFill/>
            <a:miter lim="800000"/>
            <a:headEnd/>
            <a:tailEnd/>
          </a:ln>
        </p:spPr>
        <p:txBody>
          <a:bodyPr>
            <a:spAutoFit/>
          </a:bodyPr>
          <a:lstStyle/>
          <a:p>
            <a:pPr algn="ctr"/>
            <a:r>
              <a:rPr lang="en-GB" sz="2400" b="1">
                <a:solidFill>
                  <a:srgbClr val="0000CC"/>
                </a:solidFill>
              </a:rPr>
              <a:t>…GEOCHEMICAL ANOMALIES AND MINERAL DEPOSITS…</a:t>
            </a:r>
          </a:p>
        </p:txBody>
      </p:sp>
      <p:sp>
        <p:nvSpPr>
          <p:cNvPr id="68611" name="Rectangle 3"/>
          <p:cNvSpPr>
            <a:spLocks noChangeArrowheads="1"/>
          </p:cNvSpPr>
          <p:nvPr/>
        </p:nvSpPr>
        <p:spPr bwMode="auto">
          <a:xfrm>
            <a:off x="250825" y="1225550"/>
            <a:ext cx="8642350" cy="4340225"/>
          </a:xfrm>
          <a:prstGeom prst="rect">
            <a:avLst/>
          </a:prstGeom>
          <a:noFill/>
          <a:ln w="9525">
            <a:noFill/>
            <a:miter lim="800000"/>
            <a:headEnd/>
            <a:tailEnd/>
          </a:ln>
        </p:spPr>
        <p:txBody>
          <a:bodyPr>
            <a:spAutoFit/>
          </a:bodyPr>
          <a:lstStyle/>
          <a:p>
            <a:pPr>
              <a:spcBef>
                <a:spcPct val="50000"/>
              </a:spcBef>
            </a:pPr>
            <a:r>
              <a:rPr lang="en-GB" sz="2400" b="1" dirty="0"/>
              <a:t>Locally, however, </a:t>
            </a:r>
            <a:r>
              <a:rPr lang="en-GB" sz="2400" b="1" dirty="0">
                <a:solidFill>
                  <a:srgbClr val="FF0000"/>
                </a:solidFill>
              </a:rPr>
              <a:t>enrichment</a:t>
            </a:r>
            <a:r>
              <a:rPr lang="en-GB" sz="2400" b="1" dirty="0"/>
              <a:t> or </a:t>
            </a:r>
            <a:r>
              <a:rPr lang="en-GB" sz="2400" b="1" dirty="0">
                <a:solidFill>
                  <a:srgbClr val="009900"/>
                </a:solidFill>
              </a:rPr>
              <a:t>depletion</a:t>
            </a:r>
            <a:r>
              <a:rPr lang="en-GB" sz="2400" b="1" dirty="0"/>
              <a:t> of chemical elements or metals occurs, and these are known as </a:t>
            </a:r>
            <a:r>
              <a:rPr lang="en-GB" sz="2400" b="1" i="1" dirty="0">
                <a:solidFill>
                  <a:srgbClr val="0000CC"/>
                </a:solidFill>
              </a:rPr>
              <a:t>geochemical anomalies</a:t>
            </a:r>
            <a:r>
              <a:rPr lang="en-GB" sz="2400" b="1" dirty="0"/>
              <a:t> or just </a:t>
            </a:r>
            <a:r>
              <a:rPr lang="en-GB" sz="2400" b="1" i="1" dirty="0">
                <a:solidFill>
                  <a:srgbClr val="0000CC"/>
                </a:solidFill>
              </a:rPr>
              <a:t>anomalies</a:t>
            </a:r>
            <a:r>
              <a:rPr lang="en-GB" sz="2400" b="1" dirty="0"/>
              <a:t>.  Enrichment or </a:t>
            </a:r>
            <a:r>
              <a:rPr lang="en-GB" sz="2400" b="1" i="1" dirty="0">
                <a:solidFill>
                  <a:srgbClr val="FF0000"/>
                </a:solidFill>
              </a:rPr>
              <a:t>positive geochemical anomalies </a:t>
            </a:r>
            <a:r>
              <a:rPr lang="en-GB" sz="2400" b="1" dirty="0"/>
              <a:t>may be intense enough, with respect to the level of concentration of chemical elements, to form </a:t>
            </a:r>
            <a:r>
              <a:rPr lang="en-GB" sz="2400" b="1" i="1" dirty="0">
                <a:solidFill>
                  <a:srgbClr val="9933FF"/>
                </a:solidFill>
              </a:rPr>
              <a:t>mineral deposits</a:t>
            </a:r>
            <a:r>
              <a:rPr lang="en-GB" sz="2400" b="1" dirty="0"/>
              <a:t>. </a:t>
            </a:r>
          </a:p>
          <a:p>
            <a:pPr>
              <a:spcBef>
                <a:spcPct val="50000"/>
              </a:spcBef>
            </a:pPr>
            <a:r>
              <a:rPr lang="en-GB" sz="2400" b="1" dirty="0"/>
              <a:t>Because these geochemical anomalies are part of the </a:t>
            </a:r>
            <a:r>
              <a:rPr lang="en-GB" sz="2400" b="1" i="1" dirty="0">
                <a:solidFill>
                  <a:srgbClr val="CC3300"/>
                </a:solidFill>
              </a:rPr>
              <a:t>primary geochemical dispersion</a:t>
            </a:r>
            <a:r>
              <a:rPr lang="en-GB" sz="2400" b="1" dirty="0"/>
              <a:t>, they are known as </a:t>
            </a:r>
            <a:r>
              <a:rPr lang="en-GB" sz="2400" b="1" i="1" dirty="0">
                <a:solidFill>
                  <a:srgbClr val="CC3300"/>
                </a:solidFill>
              </a:rPr>
              <a:t>primary geochemical anomalies</a:t>
            </a:r>
            <a:r>
              <a:rPr lang="en-GB" sz="2400" b="1" dirty="0"/>
              <a:t>.  They may have extreme chemical compositions, as, </a:t>
            </a:r>
            <a:r>
              <a:rPr lang="en-GB" sz="2400" b="1" i="1" dirty="0"/>
              <a:t>for example</a:t>
            </a:r>
            <a:r>
              <a:rPr lang="en-GB" sz="2400" b="1" dirty="0"/>
              <a:t>, mineral deposits of native metals, such as gold.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50825" y="342176"/>
            <a:ext cx="8642350" cy="5632311"/>
          </a:xfrm>
          <a:prstGeom prst="rect">
            <a:avLst/>
          </a:prstGeom>
          <a:noFill/>
          <a:ln w="9525">
            <a:noFill/>
            <a:miter lim="800000"/>
            <a:headEnd/>
            <a:tailEnd/>
          </a:ln>
        </p:spPr>
        <p:txBody>
          <a:bodyPr anchor="ctr">
            <a:spAutoFit/>
          </a:bodyPr>
          <a:lstStyle/>
          <a:p>
            <a:pPr marL="361950" indent="-361950">
              <a:buFontTx/>
              <a:buChar char="•"/>
              <a:tabLst>
                <a:tab pos="457200" algn="l"/>
              </a:tabLst>
            </a:pPr>
            <a:r>
              <a:rPr lang="en-GB" dirty="0"/>
              <a:t>‘</a:t>
            </a:r>
            <a:r>
              <a:rPr lang="en-GB" b="1" i="1" dirty="0">
                <a:solidFill>
                  <a:srgbClr val="0000CC"/>
                </a:solidFill>
              </a:rPr>
              <a:t>Geochemistry in Mineral Exploration</a:t>
            </a:r>
            <a:r>
              <a:rPr lang="en-GB" dirty="0"/>
              <a:t>’ (2nd edition) by Arthur W. Rose, Herbert E. </a:t>
            </a:r>
            <a:r>
              <a:rPr lang="en-GB" dirty="0" err="1"/>
              <a:t>Hawkes</a:t>
            </a:r>
            <a:r>
              <a:rPr lang="en-GB" dirty="0"/>
              <a:t> and John S. Webb, published by Academic Press (London) was consulted as a work of reference – also many of the figures used in the Open University Geochemistry course were redrawn from this text;</a:t>
            </a:r>
          </a:p>
          <a:p>
            <a:pPr marL="361950" indent="-361950">
              <a:buFontTx/>
              <a:buChar char="•"/>
              <a:tabLst>
                <a:tab pos="457200" algn="l"/>
              </a:tabLst>
            </a:pPr>
            <a:r>
              <a:rPr lang="en-GB" dirty="0"/>
              <a:t>‘</a:t>
            </a:r>
            <a:r>
              <a:rPr lang="en-GB" b="1" i="1" dirty="0">
                <a:solidFill>
                  <a:srgbClr val="0000CC"/>
                </a:solidFill>
              </a:rPr>
              <a:t>Handbook of Exploration Geochemistry, Volume 3: Rock Geochemistry in Mineral Exploration</a:t>
            </a:r>
            <a:r>
              <a:rPr lang="en-GB" dirty="0"/>
              <a:t>’ by Gerry J.S. </a:t>
            </a:r>
            <a:r>
              <a:rPr lang="en-GB" dirty="0" err="1"/>
              <a:t>Govett</a:t>
            </a:r>
            <a:r>
              <a:rPr lang="en-GB" dirty="0"/>
              <a:t>, published by Elsevier Scientific Publishing Company (Amsterdam);</a:t>
            </a:r>
          </a:p>
          <a:p>
            <a:pPr marL="361950" indent="-361950">
              <a:buFontTx/>
              <a:buChar char="•"/>
              <a:tabLst>
                <a:tab pos="457200" algn="l"/>
              </a:tabLst>
            </a:pPr>
            <a:r>
              <a:rPr lang="en-GB" dirty="0"/>
              <a:t>‘</a:t>
            </a:r>
            <a:r>
              <a:rPr lang="en-GB" b="1" i="1" dirty="0">
                <a:solidFill>
                  <a:srgbClr val="0000CC"/>
                </a:solidFill>
              </a:rPr>
              <a:t>Surfer 7</a:t>
            </a:r>
            <a:r>
              <a:rPr lang="en-GB" dirty="0"/>
              <a:t>’ by Golden Software for a figure [</a:t>
            </a:r>
            <a:r>
              <a:rPr lang="en-GB" dirty="0">
                <a:hlinkClick r:id="rId3"/>
              </a:rPr>
              <a:t>http://www.goldensoftware.com/</a:t>
            </a:r>
            <a:r>
              <a:rPr lang="en-GB" dirty="0"/>
              <a:t>].</a:t>
            </a:r>
          </a:p>
          <a:p>
            <a:pPr marL="361950" indent="-361950">
              <a:buFontTx/>
              <a:buChar char="•"/>
              <a:tabLst>
                <a:tab pos="457200" algn="l"/>
              </a:tabLst>
            </a:pPr>
            <a:r>
              <a:rPr lang="en-GB" dirty="0"/>
              <a:t>‘</a:t>
            </a:r>
            <a:r>
              <a:rPr lang="en-GB" b="1" i="1" dirty="0">
                <a:solidFill>
                  <a:srgbClr val="0000CC"/>
                </a:solidFill>
              </a:rPr>
              <a:t>Geochemical Atlas of Europe – Part 1</a:t>
            </a:r>
            <a:r>
              <a:rPr lang="en-GB" dirty="0"/>
              <a:t>’ by </a:t>
            </a:r>
            <a:r>
              <a:rPr lang="en-GB" dirty="0" err="1"/>
              <a:t>Salminen</a:t>
            </a:r>
            <a:r>
              <a:rPr lang="en-GB" dirty="0"/>
              <a:t>, R. (Chief-editor), Batista, M.J., </a:t>
            </a:r>
            <a:r>
              <a:rPr lang="en-GB" dirty="0" err="1"/>
              <a:t>Bidovec</a:t>
            </a:r>
            <a:r>
              <a:rPr lang="en-GB" dirty="0"/>
              <a:t>, M., Demetriades, A., De Vivo, B., De </a:t>
            </a:r>
            <a:r>
              <a:rPr lang="en-GB" dirty="0" err="1"/>
              <a:t>Vos</a:t>
            </a:r>
            <a:r>
              <a:rPr lang="en-GB" dirty="0"/>
              <a:t>, W., </a:t>
            </a:r>
            <a:r>
              <a:rPr lang="en-GB" dirty="0" err="1"/>
              <a:t>Duris</a:t>
            </a:r>
            <a:r>
              <a:rPr lang="en-GB" dirty="0"/>
              <a:t>, M., </a:t>
            </a:r>
            <a:r>
              <a:rPr lang="en-GB" dirty="0" err="1"/>
              <a:t>Gilucis</a:t>
            </a:r>
            <a:r>
              <a:rPr lang="en-GB" dirty="0"/>
              <a:t>, A., </a:t>
            </a:r>
            <a:r>
              <a:rPr lang="en-GB" dirty="0" err="1"/>
              <a:t>Gregorauskiene</a:t>
            </a:r>
            <a:r>
              <a:rPr lang="en-GB" dirty="0"/>
              <a:t>, V., </a:t>
            </a:r>
            <a:r>
              <a:rPr lang="en-GB" dirty="0" err="1"/>
              <a:t>Halamic</a:t>
            </a:r>
            <a:r>
              <a:rPr lang="en-GB" dirty="0"/>
              <a:t>, J., </a:t>
            </a:r>
            <a:r>
              <a:rPr lang="en-GB" dirty="0" err="1"/>
              <a:t>Heitzmann</a:t>
            </a:r>
            <a:r>
              <a:rPr lang="en-GB" dirty="0"/>
              <a:t>, P., Lima, A., Jordan, G., </a:t>
            </a:r>
            <a:r>
              <a:rPr lang="en-GB" dirty="0" err="1"/>
              <a:t>Klaver</a:t>
            </a:r>
            <a:r>
              <a:rPr lang="en-GB" dirty="0"/>
              <a:t>, G., Klein, P., </a:t>
            </a:r>
            <a:r>
              <a:rPr lang="en-GB" dirty="0" err="1"/>
              <a:t>Lis</a:t>
            </a:r>
            <a:r>
              <a:rPr lang="en-GB" dirty="0"/>
              <a:t>, J., </a:t>
            </a:r>
            <a:r>
              <a:rPr lang="en-GB" dirty="0" err="1"/>
              <a:t>Locutura</a:t>
            </a:r>
            <a:r>
              <a:rPr lang="en-GB" dirty="0"/>
              <a:t>, J., </a:t>
            </a:r>
            <a:r>
              <a:rPr lang="en-GB" dirty="0" err="1"/>
              <a:t>Marsina</a:t>
            </a:r>
            <a:r>
              <a:rPr lang="en-GB" dirty="0"/>
              <a:t>, K., </a:t>
            </a:r>
            <a:r>
              <a:rPr lang="en-GB" dirty="0" err="1"/>
              <a:t>Mazreku</a:t>
            </a:r>
            <a:r>
              <a:rPr lang="en-GB" dirty="0"/>
              <a:t>, A., O’Connor, P.J., Olsson, S., </a:t>
            </a:r>
            <a:r>
              <a:rPr lang="en-GB" dirty="0" err="1"/>
              <a:t>Ottesen</a:t>
            </a:r>
            <a:r>
              <a:rPr lang="en-GB" dirty="0"/>
              <a:t>, R.T., </a:t>
            </a:r>
            <a:r>
              <a:rPr lang="en-GB" dirty="0" err="1"/>
              <a:t>Petersell</a:t>
            </a:r>
            <a:r>
              <a:rPr lang="en-GB" dirty="0"/>
              <a:t>, V., Plant, J.A., Reeder, S., </a:t>
            </a:r>
            <a:r>
              <a:rPr lang="en-GB" dirty="0" err="1"/>
              <a:t>Salpeteur</a:t>
            </a:r>
            <a:r>
              <a:rPr lang="en-GB" dirty="0"/>
              <a:t>, I., </a:t>
            </a:r>
            <a:r>
              <a:rPr lang="en-GB" dirty="0" err="1"/>
              <a:t>Sandström</a:t>
            </a:r>
            <a:r>
              <a:rPr lang="en-GB" dirty="0"/>
              <a:t>, H., </a:t>
            </a:r>
            <a:r>
              <a:rPr lang="en-GB" dirty="0" err="1"/>
              <a:t>Siewers</a:t>
            </a:r>
            <a:r>
              <a:rPr lang="en-GB" dirty="0"/>
              <a:t>, U., </a:t>
            </a:r>
            <a:r>
              <a:rPr lang="en-GB" dirty="0" err="1"/>
              <a:t>Steenfeldt</a:t>
            </a:r>
            <a:r>
              <a:rPr lang="en-GB" dirty="0"/>
              <a:t>, A. &amp; </a:t>
            </a:r>
            <a:r>
              <a:rPr lang="en-GB" dirty="0" err="1"/>
              <a:t>Tarvainen</a:t>
            </a:r>
            <a:r>
              <a:rPr lang="en-GB" dirty="0"/>
              <a:t>, T. (Editors), 2005.  </a:t>
            </a:r>
            <a:r>
              <a:rPr lang="en-GB" b="1" i="1" dirty="0">
                <a:solidFill>
                  <a:srgbClr val="0000CC"/>
                </a:solidFill>
              </a:rPr>
              <a:t>FOREGS Geochemical Atlas of Europe, Part 1:  Background Information, Methodology and Maps</a:t>
            </a:r>
            <a:r>
              <a:rPr lang="en-GB" dirty="0"/>
              <a:t>.  Geological Survey of Finland, Espoo, 526 pp., 36 figures, 362 maps., published by the Geological Survey of Finland (Espoo) has continental scale geochemical maps of Europe, which are also good for lessons in geochemistry.  Since, all material is freely available, students are encouraged to visit the Website at </a:t>
            </a:r>
            <a:r>
              <a:rPr lang="en-GB" dirty="0">
                <a:hlinkClick r:id="rId4"/>
              </a:rPr>
              <a:t>http://weppi.gtk.fi/publ/foregsatlas/</a:t>
            </a:r>
            <a:r>
              <a:rPr lang="en-GB" dirty="0"/>
              <a:t>;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188913"/>
            <a:ext cx="9144000" cy="457200"/>
          </a:xfrm>
          <a:prstGeom prst="rect">
            <a:avLst/>
          </a:prstGeom>
          <a:noFill/>
          <a:ln w="9525">
            <a:noFill/>
            <a:miter lim="800000"/>
            <a:headEnd/>
            <a:tailEnd/>
          </a:ln>
        </p:spPr>
        <p:txBody>
          <a:bodyPr>
            <a:spAutoFit/>
          </a:bodyPr>
          <a:lstStyle/>
          <a:p>
            <a:pPr algn="ctr"/>
            <a:r>
              <a:rPr lang="en-GB" sz="2400" b="1">
                <a:solidFill>
                  <a:srgbClr val="0000CC"/>
                </a:solidFill>
              </a:rPr>
              <a:t>…GEOCHEMICAL ANOMALIES AND MINERAL DEPOSITS…</a:t>
            </a:r>
          </a:p>
        </p:txBody>
      </p:sp>
      <p:sp>
        <p:nvSpPr>
          <p:cNvPr id="69635" name="Rectangle 3"/>
          <p:cNvSpPr>
            <a:spLocks noChangeArrowheads="1"/>
          </p:cNvSpPr>
          <p:nvPr/>
        </p:nvSpPr>
        <p:spPr bwMode="auto">
          <a:xfrm>
            <a:off x="250825" y="1225550"/>
            <a:ext cx="8642350" cy="4524315"/>
          </a:xfrm>
          <a:prstGeom prst="rect">
            <a:avLst/>
          </a:prstGeom>
          <a:noFill/>
          <a:ln w="9525">
            <a:noFill/>
            <a:miter lim="800000"/>
            <a:headEnd/>
            <a:tailEnd/>
          </a:ln>
        </p:spPr>
        <p:txBody>
          <a:bodyPr>
            <a:spAutoFit/>
          </a:bodyPr>
          <a:lstStyle/>
          <a:p>
            <a:pPr>
              <a:spcBef>
                <a:spcPct val="50000"/>
              </a:spcBef>
            </a:pPr>
            <a:r>
              <a:rPr lang="en-GB" sz="2400" b="1" dirty="0"/>
              <a:t>Redistribution of chemical elements (or metals) also takes place at or near the Earth's surface, as a result of </a:t>
            </a:r>
            <a:r>
              <a:rPr lang="en-GB" sz="2400" b="1" i="1" dirty="0">
                <a:solidFill>
                  <a:srgbClr val="CC3300"/>
                </a:solidFill>
              </a:rPr>
              <a:t>weathering</a:t>
            </a:r>
            <a:r>
              <a:rPr lang="en-GB" sz="2400" b="1" dirty="0"/>
              <a:t>, </a:t>
            </a:r>
            <a:r>
              <a:rPr lang="en-GB" sz="2400" b="1" i="1" dirty="0">
                <a:solidFill>
                  <a:srgbClr val="CC3300"/>
                </a:solidFill>
              </a:rPr>
              <a:t>erosion</a:t>
            </a:r>
            <a:r>
              <a:rPr lang="en-GB" sz="2400" b="1" i="1" dirty="0"/>
              <a:t>,</a:t>
            </a:r>
            <a:r>
              <a:rPr lang="en-GB" sz="2400" b="1" i="1" dirty="0">
                <a:solidFill>
                  <a:srgbClr val="CC3300"/>
                </a:solidFill>
              </a:rPr>
              <a:t> transportation</a:t>
            </a:r>
            <a:r>
              <a:rPr lang="en-GB" sz="2400" b="1" dirty="0"/>
              <a:t> and </a:t>
            </a:r>
            <a:r>
              <a:rPr lang="en-GB" sz="2400" b="1" i="1" dirty="0">
                <a:solidFill>
                  <a:srgbClr val="CC3300"/>
                </a:solidFill>
              </a:rPr>
              <a:t>sedimentation</a:t>
            </a:r>
            <a:r>
              <a:rPr lang="en-GB" sz="2400" b="1" dirty="0"/>
              <a:t>, and even </a:t>
            </a:r>
            <a:r>
              <a:rPr lang="en-GB" sz="2400" b="1" i="1" dirty="0">
                <a:solidFill>
                  <a:srgbClr val="CC3300"/>
                </a:solidFill>
              </a:rPr>
              <a:t>biological activity</a:t>
            </a:r>
            <a:r>
              <a:rPr lang="en-GB" sz="2400" b="1" dirty="0"/>
              <a:t>.  The products of this </a:t>
            </a:r>
            <a:r>
              <a:rPr lang="en-GB" sz="2400" b="1" i="1" dirty="0">
                <a:solidFill>
                  <a:srgbClr val="0000CC"/>
                </a:solidFill>
              </a:rPr>
              <a:t>secondary geochemical dispersion</a:t>
            </a:r>
            <a:r>
              <a:rPr lang="en-GB" sz="2400" b="1" dirty="0"/>
              <a:t> are the sedimentary rocks and soil, which again have a comparatively limited range in composition, except where local element enrichment or depletion occurs.  These are referred to as </a:t>
            </a:r>
            <a:r>
              <a:rPr lang="en-GB" sz="2400" b="1" i="1" dirty="0">
                <a:solidFill>
                  <a:srgbClr val="0000CC"/>
                </a:solidFill>
              </a:rPr>
              <a:t>secondary geochemical anomalies</a:t>
            </a:r>
            <a:r>
              <a:rPr lang="en-GB" sz="2400" b="1" dirty="0"/>
              <a:t>.  These geochemical anomalies can greatly influence life, health and soil fertility, and can be used in the detection of </a:t>
            </a:r>
            <a:r>
              <a:rPr lang="en-GB" sz="2400" b="1" i="1" u="sng" dirty="0"/>
              <a:t>hidden</a:t>
            </a:r>
            <a:r>
              <a:rPr lang="en-GB" sz="2400" b="1" dirty="0"/>
              <a:t> or </a:t>
            </a:r>
            <a:r>
              <a:rPr lang="en-GB" sz="2400" b="1" i="1" u="sng" dirty="0"/>
              <a:t>concealed ores</a:t>
            </a:r>
            <a:r>
              <a:rPr lang="en-GB" sz="2400" b="1" dirty="0"/>
              <a:t>. </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188913"/>
            <a:ext cx="9144000" cy="457200"/>
          </a:xfrm>
          <a:prstGeom prst="rect">
            <a:avLst/>
          </a:prstGeom>
          <a:noFill/>
          <a:ln w="9525">
            <a:noFill/>
            <a:miter lim="800000"/>
            <a:headEnd/>
            <a:tailEnd/>
          </a:ln>
        </p:spPr>
        <p:txBody>
          <a:bodyPr>
            <a:spAutoFit/>
          </a:bodyPr>
          <a:lstStyle/>
          <a:p>
            <a:pPr algn="ctr"/>
            <a:r>
              <a:rPr lang="en-GB" sz="2400" b="1">
                <a:solidFill>
                  <a:srgbClr val="0000CC"/>
                </a:solidFill>
              </a:rPr>
              <a:t>…GEOCHEMICAL ANOMALIES AND MINERAL DEPOSITS</a:t>
            </a:r>
          </a:p>
        </p:txBody>
      </p:sp>
      <p:sp>
        <p:nvSpPr>
          <p:cNvPr id="70659" name="Rectangle 3"/>
          <p:cNvSpPr>
            <a:spLocks noChangeArrowheads="1"/>
          </p:cNvSpPr>
          <p:nvPr/>
        </p:nvSpPr>
        <p:spPr bwMode="auto">
          <a:xfrm>
            <a:off x="250825" y="1125538"/>
            <a:ext cx="8642350" cy="4708525"/>
          </a:xfrm>
          <a:prstGeom prst="rect">
            <a:avLst/>
          </a:prstGeom>
          <a:noFill/>
          <a:ln w="9525">
            <a:noFill/>
            <a:miter lim="800000"/>
            <a:headEnd/>
            <a:tailEnd/>
          </a:ln>
        </p:spPr>
        <p:txBody>
          <a:bodyPr>
            <a:spAutoFit/>
          </a:bodyPr>
          <a:lstStyle/>
          <a:p>
            <a:pPr>
              <a:spcBef>
                <a:spcPct val="50000"/>
              </a:spcBef>
            </a:pPr>
            <a:r>
              <a:rPr lang="en-GB" sz="2400" b="1" dirty="0"/>
              <a:t>In mineral exploration, the geochemical anomalies that are of interest are the positive ones, where there is an enrichment of a chemical element or metal.  However, a geochemical anomaly can also be negative in nature.  Under certain circumstances, </a:t>
            </a:r>
            <a:r>
              <a:rPr lang="en-GB" sz="2400" b="1" i="1" dirty="0"/>
              <a:t>for example</a:t>
            </a:r>
            <a:r>
              <a:rPr lang="en-GB" sz="2400" b="1" dirty="0"/>
              <a:t>, where a low concentration (depletion) of one chemical element is suspected to be accompanied by an increase in concentration (enrichment) of another, negative anomalies may be useful in geochemical prospecting.  </a:t>
            </a:r>
          </a:p>
          <a:p>
            <a:pPr>
              <a:spcBef>
                <a:spcPct val="50000"/>
              </a:spcBef>
            </a:pPr>
            <a:r>
              <a:rPr lang="en-GB" sz="2400" b="1" dirty="0"/>
              <a:t>In this course, the </a:t>
            </a:r>
            <a:r>
              <a:rPr lang="en-GB" sz="2400" b="1" i="1" dirty="0"/>
              <a:t>geochemical anomalies </a:t>
            </a:r>
            <a:r>
              <a:rPr lang="en-GB" sz="2400" b="1" dirty="0"/>
              <a:t>of chemical elements or metals that will be described will always be positive.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188913"/>
            <a:ext cx="9144000" cy="457200"/>
          </a:xfrm>
          <a:prstGeom prst="rect">
            <a:avLst/>
          </a:prstGeom>
          <a:noFill/>
          <a:ln w="9525">
            <a:noFill/>
            <a:miter lim="800000"/>
            <a:headEnd/>
            <a:tailEnd/>
          </a:ln>
        </p:spPr>
        <p:txBody>
          <a:bodyPr>
            <a:spAutoFit/>
          </a:bodyPr>
          <a:lstStyle/>
          <a:p>
            <a:pPr algn="ctr"/>
            <a:r>
              <a:rPr lang="en-GB" sz="2400" b="1">
                <a:solidFill>
                  <a:srgbClr val="0000CC"/>
                </a:solidFill>
              </a:rPr>
              <a:t>Secondary Geochemical Dispersion…</a:t>
            </a:r>
          </a:p>
        </p:txBody>
      </p:sp>
      <p:sp>
        <p:nvSpPr>
          <p:cNvPr id="71683" name="Rectangle 3"/>
          <p:cNvSpPr>
            <a:spLocks noChangeArrowheads="1"/>
          </p:cNvSpPr>
          <p:nvPr/>
        </p:nvSpPr>
        <p:spPr bwMode="auto">
          <a:xfrm>
            <a:off x="250825" y="908050"/>
            <a:ext cx="8642350" cy="1938992"/>
          </a:xfrm>
          <a:prstGeom prst="rect">
            <a:avLst/>
          </a:prstGeom>
          <a:noFill/>
          <a:ln w="9525">
            <a:noFill/>
            <a:miter lim="800000"/>
            <a:headEnd/>
            <a:tailEnd/>
          </a:ln>
        </p:spPr>
        <p:txBody>
          <a:bodyPr>
            <a:spAutoFit/>
          </a:bodyPr>
          <a:lstStyle/>
          <a:p>
            <a:pPr>
              <a:spcBef>
                <a:spcPct val="50000"/>
              </a:spcBef>
            </a:pPr>
            <a:r>
              <a:rPr lang="en-GB" sz="2400" b="1" dirty="0"/>
              <a:t>The redistribution of chemical elements or metals by processes occurring on the surface and near surface environment of the Earth is known as </a:t>
            </a:r>
            <a:r>
              <a:rPr lang="en-GB" sz="2400" b="1" i="1" dirty="0">
                <a:solidFill>
                  <a:srgbClr val="0000CC"/>
                </a:solidFill>
              </a:rPr>
              <a:t>secondary geochemical dispersion</a:t>
            </a:r>
            <a:r>
              <a:rPr lang="en-GB" sz="2400" b="1" dirty="0"/>
              <a:t>.  There are three major processes of </a:t>
            </a:r>
            <a:r>
              <a:rPr lang="en-GB" sz="2400" b="1" i="1" dirty="0"/>
              <a:t>secondary geochemical dispersion</a:t>
            </a:r>
            <a:r>
              <a:rPr lang="en-GB" sz="2400" b="1" dirty="0"/>
              <a:t>: </a:t>
            </a:r>
          </a:p>
        </p:txBody>
      </p:sp>
      <p:sp>
        <p:nvSpPr>
          <p:cNvPr id="71684" name="Rectangle 4"/>
          <p:cNvSpPr>
            <a:spLocks noChangeArrowheads="1"/>
          </p:cNvSpPr>
          <p:nvPr/>
        </p:nvSpPr>
        <p:spPr bwMode="auto">
          <a:xfrm>
            <a:off x="611188" y="2924175"/>
            <a:ext cx="8281987" cy="3785652"/>
          </a:xfrm>
          <a:prstGeom prst="rect">
            <a:avLst/>
          </a:prstGeom>
          <a:noFill/>
          <a:ln w="9525">
            <a:noFill/>
            <a:miter lim="800000"/>
            <a:headEnd/>
            <a:tailEnd/>
          </a:ln>
        </p:spPr>
        <p:txBody>
          <a:bodyPr>
            <a:spAutoFit/>
          </a:bodyPr>
          <a:lstStyle/>
          <a:p>
            <a:pPr marL="360363" indent="-360363">
              <a:buFontTx/>
              <a:buAutoNum type="arabicParenBoth"/>
            </a:pPr>
            <a:r>
              <a:rPr lang="en-GB" sz="2400" b="1" dirty="0"/>
              <a:t> </a:t>
            </a:r>
            <a:r>
              <a:rPr lang="en-GB" sz="2400" b="1" i="1" dirty="0" err="1">
                <a:solidFill>
                  <a:srgbClr val="CC3300"/>
                </a:solidFill>
              </a:rPr>
              <a:t>Clastic</a:t>
            </a:r>
            <a:r>
              <a:rPr lang="en-GB" sz="2400" b="1" i="1" dirty="0">
                <a:solidFill>
                  <a:srgbClr val="CC3300"/>
                </a:solidFill>
              </a:rPr>
              <a:t> dispersion</a:t>
            </a:r>
            <a:r>
              <a:rPr lang="en-GB" sz="2400" b="1" dirty="0">
                <a:solidFill>
                  <a:srgbClr val="CC3300"/>
                </a:solidFill>
              </a:rPr>
              <a:t> </a:t>
            </a:r>
            <a:r>
              <a:rPr lang="en-GB" sz="2400" b="1" dirty="0"/>
              <a:t>– this is the process by which solid particles of earth materials are moved physically.</a:t>
            </a:r>
          </a:p>
          <a:p>
            <a:pPr marL="360363" indent="-360363"/>
            <a:endParaRPr lang="en-GB" sz="2400" b="1" dirty="0"/>
          </a:p>
          <a:p>
            <a:pPr marL="360363" indent="-360363"/>
            <a:r>
              <a:rPr lang="en-GB" sz="2400" b="1" dirty="0"/>
              <a:t>(2) </a:t>
            </a:r>
            <a:r>
              <a:rPr lang="en-GB" sz="2400" b="1" i="1" dirty="0" err="1">
                <a:solidFill>
                  <a:srgbClr val="0000CC"/>
                </a:solidFill>
              </a:rPr>
              <a:t>Hydromorphic</a:t>
            </a:r>
            <a:r>
              <a:rPr lang="en-GB" sz="2400" b="1" i="1" dirty="0">
                <a:solidFill>
                  <a:srgbClr val="0000CC"/>
                </a:solidFill>
              </a:rPr>
              <a:t> dispersion</a:t>
            </a:r>
            <a:r>
              <a:rPr lang="en-GB" sz="2400" b="1" dirty="0">
                <a:solidFill>
                  <a:srgbClr val="0000CC"/>
                </a:solidFill>
              </a:rPr>
              <a:t> </a:t>
            </a:r>
            <a:r>
              <a:rPr lang="en-GB" sz="2400" b="1" dirty="0"/>
              <a:t>– this is the process by which solid particles are dissolved by water, and are transported in chemical solution.</a:t>
            </a:r>
          </a:p>
          <a:p>
            <a:pPr marL="360363" indent="-360363"/>
            <a:endParaRPr lang="en-GB" sz="2400" b="1" dirty="0"/>
          </a:p>
          <a:p>
            <a:pPr marL="360363" indent="-360363"/>
            <a:r>
              <a:rPr lang="en-GB" sz="2400" b="1" dirty="0"/>
              <a:t>(3) </a:t>
            </a:r>
            <a:r>
              <a:rPr lang="en-GB" sz="2400" b="1" i="1" dirty="0">
                <a:solidFill>
                  <a:schemeClr val="tx2">
                    <a:lumMod val="75000"/>
                    <a:lumOff val="25000"/>
                  </a:schemeClr>
                </a:solidFill>
              </a:rPr>
              <a:t>Biogenic dispersion</a:t>
            </a:r>
            <a:r>
              <a:rPr lang="en-GB" sz="2400" b="1" dirty="0">
                <a:solidFill>
                  <a:schemeClr val="tx2">
                    <a:lumMod val="75000"/>
                    <a:lumOff val="25000"/>
                  </a:schemeClr>
                </a:solidFill>
              </a:rPr>
              <a:t> </a:t>
            </a:r>
            <a:r>
              <a:rPr lang="en-GB" sz="2400" b="1" dirty="0"/>
              <a:t>– this is the process by which solid particles are moved by biological activity. </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188913"/>
            <a:ext cx="9144000" cy="457200"/>
          </a:xfrm>
          <a:prstGeom prst="rect">
            <a:avLst/>
          </a:prstGeom>
          <a:noFill/>
          <a:ln w="9525">
            <a:noFill/>
            <a:miter lim="800000"/>
            <a:headEnd/>
            <a:tailEnd/>
          </a:ln>
        </p:spPr>
        <p:txBody>
          <a:bodyPr>
            <a:spAutoFit/>
          </a:bodyPr>
          <a:lstStyle/>
          <a:p>
            <a:pPr algn="ctr"/>
            <a:r>
              <a:rPr lang="en-GB" sz="2400" b="1">
                <a:solidFill>
                  <a:srgbClr val="0000CC"/>
                </a:solidFill>
              </a:rPr>
              <a:t>…Secondary Geochemical Dispersion…</a:t>
            </a:r>
          </a:p>
        </p:txBody>
      </p:sp>
      <p:sp>
        <p:nvSpPr>
          <p:cNvPr id="72707" name="Rectangle 3"/>
          <p:cNvSpPr>
            <a:spLocks noChangeArrowheads="1"/>
          </p:cNvSpPr>
          <p:nvPr/>
        </p:nvSpPr>
        <p:spPr bwMode="auto">
          <a:xfrm>
            <a:off x="250825" y="642918"/>
            <a:ext cx="8642350" cy="6186309"/>
          </a:xfrm>
          <a:prstGeom prst="rect">
            <a:avLst/>
          </a:prstGeom>
          <a:noFill/>
          <a:ln w="9525">
            <a:noFill/>
            <a:miter lim="800000"/>
            <a:headEnd/>
            <a:tailEnd/>
          </a:ln>
        </p:spPr>
        <p:txBody>
          <a:bodyPr>
            <a:spAutoFit/>
          </a:bodyPr>
          <a:lstStyle/>
          <a:p>
            <a:pPr>
              <a:spcBef>
                <a:spcPct val="50000"/>
              </a:spcBef>
            </a:pPr>
            <a:r>
              <a:rPr lang="en-GB" sz="2400" b="1" dirty="0"/>
              <a:t>The </a:t>
            </a:r>
            <a:r>
              <a:rPr lang="en-GB" sz="2400" b="1" i="1" u="sng" dirty="0"/>
              <a:t>secondary geochemical anomalies</a:t>
            </a:r>
            <a:r>
              <a:rPr lang="en-GB" sz="2400" b="1" i="1" dirty="0"/>
              <a:t> </a:t>
            </a:r>
            <a:r>
              <a:rPr lang="en-GB" sz="2400" b="1" dirty="0"/>
              <a:t>that are caused by these three dispersion patterns may be of distinct type, and can lead to the detection of </a:t>
            </a:r>
            <a:r>
              <a:rPr lang="en-GB" sz="2400" b="1" i="1" dirty="0">
                <a:solidFill>
                  <a:srgbClr val="CC3300"/>
                </a:solidFill>
              </a:rPr>
              <a:t>hidden</a:t>
            </a:r>
            <a:r>
              <a:rPr lang="en-GB" sz="2400" b="1" dirty="0"/>
              <a:t> or </a:t>
            </a:r>
            <a:r>
              <a:rPr lang="en-GB" sz="2400" b="1" i="1" dirty="0">
                <a:solidFill>
                  <a:srgbClr val="CC3300"/>
                </a:solidFill>
              </a:rPr>
              <a:t>concealed ore bodies</a:t>
            </a:r>
            <a:r>
              <a:rPr lang="en-GB" sz="2400" b="1" dirty="0"/>
              <a:t>.  </a:t>
            </a:r>
          </a:p>
          <a:p>
            <a:pPr>
              <a:spcBef>
                <a:spcPct val="50000"/>
              </a:spcBef>
            </a:pPr>
            <a:r>
              <a:rPr lang="en-GB" sz="2400" b="1" dirty="0"/>
              <a:t>In general, knowledge of the direction and the degree of movement, which have resulted in the secondary dispersion of chemical elements from an </a:t>
            </a:r>
            <a:r>
              <a:rPr lang="en-GB" sz="2400" b="1" i="1" dirty="0">
                <a:solidFill>
                  <a:srgbClr val="CC3300"/>
                </a:solidFill>
              </a:rPr>
              <a:t>ore body</a:t>
            </a:r>
            <a:r>
              <a:rPr lang="en-GB" sz="2400" b="1" dirty="0"/>
              <a:t>, will often give good clues to the location of the </a:t>
            </a:r>
            <a:r>
              <a:rPr lang="en-GB" sz="2400" b="1" i="1" dirty="0">
                <a:solidFill>
                  <a:srgbClr val="9933FF"/>
                </a:solidFill>
              </a:rPr>
              <a:t>primary geochemical anomaly</a:t>
            </a:r>
            <a:r>
              <a:rPr lang="en-GB" sz="2400" b="1" dirty="0"/>
              <a:t>.  </a:t>
            </a:r>
          </a:p>
          <a:p>
            <a:pPr>
              <a:spcBef>
                <a:spcPct val="50000"/>
              </a:spcBef>
            </a:pPr>
            <a:r>
              <a:rPr lang="en-GB" sz="2400" b="1" dirty="0"/>
              <a:t>However, unless we can detect geochemical anomalies in the secondary dispersion pattern, the hidden primary geochemical anomaly will remain undiscovered.  </a:t>
            </a:r>
          </a:p>
          <a:p>
            <a:pPr>
              <a:spcBef>
                <a:spcPct val="50000"/>
              </a:spcBef>
            </a:pPr>
            <a:r>
              <a:rPr lang="en-GB" sz="2400" b="1" dirty="0"/>
              <a:t>Let us now examine the characteristic form of the dispersion patterns caused by these three processes, and the resulting </a:t>
            </a:r>
            <a:r>
              <a:rPr lang="en-GB" sz="2400" b="1" i="1" dirty="0">
                <a:solidFill>
                  <a:srgbClr val="FF0000"/>
                </a:solidFill>
              </a:rPr>
              <a:t>secondary geochemical anomalies</a:t>
            </a:r>
            <a:r>
              <a:rPr lang="en-GB" sz="2400" b="1" dirty="0"/>
              <a:t>. </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188913"/>
            <a:ext cx="9144000" cy="822325"/>
          </a:xfrm>
          <a:prstGeom prst="rect">
            <a:avLst/>
          </a:prstGeom>
          <a:noFill/>
          <a:ln w="9525">
            <a:noFill/>
            <a:miter lim="800000"/>
            <a:headEnd/>
            <a:tailEnd/>
          </a:ln>
        </p:spPr>
        <p:txBody>
          <a:bodyPr>
            <a:spAutoFit/>
          </a:bodyPr>
          <a:lstStyle/>
          <a:p>
            <a:pPr algn="ctr"/>
            <a:r>
              <a:rPr lang="en-GB" sz="2400" b="1">
                <a:solidFill>
                  <a:srgbClr val="0000CC"/>
                </a:solidFill>
              </a:rPr>
              <a:t>…Secondary Geochemical Dispersion:  </a:t>
            </a:r>
          </a:p>
          <a:p>
            <a:pPr algn="ctr"/>
            <a:r>
              <a:rPr lang="en-GB" sz="2400" b="1">
                <a:solidFill>
                  <a:srgbClr val="0000CC"/>
                </a:solidFill>
              </a:rPr>
              <a:t>(1) </a:t>
            </a:r>
            <a:r>
              <a:rPr lang="en-GB" sz="2400" b="1" i="1">
                <a:solidFill>
                  <a:srgbClr val="0000CC"/>
                </a:solidFill>
              </a:rPr>
              <a:t>Clastic dispersion patterns…</a:t>
            </a:r>
          </a:p>
        </p:txBody>
      </p:sp>
      <p:sp>
        <p:nvSpPr>
          <p:cNvPr id="73731" name="Rectangle 3"/>
          <p:cNvSpPr>
            <a:spLocks noChangeArrowheads="1"/>
          </p:cNvSpPr>
          <p:nvPr/>
        </p:nvSpPr>
        <p:spPr bwMode="auto">
          <a:xfrm>
            <a:off x="250825" y="1412875"/>
            <a:ext cx="8642350" cy="3600450"/>
          </a:xfrm>
          <a:prstGeom prst="rect">
            <a:avLst/>
          </a:prstGeom>
          <a:noFill/>
          <a:ln w="9525">
            <a:noFill/>
            <a:miter lim="800000"/>
            <a:headEnd/>
            <a:tailEnd/>
          </a:ln>
        </p:spPr>
        <p:txBody>
          <a:bodyPr>
            <a:spAutoFit/>
          </a:bodyPr>
          <a:lstStyle/>
          <a:p>
            <a:pPr>
              <a:spcBef>
                <a:spcPct val="50000"/>
              </a:spcBef>
            </a:pPr>
            <a:r>
              <a:rPr lang="en-GB" sz="2400" b="1" i="1" dirty="0" err="1">
                <a:solidFill>
                  <a:srgbClr val="C00000"/>
                </a:solidFill>
              </a:rPr>
              <a:t>Clastic</a:t>
            </a:r>
            <a:r>
              <a:rPr lang="en-GB" sz="2400" b="1" i="1" dirty="0">
                <a:solidFill>
                  <a:srgbClr val="C00000"/>
                </a:solidFill>
              </a:rPr>
              <a:t> dispersion patterns </a:t>
            </a:r>
            <a:r>
              <a:rPr lang="en-GB" sz="2400" b="1" dirty="0"/>
              <a:t>occur in soil, sediments and glacial deposits.  In the case of a simple residual soil overlying and formed from the underlying </a:t>
            </a:r>
            <a:r>
              <a:rPr lang="en-GB" sz="2400" b="1" dirty="0">
                <a:solidFill>
                  <a:srgbClr val="C00000"/>
                </a:solidFill>
              </a:rPr>
              <a:t>bedrock</a:t>
            </a:r>
            <a:r>
              <a:rPr lang="en-GB" sz="2400" b="1" dirty="0"/>
              <a:t>, the distribution of a chemical element or metal in the soil from a vein of an ore deposit may reflect the chemical element distribution in the bedrock (primary dispersion pattern), which is illustrated in the figure of the next slide.  </a:t>
            </a:r>
          </a:p>
          <a:p>
            <a:pPr>
              <a:spcBef>
                <a:spcPct val="50000"/>
              </a:spcBef>
            </a:pPr>
            <a:r>
              <a:rPr lang="en-GB" sz="2400" b="1" dirty="0"/>
              <a:t>This simple </a:t>
            </a:r>
            <a:r>
              <a:rPr lang="en-GB" sz="2400" b="1" i="1" dirty="0" err="1">
                <a:solidFill>
                  <a:srgbClr val="C00000"/>
                </a:solidFill>
              </a:rPr>
              <a:t>clastic</a:t>
            </a:r>
            <a:r>
              <a:rPr lang="en-GB" sz="2400" b="1" i="1" dirty="0">
                <a:solidFill>
                  <a:srgbClr val="C00000"/>
                </a:solidFill>
              </a:rPr>
              <a:t> dispersion pattern </a:t>
            </a:r>
            <a:r>
              <a:rPr lang="en-GB" sz="2400" b="1" dirty="0"/>
              <a:t>may be distorted by several natural factors.</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44450"/>
            <a:ext cx="9144000" cy="822325"/>
          </a:xfrm>
          <a:prstGeom prst="rect">
            <a:avLst/>
          </a:prstGeom>
          <a:noFill/>
          <a:ln w="9525">
            <a:noFill/>
            <a:miter lim="800000"/>
            <a:headEnd/>
            <a:tailEnd/>
          </a:ln>
        </p:spPr>
        <p:txBody>
          <a:bodyPr>
            <a:spAutoFit/>
          </a:bodyPr>
          <a:lstStyle/>
          <a:p>
            <a:pPr algn="ctr"/>
            <a:r>
              <a:rPr lang="en-GB" sz="2400" b="1">
                <a:solidFill>
                  <a:srgbClr val="0000CC"/>
                </a:solidFill>
              </a:rPr>
              <a:t>…Secondary Geochemical Dispersion:  </a:t>
            </a:r>
          </a:p>
          <a:p>
            <a:pPr algn="ctr"/>
            <a:r>
              <a:rPr lang="en-GB" sz="2400" b="1">
                <a:solidFill>
                  <a:srgbClr val="0000CC"/>
                </a:solidFill>
              </a:rPr>
              <a:t>(1) </a:t>
            </a:r>
            <a:r>
              <a:rPr lang="en-GB" sz="2400" b="1" i="1">
                <a:solidFill>
                  <a:srgbClr val="0000CC"/>
                </a:solidFill>
              </a:rPr>
              <a:t>Clastic dispersion patterns…</a:t>
            </a:r>
          </a:p>
        </p:txBody>
      </p:sp>
      <p:sp>
        <p:nvSpPr>
          <p:cNvPr id="74755" name="Rectangle 3"/>
          <p:cNvSpPr>
            <a:spLocks noChangeArrowheads="1"/>
          </p:cNvSpPr>
          <p:nvPr/>
        </p:nvSpPr>
        <p:spPr bwMode="auto">
          <a:xfrm>
            <a:off x="323850" y="4024313"/>
            <a:ext cx="8642350" cy="2723823"/>
          </a:xfrm>
          <a:prstGeom prst="rect">
            <a:avLst/>
          </a:prstGeom>
          <a:noFill/>
          <a:ln w="9525">
            <a:noFill/>
            <a:miter lim="800000"/>
            <a:headEnd/>
            <a:tailEnd/>
          </a:ln>
        </p:spPr>
        <p:txBody>
          <a:bodyPr>
            <a:spAutoFit/>
          </a:bodyPr>
          <a:lstStyle/>
          <a:p>
            <a:pPr marL="360363" indent="-360363">
              <a:spcBef>
                <a:spcPct val="50000"/>
              </a:spcBef>
            </a:pPr>
            <a:r>
              <a:rPr lang="en-GB" b="1" dirty="0" err="1">
                <a:solidFill>
                  <a:srgbClr val="C00000"/>
                </a:solidFill>
              </a:rPr>
              <a:t>Clastic</a:t>
            </a:r>
            <a:r>
              <a:rPr lang="en-GB" b="1" dirty="0">
                <a:solidFill>
                  <a:srgbClr val="C00000"/>
                </a:solidFill>
              </a:rPr>
              <a:t> dispersion patterns </a:t>
            </a:r>
            <a:r>
              <a:rPr lang="en-GB" b="1" dirty="0"/>
              <a:t>in soil, illustrated by cross-sections.  </a:t>
            </a:r>
          </a:p>
          <a:p>
            <a:pPr marL="360363" indent="-360363">
              <a:spcBef>
                <a:spcPct val="50000"/>
              </a:spcBef>
            </a:pPr>
            <a:r>
              <a:rPr lang="en-GB" b="1" dirty="0"/>
              <a:t>(a) Pattern resulting from undisturbed weathering of a steeply inclined vein of an ore deposit.</a:t>
            </a:r>
          </a:p>
          <a:p>
            <a:pPr marL="360363" indent="-360363">
              <a:spcBef>
                <a:spcPct val="50000"/>
              </a:spcBef>
            </a:pPr>
            <a:r>
              <a:rPr lang="en-GB" b="1" dirty="0"/>
              <a:t>(b) Pattern resulting from undisturbed weathering of a steeply inclined vein of an ore deposit [similar to (a), but with compaction of the soil].</a:t>
            </a:r>
          </a:p>
          <a:p>
            <a:pPr marL="360363" indent="-360363">
              <a:spcBef>
                <a:spcPct val="50000"/>
              </a:spcBef>
            </a:pPr>
            <a:r>
              <a:rPr lang="en-GB" b="1" dirty="0"/>
              <a:t>(c) Pattern resulting from undisturbed weathering of a steeply inclined vein of an ore deposit [similar to (a), but with soil creeping down slope due to gravity].</a:t>
            </a:r>
          </a:p>
        </p:txBody>
      </p:sp>
      <p:pic>
        <p:nvPicPr>
          <p:cNvPr id="74756" name="Picture 16" descr="Fig1 001"/>
          <p:cNvPicPr>
            <a:picLocks noChangeAspect="1" noChangeArrowheads="1"/>
          </p:cNvPicPr>
          <p:nvPr/>
        </p:nvPicPr>
        <p:blipFill>
          <a:blip r:embed="rId3" cstate="print"/>
          <a:srcRect/>
          <a:stretch>
            <a:fillRect/>
          </a:stretch>
        </p:blipFill>
        <p:spPr bwMode="auto">
          <a:xfrm>
            <a:off x="179388" y="908050"/>
            <a:ext cx="8785225" cy="2932113"/>
          </a:xfrm>
          <a:prstGeom prst="rect">
            <a:avLst/>
          </a:prstGeom>
          <a:noFill/>
          <a:ln w="9525">
            <a:noFill/>
            <a:miter lim="800000"/>
            <a:headEnd/>
            <a:tailEnd/>
          </a:ln>
        </p:spPr>
      </p:pic>
      <p:sp>
        <p:nvSpPr>
          <p:cNvPr id="74757" name="Rectangle 5"/>
          <p:cNvSpPr>
            <a:spLocks noChangeArrowheads="1"/>
          </p:cNvSpPr>
          <p:nvPr/>
        </p:nvSpPr>
        <p:spPr bwMode="auto">
          <a:xfrm>
            <a:off x="5716588" y="908050"/>
            <a:ext cx="3248025" cy="274638"/>
          </a:xfrm>
          <a:prstGeom prst="rect">
            <a:avLst/>
          </a:prstGeom>
          <a:noFill/>
          <a:ln w="9525">
            <a:noFill/>
            <a:miter lim="800000"/>
            <a:headEnd/>
            <a:tailEnd/>
          </a:ln>
        </p:spPr>
        <p:txBody>
          <a:bodyPr wrap="none">
            <a:spAutoFit/>
          </a:bodyPr>
          <a:lstStyle/>
          <a:p>
            <a:r>
              <a:rPr lang="en-GB" sz="1200"/>
              <a:t>[Source:  Open University (1972, Fig. 1, p.9)].</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44450"/>
            <a:ext cx="9144000" cy="822325"/>
          </a:xfrm>
          <a:prstGeom prst="rect">
            <a:avLst/>
          </a:prstGeom>
          <a:noFill/>
          <a:ln w="9525">
            <a:noFill/>
            <a:miter lim="800000"/>
            <a:headEnd/>
            <a:tailEnd/>
          </a:ln>
        </p:spPr>
        <p:txBody>
          <a:bodyPr>
            <a:spAutoFit/>
          </a:bodyPr>
          <a:lstStyle/>
          <a:p>
            <a:pPr algn="ctr"/>
            <a:r>
              <a:rPr lang="en-GB" sz="2400" b="1">
                <a:solidFill>
                  <a:srgbClr val="0000CC"/>
                </a:solidFill>
              </a:rPr>
              <a:t>…Secondary Geochemical Dispersion:  </a:t>
            </a:r>
          </a:p>
          <a:p>
            <a:pPr algn="ctr"/>
            <a:r>
              <a:rPr lang="en-GB" sz="2400" b="1">
                <a:solidFill>
                  <a:srgbClr val="0000CC"/>
                </a:solidFill>
              </a:rPr>
              <a:t>(1) </a:t>
            </a:r>
            <a:r>
              <a:rPr lang="en-GB" sz="2400" b="1" i="1">
                <a:solidFill>
                  <a:srgbClr val="0000CC"/>
                </a:solidFill>
              </a:rPr>
              <a:t>Clastic dispersion patterns</a:t>
            </a:r>
            <a:r>
              <a:rPr lang="en-GB" sz="2400" b="1">
                <a:solidFill>
                  <a:srgbClr val="0000CC"/>
                </a:solidFill>
              </a:rPr>
              <a:t>…</a:t>
            </a:r>
          </a:p>
        </p:txBody>
      </p:sp>
      <p:sp>
        <p:nvSpPr>
          <p:cNvPr id="75779" name="Rectangle 3"/>
          <p:cNvSpPr>
            <a:spLocks noChangeArrowheads="1"/>
          </p:cNvSpPr>
          <p:nvPr/>
        </p:nvSpPr>
        <p:spPr bwMode="auto">
          <a:xfrm>
            <a:off x="4787900" y="1484313"/>
            <a:ext cx="4211638" cy="3693319"/>
          </a:xfrm>
          <a:prstGeom prst="rect">
            <a:avLst/>
          </a:prstGeom>
          <a:noFill/>
          <a:ln w="9525">
            <a:noFill/>
            <a:miter lim="800000"/>
            <a:headEnd/>
            <a:tailEnd/>
          </a:ln>
        </p:spPr>
        <p:txBody>
          <a:bodyPr>
            <a:spAutoFit/>
          </a:bodyPr>
          <a:lstStyle/>
          <a:p>
            <a:pPr>
              <a:spcBef>
                <a:spcPct val="50000"/>
              </a:spcBef>
            </a:pPr>
            <a:r>
              <a:rPr lang="en-GB" b="1" dirty="0"/>
              <a:t>Wind and water movement also form </a:t>
            </a:r>
            <a:r>
              <a:rPr lang="en-GB" b="1" i="1" dirty="0" err="1">
                <a:solidFill>
                  <a:srgbClr val="C00000"/>
                </a:solidFill>
              </a:rPr>
              <a:t>clastic</a:t>
            </a:r>
            <a:r>
              <a:rPr lang="en-GB" b="1" i="1" dirty="0">
                <a:solidFill>
                  <a:srgbClr val="C00000"/>
                </a:solidFill>
              </a:rPr>
              <a:t> dispersion patterns</a:t>
            </a:r>
            <a:r>
              <a:rPr lang="en-GB" b="1" dirty="0"/>
              <a:t>.  </a:t>
            </a:r>
          </a:p>
          <a:p>
            <a:pPr>
              <a:spcBef>
                <a:spcPct val="50000"/>
              </a:spcBef>
            </a:pPr>
            <a:r>
              <a:rPr lang="en-GB" b="1" dirty="0"/>
              <a:t>The shapes of these patterns depend largely upon the dispersion medium (wind or water), and the distance the solid particles are moved by it. </a:t>
            </a:r>
          </a:p>
          <a:p>
            <a:pPr>
              <a:spcBef>
                <a:spcPct val="50000"/>
              </a:spcBef>
            </a:pPr>
            <a:r>
              <a:rPr lang="en-GB" b="1" dirty="0"/>
              <a:t>In the Figure on the left, the </a:t>
            </a:r>
            <a:r>
              <a:rPr lang="en-GB" b="1" i="1" dirty="0" err="1">
                <a:solidFill>
                  <a:srgbClr val="C00000"/>
                </a:solidFill>
              </a:rPr>
              <a:t>clastic</a:t>
            </a:r>
            <a:r>
              <a:rPr lang="en-GB" b="1" i="1" dirty="0">
                <a:solidFill>
                  <a:srgbClr val="C00000"/>
                </a:solidFill>
              </a:rPr>
              <a:t> dispersion pattern</a:t>
            </a:r>
            <a:r>
              <a:rPr lang="en-GB" b="1" dirty="0"/>
              <a:t> resulting from wind transport is shown in a plan and a cross-section in order to understand fully the process.  </a:t>
            </a:r>
          </a:p>
        </p:txBody>
      </p:sp>
      <p:pic>
        <p:nvPicPr>
          <p:cNvPr id="75780" name="Picture 17" descr="Figure_2"/>
          <p:cNvPicPr>
            <a:picLocks noChangeAspect="1" noChangeArrowheads="1"/>
          </p:cNvPicPr>
          <p:nvPr/>
        </p:nvPicPr>
        <p:blipFill>
          <a:blip r:embed="rId3" cstate="print"/>
          <a:srcRect/>
          <a:stretch>
            <a:fillRect/>
          </a:stretch>
        </p:blipFill>
        <p:spPr bwMode="auto">
          <a:xfrm>
            <a:off x="250825" y="1268413"/>
            <a:ext cx="4321175" cy="3455987"/>
          </a:xfrm>
          <a:prstGeom prst="rect">
            <a:avLst/>
          </a:prstGeom>
          <a:noFill/>
          <a:ln w="9525">
            <a:noFill/>
            <a:miter lim="800000"/>
            <a:headEnd/>
            <a:tailEnd/>
          </a:ln>
        </p:spPr>
      </p:pic>
      <p:sp>
        <p:nvSpPr>
          <p:cNvPr id="75781" name="Rectangle 7"/>
          <p:cNvSpPr>
            <a:spLocks noChangeArrowheads="1"/>
          </p:cNvSpPr>
          <p:nvPr/>
        </p:nvSpPr>
        <p:spPr bwMode="auto">
          <a:xfrm>
            <a:off x="611188" y="4724400"/>
            <a:ext cx="3375025" cy="274638"/>
          </a:xfrm>
          <a:prstGeom prst="rect">
            <a:avLst/>
          </a:prstGeom>
          <a:noFill/>
          <a:ln w="9525">
            <a:noFill/>
            <a:miter lim="800000"/>
            <a:headEnd/>
            <a:tailEnd/>
          </a:ln>
        </p:spPr>
        <p:txBody>
          <a:bodyPr wrap="none" anchor="ctr">
            <a:spAutoFit/>
          </a:bodyPr>
          <a:lstStyle/>
          <a:p>
            <a:pPr eaLnBrk="0" hangingPunct="0"/>
            <a:r>
              <a:rPr lang="en-GB" sz="1200"/>
              <a:t>[Source:  Open University (1972, Fig. 2a, p.9)].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44450"/>
            <a:ext cx="9144000" cy="822325"/>
          </a:xfrm>
          <a:prstGeom prst="rect">
            <a:avLst/>
          </a:prstGeom>
          <a:noFill/>
          <a:ln w="9525">
            <a:noFill/>
            <a:miter lim="800000"/>
            <a:headEnd/>
            <a:tailEnd/>
          </a:ln>
        </p:spPr>
        <p:txBody>
          <a:bodyPr>
            <a:spAutoFit/>
          </a:bodyPr>
          <a:lstStyle/>
          <a:p>
            <a:pPr algn="ctr"/>
            <a:r>
              <a:rPr lang="en-GB" sz="2400" b="1">
                <a:solidFill>
                  <a:srgbClr val="0000CC"/>
                </a:solidFill>
              </a:rPr>
              <a:t>…Secondary Geochemical Dispersion:  </a:t>
            </a:r>
          </a:p>
          <a:p>
            <a:pPr algn="ctr"/>
            <a:r>
              <a:rPr lang="en-GB" sz="2400" b="1">
                <a:solidFill>
                  <a:srgbClr val="0000CC"/>
                </a:solidFill>
              </a:rPr>
              <a:t>(1) </a:t>
            </a:r>
            <a:r>
              <a:rPr lang="en-GB" sz="2400" b="1" i="1">
                <a:solidFill>
                  <a:srgbClr val="0000CC"/>
                </a:solidFill>
              </a:rPr>
              <a:t>Clastic dispersion patterns</a:t>
            </a:r>
            <a:r>
              <a:rPr lang="en-GB" sz="2400" b="1">
                <a:solidFill>
                  <a:srgbClr val="0000CC"/>
                </a:solidFill>
              </a:rPr>
              <a:t>…</a:t>
            </a:r>
          </a:p>
        </p:txBody>
      </p:sp>
      <p:sp>
        <p:nvSpPr>
          <p:cNvPr id="76803" name="Rectangle 3"/>
          <p:cNvSpPr>
            <a:spLocks noChangeArrowheads="1"/>
          </p:cNvSpPr>
          <p:nvPr/>
        </p:nvSpPr>
        <p:spPr bwMode="auto">
          <a:xfrm>
            <a:off x="4572000" y="836613"/>
            <a:ext cx="4427538" cy="5909310"/>
          </a:xfrm>
          <a:prstGeom prst="rect">
            <a:avLst/>
          </a:prstGeom>
          <a:noFill/>
          <a:ln w="9525">
            <a:noFill/>
            <a:miter lim="800000"/>
            <a:headEnd/>
            <a:tailEnd/>
          </a:ln>
        </p:spPr>
        <p:txBody>
          <a:bodyPr wrap="square">
            <a:spAutoFit/>
          </a:bodyPr>
          <a:lstStyle/>
          <a:p>
            <a:pPr>
              <a:spcBef>
                <a:spcPct val="50000"/>
              </a:spcBef>
            </a:pPr>
            <a:r>
              <a:rPr lang="en-GB" b="1" dirty="0"/>
              <a:t>The </a:t>
            </a:r>
            <a:r>
              <a:rPr lang="en-GB" b="1" i="1" u="sng" dirty="0"/>
              <a:t>ore vein is exposed</a:t>
            </a:r>
            <a:r>
              <a:rPr lang="en-GB" b="1" dirty="0"/>
              <a:t>, meaning that part of it is on the surface of the Earth, and the geologist describes this feature as an </a:t>
            </a:r>
            <a:r>
              <a:rPr lang="en-GB" b="1" dirty="0">
                <a:solidFill>
                  <a:srgbClr val="C00000"/>
                </a:solidFill>
              </a:rPr>
              <a:t>outcrop</a:t>
            </a:r>
            <a:r>
              <a:rPr lang="en-GB" b="1" dirty="0"/>
              <a:t> or </a:t>
            </a:r>
            <a:r>
              <a:rPr lang="en-GB" b="1" dirty="0">
                <a:solidFill>
                  <a:srgbClr val="C00000"/>
                </a:solidFill>
              </a:rPr>
              <a:t>exposure</a:t>
            </a:r>
            <a:r>
              <a:rPr lang="en-GB" b="1" dirty="0"/>
              <a:t>.  </a:t>
            </a:r>
          </a:p>
          <a:p>
            <a:pPr>
              <a:spcBef>
                <a:spcPct val="50000"/>
              </a:spcBef>
            </a:pPr>
            <a:r>
              <a:rPr lang="en-GB" b="1" dirty="0"/>
              <a:t>The outcropping or exposed ore vein, together with its surrounding rock material, is eroded by the action of wind, and the solid particles are subsequently deposited (laid down) with the change of wind velocity.  The longest dispersion or movement of the solid particles from the ore vein is along the prevailing wind direction, as is shown by the two diagrams on the left.  </a:t>
            </a:r>
          </a:p>
          <a:p>
            <a:pPr>
              <a:spcBef>
                <a:spcPct val="50000"/>
              </a:spcBef>
            </a:pPr>
            <a:r>
              <a:rPr lang="en-GB" b="1" dirty="0"/>
              <a:t>Note that there is a greater concentration of solid ore particles near to the outcrop, and the proportion of particles becomes less with distance from the source.</a:t>
            </a:r>
          </a:p>
        </p:txBody>
      </p:sp>
      <p:pic>
        <p:nvPicPr>
          <p:cNvPr id="76804" name="Picture 17" descr="Figure_2"/>
          <p:cNvPicPr>
            <a:picLocks noChangeAspect="1" noChangeArrowheads="1"/>
          </p:cNvPicPr>
          <p:nvPr/>
        </p:nvPicPr>
        <p:blipFill>
          <a:blip r:embed="rId3" cstate="print"/>
          <a:srcRect/>
          <a:stretch>
            <a:fillRect/>
          </a:stretch>
        </p:blipFill>
        <p:spPr bwMode="auto">
          <a:xfrm>
            <a:off x="250825" y="1268413"/>
            <a:ext cx="4321175" cy="3455987"/>
          </a:xfrm>
          <a:prstGeom prst="rect">
            <a:avLst/>
          </a:prstGeom>
          <a:noFill/>
          <a:ln w="9525">
            <a:noFill/>
            <a:miter lim="800000"/>
            <a:headEnd/>
            <a:tailEnd/>
          </a:ln>
        </p:spPr>
      </p:pic>
      <p:sp>
        <p:nvSpPr>
          <p:cNvPr id="76805" name="Rectangle 5"/>
          <p:cNvSpPr>
            <a:spLocks noChangeArrowheads="1"/>
          </p:cNvSpPr>
          <p:nvPr/>
        </p:nvSpPr>
        <p:spPr bwMode="auto">
          <a:xfrm>
            <a:off x="611188" y="4724400"/>
            <a:ext cx="3375025" cy="274638"/>
          </a:xfrm>
          <a:prstGeom prst="rect">
            <a:avLst/>
          </a:prstGeom>
          <a:noFill/>
          <a:ln w="9525">
            <a:noFill/>
            <a:miter lim="800000"/>
            <a:headEnd/>
            <a:tailEnd/>
          </a:ln>
        </p:spPr>
        <p:txBody>
          <a:bodyPr wrap="none" anchor="ctr">
            <a:spAutoFit/>
          </a:bodyPr>
          <a:lstStyle/>
          <a:p>
            <a:pPr eaLnBrk="0" hangingPunct="0"/>
            <a:r>
              <a:rPr lang="en-GB" sz="1200"/>
              <a:t>[Source:  Open University (1972, Fig. 2a, p.9)].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0" y="44450"/>
            <a:ext cx="5003800" cy="738188"/>
          </a:xfrm>
          <a:prstGeom prst="rect">
            <a:avLst/>
          </a:prstGeom>
          <a:noFill/>
          <a:ln w="9525">
            <a:noFill/>
            <a:miter lim="800000"/>
            <a:headEnd/>
            <a:tailEnd/>
          </a:ln>
        </p:spPr>
        <p:txBody>
          <a:bodyPr>
            <a:spAutoFit/>
          </a:bodyPr>
          <a:lstStyle/>
          <a:p>
            <a:pPr algn="ctr"/>
            <a:r>
              <a:rPr lang="en-GB" b="1" dirty="0">
                <a:solidFill>
                  <a:srgbClr val="0000CC"/>
                </a:solidFill>
              </a:rPr>
              <a:t>…Secondary Geochemical Dispersion:  </a:t>
            </a:r>
          </a:p>
          <a:p>
            <a:pPr algn="ctr"/>
            <a:r>
              <a:rPr lang="en-GB" sz="2400" b="1" dirty="0">
                <a:solidFill>
                  <a:srgbClr val="0000CC"/>
                </a:solidFill>
              </a:rPr>
              <a:t>(1) </a:t>
            </a:r>
            <a:r>
              <a:rPr lang="en-GB" sz="2400" b="1" i="1" dirty="0" err="1">
                <a:solidFill>
                  <a:srgbClr val="0000CC"/>
                </a:solidFill>
              </a:rPr>
              <a:t>Clastic</a:t>
            </a:r>
            <a:r>
              <a:rPr lang="en-GB" sz="2400" b="1" i="1" dirty="0">
                <a:solidFill>
                  <a:srgbClr val="0000CC"/>
                </a:solidFill>
              </a:rPr>
              <a:t> dispersion patterns…</a:t>
            </a:r>
          </a:p>
        </p:txBody>
      </p:sp>
      <p:sp>
        <p:nvSpPr>
          <p:cNvPr id="77827" name="Rectangle 3"/>
          <p:cNvSpPr>
            <a:spLocks noChangeArrowheads="1"/>
          </p:cNvSpPr>
          <p:nvPr/>
        </p:nvSpPr>
        <p:spPr bwMode="auto">
          <a:xfrm>
            <a:off x="4752975" y="142852"/>
            <a:ext cx="4211638" cy="6740307"/>
          </a:xfrm>
          <a:prstGeom prst="rect">
            <a:avLst/>
          </a:prstGeom>
          <a:noFill/>
          <a:ln w="9525">
            <a:noFill/>
            <a:miter lim="800000"/>
            <a:headEnd/>
            <a:tailEnd/>
          </a:ln>
        </p:spPr>
        <p:txBody>
          <a:bodyPr>
            <a:spAutoFit/>
          </a:bodyPr>
          <a:lstStyle/>
          <a:p>
            <a:pPr>
              <a:spcBef>
                <a:spcPct val="50000"/>
              </a:spcBef>
            </a:pPr>
            <a:r>
              <a:rPr lang="en-GB" b="1" i="1" dirty="0">
                <a:solidFill>
                  <a:srgbClr val="0000CC"/>
                </a:solidFill>
              </a:rPr>
              <a:t>The </a:t>
            </a:r>
            <a:r>
              <a:rPr lang="en-GB" b="1" i="1" dirty="0" err="1">
                <a:solidFill>
                  <a:srgbClr val="0000CC"/>
                </a:solidFill>
              </a:rPr>
              <a:t>clastic</a:t>
            </a:r>
            <a:r>
              <a:rPr lang="en-GB" b="1" i="1" dirty="0">
                <a:solidFill>
                  <a:srgbClr val="0000CC"/>
                </a:solidFill>
              </a:rPr>
              <a:t> dispersion pattern </a:t>
            </a:r>
            <a:r>
              <a:rPr lang="en-GB" b="1" dirty="0"/>
              <a:t>resulting from water transport is again shown in a plan and a cross-section in order to understand fully the process.  The ore vein is exposed on the surface of the Earth.  The outcropping or exposed ore vein, together with its surrounding rock material, is eroded by the action of running water, and the solid particles are transported by the stream water downstream.  As the water velocity changes, when the stream leaves the mountainous area and enters into the comparatively flat area of the plain, the solid particles are deposited or laid down in a fan known as an outwash fan.  Note again that there is a greater concentration of solid ore particles near to the outcropping ore vein, and the proportion of particles becomes less with distance from the source.</a:t>
            </a:r>
          </a:p>
        </p:txBody>
      </p:sp>
      <p:pic>
        <p:nvPicPr>
          <p:cNvPr id="77828" name="Picture 18" descr="Figure_3"/>
          <p:cNvPicPr>
            <a:picLocks noChangeAspect="1" noChangeArrowheads="1"/>
          </p:cNvPicPr>
          <p:nvPr/>
        </p:nvPicPr>
        <p:blipFill>
          <a:blip r:embed="rId3" cstate="print"/>
          <a:srcRect/>
          <a:stretch>
            <a:fillRect/>
          </a:stretch>
        </p:blipFill>
        <p:spPr bwMode="auto">
          <a:xfrm>
            <a:off x="250825" y="1052513"/>
            <a:ext cx="4481513" cy="4752975"/>
          </a:xfrm>
          <a:prstGeom prst="rect">
            <a:avLst/>
          </a:prstGeom>
          <a:noFill/>
          <a:ln w="9525">
            <a:noFill/>
            <a:miter lim="800000"/>
            <a:headEnd/>
            <a:tailEnd/>
          </a:ln>
        </p:spPr>
      </p:pic>
      <p:sp>
        <p:nvSpPr>
          <p:cNvPr id="77829" name="Rectangle 6"/>
          <p:cNvSpPr>
            <a:spLocks noChangeArrowheads="1"/>
          </p:cNvSpPr>
          <p:nvPr/>
        </p:nvSpPr>
        <p:spPr bwMode="auto">
          <a:xfrm>
            <a:off x="900113" y="5805488"/>
            <a:ext cx="3332162" cy="274637"/>
          </a:xfrm>
          <a:prstGeom prst="rect">
            <a:avLst/>
          </a:prstGeom>
          <a:noFill/>
          <a:ln w="9525">
            <a:noFill/>
            <a:miter lim="800000"/>
            <a:headEnd/>
            <a:tailEnd/>
          </a:ln>
        </p:spPr>
        <p:txBody>
          <a:bodyPr wrap="none">
            <a:spAutoFit/>
          </a:bodyPr>
          <a:lstStyle/>
          <a:p>
            <a:r>
              <a:rPr lang="en-GB" sz="1200"/>
              <a:t>[Source:  Open University (1972, Fig. 2b, p.9)].</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4356100" y="0"/>
            <a:ext cx="4787900" cy="641350"/>
          </a:xfrm>
          <a:prstGeom prst="rect">
            <a:avLst/>
          </a:prstGeom>
          <a:noFill/>
          <a:ln w="9525">
            <a:noFill/>
            <a:miter lim="800000"/>
            <a:headEnd/>
            <a:tailEnd/>
          </a:ln>
        </p:spPr>
        <p:txBody>
          <a:bodyPr>
            <a:spAutoFit/>
          </a:bodyPr>
          <a:lstStyle/>
          <a:p>
            <a:pPr algn="ctr"/>
            <a:r>
              <a:rPr lang="en-GB" b="1">
                <a:solidFill>
                  <a:srgbClr val="0000CC"/>
                </a:solidFill>
              </a:rPr>
              <a:t>…Secondary Geochemical Dispersion:  </a:t>
            </a:r>
          </a:p>
          <a:p>
            <a:pPr algn="ctr"/>
            <a:r>
              <a:rPr lang="en-GB" b="1">
                <a:solidFill>
                  <a:srgbClr val="0000CC"/>
                </a:solidFill>
              </a:rPr>
              <a:t>(2) </a:t>
            </a:r>
            <a:r>
              <a:rPr lang="en-GB" b="1" i="1">
                <a:solidFill>
                  <a:srgbClr val="0000CC"/>
                </a:solidFill>
              </a:rPr>
              <a:t>Hydromorphic dispersion patterns…</a:t>
            </a:r>
          </a:p>
        </p:txBody>
      </p:sp>
      <p:sp>
        <p:nvSpPr>
          <p:cNvPr id="78851" name="Rectangle 3"/>
          <p:cNvSpPr>
            <a:spLocks noChangeArrowheads="1"/>
          </p:cNvSpPr>
          <p:nvPr/>
        </p:nvSpPr>
        <p:spPr bwMode="auto">
          <a:xfrm>
            <a:off x="4143372" y="792708"/>
            <a:ext cx="4821241" cy="5493812"/>
          </a:xfrm>
          <a:prstGeom prst="rect">
            <a:avLst/>
          </a:prstGeom>
          <a:noFill/>
          <a:ln w="9525">
            <a:noFill/>
            <a:miter lim="800000"/>
            <a:headEnd/>
            <a:tailEnd/>
          </a:ln>
        </p:spPr>
        <p:txBody>
          <a:bodyPr wrap="square">
            <a:spAutoFit/>
          </a:bodyPr>
          <a:lstStyle/>
          <a:p>
            <a:pPr>
              <a:spcBef>
                <a:spcPct val="50000"/>
              </a:spcBef>
            </a:pPr>
            <a:r>
              <a:rPr lang="en-GB" b="1" dirty="0"/>
              <a:t>Water is able to dissolve slowly earth materials with which it comes in contact with.  In our case, water coming in contact with a mass of ore dissolves some parts of it, and this soluble material is moved or transported in </a:t>
            </a:r>
            <a:r>
              <a:rPr lang="en-GB" b="1" dirty="0">
                <a:solidFill>
                  <a:srgbClr val="0000CC"/>
                </a:solidFill>
              </a:rPr>
              <a:t>solution</a:t>
            </a:r>
            <a:r>
              <a:rPr lang="en-GB" b="1" dirty="0"/>
              <a:t>.  </a:t>
            </a:r>
          </a:p>
          <a:p>
            <a:pPr>
              <a:spcBef>
                <a:spcPct val="50000"/>
              </a:spcBef>
            </a:pPr>
            <a:r>
              <a:rPr lang="en-GB" b="1" dirty="0"/>
              <a:t>This soluble ore material in surface water of streams or rivers (Figure A), or in ground water, is dispersed, and it is a type of </a:t>
            </a:r>
            <a:r>
              <a:rPr lang="en-GB" b="1" i="1" dirty="0">
                <a:solidFill>
                  <a:srgbClr val="0000CC"/>
                </a:solidFill>
              </a:rPr>
              <a:t>secondary dispersion pattern</a:t>
            </a:r>
            <a:r>
              <a:rPr lang="en-GB" b="1" dirty="0">
                <a:solidFill>
                  <a:srgbClr val="0000CC"/>
                </a:solidFill>
              </a:rPr>
              <a:t> </a:t>
            </a:r>
            <a:r>
              <a:rPr lang="en-GB" b="1" dirty="0"/>
              <a:t>in solution.  If this soluble ore material, which is moved or transported by water, is precipitated or deposited, when the </a:t>
            </a:r>
            <a:r>
              <a:rPr lang="en-GB" b="1" dirty="0" err="1"/>
              <a:t>physico</a:t>
            </a:r>
            <a:r>
              <a:rPr lang="en-GB" b="1" dirty="0"/>
              <a:t>-chemical conditions allow this process to happen, then a </a:t>
            </a:r>
            <a:r>
              <a:rPr lang="en-GB" b="1" i="1" dirty="0">
                <a:solidFill>
                  <a:srgbClr val="0000CC"/>
                </a:solidFill>
              </a:rPr>
              <a:t>secondary geochemical pattern</a:t>
            </a:r>
            <a:r>
              <a:rPr lang="en-GB" b="1" dirty="0"/>
              <a:t> is formed over the ore (Figure B), the shape of which will clearly depend upon the prevailing local water flow direction. </a:t>
            </a:r>
          </a:p>
        </p:txBody>
      </p:sp>
      <p:pic>
        <p:nvPicPr>
          <p:cNvPr id="78852" name="Picture 19" descr="Figure_4"/>
          <p:cNvPicPr>
            <a:picLocks noChangeAspect="1" noChangeArrowheads="1"/>
          </p:cNvPicPr>
          <p:nvPr/>
        </p:nvPicPr>
        <p:blipFill>
          <a:blip r:embed="rId3" cstate="print"/>
          <a:srcRect/>
          <a:stretch>
            <a:fillRect/>
          </a:stretch>
        </p:blipFill>
        <p:spPr bwMode="auto">
          <a:xfrm>
            <a:off x="755650" y="0"/>
            <a:ext cx="2868613" cy="2952750"/>
          </a:xfrm>
          <a:prstGeom prst="rect">
            <a:avLst/>
          </a:prstGeom>
          <a:noFill/>
          <a:ln w="9525">
            <a:noFill/>
            <a:miter lim="800000"/>
            <a:headEnd/>
            <a:tailEnd/>
          </a:ln>
        </p:spPr>
      </p:pic>
      <p:pic>
        <p:nvPicPr>
          <p:cNvPr id="78853" name="Picture 20" descr="Figure_5"/>
          <p:cNvPicPr>
            <a:picLocks noChangeAspect="1" noChangeArrowheads="1"/>
          </p:cNvPicPr>
          <p:nvPr/>
        </p:nvPicPr>
        <p:blipFill>
          <a:blip r:embed="rId4" cstate="print"/>
          <a:srcRect/>
          <a:stretch>
            <a:fillRect/>
          </a:stretch>
        </p:blipFill>
        <p:spPr bwMode="auto">
          <a:xfrm>
            <a:off x="971550" y="3429000"/>
            <a:ext cx="2881313" cy="2789238"/>
          </a:xfrm>
          <a:prstGeom prst="rect">
            <a:avLst/>
          </a:prstGeom>
          <a:noFill/>
          <a:ln w="9525">
            <a:noFill/>
            <a:miter lim="800000"/>
            <a:headEnd/>
            <a:tailEnd/>
          </a:ln>
        </p:spPr>
      </p:pic>
      <p:sp>
        <p:nvSpPr>
          <p:cNvPr id="78854" name="Rectangle 8"/>
          <p:cNvSpPr>
            <a:spLocks noChangeArrowheads="1"/>
          </p:cNvSpPr>
          <p:nvPr/>
        </p:nvSpPr>
        <p:spPr bwMode="auto">
          <a:xfrm>
            <a:off x="539750" y="2924175"/>
            <a:ext cx="3332163" cy="274638"/>
          </a:xfrm>
          <a:prstGeom prst="rect">
            <a:avLst/>
          </a:prstGeom>
          <a:noFill/>
          <a:ln w="9525">
            <a:noFill/>
            <a:miter lim="800000"/>
            <a:headEnd/>
            <a:tailEnd/>
          </a:ln>
        </p:spPr>
        <p:txBody>
          <a:bodyPr wrap="none">
            <a:spAutoFit/>
          </a:bodyPr>
          <a:lstStyle/>
          <a:p>
            <a:r>
              <a:rPr lang="en-GB" sz="1200"/>
              <a:t>[Source:  Open University (1972, Fig. 3a, p.9)] </a:t>
            </a:r>
          </a:p>
        </p:txBody>
      </p:sp>
      <p:sp>
        <p:nvSpPr>
          <p:cNvPr id="78855" name="Rectangle 9"/>
          <p:cNvSpPr>
            <a:spLocks noChangeArrowheads="1"/>
          </p:cNvSpPr>
          <p:nvPr/>
        </p:nvSpPr>
        <p:spPr bwMode="auto">
          <a:xfrm>
            <a:off x="684213" y="6165850"/>
            <a:ext cx="3332162" cy="274638"/>
          </a:xfrm>
          <a:prstGeom prst="rect">
            <a:avLst/>
          </a:prstGeom>
          <a:noFill/>
          <a:ln w="9525">
            <a:noFill/>
            <a:miter lim="800000"/>
            <a:headEnd/>
            <a:tailEnd/>
          </a:ln>
        </p:spPr>
        <p:txBody>
          <a:bodyPr wrap="none">
            <a:spAutoFit/>
          </a:bodyPr>
          <a:lstStyle/>
          <a:p>
            <a:r>
              <a:rPr lang="en-GB" sz="1200"/>
              <a:t>[Source:  Open University (1972, Fig. 3b, p.9)] </a:t>
            </a:r>
          </a:p>
        </p:txBody>
      </p:sp>
      <p:sp>
        <p:nvSpPr>
          <p:cNvPr id="78856" name="TextBox 7"/>
          <p:cNvSpPr txBox="1">
            <a:spLocks noChangeArrowheads="1"/>
          </p:cNvSpPr>
          <p:nvPr/>
        </p:nvSpPr>
        <p:spPr bwMode="auto">
          <a:xfrm>
            <a:off x="827088" y="2468563"/>
            <a:ext cx="1081087" cy="369887"/>
          </a:xfrm>
          <a:prstGeom prst="rect">
            <a:avLst/>
          </a:prstGeom>
          <a:noFill/>
          <a:ln w="9525">
            <a:noFill/>
            <a:miter lim="800000"/>
            <a:headEnd/>
            <a:tailEnd/>
          </a:ln>
        </p:spPr>
        <p:txBody>
          <a:bodyPr>
            <a:spAutoFit/>
          </a:bodyPr>
          <a:lstStyle/>
          <a:p>
            <a:pPr algn="ctr"/>
            <a:r>
              <a:rPr lang="en-GB"/>
              <a:t>Figure A</a:t>
            </a:r>
            <a:endParaRPr lang="el-GR"/>
          </a:p>
        </p:txBody>
      </p:sp>
      <p:sp>
        <p:nvSpPr>
          <p:cNvPr id="78857" name="TextBox 8"/>
          <p:cNvSpPr txBox="1">
            <a:spLocks noChangeArrowheads="1"/>
          </p:cNvSpPr>
          <p:nvPr/>
        </p:nvSpPr>
        <p:spPr bwMode="auto">
          <a:xfrm>
            <a:off x="2051050" y="5762625"/>
            <a:ext cx="1152525" cy="369888"/>
          </a:xfrm>
          <a:prstGeom prst="rect">
            <a:avLst/>
          </a:prstGeom>
          <a:noFill/>
          <a:ln w="9525">
            <a:noFill/>
            <a:miter lim="800000"/>
            <a:headEnd/>
            <a:tailEnd/>
          </a:ln>
        </p:spPr>
        <p:txBody>
          <a:bodyPr>
            <a:spAutoFit/>
          </a:bodyPr>
          <a:lstStyle/>
          <a:p>
            <a:pPr algn="ctr"/>
            <a:r>
              <a:rPr lang="en-GB"/>
              <a:t>Figure B</a:t>
            </a:r>
            <a:endParaRPr lang="el-G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50825" y="549275"/>
            <a:ext cx="8642350" cy="3113088"/>
          </a:xfrm>
          <a:prstGeom prst="rect">
            <a:avLst/>
          </a:prstGeom>
          <a:noFill/>
          <a:ln w="9525">
            <a:noFill/>
            <a:miter lim="800000"/>
            <a:headEnd/>
            <a:tailEnd/>
          </a:ln>
        </p:spPr>
        <p:txBody>
          <a:bodyPr anchor="ctr">
            <a:spAutoFit/>
          </a:bodyPr>
          <a:lstStyle/>
          <a:p>
            <a:pPr marL="361950" indent="-361950">
              <a:buFontTx/>
              <a:buChar char="•"/>
              <a:tabLst>
                <a:tab pos="457200" algn="l"/>
              </a:tabLst>
            </a:pPr>
            <a:r>
              <a:rPr lang="en-GB" dirty="0"/>
              <a:t>‘</a:t>
            </a:r>
            <a:r>
              <a:rPr lang="en-GB" b="1" i="1" dirty="0">
                <a:solidFill>
                  <a:srgbClr val="0000CC"/>
                </a:solidFill>
              </a:rPr>
              <a:t>Geochemical Atlas of Europe – Part 2</a:t>
            </a:r>
            <a:r>
              <a:rPr lang="en-GB" dirty="0"/>
              <a:t>’ by De </a:t>
            </a:r>
            <a:r>
              <a:rPr lang="en-GB" dirty="0" err="1"/>
              <a:t>Vos</a:t>
            </a:r>
            <a:r>
              <a:rPr lang="en-GB" dirty="0"/>
              <a:t>, W., </a:t>
            </a:r>
            <a:r>
              <a:rPr lang="en-GB" dirty="0" err="1"/>
              <a:t>Tarvainen</a:t>
            </a:r>
            <a:r>
              <a:rPr lang="en-GB" dirty="0"/>
              <a:t>, T. (Chief Editors), </a:t>
            </a:r>
            <a:r>
              <a:rPr lang="en-GB" dirty="0" err="1"/>
              <a:t>Salminen</a:t>
            </a:r>
            <a:r>
              <a:rPr lang="en-GB" dirty="0"/>
              <a:t>, R., Reeder, S., De Vivo, B., Demetriades, A., </a:t>
            </a:r>
            <a:r>
              <a:rPr lang="en-GB" dirty="0" err="1"/>
              <a:t>Pirc</a:t>
            </a:r>
            <a:r>
              <a:rPr lang="en-GB" dirty="0"/>
              <a:t>, S., Batista, M.J., </a:t>
            </a:r>
            <a:r>
              <a:rPr lang="en-GB" dirty="0" err="1"/>
              <a:t>Marsina</a:t>
            </a:r>
            <a:r>
              <a:rPr lang="en-GB" dirty="0"/>
              <a:t>, K., </a:t>
            </a:r>
            <a:r>
              <a:rPr lang="en-GB" dirty="0" err="1"/>
              <a:t>Ottesen</a:t>
            </a:r>
            <a:r>
              <a:rPr lang="en-GB" dirty="0"/>
              <a:t>, R.T., O’Connor, P.J., </a:t>
            </a:r>
            <a:r>
              <a:rPr lang="en-GB" dirty="0" err="1"/>
              <a:t>Bidovec</a:t>
            </a:r>
            <a:r>
              <a:rPr lang="en-GB" dirty="0"/>
              <a:t>, M., Lima, A., </a:t>
            </a:r>
            <a:r>
              <a:rPr lang="en-GB" dirty="0" err="1"/>
              <a:t>Siewers</a:t>
            </a:r>
            <a:r>
              <a:rPr lang="en-GB" dirty="0"/>
              <a:t>, U., Smith, B., Taylor, H., Shaw, R., </a:t>
            </a:r>
            <a:r>
              <a:rPr lang="en-GB" dirty="0" err="1"/>
              <a:t>Salpeteur</a:t>
            </a:r>
            <a:r>
              <a:rPr lang="en-GB" dirty="0"/>
              <a:t>, I., </a:t>
            </a:r>
            <a:r>
              <a:rPr lang="en-GB" dirty="0" err="1"/>
              <a:t>Gregorauskiene</a:t>
            </a:r>
            <a:r>
              <a:rPr lang="en-GB" dirty="0"/>
              <a:t>, V., </a:t>
            </a:r>
            <a:r>
              <a:rPr lang="en-GB" dirty="0" err="1"/>
              <a:t>Halamic</a:t>
            </a:r>
            <a:r>
              <a:rPr lang="en-GB" dirty="0"/>
              <a:t>, J., </a:t>
            </a:r>
            <a:r>
              <a:rPr lang="en-GB" dirty="0" err="1"/>
              <a:t>Slaninka</a:t>
            </a:r>
            <a:r>
              <a:rPr lang="en-GB" dirty="0"/>
              <a:t>, I., Lax, K., </a:t>
            </a:r>
            <a:r>
              <a:rPr lang="en-GB" dirty="0" err="1"/>
              <a:t>Gravesen</a:t>
            </a:r>
            <a:r>
              <a:rPr lang="en-GB" dirty="0"/>
              <a:t>, P., </a:t>
            </a:r>
            <a:r>
              <a:rPr lang="en-GB" dirty="0" err="1"/>
              <a:t>Birke</a:t>
            </a:r>
            <a:r>
              <a:rPr lang="en-GB" dirty="0"/>
              <a:t>, M., </a:t>
            </a:r>
            <a:r>
              <a:rPr lang="en-GB" dirty="0" err="1"/>
              <a:t>Breward</a:t>
            </a:r>
            <a:r>
              <a:rPr lang="en-GB" dirty="0"/>
              <a:t>, N., Ander, E.L., Jordan, G., </a:t>
            </a:r>
            <a:r>
              <a:rPr lang="en-GB" dirty="0" err="1"/>
              <a:t>Duris</a:t>
            </a:r>
            <a:r>
              <a:rPr lang="en-GB" dirty="0"/>
              <a:t>, M., Klein, P., </a:t>
            </a:r>
            <a:r>
              <a:rPr lang="en-GB" dirty="0" err="1"/>
              <a:t>Locutura</a:t>
            </a:r>
            <a:r>
              <a:rPr lang="en-GB" dirty="0"/>
              <a:t>, J., </a:t>
            </a:r>
            <a:r>
              <a:rPr lang="en-GB" dirty="0" err="1"/>
              <a:t>Bel-lan</a:t>
            </a:r>
            <a:r>
              <a:rPr lang="en-GB" dirty="0"/>
              <a:t>, A., </a:t>
            </a:r>
            <a:r>
              <a:rPr lang="en-GB" dirty="0" err="1"/>
              <a:t>Pasieczna</a:t>
            </a:r>
            <a:r>
              <a:rPr lang="en-GB" dirty="0"/>
              <a:t>, A., </a:t>
            </a:r>
            <a:r>
              <a:rPr lang="en-GB" dirty="0" err="1"/>
              <a:t>Lis</a:t>
            </a:r>
            <a:r>
              <a:rPr lang="en-GB" dirty="0"/>
              <a:t>, J., </a:t>
            </a:r>
            <a:r>
              <a:rPr lang="en-GB" dirty="0" err="1"/>
              <a:t>Mazreku</a:t>
            </a:r>
            <a:r>
              <a:rPr lang="en-GB" dirty="0"/>
              <a:t>, A., </a:t>
            </a:r>
            <a:r>
              <a:rPr lang="en-GB" dirty="0" err="1"/>
              <a:t>Gilucis</a:t>
            </a:r>
            <a:r>
              <a:rPr lang="en-GB" dirty="0"/>
              <a:t>, A., </a:t>
            </a:r>
            <a:r>
              <a:rPr lang="en-GB" dirty="0" err="1"/>
              <a:t>Heitzmann</a:t>
            </a:r>
            <a:r>
              <a:rPr lang="en-GB" dirty="0"/>
              <a:t>, P., </a:t>
            </a:r>
            <a:r>
              <a:rPr lang="en-GB" dirty="0" err="1"/>
              <a:t>Klaver</a:t>
            </a:r>
            <a:r>
              <a:rPr lang="en-GB" dirty="0"/>
              <a:t>, G. &amp; </a:t>
            </a:r>
            <a:r>
              <a:rPr lang="en-GB" dirty="0" err="1"/>
              <a:t>Petersell</a:t>
            </a:r>
            <a:r>
              <a:rPr lang="en-GB" dirty="0"/>
              <a:t>, V. (Editors), 2006.  </a:t>
            </a:r>
            <a:r>
              <a:rPr lang="en-GB" b="1" i="1" dirty="0">
                <a:solidFill>
                  <a:srgbClr val="0000CC"/>
                </a:solidFill>
              </a:rPr>
              <a:t>Geochemical Atlas of Europe. Part 2 – Interpretation of geochemical maps, Additional Tables, Figures, Maps and related publications</a:t>
            </a:r>
            <a:r>
              <a:rPr lang="en-GB" dirty="0"/>
              <a:t>. Geological Survey of Finland, Espoo, Finland, 692 pp.  Available online at:  </a:t>
            </a:r>
            <a:r>
              <a:rPr lang="en-GB" dirty="0">
                <a:hlinkClick r:id="rId3"/>
              </a:rPr>
              <a:t>http://weppi.gtk.fi/publ/foregsatlas/</a:t>
            </a:r>
            <a:r>
              <a:rPr lang="en-GB" dirty="0"/>
              <a:t>.   </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738188"/>
          </a:xfrm>
          <a:prstGeom prst="rect">
            <a:avLst/>
          </a:prstGeom>
          <a:noFill/>
          <a:ln w="9525">
            <a:noFill/>
            <a:miter lim="800000"/>
            <a:headEnd/>
            <a:tailEnd/>
          </a:ln>
        </p:spPr>
        <p:txBody>
          <a:bodyPr>
            <a:spAutoFit/>
          </a:bodyPr>
          <a:lstStyle/>
          <a:p>
            <a:pPr algn="ctr"/>
            <a:r>
              <a:rPr lang="en-GB" b="1">
                <a:solidFill>
                  <a:srgbClr val="0000CC"/>
                </a:solidFill>
              </a:rPr>
              <a:t>…Secondary Geochemical Dispersion:  </a:t>
            </a:r>
          </a:p>
          <a:p>
            <a:pPr algn="ctr"/>
            <a:r>
              <a:rPr lang="en-GB" sz="2400" b="1">
                <a:solidFill>
                  <a:srgbClr val="0000CC"/>
                </a:solidFill>
              </a:rPr>
              <a:t>(2) </a:t>
            </a:r>
            <a:r>
              <a:rPr lang="en-GB" sz="2400" b="1" i="1">
                <a:solidFill>
                  <a:srgbClr val="0000CC"/>
                </a:solidFill>
              </a:rPr>
              <a:t>Hydromorphic dispersion patterns</a:t>
            </a:r>
          </a:p>
        </p:txBody>
      </p:sp>
      <p:sp>
        <p:nvSpPr>
          <p:cNvPr id="79875" name="Rectangle 3"/>
          <p:cNvSpPr>
            <a:spLocks noChangeArrowheads="1"/>
          </p:cNvSpPr>
          <p:nvPr/>
        </p:nvSpPr>
        <p:spPr bwMode="auto">
          <a:xfrm>
            <a:off x="179388" y="4612385"/>
            <a:ext cx="8713787" cy="2031325"/>
          </a:xfrm>
          <a:prstGeom prst="rect">
            <a:avLst/>
          </a:prstGeom>
          <a:noFill/>
          <a:ln w="9525">
            <a:noFill/>
            <a:miter lim="800000"/>
            <a:headEnd/>
            <a:tailEnd/>
          </a:ln>
        </p:spPr>
        <p:txBody>
          <a:bodyPr>
            <a:spAutoFit/>
          </a:bodyPr>
          <a:lstStyle/>
          <a:p>
            <a:pPr>
              <a:spcBef>
                <a:spcPct val="50000"/>
              </a:spcBef>
            </a:pPr>
            <a:r>
              <a:rPr lang="en-GB" b="1" dirty="0"/>
              <a:t>In the above Figure, we see a </a:t>
            </a:r>
            <a:r>
              <a:rPr lang="en-GB" b="1" i="1" dirty="0" err="1">
                <a:solidFill>
                  <a:srgbClr val="0000CC"/>
                </a:solidFill>
              </a:rPr>
              <a:t>hydromorphic</a:t>
            </a:r>
            <a:r>
              <a:rPr lang="en-GB" b="1" i="1" dirty="0">
                <a:solidFill>
                  <a:srgbClr val="0000CC"/>
                </a:solidFill>
              </a:rPr>
              <a:t> dispersion pattern</a:t>
            </a:r>
            <a:r>
              <a:rPr lang="en-GB" b="1" dirty="0">
                <a:solidFill>
                  <a:srgbClr val="0000CC"/>
                </a:solidFill>
              </a:rPr>
              <a:t> </a:t>
            </a:r>
            <a:r>
              <a:rPr lang="en-GB" b="1" dirty="0"/>
              <a:t>that has been formed by ground water.  Chemical elements or metals from the ore vein are dissolved by ground water, and are carried in solution along its flow direction.  The chemical elements in solution reach finally the seepage area, marshy ground in this case.  They either stay in solution or are deposited or precipitated just below the water table, when the </a:t>
            </a:r>
            <a:r>
              <a:rPr lang="en-GB" b="1" dirty="0" err="1"/>
              <a:t>physico</a:t>
            </a:r>
            <a:r>
              <a:rPr lang="en-GB" b="1" dirty="0"/>
              <a:t>-chemical conditions allow this process to happen.</a:t>
            </a:r>
          </a:p>
        </p:txBody>
      </p:sp>
      <p:pic>
        <p:nvPicPr>
          <p:cNvPr id="79876" name="Picture 21" descr="Figure_5a"/>
          <p:cNvPicPr>
            <a:picLocks noChangeAspect="1" noChangeArrowheads="1"/>
          </p:cNvPicPr>
          <p:nvPr/>
        </p:nvPicPr>
        <p:blipFill>
          <a:blip r:embed="rId3" cstate="print"/>
          <a:srcRect/>
          <a:stretch>
            <a:fillRect/>
          </a:stretch>
        </p:blipFill>
        <p:spPr bwMode="auto">
          <a:xfrm>
            <a:off x="1044575" y="722313"/>
            <a:ext cx="6983413" cy="3836987"/>
          </a:xfrm>
          <a:prstGeom prst="rect">
            <a:avLst/>
          </a:prstGeom>
          <a:noFill/>
          <a:ln w="9525">
            <a:noFill/>
            <a:miter lim="800000"/>
            <a:headEnd/>
            <a:tailEnd/>
          </a:ln>
        </p:spPr>
      </p:pic>
      <p:sp>
        <p:nvSpPr>
          <p:cNvPr id="79877" name="Rectangle 6"/>
          <p:cNvSpPr>
            <a:spLocks noChangeArrowheads="1"/>
          </p:cNvSpPr>
          <p:nvPr/>
        </p:nvSpPr>
        <p:spPr bwMode="auto">
          <a:xfrm>
            <a:off x="4611688" y="692150"/>
            <a:ext cx="3416300" cy="274638"/>
          </a:xfrm>
          <a:prstGeom prst="rect">
            <a:avLst/>
          </a:prstGeom>
          <a:noFill/>
          <a:ln w="9525">
            <a:noFill/>
            <a:miter lim="800000"/>
            <a:headEnd/>
            <a:tailEnd/>
          </a:ln>
        </p:spPr>
        <p:txBody>
          <a:bodyPr wrap="none">
            <a:spAutoFit/>
          </a:bodyPr>
          <a:lstStyle/>
          <a:p>
            <a:pPr algn="ctr"/>
            <a:r>
              <a:rPr lang="en-GB" sz="1200"/>
              <a:t>[Source:  Open University (1972, Fig. 5b, p.10)] </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0" y="0"/>
            <a:ext cx="9144000" cy="738188"/>
          </a:xfrm>
          <a:prstGeom prst="rect">
            <a:avLst/>
          </a:prstGeom>
          <a:noFill/>
          <a:ln w="9525">
            <a:noFill/>
            <a:miter lim="800000"/>
            <a:headEnd/>
            <a:tailEnd/>
          </a:ln>
        </p:spPr>
        <p:txBody>
          <a:bodyPr>
            <a:spAutoFit/>
          </a:bodyPr>
          <a:lstStyle/>
          <a:p>
            <a:pPr algn="ctr"/>
            <a:r>
              <a:rPr lang="en-GB" b="1">
                <a:solidFill>
                  <a:srgbClr val="0000CC"/>
                </a:solidFill>
              </a:rPr>
              <a:t>…Secondary Geochemical Dispersion:  </a:t>
            </a:r>
          </a:p>
          <a:p>
            <a:pPr algn="ctr"/>
            <a:r>
              <a:rPr lang="en-GB" sz="2400" b="1">
                <a:solidFill>
                  <a:srgbClr val="0000CC"/>
                </a:solidFill>
              </a:rPr>
              <a:t>(3) </a:t>
            </a:r>
            <a:r>
              <a:rPr lang="en-GB" sz="2400" b="1" i="1">
                <a:solidFill>
                  <a:srgbClr val="0000CC"/>
                </a:solidFill>
              </a:rPr>
              <a:t>Biogenic dispersion patterns</a:t>
            </a:r>
            <a:r>
              <a:rPr lang="en-GB" sz="2400" b="1">
                <a:solidFill>
                  <a:srgbClr val="0000CC"/>
                </a:solidFill>
              </a:rPr>
              <a:t>…</a:t>
            </a:r>
          </a:p>
        </p:txBody>
      </p:sp>
      <p:sp>
        <p:nvSpPr>
          <p:cNvPr id="80899" name="Rectangle 3"/>
          <p:cNvSpPr>
            <a:spLocks noChangeArrowheads="1"/>
          </p:cNvSpPr>
          <p:nvPr/>
        </p:nvSpPr>
        <p:spPr bwMode="auto">
          <a:xfrm>
            <a:off x="250825" y="1071546"/>
            <a:ext cx="8713788" cy="5078313"/>
          </a:xfrm>
          <a:prstGeom prst="rect">
            <a:avLst/>
          </a:prstGeom>
          <a:noFill/>
          <a:ln w="9525">
            <a:noFill/>
            <a:miter lim="800000"/>
            <a:headEnd/>
            <a:tailEnd/>
          </a:ln>
        </p:spPr>
        <p:txBody>
          <a:bodyPr>
            <a:spAutoFit/>
          </a:bodyPr>
          <a:lstStyle/>
          <a:p>
            <a:pPr>
              <a:spcBef>
                <a:spcPct val="50000"/>
              </a:spcBef>
            </a:pPr>
            <a:r>
              <a:rPr lang="en-GB" sz="2400" b="1" dirty="0"/>
              <a:t>The metal content of living or decayed plant remains constitutes another type of </a:t>
            </a:r>
            <a:r>
              <a:rPr lang="en-GB" sz="2400" b="1" i="1" dirty="0"/>
              <a:t>secondary dispersion pattern</a:t>
            </a:r>
            <a:r>
              <a:rPr lang="en-GB" sz="2400" b="1" dirty="0"/>
              <a:t>.  The shape of this type of </a:t>
            </a:r>
            <a:r>
              <a:rPr lang="en-GB" sz="2400" b="1" i="1" dirty="0"/>
              <a:t>secondary dispersion pattern </a:t>
            </a:r>
            <a:r>
              <a:rPr lang="en-GB" sz="2400" b="1" dirty="0"/>
              <a:t>depends on the available chemical elements or metals in the root zone of the plants, which relies on the supply of chemical elements in soil (soil water) and ground water.  Therefore, </a:t>
            </a:r>
            <a:r>
              <a:rPr lang="en-GB" sz="2400" b="1" i="1" u="sng" dirty="0">
                <a:solidFill>
                  <a:schemeClr val="bg2">
                    <a:lumMod val="50000"/>
                  </a:schemeClr>
                </a:solidFill>
              </a:rPr>
              <a:t>biogenic dispersion patterns</a:t>
            </a:r>
            <a:r>
              <a:rPr lang="en-GB" sz="2400" b="1" dirty="0"/>
              <a:t> may depend upon other types of dispersion pattern.  </a:t>
            </a:r>
          </a:p>
          <a:p>
            <a:pPr>
              <a:spcBef>
                <a:spcPct val="50000"/>
              </a:spcBef>
            </a:pPr>
            <a:r>
              <a:rPr lang="en-GB" sz="2400" b="1" dirty="0"/>
              <a:t>Consequently, they are often less well defined than the other two types of geochemical dispersion patterns.  However, strong biogenic dispersion patterns may form, when the plants are rooted directly in an underlying ore deposit. </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0"/>
            <a:ext cx="9144000" cy="641350"/>
          </a:xfrm>
          <a:prstGeom prst="rect">
            <a:avLst/>
          </a:prstGeom>
          <a:noFill/>
          <a:ln w="9525">
            <a:noFill/>
            <a:miter lim="800000"/>
            <a:headEnd/>
            <a:tailEnd/>
          </a:ln>
        </p:spPr>
        <p:txBody>
          <a:bodyPr>
            <a:spAutoFit/>
          </a:bodyPr>
          <a:lstStyle/>
          <a:p>
            <a:pPr algn="ctr"/>
            <a:r>
              <a:rPr lang="en-GB" b="1">
                <a:solidFill>
                  <a:srgbClr val="0000CC"/>
                </a:solidFill>
              </a:rPr>
              <a:t>…Secondary Geochemical Dispersion:  </a:t>
            </a:r>
          </a:p>
          <a:p>
            <a:pPr algn="ctr"/>
            <a:r>
              <a:rPr lang="en-GB" b="1">
                <a:solidFill>
                  <a:srgbClr val="0000CC"/>
                </a:solidFill>
              </a:rPr>
              <a:t>…(3) </a:t>
            </a:r>
            <a:r>
              <a:rPr lang="en-GB" b="1" i="1">
                <a:solidFill>
                  <a:srgbClr val="0000CC"/>
                </a:solidFill>
              </a:rPr>
              <a:t>Biogenic dispersion patterns</a:t>
            </a:r>
          </a:p>
        </p:txBody>
      </p:sp>
      <p:sp>
        <p:nvSpPr>
          <p:cNvPr id="81923" name="Rectangle 3"/>
          <p:cNvSpPr>
            <a:spLocks noChangeArrowheads="1"/>
          </p:cNvSpPr>
          <p:nvPr/>
        </p:nvSpPr>
        <p:spPr bwMode="auto">
          <a:xfrm>
            <a:off x="71438" y="3284538"/>
            <a:ext cx="8964612" cy="3113087"/>
          </a:xfrm>
          <a:prstGeom prst="rect">
            <a:avLst/>
          </a:prstGeom>
          <a:noFill/>
          <a:ln w="9525">
            <a:noFill/>
            <a:miter lim="800000"/>
            <a:headEnd/>
            <a:tailEnd/>
          </a:ln>
        </p:spPr>
        <p:txBody>
          <a:bodyPr>
            <a:spAutoFit/>
          </a:bodyPr>
          <a:lstStyle/>
          <a:p>
            <a:pPr>
              <a:spcBef>
                <a:spcPct val="50000"/>
              </a:spcBef>
            </a:pPr>
            <a:r>
              <a:rPr lang="en-GB" b="1" dirty="0"/>
              <a:t>In the above Figure, chemical elements or metals are dissolved by ground water in contact with the ore vein, and are transported in solution in the direction of ground water flow.  Plant roots take up nutrients from the aqueous or water solutions.  The concentration of chemical elements in the living or decaying plant remains depends on the supply from the roots.  Therefore, we see that the far left plant </a:t>
            </a:r>
            <a:r>
              <a:rPr lang="en-GB" b="1" dirty="0">
                <a:solidFill>
                  <a:srgbClr val="0000CC"/>
                </a:solidFill>
              </a:rPr>
              <a:t>(a)</a:t>
            </a:r>
            <a:r>
              <a:rPr lang="en-GB" b="1" dirty="0"/>
              <a:t> in the above Figure has not taken up any chemical elements or metals from the ore vein, because it is in an area where the water solution does not contain any chemical elements from the ore. The plant on its right </a:t>
            </a:r>
            <a:r>
              <a:rPr lang="en-GB" b="1" dirty="0">
                <a:solidFill>
                  <a:srgbClr val="0000CC"/>
                </a:solidFill>
              </a:rPr>
              <a:t>(b)</a:t>
            </a:r>
            <a:r>
              <a:rPr lang="en-GB" b="1" dirty="0"/>
              <a:t>, however, has its roots directly in the ore vein, and chemical elements are </a:t>
            </a:r>
            <a:r>
              <a:rPr lang="en-GB" b="1" dirty="0" err="1"/>
              <a:t>uptaken</a:t>
            </a:r>
            <a:r>
              <a:rPr lang="en-GB" b="1" dirty="0"/>
              <a:t> in a comparatively large proportion, whereas the next two plants on the right </a:t>
            </a:r>
            <a:r>
              <a:rPr lang="en-GB" b="1" dirty="0">
                <a:solidFill>
                  <a:srgbClr val="0000CC"/>
                </a:solidFill>
              </a:rPr>
              <a:t>(c)</a:t>
            </a:r>
            <a:r>
              <a:rPr lang="en-GB" b="1" dirty="0"/>
              <a:t> &amp; </a:t>
            </a:r>
            <a:r>
              <a:rPr lang="en-GB" b="1" dirty="0">
                <a:solidFill>
                  <a:srgbClr val="0000CC"/>
                </a:solidFill>
              </a:rPr>
              <a:t>(d)</a:t>
            </a:r>
            <a:r>
              <a:rPr lang="en-GB" b="1" dirty="0"/>
              <a:t>, take up a lesser proportion of chemical elements or metals.</a:t>
            </a:r>
          </a:p>
        </p:txBody>
      </p:sp>
      <p:grpSp>
        <p:nvGrpSpPr>
          <p:cNvPr id="81924" name="Group 10"/>
          <p:cNvGrpSpPr>
            <a:grpSpLocks/>
          </p:cNvGrpSpPr>
          <p:nvPr/>
        </p:nvGrpSpPr>
        <p:grpSpPr bwMode="auto">
          <a:xfrm>
            <a:off x="1187450" y="620713"/>
            <a:ext cx="6861175" cy="2633662"/>
            <a:chOff x="748" y="391"/>
            <a:chExt cx="4322" cy="1659"/>
          </a:xfrm>
        </p:grpSpPr>
        <p:pic>
          <p:nvPicPr>
            <p:cNvPr id="81925" name="Picture 22" descr="Figure_6"/>
            <p:cNvPicPr>
              <a:picLocks noChangeAspect="1" noChangeArrowheads="1"/>
            </p:cNvPicPr>
            <p:nvPr/>
          </p:nvPicPr>
          <p:blipFill>
            <a:blip r:embed="rId3" cstate="print"/>
            <a:srcRect/>
            <a:stretch>
              <a:fillRect/>
            </a:stretch>
          </p:blipFill>
          <p:spPr bwMode="auto">
            <a:xfrm>
              <a:off x="748" y="414"/>
              <a:ext cx="4264" cy="1636"/>
            </a:xfrm>
            <a:prstGeom prst="rect">
              <a:avLst/>
            </a:prstGeom>
            <a:noFill/>
            <a:ln w="9525">
              <a:noFill/>
              <a:miter lim="800000"/>
              <a:headEnd/>
              <a:tailEnd/>
            </a:ln>
          </p:spPr>
        </p:pic>
        <p:sp>
          <p:nvSpPr>
            <p:cNvPr id="81926" name="Text Box 5"/>
            <p:cNvSpPr txBox="1">
              <a:spLocks noChangeArrowheads="1"/>
            </p:cNvSpPr>
            <p:nvPr/>
          </p:nvSpPr>
          <p:spPr bwMode="auto">
            <a:xfrm>
              <a:off x="1156" y="460"/>
              <a:ext cx="351" cy="288"/>
            </a:xfrm>
            <a:prstGeom prst="rect">
              <a:avLst/>
            </a:prstGeom>
            <a:noFill/>
            <a:ln w="9525">
              <a:noFill/>
              <a:miter lim="800000"/>
              <a:headEnd/>
              <a:tailEnd/>
            </a:ln>
          </p:spPr>
          <p:txBody>
            <a:bodyPr wrap="none">
              <a:spAutoFit/>
            </a:bodyPr>
            <a:lstStyle/>
            <a:p>
              <a:r>
                <a:rPr lang="en-GB" sz="2400" b="1">
                  <a:solidFill>
                    <a:srgbClr val="0000CC"/>
                  </a:solidFill>
                </a:rPr>
                <a:t>(a)</a:t>
              </a:r>
            </a:p>
          </p:txBody>
        </p:sp>
        <p:sp>
          <p:nvSpPr>
            <p:cNvPr id="81927" name="Text Box 6"/>
            <p:cNvSpPr txBox="1">
              <a:spLocks noChangeArrowheads="1"/>
            </p:cNvSpPr>
            <p:nvPr/>
          </p:nvSpPr>
          <p:spPr bwMode="auto">
            <a:xfrm>
              <a:off x="1878" y="580"/>
              <a:ext cx="361" cy="288"/>
            </a:xfrm>
            <a:prstGeom prst="rect">
              <a:avLst/>
            </a:prstGeom>
            <a:noFill/>
            <a:ln w="9525">
              <a:noFill/>
              <a:miter lim="800000"/>
              <a:headEnd/>
              <a:tailEnd/>
            </a:ln>
          </p:spPr>
          <p:txBody>
            <a:bodyPr wrap="none">
              <a:spAutoFit/>
            </a:bodyPr>
            <a:lstStyle/>
            <a:p>
              <a:r>
                <a:rPr lang="en-GB" sz="2400" b="1">
                  <a:solidFill>
                    <a:srgbClr val="0000CC"/>
                  </a:solidFill>
                </a:rPr>
                <a:t>(b)</a:t>
              </a:r>
            </a:p>
          </p:txBody>
        </p:sp>
        <p:sp>
          <p:nvSpPr>
            <p:cNvPr id="81928" name="Text Box 7"/>
            <p:cNvSpPr txBox="1">
              <a:spLocks noChangeArrowheads="1"/>
            </p:cNvSpPr>
            <p:nvPr/>
          </p:nvSpPr>
          <p:spPr bwMode="auto">
            <a:xfrm>
              <a:off x="2716" y="711"/>
              <a:ext cx="351" cy="288"/>
            </a:xfrm>
            <a:prstGeom prst="rect">
              <a:avLst/>
            </a:prstGeom>
            <a:noFill/>
            <a:ln w="9525">
              <a:noFill/>
              <a:miter lim="800000"/>
              <a:headEnd/>
              <a:tailEnd/>
            </a:ln>
          </p:spPr>
          <p:txBody>
            <a:bodyPr wrap="none">
              <a:spAutoFit/>
            </a:bodyPr>
            <a:lstStyle/>
            <a:p>
              <a:r>
                <a:rPr lang="en-GB" sz="2400" b="1">
                  <a:solidFill>
                    <a:srgbClr val="0000CC"/>
                  </a:solidFill>
                </a:rPr>
                <a:t>(c)</a:t>
              </a:r>
            </a:p>
          </p:txBody>
        </p:sp>
        <p:sp>
          <p:nvSpPr>
            <p:cNvPr id="81929" name="Text Box 8"/>
            <p:cNvSpPr txBox="1">
              <a:spLocks noChangeArrowheads="1"/>
            </p:cNvSpPr>
            <p:nvPr/>
          </p:nvSpPr>
          <p:spPr bwMode="auto">
            <a:xfrm>
              <a:off x="3560" y="891"/>
              <a:ext cx="361" cy="288"/>
            </a:xfrm>
            <a:prstGeom prst="rect">
              <a:avLst/>
            </a:prstGeom>
            <a:noFill/>
            <a:ln w="9525">
              <a:noFill/>
              <a:miter lim="800000"/>
              <a:headEnd/>
              <a:tailEnd/>
            </a:ln>
          </p:spPr>
          <p:txBody>
            <a:bodyPr wrap="none">
              <a:spAutoFit/>
            </a:bodyPr>
            <a:lstStyle/>
            <a:p>
              <a:r>
                <a:rPr lang="en-GB" sz="2400" b="1">
                  <a:solidFill>
                    <a:srgbClr val="0000CC"/>
                  </a:solidFill>
                </a:rPr>
                <a:t>(d)</a:t>
              </a:r>
            </a:p>
          </p:txBody>
        </p:sp>
        <p:sp>
          <p:nvSpPr>
            <p:cNvPr id="81930" name="Rectangle 9"/>
            <p:cNvSpPr>
              <a:spLocks noChangeArrowheads="1"/>
            </p:cNvSpPr>
            <p:nvPr/>
          </p:nvSpPr>
          <p:spPr bwMode="auto">
            <a:xfrm>
              <a:off x="2971" y="391"/>
              <a:ext cx="2099" cy="173"/>
            </a:xfrm>
            <a:prstGeom prst="rect">
              <a:avLst/>
            </a:prstGeom>
            <a:noFill/>
            <a:ln w="9525">
              <a:noFill/>
              <a:miter lim="800000"/>
              <a:headEnd/>
              <a:tailEnd/>
            </a:ln>
          </p:spPr>
          <p:txBody>
            <a:bodyPr wrap="none" anchor="ctr">
              <a:spAutoFit/>
            </a:bodyPr>
            <a:lstStyle/>
            <a:p>
              <a:pPr eaLnBrk="0" hangingPunct="0"/>
              <a:r>
                <a:rPr lang="en-GB" sz="1200"/>
                <a:t>[Source:  Open University (1972, Fig. 4, p.10)] </a:t>
              </a:r>
            </a:p>
          </p:txBody>
        </p:sp>
      </p:gr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2636838"/>
            <a:ext cx="9144000" cy="641350"/>
          </a:xfrm>
          <a:prstGeom prst="rect">
            <a:avLst/>
          </a:prstGeom>
          <a:noFill/>
          <a:ln w="9525">
            <a:noFill/>
            <a:miter lim="800000"/>
            <a:headEnd/>
            <a:tailEnd/>
          </a:ln>
        </p:spPr>
        <p:txBody>
          <a:bodyPr>
            <a:spAutoFit/>
          </a:bodyPr>
          <a:lstStyle/>
          <a:p>
            <a:pPr algn="ctr"/>
            <a:r>
              <a:rPr lang="en-GB" sz="3600" b="1">
                <a:solidFill>
                  <a:srgbClr val="0000CC"/>
                </a:solidFill>
              </a:rPr>
              <a:t>2. GEOCHEMICAL PROSPECTING</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519113"/>
          </a:xfrm>
          <a:prstGeom prst="rect">
            <a:avLst/>
          </a:prstGeom>
          <a:noFill/>
          <a:ln w="9525">
            <a:noFill/>
            <a:miter lim="800000"/>
            <a:headEnd/>
            <a:tailEnd/>
          </a:ln>
        </p:spPr>
        <p:txBody>
          <a:bodyPr>
            <a:spAutoFit/>
          </a:bodyPr>
          <a:lstStyle/>
          <a:p>
            <a:pPr algn="ctr"/>
            <a:r>
              <a:rPr lang="en-GB" sz="2800" b="1">
                <a:solidFill>
                  <a:srgbClr val="0000CC"/>
                </a:solidFill>
              </a:rPr>
              <a:t>2. GEOCHEMICAL PROSPECTING</a:t>
            </a:r>
          </a:p>
        </p:txBody>
      </p:sp>
      <p:sp>
        <p:nvSpPr>
          <p:cNvPr id="83971" name="Rectangle 3"/>
          <p:cNvSpPr>
            <a:spLocks noChangeArrowheads="1"/>
          </p:cNvSpPr>
          <p:nvPr/>
        </p:nvSpPr>
        <p:spPr bwMode="auto">
          <a:xfrm>
            <a:off x="179388" y="545763"/>
            <a:ext cx="8713787" cy="6286336"/>
          </a:xfrm>
          <a:prstGeom prst="rect">
            <a:avLst/>
          </a:prstGeom>
          <a:noFill/>
          <a:ln w="9525">
            <a:noFill/>
            <a:miter lim="800000"/>
            <a:headEnd/>
            <a:tailEnd/>
          </a:ln>
        </p:spPr>
        <p:txBody>
          <a:bodyPr>
            <a:spAutoFit/>
          </a:bodyPr>
          <a:lstStyle/>
          <a:p>
            <a:pPr>
              <a:spcBef>
                <a:spcPct val="50000"/>
              </a:spcBef>
            </a:pPr>
            <a:r>
              <a:rPr lang="en-GB" sz="2300" b="1" dirty="0"/>
              <a:t>‘</a:t>
            </a:r>
            <a:r>
              <a:rPr lang="en-GB" sz="2300" b="1" i="1" dirty="0">
                <a:solidFill>
                  <a:srgbClr val="0000CC"/>
                </a:solidFill>
              </a:rPr>
              <a:t>Geochemical prospecting</a:t>
            </a:r>
            <a:r>
              <a:rPr lang="en-GB" sz="2300" b="1" dirty="0"/>
              <a:t>’ or ‘</a:t>
            </a:r>
            <a:r>
              <a:rPr lang="en-GB" sz="2300" b="1" i="1" dirty="0">
                <a:solidFill>
                  <a:srgbClr val="0000CC"/>
                </a:solidFill>
              </a:rPr>
              <a:t>geochemical exploration</a:t>
            </a:r>
            <a:r>
              <a:rPr lang="en-GB" sz="2300" b="1" dirty="0"/>
              <a:t>’ are the terms used in mineral exploration to describe the ‘</a:t>
            </a:r>
            <a:r>
              <a:rPr lang="en-GB" sz="2300" b="1" i="1" dirty="0">
                <a:solidFill>
                  <a:srgbClr val="C00000"/>
                </a:solidFill>
              </a:rPr>
              <a:t>Applied Geochemical</a:t>
            </a:r>
            <a:r>
              <a:rPr lang="en-GB" sz="2300" b="1" dirty="0"/>
              <a:t>’ methods or techniques used for the search of mineralisation through the detection of abnormal concentrations of chemical elements or metals in materials of the Earth’s surface, such as rock, soil, stream sediment, overbank sediment, water and plants.  Essentially, it is the search for </a:t>
            </a:r>
            <a:r>
              <a:rPr lang="en-GB" sz="2300" b="1" i="1" dirty="0">
                <a:solidFill>
                  <a:srgbClr val="FF0000"/>
                </a:solidFill>
              </a:rPr>
              <a:t>geochemical anomalies </a:t>
            </a:r>
            <a:r>
              <a:rPr lang="en-GB" sz="2300" b="1" dirty="0"/>
              <a:t>in </a:t>
            </a:r>
            <a:r>
              <a:rPr lang="en-GB" sz="2300" b="1" dirty="0">
                <a:solidFill>
                  <a:srgbClr val="009900"/>
                </a:solidFill>
              </a:rPr>
              <a:t>secondary dispersion patterns</a:t>
            </a:r>
            <a:r>
              <a:rPr lang="en-GB" sz="2300" b="1" dirty="0"/>
              <a:t>, and their use in detecting hidden or concealed mineralisation or mineral or ore bodies. </a:t>
            </a:r>
          </a:p>
          <a:p>
            <a:pPr>
              <a:spcBef>
                <a:spcPct val="50000"/>
              </a:spcBef>
            </a:pPr>
            <a:r>
              <a:rPr lang="en-GB" sz="2300" b="1" dirty="0"/>
              <a:t>In the following sections, we will learn about the different stages of a </a:t>
            </a:r>
            <a:r>
              <a:rPr lang="en-GB" sz="2300" b="1" i="1" dirty="0">
                <a:solidFill>
                  <a:srgbClr val="C00000"/>
                </a:solidFill>
              </a:rPr>
              <a:t>geochemical survey </a:t>
            </a:r>
            <a:r>
              <a:rPr lang="en-GB" sz="2300" b="1" dirty="0"/>
              <a:t>and the terminology used by </a:t>
            </a:r>
            <a:r>
              <a:rPr lang="en-GB" sz="2300" b="1" i="1" dirty="0">
                <a:solidFill>
                  <a:srgbClr val="C00000"/>
                </a:solidFill>
              </a:rPr>
              <a:t>geochemical prospector</a:t>
            </a:r>
            <a:r>
              <a:rPr lang="en-GB" sz="2300" b="1" dirty="0">
                <a:solidFill>
                  <a:srgbClr val="C00000"/>
                </a:solidFill>
              </a:rPr>
              <a:t>s </a:t>
            </a:r>
            <a:r>
              <a:rPr lang="en-GB" sz="2300" b="1" dirty="0"/>
              <a:t>or </a:t>
            </a:r>
            <a:r>
              <a:rPr lang="en-GB" sz="2300" b="1" i="1" dirty="0">
                <a:solidFill>
                  <a:srgbClr val="C00000"/>
                </a:solidFill>
              </a:rPr>
              <a:t>Applied Geochemists </a:t>
            </a:r>
            <a:r>
              <a:rPr lang="en-GB" sz="2300" b="1" dirty="0"/>
              <a:t>searching for mineralisation or ore bodies.  It is important to remember that geochemical surveys are planned as comprehensive operations, and are part of an </a:t>
            </a:r>
            <a:r>
              <a:rPr lang="en-GB" sz="2300" b="1" i="1" u="sng" dirty="0"/>
              <a:t>integrated mineral exploration programme</a:t>
            </a:r>
            <a:r>
              <a:rPr lang="en-GB" sz="2300" b="1" i="1" dirty="0"/>
              <a:t> </a:t>
            </a:r>
            <a:r>
              <a:rPr lang="en-GB" sz="2300" b="1" dirty="0"/>
              <a:t>carried out in an area.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2349500"/>
            <a:ext cx="9144000" cy="641350"/>
          </a:xfrm>
          <a:prstGeom prst="rect">
            <a:avLst/>
          </a:prstGeom>
          <a:noFill/>
          <a:ln w="9525">
            <a:noFill/>
            <a:miter lim="800000"/>
            <a:headEnd/>
            <a:tailEnd/>
          </a:ln>
        </p:spPr>
        <p:txBody>
          <a:bodyPr>
            <a:spAutoFit/>
          </a:bodyPr>
          <a:lstStyle/>
          <a:p>
            <a:pPr algn="ctr"/>
            <a:r>
              <a:rPr lang="en-GB" sz="3600" b="1">
                <a:solidFill>
                  <a:srgbClr val="0000CC"/>
                </a:solidFill>
              </a:rPr>
              <a:t>3. GEOCHEMICAL SURVEY</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0" y="0"/>
            <a:ext cx="9144000" cy="579438"/>
          </a:xfrm>
          <a:prstGeom prst="rect">
            <a:avLst/>
          </a:prstGeom>
          <a:noFill/>
          <a:ln w="9525">
            <a:noFill/>
            <a:miter lim="800000"/>
            <a:headEnd/>
            <a:tailEnd/>
          </a:ln>
        </p:spPr>
        <p:txBody>
          <a:bodyPr>
            <a:spAutoFit/>
          </a:bodyPr>
          <a:lstStyle/>
          <a:p>
            <a:pPr algn="ctr"/>
            <a:r>
              <a:rPr lang="en-GB" sz="3200" b="1">
                <a:solidFill>
                  <a:srgbClr val="0000CC"/>
                </a:solidFill>
              </a:rPr>
              <a:t>3. GEOCHEMICAL SURVEY…</a:t>
            </a:r>
          </a:p>
        </p:txBody>
      </p:sp>
      <p:sp>
        <p:nvSpPr>
          <p:cNvPr id="86019" name="Rectangle 3"/>
          <p:cNvSpPr>
            <a:spLocks noChangeArrowheads="1"/>
          </p:cNvSpPr>
          <p:nvPr/>
        </p:nvSpPr>
        <p:spPr bwMode="auto">
          <a:xfrm>
            <a:off x="190500" y="620713"/>
            <a:ext cx="8713788" cy="2569934"/>
          </a:xfrm>
          <a:prstGeom prst="rect">
            <a:avLst/>
          </a:prstGeom>
          <a:noFill/>
          <a:ln w="9525">
            <a:noFill/>
            <a:miter lim="800000"/>
            <a:headEnd/>
            <a:tailEnd/>
          </a:ln>
        </p:spPr>
        <p:txBody>
          <a:bodyPr>
            <a:spAutoFit/>
          </a:bodyPr>
          <a:lstStyle/>
          <a:p>
            <a:pPr>
              <a:spcBef>
                <a:spcPct val="50000"/>
              </a:spcBef>
            </a:pPr>
            <a:r>
              <a:rPr lang="en-GB" sz="2300" b="1" dirty="0"/>
              <a:t>Let us now see the different stages of a Geochemical Survey.  There are generally four stages in the operation of a Geochemical Survey programme, which are shown in this flow chart.  Certain of these stages for particular geochemical prospecting methods will be explained in more detail in the following sections.  However, do try to think of all Geochemical Survey programmes in these terms. </a:t>
            </a:r>
          </a:p>
        </p:txBody>
      </p:sp>
      <p:pic>
        <p:nvPicPr>
          <p:cNvPr id="86020" name="Picture 25" descr="Figure Stages_Geochemical_Survey">
            <a:hlinkClick r:id="rId3" action="ppaction://hlinkpres?slideindex=1&amp;slidetitle="/>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74823" y="3214686"/>
            <a:ext cx="2168747" cy="3132139"/>
          </a:xfrm>
          <a:prstGeom prst="rect">
            <a:avLst/>
          </a:prstGeom>
          <a:noFill/>
          <a:ln w="9525">
            <a:noFill/>
            <a:miter lim="800000"/>
            <a:headEnd/>
            <a:tailEnd/>
          </a:ln>
        </p:spPr>
      </p:pic>
      <p:sp>
        <p:nvSpPr>
          <p:cNvPr id="5" name="Rectangle 4"/>
          <p:cNvSpPr/>
          <p:nvPr/>
        </p:nvSpPr>
        <p:spPr>
          <a:xfrm>
            <a:off x="5786446" y="4345552"/>
            <a:ext cx="1710725" cy="369332"/>
          </a:xfrm>
          <a:prstGeom prst="rect">
            <a:avLst/>
          </a:prstGeom>
        </p:spPr>
        <p:txBody>
          <a:bodyPr wrap="none">
            <a:spAutoFit/>
          </a:bodyPr>
          <a:lstStyle/>
          <a:p>
            <a:r>
              <a:rPr lang="en-GB" b="1" dirty="0"/>
              <a:t>See File L01a </a:t>
            </a:r>
            <a:endParaRPr lang="en-GB" dirty="0"/>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(1) Orientation Survey…</a:t>
            </a:r>
          </a:p>
        </p:txBody>
      </p:sp>
      <p:sp>
        <p:nvSpPr>
          <p:cNvPr id="87043" name="Rectangle 3"/>
          <p:cNvSpPr>
            <a:spLocks noChangeArrowheads="1"/>
          </p:cNvSpPr>
          <p:nvPr/>
        </p:nvSpPr>
        <p:spPr bwMode="auto">
          <a:xfrm>
            <a:off x="179388" y="1052513"/>
            <a:ext cx="8713787" cy="5047536"/>
          </a:xfrm>
          <a:prstGeom prst="rect">
            <a:avLst/>
          </a:prstGeom>
          <a:noFill/>
          <a:ln w="9525">
            <a:noFill/>
            <a:miter lim="800000"/>
            <a:headEnd/>
            <a:tailEnd/>
          </a:ln>
        </p:spPr>
        <p:txBody>
          <a:bodyPr>
            <a:spAutoFit/>
          </a:bodyPr>
          <a:lstStyle/>
          <a:p>
            <a:pPr marL="441325" indent="-441325">
              <a:spcBef>
                <a:spcPct val="50000"/>
              </a:spcBef>
            </a:pPr>
            <a:r>
              <a:rPr lang="en-GB" sz="2300" b="1" dirty="0"/>
              <a:t>(1) The first stage in a well-organised Geochemical Prospecting programme is the </a:t>
            </a:r>
            <a:r>
              <a:rPr lang="en-GB" sz="2300" b="1" dirty="0">
                <a:solidFill>
                  <a:srgbClr val="FF0000"/>
                </a:solidFill>
              </a:rPr>
              <a:t>Orientation Survey</a:t>
            </a:r>
            <a:r>
              <a:rPr lang="en-GB" sz="2300" b="1" dirty="0"/>
              <a:t>, where all available information about the area is collected and studied, and sampling methods on different materials, normally rock, stream sediment, stream water and/or soil are tested, and representative samples from all materials are chemically analysed in the laboratory by different analytical methods.  One of the purposes of the Orientation Survey is to establish the range of concentrations of chemical elements likely to be found in different parts of the survey area, and to see if there is an observable distinct difference between the general values of the chemical elements, and the comparatively abnormal ones, which may be due to mineralisation.  </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88066" name="Rectangle 3"/>
          <p:cNvSpPr>
            <a:spLocks noChangeArrowheads="1"/>
          </p:cNvSpPr>
          <p:nvPr/>
        </p:nvSpPr>
        <p:spPr bwMode="auto">
          <a:xfrm>
            <a:off x="209368" y="785794"/>
            <a:ext cx="8713787" cy="5578450"/>
          </a:xfrm>
          <a:prstGeom prst="rect">
            <a:avLst/>
          </a:prstGeom>
          <a:noFill/>
          <a:ln w="9525">
            <a:noFill/>
            <a:miter lim="800000"/>
            <a:headEnd/>
            <a:tailEnd/>
          </a:ln>
        </p:spPr>
        <p:txBody>
          <a:bodyPr>
            <a:spAutoFit/>
          </a:bodyPr>
          <a:lstStyle/>
          <a:p>
            <a:pPr>
              <a:spcBef>
                <a:spcPct val="50000"/>
              </a:spcBef>
            </a:pPr>
            <a:r>
              <a:rPr lang="en-GB" sz="2300" b="1" dirty="0"/>
              <a:t>The Applied Geochemist calls the general concentrations of chemical elements or metals the ‘</a:t>
            </a:r>
            <a:r>
              <a:rPr lang="en-GB" sz="2300" b="1" i="1" dirty="0">
                <a:solidFill>
                  <a:srgbClr val="0000CC"/>
                </a:solidFill>
              </a:rPr>
              <a:t>geochemical background</a:t>
            </a:r>
            <a:r>
              <a:rPr lang="en-GB" sz="2300" b="1" dirty="0"/>
              <a:t>’ (or simply ‘</a:t>
            </a:r>
            <a:r>
              <a:rPr lang="en-GB" sz="2300" b="1" i="1" dirty="0">
                <a:solidFill>
                  <a:srgbClr val="0000CC"/>
                </a:solidFill>
              </a:rPr>
              <a:t>background</a:t>
            </a:r>
            <a:r>
              <a:rPr lang="en-GB" sz="2300" b="1" dirty="0"/>
              <a:t>), and the abnormal concentrations of chemical elements or metals ‘</a:t>
            </a:r>
            <a:r>
              <a:rPr lang="en-GB" sz="2300" b="1" i="1" dirty="0">
                <a:solidFill>
                  <a:srgbClr val="0000CC"/>
                </a:solidFill>
              </a:rPr>
              <a:t>geochemical anomaly</a:t>
            </a:r>
            <a:r>
              <a:rPr lang="en-GB" sz="2300" b="1" dirty="0"/>
              <a:t>’ or just ‘</a:t>
            </a:r>
            <a:r>
              <a:rPr lang="en-GB" sz="2300" b="1" i="1" dirty="0">
                <a:solidFill>
                  <a:srgbClr val="0000CC"/>
                </a:solidFill>
              </a:rPr>
              <a:t>anomaly</a:t>
            </a:r>
            <a:r>
              <a:rPr lang="en-GB" sz="2300" b="1" dirty="0"/>
              <a:t>’.  </a:t>
            </a:r>
            <a:r>
              <a:rPr lang="en-GB" sz="2300" b="1" dirty="0" err="1"/>
              <a:t>He/She</a:t>
            </a:r>
            <a:r>
              <a:rPr lang="en-GB" sz="2300" b="1" dirty="0"/>
              <a:t> uses the average geochemical background value of a metal and its abnormal or anomalous values to see if the </a:t>
            </a:r>
            <a:r>
              <a:rPr lang="en-GB" sz="2300" b="1" i="1" dirty="0">
                <a:solidFill>
                  <a:srgbClr val="C00000"/>
                </a:solidFill>
              </a:rPr>
              <a:t>contrast</a:t>
            </a:r>
            <a:r>
              <a:rPr lang="en-GB" sz="2300" b="1" dirty="0"/>
              <a:t> of the geochemical anomaly is strong (or high).  </a:t>
            </a:r>
          </a:p>
          <a:p>
            <a:pPr>
              <a:spcBef>
                <a:spcPct val="50000"/>
              </a:spcBef>
            </a:pPr>
            <a:r>
              <a:rPr lang="en-GB" sz="2300" b="1" dirty="0"/>
              <a:t>The </a:t>
            </a:r>
            <a:r>
              <a:rPr lang="en-GB" sz="2300" b="1" i="1" dirty="0">
                <a:solidFill>
                  <a:srgbClr val="C00000"/>
                </a:solidFill>
              </a:rPr>
              <a:t>contrast</a:t>
            </a:r>
            <a:r>
              <a:rPr lang="en-GB" sz="2300" b="1" i="1" dirty="0">
                <a:solidFill>
                  <a:srgbClr val="0000CC"/>
                </a:solidFill>
              </a:rPr>
              <a:t> </a:t>
            </a:r>
            <a:r>
              <a:rPr lang="en-GB" sz="2300" b="1" dirty="0"/>
              <a:t>is expressed as a ratio, meaning that the </a:t>
            </a:r>
            <a:r>
              <a:rPr lang="en-GB" sz="2300" b="1" i="1" u="sng" dirty="0"/>
              <a:t>abnormal concentrations of the chemical element or metal</a:t>
            </a:r>
            <a:r>
              <a:rPr lang="en-GB" sz="2300" b="1" i="1" dirty="0"/>
              <a:t> </a:t>
            </a:r>
            <a:r>
              <a:rPr lang="en-GB" sz="2300" b="1" dirty="0">
                <a:solidFill>
                  <a:srgbClr val="FF0000"/>
                </a:solidFill>
              </a:rPr>
              <a:t>is divided </a:t>
            </a:r>
            <a:r>
              <a:rPr lang="en-GB" sz="2300" b="1" dirty="0"/>
              <a:t>by </a:t>
            </a:r>
            <a:r>
              <a:rPr lang="en-GB" sz="2300" b="1" i="1" u="sng" dirty="0"/>
              <a:t>the average geochemical background value</a:t>
            </a:r>
            <a:r>
              <a:rPr lang="en-GB" sz="2300" b="1" dirty="0"/>
              <a:t>.  The aim is to find during the Orientation Survey a geochemical prospecting technique with a strong contrast between abnormal anomalous values of a chemical element, and the average geochemical background value. </a:t>
            </a:r>
          </a:p>
        </p:txBody>
      </p:sp>
      <p:sp>
        <p:nvSpPr>
          <p:cNvPr id="88067" name="Rectangle 4"/>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(1) Orientation Survey…</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89090" name="Rectangle 3"/>
          <p:cNvSpPr>
            <a:spLocks noChangeArrowheads="1"/>
          </p:cNvSpPr>
          <p:nvPr/>
        </p:nvSpPr>
        <p:spPr bwMode="auto">
          <a:xfrm>
            <a:off x="179388" y="571480"/>
            <a:ext cx="8713787" cy="5755422"/>
          </a:xfrm>
          <a:prstGeom prst="rect">
            <a:avLst/>
          </a:prstGeom>
          <a:noFill/>
          <a:ln w="9525">
            <a:noFill/>
            <a:miter lim="800000"/>
            <a:headEnd/>
            <a:tailEnd/>
          </a:ln>
        </p:spPr>
        <p:txBody>
          <a:bodyPr>
            <a:spAutoFit/>
          </a:bodyPr>
          <a:lstStyle/>
          <a:p>
            <a:pPr>
              <a:spcBef>
                <a:spcPct val="50000"/>
              </a:spcBef>
            </a:pPr>
            <a:r>
              <a:rPr lang="en-GB" sz="2300" b="1" dirty="0"/>
              <a:t>The </a:t>
            </a:r>
            <a:r>
              <a:rPr lang="en-GB" sz="2300" b="1" i="1" dirty="0">
                <a:solidFill>
                  <a:srgbClr val="0000CC"/>
                </a:solidFill>
              </a:rPr>
              <a:t>contrast</a:t>
            </a:r>
            <a:r>
              <a:rPr lang="en-GB" sz="2300" b="1" dirty="0"/>
              <a:t> may vary in different parts of the sample material that is examined - for example, between upper and lower soil horizons, between stream water and stream sediment.  </a:t>
            </a:r>
          </a:p>
          <a:p>
            <a:pPr>
              <a:spcBef>
                <a:spcPct val="50000"/>
              </a:spcBef>
            </a:pPr>
            <a:r>
              <a:rPr lang="en-GB" sz="2300" b="1" dirty="0"/>
              <a:t>The Orientation Survey, therefore, seeks to establish the most suitable materials and chemical analytical methods to obtain the </a:t>
            </a:r>
            <a:r>
              <a:rPr lang="en-GB" sz="2300" b="1" i="1" u="sng" dirty="0"/>
              <a:t>maximum possible contrast</a:t>
            </a:r>
            <a:r>
              <a:rPr lang="en-GB" sz="2300" b="1" dirty="0"/>
              <a:t>.  </a:t>
            </a:r>
          </a:p>
          <a:p>
            <a:pPr>
              <a:spcBef>
                <a:spcPct val="50000"/>
              </a:spcBef>
            </a:pPr>
            <a:r>
              <a:rPr lang="en-GB" sz="2300" b="1" dirty="0"/>
              <a:t>Geochemical Prospecting methods depend upon several factors, and commonly include the chemical analysis of different grain size fractions of stream sediment or soil by a variety of analytical methods performed in the laboratory.  In this Workshop, we will not describe these laboratory methods.  It will suffice to say that these methods are called ‘</a:t>
            </a:r>
            <a:r>
              <a:rPr lang="en-GB" sz="2300" b="1" i="1" dirty="0"/>
              <a:t>wet analytical methods</a:t>
            </a:r>
            <a:r>
              <a:rPr lang="en-GB" sz="2300" b="1" dirty="0"/>
              <a:t>’ and ‘</a:t>
            </a:r>
            <a:r>
              <a:rPr lang="en-GB" sz="2300" b="1" i="1" dirty="0"/>
              <a:t>non-destructive physical techniques</a:t>
            </a:r>
            <a:r>
              <a:rPr lang="en-GB" sz="2300" b="1" dirty="0"/>
              <a:t>’. </a:t>
            </a:r>
          </a:p>
        </p:txBody>
      </p:sp>
      <p:sp>
        <p:nvSpPr>
          <p:cNvPr id="89091" name="Rectangle 4"/>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(1) Orientation Survey…</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0" y="2571750"/>
            <a:ext cx="9144000" cy="641350"/>
          </a:xfrm>
          <a:prstGeom prst="rect">
            <a:avLst/>
          </a:prstGeom>
          <a:noFill/>
          <a:ln w="9525">
            <a:noFill/>
            <a:miter lim="800000"/>
            <a:headEnd/>
            <a:tailEnd/>
          </a:ln>
        </p:spPr>
        <p:txBody>
          <a:bodyPr>
            <a:spAutoFit/>
          </a:bodyPr>
          <a:lstStyle/>
          <a:p>
            <a:pPr algn="ctr">
              <a:spcBef>
                <a:spcPct val="50000"/>
              </a:spcBef>
            </a:pPr>
            <a:r>
              <a:rPr lang="en-GB" sz="3600" b="1">
                <a:solidFill>
                  <a:srgbClr val="0000CC"/>
                </a:solidFill>
              </a:rPr>
              <a:t>1. GENERAL INTRODUCTION</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179388" y="908050"/>
            <a:ext cx="8713787" cy="4162678"/>
          </a:xfrm>
          <a:prstGeom prst="rect">
            <a:avLst/>
          </a:prstGeom>
          <a:noFill/>
          <a:ln w="9525">
            <a:noFill/>
            <a:miter lim="800000"/>
            <a:headEnd/>
            <a:tailEnd/>
          </a:ln>
        </p:spPr>
        <p:txBody>
          <a:bodyPr>
            <a:spAutoFit/>
          </a:bodyPr>
          <a:lstStyle/>
          <a:p>
            <a:pPr>
              <a:spcBef>
                <a:spcPct val="50000"/>
              </a:spcBef>
            </a:pPr>
            <a:r>
              <a:rPr lang="en-GB" sz="2300" b="1" dirty="0"/>
              <a:t>By ‘</a:t>
            </a:r>
            <a:r>
              <a:rPr lang="en-GB" sz="2300" b="1" i="1" dirty="0">
                <a:solidFill>
                  <a:srgbClr val="0000CC"/>
                </a:solidFill>
              </a:rPr>
              <a:t>wet analytical methods</a:t>
            </a:r>
            <a:r>
              <a:rPr lang="en-GB" sz="2300" b="1" dirty="0"/>
              <a:t>’ we mean chemical methods that use acids to attack the samples of rock, soil and stream sediment, and to bring into solution the chemical elements or metals.  </a:t>
            </a:r>
          </a:p>
          <a:p>
            <a:pPr>
              <a:spcBef>
                <a:spcPct val="50000"/>
              </a:spcBef>
            </a:pPr>
            <a:r>
              <a:rPr lang="en-GB" sz="2300" b="1" dirty="0"/>
              <a:t>The concentration of chemical elements in the acid solution is normally measured by a suitable analytical instrument, such as Atomic Absorption Spectrometer (AAS), Inductively-Coupled Plasma Atomic Emission Spectrometer (ICP-AES), or Inductively-Coupled Plasma Optical Emission Spectrometer (ICP-OES), or Inductively-Coupled Plasma emission and Mass Spectrometer (ICP-MS). </a:t>
            </a:r>
          </a:p>
        </p:txBody>
      </p:sp>
      <p:sp>
        <p:nvSpPr>
          <p:cNvPr id="90115" name="Rectangle 4"/>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(1) Orientation Survey…</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91138" name="Rectangle 3"/>
          <p:cNvSpPr>
            <a:spLocks noChangeArrowheads="1"/>
          </p:cNvSpPr>
          <p:nvPr/>
        </p:nvSpPr>
        <p:spPr bwMode="auto">
          <a:xfrm>
            <a:off x="195263" y="908050"/>
            <a:ext cx="8713787" cy="3985706"/>
          </a:xfrm>
          <a:prstGeom prst="rect">
            <a:avLst/>
          </a:prstGeom>
          <a:noFill/>
          <a:ln w="9525">
            <a:noFill/>
            <a:miter lim="800000"/>
            <a:headEnd/>
            <a:tailEnd/>
          </a:ln>
        </p:spPr>
        <p:txBody>
          <a:bodyPr>
            <a:spAutoFit/>
          </a:bodyPr>
          <a:lstStyle/>
          <a:p>
            <a:pPr>
              <a:spcBef>
                <a:spcPct val="50000"/>
              </a:spcBef>
            </a:pPr>
            <a:r>
              <a:rPr lang="en-GB" sz="2300" b="1" dirty="0"/>
              <a:t>By ‘</a:t>
            </a:r>
            <a:r>
              <a:rPr lang="en-GB" sz="2300" b="1" i="1" dirty="0">
                <a:solidFill>
                  <a:srgbClr val="0000CC"/>
                </a:solidFill>
              </a:rPr>
              <a:t>non-destructive physical techniques</a:t>
            </a:r>
            <a:r>
              <a:rPr lang="en-GB" sz="2300" b="1" dirty="0"/>
              <a:t>’, we mean physical analytical methods, which do not destroy the sample material of rock, soil or stream sediment, since the concentration of chemical elements or metals in the sample material is measured by utilising a physical property, such as the intensity of its emitted X-rays, produced by bombarding the sample by X-rays (X-Ray Fluorescence spectrometer or XRF); or by measuring the intensity of induced radioactivity, which is directly proportional to the amount of the chemical element present (Instrumental Neutron Activation Spectrometer).</a:t>
            </a:r>
          </a:p>
        </p:txBody>
      </p:sp>
      <p:sp>
        <p:nvSpPr>
          <p:cNvPr id="91139" name="Rectangle 4"/>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(1) Orientation Survey…</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95263" y="500042"/>
            <a:ext cx="8713787" cy="6286336"/>
          </a:xfrm>
          <a:prstGeom prst="rect">
            <a:avLst/>
          </a:prstGeom>
          <a:noFill/>
          <a:ln w="9525">
            <a:noFill/>
            <a:miter lim="800000"/>
            <a:headEnd/>
            <a:tailEnd/>
          </a:ln>
        </p:spPr>
        <p:txBody>
          <a:bodyPr>
            <a:spAutoFit/>
          </a:bodyPr>
          <a:lstStyle/>
          <a:p>
            <a:pPr marL="441325" indent="-441325">
              <a:spcBef>
                <a:spcPct val="50000"/>
              </a:spcBef>
            </a:pPr>
            <a:r>
              <a:rPr lang="en-GB" sz="2300" b="1" dirty="0"/>
              <a:t>(2) The next stage in the geochemical survey programme is the </a:t>
            </a:r>
            <a:r>
              <a:rPr lang="en-GB" sz="2300" b="1" i="1" dirty="0">
                <a:solidFill>
                  <a:srgbClr val="0000CC"/>
                </a:solidFill>
              </a:rPr>
              <a:t>routine field operation</a:t>
            </a:r>
            <a:r>
              <a:rPr lang="en-GB" sz="2300" b="1" dirty="0"/>
              <a:t>.  The sampling plan must be devised in such a way to extract the maximum amount of data as economically as possible for the problem that the Applied Geochemist has been asked to solve.  </a:t>
            </a:r>
          </a:p>
          <a:p>
            <a:pPr marL="441325" indent="-441325">
              <a:spcBef>
                <a:spcPct val="50000"/>
              </a:spcBef>
            </a:pPr>
            <a:r>
              <a:rPr lang="en-GB" sz="2300" b="1" dirty="0"/>
              <a:t>      It is important to understand that you have been given a problem, and you have to find an economical or cost-effective solution.  </a:t>
            </a:r>
          </a:p>
          <a:p>
            <a:pPr marL="441325" indent="-441325">
              <a:spcBef>
                <a:spcPct val="50000"/>
              </a:spcBef>
            </a:pPr>
            <a:r>
              <a:rPr lang="en-GB" sz="2300" b="1" dirty="0"/>
              <a:t>     One important question to be answered is:</a:t>
            </a:r>
          </a:p>
          <a:p>
            <a:pPr marL="441325" indent="-441325">
              <a:spcBef>
                <a:spcPct val="50000"/>
              </a:spcBef>
            </a:pPr>
            <a:r>
              <a:rPr lang="en-GB" sz="2300" b="1" i="1" dirty="0">
                <a:solidFill>
                  <a:srgbClr val="0000CC"/>
                </a:solidFill>
              </a:rPr>
              <a:t>     </a:t>
            </a:r>
            <a:r>
              <a:rPr lang="en-GB" sz="2300" b="1" i="1" dirty="0">
                <a:solidFill>
                  <a:srgbClr val="C00000"/>
                </a:solidFill>
              </a:rPr>
              <a:t>What geochemical sampling technique to use?</a:t>
            </a:r>
            <a:r>
              <a:rPr lang="en-GB" sz="2300" b="1" dirty="0">
                <a:solidFill>
                  <a:srgbClr val="C00000"/>
                </a:solidFill>
              </a:rPr>
              <a:t>  </a:t>
            </a:r>
            <a:r>
              <a:rPr lang="en-GB" sz="2300" b="1" dirty="0"/>
              <a:t>This can be answered quite easily, because from the interpretation of the results of the </a:t>
            </a:r>
            <a:r>
              <a:rPr lang="en-GB" sz="2300" b="1" dirty="0">
                <a:solidFill>
                  <a:srgbClr val="0000CC"/>
                </a:solidFill>
              </a:rPr>
              <a:t>orientation survey</a:t>
            </a:r>
            <a:r>
              <a:rPr lang="en-GB" sz="2300" b="1" dirty="0"/>
              <a:t>, the Applied Geochemist should have decided, which sampling technique is the most economical, but also the most effective for locating the mineralisation.  </a:t>
            </a:r>
            <a:r>
              <a:rPr lang="en-GB" sz="2300" b="1" i="1" dirty="0"/>
              <a:t>The next question is</a:t>
            </a:r>
            <a:r>
              <a:rPr lang="en-GB" sz="2300" b="1" dirty="0"/>
              <a:t>: </a:t>
            </a:r>
          </a:p>
        </p:txBody>
      </p:sp>
      <p:sp>
        <p:nvSpPr>
          <p:cNvPr id="92163"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(2) Routine Survey…</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95263" y="836613"/>
            <a:ext cx="8713787" cy="3986212"/>
          </a:xfrm>
          <a:prstGeom prst="rect">
            <a:avLst/>
          </a:prstGeom>
          <a:noFill/>
          <a:ln w="9525">
            <a:noFill/>
            <a:miter lim="800000"/>
            <a:headEnd/>
            <a:tailEnd/>
          </a:ln>
        </p:spPr>
        <p:txBody>
          <a:bodyPr>
            <a:spAutoFit/>
          </a:bodyPr>
          <a:lstStyle/>
          <a:p>
            <a:pPr marL="441325" indent="-441325">
              <a:spcBef>
                <a:spcPct val="50000"/>
              </a:spcBef>
            </a:pPr>
            <a:r>
              <a:rPr lang="en-GB" sz="2300" b="1" dirty="0"/>
              <a:t>     </a:t>
            </a:r>
            <a:r>
              <a:rPr lang="en-GB" sz="2300" b="1" i="1" dirty="0">
                <a:solidFill>
                  <a:srgbClr val="C00000"/>
                </a:solidFill>
              </a:rPr>
              <a:t>What is the best sampling pattern?</a:t>
            </a:r>
          </a:p>
          <a:p>
            <a:pPr marL="441325" indent="-441325">
              <a:spcBef>
                <a:spcPct val="50000"/>
              </a:spcBef>
            </a:pPr>
            <a:r>
              <a:rPr lang="en-GB" sz="2300" b="1" dirty="0"/>
              <a:t>      </a:t>
            </a:r>
            <a:r>
              <a:rPr lang="en-GB" sz="2300" b="1" i="1" dirty="0">
                <a:solidFill>
                  <a:srgbClr val="0000CC"/>
                </a:solidFill>
              </a:rPr>
              <a:t>A geochemical survey along streams by collecting stream sediment at set intervals, or a grid survey by collecting soil or rock at pre-defined sites?</a:t>
            </a:r>
            <a:r>
              <a:rPr lang="en-GB" sz="2300" b="1" dirty="0"/>
              <a:t>  </a:t>
            </a:r>
          </a:p>
          <a:p>
            <a:pPr marL="441325" indent="-441325">
              <a:spcBef>
                <a:spcPct val="50000"/>
              </a:spcBef>
            </a:pPr>
            <a:r>
              <a:rPr lang="en-GB" sz="2300" b="1" dirty="0"/>
              <a:t>     This will depend upon the sample material selected for chemical analysis that gives the optimum contrast, </a:t>
            </a:r>
            <a:r>
              <a:rPr lang="en-GB" sz="2300" b="1" i="1" dirty="0"/>
              <a:t>e.g</a:t>
            </a:r>
            <a:r>
              <a:rPr lang="en-GB" sz="2300" b="1" dirty="0"/>
              <a:t>., rock, soil, stream sediment or stream water.</a:t>
            </a:r>
          </a:p>
          <a:p>
            <a:pPr marL="441325" indent="-441325">
              <a:spcBef>
                <a:spcPct val="50000"/>
              </a:spcBef>
            </a:pPr>
            <a:endParaRPr lang="en-GB" sz="2300" b="1" dirty="0"/>
          </a:p>
          <a:p>
            <a:pPr marL="441325" indent="-441325">
              <a:spcBef>
                <a:spcPct val="50000"/>
              </a:spcBef>
            </a:pPr>
            <a:r>
              <a:rPr lang="en-GB" sz="2300" b="1" dirty="0"/>
              <a:t>      </a:t>
            </a:r>
            <a:r>
              <a:rPr lang="en-GB" sz="2300" b="1" i="1" dirty="0"/>
              <a:t>Other questions to be answered are:</a:t>
            </a:r>
            <a:r>
              <a:rPr lang="en-GB" sz="2300" b="1" dirty="0"/>
              <a:t>     </a:t>
            </a:r>
          </a:p>
        </p:txBody>
      </p:sp>
      <p:sp>
        <p:nvSpPr>
          <p:cNvPr id="93187"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(2) Routine Survey…</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95263" y="500042"/>
            <a:ext cx="8713787" cy="5932393"/>
          </a:xfrm>
          <a:prstGeom prst="rect">
            <a:avLst/>
          </a:prstGeom>
          <a:noFill/>
          <a:ln w="9525">
            <a:noFill/>
            <a:miter lim="800000"/>
            <a:headEnd/>
            <a:tailEnd/>
          </a:ln>
        </p:spPr>
        <p:txBody>
          <a:bodyPr>
            <a:spAutoFit/>
          </a:bodyPr>
          <a:lstStyle/>
          <a:p>
            <a:pPr marL="441325" indent="-441325">
              <a:spcBef>
                <a:spcPct val="50000"/>
              </a:spcBef>
            </a:pPr>
            <a:r>
              <a:rPr lang="en-GB" sz="2300" b="1" dirty="0"/>
              <a:t>     </a:t>
            </a:r>
            <a:r>
              <a:rPr lang="en-GB" sz="2300" b="1" i="1" dirty="0">
                <a:solidFill>
                  <a:srgbClr val="C00000"/>
                </a:solidFill>
              </a:rPr>
              <a:t>What sampling interval should be selected?</a:t>
            </a:r>
            <a:r>
              <a:rPr lang="en-GB" sz="2300" b="1" dirty="0">
                <a:solidFill>
                  <a:srgbClr val="C00000"/>
                </a:solidFill>
              </a:rPr>
              <a:t>  </a:t>
            </a:r>
          </a:p>
          <a:p>
            <a:pPr marL="441325" indent="-441325">
              <a:spcBef>
                <a:spcPct val="50000"/>
              </a:spcBef>
            </a:pPr>
            <a:r>
              <a:rPr lang="en-GB" sz="2300" b="1" dirty="0"/>
              <a:t>     The </a:t>
            </a:r>
            <a:r>
              <a:rPr lang="en-GB" sz="2300" b="1" i="1" u="sng" dirty="0"/>
              <a:t>sampling interval</a:t>
            </a:r>
            <a:r>
              <a:rPr lang="en-GB" sz="2300" b="1" i="1" dirty="0"/>
              <a:t> </a:t>
            </a:r>
            <a:r>
              <a:rPr lang="en-GB" sz="2300" b="1" dirty="0"/>
              <a:t>depends upon the nature of the problem that the Applied Geochemist has been asked to solve.  To answer this question the Applied Geochemist studies the objective of the geochemical survey.  If the objective is to find areas of mineralisation in a nationwide or regional project, then the sampling interval may be between 1 to 10 kilometres.  But, if the objective is to pinpoint a specific ore body in a certain area (local project), then the sampling interval may be between 20 to 100 metres.  Do note the very large difference between the sampling interval of the </a:t>
            </a:r>
            <a:r>
              <a:rPr lang="en-GB" sz="2300" b="1" i="1" dirty="0">
                <a:solidFill>
                  <a:srgbClr val="0000CC"/>
                </a:solidFill>
              </a:rPr>
              <a:t>regional</a:t>
            </a:r>
            <a:r>
              <a:rPr lang="en-GB" sz="2300" b="1" dirty="0"/>
              <a:t> and </a:t>
            </a:r>
            <a:r>
              <a:rPr lang="en-GB" sz="2300" b="1" i="1" dirty="0">
                <a:solidFill>
                  <a:srgbClr val="0000CC"/>
                </a:solidFill>
              </a:rPr>
              <a:t>local</a:t>
            </a:r>
            <a:r>
              <a:rPr lang="en-GB" sz="2300" b="1" dirty="0"/>
              <a:t> project.  The </a:t>
            </a:r>
            <a:r>
              <a:rPr lang="en-GB" sz="2300" b="1" i="1" dirty="0">
                <a:solidFill>
                  <a:srgbClr val="0000CC"/>
                </a:solidFill>
              </a:rPr>
              <a:t>regional project</a:t>
            </a:r>
            <a:r>
              <a:rPr lang="en-GB" sz="2300" b="1" dirty="0">
                <a:solidFill>
                  <a:srgbClr val="0000CC"/>
                </a:solidFill>
              </a:rPr>
              <a:t> </a:t>
            </a:r>
            <a:r>
              <a:rPr lang="en-GB" sz="2300" b="1" dirty="0"/>
              <a:t>aims to locate large size target areas with potential mineralisation, where as the </a:t>
            </a:r>
            <a:r>
              <a:rPr lang="en-GB" sz="2300" b="1" i="1" dirty="0">
                <a:solidFill>
                  <a:srgbClr val="0000CC"/>
                </a:solidFill>
              </a:rPr>
              <a:t>local project</a:t>
            </a:r>
            <a:r>
              <a:rPr lang="en-GB" sz="2300" b="1" dirty="0">
                <a:solidFill>
                  <a:srgbClr val="0000CC"/>
                </a:solidFill>
              </a:rPr>
              <a:t> </a:t>
            </a:r>
            <a:r>
              <a:rPr lang="en-GB" sz="2300" b="1" dirty="0"/>
              <a:t>to locate specific mineralised structures in a comparatively small area.  </a:t>
            </a:r>
          </a:p>
        </p:txBody>
      </p:sp>
      <p:sp>
        <p:nvSpPr>
          <p:cNvPr id="94211"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(2) Routine Survey…</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95263" y="477838"/>
            <a:ext cx="8713787" cy="2392963"/>
          </a:xfrm>
          <a:prstGeom prst="rect">
            <a:avLst/>
          </a:prstGeom>
          <a:noFill/>
          <a:ln w="9525">
            <a:noFill/>
            <a:miter lim="800000"/>
            <a:headEnd/>
            <a:tailEnd/>
          </a:ln>
        </p:spPr>
        <p:txBody>
          <a:bodyPr>
            <a:spAutoFit/>
          </a:bodyPr>
          <a:lstStyle/>
          <a:p>
            <a:pPr marL="441325" indent="-441325">
              <a:spcBef>
                <a:spcPct val="50000"/>
              </a:spcBef>
            </a:pPr>
            <a:r>
              <a:rPr lang="en-GB" sz="2300" b="1" dirty="0"/>
              <a:t>     </a:t>
            </a:r>
            <a:r>
              <a:rPr lang="en-GB" sz="2300" b="1" i="1" dirty="0">
                <a:solidFill>
                  <a:srgbClr val="C00000"/>
                </a:solidFill>
              </a:rPr>
              <a:t>What laboratory methods should be used?</a:t>
            </a:r>
            <a:r>
              <a:rPr lang="en-GB" sz="2300" b="1" dirty="0">
                <a:solidFill>
                  <a:srgbClr val="C00000"/>
                </a:solidFill>
              </a:rPr>
              <a:t>  </a:t>
            </a:r>
          </a:p>
          <a:p>
            <a:pPr marL="441325" indent="-441325">
              <a:spcBef>
                <a:spcPct val="50000"/>
              </a:spcBef>
            </a:pPr>
            <a:r>
              <a:rPr lang="en-GB" sz="2300" b="1" dirty="0"/>
              <a:t>      Again, this answer should come from the results of the Orientation Survey, because a variety of laboratory methods was tested:  </a:t>
            </a:r>
            <a:r>
              <a:rPr lang="en-GB" sz="2300" b="1" i="1" dirty="0"/>
              <a:t>how the sample must be prepared for chemical analysis, and which chemical analytical method to use</a:t>
            </a:r>
            <a:r>
              <a:rPr lang="en-GB" sz="2300" b="1" dirty="0"/>
              <a:t>.</a:t>
            </a:r>
          </a:p>
        </p:txBody>
      </p:sp>
      <p:sp>
        <p:nvSpPr>
          <p:cNvPr id="95235"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(2) Routine Survey…</a:t>
            </a:r>
          </a:p>
        </p:txBody>
      </p:sp>
      <p:sp>
        <p:nvSpPr>
          <p:cNvPr id="95236" name="Rectangle 4"/>
          <p:cNvSpPr>
            <a:spLocks noChangeArrowheads="1"/>
          </p:cNvSpPr>
          <p:nvPr/>
        </p:nvSpPr>
        <p:spPr bwMode="auto">
          <a:xfrm>
            <a:off x="250825" y="2828933"/>
            <a:ext cx="8713788" cy="1671637"/>
          </a:xfrm>
          <a:prstGeom prst="rect">
            <a:avLst/>
          </a:prstGeom>
          <a:noFill/>
          <a:ln w="9525">
            <a:noFill/>
            <a:miter lim="800000"/>
            <a:headEnd/>
            <a:tailEnd/>
          </a:ln>
        </p:spPr>
        <p:txBody>
          <a:bodyPr>
            <a:spAutoFit/>
          </a:bodyPr>
          <a:lstStyle/>
          <a:p>
            <a:pPr marL="441325" indent="-441325">
              <a:spcBef>
                <a:spcPct val="50000"/>
              </a:spcBef>
            </a:pPr>
            <a:r>
              <a:rPr lang="en-GB" sz="2300" b="1" dirty="0"/>
              <a:t>     </a:t>
            </a:r>
            <a:r>
              <a:rPr lang="en-GB" sz="2300" b="1" i="1" dirty="0">
                <a:solidFill>
                  <a:srgbClr val="C00000"/>
                </a:solidFill>
              </a:rPr>
              <a:t>How many field duplicate samples should be collected?</a:t>
            </a:r>
            <a:r>
              <a:rPr lang="en-GB" sz="2300" b="1" dirty="0">
                <a:solidFill>
                  <a:srgbClr val="C00000"/>
                </a:solidFill>
              </a:rPr>
              <a:t>  </a:t>
            </a:r>
          </a:p>
          <a:p>
            <a:pPr marL="441325" indent="-441325">
              <a:spcBef>
                <a:spcPct val="50000"/>
              </a:spcBef>
            </a:pPr>
            <a:r>
              <a:rPr lang="en-GB" sz="2300" b="1" dirty="0"/>
              <a:t>     Field duplicate samples are taken usually at a rate of 1 in 10 routine samples (for small projects) to 1 in 30 routine samples (for large projects).</a:t>
            </a:r>
          </a:p>
        </p:txBody>
      </p:sp>
      <p:sp>
        <p:nvSpPr>
          <p:cNvPr id="95237" name="Rectangle 5"/>
          <p:cNvSpPr>
            <a:spLocks noChangeArrowheads="1"/>
          </p:cNvSpPr>
          <p:nvPr/>
        </p:nvSpPr>
        <p:spPr bwMode="auto">
          <a:xfrm>
            <a:off x="250825" y="4465061"/>
            <a:ext cx="8713788" cy="2392963"/>
          </a:xfrm>
          <a:prstGeom prst="rect">
            <a:avLst/>
          </a:prstGeom>
          <a:noFill/>
          <a:ln w="9525">
            <a:noFill/>
            <a:miter lim="800000"/>
            <a:headEnd/>
            <a:tailEnd/>
          </a:ln>
        </p:spPr>
        <p:txBody>
          <a:bodyPr>
            <a:spAutoFit/>
          </a:bodyPr>
          <a:lstStyle/>
          <a:p>
            <a:pPr marL="441325" indent="-441325">
              <a:spcBef>
                <a:spcPct val="50000"/>
              </a:spcBef>
            </a:pPr>
            <a:r>
              <a:rPr lang="en-GB" sz="2300" b="1" dirty="0"/>
              <a:t>     </a:t>
            </a:r>
            <a:r>
              <a:rPr lang="en-GB" sz="2300" b="1" i="1" dirty="0">
                <a:solidFill>
                  <a:srgbClr val="C00000"/>
                </a:solidFill>
              </a:rPr>
              <a:t>How many aliquots of reference/standard samples should be inserted in each analytical batch?</a:t>
            </a:r>
            <a:r>
              <a:rPr lang="en-GB" sz="2300" b="1" dirty="0">
                <a:solidFill>
                  <a:srgbClr val="C00000"/>
                </a:solidFill>
              </a:rPr>
              <a:t>  </a:t>
            </a:r>
          </a:p>
          <a:p>
            <a:pPr marL="441325" indent="-441325">
              <a:spcBef>
                <a:spcPct val="50000"/>
              </a:spcBef>
            </a:pPr>
            <a:r>
              <a:rPr lang="en-GB" sz="2300" b="1" dirty="0"/>
              <a:t>      Again for small projects reference/standard samples should be inserted in the analytical batch at a rate of 1 in 10 routine samples, and for large projects 1 in 20 or 30 routine samples.</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195263" y="739775"/>
            <a:ext cx="8713787" cy="4693593"/>
          </a:xfrm>
          <a:prstGeom prst="rect">
            <a:avLst/>
          </a:prstGeom>
          <a:noFill/>
          <a:ln w="9525">
            <a:noFill/>
            <a:miter lim="800000"/>
            <a:headEnd/>
            <a:tailEnd/>
          </a:ln>
        </p:spPr>
        <p:txBody>
          <a:bodyPr>
            <a:spAutoFit/>
          </a:bodyPr>
          <a:lstStyle/>
          <a:p>
            <a:pPr marL="441325" indent="-441325">
              <a:spcBef>
                <a:spcPct val="50000"/>
              </a:spcBef>
            </a:pPr>
            <a:r>
              <a:rPr lang="en-GB" sz="2300" b="1" dirty="0"/>
              <a:t>     </a:t>
            </a:r>
            <a:r>
              <a:rPr lang="en-GB" sz="2300" b="1" i="1" dirty="0">
                <a:solidFill>
                  <a:srgbClr val="C00000"/>
                </a:solidFill>
              </a:rPr>
              <a:t>Should the samples be randomised prior to their submission to the laboratory for analysis?</a:t>
            </a:r>
          </a:p>
          <a:p>
            <a:pPr marL="441325" indent="-441325">
              <a:spcBef>
                <a:spcPct val="50000"/>
              </a:spcBef>
            </a:pPr>
            <a:r>
              <a:rPr lang="en-GB" sz="2300" b="1" dirty="0"/>
              <a:t>      Randomisation of samples should always be done in any well planned and executed geochemical project.  </a:t>
            </a:r>
          </a:p>
          <a:p>
            <a:pPr marL="441325" indent="-441325">
              <a:spcBef>
                <a:spcPct val="50000"/>
              </a:spcBef>
            </a:pPr>
            <a:r>
              <a:rPr lang="en-GB" sz="2300" b="1" dirty="0"/>
              <a:t>      Randomisation of samples results in spreading of unavoidable analytical errors evenly over all samples and, thus, the whole survey area.  Randomisation reduces the chances that any time dependent errors in the laboratory, such as a slow drift from lower to higher reporting levels or breaks in the concentration range following a re-calibration of an instrument, can generate ‘false’ patterns on geochemical maps.      </a:t>
            </a:r>
          </a:p>
        </p:txBody>
      </p:sp>
      <p:sp>
        <p:nvSpPr>
          <p:cNvPr id="96259"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(2) Routine Survey…</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195263" y="428604"/>
            <a:ext cx="8713787" cy="6463308"/>
          </a:xfrm>
          <a:prstGeom prst="rect">
            <a:avLst/>
          </a:prstGeom>
          <a:noFill/>
          <a:ln w="9525">
            <a:noFill/>
            <a:miter lim="800000"/>
            <a:headEnd/>
            <a:tailEnd/>
          </a:ln>
        </p:spPr>
        <p:txBody>
          <a:bodyPr>
            <a:spAutoFit/>
          </a:bodyPr>
          <a:lstStyle/>
          <a:p>
            <a:pPr>
              <a:spcBef>
                <a:spcPct val="50000"/>
              </a:spcBef>
            </a:pPr>
            <a:r>
              <a:rPr lang="en-GB" sz="2300" b="1" dirty="0"/>
              <a:t>During the planning stage in the office, the Applied Geochemist devises its survey plan to answer all the above questions.  Then he/she goes into the field, meaning the area that has been selected for mineral exploration, and carries out the sampling.  </a:t>
            </a:r>
          </a:p>
          <a:p>
            <a:pPr>
              <a:spcBef>
                <a:spcPct val="50000"/>
              </a:spcBef>
            </a:pPr>
            <a:r>
              <a:rPr lang="en-GB" sz="2300" b="1" dirty="0"/>
              <a:t>In the field, it is important to make observations at each sampling point and to take digital photographs, since this information will be very useful during the interpretation stage.  The collected samples are carefully packed and sent to the laboratory for preparation and chemical analysis.  </a:t>
            </a:r>
          </a:p>
          <a:p>
            <a:pPr>
              <a:spcBef>
                <a:spcPct val="50000"/>
              </a:spcBef>
            </a:pPr>
            <a:r>
              <a:rPr lang="en-GB" sz="2300" b="1" dirty="0"/>
              <a:t>The Applied Geochemist is a person that is aware that problems may happen in the laboratory.  Therefore, he/she devises a plan to check the quality of the analytical data.  This is a very important point to remember.  Mistakes are made even in the best laboratories, even the so-called accredited laboratories.  </a:t>
            </a:r>
            <a:r>
              <a:rPr lang="en-GB" sz="2300" b="1" i="1" dirty="0">
                <a:solidFill>
                  <a:srgbClr val="FF0000"/>
                </a:solidFill>
              </a:rPr>
              <a:t>It is your responsibility to verify the quality of the analytical data</a:t>
            </a:r>
            <a:r>
              <a:rPr lang="en-GB" sz="2300" b="1" dirty="0"/>
              <a:t>.</a:t>
            </a:r>
          </a:p>
        </p:txBody>
      </p:sp>
      <p:sp>
        <p:nvSpPr>
          <p:cNvPr id="97283"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(2) Routine Survey…</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95263" y="620713"/>
            <a:ext cx="8713787" cy="1144587"/>
          </a:xfrm>
          <a:prstGeom prst="rect">
            <a:avLst/>
          </a:prstGeom>
          <a:noFill/>
          <a:ln w="9525">
            <a:noFill/>
            <a:miter lim="800000"/>
            <a:headEnd/>
            <a:tailEnd/>
          </a:ln>
        </p:spPr>
        <p:txBody>
          <a:bodyPr>
            <a:spAutoFit/>
          </a:bodyPr>
          <a:lstStyle/>
          <a:p>
            <a:pPr>
              <a:spcBef>
                <a:spcPct val="50000"/>
              </a:spcBef>
            </a:pPr>
            <a:r>
              <a:rPr lang="en-GB" sz="2300" b="1" dirty="0"/>
              <a:t>I strongly recommend for you to read the three quality control reports of the </a:t>
            </a:r>
            <a:r>
              <a:rPr lang="en-GB" sz="2300" b="1" dirty="0" err="1"/>
              <a:t>EuroGeoSurveys</a:t>
            </a:r>
            <a:r>
              <a:rPr lang="en-GB" sz="2300" b="1" dirty="0"/>
              <a:t> GEMAS project, which you can download from the following URLs:</a:t>
            </a:r>
          </a:p>
        </p:txBody>
      </p:sp>
      <p:sp>
        <p:nvSpPr>
          <p:cNvPr id="98307"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(2) Routine Survey</a:t>
            </a:r>
          </a:p>
        </p:txBody>
      </p:sp>
      <p:sp>
        <p:nvSpPr>
          <p:cNvPr id="98308" name="Rectangle 4"/>
          <p:cNvSpPr>
            <a:spLocks noChangeArrowheads="1"/>
          </p:cNvSpPr>
          <p:nvPr/>
        </p:nvSpPr>
        <p:spPr bwMode="auto">
          <a:xfrm>
            <a:off x="76200" y="2044700"/>
            <a:ext cx="8964613" cy="4154488"/>
          </a:xfrm>
          <a:prstGeom prst="rect">
            <a:avLst/>
          </a:prstGeom>
          <a:noFill/>
          <a:ln w="9525">
            <a:noFill/>
            <a:miter lim="800000"/>
            <a:headEnd/>
            <a:tailEnd/>
          </a:ln>
        </p:spPr>
        <p:txBody>
          <a:bodyPr>
            <a:spAutoFit/>
          </a:bodyPr>
          <a:lstStyle/>
          <a:p>
            <a:pPr marL="274638" indent="-274638">
              <a:spcBef>
                <a:spcPct val="50000"/>
              </a:spcBef>
            </a:pPr>
            <a:r>
              <a:rPr lang="en-GB" sz="1400" dirty="0"/>
              <a:t>(1) </a:t>
            </a:r>
            <a:r>
              <a:rPr lang="en-GB" sz="1400" dirty="0" err="1"/>
              <a:t>Reimann</a:t>
            </a:r>
            <a:r>
              <a:rPr lang="en-GB" sz="1400" dirty="0"/>
              <a:t>, C., Demetriades, A., </a:t>
            </a:r>
            <a:r>
              <a:rPr lang="en-GB" sz="1400" dirty="0" err="1"/>
              <a:t>Eggen</a:t>
            </a:r>
            <a:r>
              <a:rPr lang="en-GB" sz="1400" dirty="0"/>
              <a:t>, O.A., </a:t>
            </a:r>
            <a:r>
              <a:rPr lang="en-GB" sz="1400" dirty="0" err="1"/>
              <a:t>Filzmoser</a:t>
            </a:r>
            <a:r>
              <a:rPr lang="en-GB" sz="1400" dirty="0"/>
              <a:t>, P. &amp; The EuroGeoSurveys Geochemistry Expert Group, 2009.  </a:t>
            </a:r>
            <a:r>
              <a:rPr lang="en-GB" sz="1400" b="1" i="1" dirty="0"/>
              <a:t>The EuroGeoSurveys geochemical mapping of agricultural and grazing land soils project (GEMAS) – Evaluation of quality control results of aqua regia extraction analysis</a:t>
            </a:r>
            <a:r>
              <a:rPr lang="en-GB" sz="1400" dirty="0"/>
              <a:t>.  Geological Survey of Norway, Trondheim, NGU report 2009.049, 94 pp. </a:t>
            </a:r>
            <a:r>
              <a:rPr lang="en-GB" b="1" dirty="0">
                <a:solidFill>
                  <a:srgbClr val="0000CC"/>
                </a:solidFill>
              </a:rPr>
              <a:t>http://www.ngu.no/upload/Publikasjoner/Rapporter/2009/2009_049.pdf</a:t>
            </a:r>
            <a:r>
              <a:rPr lang="en-GB" sz="1400" dirty="0"/>
              <a:t> </a:t>
            </a:r>
          </a:p>
          <a:p>
            <a:pPr marL="274638" indent="-274638">
              <a:spcBef>
                <a:spcPct val="50000"/>
              </a:spcBef>
            </a:pPr>
            <a:r>
              <a:rPr lang="en-GB" sz="1400" dirty="0"/>
              <a:t>(2) </a:t>
            </a:r>
            <a:r>
              <a:rPr lang="en-GB" sz="1400" dirty="0" err="1"/>
              <a:t>Reimann</a:t>
            </a:r>
            <a:r>
              <a:rPr lang="en-GB" sz="1400" dirty="0"/>
              <a:t>, C., Demetriades, A., </a:t>
            </a:r>
            <a:r>
              <a:rPr lang="en-GB" sz="1400" dirty="0" err="1"/>
              <a:t>Eggen</a:t>
            </a:r>
            <a:r>
              <a:rPr lang="en-GB" sz="1400" dirty="0"/>
              <a:t>, O.A., </a:t>
            </a:r>
            <a:r>
              <a:rPr lang="en-GB" sz="1400" dirty="0" err="1"/>
              <a:t>Filzmoser</a:t>
            </a:r>
            <a:r>
              <a:rPr lang="en-GB" sz="1400" dirty="0"/>
              <a:t>, P. &amp; the EuroGeoSurveys Geochemistry Expert Group, 2011.  </a:t>
            </a:r>
            <a:r>
              <a:rPr lang="en-GB" sz="1400" b="1" i="1" dirty="0"/>
              <a:t>The EuroGeoSurveys </a:t>
            </a:r>
            <a:r>
              <a:rPr lang="en-GB" sz="1400" b="1" i="1" dirty="0" err="1"/>
              <a:t>GEochemical</a:t>
            </a:r>
            <a:r>
              <a:rPr lang="en-GB" sz="1400" b="1" i="1" dirty="0"/>
              <a:t> Mapping of Agricultural and grazing land Soils project (GEMAS) - Evaluation of quality control results of total C and S, total organic carbon (TOC), cation exchange capacity (CEC), XRF, pH, and particle size distribution (PSD) analysis</a:t>
            </a:r>
            <a:r>
              <a:rPr lang="en-GB" sz="1400" dirty="0"/>
              <a:t>.  Geological Survey of Norway, Trondheim, NGU report 2011.043, 90 pp. </a:t>
            </a:r>
            <a:r>
              <a:rPr lang="en-GB" b="1" dirty="0">
                <a:solidFill>
                  <a:srgbClr val="0000CC"/>
                </a:solidFill>
              </a:rPr>
              <a:t>http://www.ngu.no/upload/Publikasjoner/Rapporter/2011/2011_043.pdf</a:t>
            </a:r>
            <a:r>
              <a:rPr lang="en-GB" sz="1400" b="1" dirty="0">
                <a:solidFill>
                  <a:srgbClr val="0000CC"/>
                </a:solidFill>
              </a:rPr>
              <a:t> </a:t>
            </a:r>
          </a:p>
          <a:p>
            <a:pPr marL="274638" indent="-274638">
              <a:spcBef>
                <a:spcPct val="50000"/>
              </a:spcBef>
            </a:pPr>
            <a:r>
              <a:rPr lang="en-GB" sz="1400" dirty="0"/>
              <a:t>(3) </a:t>
            </a:r>
            <a:r>
              <a:rPr lang="en-GB" sz="1400" dirty="0" err="1"/>
              <a:t>Reimann</a:t>
            </a:r>
            <a:r>
              <a:rPr lang="en-GB" sz="1400" dirty="0"/>
              <a:t>, C., Demetriades, A., </a:t>
            </a:r>
            <a:r>
              <a:rPr lang="en-GB" sz="1400" dirty="0" err="1"/>
              <a:t>Birke</a:t>
            </a:r>
            <a:r>
              <a:rPr lang="en-GB" sz="1400" dirty="0"/>
              <a:t>, M., </a:t>
            </a:r>
            <a:r>
              <a:rPr lang="en-GB" sz="1400" dirty="0" err="1"/>
              <a:t>Eggen</a:t>
            </a:r>
            <a:r>
              <a:rPr lang="en-GB" sz="1400" dirty="0"/>
              <a:t>, O. A., </a:t>
            </a:r>
            <a:r>
              <a:rPr lang="en-GB" sz="1400" dirty="0" err="1"/>
              <a:t>Filzmoser</a:t>
            </a:r>
            <a:r>
              <a:rPr lang="en-GB" sz="1400" dirty="0"/>
              <a:t>, P., </a:t>
            </a:r>
            <a:r>
              <a:rPr lang="en-GB" sz="1400" dirty="0" err="1"/>
              <a:t>Kriete</a:t>
            </a:r>
            <a:r>
              <a:rPr lang="en-GB" sz="1400" dirty="0"/>
              <a:t>, C. &amp; EuroGeoSurveys Geochemistry Expert Group, 2012.  </a:t>
            </a:r>
            <a:r>
              <a:rPr lang="en-GB" sz="1400" b="1" i="1" dirty="0"/>
              <a:t>The EuroGeoSurveys Geochemical Mapping of Agricultural and grazing land Soils project (GEMAS) – Evaluation of quality control results of particle size estimation by MIR prediction, </a:t>
            </a:r>
            <a:r>
              <a:rPr lang="en-GB" sz="1400" b="1" i="1" dirty="0" err="1"/>
              <a:t>Pb</a:t>
            </a:r>
            <a:r>
              <a:rPr lang="en-GB" sz="1400" b="1" i="1" dirty="0"/>
              <a:t>-isotope and MMI® extraction analyses and results of the GEMAS ring test for the standards </a:t>
            </a:r>
            <a:r>
              <a:rPr lang="en-GB" sz="1400" b="1" i="1" dirty="0" err="1"/>
              <a:t>Ap</a:t>
            </a:r>
            <a:r>
              <a:rPr lang="en-GB" sz="1400" b="1" i="1" dirty="0"/>
              <a:t> and Gr</a:t>
            </a:r>
            <a:r>
              <a:rPr lang="en-GB" sz="1400" dirty="0"/>
              <a:t>. Geological Survey of Norway, Trondheim, NGU report 2012.051, 136 pp.   </a:t>
            </a:r>
            <a:r>
              <a:rPr lang="en-GB" b="1" dirty="0">
                <a:solidFill>
                  <a:srgbClr val="0000CC"/>
                </a:solidFill>
              </a:rPr>
              <a:t>http://www.ngu.no/upload/Publikasjoner/Rapporter/2012/2012_051.pdf</a:t>
            </a:r>
            <a:r>
              <a:rPr lang="en-GB" sz="1400" dirty="0"/>
              <a:t> </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95263" y="620713"/>
            <a:ext cx="8713787" cy="5932393"/>
          </a:xfrm>
          <a:prstGeom prst="rect">
            <a:avLst/>
          </a:prstGeom>
          <a:noFill/>
          <a:ln w="9525">
            <a:noFill/>
            <a:miter lim="800000"/>
            <a:headEnd/>
            <a:tailEnd/>
          </a:ln>
        </p:spPr>
        <p:txBody>
          <a:bodyPr>
            <a:spAutoFit/>
          </a:bodyPr>
          <a:lstStyle/>
          <a:p>
            <a:pPr marL="441325" indent="-441325">
              <a:spcBef>
                <a:spcPct val="50000"/>
              </a:spcBef>
            </a:pPr>
            <a:r>
              <a:rPr lang="en-GB" sz="2300" b="1" dirty="0"/>
              <a:t>(3)</a:t>
            </a:r>
            <a:r>
              <a:rPr lang="en-GB" sz="2300" b="1" i="1" dirty="0"/>
              <a:t> </a:t>
            </a:r>
            <a:r>
              <a:rPr lang="en-GB" sz="2300" b="1" i="1" dirty="0">
                <a:solidFill>
                  <a:srgbClr val="0000CC"/>
                </a:solidFill>
              </a:rPr>
              <a:t>Interpretation</a:t>
            </a:r>
            <a:r>
              <a:rPr lang="en-GB" sz="2300" b="1" dirty="0"/>
              <a:t> of the collected data and information is the next stage.  However, before starting the interpretation of the analytical data of the explored area, the Applied Geochemist checks the quality of the analytical data by studying the analytical results of the quality control samples that he/she has introduced into the group of samples sent to the laboratory.  Checks the field duplicate sample results, </a:t>
            </a:r>
            <a:r>
              <a:rPr lang="en-GB" sz="2300" b="1" i="1" dirty="0"/>
              <a:t>etc.</a:t>
            </a:r>
            <a:r>
              <a:rPr lang="en-GB" sz="2300" b="1" dirty="0"/>
              <a:t>, </a:t>
            </a:r>
            <a:r>
              <a:rPr lang="en-GB" sz="2300" b="1" i="1" dirty="0"/>
              <a:t>etc.</a:t>
            </a:r>
          </a:p>
          <a:p>
            <a:pPr marL="441325" indent="-441325">
              <a:spcBef>
                <a:spcPct val="50000"/>
              </a:spcBef>
            </a:pPr>
            <a:r>
              <a:rPr lang="en-GB" sz="2300" b="1" dirty="0"/>
              <a:t>      When satisfied that the errors are within acceptable limits, and then, </a:t>
            </a:r>
            <a:r>
              <a:rPr lang="en-GB" sz="2300" b="1" i="1" u="sng" dirty="0">
                <a:solidFill>
                  <a:srgbClr val="FF0000"/>
                </a:solidFill>
              </a:rPr>
              <a:t>and I strongly stress and only then </a:t>
            </a:r>
            <a:r>
              <a:rPr lang="en-GB" sz="2300" b="1" dirty="0"/>
              <a:t>he/she proceeds with the interpretation.  During this stage, geochemical distribution maps are plotted, meaning that the analytical results of each chemical element, determined on each sample, are plotted on a topographical map in order to see the geographical or spatial distribution of an element.  </a:t>
            </a:r>
          </a:p>
        </p:txBody>
      </p:sp>
      <p:sp>
        <p:nvSpPr>
          <p:cNvPr id="99331"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(3) Interpretation…</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3" name="Rectangle 2"/>
          <p:cNvSpPr/>
          <p:nvPr/>
        </p:nvSpPr>
        <p:spPr>
          <a:xfrm>
            <a:off x="4211960" y="857232"/>
            <a:ext cx="4636793" cy="2308324"/>
          </a:xfrm>
          <a:prstGeom prst="rect">
            <a:avLst/>
          </a:prstGeom>
        </p:spPr>
        <p:txBody>
          <a:bodyPr wrap="square">
            <a:spAutoFit/>
          </a:bodyPr>
          <a:lstStyle/>
          <a:p>
            <a:pPr>
              <a:defRPr/>
            </a:pPr>
            <a:r>
              <a:rPr lang="en-GB" sz="2400" b="1" dirty="0"/>
              <a:t>Now “</a:t>
            </a:r>
            <a:r>
              <a:rPr lang="en-GB" sz="2400" b="1" i="1" dirty="0">
                <a:solidFill>
                  <a:srgbClr val="0000CC"/>
                </a:solidFill>
              </a:rPr>
              <a:t>Let's start at the very beginning.  A very good place to start</a:t>
            </a:r>
            <a:r>
              <a:rPr lang="en-GB" sz="2400" b="1" dirty="0"/>
              <a:t>”, as Julie Andrews sang in the memorable song “Do – Re – Mi” in the movie film “The Sound of Music”.</a:t>
            </a:r>
          </a:p>
        </p:txBody>
      </p:sp>
      <p:pic>
        <p:nvPicPr>
          <p:cNvPr id="4" name="Picture 3" descr="Do-Re-Mi_Julie_Andrews.jpg"/>
          <p:cNvPicPr>
            <a:picLocks noChangeAspect="1"/>
          </p:cNvPicPr>
          <p:nvPr/>
        </p:nvPicPr>
        <p:blipFill>
          <a:blip r:embed="rId3" cstate="print"/>
          <a:stretch>
            <a:fillRect/>
          </a:stretch>
        </p:blipFill>
        <p:spPr>
          <a:xfrm>
            <a:off x="4397840" y="3789040"/>
            <a:ext cx="4355976" cy="2450237"/>
          </a:xfrm>
          <a:prstGeom prst="rect">
            <a:avLst/>
          </a:prstGeom>
        </p:spPr>
      </p:pic>
      <p:pic>
        <p:nvPicPr>
          <p:cNvPr id="5" name="Picture 4" descr="Sound_of_Music.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51520" y="836711"/>
            <a:ext cx="3770551" cy="5315543"/>
          </a:xfrm>
          <a:prstGeom prst="rect">
            <a:avLst/>
          </a:prstGeom>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214281" y="404813"/>
            <a:ext cx="8715437" cy="6524863"/>
          </a:xfrm>
          <a:prstGeom prst="rect">
            <a:avLst/>
          </a:prstGeom>
          <a:noFill/>
          <a:ln w="9525">
            <a:noFill/>
            <a:miter lim="800000"/>
            <a:headEnd/>
            <a:tailEnd/>
          </a:ln>
        </p:spPr>
        <p:txBody>
          <a:bodyPr wrap="square">
            <a:spAutoFit/>
          </a:bodyPr>
          <a:lstStyle/>
          <a:p>
            <a:pPr>
              <a:spcBef>
                <a:spcPct val="50000"/>
              </a:spcBef>
            </a:pPr>
            <a:r>
              <a:rPr lang="en-GB" sz="2200" b="1" dirty="0"/>
              <a:t>The Applied Geochemist is looking for geochemical anomalies of the studied chemical element, meaning abnormal concentrations of the chemical element.  The question that he/she must answer:  </a:t>
            </a:r>
            <a:r>
              <a:rPr lang="en-GB" sz="2200" b="1" i="1" dirty="0">
                <a:solidFill>
                  <a:srgbClr val="FF0000"/>
                </a:solidFill>
              </a:rPr>
              <a:t>are these abnormal concentrations of the studied chemical element significant in terms of possible hidden ore bodies</a:t>
            </a:r>
            <a:r>
              <a:rPr lang="en-GB" sz="2200" b="1" dirty="0"/>
              <a:t>, or </a:t>
            </a:r>
            <a:r>
              <a:rPr lang="en-GB" sz="2200" b="1" i="1" dirty="0">
                <a:solidFill>
                  <a:srgbClr val="C00000"/>
                </a:solidFill>
              </a:rPr>
              <a:t>can they be explained by possible superficial contamination</a:t>
            </a:r>
            <a:r>
              <a:rPr lang="en-GB" sz="2200" b="1" dirty="0"/>
              <a:t>, as, </a:t>
            </a:r>
            <a:r>
              <a:rPr lang="en-GB" sz="2200" b="1" i="1" dirty="0"/>
              <a:t>for example</a:t>
            </a:r>
            <a:r>
              <a:rPr lang="en-GB" sz="2200" b="1" dirty="0"/>
              <a:t>, an ancient smelting work, or artificial wastes.  </a:t>
            </a:r>
          </a:p>
          <a:p>
            <a:pPr>
              <a:spcBef>
                <a:spcPct val="50000"/>
              </a:spcBef>
            </a:pPr>
            <a:r>
              <a:rPr lang="en-GB" sz="2200" b="1" dirty="0"/>
              <a:t>Another important point is to examine if the geochemical anomalies of the studied chemical element are caused by uneconomic concentrations of elements in otherwise ordinary rocks, or by any other factors.  </a:t>
            </a:r>
          </a:p>
          <a:p>
            <a:pPr>
              <a:spcBef>
                <a:spcPct val="50000"/>
              </a:spcBef>
            </a:pPr>
            <a:r>
              <a:rPr lang="en-GB" sz="2200" b="1" dirty="0"/>
              <a:t>The Applied Geochemist should find, therefore, verifiable reasons for all geochemical anomalies of the studied chemical element.  If he/she is not certain about the explanations given, based on his/her field observations, then the unexplained geochemical anomalies must be checked by going again in the field area.</a:t>
            </a:r>
          </a:p>
        </p:txBody>
      </p:sp>
      <p:sp>
        <p:nvSpPr>
          <p:cNvPr id="100355"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…GEOCHEMICAL SURVEY:  (3) Interpretation</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09550" y="1185863"/>
            <a:ext cx="8713788" cy="2569934"/>
          </a:xfrm>
          <a:prstGeom prst="rect">
            <a:avLst/>
          </a:prstGeom>
          <a:noFill/>
          <a:ln w="9525">
            <a:noFill/>
            <a:miter lim="800000"/>
            <a:headEnd/>
            <a:tailEnd/>
          </a:ln>
        </p:spPr>
        <p:txBody>
          <a:bodyPr>
            <a:spAutoFit/>
          </a:bodyPr>
          <a:lstStyle/>
          <a:p>
            <a:pPr marL="441325" indent="-441325">
              <a:spcBef>
                <a:spcPct val="50000"/>
              </a:spcBef>
            </a:pPr>
            <a:r>
              <a:rPr lang="en-GB" sz="2300" b="1" dirty="0"/>
              <a:t>(4) The </a:t>
            </a:r>
            <a:r>
              <a:rPr lang="en-GB" sz="2300" b="1" i="1" dirty="0">
                <a:solidFill>
                  <a:srgbClr val="0000CC"/>
                </a:solidFill>
              </a:rPr>
              <a:t>follow-up stage (or detailed stage)</a:t>
            </a:r>
            <a:r>
              <a:rPr lang="en-GB" sz="2300" b="1" dirty="0">
                <a:solidFill>
                  <a:srgbClr val="0000CC"/>
                </a:solidFill>
              </a:rPr>
              <a:t> </a:t>
            </a:r>
            <a:r>
              <a:rPr lang="en-GB" sz="2300" b="1" dirty="0"/>
              <a:t>is the final stage in a geochemical survey, and involves the assessment of the economic prospects suggested by a given geochemical anomaly, and the planning by the Applied Geochemist to provide additional information to pinpoint areas suitable for more direct exploration, </a:t>
            </a:r>
            <a:r>
              <a:rPr lang="en-GB" sz="2300" b="1" i="1" dirty="0"/>
              <a:t>for example</a:t>
            </a:r>
            <a:r>
              <a:rPr lang="en-GB" sz="2300" b="1" dirty="0"/>
              <a:t>, by </a:t>
            </a:r>
            <a:r>
              <a:rPr lang="en-GB" sz="2300" b="1" i="1" dirty="0">
                <a:solidFill>
                  <a:srgbClr val="0000CC"/>
                </a:solidFill>
              </a:rPr>
              <a:t>trenching</a:t>
            </a:r>
            <a:r>
              <a:rPr lang="en-GB" sz="2300" b="1" dirty="0"/>
              <a:t> or by </a:t>
            </a:r>
            <a:r>
              <a:rPr lang="en-GB" sz="2300" b="1" i="1" dirty="0">
                <a:solidFill>
                  <a:srgbClr val="0000CC"/>
                </a:solidFill>
              </a:rPr>
              <a:t>drilling</a:t>
            </a:r>
            <a:r>
              <a:rPr lang="en-GB" sz="2300" b="1" dirty="0"/>
              <a:t>. </a:t>
            </a:r>
          </a:p>
        </p:txBody>
      </p:sp>
      <p:sp>
        <p:nvSpPr>
          <p:cNvPr id="101379" name="Rectangle 3"/>
          <p:cNvSpPr>
            <a:spLocks noChangeArrowheads="1"/>
          </p:cNvSpPr>
          <p:nvPr/>
        </p:nvSpPr>
        <p:spPr bwMode="auto">
          <a:xfrm>
            <a:off x="0" y="0"/>
            <a:ext cx="9144000" cy="492125"/>
          </a:xfrm>
          <a:prstGeom prst="rect">
            <a:avLst/>
          </a:prstGeom>
          <a:noFill/>
          <a:ln w="9525">
            <a:noFill/>
            <a:miter lim="800000"/>
            <a:headEnd/>
            <a:tailEnd/>
          </a:ln>
        </p:spPr>
        <p:txBody>
          <a:bodyPr>
            <a:spAutoFit/>
          </a:bodyPr>
          <a:lstStyle/>
          <a:p>
            <a:pPr algn="ctr"/>
            <a:r>
              <a:rPr lang="en-GB" sz="2600" b="1">
                <a:solidFill>
                  <a:srgbClr val="0000CC"/>
                </a:solidFill>
              </a:rPr>
              <a:t>…GEOCHEMICAL SURVEY:  (4) Follow-up stage…</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02402" name="Rectangle 3"/>
          <p:cNvSpPr>
            <a:spLocks noChangeArrowheads="1"/>
          </p:cNvSpPr>
          <p:nvPr/>
        </p:nvSpPr>
        <p:spPr bwMode="auto">
          <a:xfrm>
            <a:off x="0" y="2420938"/>
            <a:ext cx="9144000" cy="488950"/>
          </a:xfrm>
          <a:prstGeom prst="rect">
            <a:avLst/>
          </a:prstGeom>
          <a:noFill/>
          <a:ln w="9525">
            <a:noFill/>
            <a:miter lim="800000"/>
            <a:headEnd/>
            <a:tailEnd/>
          </a:ln>
        </p:spPr>
        <p:txBody>
          <a:bodyPr>
            <a:spAutoFit/>
          </a:bodyPr>
          <a:lstStyle/>
          <a:p>
            <a:pPr algn="ctr"/>
            <a:r>
              <a:rPr lang="en-GB" sz="2600" b="1">
                <a:solidFill>
                  <a:srgbClr val="0000CC"/>
                </a:solidFill>
              </a:rPr>
              <a:t>4. DRAINAGE SEDIMENT GEOCHEMICAL SURVEY</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179388" y="857232"/>
            <a:ext cx="8713787" cy="5224507"/>
          </a:xfrm>
          <a:prstGeom prst="rect">
            <a:avLst/>
          </a:prstGeom>
          <a:noFill/>
          <a:ln w="9525">
            <a:noFill/>
            <a:miter lim="800000"/>
            <a:headEnd/>
            <a:tailEnd/>
          </a:ln>
        </p:spPr>
        <p:txBody>
          <a:bodyPr>
            <a:spAutoFit/>
          </a:bodyPr>
          <a:lstStyle/>
          <a:p>
            <a:pPr>
              <a:spcBef>
                <a:spcPct val="50000"/>
              </a:spcBef>
            </a:pPr>
            <a:r>
              <a:rPr lang="en-GB" sz="2300" b="1" dirty="0"/>
              <a:t>To begin with, let us define ‘</a:t>
            </a:r>
            <a:r>
              <a:rPr lang="en-GB" sz="2300" b="1" i="1" dirty="0">
                <a:solidFill>
                  <a:srgbClr val="0000CC"/>
                </a:solidFill>
              </a:rPr>
              <a:t>drainage basin</a:t>
            </a:r>
            <a:r>
              <a:rPr lang="en-GB" sz="2300" b="1" dirty="0"/>
              <a:t>’, also called ‘</a:t>
            </a:r>
            <a:r>
              <a:rPr lang="en-GB" sz="2300" b="1" i="1" dirty="0">
                <a:solidFill>
                  <a:srgbClr val="0000CC"/>
                </a:solidFill>
              </a:rPr>
              <a:t>catchment basin</a:t>
            </a:r>
            <a:r>
              <a:rPr lang="en-GB" sz="2300" b="1" dirty="0"/>
              <a:t>’.  It is the area from which all water flows to a single stream or set of streams.  The area of a drainage basin ranges from that draining into a small stream, to a large area drained by a major river and its tributaries.  </a:t>
            </a:r>
            <a:r>
              <a:rPr lang="en-GB" sz="2300" b="1" i="1" dirty="0"/>
              <a:t>For example</a:t>
            </a:r>
            <a:r>
              <a:rPr lang="en-GB" sz="2300" b="1" dirty="0"/>
              <a:t>, the total area drained by the Congo River in Africa constitutes its drainage basin, or the total area drained by the Yangtze River in China constitutes its drainage basin.  </a:t>
            </a:r>
          </a:p>
          <a:p>
            <a:pPr>
              <a:spcBef>
                <a:spcPct val="50000"/>
              </a:spcBef>
            </a:pPr>
            <a:r>
              <a:rPr lang="en-GB" sz="2300" b="1" dirty="0"/>
              <a:t>The boundary between drainage basins is marked by a topographic rise, which may vary from a few metres or tens or hundreds of metres (a hill or a mountain), and is called a ‘</a:t>
            </a:r>
            <a:r>
              <a:rPr lang="en-GB" sz="2300" b="1" i="1" dirty="0">
                <a:solidFill>
                  <a:srgbClr val="0000CC"/>
                </a:solidFill>
              </a:rPr>
              <a:t>drainage divide</a:t>
            </a:r>
            <a:r>
              <a:rPr lang="en-GB" sz="2300" b="1" dirty="0"/>
              <a:t>’ or ‘</a:t>
            </a:r>
            <a:r>
              <a:rPr lang="en-GB" sz="2300" b="1" i="1" dirty="0">
                <a:solidFill>
                  <a:srgbClr val="0000CC"/>
                </a:solidFill>
              </a:rPr>
              <a:t>watershed</a:t>
            </a:r>
            <a:r>
              <a:rPr lang="en-GB" sz="2300" b="1" dirty="0"/>
              <a:t>’, and all the rainfall on opposite sides of a drainage divide will flow into different drainage basins.</a:t>
            </a:r>
          </a:p>
        </p:txBody>
      </p:sp>
      <p:sp>
        <p:nvSpPr>
          <p:cNvPr id="103427"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4. DRAINAGE SEDIMENT GEOCHEMICAL SURVEY… </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…DRAINAGE SEDIMENT GEOCHEMICAL SURVEY… </a:t>
            </a:r>
          </a:p>
        </p:txBody>
      </p:sp>
      <p:sp>
        <p:nvSpPr>
          <p:cNvPr id="104452" name="Rectangle 6"/>
          <p:cNvSpPr>
            <a:spLocks noChangeArrowheads="1"/>
          </p:cNvSpPr>
          <p:nvPr/>
        </p:nvSpPr>
        <p:spPr bwMode="auto">
          <a:xfrm>
            <a:off x="0" y="957188"/>
            <a:ext cx="8642350" cy="400110"/>
          </a:xfrm>
          <a:prstGeom prst="rect">
            <a:avLst/>
          </a:prstGeom>
          <a:noFill/>
          <a:ln w="9525">
            <a:noFill/>
            <a:miter lim="800000"/>
            <a:headEnd/>
            <a:tailEnd/>
          </a:ln>
        </p:spPr>
        <p:txBody>
          <a:bodyPr>
            <a:spAutoFit/>
          </a:bodyPr>
          <a:lstStyle/>
          <a:p>
            <a:pPr algn="ctr"/>
            <a:r>
              <a:rPr lang="en-GB" sz="2000" b="1" dirty="0"/>
              <a:t>Drainage basin of the Yangtze River in China</a:t>
            </a:r>
          </a:p>
        </p:txBody>
      </p:sp>
      <p:sp>
        <p:nvSpPr>
          <p:cNvPr id="104453" name="Rectangle 7"/>
          <p:cNvSpPr>
            <a:spLocks noChangeArrowheads="1"/>
          </p:cNvSpPr>
          <p:nvPr/>
        </p:nvSpPr>
        <p:spPr bwMode="auto">
          <a:xfrm>
            <a:off x="1214414" y="6080959"/>
            <a:ext cx="6689011" cy="276999"/>
          </a:xfrm>
          <a:prstGeom prst="rect">
            <a:avLst/>
          </a:prstGeom>
          <a:noFill/>
          <a:ln w="9525">
            <a:noFill/>
            <a:miter lim="800000"/>
            <a:headEnd/>
            <a:tailEnd/>
          </a:ln>
        </p:spPr>
        <p:txBody>
          <a:bodyPr wrap="none">
            <a:spAutoFit/>
          </a:bodyPr>
          <a:lstStyle/>
          <a:p>
            <a:pPr algn="ctr"/>
            <a:r>
              <a:rPr lang="en-GB" sz="1200" dirty="0"/>
              <a:t>[Source:  https://upload.wikimedia.org/wikipedia/commons/1/1d/Map_of_the_Yangtze_River.gif]</a:t>
            </a:r>
          </a:p>
        </p:txBody>
      </p:sp>
      <p:pic>
        <p:nvPicPr>
          <p:cNvPr id="6" name="Picture 5" descr="Yangtze_River_China.gif"/>
          <p:cNvPicPr>
            <a:picLocks noChangeAspect="1"/>
          </p:cNvPicPr>
          <p:nvPr/>
        </p:nvPicPr>
        <p:blipFill>
          <a:blip r:embed="rId3"/>
          <a:stretch>
            <a:fillRect/>
          </a:stretch>
        </p:blipFill>
        <p:spPr>
          <a:xfrm>
            <a:off x="0" y="1500174"/>
            <a:ext cx="9144000" cy="4212207"/>
          </a:xfrm>
          <a:prstGeom prst="rect">
            <a:avLst/>
          </a:prstGeom>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05474"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…DRAINAGE SEDIMENT GEOCHEMICAL SURVEY… </a:t>
            </a:r>
          </a:p>
        </p:txBody>
      </p:sp>
      <p:pic>
        <p:nvPicPr>
          <p:cNvPr id="105475" name="Picture 5" descr="Drainage_basin_1280px-EN_Bazinul_hidrografic_al_Raului_Latorita,_Romania"/>
          <p:cNvPicPr>
            <a:picLocks noChangeAspect="1" noChangeArrowheads="1"/>
          </p:cNvPicPr>
          <p:nvPr/>
        </p:nvPicPr>
        <p:blipFill>
          <a:blip r:embed="rId3" cstate="print"/>
          <a:srcRect/>
          <a:stretch>
            <a:fillRect/>
          </a:stretch>
        </p:blipFill>
        <p:spPr bwMode="auto">
          <a:xfrm>
            <a:off x="661988" y="549275"/>
            <a:ext cx="7812087" cy="5572125"/>
          </a:xfrm>
          <a:prstGeom prst="rect">
            <a:avLst/>
          </a:prstGeom>
          <a:noFill/>
          <a:ln w="9525">
            <a:noFill/>
            <a:miter lim="800000"/>
            <a:headEnd/>
            <a:tailEnd/>
          </a:ln>
        </p:spPr>
      </p:pic>
      <p:sp>
        <p:nvSpPr>
          <p:cNvPr id="105476" name="Rectangle 6"/>
          <p:cNvSpPr>
            <a:spLocks noChangeArrowheads="1"/>
          </p:cNvSpPr>
          <p:nvPr/>
        </p:nvSpPr>
        <p:spPr bwMode="auto">
          <a:xfrm>
            <a:off x="269875" y="6178550"/>
            <a:ext cx="8623300" cy="228600"/>
          </a:xfrm>
          <a:prstGeom prst="rect">
            <a:avLst/>
          </a:prstGeom>
          <a:noFill/>
          <a:ln w="9525">
            <a:noFill/>
            <a:miter lim="800000"/>
            <a:headEnd/>
            <a:tailEnd/>
          </a:ln>
        </p:spPr>
        <p:txBody>
          <a:bodyPr wrap="none">
            <a:spAutoFit/>
          </a:bodyPr>
          <a:lstStyle/>
          <a:p>
            <a:r>
              <a:rPr lang="en-GB" sz="900"/>
              <a:t>[Source: http://commons.wikimedia.org/wiki/Category:Drainage_basin_maps_of_Romania#mediaviewer/File:EN_Bazinul_hidrografic_al_Raului_Latorita,_Romania.jpg]</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…DRAINAGE SEDIMENT GEOCHEMICAL SURVEY… </a:t>
            </a:r>
          </a:p>
        </p:txBody>
      </p:sp>
      <p:pic>
        <p:nvPicPr>
          <p:cNvPr id="104451" name="Picture 27" descr="Figure_12"/>
          <p:cNvPicPr>
            <a:picLocks noChangeAspect="1" noChangeArrowheads="1"/>
          </p:cNvPicPr>
          <p:nvPr/>
        </p:nvPicPr>
        <p:blipFill>
          <a:blip r:embed="rId3" cstate="print"/>
          <a:srcRect/>
          <a:stretch>
            <a:fillRect/>
          </a:stretch>
        </p:blipFill>
        <p:spPr bwMode="auto">
          <a:xfrm>
            <a:off x="1095375" y="620713"/>
            <a:ext cx="6932613" cy="4784725"/>
          </a:xfrm>
          <a:prstGeom prst="rect">
            <a:avLst/>
          </a:prstGeom>
          <a:noFill/>
          <a:ln w="9525">
            <a:noFill/>
            <a:miter lim="800000"/>
            <a:headEnd/>
            <a:tailEnd/>
          </a:ln>
        </p:spPr>
      </p:pic>
      <p:sp>
        <p:nvSpPr>
          <p:cNvPr id="104452" name="Rectangle 6"/>
          <p:cNvSpPr>
            <a:spLocks noChangeArrowheads="1"/>
          </p:cNvSpPr>
          <p:nvPr/>
        </p:nvSpPr>
        <p:spPr bwMode="auto">
          <a:xfrm>
            <a:off x="250825" y="5589588"/>
            <a:ext cx="8642350" cy="641350"/>
          </a:xfrm>
          <a:prstGeom prst="rect">
            <a:avLst/>
          </a:prstGeom>
          <a:noFill/>
          <a:ln w="9525">
            <a:noFill/>
            <a:miter lim="800000"/>
            <a:headEnd/>
            <a:tailEnd/>
          </a:ln>
        </p:spPr>
        <p:txBody>
          <a:bodyPr>
            <a:spAutoFit/>
          </a:bodyPr>
          <a:lstStyle/>
          <a:p>
            <a:r>
              <a:rPr lang="en-GB" b="1" dirty="0"/>
              <a:t>Stream valleys and drainage basins are separated by drainage divides or watersheds, which are ridges, gentle uplands, or mountain ranges.</a:t>
            </a:r>
          </a:p>
        </p:txBody>
      </p:sp>
      <p:sp>
        <p:nvSpPr>
          <p:cNvPr id="104453" name="Rectangle 7"/>
          <p:cNvSpPr>
            <a:spLocks noChangeArrowheads="1"/>
          </p:cNvSpPr>
          <p:nvPr/>
        </p:nvSpPr>
        <p:spPr bwMode="auto">
          <a:xfrm>
            <a:off x="4211638" y="5084763"/>
            <a:ext cx="3744912" cy="274637"/>
          </a:xfrm>
          <a:prstGeom prst="rect">
            <a:avLst/>
          </a:prstGeom>
          <a:noFill/>
          <a:ln w="9525">
            <a:noFill/>
            <a:miter lim="800000"/>
            <a:headEnd/>
            <a:tailEnd/>
          </a:ln>
        </p:spPr>
        <p:txBody>
          <a:bodyPr wrap="none">
            <a:spAutoFit/>
          </a:bodyPr>
          <a:lstStyle/>
          <a:p>
            <a:r>
              <a:rPr lang="en-GB" sz="1200"/>
              <a:t>[Source:  Press and Siever (2002, Fig. 13.21, p.297)]</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573121" y="1649236"/>
            <a:ext cx="7927969" cy="830997"/>
          </a:xfrm>
          <a:prstGeom prst="rect">
            <a:avLst/>
          </a:prstGeom>
          <a:noFill/>
          <a:ln w="9525">
            <a:noFill/>
            <a:miter lim="800000"/>
            <a:headEnd/>
            <a:tailEnd/>
          </a:ln>
        </p:spPr>
        <p:txBody>
          <a:bodyPr wrap="square">
            <a:spAutoFit/>
          </a:bodyPr>
          <a:lstStyle/>
          <a:p>
            <a:pPr>
              <a:spcBef>
                <a:spcPct val="50000"/>
              </a:spcBef>
            </a:pPr>
            <a:r>
              <a:rPr lang="en-GB" sz="2400" b="1" dirty="0"/>
              <a:t>Drainage sediments depending on their mode of deposition are generally classified into:</a:t>
            </a:r>
          </a:p>
        </p:txBody>
      </p:sp>
      <p:sp>
        <p:nvSpPr>
          <p:cNvPr id="106499"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…DRAINAGE SEDIMENT GEOCHEMICAL SURVEY… </a:t>
            </a:r>
          </a:p>
        </p:txBody>
      </p:sp>
      <p:sp>
        <p:nvSpPr>
          <p:cNvPr id="106500" name="Rectangle 4"/>
          <p:cNvSpPr>
            <a:spLocks noChangeArrowheads="1"/>
          </p:cNvSpPr>
          <p:nvPr/>
        </p:nvSpPr>
        <p:spPr bwMode="auto">
          <a:xfrm>
            <a:off x="2195513" y="2585861"/>
            <a:ext cx="4572000" cy="1200329"/>
          </a:xfrm>
          <a:prstGeom prst="rect">
            <a:avLst/>
          </a:prstGeom>
          <a:noFill/>
          <a:ln w="9525">
            <a:noFill/>
            <a:miter lim="800000"/>
            <a:headEnd/>
            <a:tailEnd/>
          </a:ln>
        </p:spPr>
        <p:txBody>
          <a:bodyPr>
            <a:spAutoFit/>
          </a:bodyPr>
          <a:lstStyle/>
          <a:p>
            <a:pPr marL="182563" indent="-182563">
              <a:buFontTx/>
              <a:buChar char="•"/>
            </a:pPr>
            <a:r>
              <a:rPr lang="en-GB" sz="2400" b="1" dirty="0"/>
              <a:t>active stream sediment, and</a:t>
            </a:r>
          </a:p>
          <a:p>
            <a:pPr marL="182563" indent="-182563">
              <a:buFontTx/>
              <a:buChar char="•"/>
            </a:pPr>
            <a:r>
              <a:rPr lang="en-GB" sz="2400" b="1" dirty="0"/>
              <a:t>overbank or floodplain sediment.</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250825" y="571480"/>
            <a:ext cx="8642350" cy="2197100"/>
          </a:xfrm>
          <a:prstGeom prst="rect">
            <a:avLst/>
          </a:prstGeom>
          <a:noFill/>
          <a:ln w="9525">
            <a:noFill/>
            <a:miter lim="800000"/>
            <a:headEnd/>
            <a:tailEnd/>
          </a:ln>
        </p:spPr>
        <p:txBody>
          <a:bodyPr>
            <a:spAutoFit/>
          </a:bodyPr>
          <a:lstStyle/>
          <a:p>
            <a:pPr>
              <a:spcBef>
                <a:spcPct val="50000"/>
              </a:spcBef>
            </a:pPr>
            <a:r>
              <a:rPr lang="en-GB" sz="2300" b="1" i="1" dirty="0">
                <a:solidFill>
                  <a:srgbClr val="0000CC"/>
                </a:solidFill>
              </a:rPr>
              <a:t>Active stream sediment</a:t>
            </a:r>
            <a:r>
              <a:rPr lang="en-GB" sz="2300" b="1" dirty="0"/>
              <a:t> is fine- to medium-grained solid material, which is made up from fragments that are derived from the erosion of weathered rocks and soil by stream or river water and, depending on their particle size and stream water velocity, are transported either in </a:t>
            </a:r>
            <a:r>
              <a:rPr lang="en-GB" sz="2300" b="1" i="1" u="sng" dirty="0"/>
              <a:t>suspension</a:t>
            </a:r>
            <a:r>
              <a:rPr lang="en-GB" sz="2300" b="1" dirty="0"/>
              <a:t>, or by </a:t>
            </a:r>
            <a:r>
              <a:rPr lang="en-GB" sz="2300" b="1" i="1" u="sng" dirty="0" err="1"/>
              <a:t>saltation</a:t>
            </a:r>
            <a:r>
              <a:rPr lang="en-GB" sz="2300" b="1" dirty="0"/>
              <a:t> or by </a:t>
            </a:r>
            <a:r>
              <a:rPr lang="en-GB" sz="2300" b="1" i="1" u="sng" dirty="0"/>
              <a:t>rolling</a:t>
            </a:r>
            <a:r>
              <a:rPr lang="en-GB" sz="2300" b="1" dirty="0"/>
              <a:t> on the stream bed.</a:t>
            </a:r>
          </a:p>
        </p:txBody>
      </p:sp>
      <p:sp>
        <p:nvSpPr>
          <p:cNvPr id="107523"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(1) Stream sediment geochemical survey…</a:t>
            </a:r>
          </a:p>
        </p:txBody>
      </p:sp>
      <p:pic>
        <p:nvPicPr>
          <p:cNvPr id="107524" name="Picture 28" descr="Figure_13"/>
          <p:cNvPicPr>
            <a:picLocks noChangeAspect="1" noChangeArrowheads="1"/>
          </p:cNvPicPr>
          <p:nvPr/>
        </p:nvPicPr>
        <p:blipFill>
          <a:blip r:embed="rId3" cstate="print"/>
          <a:srcRect/>
          <a:stretch>
            <a:fillRect/>
          </a:stretch>
        </p:blipFill>
        <p:spPr bwMode="auto">
          <a:xfrm>
            <a:off x="250825" y="2852738"/>
            <a:ext cx="4826000" cy="3413125"/>
          </a:xfrm>
          <a:prstGeom prst="rect">
            <a:avLst/>
          </a:prstGeom>
          <a:noFill/>
          <a:ln w="9525">
            <a:noFill/>
            <a:miter lim="800000"/>
            <a:headEnd/>
            <a:tailEnd/>
          </a:ln>
        </p:spPr>
      </p:pic>
      <p:sp>
        <p:nvSpPr>
          <p:cNvPr id="107525" name="Rectangle 6"/>
          <p:cNvSpPr>
            <a:spLocks noChangeArrowheads="1"/>
          </p:cNvSpPr>
          <p:nvPr/>
        </p:nvSpPr>
        <p:spPr bwMode="auto">
          <a:xfrm>
            <a:off x="5219700" y="2737972"/>
            <a:ext cx="3543300" cy="1190625"/>
          </a:xfrm>
          <a:prstGeom prst="rect">
            <a:avLst/>
          </a:prstGeom>
          <a:noFill/>
          <a:ln w="9525">
            <a:noFill/>
            <a:miter lim="800000"/>
            <a:headEnd/>
            <a:tailEnd/>
          </a:ln>
        </p:spPr>
        <p:txBody>
          <a:bodyPr anchor="ctr">
            <a:spAutoFit/>
          </a:bodyPr>
          <a:lstStyle/>
          <a:p>
            <a:pPr eaLnBrk="0" hangingPunct="0"/>
            <a:r>
              <a:rPr lang="en-GB" b="1" dirty="0"/>
              <a:t>A stream or river water current flowing over a bed of sand, silt and clay, transports particles in three ways:</a:t>
            </a:r>
          </a:p>
        </p:txBody>
      </p:sp>
      <p:sp>
        <p:nvSpPr>
          <p:cNvPr id="107526" name="Rectangle 8"/>
          <p:cNvSpPr>
            <a:spLocks noChangeArrowheads="1"/>
          </p:cNvSpPr>
          <p:nvPr/>
        </p:nvSpPr>
        <p:spPr bwMode="auto">
          <a:xfrm>
            <a:off x="5292725" y="3982572"/>
            <a:ext cx="3600450" cy="2446824"/>
          </a:xfrm>
          <a:prstGeom prst="rect">
            <a:avLst/>
          </a:prstGeom>
          <a:noFill/>
          <a:ln w="9525">
            <a:noFill/>
            <a:miter lim="800000"/>
            <a:headEnd/>
            <a:tailEnd/>
          </a:ln>
        </p:spPr>
        <p:txBody>
          <a:bodyPr>
            <a:spAutoFit/>
          </a:bodyPr>
          <a:lstStyle/>
          <a:p>
            <a:pPr marL="342900" indent="-342900">
              <a:spcBef>
                <a:spcPct val="50000"/>
              </a:spcBef>
              <a:buFontTx/>
              <a:buAutoNum type="alphaLcParenR"/>
            </a:pPr>
            <a:r>
              <a:rPr lang="en-GB" b="1" dirty="0"/>
              <a:t>As </a:t>
            </a:r>
            <a:r>
              <a:rPr lang="en-GB" b="1" dirty="0">
                <a:solidFill>
                  <a:srgbClr val="C00000"/>
                </a:solidFill>
              </a:rPr>
              <a:t>bed load</a:t>
            </a:r>
            <a:r>
              <a:rPr lang="en-GB" b="1" dirty="0"/>
              <a:t>, the material sliding and rolling along the bottom of the stream or river valley.</a:t>
            </a:r>
          </a:p>
          <a:p>
            <a:pPr marL="342900" indent="-342900">
              <a:spcBef>
                <a:spcPct val="50000"/>
              </a:spcBef>
              <a:buFontTx/>
              <a:buAutoNum type="alphaLcParenR"/>
            </a:pPr>
            <a:r>
              <a:rPr lang="en-GB" b="1" dirty="0"/>
              <a:t>As </a:t>
            </a:r>
            <a:r>
              <a:rPr lang="en-GB" b="1" dirty="0">
                <a:solidFill>
                  <a:srgbClr val="C00000"/>
                </a:solidFill>
              </a:rPr>
              <a:t>suspended load</a:t>
            </a:r>
            <a:r>
              <a:rPr lang="en-GB" b="1" dirty="0"/>
              <a:t>, the material temporarily or permanently suspended in the flow itself, and</a:t>
            </a:r>
          </a:p>
        </p:txBody>
      </p:sp>
      <p:sp>
        <p:nvSpPr>
          <p:cNvPr id="107527" name="Rectangle 9"/>
          <p:cNvSpPr>
            <a:spLocks noChangeArrowheads="1"/>
          </p:cNvSpPr>
          <p:nvPr/>
        </p:nvSpPr>
        <p:spPr bwMode="auto">
          <a:xfrm>
            <a:off x="1042988" y="6165850"/>
            <a:ext cx="3660775" cy="274638"/>
          </a:xfrm>
          <a:prstGeom prst="rect">
            <a:avLst/>
          </a:prstGeom>
          <a:noFill/>
          <a:ln w="9525">
            <a:noFill/>
            <a:miter lim="800000"/>
            <a:headEnd/>
            <a:tailEnd/>
          </a:ln>
        </p:spPr>
        <p:txBody>
          <a:bodyPr wrap="none">
            <a:spAutoFit/>
          </a:bodyPr>
          <a:lstStyle/>
          <a:p>
            <a:pPr marL="342900" indent="-342900">
              <a:spcBef>
                <a:spcPct val="50000"/>
              </a:spcBef>
            </a:pPr>
            <a:r>
              <a:rPr lang="en-GB" sz="1200"/>
              <a:t>[Source: Press and Siever (2002, Fig. 13.2, p.283)] </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CC"/>
            </a:gs>
          </a:gsLst>
          <a:lin ang="2700000" scaled="1"/>
        </a:gradFill>
        <a:effectLst/>
      </p:bgPr>
    </p:bg>
    <p:spTree>
      <p:nvGrpSpPr>
        <p:cNvPr id="1" name=""/>
        <p:cNvGrpSpPr/>
        <p:nvPr/>
      </p:nvGrpSpPr>
      <p:grpSpPr>
        <a:xfrm>
          <a:off x="0" y="0"/>
          <a:ext cx="0" cy="0"/>
          <a:chOff x="0" y="0"/>
          <a:chExt cx="0" cy="0"/>
        </a:xfrm>
      </p:grpSpPr>
      <p:sp>
        <p:nvSpPr>
          <p:cNvPr id="108546" name="Rectangle 3"/>
          <p:cNvSpPr>
            <a:spLocks noChangeArrowheads="1"/>
          </p:cNvSpPr>
          <p:nvPr/>
        </p:nvSpPr>
        <p:spPr bwMode="auto">
          <a:xfrm>
            <a:off x="0" y="0"/>
            <a:ext cx="9144000" cy="488950"/>
          </a:xfrm>
          <a:prstGeom prst="rect">
            <a:avLst/>
          </a:prstGeom>
          <a:noFill/>
          <a:ln w="9525">
            <a:noFill/>
            <a:miter lim="800000"/>
            <a:headEnd/>
            <a:tailEnd/>
          </a:ln>
        </p:spPr>
        <p:txBody>
          <a:bodyPr>
            <a:spAutoFit/>
          </a:bodyPr>
          <a:lstStyle/>
          <a:p>
            <a:pPr algn="ctr"/>
            <a:r>
              <a:rPr lang="en-GB" sz="2600" b="1">
                <a:solidFill>
                  <a:srgbClr val="0000CC"/>
                </a:solidFill>
              </a:rPr>
              <a:t>…(1) Stream sediment geochemical survey…</a:t>
            </a:r>
          </a:p>
        </p:txBody>
      </p:sp>
      <p:sp>
        <p:nvSpPr>
          <p:cNvPr id="108547" name="Rectangle 6"/>
          <p:cNvSpPr>
            <a:spLocks noChangeArrowheads="1"/>
          </p:cNvSpPr>
          <p:nvPr/>
        </p:nvSpPr>
        <p:spPr bwMode="auto">
          <a:xfrm>
            <a:off x="5364163" y="908050"/>
            <a:ext cx="3600450" cy="2031325"/>
          </a:xfrm>
          <a:prstGeom prst="rect">
            <a:avLst/>
          </a:prstGeom>
          <a:noFill/>
          <a:ln w="9525">
            <a:noFill/>
            <a:miter lim="800000"/>
            <a:headEnd/>
            <a:tailEnd/>
          </a:ln>
        </p:spPr>
        <p:txBody>
          <a:bodyPr>
            <a:spAutoFit/>
          </a:bodyPr>
          <a:lstStyle/>
          <a:p>
            <a:pPr marL="342900" indent="-342900">
              <a:spcBef>
                <a:spcPct val="50000"/>
              </a:spcBef>
              <a:buFontTx/>
              <a:buAutoNum type="alphaLcParenR" startAt="3"/>
            </a:pPr>
            <a:r>
              <a:rPr lang="en-GB" b="1" dirty="0"/>
              <a:t>By the intermittent jumping motion of particle grains in stream or river water, a process known as </a:t>
            </a:r>
            <a:r>
              <a:rPr lang="en-GB" b="1" i="1" dirty="0" err="1"/>
              <a:t>saltation</a:t>
            </a:r>
            <a:r>
              <a:rPr lang="en-GB" b="1" dirty="0"/>
              <a:t>. In general, the smaller the particle, the higher it jumps and the further it travels.</a:t>
            </a:r>
          </a:p>
        </p:txBody>
      </p:sp>
      <p:sp>
        <p:nvSpPr>
          <p:cNvPr id="108548" name="Rectangle 7"/>
          <p:cNvSpPr>
            <a:spLocks noChangeArrowheads="1"/>
          </p:cNvSpPr>
          <p:nvPr/>
        </p:nvSpPr>
        <p:spPr bwMode="auto">
          <a:xfrm>
            <a:off x="1042988" y="3213100"/>
            <a:ext cx="3660775" cy="274638"/>
          </a:xfrm>
          <a:prstGeom prst="rect">
            <a:avLst/>
          </a:prstGeom>
          <a:noFill/>
          <a:ln w="9525">
            <a:noFill/>
            <a:miter lim="800000"/>
            <a:headEnd/>
            <a:tailEnd/>
          </a:ln>
        </p:spPr>
        <p:txBody>
          <a:bodyPr wrap="none">
            <a:spAutoFit/>
          </a:bodyPr>
          <a:lstStyle/>
          <a:p>
            <a:pPr marL="342900" indent="-342900">
              <a:spcBef>
                <a:spcPct val="50000"/>
              </a:spcBef>
            </a:pPr>
            <a:r>
              <a:rPr lang="en-GB" sz="1200"/>
              <a:t>[Source: Press and Siever (2002, Fig. 13.3, p.284)] </a:t>
            </a:r>
          </a:p>
        </p:txBody>
      </p:sp>
      <p:pic>
        <p:nvPicPr>
          <p:cNvPr id="108549" name="Picture 29" descr="Figure_14"/>
          <p:cNvPicPr>
            <a:picLocks noChangeAspect="1" noChangeArrowheads="1"/>
          </p:cNvPicPr>
          <p:nvPr/>
        </p:nvPicPr>
        <p:blipFill>
          <a:blip r:embed="rId3" cstate="print"/>
          <a:srcRect/>
          <a:stretch>
            <a:fillRect/>
          </a:stretch>
        </p:blipFill>
        <p:spPr bwMode="auto">
          <a:xfrm>
            <a:off x="827088" y="620713"/>
            <a:ext cx="4105275" cy="2566987"/>
          </a:xfrm>
          <a:prstGeom prst="rect">
            <a:avLst/>
          </a:prstGeom>
          <a:noFill/>
          <a:ln w="9525">
            <a:noFill/>
            <a:miter lim="800000"/>
            <a:headEnd/>
            <a:tailEnd/>
          </a:ln>
        </p:spPr>
      </p:pic>
      <p:pic>
        <p:nvPicPr>
          <p:cNvPr id="108550" name="Picture 30" descr="ΔΕΙΓΜΑΤΟΛΗΨΙΑ_ΙΖΗΜΑΤΟΣ_ΡΕΜΑΤΟΣ_2"/>
          <p:cNvPicPr>
            <a:picLocks noChangeAspect="1" noChangeArrowheads="1"/>
          </p:cNvPicPr>
          <p:nvPr/>
        </p:nvPicPr>
        <p:blipFill>
          <a:blip r:embed="rId4" cstate="print"/>
          <a:srcRect/>
          <a:stretch>
            <a:fillRect/>
          </a:stretch>
        </p:blipFill>
        <p:spPr bwMode="auto">
          <a:xfrm>
            <a:off x="250825" y="3644900"/>
            <a:ext cx="4248150" cy="2417763"/>
          </a:xfrm>
          <a:prstGeom prst="rect">
            <a:avLst/>
          </a:prstGeom>
          <a:noFill/>
          <a:ln w="9525">
            <a:noFill/>
            <a:miter lim="800000"/>
            <a:headEnd/>
            <a:tailEnd/>
          </a:ln>
        </p:spPr>
      </p:pic>
      <p:pic>
        <p:nvPicPr>
          <p:cNvPr id="108551" name="Picture 31" descr="ΔΕΙΓΜΑΤΟΛΗΨΙΑ_ΙΖΗΜΑΤΟΣ_ΡΕΜΑΤΟΣ_1"/>
          <p:cNvPicPr>
            <a:picLocks noChangeAspect="1" noChangeArrowheads="1"/>
          </p:cNvPicPr>
          <p:nvPr/>
        </p:nvPicPr>
        <p:blipFill>
          <a:blip r:embed="rId5" cstate="print"/>
          <a:srcRect/>
          <a:stretch>
            <a:fillRect/>
          </a:stretch>
        </p:blipFill>
        <p:spPr bwMode="auto">
          <a:xfrm>
            <a:off x="4608513" y="3644900"/>
            <a:ext cx="4284662" cy="2435225"/>
          </a:xfrm>
          <a:prstGeom prst="rect">
            <a:avLst/>
          </a:prstGeom>
          <a:noFill/>
          <a:ln w="9525">
            <a:noFill/>
            <a:miter lim="800000"/>
            <a:headEnd/>
            <a:tailEnd/>
          </a:ln>
        </p:spPr>
      </p:pic>
      <p:sp>
        <p:nvSpPr>
          <p:cNvPr id="108552" name="Rectangle 11"/>
          <p:cNvSpPr>
            <a:spLocks noChangeArrowheads="1"/>
          </p:cNvSpPr>
          <p:nvPr/>
        </p:nvSpPr>
        <p:spPr bwMode="auto">
          <a:xfrm>
            <a:off x="250825" y="6021388"/>
            <a:ext cx="8426450" cy="366712"/>
          </a:xfrm>
          <a:prstGeom prst="rect">
            <a:avLst/>
          </a:prstGeom>
          <a:noFill/>
          <a:ln w="9525">
            <a:noFill/>
            <a:miter lim="800000"/>
            <a:headEnd/>
            <a:tailEnd/>
          </a:ln>
        </p:spPr>
        <p:txBody>
          <a:bodyPr wrap="none" anchor="ctr">
            <a:spAutoFit/>
          </a:bodyPr>
          <a:lstStyle/>
          <a:p>
            <a:pPr eaLnBrk="0" hangingPunct="0"/>
            <a:r>
              <a:rPr lang="en-GB"/>
              <a:t>     (a) Wet stream sediment sampling;               (b) Dry stream sediment sampling</a:t>
            </a:r>
          </a:p>
        </p:txBody>
      </p:sp>
    </p:spTree>
  </p:cSld>
  <p:clrMapOvr>
    <a:masterClrMapping/>
  </p:clrMapOvr>
  <p:transition/>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86"/>
    </a:dk1>
    <a:lt1>
      <a:srgbClr val="FFFFFF"/>
    </a:lt1>
    <a:dk2>
      <a:srgbClr val="000000"/>
    </a:dk2>
    <a:lt2>
      <a:srgbClr val="000000"/>
    </a:lt2>
    <a:accent1>
      <a:srgbClr val="F6BF69"/>
    </a:accent1>
    <a:accent2>
      <a:srgbClr val="FDE3BA"/>
    </a:accent2>
    <a:accent3>
      <a:srgbClr val="AAAAAA"/>
    </a:accent3>
    <a:accent4>
      <a:srgbClr val="DADADA"/>
    </a:accent4>
    <a:accent5>
      <a:srgbClr val="FADCB9"/>
    </a:accent5>
    <a:accent6>
      <a:srgbClr val="E5CEA8"/>
    </a:accent6>
    <a:hlink>
      <a:srgbClr val="BC3700"/>
    </a:hlink>
    <a:folHlink>
      <a:srgbClr val="618FFD"/>
    </a:folHlink>
  </a:clrScheme>
</a:themeOverride>
</file>

<file path=docProps/app.xml><?xml version="1.0" encoding="utf-8"?>
<Properties xmlns="http://schemas.openxmlformats.org/officeDocument/2006/extended-properties" xmlns:vt="http://schemas.openxmlformats.org/officeDocument/2006/docPropsVTypes">
  <TotalTime>13015</TotalTime>
  <Words>20048</Words>
  <Application>Microsoft Office PowerPoint</Application>
  <PresentationFormat>Προβολή στην οθόνη (4:3)</PresentationFormat>
  <Paragraphs>941</Paragraphs>
  <Slides>165</Slides>
  <Notes>164</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165</vt:i4>
      </vt:variant>
    </vt:vector>
  </HeadingPairs>
  <TitlesOfParts>
    <vt:vector size="168" baseType="lpstr">
      <vt:lpstr>Arial</vt:lpstr>
      <vt:lpstr>Arial Narrow</vt:lpstr>
      <vt:lpstr>1_Default Design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ALEXANDROS</dc:creator>
  <cp:lastModifiedBy>Ariadne Argyraki</cp:lastModifiedBy>
  <cp:revision>715</cp:revision>
  <dcterms:created xsi:type="dcterms:W3CDTF">2007-04-09T10:31:35Z</dcterms:created>
  <dcterms:modified xsi:type="dcterms:W3CDTF">2023-10-30T20:47:03Z</dcterms:modified>
</cp:coreProperties>
</file>