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8" r:id="rId2"/>
    <p:sldId id="325" r:id="rId3"/>
    <p:sldId id="258" r:id="rId4"/>
    <p:sldId id="259" r:id="rId5"/>
    <p:sldId id="300" r:id="rId6"/>
    <p:sldId id="301" r:id="rId7"/>
    <p:sldId id="303" r:id="rId8"/>
    <p:sldId id="305" r:id="rId9"/>
    <p:sldId id="302" r:id="rId10"/>
    <p:sldId id="278" r:id="rId11"/>
    <p:sldId id="297" r:id="rId12"/>
    <p:sldId id="304" r:id="rId13"/>
    <p:sldId id="306" r:id="rId14"/>
    <p:sldId id="269" r:id="rId15"/>
    <p:sldId id="283" r:id="rId16"/>
    <p:sldId id="270" r:id="rId17"/>
    <p:sldId id="308" r:id="rId18"/>
    <p:sldId id="309" r:id="rId19"/>
    <p:sldId id="310" r:id="rId20"/>
    <p:sldId id="312" r:id="rId21"/>
    <p:sldId id="311" r:id="rId22"/>
    <p:sldId id="314" r:id="rId23"/>
    <p:sldId id="313" r:id="rId24"/>
    <p:sldId id="315" r:id="rId25"/>
    <p:sldId id="288" r:id="rId26"/>
    <p:sldId id="287" r:id="rId27"/>
    <p:sldId id="316" r:id="rId28"/>
    <p:sldId id="317" r:id="rId29"/>
    <p:sldId id="322" r:id="rId30"/>
    <p:sldId id="323" r:id="rId31"/>
    <p:sldId id="321" r:id="rId32"/>
    <p:sldId id="324" r:id="rId33"/>
    <p:sldId id="296" r:id="rId34"/>
    <p:sldId id="292" r:id="rId35"/>
    <p:sldId id="293" r:id="rId36"/>
    <p:sldId id="319" r:id="rId37"/>
    <p:sldId id="758" r:id="rId38"/>
  </p:sldIdLst>
  <p:sldSz cx="9144000" cy="5715000" type="screen16x1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F5019"/>
    <a:srgbClr val="FFFFCC"/>
    <a:srgbClr val="00FF00"/>
    <a:srgbClr val="27F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296" y="10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32312-3890-431F-8B2B-24CEABF843F1}" type="datetimeFigureOut">
              <a:rPr lang="it-IT" smtClean="0"/>
              <a:t>08/07/2023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20975" y="857250"/>
            <a:ext cx="37020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0D92-6450-41E0-9DFC-8BD06A1F38A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83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53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72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5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876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29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06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97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679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0D92-6450-41E0-9DFC-8BD06A1F38A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34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11C76-7C46-49A6-8CCC-F7593824783C}" type="datetimeFigureOut">
              <a:rPr lang="en-GB" smtClean="0"/>
              <a:pPr/>
              <a:t>08/07/2023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A623C-A570-4D74-B647-DE8706A4BE7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www.globalgeochemicalbaselines.eu/datafiles/file/IUGS-CGGB_Manual_Chapter-9_Data-management.zip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emas.geolba.ac.at/Photos.htm" TargetMode="Externa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geochemicalbaselines.eu/datafiles/file/03_Grunsky_%20Extracting,visualising_and_interpreting-structure-in-geochemical-data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D2296D-AFA5-A781-5CE7-A66CE78D2CF3}"/>
              </a:ext>
            </a:extLst>
          </p:cNvPr>
          <p:cNvSpPr txBox="1"/>
          <p:nvPr/>
        </p:nvSpPr>
        <p:spPr>
          <a:xfrm>
            <a:off x="611560" y="2514767"/>
            <a:ext cx="8136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Management of generated data, development of databases, statistical and geostatistical processing, compositional data analysis and map plotting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311DA7-8E75-6363-CFAA-BE4C22AD5CA2}"/>
              </a:ext>
            </a:extLst>
          </p:cNvPr>
          <p:cNvSpPr txBox="1"/>
          <p:nvPr/>
        </p:nvSpPr>
        <p:spPr>
          <a:xfrm>
            <a:off x="35309" y="1807376"/>
            <a:ext cx="9143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Short course on the applied geochemical methods described in the International Union of Geological Sciences Manual of Standard Methods for Establishing the Global Geochemical Reference Network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3CE6A32-630B-A2A2-B05D-635C5F805AE6}"/>
              </a:ext>
            </a:extLst>
          </p:cNvPr>
          <p:cNvSpPr txBox="1"/>
          <p:nvPr/>
        </p:nvSpPr>
        <p:spPr>
          <a:xfrm>
            <a:off x="1614495" y="4022495"/>
            <a:ext cx="6102549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For details refer to: Tarvainen, T., Smith, S.M.,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Filzmoser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P., Demetriades, A.,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Bogatyrev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I. &amp; Albanese, S., 2022. </a:t>
            </a:r>
            <a:r>
              <a:rPr lang="en-GB" sz="1000" i="1" u="none" strike="noStrike" baseline="0" dirty="0">
                <a:solidFill>
                  <a:srgbClr val="000000"/>
                </a:solidFill>
                <a:latin typeface="+mj-lt"/>
              </a:rPr>
              <a:t>Data Management and Map Production. 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Chapter 9 In: Demetriades, A., Johnson, C.C., Smith, D.B.,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Ladenberger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A.,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Adánez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Sanjuan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P.,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Argyraki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A.,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Stouraiti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C.,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Caritat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P. de, Knights, K.V., Prieto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Rincón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G. &amp; </a:t>
            </a:r>
            <a:r>
              <a:rPr lang="en-GB" sz="1000" i="0" u="none" strike="noStrike" baseline="0" dirty="0" err="1">
                <a:solidFill>
                  <a:srgbClr val="000000"/>
                </a:solidFill>
                <a:latin typeface="+mj-lt"/>
              </a:rPr>
              <a:t>Simubali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, G.N. (Editors), </a:t>
            </a:r>
            <a:r>
              <a:rPr lang="en-GB" sz="1000" b="1" i="0" u="none" strike="noStrike" baseline="0" dirty="0">
                <a:solidFill>
                  <a:srgbClr val="000000"/>
                </a:solidFill>
                <a:latin typeface="+mj-lt"/>
              </a:rPr>
              <a:t>International Union of Geological Sciences Manual of Standard Methods for Establishing the Global Geochemical Reference Network</a:t>
            </a:r>
            <a:r>
              <a:rPr lang="en-GB" sz="1000" i="0" u="none" strike="noStrike" baseline="0" dirty="0">
                <a:solidFill>
                  <a:srgbClr val="000000"/>
                </a:solidFill>
                <a:latin typeface="+mj-lt"/>
              </a:rPr>
              <a:t>. IUGS Commission on Global Geochemical Baselines, Athens, Hellenic Republic, Special Publication, 2, 457−485. </a:t>
            </a:r>
            <a:endParaRPr lang="en-GB" sz="1000" dirty="0">
              <a:latin typeface="+mj-lt"/>
            </a:endParaRPr>
          </a:p>
        </p:txBody>
      </p:sp>
      <p:pic>
        <p:nvPicPr>
          <p:cNvPr id="9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883CBA8-C5C5-B709-9BF9-B35F8F1B6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9579" y="4022495"/>
            <a:ext cx="942476" cy="1332998"/>
          </a:xfrm>
          <a:prstGeom prst="rect">
            <a:avLst/>
          </a:prstGeom>
        </p:spPr>
      </p:pic>
      <p:pic>
        <p:nvPicPr>
          <p:cNvPr id="10" name="Picture 6" descr="60 IUGS-logo-high resolution.png">
            <a:extLst>
              <a:ext uri="{FF2B5EF4-FFF2-40B4-BE49-F238E27FC236}">
                <a16:creationId xmlns:a16="http://schemas.microsoft.com/office/drawing/2014/main" id="{516378EE-5BD9-8E64-A245-C106536E0C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01041"/>
            <a:ext cx="1128434" cy="687953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7706AA-A108-6A7F-DFEA-C5123462C17F}"/>
              </a:ext>
            </a:extLst>
          </p:cNvPr>
          <p:cNvCxnSpPr/>
          <p:nvPr/>
        </p:nvCxnSpPr>
        <p:spPr>
          <a:xfrm>
            <a:off x="323528" y="3865612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IUGS_Commission_GGB_logo_2016.gif">
            <a:extLst>
              <a:ext uri="{FF2B5EF4-FFF2-40B4-BE49-F238E27FC236}">
                <a16:creationId xmlns:a16="http://schemas.microsoft.com/office/drawing/2014/main" id="{6E7F06B5-52EA-322C-6214-ECF771E9FF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683" y="4781861"/>
            <a:ext cx="1182279" cy="78030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71DC22-106A-D148-7F26-B78683F8DF45}"/>
              </a:ext>
            </a:extLst>
          </p:cNvPr>
          <p:cNvSpPr txBox="1"/>
          <p:nvPr/>
        </p:nvSpPr>
        <p:spPr>
          <a:xfrm>
            <a:off x="1599039" y="5034410"/>
            <a:ext cx="6234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 err="1">
                <a:effectLst/>
                <a:latin typeface="+mj-lt"/>
              </a:rPr>
              <a:t>Useful</a:t>
            </a:r>
            <a:r>
              <a:rPr lang="it-IT" sz="1000" b="0" i="0" dirty="0">
                <a:effectLst/>
                <a:latin typeface="+mj-lt"/>
              </a:rPr>
              <a:t> </a:t>
            </a:r>
            <a:r>
              <a:rPr lang="it-IT" sz="1000" b="0" i="0" dirty="0" err="1">
                <a:effectLst/>
                <a:latin typeface="+mj-lt"/>
              </a:rPr>
              <a:t>materials</a:t>
            </a:r>
            <a:r>
              <a:rPr lang="it-IT" sz="1000" b="0" i="0" dirty="0">
                <a:effectLst/>
                <a:latin typeface="+mj-lt"/>
              </a:rPr>
              <a:t> can be </a:t>
            </a:r>
            <a:r>
              <a:rPr lang="it-IT" sz="1000" b="0" i="0" dirty="0" err="1">
                <a:effectLst/>
                <a:latin typeface="+mj-lt"/>
              </a:rPr>
              <a:t>found</a:t>
            </a:r>
            <a:r>
              <a:rPr lang="it-IT" sz="1000" b="0" i="0" dirty="0">
                <a:effectLst/>
                <a:latin typeface="+mj-lt"/>
              </a:rPr>
              <a:t> </a:t>
            </a:r>
            <a:r>
              <a:rPr lang="it-IT" sz="1000" b="0" i="0" dirty="0" err="1">
                <a:effectLst/>
                <a:latin typeface="+mj-lt"/>
              </a:rPr>
              <a:t>at</a:t>
            </a:r>
            <a:r>
              <a:rPr lang="it-IT" sz="1000" b="0" i="0" dirty="0">
                <a:effectLst/>
                <a:latin typeface="+mj-lt"/>
              </a:rPr>
              <a:t>: </a:t>
            </a:r>
            <a:r>
              <a:rPr lang="it-IT" sz="1000" b="0" i="0" dirty="0">
                <a:solidFill>
                  <a:srgbClr val="0000FF"/>
                </a:solidFill>
                <a:effectLst/>
                <a:latin typeface="+mj-lt"/>
                <a:hlinkClick r:id="rId5"/>
              </a:rPr>
              <a:t>http</a:t>
            </a:r>
            <a:r>
              <a:rPr lang="it-IT" sz="1000" dirty="0">
                <a:latin typeface="+mj-lt"/>
                <a:hlinkClick r:id="rId5"/>
              </a:rPr>
              <a:t>://www.globalgeochemicalbaselines.eu/datafiles/file/IUGS-CGGB_Manual_Chapter-9_Data-management.zip</a:t>
            </a:r>
            <a:endParaRPr lang="it-IT" sz="10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0F03BE-D602-9E07-1830-F7B8EE90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63E282D-33B3-0457-6334-4CF03AC636A5}"/>
              </a:ext>
            </a:extLst>
          </p:cNvPr>
          <p:cNvSpPr txBox="1"/>
          <p:nvPr/>
        </p:nvSpPr>
        <p:spPr>
          <a:xfrm>
            <a:off x="6875748" y="1554186"/>
            <a:ext cx="2088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Saturday, 1st of July 2023</a:t>
            </a:r>
            <a:endParaRPr lang="it-IT" sz="1400" b="1" dirty="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D3BCEFA-15F0-3779-0857-732615D165A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95536" y="1708075"/>
            <a:ext cx="6480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180BCF8-A660-0DA5-1EC9-C08FF5AE4FF4}"/>
              </a:ext>
            </a:extLst>
          </p:cNvPr>
          <p:cNvCxnSpPr>
            <a:cxnSpLocks/>
          </p:cNvCxnSpPr>
          <p:nvPr/>
        </p:nvCxnSpPr>
        <p:spPr>
          <a:xfrm>
            <a:off x="395536" y="2392151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B7F8FC6-7CB1-C200-FD77-0A5C8EB834B8}"/>
              </a:ext>
            </a:extLst>
          </p:cNvPr>
          <p:cNvSpPr txBox="1"/>
          <p:nvPr/>
        </p:nvSpPr>
        <p:spPr>
          <a:xfrm>
            <a:off x="6875748" y="3498202"/>
            <a:ext cx="1946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Stefano Albanese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8888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63E854-931E-F270-C482-A797E6DF0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82067"/>
              </p:ext>
            </p:extLst>
          </p:nvPr>
        </p:nvGraphicFramePr>
        <p:xfrm>
          <a:off x="246038" y="1382493"/>
          <a:ext cx="8635478" cy="4011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837">
                  <a:extLst>
                    <a:ext uri="{9D8B030D-6E8A-4147-A177-3AD203B41FA5}">
                      <a16:colId xmlns:a16="http://schemas.microsoft.com/office/drawing/2014/main" val="671249551"/>
                    </a:ext>
                  </a:extLst>
                </a:gridCol>
                <a:gridCol w="753997">
                  <a:extLst>
                    <a:ext uri="{9D8B030D-6E8A-4147-A177-3AD203B41FA5}">
                      <a16:colId xmlns:a16="http://schemas.microsoft.com/office/drawing/2014/main" val="4223581617"/>
                    </a:ext>
                  </a:extLst>
                </a:gridCol>
                <a:gridCol w="744239">
                  <a:extLst>
                    <a:ext uri="{9D8B030D-6E8A-4147-A177-3AD203B41FA5}">
                      <a16:colId xmlns:a16="http://schemas.microsoft.com/office/drawing/2014/main" val="600374910"/>
                    </a:ext>
                  </a:extLst>
                </a:gridCol>
                <a:gridCol w="744239">
                  <a:extLst>
                    <a:ext uri="{9D8B030D-6E8A-4147-A177-3AD203B41FA5}">
                      <a16:colId xmlns:a16="http://schemas.microsoft.com/office/drawing/2014/main" val="1338866614"/>
                    </a:ext>
                  </a:extLst>
                </a:gridCol>
                <a:gridCol w="1259618">
                  <a:extLst>
                    <a:ext uri="{9D8B030D-6E8A-4147-A177-3AD203B41FA5}">
                      <a16:colId xmlns:a16="http://schemas.microsoft.com/office/drawing/2014/main" val="2542462544"/>
                    </a:ext>
                  </a:extLst>
                </a:gridCol>
                <a:gridCol w="1543475">
                  <a:extLst>
                    <a:ext uri="{9D8B030D-6E8A-4147-A177-3AD203B41FA5}">
                      <a16:colId xmlns:a16="http://schemas.microsoft.com/office/drawing/2014/main" val="176121597"/>
                    </a:ext>
                  </a:extLst>
                </a:gridCol>
                <a:gridCol w="1845073">
                  <a:extLst>
                    <a:ext uri="{9D8B030D-6E8A-4147-A177-3AD203B41FA5}">
                      <a16:colId xmlns:a16="http://schemas.microsoft.com/office/drawing/2014/main" val="2459626999"/>
                    </a:ext>
                  </a:extLst>
                </a:gridCol>
              </a:tblGrid>
              <a:tr h="245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Parameters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Topsoil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Subsoil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Humus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Stream water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Stream sediment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Floodplain sediment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1230281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Number of samples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845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788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367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808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852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749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0552954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Order of Magnitude</a:t>
                      </a:r>
                      <a:r>
                        <a:rPr lang="en-GB" sz="1600" baseline="30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3.29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3.31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3.27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3.54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3.54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3.99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135996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% samples &lt;DL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1.78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4.82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0.0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0.267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6310997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mg/kg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μg/l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mg/kg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448723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Detection limit (DL)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0.010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6142471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Minimum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&lt;3.00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&lt;3.00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0.090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&lt;1.00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73409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r>
                        <a:rPr lang="en-GB" sz="1400" baseline="30000">
                          <a:effectLst/>
                        </a:rPr>
                        <a:t>nd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1.50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6.22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0.473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16.0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12.0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7074465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8.20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4.00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0.597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18.0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4118562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20.0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0.900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29.0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25.0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8429598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25</a:t>
                      </a:r>
                      <a:r>
                        <a:rPr lang="en-GB" sz="1400" baseline="30000" dirty="0">
                          <a:effectLst/>
                        </a:rPr>
                        <a:t>th</a:t>
                      </a:r>
                      <a:r>
                        <a:rPr lang="en-GB" sz="1400" dirty="0">
                          <a:effectLst/>
                        </a:rPr>
                        <a:t> percentile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27.0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26.0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30.0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1.43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45.0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42.0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6513792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50</a:t>
                      </a:r>
                      <a:r>
                        <a:rPr lang="en-GB" sz="1400" baseline="30000">
                          <a:effectLst/>
                        </a:rPr>
                        <a:t>th </a:t>
                      </a:r>
                      <a:r>
                        <a:rPr lang="en-GB" sz="1400">
                          <a:effectLst/>
                        </a:rPr>
                        <a:t>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52.0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47.0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45.5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2.61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71.0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65.0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1408635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75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83.0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75.3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62.6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5.28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109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102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0393955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90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111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106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91.4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9.76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166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152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8058290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95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139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110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15.4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214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252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4588090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98</a:t>
                      </a:r>
                      <a:r>
                        <a:rPr lang="en-GB" sz="1400" baseline="30000">
                          <a:effectLst/>
                        </a:rPr>
                        <a:t>th</a:t>
                      </a:r>
                      <a:r>
                        <a:rPr lang="en-GB" sz="1400">
                          <a:effectLst/>
                        </a:rPr>
                        <a:t> percentile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208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171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156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26.8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421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457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5501639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Maximum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2904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3062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1863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310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13,866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4911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7191142"/>
                  </a:ext>
                </a:extLst>
              </a:tr>
              <a:tr h="22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MAD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27.0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23.0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16.4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1.42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effectLst/>
                        </a:rPr>
                        <a:t>30.0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dirty="0">
                          <a:effectLst/>
                        </a:rPr>
                        <a:t>27.0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5114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35800A-BB5E-6D93-0D16-32E88A744270}"/>
              </a:ext>
            </a:extLst>
          </p:cNvPr>
          <p:cNvSpPr txBox="1"/>
          <p:nvPr/>
        </p:nvSpPr>
        <p:spPr>
          <a:xfrm>
            <a:off x="182253" y="481236"/>
            <a:ext cx="8779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spcAft>
                <a:spcPts val="500"/>
              </a:spcAft>
            </a:pP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Basic statistical parameters of Zn in sample types collected in the FOREGS Geochemical Atlas of Europe project (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Salminen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., 2005). In topsoil, subsoil, stream sediment and floodplain sediment it was determined by X-ray fluorescence; in humus and stream water by ICP-MS.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391BE53E-3905-D76F-5B77-D852C2E19E76}"/>
              </a:ext>
            </a:extLst>
          </p:cNvPr>
          <p:cNvSpPr txBox="1"/>
          <p:nvPr/>
        </p:nvSpPr>
        <p:spPr>
          <a:xfrm>
            <a:off x="246038" y="5394336"/>
            <a:ext cx="8640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30000" dirty="0">
                <a:solidFill>
                  <a:srgbClr val="FF0000"/>
                </a:solidFill>
              </a:rPr>
              <a:t>1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log</a:t>
            </a:r>
            <a:r>
              <a:rPr lang="en-GB" sz="700" b="0" i="0" u="none" strike="noStrike" baseline="0" dirty="0">
                <a:solidFill>
                  <a:srgbClr val="000000"/>
                </a:solidFill>
              </a:rPr>
              <a:t>10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Max – log</a:t>
            </a:r>
            <a:r>
              <a:rPr lang="en-GB" sz="700" b="0" i="0" u="none" strike="noStrike" baseline="0" dirty="0">
                <a:solidFill>
                  <a:srgbClr val="000000"/>
                </a:solidFill>
              </a:rPr>
              <a:t>10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Min</a:t>
            </a:r>
            <a:endParaRPr lang="en-GB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7FFC43-0BA3-DD7A-AF7B-C82ACEDB2A6A}"/>
              </a:ext>
            </a:extLst>
          </p:cNvPr>
          <p:cNvSpPr txBox="1"/>
          <p:nvPr/>
        </p:nvSpPr>
        <p:spPr>
          <a:xfrm>
            <a:off x="0" y="10866"/>
            <a:ext cx="9144000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Basic data tables with statistical indices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592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1301A378-AF88-38C0-92F5-7E777261FE8D}"/>
              </a:ext>
            </a:extLst>
          </p:cNvPr>
          <p:cNvSpPr txBox="1"/>
          <p:nvPr/>
        </p:nvSpPr>
        <p:spPr>
          <a:xfrm>
            <a:off x="-3657" y="27912"/>
            <a:ext cx="914765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Data distribution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83046B-B02C-46FF-02FB-9920D5A61441}"/>
              </a:ext>
            </a:extLst>
          </p:cNvPr>
          <p:cNvSpPr txBox="1"/>
          <p:nvPr/>
        </p:nvSpPr>
        <p:spPr>
          <a:xfrm>
            <a:off x="395536" y="1354324"/>
            <a:ext cx="295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GB" b="1" dirty="0">
                <a:solidFill>
                  <a:srgbClr val="FF0000"/>
                </a:solidFill>
              </a:rPr>
              <a:t>Cumulative probability plots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49C67A5E-F251-B295-73DD-0A3AF1A87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1" y="1777379"/>
            <a:ext cx="4176464" cy="365361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4EEEECE-8D56-4E10-AA98-A01BBC67F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365" y="1763329"/>
            <a:ext cx="4197949" cy="3672409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142E39C-0A24-D9C4-A6BC-4AA34999A72C}"/>
              </a:ext>
            </a:extLst>
          </p:cNvPr>
          <p:cNvSpPr txBox="1"/>
          <p:nvPr/>
        </p:nvSpPr>
        <p:spPr>
          <a:xfrm>
            <a:off x="940987" y="1884825"/>
            <a:ext cx="151216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F</a:t>
            </a:r>
            <a:r>
              <a:rPr lang="en-GB" sz="1200" b="0" u="none" strike="noStrike" baseline="0" dirty="0">
                <a:solidFill>
                  <a:srgbClr val="000000"/>
                </a:solidFill>
              </a:rPr>
              <a:t>loodplain sediments</a:t>
            </a:r>
            <a:endParaRPr lang="en-GB" sz="1200" dirty="0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DCD931C-86C2-636D-DAAB-86F500337D1E}"/>
              </a:ext>
            </a:extLst>
          </p:cNvPr>
          <p:cNvSpPr txBox="1"/>
          <p:nvPr/>
        </p:nvSpPr>
        <p:spPr>
          <a:xfrm>
            <a:off x="4788024" y="1339758"/>
            <a:ext cx="318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GB" b="1" dirty="0">
                <a:solidFill>
                  <a:srgbClr val="FF0000"/>
                </a:solidFill>
              </a:rPr>
              <a:t>Combined plots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F57B259-D99F-F98D-EF9D-B19E04115D31}"/>
              </a:ext>
            </a:extLst>
          </p:cNvPr>
          <p:cNvSpPr txBox="1"/>
          <p:nvPr/>
        </p:nvSpPr>
        <p:spPr>
          <a:xfrm>
            <a:off x="179512" y="541199"/>
            <a:ext cx="880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On a Cumulative Probability plot, the concentration of the studied element is plotted along the X-axis (log-scale), while the probability of occurrence of a certain value is plotted along the Y-axis.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023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1CF74-DE92-395A-ADA7-CB6867B5838A}"/>
              </a:ext>
            </a:extLst>
          </p:cNvPr>
          <p:cNvSpPr txBox="1"/>
          <p:nvPr/>
        </p:nvSpPr>
        <p:spPr>
          <a:xfrm>
            <a:off x="529118" y="1408048"/>
            <a:ext cx="110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GB" b="1" dirty="0">
                <a:solidFill>
                  <a:srgbClr val="FF0000"/>
                </a:solidFill>
              </a:rPr>
              <a:t>Boxplots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AF545AA-3929-7F7A-1B48-A540619C9A0F}"/>
              </a:ext>
            </a:extLst>
          </p:cNvPr>
          <p:cNvSpPr txBox="1"/>
          <p:nvPr/>
        </p:nvSpPr>
        <p:spPr>
          <a:xfrm>
            <a:off x="5024621" y="1408048"/>
            <a:ext cx="318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GB" b="1" dirty="0">
                <a:solidFill>
                  <a:srgbClr val="FF0000"/>
                </a:solidFill>
              </a:rPr>
              <a:t>Combined plots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E4B02A-B1B1-B62F-6D20-7E7D59781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0" y="1777380"/>
            <a:ext cx="3754850" cy="353100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E87CB86-72D1-E840-5FA8-07DF5F88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1"/>
          <a:stretch/>
        </p:blipFill>
        <p:spPr>
          <a:xfrm>
            <a:off x="5076056" y="1777380"/>
            <a:ext cx="3331341" cy="3836796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E0B89B2B-0168-55BC-9AC1-8AF38D4991DC}"/>
              </a:ext>
            </a:extLst>
          </p:cNvPr>
          <p:cNvSpPr txBox="1"/>
          <p:nvPr/>
        </p:nvSpPr>
        <p:spPr>
          <a:xfrm>
            <a:off x="5668846" y="1904212"/>
            <a:ext cx="67714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0" u="none" strike="noStrike" baseline="0" dirty="0" err="1">
                <a:solidFill>
                  <a:srgbClr val="000000"/>
                </a:solidFill>
              </a:rPr>
              <a:t>Topsoils</a:t>
            </a:r>
            <a:endParaRPr lang="en-GB" sz="1200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301A378-AF88-38C0-92F5-7E777261FE8D}"/>
              </a:ext>
            </a:extLst>
          </p:cNvPr>
          <p:cNvSpPr txBox="1"/>
          <p:nvPr/>
        </p:nvSpPr>
        <p:spPr>
          <a:xfrm>
            <a:off x="-3657" y="27912"/>
            <a:ext cx="914765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Data distribution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88EB53-9356-0BA4-F99E-58344EA9691E}"/>
              </a:ext>
            </a:extLst>
          </p:cNvPr>
          <p:cNvSpPr txBox="1"/>
          <p:nvPr/>
        </p:nvSpPr>
        <p:spPr>
          <a:xfrm>
            <a:off x="107504" y="456346"/>
            <a:ext cx="878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US" sz="1600" dirty="0"/>
              <a:t>A boxplot can be drawn for a single </a:t>
            </a:r>
            <a:r>
              <a:rPr lang="en-US" sz="1600" dirty="0" err="1"/>
              <a:t>determinand</a:t>
            </a:r>
            <a:r>
              <a:rPr lang="en-US" sz="1600" dirty="0"/>
              <a:t>, or a multiple boxplot can be plotted to compare the statistical distribution of the same </a:t>
            </a:r>
            <a:r>
              <a:rPr lang="en-US" sz="1600" dirty="0" err="1"/>
              <a:t>determinand</a:t>
            </a:r>
            <a:r>
              <a:rPr lang="en-US" sz="1600" dirty="0"/>
              <a:t> in different sample types (Fig. 9.3), or to compare the distribution of the same parameter determined by different analytical methods.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436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rand">
            <a:extLst>
              <a:ext uri="{FF2B5EF4-FFF2-40B4-BE49-F238E27FC236}">
                <a16:creationId xmlns:a16="http://schemas.microsoft.com/office/drawing/2014/main" id="{5F0CE1AB-B22B-2426-F14E-968B708F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44" y="2883412"/>
            <a:ext cx="1994638" cy="25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EB7BBAA-B1E0-654E-B395-B9E270019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18979" r="5395" b="17759"/>
          <a:stretch/>
        </p:blipFill>
        <p:spPr bwMode="auto">
          <a:xfrm>
            <a:off x="399864" y="1096397"/>
            <a:ext cx="3417746" cy="12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GA GIS (System for Automated Geoscientific Analyses ...">
            <a:extLst>
              <a:ext uri="{FF2B5EF4-FFF2-40B4-BE49-F238E27FC236}">
                <a16:creationId xmlns:a16="http://schemas.microsoft.com/office/drawing/2014/main" id="{F52A19E8-39EA-8328-E24E-E7BC64009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r="8226"/>
          <a:stretch/>
        </p:blipFill>
        <p:spPr bwMode="auto">
          <a:xfrm>
            <a:off x="230835" y="3236227"/>
            <a:ext cx="3528392" cy="18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1B00289-2D20-4CAB-4CEA-0C09267E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44" y="897413"/>
            <a:ext cx="1858012" cy="144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AE2BD994-72CA-13EA-1695-0407E5060738}"/>
              </a:ext>
            </a:extLst>
          </p:cNvPr>
          <p:cNvSpPr/>
          <p:nvPr/>
        </p:nvSpPr>
        <p:spPr>
          <a:xfrm>
            <a:off x="4211960" y="1835910"/>
            <a:ext cx="2116639" cy="2043179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SOURCE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641AC033-4625-C5F1-D548-854E8DEDBD79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3817610" y="1717806"/>
            <a:ext cx="704325" cy="41732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D0266B2-94E8-EB08-9D54-2830CD2D3C52}"/>
              </a:ext>
            </a:extLst>
          </p:cNvPr>
          <p:cNvCxnSpPr>
            <a:cxnSpLocks/>
            <a:stCxn id="7" idx="3"/>
            <a:endCxn id="9" idx="3"/>
          </p:cNvCxnSpPr>
          <p:nvPr/>
        </p:nvCxnSpPr>
        <p:spPr>
          <a:xfrm flipV="1">
            <a:off x="3759227" y="3579872"/>
            <a:ext cx="762708" cy="5848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799034E-E251-F731-18E0-AFF8E963D18E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6018624" y="1835910"/>
            <a:ext cx="670014" cy="299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7587D5E-7EA1-7FE8-7D44-33CA6ACA7836}"/>
              </a:ext>
            </a:extLst>
          </p:cNvPr>
          <p:cNvCxnSpPr>
            <a:cxnSpLocks/>
            <a:stCxn id="4" idx="1"/>
            <a:endCxn id="9" idx="5"/>
          </p:cNvCxnSpPr>
          <p:nvPr/>
        </p:nvCxnSpPr>
        <p:spPr>
          <a:xfrm flipH="1" flipV="1">
            <a:off x="6018624" y="3579872"/>
            <a:ext cx="779720" cy="5848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FD53BBAD-7221-1C67-DEDF-60CF959CAF32}"/>
              </a:ext>
            </a:extLst>
          </p:cNvPr>
          <p:cNvSpPr/>
          <p:nvPr/>
        </p:nvSpPr>
        <p:spPr>
          <a:xfrm>
            <a:off x="3709597" y="1572329"/>
            <a:ext cx="288032" cy="28803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BDA5576-CE21-DDDE-C1D6-D2C1579A386D}"/>
              </a:ext>
            </a:extLst>
          </p:cNvPr>
          <p:cNvSpPr/>
          <p:nvPr/>
        </p:nvSpPr>
        <p:spPr>
          <a:xfrm>
            <a:off x="3615211" y="4036028"/>
            <a:ext cx="288032" cy="28803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6E095FC3-A529-DF47-9891-779B47BFF6C3}"/>
              </a:ext>
            </a:extLst>
          </p:cNvPr>
          <p:cNvSpPr/>
          <p:nvPr/>
        </p:nvSpPr>
        <p:spPr>
          <a:xfrm>
            <a:off x="6654328" y="4007792"/>
            <a:ext cx="288032" cy="28803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0937F2CE-4760-A12F-5489-8BFC589C9ABA}"/>
              </a:ext>
            </a:extLst>
          </p:cNvPr>
          <p:cNvSpPr/>
          <p:nvPr/>
        </p:nvSpPr>
        <p:spPr>
          <a:xfrm>
            <a:off x="6490859" y="1617457"/>
            <a:ext cx="288032" cy="288032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0AC5E7E-5EC0-2856-C54E-6BAC9087F32B}"/>
              </a:ext>
            </a:extLst>
          </p:cNvPr>
          <p:cNvSpPr txBox="1"/>
          <p:nvPr/>
        </p:nvSpPr>
        <p:spPr>
          <a:xfrm>
            <a:off x="-3657" y="27912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 [Open-source software solutions]</a:t>
            </a:r>
          </a:p>
        </p:txBody>
      </p:sp>
    </p:spTree>
    <p:extLst>
      <p:ext uri="{BB962C8B-B14F-4D97-AF65-F5344CB8AC3E}">
        <p14:creationId xmlns:p14="http://schemas.microsoft.com/office/powerpoint/2010/main" val="16145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89FC6D-03F2-9B69-BBB2-3147FF48BAE3}"/>
              </a:ext>
            </a:extLst>
          </p:cNvPr>
          <p:cNvSpPr txBox="1"/>
          <p:nvPr/>
        </p:nvSpPr>
        <p:spPr>
          <a:xfrm>
            <a:off x="179511" y="1507346"/>
            <a:ext cx="86378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Darnley </a:t>
            </a:r>
            <a:r>
              <a:rPr lang="en-GB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. (1995, Table 9-1, p.83) suggested that </a:t>
            </a:r>
            <a:r>
              <a:rPr lang="en-GB" b="1" i="0" u="none" strike="noStrike" baseline="0" dirty="0">
                <a:solidFill>
                  <a:srgbClr val="FF0000"/>
                </a:solidFill>
              </a:rPr>
              <a:t>based on the GTN grid size of 160x160 km and an area of 25,600 km</a:t>
            </a:r>
            <a:r>
              <a:rPr lang="en-GB" b="1" i="0" u="none" strike="noStrike" baseline="30000" dirty="0">
                <a:solidFill>
                  <a:srgbClr val="FF0000"/>
                </a:solidFill>
              </a:rPr>
              <a:t>2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, a map scale with a 2 mm pixel size would be </a:t>
            </a:r>
            <a:r>
              <a:rPr lang="en-GB" b="1" i="0" u="none" strike="noStrike" baseline="0" dirty="0">
                <a:solidFill>
                  <a:srgbClr val="FF0000"/>
                </a:solidFill>
              </a:rPr>
              <a:t>1:80,000,000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endParaRPr lang="en-GB" b="0" i="0" u="none" strike="noStrike" baseline="0" dirty="0">
              <a:solidFill>
                <a:srgbClr val="000000"/>
              </a:solidFill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This map scale is derived from the following calculations: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 1 sampling site/5120 km</a:t>
            </a:r>
            <a:r>
              <a:rPr lang="en-GB" b="0" i="0" u="none" strike="noStrike" baseline="30000" dirty="0">
                <a:solidFill>
                  <a:srgbClr val="000000"/>
                </a:solidFill>
              </a:rPr>
              <a:t>2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, which means a grid of 71.554 x 71.554 km, and the map scale is estimated by 71.554 km x 1000 m/km x 100 cm/m = 71,554,000 cm. </a:t>
            </a:r>
          </a:p>
          <a:p>
            <a:endParaRPr lang="en-GB" b="0" i="0" u="none" strike="noStrike" baseline="0" dirty="0">
              <a:solidFill>
                <a:srgbClr val="000000"/>
              </a:solidFill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Hence, the optimum map scale, according to the sampling density of 1 sampling site/5120 km</a:t>
            </a:r>
            <a:r>
              <a:rPr lang="en-GB" b="0" i="0" u="none" strike="noStrike" baseline="30000" dirty="0">
                <a:solidFill>
                  <a:srgbClr val="000000"/>
                </a:solidFill>
              </a:rPr>
              <a:t>2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 is 1:71,554,000, and global geochemical maps at a nominal scale of 1:80,000,000 are feasible. </a:t>
            </a:r>
            <a:endParaRPr lang="en-GB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04F7032-E74D-A6F3-B309-C75078815652}"/>
              </a:ext>
            </a:extLst>
          </p:cNvPr>
          <p:cNvSpPr txBox="1"/>
          <p:nvPr/>
        </p:nvSpPr>
        <p:spPr>
          <a:xfrm>
            <a:off x="-3657" y="27912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A395D0-8086-BF49-6E1F-FB30244F419C}"/>
              </a:ext>
            </a:extLst>
          </p:cNvPr>
          <p:cNvSpPr txBox="1"/>
          <p:nvPr/>
        </p:nvSpPr>
        <p:spPr>
          <a:xfrm>
            <a:off x="179512" y="1082608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Scale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7780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89FC6D-03F2-9B69-BBB2-3147FF48BAE3}"/>
              </a:ext>
            </a:extLst>
          </p:cNvPr>
          <p:cNvSpPr txBox="1"/>
          <p:nvPr/>
        </p:nvSpPr>
        <p:spPr>
          <a:xfrm>
            <a:off x="179512" y="1243702"/>
            <a:ext cx="633670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Albers equal-area conic projection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is best suited for areas extending in an 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east-to-west orientation at mid-latitudes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rather than north-to-south (Snyder, 1987; 1993; Snyder and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Voxland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1989). 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Lambert azimuthal equal-area projection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is an azimuthal projection with three aspects,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i.e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polar, equatorial and oblique; it is best suited for 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individual territories that are symmetrically proportioned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either round or square (Snyder, 1987; 1993; Snyder and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Voxland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1989). 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Van der </a:t>
            </a:r>
            <a:r>
              <a:rPr lang="en-GB" sz="1600" b="1" i="0" u="none" strike="noStrike" baseline="0" dirty="0" err="1">
                <a:solidFill>
                  <a:srgbClr val="FF0000"/>
                </a:solidFill>
              </a:rPr>
              <a:t>Grinten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 projection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is a polyconic projection, and is used for 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whole world maps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(Snyder, 1987; 1993; Snyder and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Voxland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1989), and 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Robinson projection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(compromised distortion, not equal-area) is a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pseudocylindrical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map projection 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for plotting world maps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(Robinson, 1974; Snyder, 1987, 1990, 1993; Snyder and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Voxland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1989). </a:t>
            </a:r>
          </a:p>
          <a:p>
            <a:endParaRPr lang="en-GB" sz="1600" b="0" i="0" u="none" strike="noStrike" baseline="0" dirty="0">
              <a:solidFill>
                <a:srgbClr val="000000"/>
              </a:solidFill>
            </a:endParaRPr>
          </a:p>
          <a:p>
            <a:r>
              <a:rPr lang="en-GB" sz="1600" b="0" i="0" u="none" strike="noStrike" baseline="0" dirty="0">
                <a:solidFill>
                  <a:srgbClr val="000000"/>
                </a:solidFill>
              </a:rPr>
              <a:t>The Albers equal-area conic projection was used for plotting the maps of the FOREGS Geochemical Atlas of Europe project (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Salminen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2005;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Tarvainen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2005). </a:t>
            </a:r>
            <a:endParaRPr lang="en-GB" sz="16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0EBFA40-BE47-D45B-20D3-E32A5F84F3D6}"/>
              </a:ext>
            </a:extLst>
          </p:cNvPr>
          <p:cNvSpPr txBox="1"/>
          <p:nvPr/>
        </p:nvSpPr>
        <p:spPr>
          <a:xfrm>
            <a:off x="-3657" y="27912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2E035D-5DBB-65FB-F7D7-2324B9A9E9C2}"/>
              </a:ext>
            </a:extLst>
          </p:cNvPr>
          <p:cNvSpPr txBox="1"/>
          <p:nvPr/>
        </p:nvSpPr>
        <p:spPr>
          <a:xfrm>
            <a:off x="179512" y="536101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Projections</a:t>
            </a:r>
            <a:endParaRPr lang="en-GB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C16B0C-EE93-38C0-DE8E-43CDFAC674EF}"/>
              </a:ext>
            </a:extLst>
          </p:cNvPr>
          <p:cNvSpPr txBox="1"/>
          <p:nvPr/>
        </p:nvSpPr>
        <p:spPr>
          <a:xfrm>
            <a:off x="179512" y="870509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</a:rPr>
              <a:t>The following map projections for Global Geochemical Baselines are possible: </a:t>
            </a:r>
          </a:p>
        </p:txBody>
      </p:sp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77E2E1B3-A5AA-3214-B913-B123D454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02" y="1270496"/>
            <a:ext cx="2466020" cy="12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fined">
            <a:extLst>
              <a:ext uri="{FF2B5EF4-FFF2-40B4-BE49-F238E27FC236}">
                <a16:creationId xmlns:a16="http://schemas.microsoft.com/office/drawing/2014/main" id="{EA73110E-4128-4A3B-6FDB-3D88829EC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6" t="31868" r="41426" b="34697"/>
          <a:stretch/>
        </p:blipFill>
        <p:spPr bwMode="auto">
          <a:xfrm>
            <a:off x="6628763" y="2604186"/>
            <a:ext cx="2188298" cy="26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B73E75-7FF9-D4B4-1929-74FAB2F84D82}"/>
              </a:ext>
            </a:extLst>
          </p:cNvPr>
          <p:cNvSpPr txBox="1"/>
          <p:nvPr/>
        </p:nvSpPr>
        <p:spPr>
          <a:xfrm>
            <a:off x="6489902" y="5230146"/>
            <a:ext cx="2423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1" u="none" strike="noStrike" baseline="0" dirty="0"/>
              <a:t>Albers equal-area conic projection </a:t>
            </a:r>
            <a:endParaRPr lang="it-IT" sz="1200" b="1" i="1" dirty="0"/>
          </a:p>
        </p:txBody>
      </p:sp>
    </p:spTree>
    <p:extLst>
      <p:ext uri="{BB962C8B-B14F-4D97-AF65-F5344CB8AC3E}">
        <p14:creationId xmlns:p14="http://schemas.microsoft.com/office/powerpoint/2010/main" val="39468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4BF40-B575-1CC6-6574-164FC5C147D7}"/>
              </a:ext>
            </a:extLst>
          </p:cNvPr>
          <p:cNvSpPr txBox="1"/>
          <p:nvPr/>
        </p:nvSpPr>
        <p:spPr>
          <a:xfrm>
            <a:off x="251520" y="481236"/>
            <a:ext cx="88924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The final cartographic product of all geochemical surveys, at all the scales, is a geochemical map on which the spatial distribution of a determinand is displayed. 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Data can be elaborated 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i="0" u="sng" strike="noStrike" baseline="0" dirty="0">
                <a:solidFill>
                  <a:srgbClr val="000000"/>
                </a:solidFill>
              </a:rPr>
              <a:t>discrete information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GB" b="1" i="0" u="none" strike="noStrike" baseline="0" dirty="0">
                <a:solidFill>
                  <a:srgbClr val="000000"/>
                </a:solidFill>
              </a:rPr>
              <a:t>vector files)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i="0" u="sng" strike="noStrike" baseline="0" dirty="0">
                <a:solidFill>
                  <a:srgbClr val="000000"/>
                </a:solidFill>
              </a:rPr>
              <a:t>surfaces (raster files)</a:t>
            </a:r>
            <a:r>
              <a:rPr lang="en-GB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showing </a:t>
            </a:r>
            <a:r>
              <a:rPr lang="en-GB" b="1" i="0" strike="noStrike" baseline="0" dirty="0">
                <a:solidFill>
                  <a:srgbClr val="000000"/>
                </a:solidFill>
              </a:rPr>
              <a:t>continuous patterns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 obtained through </a:t>
            </a:r>
            <a:r>
              <a:rPr lang="en-GB" b="1" i="0" u="none" strike="noStrike" baseline="0" dirty="0">
                <a:solidFill>
                  <a:srgbClr val="000000"/>
                </a:solidFill>
              </a:rPr>
              <a:t>interpolation process</a:t>
            </a:r>
            <a:endParaRPr lang="en-GB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27912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915A93-A3C6-1766-D200-5F1AB6A5DE16}"/>
              </a:ext>
            </a:extLst>
          </p:cNvPr>
          <p:cNvSpPr txBox="1"/>
          <p:nvPr/>
        </p:nvSpPr>
        <p:spPr>
          <a:xfrm>
            <a:off x="251521" y="2323218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Elaborated data can be presented individually, or they can be joined </a:t>
            </a:r>
            <a:r>
              <a:rPr lang="en-US" dirty="0" err="1"/>
              <a:t>togheter</a:t>
            </a:r>
            <a:r>
              <a:rPr lang="en-US" dirty="0"/>
              <a:t> to offer a comprehensive view of the variable “</a:t>
            </a:r>
            <a:r>
              <a:rPr lang="en-US" dirty="0" err="1"/>
              <a:t>behaviour</a:t>
            </a:r>
            <a:r>
              <a:rPr lang="en-US" dirty="0"/>
              <a:t>” across the geographical space.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251520" y="3154341"/>
            <a:ext cx="835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Point-symbol (dot) maps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showing concentration values at the sample locations with data intervals set-up following statistical rules or applying reference values.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9D4A8D-8926-22D4-7661-E027F1766064}"/>
              </a:ext>
            </a:extLst>
          </p:cNvPr>
          <p:cNvSpPr txBox="1"/>
          <p:nvPr/>
        </p:nvSpPr>
        <p:spPr>
          <a:xfrm>
            <a:off x="251520" y="3800672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Colour-surface contour maps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20892B-B21A-7F65-7007-B0F3686FBC8D}"/>
              </a:ext>
            </a:extLst>
          </p:cNvPr>
          <p:cNvSpPr txBox="1"/>
          <p:nvPr/>
        </p:nvSpPr>
        <p:spPr>
          <a:xfrm>
            <a:off x="251520" y="4170004"/>
            <a:ext cx="835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Colour-surface contour maps with superimposed variable-size dots </a:t>
            </a:r>
            <a:r>
              <a:rPr lang="en-GB" b="0" i="0" u="none" strike="noStrike" baseline="0" dirty="0"/>
              <a:t>at the sample locations.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46639F-4D0E-65A5-611B-D4EF9D1FA2A8}"/>
              </a:ext>
            </a:extLst>
          </p:cNvPr>
          <p:cNvSpPr txBox="1"/>
          <p:nvPr/>
        </p:nvSpPr>
        <p:spPr>
          <a:xfrm>
            <a:off x="251520" y="4742482"/>
            <a:ext cx="8352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Multi-component maps (based on </a:t>
            </a:r>
            <a:r>
              <a:rPr lang="en-GB" b="1" dirty="0">
                <a:solidFill>
                  <a:srgbClr val="FF0000"/>
                </a:solidFill>
              </a:rPr>
              <a:t>surfaces) </a:t>
            </a:r>
            <a:r>
              <a:rPr lang="en-GB" b="0" i="0" u="none" strike="noStrike" baseline="0" dirty="0"/>
              <a:t>displaying the simultaneous variation of a number of elements of interest, and these include </a:t>
            </a:r>
            <a:r>
              <a:rPr lang="en-GB" b="1" i="0" u="none" strike="noStrike" baseline="0" dirty="0"/>
              <a:t>ratio maps</a:t>
            </a:r>
            <a:r>
              <a:rPr lang="en-GB" b="0" i="0" u="none" strike="noStrike" baseline="0" dirty="0"/>
              <a:t>, </a:t>
            </a:r>
            <a:r>
              <a:rPr lang="en-GB" b="1" i="0" u="none" strike="noStrike" baseline="0" dirty="0"/>
              <a:t>factor analysis scores maps </a:t>
            </a:r>
            <a:r>
              <a:rPr lang="en-GB" b="0" i="0" u="none" strike="noStrike" baseline="0" dirty="0"/>
              <a:t>or </a:t>
            </a:r>
            <a:r>
              <a:rPr lang="en-GB" b="1" i="0" u="none" strike="noStrike" baseline="0" dirty="0"/>
              <a:t>colour composite RGB </a:t>
            </a:r>
            <a:r>
              <a:rPr lang="en-GB" b="0" i="0" u="none" strike="noStrike" baseline="0" dirty="0"/>
              <a:t>(Red, Green, Blue)</a:t>
            </a:r>
            <a:r>
              <a:rPr lang="en-GB" b="1" i="0" u="none" strike="noStrike" baseline="0" dirty="0"/>
              <a:t> maps</a:t>
            </a:r>
            <a:r>
              <a:rPr lang="en-GB" b="0" i="0" u="none" strike="noStrike" baseline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02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481236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Point-symbol (dot) maps </a:t>
            </a:r>
            <a:r>
              <a:rPr lang="en-GB" b="1" i="0" u="none" strike="noStrike" baseline="0" dirty="0"/>
              <a:t>[Variable-size/proportional dot map</a:t>
            </a:r>
            <a:r>
              <a:rPr lang="en-GB" b="1" dirty="0"/>
              <a:t>]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F8DFA5-2211-1E50-4563-B051D3F49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4594"/>
            <a:ext cx="3632683" cy="4523186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670BDD1D-9753-2BB6-A44E-4C214F06482F}"/>
              </a:ext>
            </a:extLst>
          </p:cNvPr>
          <p:cNvGrpSpPr/>
          <p:nvPr/>
        </p:nvGrpSpPr>
        <p:grpSpPr>
          <a:xfrm>
            <a:off x="2109087" y="1093304"/>
            <a:ext cx="6767315" cy="3278970"/>
            <a:chOff x="2015044" y="1072845"/>
            <a:chExt cx="6862080" cy="327762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C3328C49-B843-D34A-1438-2A2A1505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3" t="55720" r="27751" b="21993"/>
            <a:stretch/>
          </p:blipFill>
          <p:spPr>
            <a:xfrm>
              <a:off x="6118806" y="1072845"/>
              <a:ext cx="2758318" cy="237147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FBE80C7-4187-CC92-2E02-9A9DC724A74B}"/>
                </a:ext>
              </a:extLst>
            </p:cNvPr>
            <p:cNvSpPr/>
            <p:nvPr/>
          </p:nvSpPr>
          <p:spPr>
            <a:xfrm>
              <a:off x="2015044" y="3486373"/>
              <a:ext cx="1080120" cy="8640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F708C469-D97A-6689-90B1-758E8623E6BC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 flipV="1">
              <a:off x="3095164" y="2258583"/>
              <a:ext cx="3023641" cy="16598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F57B74F-7B2B-E213-570D-71F7154391EF}"/>
              </a:ext>
            </a:extLst>
          </p:cNvPr>
          <p:cNvGrpSpPr/>
          <p:nvPr/>
        </p:nvGrpSpPr>
        <p:grpSpPr>
          <a:xfrm>
            <a:off x="467544" y="1094650"/>
            <a:ext cx="5227784" cy="4139114"/>
            <a:chOff x="467544" y="1094650"/>
            <a:chExt cx="5227784" cy="4139114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898172E-7CB5-5FCC-8A19-4F23FB674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03" r="83967" b="4897"/>
            <a:stretch/>
          </p:blipFill>
          <p:spPr>
            <a:xfrm>
              <a:off x="4453442" y="1094650"/>
              <a:ext cx="1241886" cy="2372449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5BAEAA4-BF96-8BAD-5056-209AD9A7E2E1}"/>
                </a:ext>
              </a:extLst>
            </p:cNvPr>
            <p:cNvSpPr/>
            <p:nvPr/>
          </p:nvSpPr>
          <p:spPr>
            <a:xfrm>
              <a:off x="467544" y="4009628"/>
              <a:ext cx="658369" cy="1224136"/>
            </a:xfrm>
            <a:prstGeom prst="rect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E40B49B5-B694-BC3E-D087-158835F71BC6}"/>
                </a:ext>
              </a:extLst>
            </p:cNvPr>
            <p:cNvCxnSpPr>
              <a:cxnSpLocks/>
              <a:stCxn id="16" idx="3"/>
              <a:endCxn id="15" idx="1"/>
            </p:cNvCxnSpPr>
            <p:nvPr/>
          </p:nvCxnSpPr>
          <p:spPr>
            <a:xfrm flipV="1">
              <a:off x="1125913" y="2280875"/>
              <a:ext cx="3327529" cy="234082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9C32498-C63B-12E2-9199-6D616962DB9F}"/>
              </a:ext>
            </a:extLst>
          </p:cNvPr>
          <p:cNvSpPr txBox="1"/>
          <p:nvPr/>
        </p:nvSpPr>
        <p:spPr>
          <a:xfrm>
            <a:off x="251520" y="5358860"/>
            <a:ext cx="4607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FOREGS Geochemical Atlas of Europe (</a:t>
            </a:r>
            <a:r>
              <a:rPr lang="en-US" sz="1200" b="1" i="1" dirty="0" err="1"/>
              <a:t>Salminen</a:t>
            </a:r>
            <a:r>
              <a:rPr lang="en-US" sz="1200" b="1" i="1" dirty="0"/>
              <a:t> et al., 2005).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D7C7A0D-4B2C-8436-3A17-6720B98487EF}"/>
              </a:ext>
            </a:extLst>
          </p:cNvPr>
          <p:cNvSpPr txBox="1"/>
          <p:nvPr/>
        </p:nvSpPr>
        <p:spPr>
          <a:xfrm>
            <a:off x="4239495" y="3640153"/>
            <a:ext cx="47638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dot class intervals of Zn (mg/kg) are based on minimum, the 2nd, 5th, 10th, 25th, 50th (median), 75th, 90th, 95th, 98th  percentiles, and maximum.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histogram and cumulative frequency % curve show part of the statistical distribution up to 400 mg/kg Zn. </a:t>
            </a:r>
          </a:p>
        </p:txBody>
      </p:sp>
    </p:spTree>
    <p:extLst>
      <p:ext uri="{BB962C8B-B14F-4D97-AF65-F5344CB8AC3E}">
        <p14:creationId xmlns:p14="http://schemas.microsoft.com/office/powerpoint/2010/main" val="34317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481236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Point-symbol (dot) maps </a:t>
            </a:r>
            <a:r>
              <a:rPr lang="en-GB" b="1" i="0" u="none" strike="noStrike" baseline="0" dirty="0"/>
              <a:t>[EDA symbol map</a:t>
            </a:r>
            <a:r>
              <a:rPr lang="en-GB" b="1" dirty="0"/>
              <a:t>]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7B41F6-04B5-71B4-640B-2FF4AEA9ECB1}"/>
              </a:ext>
            </a:extLst>
          </p:cNvPr>
          <p:cNvSpPr txBox="1"/>
          <p:nvPr/>
        </p:nvSpPr>
        <p:spPr>
          <a:xfrm>
            <a:off x="4139952" y="903782"/>
            <a:ext cx="46071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In statistics, </a:t>
            </a:r>
            <a:r>
              <a:rPr lang="en-US" sz="1600" b="1" dirty="0"/>
              <a:t>exploratory data analysis (EDA) </a:t>
            </a:r>
            <a:r>
              <a:rPr lang="en-US" sz="1600" dirty="0"/>
              <a:t>is an approach of analyzing data sets to summarize their main characteristics, often using statistical graphics and other data visualization methods. </a:t>
            </a:r>
            <a:endParaRPr lang="it-IT" sz="16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09FF05D-3BA6-9EB7-1881-CBF37D67E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59" y="2137420"/>
            <a:ext cx="4451154" cy="160629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472A0C-78DD-094D-83AA-5A20567F48F0}"/>
              </a:ext>
            </a:extLst>
          </p:cNvPr>
          <p:cNvSpPr txBox="1"/>
          <p:nvPr/>
        </p:nvSpPr>
        <p:spPr>
          <a:xfrm>
            <a:off x="4217959" y="3900134"/>
            <a:ext cx="45291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The EDA symbol set is the original proposed by Tukey and Tukey (1981).</a:t>
            </a:r>
          </a:p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The central symbol set uses an accentuated symbol for the highest values</a:t>
            </a:r>
          </a:p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Alternative set of symbols used by the Geological Survey of Canada (GSC). 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085C1A07-0602-9F21-7B09-978EBA066831}"/>
              </a:ext>
            </a:extLst>
          </p:cNvPr>
          <p:cNvGrpSpPr/>
          <p:nvPr/>
        </p:nvGrpSpPr>
        <p:grpSpPr>
          <a:xfrm>
            <a:off x="368568" y="955136"/>
            <a:ext cx="3418519" cy="4514658"/>
            <a:chOff x="368568" y="955136"/>
            <a:chExt cx="3418519" cy="451465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2DD73F49-A4C0-1BB4-B368-72862EB0B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5F7E9"/>
                </a:clrFrom>
                <a:clrTo>
                  <a:srgbClr val="E5F7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64" r="83610"/>
            <a:stretch/>
          </p:blipFill>
          <p:spPr>
            <a:xfrm>
              <a:off x="368568" y="955136"/>
              <a:ext cx="992575" cy="4514658"/>
            </a:xfrm>
            <a:prstGeom prst="rect">
              <a:avLst/>
            </a:prstGeom>
          </p:spPr>
        </p:pic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1786F4D6-E342-ED0A-3F88-0F734D14A918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768911" y="2789540"/>
              <a:ext cx="965696" cy="336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E321F97-9E08-8248-7535-872754BA859C}"/>
                </a:ext>
              </a:extLst>
            </p:cNvPr>
            <p:cNvSpPr txBox="1"/>
            <p:nvPr/>
          </p:nvSpPr>
          <p:spPr>
            <a:xfrm>
              <a:off x="1734607" y="2635651"/>
              <a:ext cx="1812290" cy="3077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3° Quartile (75° </a:t>
              </a:r>
              <a:r>
                <a:rPr lang="it-IT" sz="1400" dirty="0" err="1">
                  <a:solidFill>
                    <a:schemeClr val="bg1"/>
                  </a:solidFill>
                </a:rPr>
                <a:t>perc</a:t>
              </a:r>
              <a:r>
                <a:rPr lang="it-IT" sz="1400" dirty="0">
                  <a:solidFill>
                    <a:schemeClr val="bg1"/>
                  </a:solidFill>
                </a:rPr>
                <a:t>.) </a:t>
              </a:r>
            </a:p>
          </p:txBody>
        </p: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885C02DB-0E03-7EB0-D18F-BADC28A19980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768911" y="3743714"/>
              <a:ext cx="965697" cy="2809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19312CD-4F7A-E390-752B-F6358ABFB382}"/>
                </a:ext>
              </a:extLst>
            </p:cNvPr>
            <p:cNvSpPr txBox="1"/>
            <p:nvPr/>
          </p:nvSpPr>
          <p:spPr>
            <a:xfrm>
              <a:off x="1734608" y="3870743"/>
              <a:ext cx="1812288" cy="3077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1° Quartile (25° </a:t>
              </a:r>
              <a:r>
                <a:rPr lang="it-IT" sz="1400" dirty="0" err="1">
                  <a:solidFill>
                    <a:schemeClr val="bg1"/>
                  </a:solidFill>
                </a:rPr>
                <a:t>perc</a:t>
              </a:r>
              <a:r>
                <a:rPr lang="it-IT" sz="1400" dirty="0">
                  <a:solidFill>
                    <a:schemeClr val="bg1"/>
                  </a:solidFill>
                </a:rPr>
                <a:t>.) </a:t>
              </a:r>
            </a:p>
          </p:txBody>
        </p: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E976B405-4109-7AAA-0457-417BBF5475DC}"/>
                </a:ext>
              </a:extLst>
            </p:cNvPr>
            <p:cNvCxnSpPr>
              <a:cxnSpLocks/>
            </p:cNvCxnSpPr>
            <p:nvPr/>
          </p:nvCxnSpPr>
          <p:spPr>
            <a:xfrm>
              <a:off x="1361143" y="3402061"/>
              <a:ext cx="587182" cy="0"/>
            </a:xfrm>
            <a:prstGeom prst="line">
              <a:avLst/>
            </a:prstGeom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01E871B-7F0B-D5E6-D74B-C2689790CCDC}"/>
                </a:ext>
              </a:extLst>
            </p:cNvPr>
            <p:cNvSpPr txBox="1"/>
            <p:nvPr/>
          </p:nvSpPr>
          <p:spPr>
            <a:xfrm>
              <a:off x="1963834" y="3248172"/>
              <a:ext cx="1583062" cy="307777"/>
            </a:xfrm>
            <a:prstGeom prst="rect">
              <a:avLst/>
            </a:prstGeom>
            <a:solidFill>
              <a:srgbClr val="27FD2C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err="1"/>
                <a:t>Median</a:t>
              </a:r>
              <a:r>
                <a:rPr lang="it-IT" sz="1400" dirty="0"/>
                <a:t> (50° </a:t>
              </a:r>
              <a:r>
                <a:rPr lang="it-IT" sz="1400" dirty="0" err="1"/>
                <a:t>perc</a:t>
              </a:r>
              <a:r>
                <a:rPr lang="it-IT" sz="1400" dirty="0"/>
                <a:t>.) 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138A3C9E-1406-745B-F44A-14BDC8142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685" y="1596080"/>
              <a:ext cx="556959" cy="2426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63F8F7A-8291-8C27-32CA-8559A8F43312}"/>
                </a:ext>
              </a:extLst>
            </p:cNvPr>
            <p:cNvSpPr txBox="1"/>
            <p:nvPr/>
          </p:nvSpPr>
          <p:spPr>
            <a:xfrm>
              <a:off x="1522556" y="1953598"/>
              <a:ext cx="2264531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chemeClr val="bg1"/>
                  </a:solidFill>
                </a:rPr>
                <a:t>Upper</a:t>
              </a:r>
              <a:r>
                <a:rPr lang="it-IT" sz="1400" dirty="0">
                  <a:solidFill>
                    <a:schemeClr val="bg1"/>
                  </a:solidFill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</a:rPr>
                <a:t>wisker</a:t>
              </a:r>
              <a:r>
                <a:rPr lang="it-IT" sz="1400" dirty="0">
                  <a:solidFill>
                    <a:schemeClr val="bg1"/>
                  </a:solidFill>
                </a:rPr>
                <a:t> (1.5 IQ Range) </a:t>
              </a:r>
            </a:p>
          </p:txBody>
        </p: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A3723644-9A3C-4F89-1E47-EE9FA9B7117E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810685" y="4366284"/>
              <a:ext cx="711871" cy="2908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0613C7A-6442-1AF6-1D3E-BE64B05080EF}"/>
                </a:ext>
              </a:extLst>
            </p:cNvPr>
            <p:cNvSpPr txBox="1"/>
            <p:nvPr/>
          </p:nvSpPr>
          <p:spPr>
            <a:xfrm>
              <a:off x="1522556" y="4503276"/>
              <a:ext cx="2264531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Lower </a:t>
              </a:r>
              <a:r>
                <a:rPr lang="it-IT" sz="1400" dirty="0" err="1">
                  <a:solidFill>
                    <a:schemeClr val="bg1"/>
                  </a:solidFill>
                </a:rPr>
                <a:t>wisker</a:t>
              </a:r>
              <a:r>
                <a:rPr lang="it-IT" sz="1400" dirty="0">
                  <a:solidFill>
                    <a:schemeClr val="bg1"/>
                  </a:solidFill>
                </a:rPr>
                <a:t> (1.5 IQ Range) 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81B4DAD-E979-119A-E49B-B90CA58A3E15}"/>
                </a:ext>
              </a:extLst>
            </p:cNvPr>
            <p:cNvSpPr txBox="1"/>
            <p:nvPr/>
          </p:nvSpPr>
          <p:spPr>
            <a:xfrm>
              <a:off x="1354341" y="1422317"/>
              <a:ext cx="2060436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chemeClr val="bg1"/>
                  </a:solidFill>
                </a:rPr>
                <a:t>Outliers</a:t>
              </a:r>
              <a:r>
                <a:rPr lang="it-IT" sz="1400" dirty="0">
                  <a:solidFill>
                    <a:schemeClr val="bg1"/>
                  </a:solidFill>
                </a:rPr>
                <a:t> (&gt; 1.5 IQ Range)) </a:t>
              </a:r>
            </a:p>
          </p:txBody>
        </p: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3B94678D-DACE-DD2E-98C7-D18597A5015C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 flipV="1">
              <a:off x="768911" y="2107487"/>
              <a:ext cx="753645" cy="810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B5ED187B-4D5C-55E1-FD83-33C88769B1CA}"/>
              </a:ext>
            </a:extLst>
          </p:cNvPr>
          <p:cNvGrpSpPr/>
          <p:nvPr/>
        </p:nvGrpSpPr>
        <p:grpSpPr>
          <a:xfrm>
            <a:off x="349804" y="1005162"/>
            <a:ext cx="3532623" cy="4414606"/>
            <a:chOff x="7304073" y="-670892"/>
            <a:chExt cx="3532623" cy="4414606"/>
          </a:xfrm>
        </p:grpSpPr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570EB228-97D4-A7AF-6571-2EC15AAC17C7}"/>
                </a:ext>
              </a:extLst>
            </p:cNvPr>
            <p:cNvSpPr/>
            <p:nvPr/>
          </p:nvSpPr>
          <p:spPr>
            <a:xfrm>
              <a:off x="7308304" y="-670892"/>
              <a:ext cx="3528392" cy="4414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D2107B-2A2D-7376-2FB8-4AC5B3D0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3" y="-670892"/>
              <a:ext cx="3525658" cy="4392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6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9083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543952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GB" b="1" i="0" u="none" strike="noStrike" baseline="0" dirty="0">
                <a:solidFill>
                  <a:srgbClr val="FF0000"/>
                </a:solidFill>
              </a:rPr>
              <a:t>Point-symbol (dot) maps</a:t>
            </a:r>
            <a:endParaRPr lang="en-GB" b="1" dirty="0"/>
          </a:p>
        </p:txBody>
      </p: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B5ED187B-4D5C-55E1-FD83-33C88769B1CA}"/>
              </a:ext>
            </a:extLst>
          </p:cNvPr>
          <p:cNvGrpSpPr/>
          <p:nvPr/>
        </p:nvGrpSpPr>
        <p:grpSpPr>
          <a:xfrm>
            <a:off x="356981" y="1000898"/>
            <a:ext cx="1550723" cy="1856602"/>
            <a:chOff x="7304073" y="-670892"/>
            <a:chExt cx="3532623" cy="4414606"/>
          </a:xfrm>
        </p:grpSpPr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570EB228-97D4-A7AF-6571-2EC15AAC17C7}"/>
                </a:ext>
              </a:extLst>
            </p:cNvPr>
            <p:cNvSpPr/>
            <p:nvPr/>
          </p:nvSpPr>
          <p:spPr>
            <a:xfrm>
              <a:off x="7308304" y="-670892"/>
              <a:ext cx="3528392" cy="4414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D2107B-2A2D-7376-2FB8-4AC5B3D0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3" y="-670892"/>
              <a:ext cx="3525658" cy="4392489"/>
            </a:xfrm>
            <a:prstGeom prst="rect">
              <a:avLst/>
            </a:prstGeom>
          </p:spPr>
        </p:pic>
      </p:grpSp>
      <p:pic>
        <p:nvPicPr>
          <p:cNvPr id="3" name="Picture 6">
            <a:extLst>
              <a:ext uri="{FF2B5EF4-FFF2-40B4-BE49-F238E27FC236}">
                <a16:creationId xmlns:a16="http://schemas.microsoft.com/office/drawing/2014/main" id="{FFAEDC2B-AE03-C118-8FCB-7E6C8F93A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660" y="1000898"/>
            <a:ext cx="1532171" cy="178459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4F71F4E-52DE-215B-8E7D-0BC3F962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3" t="55023" r="35347" b="21211"/>
          <a:stretch/>
        </p:blipFill>
        <p:spPr>
          <a:xfrm>
            <a:off x="1645273" y="2245432"/>
            <a:ext cx="2808312" cy="31323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6700C34-9980-E4F5-E5EA-19B43D5A7B33}"/>
              </a:ext>
            </a:extLst>
          </p:cNvPr>
          <p:cNvSpPr/>
          <p:nvPr/>
        </p:nvSpPr>
        <p:spPr>
          <a:xfrm>
            <a:off x="899592" y="1993404"/>
            <a:ext cx="5040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CC12DB3-57CC-C71D-EA09-16482E458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5" t="54617" r="35312" b="21071"/>
          <a:stretch/>
        </p:blipFill>
        <p:spPr>
          <a:xfrm>
            <a:off x="4722741" y="2245432"/>
            <a:ext cx="2818846" cy="31323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4478E0-FAEA-70B1-84EC-48619638FA58}"/>
              </a:ext>
            </a:extLst>
          </p:cNvPr>
          <p:cNvSpPr txBox="1"/>
          <p:nvPr/>
        </p:nvSpPr>
        <p:spPr>
          <a:xfrm>
            <a:off x="2411502" y="1555216"/>
            <a:ext cx="153217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0" u="none" strike="noStrike" baseline="0" dirty="0"/>
              <a:t>Variable-size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E2836E-DB22-D6DA-BA56-AB15570C794F}"/>
              </a:ext>
            </a:extLst>
          </p:cNvPr>
          <p:cNvSpPr txBox="1"/>
          <p:nvPr/>
        </p:nvSpPr>
        <p:spPr>
          <a:xfrm>
            <a:off x="5364089" y="1581425"/>
            <a:ext cx="146566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0" u="none" strike="noStrike" baseline="0" dirty="0"/>
              <a:t>EDA symbol </a:t>
            </a:r>
            <a:endParaRPr lang="it-IT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656BF94-681A-0B84-D5CA-0222BF1E31E5}"/>
              </a:ext>
            </a:extLst>
          </p:cNvPr>
          <p:cNvSpPr/>
          <p:nvPr/>
        </p:nvSpPr>
        <p:spPr>
          <a:xfrm>
            <a:off x="7853717" y="1949517"/>
            <a:ext cx="5040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9EEA0DA-8B3D-BD75-1F5C-4D6E6D20D183}"/>
              </a:ext>
            </a:extLst>
          </p:cNvPr>
          <p:cNvSpPr txBox="1"/>
          <p:nvPr/>
        </p:nvSpPr>
        <p:spPr>
          <a:xfrm>
            <a:off x="4456493" y="1523863"/>
            <a:ext cx="3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1903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A899FF-0AB0-0909-A970-7C4E040648D6}"/>
              </a:ext>
            </a:extLst>
          </p:cNvPr>
          <p:cNvSpPr/>
          <p:nvPr/>
        </p:nvSpPr>
        <p:spPr>
          <a:xfrm>
            <a:off x="247080" y="385353"/>
            <a:ext cx="8640960" cy="41857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cs typeface="Arial" pitchFamily="34" charset="0"/>
              </a:rPr>
              <a:t>International Union of Geological Sciences</a:t>
            </a:r>
          </a:p>
          <a:p>
            <a:pPr algn="ctr"/>
            <a:r>
              <a:rPr lang="en-GB" b="1" dirty="0">
                <a:cs typeface="Arial" pitchFamily="34" charset="0"/>
              </a:rPr>
              <a:t>Manual of Standard Methods</a:t>
            </a:r>
          </a:p>
          <a:p>
            <a:pPr algn="ctr"/>
            <a:r>
              <a:rPr lang="en-GB" b="1" dirty="0">
                <a:cs typeface="Arial" pitchFamily="34" charset="0"/>
              </a:rPr>
              <a:t>for</a:t>
            </a:r>
          </a:p>
          <a:p>
            <a:pPr algn="ctr"/>
            <a:r>
              <a:rPr lang="en-GB" b="1" dirty="0">
                <a:cs typeface="Arial" pitchFamily="34" charset="0"/>
              </a:rPr>
              <a:t>Establishing the Global Geochemical Reference Network</a:t>
            </a:r>
          </a:p>
          <a:p>
            <a:pPr algn="ctr"/>
            <a:endParaRPr lang="en-GB" dirty="0">
              <a:cs typeface="Arial" pitchFamily="34" charset="0"/>
            </a:endParaRPr>
          </a:p>
          <a:p>
            <a:pPr algn="ctr"/>
            <a:r>
              <a:rPr lang="en-GB" b="1" dirty="0">
                <a:cs typeface="Arial" pitchFamily="34" charset="0"/>
              </a:rPr>
              <a:t>Chapter 9</a:t>
            </a:r>
          </a:p>
          <a:p>
            <a:pPr algn="ctr"/>
            <a:endParaRPr lang="en-GB" dirty="0">
              <a:cs typeface="Arial" pitchFamily="34" charset="0"/>
            </a:endParaRPr>
          </a:p>
          <a:p>
            <a:pPr algn="ctr"/>
            <a:r>
              <a:rPr lang="en-GB" b="1" dirty="0">
                <a:cs typeface="Arial" pitchFamily="34" charset="0"/>
              </a:rPr>
              <a:t>Data Management and Map Production</a:t>
            </a:r>
          </a:p>
          <a:p>
            <a:pPr algn="ctr"/>
            <a:endParaRPr lang="en-GB" dirty="0">
              <a:cs typeface="Arial" pitchFamily="34" charset="0"/>
            </a:endParaRPr>
          </a:p>
          <a:p>
            <a:pPr algn="ctr"/>
            <a:r>
              <a:rPr lang="en-GB" dirty="0">
                <a:cs typeface="Arial" pitchFamily="34" charset="0"/>
              </a:rPr>
              <a:t>Timo Tarvainen</a:t>
            </a:r>
            <a:r>
              <a:rPr lang="en-GB" baseline="30000" dirty="0">
                <a:cs typeface="Arial" pitchFamily="34" charset="0"/>
              </a:rPr>
              <a:t>1,5</a:t>
            </a:r>
            <a:r>
              <a:rPr lang="en-GB" dirty="0">
                <a:cs typeface="Arial" pitchFamily="34" charset="0"/>
              </a:rPr>
              <a:t>, Steven M. Smith</a:t>
            </a:r>
            <a:r>
              <a:rPr lang="en-GB" baseline="30000" dirty="0">
                <a:cs typeface="Arial" pitchFamily="34" charset="0"/>
              </a:rPr>
              <a:t>5</a:t>
            </a:r>
            <a:r>
              <a:rPr lang="en-GB" dirty="0">
                <a:cs typeface="Arial" pitchFamily="34" charset="0"/>
              </a:rPr>
              <a:t>, Peter Filzmoser</a:t>
            </a:r>
            <a:r>
              <a:rPr lang="en-GB" baseline="30000" dirty="0">
                <a:cs typeface="Arial" pitchFamily="34" charset="0"/>
              </a:rPr>
              <a:t>2</a:t>
            </a:r>
            <a:r>
              <a:rPr lang="en-GB" dirty="0">
                <a:cs typeface="Arial" pitchFamily="34" charset="0"/>
              </a:rPr>
              <a:t>,</a:t>
            </a:r>
          </a:p>
          <a:p>
            <a:pPr algn="ctr"/>
            <a:r>
              <a:rPr lang="en-GB" dirty="0">
                <a:cs typeface="Arial" pitchFamily="34" charset="0"/>
              </a:rPr>
              <a:t>Alecos Demetriades</a:t>
            </a:r>
            <a:r>
              <a:rPr lang="en-GB" baseline="30000" dirty="0">
                <a:cs typeface="Arial" pitchFamily="34" charset="0"/>
              </a:rPr>
              <a:t>3,5</a:t>
            </a:r>
            <a:r>
              <a:rPr lang="en-GB" dirty="0">
                <a:cs typeface="Arial" pitchFamily="34" charset="0"/>
              </a:rPr>
              <a:t>, Igor Bogatyrev</a:t>
            </a:r>
            <a:r>
              <a:rPr lang="en-GB" baseline="30000" dirty="0">
                <a:cs typeface="Arial" pitchFamily="34" charset="0"/>
              </a:rPr>
              <a:t>5</a:t>
            </a:r>
            <a:r>
              <a:rPr lang="en-GB" dirty="0">
                <a:cs typeface="Arial" pitchFamily="34" charset="0"/>
              </a:rPr>
              <a:t>, </a:t>
            </a:r>
            <a:r>
              <a:rPr lang="en-GB" b="1" u="sng" dirty="0">
                <a:solidFill>
                  <a:srgbClr val="0000CC"/>
                </a:solidFill>
                <a:cs typeface="Arial" pitchFamily="34" charset="0"/>
              </a:rPr>
              <a:t>Stefano Albanese</a:t>
            </a:r>
            <a:r>
              <a:rPr lang="en-GB" baseline="30000" dirty="0">
                <a:cs typeface="Arial" pitchFamily="34" charset="0"/>
              </a:rPr>
              <a:t>4,5</a:t>
            </a:r>
          </a:p>
          <a:p>
            <a:pPr algn="ctr"/>
            <a:endParaRPr lang="en-GB" dirty="0">
              <a:cs typeface="Arial" pitchFamily="34" charset="0"/>
            </a:endParaRPr>
          </a:p>
          <a:p>
            <a:r>
              <a:rPr lang="en-GB" sz="1000" baseline="30000" dirty="0">
                <a:cs typeface="Arial" pitchFamily="34" charset="0"/>
              </a:rPr>
              <a:t>1</a:t>
            </a:r>
            <a:r>
              <a:rPr lang="en-GB" sz="1000" dirty="0">
                <a:cs typeface="Arial" pitchFamily="34" charset="0"/>
              </a:rPr>
              <a:t> Geological Survey of Finland, Espoo, Finland</a:t>
            </a:r>
          </a:p>
          <a:p>
            <a:r>
              <a:rPr lang="en-GB" sz="1000" baseline="30000" dirty="0">
                <a:cs typeface="Arial" pitchFamily="34" charset="0"/>
              </a:rPr>
              <a:t>2</a:t>
            </a:r>
            <a:r>
              <a:rPr lang="en-GB" sz="1000" dirty="0">
                <a:cs typeface="Arial" pitchFamily="34" charset="0"/>
              </a:rPr>
              <a:t> Institute for Statistics and Probability Theory, Vienna University of Technology, Vienna, Austria</a:t>
            </a:r>
          </a:p>
          <a:p>
            <a:r>
              <a:rPr lang="en-GB" sz="1000" baseline="30000" dirty="0">
                <a:cs typeface="Arial" pitchFamily="34" charset="0"/>
              </a:rPr>
              <a:t>3</a:t>
            </a:r>
            <a:r>
              <a:rPr lang="en-GB" sz="1000" dirty="0">
                <a:cs typeface="Arial" pitchFamily="34" charset="0"/>
              </a:rPr>
              <a:t> Institute of Geology and Mineral Exploration, Athens, Hellenic Republic</a:t>
            </a:r>
          </a:p>
          <a:p>
            <a:r>
              <a:rPr lang="en-GB" sz="1000" baseline="30000" dirty="0">
                <a:cs typeface="Arial" pitchFamily="34" charset="0"/>
              </a:rPr>
              <a:t>4</a:t>
            </a:r>
            <a:r>
              <a:rPr lang="en-GB" sz="1000" dirty="0">
                <a:cs typeface="Arial" pitchFamily="34" charset="0"/>
              </a:rPr>
              <a:t> University of Napoli Federico II, Naples, Italy</a:t>
            </a:r>
          </a:p>
          <a:p>
            <a:r>
              <a:rPr lang="en-GB" sz="1000" baseline="30000" dirty="0">
                <a:cs typeface="Arial" pitchFamily="34" charset="0"/>
              </a:rPr>
              <a:t>5</a:t>
            </a:r>
            <a:r>
              <a:rPr lang="en-GB" sz="1000" dirty="0">
                <a:cs typeface="Arial" pitchFamily="34" charset="0"/>
              </a:rPr>
              <a:t> IUGS Commission on Global Geochemical Baselines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ED29C69-53F0-E61E-0BB3-3ED69E6469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7880" y="125902"/>
            <a:ext cx="1636364" cy="1080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79A04A5-94FA-0B4B-67A3-774023DBF4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56" y="125902"/>
            <a:ext cx="1771500" cy="108000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B08A7CE-EF00-E464-8976-EDBC5BDA604D}"/>
              </a:ext>
            </a:extLst>
          </p:cNvPr>
          <p:cNvSpPr/>
          <p:nvPr/>
        </p:nvSpPr>
        <p:spPr>
          <a:xfrm>
            <a:off x="283084" y="4571114"/>
            <a:ext cx="8568952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cs typeface="Arial" pitchFamily="34" charset="0"/>
              </a:rPr>
              <a:t>It is recommended that reference to this part of the Manual should be made in the following way: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C69293-8740-72F6-3FDE-D7D5465A60B9}"/>
              </a:ext>
            </a:extLst>
          </p:cNvPr>
          <p:cNvSpPr txBox="1"/>
          <p:nvPr/>
        </p:nvSpPr>
        <p:spPr>
          <a:xfrm>
            <a:off x="283084" y="4881212"/>
            <a:ext cx="8604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Tarvainen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T., Smith, S.M.,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Filzmoser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P., Demetriades, A.,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Bogatyrev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I. &amp; Albanese, S., 2022. </a:t>
            </a:r>
            <a:r>
              <a:rPr lang="en-GB" sz="10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Data Management and Map Production. 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Chapter 9 In: Demetriades, A., Johnson, C.C., Smith, D.B.,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Ladenberger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Adánez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Sanjuan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P.,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Argyraki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Stouraiti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C.,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Caritat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P. de, Knights, K.V., Prieto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Rincón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G. &amp; </a:t>
            </a:r>
            <a:r>
              <a:rPr lang="en-GB" sz="1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Simubali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G.N. (Editors), International Union of Geological Sciences Manual of Standard Methods for Establishing the Global Geochemical Reference Network. IUGS Commission on Global Geochemical Baselines, Athens, Hellenic Republic, Special Publication, </a:t>
            </a:r>
            <a:r>
              <a:rPr lang="en-GB" sz="1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sz="1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457−485.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10990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805091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184BD5A-77EF-DA37-46D5-A143E802063C}"/>
              </a:ext>
            </a:extLst>
          </p:cNvPr>
          <p:cNvSpPr/>
          <p:nvPr/>
        </p:nvSpPr>
        <p:spPr>
          <a:xfrm>
            <a:off x="217057" y="1502789"/>
            <a:ext cx="8675421" cy="129266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Century Gothic" panose="020B0502020202020204" pitchFamily="34" charset="0"/>
              </a:rPr>
              <a:t>Spatial Autocorrelation</a:t>
            </a:r>
          </a:p>
          <a:p>
            <a:pPr algn="ctr"/>
            <a:endParaRPr lang="en-US" sz="1600" b="1" u="sng" dirty="0">
              <a:latin typeface="Century Gothic" panose="020B0502020202020204" pitchFamily="34" charset="0"/>
            </a:endParaRPr>
          </a:p>
          <a:p>
            <a:pPr algn="ctr"/>
            <a:r>
              <a:rPr lang="en-US" sz="1600" b="1" i="1" dirty="0">
                <a:latin typeface="Century Gothic" panose="020B0502020202020204" pitchFamily="34" charset="0"/>
              </a:rPr>
              <a:t>“[In the space] Everything is related to everything else, but near things are more related than distant things"</a:t>
            </a:r>
          </a:p>
          <a:p>
            <a:pPr algn="r"/>
            <a:r>
              <a:rPr lang="en-US" sz="1400" b="1" dirty="0">
                <a:solidFill>
                  <a:srgbClr val="2D2D8B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 i="1" dirty="0" err="1">
                <a:solidFill>
                  <a:srgbClr val="2D2D8B"/>
                </a:solidFill>
                <a:latin typeface="Century Gothic" panose="020B0502020202020204" pitchFamily="34" charset="0"/>
              </a:rPr>
              <a:t>Tobler‘s</a:t>
            </a:r>
            <a:r>
              <a:rPr lang="en-US" sz="1400" b="1" i="1" dirty="0">
                <a:solidFill>
                  <a:srgbClr val="2D2D8B"/>
                </a:solidFill>
                <a:latin typeface="Century Gothic" panose="020B0502020202020204" pitchFamily="34" charset="0"/>
              </a:rPr>
              <a:t> First Law of Geography)</a:t>
            </a:r>
            <a:endParaRPr lang="it-IT" sz="1400" dirty="0"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CDF7E9-6379-EFA6-FD47-C6DEE603756B}"/>
              </a:ext>
            </a:extLst>
          </p:cNvPr>
          <p:cNvSpPr txBox="1"/>
          <p:nvPr/>
        </p:nvSpPr>
        <p:spPr>
          <a:xfrm>
            <a:off x="217057" y="2997448"/>
            <a:ext cx="87062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u="sng" dirty="0"/>
              <a:t>Key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Segoe UI Web (West European)"/>
              </a:rPr>
              <a:t>The position of </a:t>
            </a:r>
            <a:r>
              <a:rPr lang="en-US" sz="1600" b="1" dirty="0">
                <a:effectLst/>
                <a:latin typeface="Segoe UI Web (West European)"/>
              </a:rPr>
              <a:t>the sample the measurement of which is known is as important as the measured value</a:t>
            </a:r>
            <a:r>
              <a:rPr lang="en-US" sz="1600" dirty="0">
                <a:effectLst/>
                <a:latin typeface="Segoe UI Web (West European)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effectLst/>
                <a:latin typeface="Segoe UI Web (West European)"/>
              </a:rPr>
              <a:t>Environmental property values at a certain scale are positively related</a:t>
            </a:r>
            <a:r>
              <a:rPr lang="en-US" sz="1600" dirty="0">
                <a:effectLst/>
                <a:latin typeface="Segoe UI Web (West European)"/>
              </a:rPr>
              <a:t> (self-correlated).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Segoe UI Web (West European)"/>
              </a:rPr>
              <a:t>By introducing </a:t>
            </a:r>
            <a:r>
              <a:rPr lang="en-US" sz="1600" b="1" u="sng" dirty="0">
                <a:effectLst/>
                <a:latin typeface="Segoe UI Web (West European)"/>
              </a:rPr>
              <a:t>autocorrelation</a:t>
            </a:r>
            <a:r>
              <a:rPr lang="en-US" sz="1600" dirty="0">
                <a:effectLst/>
                <a:latin typeface="Segoe UI Web (West European)"/>
              </a:rPr>
              <a:t> </a:t>
            </a:r>
            <a:r>
              <a:rPr lang="en-US" sz="1600" b="1" dirty="0">
                <a:effectLst/>
                <a:latin typeface="Segoe UI Web (West European)"/>
              </a:rPr>
              <a:t>some samples will be more important than others </a:t>
            </a:r>
            <a:r>
              <a:rPr lang="en-US" sz="1600" dirty="0">
                <a:effectLst/>
                <a:latin typeface="Segoe UI Web (West European)"/>
              </a:rPr>
              <a:t>and will influence the prediction of the value of an unknown point.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Segoe UI Web (West European)"/>
              </a:rPr>
              <a:t>Points close to each other tend to similar values, while distant points differ, on average, to a greater extent.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effectLst/>
                <a:latin typeface="Segoe UI Web (West European)"/>
              </a:rPr>
              <a:t>Geostatistics</a:t>
            </a:r>
            <a:r>
              <a:rPr lang="en-US" sz="1600" b="1" dirty="0">
                <a:effectLst/>
                <a:latin typeface="Segoe UI Web (West European)"/>
              </a:rPr>
              <a:t> measure how similar spatially close objects are</a:t>
            </a:r>
            <a:r>
              <a:rPr lang="en-US" sz="1600" dirty="0">
                <a:effectLst/>
                <a:latin typeface="Segoe UI Web (West European)"/>
              </a:rPr>
              <a:t>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556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27912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729579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812800-3C23-45D1-BC4A-60BC46081328}"/>
              </a:ext>
            </a:extLst>
          </p:cNvPr>
          <p:cNvSpPr txBox="1"/>
          <p:nvPr/>
        </p:nvSpPr>
        <p:spPr>
          <a:xfrm>
            <a:off x="333794" y="3561898"/>
            <a:ext cx="8536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§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Inverse distance weighting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IDW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– Howarth, 1983; Reimann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2008). </a:t>
            </a:r>
          </a:p>
          <a:p>
            <a:pPr marL="400050" indent="-400050">
              <a:buFont typeface="Wingdings" panose="05000000000000000000" pitchFamily="2" charset="2"/>
              <a:buChar char="§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Moving weighted median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MWM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– Gustavsson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1994, 1997). </a:t>
            </a:r>
          </a:p>
          <a:p>
            <a:pPr marL="400050" indent="-400050">
              <a:buFont typeface="Wingdings" panose="05000000000000000000" pitchFamily="2" charset="2"/>
              <a:buChar char="§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Multifractal inverse distance weighting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en-GB" sz="1600" b="1" i="0" u="none" strike="noStrike" baseline="0" dirty="0">
                <a:solidFill>
                  <a:srgbClr val="FF0000"/>
                </a:solidFill>
              </a:rPr>
              <a:t>MIDW 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– Cheng, 2000; Agterberg, 2001; Lima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2003).</a:t>
            </a:r>
          </a:p>
          <a:p>
            <a:pPr marL="400050" indent="-400050">
              <a:buFont typeface="Wingdings" panose="05000000000000000000" pitchFamily="2" charset="2"/>
              <a:buChar char="§"/>
            </a:pPr>
            <a:r>
              <a:rPr lang="en-GB" sz="1600" b="1" i="0" u="none" strike="noStrike" baseline="0" dirty="0">
                <a:solidFill>
                  <a:srgbClr val="FF0000"/>
                </a:solidFill>
              </a:rPr>
              <a:t>Kriging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Matheron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1963; Clark, 1979;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Journel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and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Huijbreghts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, 1978;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Isaaks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and Srivastava, 1990; Reimann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2008;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Filzmoser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2014; Pereira and Soares, 2018; </a:t>
            </a:r>
            <a:r>
              <a:rPr lang="en-GB" sz="1600" b="0" i="0" u="none" strike="noStrike" baseline="0" dirty="0" err="1">
                <a:solidFill>
                  <a:srgbClr val="000000"/>
                </a:solidFill>
              </a:rPr>
              <a:t>Maroufpoor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i="0" u="none" strike="noStrike" baseline="0" dirty="0">
                <a:solidFill>
                  <a:srgbClr val="000000"/>
                </a:solidFill>
              </a:rPr>
              <a:t>., 2020; Demetriades, 2021).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F616EA-4992-8F18-90F0-579146F5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235257"/>
            <a:ext cx="3678446" cy="147365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0B45011-A894-E9D1-375C-9691E57C8BA9}"/>
              </a:ext>
            </a:extLst>
          </p:cNvPr>
          <p:cNvSpPr txBox="1"/>
          <p:nvPr/>
        </p:nvSpPr>
        <p:spPr>
          <a:xfrm>
            <a:off x="295633" y="1219037"/>
            <a:ext cx="49964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/>
              <a:t>Colour-surface contour geochemical maps are more difficult to construct because the point data of regional and continental-scale geochemical projects are often based on irregular sampling points, and an interpolation procedure is required to achieve a regular grid for plotting a colour-surface map.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08BCF07-1A49-0F02-6821-ABBE2352621C}"/>
              </a:ext>
            </a:extLst>
          </p:cNvPr>
          <p:cNvSpPr txBox="1"/>
          <p:nvPr/>
        </p:nvSpPr>
        <p:spPr>
          <a:xfrm>
            <a:off x="302280" y="2882910"/>
            <a:ext cx="8569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/>
              <a:t>This means extrapolating values from the actual sampling points into unsampled space by using different interpolation methods: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81A9B5-DE62-06A9-0C9B-6BEE33E0EEF8}"/>
              </a:ext>
            </a:extLst>
          </p:cNvPr>
          <p:cNvSpPr txBox="1"/>
          <p:nvPr/>
        </p:nvSpPr>
        <p:spPr>
          <a:xfrm>
            <a:off x="6012160" y="1201316"/>
            <a:ext cx="585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Pixel</a:t>
            </a:r>
            <a:endParaRPr lang="it-IT" sz="1600" b="1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F0993ED-51FA-A4D7-8502-9683EAA3C08B}"/>
              </a:ext>
            </a:extLst>
          </p:cNvPr>
          <p:cNvCxnSpPr>
            <a:cxnSpLocks/>
          </p:cNvCxnSpPr>
          <p:nvPr/>
        </p:nvCxnSpPr>
        <p:spPr>
          <a:xfrm>
            <a:off x="6273269" y="1468475"/>
            <a:ext cx="139404" cy="1655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D142D36C-5174-B3F0-D23B-9E3CA9D2F321}"/>
              </a:ext>
            </a:extLst>
          </p:cNvPr>
          <p:cNvSpPr/>
          <p:nvPr/>
        </p:nvSpPr>
        <p:spPr>
          <a:xfrm>
            <a:off x="6376669" y="1603027"/>
            <a:ext cx="72008" cy="78056"/>
          </a:xfrm>
          <a:prstGeom prst="ellipse">
            <a:avLst/>
          </a:prstGeom>
          <a:solidFill>
            <a:schemeClr val="tx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7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697260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pic>
        <p:nvPicPr>
          <p:cNvPr id="3" name="Picture 2" descr="Weighted sum formula">
            <a:extLst>
              <a:ext uri="{FF2B5EF4-FFF2-40B4-BE49-F238E27FC236}">
                <a16:creationId xmlns:a16="http://schemas.microsoft.com/office/drawing/2014/main" id="{EF13D68F-1166-16A7-9F8D-46F81946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9" y="1623478"/>
            <a:ext cx="2376755" cy="8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3416E2-C9D2-6C2F-7701-C4B1E3357DF8}"/>
              </a:ext>
            </a:extLst>
          </p:cNvPr>
          <p:cNvSpPr txBox="1"/>
          <p:nvPr/>
        </p:nvSpPr>
        <p:spPr>
          <a:xfrm>
            <a:off x="179512" y="1109466"/>
            <a:ext cx="4021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Interpolation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based</a:t>
            </a:r>
            <a:r>
              <a:rPr lang="it-IT" sz="1600" dirty="0"/>
              <a:t> on </a:t>
            </a:r>
            <a:r>
              <a:rPr lang="it-IT" sz="1600" dirty="0" err="1"/>
              <a:t>this</a:t>
            </a:r>
            <a:r>
              <a:rPr lang="it-IT" sz="1600" dirty="0"/>
              <a:t> general formula: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9A653DA-B56A-9838-422C-3328C72149B9}"/>
              </a:ext>
            </a:extLst>
          </p:cNvPr>
          <p:cNvSpPr/>
          <p:nvPr/>
        </p:nvSpPr>
        <p:spPr>
          <a:xfrm>
            <a:off x="3491880" y="1448020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Ż (s</a:t>
            </a:r>
            <a:r>
              <a:rPr lang="it-IT" sz="1600" baseline="-25000" dirty="0"/>
              <a:t>0</a:t>
            </a:r>
            <a:r>
              <a:rPr lang="it-IT" sz="1600" dirty="0"/>
              <a:t>) = Predicted value at unmeasured location (pixel).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Z(</a:t>
            </a:r>
            <a:r>
              <a:rPr lang="en-US" sz="1600" dirty="0" err="1"/>
              <a:t>s</a:t>
            </a:r>
            <a:r>
              <a:rPr lang="en-US" sz="1600" baseline="-25000" dirty="0" err="1"/>
              <a:t>i</a:t>
            </a:r>
            <a:r>
              <a:rPr lang="en-US" sz="1600" dirty="0"/>
              <a:t>)   = Value at the </a:t>
            </a:r>
            <a:r>
              <a:rPr lang="en-US" sz="1600" dirty="0" err="1"/>
              <a:t>i-esim</a:t>
            </a:r>
            <a:r>
              <a:rPr lang="en-US" sz="1600" dirty="0"/>
              <a:t> measured location (sample).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λ</a:t>
            </a:r>
            <a:r>
              <a:rPr lang="en-US" sz="1600" baseline="-25000" dirty="0" err="1"/>
              <a:t>i</a:t>
            </a:r>
            <a:r>
              <a:rPr lang="en-US" sz="1600" dirty="0"/>
              <a:t>       = Weight given to the </a:t>
            </a:r>
            <a:r>
              <a:rPr lang="en-US" sz="1600" dirty="0" err="1"/>
              <a:t>i-esim</a:t>
            </a:r>
            <a:r>
              <a:rPr lang="en-US" sz="1600" dirty="0"/>
              <a:t> location (sample).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N     = The total amount of measured value used to predict the value at the unmeasured location.</a:t>
            </a:r>
            <a:endParaRPr lang="en-US" sz="1600" dirty="0"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67DF76-5248-3CE6-80A6-1A448D5F8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" t="5760" r="3814"/>
          <a:stretch/>
        </p:blipFill>
        <p:spPr>
          <a:xfrm>
            <a:off x="335495" y="3073524"/>
            <a:ext cx="1716225" cy="11277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B58C4C-7B9A-7CE9-315E-B71E9DFA9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464671"/>
            <a:ext cx="1702334" cy="11277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F5810E-7BDE-04EB-D129-E25C511FD104}"/>
              </a:ext>
            </a:extLst>
          </p:cNvPr>
          <p:cNvSpPr txBox="1"/>
          <p:nvPr/>
        </p:nvSpPr>
        <p:spPr>
          <a:xfrm>
            <a:off x="2149839" y="3073524"/>
            <a:ext cx="242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err="1">
                <a:solidFill>
                  <a:srgbClr val="FF0000"/>
                </a:solidFill>
                <a:latin typeface="+mj-lt"/>
              </a:rPr>
              <a:t>Exact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Interpolators</a:t>
            </a:r>
            <a:endParaRPr lang="it-IT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82CEBA-4676-21C9-C3F7-9D697BEE145F}"/>
              </a:ext>
            </a:extLst>
          </p:cNvPr>
          <p:cNvSpPr txBox="1"/>
          <p:nvPr/>
        </p:nvSpPr>
        <p:spPr>
          <a:xfrm>
            <a:off x="2149839" y="4480899"/>
            <a:ext cx="3032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b="1" u="sng" dirty="0" err="1">
                <a:solidFill>
                  <a:srgbClr val="FF0000"/>
                </a:solidFill>
                <a:latin typeface="+mj-lt"/>
              </a:rPr>
              <a:t>Smoothing</a:t>
            </a:r>
            <a:r>
              <a:rPr lang="it-IT" sz="16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b="1" u="sng" dirty="0" err="1">
                <a:solidFill>
                  <a:srgbClr val="FF0000"/>
                </a:solidFill>
                <a:latin typeface="+mj-lt"/>
              </a:rPr>
              <a:t>interpolators</a:t>
            </a:r>
            <a:endParaRPr lang="it-IT" sz="16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2F894F5-8C36-C0D3-3CE2-82AB91508012}"/>
              </a:ext>
            </a:extLst>
          </p:cNvPr>
          <p:cNvSpPr/>
          <p:nvPr/>
        </p:nvSpPr>
        <p:spPr>
          <a:xfrm>
            <a:off x="2149839" y="3387708"/>
            <a:ext cx="612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</a:rPr>
              <a:t>The interpolated </a:t>
            </a:r>
            <a:r>
              <a:rPr lang="en-US" sz="1600" b="1" dirty="0">
                <a:effectLst/>
              </a:rPr>
              <a:t>surface passes through the measurements</a:t>
            </a:r>
            <a:r>
              <a:rPr lang="en-US" sz="1600" dirty="0">
                <a:effectLst/>
              </a:rPr>
              <a:t>.</a:t>
            </a:r>
          </a:p>
        </p:txBody>
      </p:sp>
      <p:sp>
        <p:nvSpPr>
          <p:cNvPr id="15" name="Segnaposto numero diapositiva 9">
            <a:extLst>
              <a:ext uri="{FF2B5EF4-FFF2-40B4-BE49-F238E27FC236}">
                <a16:creationId xmlns:a16="http://schemas.microsoft.com/office/drawing/2014/main" id="{65A0AC71-8CDC-4991-DE14-47EA2766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228" y="6832077"/>
            <a:ext cx="1865603" cy="21754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822793D-6C40-085A-67D9-97B621B365FA}"/>
              </a:ext>
            </a:extLst>
          </p:cNvPr>
          <p:cNvSpPr txBox="1"/>
          <p:nvPr/>
        </p:nvSpPr>
        <p:spPr>
          <a:xfrm>
            <a:off x="2156641" y="4834815"/>
            <a:ext cx="6370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effectLst/>
              </a:rPr>
              <a:t>The interpolated </a:t>
            </a:r>
            <a:r>
              <a:rPr lang="en-US" sz="1600" b="1" dirty="0">
                <a:effectLst/>
              </a:rPr>
              <a:t>surface does NOT pass through the measurements</a:t>
            </a:r>
            <a:r>
              <a:rPr lang="en-US" sz="1600" dirty="0">
                <a:effectLst/>
              </a:rPr>
              <a:t>. They are used when margin of uncertainty is expected on the sampled data. The resulting surfaces are chamfered.</a:t>
            </a:r>
          </a:p>
        </p:txBody>
      </p:sp>
    </p:spTree>
    <p:extLst>
      <p:ext uri="{BB962C8B-B14F-4D97-AF65-F5344CB8AC3E}">
        <p14:creationId xmlns:p14="http://schemas.microsoft.com/office/powerpoint/2010/main" val="4589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481236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890CFA-B76E-42DF-20CB-6B0BEDE2CEEA}"/>
              </a:ext>
            </a:extLst>
          </p:cNvPr>
          <p:cNvSpPr txBox="1"/>
          <p:nvPr/>
        </p:nvSpPr>
        <p:spPr>
          <a:xfrm>
            <a:off x="179512" y="855246"/>
            <a:ext cx="5400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/>
              <a:t>Inverse distance weighting </a:t>
            </a:r>
            <a:r>
              <a:rPr lang="en-GB" sz="1600" b="0" i="0" u="none" strike="noStrike" baseline="0" dirty="0"/>
              <a:t>(</a:t>
            </a:r>
            <a:r>
              <a:rPr lang="en-GB" sz="1600" b="1" i="0" u="none" strike="noStrike" baseline="0" dirty="0"/>
              <a:t>IDW</a:t>
            </a:r>
            <a:r>
              <a:rPr lang="en-GB" sz="1600" b="1" u="none" strike="noStrike" baseline="0" dirty="0"/>
              <a:t>)  [Exact]</a:t>
            </a:r>
            <a:endParaRPr lang="it-IT" sz="16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CD3B325-E35C-3BA8-04DD-390DBEC89981}"/>
              </a:ext>
            </a:extLst>
          </p:cNvPr>
          <p:cNvSpPr/>
          <p:nvPr/>
        </p:nvSpPr>
        <p:spPr>
          <a:xfrm>
            <a:off x="1043608" y="2572079"/>
            <a:ext cx="101341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BE40983-4EC9-8DD0-056A-BCFDEA102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9424"/>
            <a:ext cx="2592288" cy="55423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1B3504-CAB5-39BD-CDED-6837913A3D2F}"/>
              </a:ext>
            </a:extLst>
          </p:cNvPr>
          <p:cNvSpPr txBox="1"/>
          <p:nvPr/>
        </p:nvSpPr>
        <p:spPr>
          <a:xfrm>
            <a:off x="209656" y="1119335"/>
            <a:ext cx="8804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</a:rPr>
              <a:t>In the case of IDW, the </a:t>
            </a:r>
            <a:r>
              <a:rPr lang="en-US" sz="1600" b="1" dirty="0">
                <a:effectLst/>
              </a:rPr>
              <a:t>weight </a:t>
            </a:r>
            <a:r>
              <a:rPr lang="en-US" sz="1600" b="1" dirty="0" err="1">
                <a:effectLst/>
              </a:rPr>
              <a:t>λ</a:t>
            </a:r>
            <a:r>
              <a:rPr lang="en-US" sz="1600" b="1" baseline="-25000" dirty="0" err="1">
                <a:effectLst/>
              </a:rPr>
              <a:t>i</a:t>
            </a:r>
            <a:r>
              <a:rPr lang="en-US" sz="1600" b="1" dirty="0">
                <a:effectLst/>
              </a:rPr>
              <a:t> of samples depends solely on the distance </a:t>
            </a:r>
            <a:r>
              <a:rPr lang="en-US" sz="1600" dirty="0">
                <a:effectLst/>
              </a:rPr>
              <a:t>(or better the inverse distance) of the known value point from the location (pixels) for which to predict the value.</a:t>
            </a:r>
          </a:p>
        </p:txBody>
      </p:sp>
      <p:pic>
        <p:nvPicPr>
          <p:cNvPr id="19" name="Picture 4" descr="IDW Interpolation Distance Coefficient P 1 Map">
            <a:extLst>
              <a:ext uri="{FF2B5EF4-FFF2-40B4-BE49-F238E27FC236}">
                <a16:creationId xmlns:a16="http://schemas.microsoft.com/office/drawing/2014/main" id="{8F8B7A58-DBE1-F902-27B7-8D21FA3E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28" y="3945842"/>
            <a:ext cx="1619809" cy="15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DW Interpolation Distance Coefficient P 3 Map">
            <a:extLst>
              <a:ext uri="{FF2B5EF4-FFF2-40B4-BE49-F238E27FC236}">
                <a16:creationId xmlns:a16="http://schemas.microsoft.com/office/drawing/2014/main" id="{96751463-6D5A-A3C7-5942-2571EC80E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18" y="3945842"/>
            <a:ext cx="1590749" cy="157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52D70F2-90C3-769E-FEDF-3A1EE2B046B2}"/>
              </a:ext>
            </a:extLst>
          </p:cNvPr>
          <p:cNvSpPr/>
          <p:nvPr/>
        </p:nvSpPr>
        <p:spPr>
          <a:xfrm>
            <a:off x="4382720" y="4022776"/>
            <a:ext cx="89755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i="1" dirty="0" err="1">
                <a:latin typeface="Arial-ItalicMT"/>
              </a:rPr>
              <a:t>W</a:t>
            </a:r>
            <a:r>
              <a:rPr lang="it-IT" b="1" i="1" baseline="-25000" dirty="0" err="1">
                <a:latin typeface="Arial-ItalicMT"/>
              </a:rPr>
              <a:t>i</a:t>
            </a:r>
            <a:r>
              <a:rPr lang="it-IT" b="1" i="1" baseline="-25000" dirty="0">
                <a:latin typeface="Arial-ItalicMT"/>
              </a:rPr>
              <a:t> = </a:t>
            </a:r>
            <a:r>
              <a:rPr lang="it-IT" b="1" i="1" dirty="0">
                <a:latin typeface="Arial-ItalicMT"/>
              </a:rPr>
              <a:t>d</a:t>
            </a:r>
            <a:r>
              <a:rPr lang="it-IT" b="1" i="1" baseline="30000" dirty="0">
                <a:latin typeface="Arial-ItalicMT"/>
              </a:rPr>
              <a:t>-1</a:t>
            </a:r>
            <a:endParaRPr lang="it-IT" baseline="300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114EE49-AD28-2659-64FB-364D116D0D5F}"/>
              </a:ext>
            </a:extLst>
          </p:cNvPr>
          <p:cNvSpPr/>
          <p:nvPr/>
        </p:nvSpPr>
        <p:spPr>
          <a:xfrm>
            <a:off x="6619815" y="4022776"/>
            <a:ext cx="89755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i="1" dirty="0" err="1">
                <a:latin typeface="Arial-ItalicMT"/>
              </a:rPr>
              <a:t>W</a:t>
            </a:r>
            <a:r>
              <a:rPr lang="it-IT" b="1" i="1" baseline="-25000" dirty="0" err="1">
                <a:latin typeface="Arial-ItalicMT"/>
              </a:rPr>
              <a:t>i</a:t>
            </a:r>
            <a:r>
              <a:rPr lang="it-IT" b="1" i="1" baseline="-25000" dirty="0">
                <a:latin typeface="Arial-ItalicMT"/>
              </a:rPr>
              <a:t> = </a:t>
            </a:r>
            <a:r>
              <a:rPr lang="it-IT" b="1" i="1" dirty="0">
                <a:latin typeface="Arial-ItalicMT"/>
              </a:rPr>
              <a:t>d</a:t>
            </a:r>
            <a:r>
              <a:rPr lang="it-IT" b="1" i="1" baseline="30000" dirty="0">
                <a:latin typeface="Arial-ItalicMT"/>
              </a:rPr>
              <a:t>-3</a:t>
            </a:r>
            <a:endParaRPr lang="it-IT" baseline="300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08A8A78-2462-3703-E5F3-349B87CB4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56" y="3844578"/>
            <a:ext cx="3394792" cy="1782266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EC97C60-A9A1-87BE-6462-7B9A3B5E8B38}"/>
              </a:ext>
            </a:extLst>
          </p:cNvPr>
          <p:cNvSpPr txBox="1"/>
          <p:nvPr/>
        </p:nvSpPr>
        <p:spPr>
          <a:xfrm>
            <a:off x="3351262" y="1759864"/>
            <a:ext cx="56633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Ż (s0) = Predicted value of variable at unknown point (pixel)
Z(</a:t>
            </a:r>
            <a:r>
              <a:rPr lang="en-US" sz="1400" dirty="0" err="1"/>
              <a:t>si</a:t>
            </a:r>
            <a:r>
              <a:rPr lang="en-US" sz="1400" dirty="0"/>
              <a:t>) = The measure of the variable at the i-</a:t>
            </a:r>
            <a:r>
              <a:rPr lang="en-US" sz="1400" dirty="0" err="1"/>
              <a:t>th</a:t>
            </a:r>
            <a:r>
              <a:rPr lang="en-US" sz="1400" dirty="0"/>
              <a:t> point
Wi = weight attributed to each individual observation starting from the distance of the point from the pixel to be enhanced.
N = number of observations used for the calculation of the interpolated value</a:t>
            </a:r>
            <a:endParaRPr lang="it-IT" sz="1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EA4E4C-0761-1EEC-600D-FF6C1D8E6147}"/>
              </a:ext>
            </a:extLst>
          </p:cNvPr>
          <p:cNvSpPr txBox="1"/>
          <p:nvPr/>
        </p:nvSpPr>
        <p:spPr>
          <a:xfrm>
            <a:off x="221655" y="3284640"/>
            <a:ext cx="8804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Using a power (e.g., 2, 3 or higher) </a:t>
            </a:r>
            <a:r>
              <a:rPr lang="en-US" sz="1600" dirty="0" err="1"/>
              <a:t>emphasise</a:t>
            </a:r>
            <a:r>
              <a:rPr lang="en-US" sz="1600" dirty="0"/>
              <a:t> the role of the distance among samples giving more relevance to closest observations.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99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4F607CD-D8AA-D98F-4341-46063F8C2256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8C330-9EB9-711B-A0AA-8B3C93628279}"/>
              </a:ext>
            </a:extLst>
          </p:cNvPr>
          <p:cNvSpPr txBox="1"/>
          <p:nvPr/>
        </p:nvSpPr>
        <p:spPr>
          <a:xfrm>
            <a:off x="179512" y="481236"/>
            <a:ext cx="8352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890CFA-B76E-42DF-20CB-6B0BEDE2CEEA}"/>
              </a:ext>
            </a:extLst>
          </p:cNvPr>
          <p:cNvSpPr txBox="1"/>
          <p:nvPr/>
        </p:nvSpPr>
        <p:spPr>
          <a:xfrm>
            <a:off x="179512" y="847207"/>
            <a:ext cx="4607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none" strike="noStrike" baseline="0" dirty="0"/>
              <a:t>Kriging  [Exact]</a:t>
            </a:r>
            <a:endParaRPr lang="it-IT" sz="16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1B3504-CAB5-39BD-CDED-6837913A3D2F}"/>
              </a:ext>
            </a:extLst>
          </p:cNvPr>
          <p:cNvSpPr txBox="1"/>
          <p:nvPr/>
        </p:nvSpPr>
        <p:spPr>
          <a:xfrm>
            <a:off x="179512" y="1125647"/>
            <a:ext cx="880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The Kriging method is an </a:t>
            </a:r>
            <a:r>
              <a:rPr lang="en-GB" sz="1600" b="1"/>
              <a:t>interpolation procedure that generates an estimated surface </a:t>
            </a:r>
            <a:r>
              <a:rPr lang="en-GB" sz="1600"/>
              <a:t>from a discrete set of points with an assigned or known z-value. 
</a:t>
            </a:r>
            <a:r>
              <a:rPr lang="en-GB" sz="1600" dirty="0"/>
              <a:t>The Kriging method is based on </a:t>
            </a:r>
            <a:r>
              <a:rPr lang="en-GB" sz="1600" dirty="0" err="1"/>
              <a:t>Matheron's</a:t>
            </a:r>
            <a:r>
              <a:rPr lang="en-GB" sz="1600" dirty="0"/>
              <a:t> (1965) </a:t>
            </a:r>
            <a:r>
              <a:rPr lang="en-GB" sz="1600" b="1" dirty="0"/>
              <a:t>regionalised variable theory </a:t>
            </a:r>
            <a:r>
              <a:rPr lang="en-GB" sz="1600" dirty="0"/>
              <a:t>in which it is assumed that </a:t>
            </a:r>
            <a:r>
              <a:rPr lang="en-GB" sz="1600" b="1" dirty="0"/>
              <a:t>variables tend to be correlated (closer sample sites are more similar to others more distant) at certain scales.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EF698A9-0380-8CEE-D839-77CB62AC68FA}"/>
              </a:ext>
            </a:extLst>
          </p:cNvPr>
          <p:cNvGrpSpPr/>
          <p:nvPr/>
        </p:nvGrpSpPr>
        <p:grpSpPr>
          <a:xfrm>
            <a:off x="587101" y="3754966"/>
            <a:ext cx="3624859" cy="1942475"/>
            <a:chOff x="2489980" y="2761811"/>
            <a:chExt cx="4115185" cy="2163411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8680D392-BAC5-4ECB-F9BD-075B6EF8A87A}"/>
                </a:ext>
              </a:extLst>
            </p:cNvPr>
            <p:cNvGrpSpPr/>
            <p:nvPr/>
          </p:nvGrpSpPr>
          <p:grpSpPr>
            <a:xfrm>
              <a:off x="2489980" y="2761811"/>
              <a:ext cx="4115185" cy="2163411"/>
              <a:chOff x="4349546" y="2983879"/>
              <a:chExt cx="4786544" cy="2331335"/>
            </a:xfrm>
          </p:grpSpPr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81B7A7AF-D064-CE96-54B2-B121E585B2AC}"/>
                  </a:ext>
                </a:extLst>
              </p:cNvPr>
              <p:cNvGrpSpPr/>
              <p:nvPr/>
            </p:nvGrpSpPr>
            <p:grpSpPr>
              <a:xfrm>
                <a:off x="4349546" y="2983879"/>
                <a:ext cx="4786544" cy="2331335"/>
                <a:chOff x="625837" y="2024743"/>
                <a:chExt cx="5863238" cy="3004456"/>
              </a:xfrm>
            </p:grpSpPr>
            <p:pic>
              <p:nvPicPr>
                <p:cNvPr id="12" name="Picture 2" descr="Empirical semivariogram graph example">
                  <a:extLst>
                    <a:ext uri="{FF2B5EF4-FFF2-40B4-BE49-F238E27FC236}">
                      <a16:creationId xmlns:a16="http://schemas.microsoft.com/office/drawing/2014/main" id="{200B1B7A-1C2F-F6C9-3EB6-0F72F8C845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943"/>
                <a:stretch/>
              </p:blipFill>
              <p:spPr bwMode="auto">
                <a:xfrm>
                  <a:off x="625837" y="2024743"/>
                  <a:ext cx="5863238" cy="3004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ttangolo 13">
                  <a:extLst>
                    <a:ext uri="{FF2B5EF4-FFF2-40B4-BE49-F238E27FC236}">
                      <a16:creationId xmlns:a16="http://schemas.microsoft.com/office/drawing/2014/main" id="{62471DA5-C51E-E655-F10B-5DCEAD60C3EC}"/>
                    </a:ext>
                  </a:extLst>
                </p:cNvPr>
                <p:cNvSpPr/>
                <p:nvPr/>
              </p:nvSpPr>
              <p:spPr>
                <a:xfrm rot="16200000">
                  <a:off x="51656" y="3189283"/>
                  <a:ext cx="2403023" cy="448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200" b="1" i="1" dirty="0">
                      <a:latin typeface="Century Gothic" panose="020B0502020202020204" pitchFamily="34" charset="0"/>
                    </a:rPr>
                    <a:t>Semivariance </a:t>
                  </a:r>
                  <a:r>
                    <a:rPr lang="el-GR" sz="1200" b="1" i="1" dirty="0">
                      <a:latin typeface="Century Gothic" panose="020B0502020202020204" pitchFamily="34" charset="0"/>
                    </a:rPr>
                    <a:t>γ</a:t>
                  </a:r>
                  <a:r>
                    <a:rPr lang="it-IT" sz="1200" b="1" i="1" dirty="0">
                      <a:latin typeface="Century Gothic" panose="020B0502020202020204" pitchFamily="34" charset="0"/>
                    </a:rPr>
                    <a:t>(d)</a:t>
                  </a:r>
                  <a:endParaRPr lang="it-IT" sz="12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0B132816-17EC-18A2-D603-9052027F4F36}"/>
                    </a:ext>
                  </a:extLst>
                </p:cNvPr>
                <p:cNvSpPr/>
                <p:nvPr/>
              </p:nvSpPr>
              <p:spPr>
                <a:xfrm>
                  <a:off x="3039298" y="4569163"/>
                  <a:ext cx="1779637" cy="4274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it-IT" sz="1200" b="1" i="1" dirty="0" err="1">
                      <a:latin typeface="Century Gothic" panose="020B0502020202020204" pitchFamily="34" charset="0"/>
                    </a:rPr>
                    <a:t>Distance</a:t>
                  </a:r>
                  <a:r>
                    <a:rPr lang="it-IT" sz="1200" b="1" i="1" dirty="0">
                      <a:latin typeface="Century Gothic" panose="020B0502020202020204" pitchFamily="34" charset="0"/>
                    </a:rPr>
                    <a:t> (d)</a:t>
                  </a:r>
                  <a:endParaRPr lang="it-IT" sz="120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1" name="Figura a mano libera 14">
                <a:extLst>
                  <a:ext uri="{FF2B5EF4-FFF2-40B4-BE49-F238E27FC236}">
                    <a16:creationId xmlns:a16="http://schemas.microsoft.com/office/drawing/2014/main" id="{88EE0FE7-2939-9341-91B3-448A288AE0C4}"/>
                  </a:ext>
                </a:extLst>
              </p:cNvPr>
              <p:cNvSpPr/>
              <p:nvPr/>
            </p:nvSpPr>
            <p:spPr>
              <a:xfrm>
                <a:off x="5146766" y="3934960"/>
                <a:ext cx="3683725" cy="637159"/>
              </a:xfrm>
              <a:custGeom>
                <a:avLst/>
                <a:gdLst>
                  <a:gd name="connsiteX0" fmla="*/ 0 w 3683725"/>
                  <a:gd name="connsiteY0" fmla="*/ 496389 h 496389"/>
                  <a:gd name="connsiteX1" fmla="*/ 3683725 w 3683725"/>
                  <a:gd name="connsiteY1" fmla="*/ 0 h 496389"/>
                  <a:gd name="connsiteX0" fmla="*/ 0 w 3683725"/>
                  <a:gd name="connsiteY0" fmla="*/ 496389 h 496389"/>
                  <a:gd name="connsiteX1" fmla="*/ 1959428 w 3683725"/>
                  <a:gd name="connsiteY1" fmla="*/ 65315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959428 w 3683725"/>
                  <a:gd name="connsiteY1" fmla="*/ 65315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959428 w 3683725"/>
                  <a:gd name="connsiteY1" fmla="*/ 65315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959428 w 3683725"/>
                  <a:gd name="connsiteY1" fmla="*/ 65315 h 496389"/>
                  <a:gd name="connsiteX2" fmla="*/ 3683725 w 3683725"/>
                  <a:gd name="connsiteY2" fmla="*/ 0 h 496389"/>
                  <a:gd name="connsiteX0" fmla="*/ 0 w 3683725"/>
                  <a:gd name="connsiteY0" fmla="*/ 679388 h 679388"/>
                  <a:gd name="connsiteX1" fmla="*/ 1959428 w 3683725"/>
                  <a:gd name="connsiteY1" fmla="*/ 65315 h 679388"/>
                  <a:gd name="connsiteX2" fmla="*/ 3683725 w 3683725"/>
                  <a:gd name="connsiteY2" fmla="*/ 0 h 679388"/>
                  <a:gd name="connsiteX0" fmla="*/ 0 w 3683725"/>
                  <a:gd name="connsiteY0" fmla="*/ 637158 h 637158"/>
                  <a:gd name="connsiteX1" fmla="*/ 1959428 w 3683725"/>
                  <a:gd name="connsiteY1" fmla="*/ 23085 h 637158"/>
                  <a:gd name="connsiteX2" fmla="*/ 3683725 w 3683725"/>
                  <a:gd name="connsiteY2" fmla="*/ 0 h 637158"/>
                  <a:gd name="connsiteX0" fmla="*/ 0 w 3683725"/>
                  <a:gd name="connsiteY0" fmla="*/ 637158 h 637158"/>
                  <a:gd name="connsiteX1" fmla="*/ 1959428 w 3683725"/>
                  <a:gd name="connsiteY1" fmla="*/ 23085 h 637158"/>
                  <a:gd name="connsiteX2" fmla="*/ 3683725 w 3683725"/>
                  <a:gd name="connsiteY2" fmla="*/ 0 h 637158"/>
                  <a:gd name="connsiteX0" fmla="*/ 0 w 3683725"/>
                  <a:gd name="connsiteY0" fmla="*/ 637158 h 637158"/>
                  <a:gd name="connsiteX1" fmla="*/ 1959428 w 3683725"/>
                  <a:gd name="connsiteY1" fmla="*/ 23085 h 637158"/>
                  <a:gd name="connsiteX2" fmla="*/ 3683725 w 3683725"/>
                  <a:gd name="connsiteY2" fmla="*/ 0 h 637158"/>
                  <a:gd name="connsiteX0" fmla="*/ 0 w 3683725"/>
                  <a:gd name="connsiteY0" fmla="*/ 637158 h 637158"/>
                  <a:gd name="connsiteX1" fmla="*/ 1959428 w 3683725"/>
                  <a:gd name="connsiteY1" fmla="*/ 23085 h 637158"/>
                  <a:gd name="connsiteX2" fmla="*/ 3683725 w 3683725"/>
                  <a:gd name="connsiteY2" fmla="*/ 0 h 63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3725" h="637158">
                    <a:moveTo>
                      <a:pt x="0" y="637158"/>
                    </a:moveTo>
                    <a:cubicBezTo>
                      <a:pt x="164621" y="324844"/>
                      <a:pt x="62696" y="53865"/>
                      <a:pt x="1959428" y="23085"/>
                    </a:cubicBezTo>
                    <a:lnTo>
                      <a:pt x="3683725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B6AF2D6-8BF1-F999-7C57-564B1C246739}"/>
                </a:ext>
              </a:extLst>
            </p:cNvPr>
            <p:cNvSpPr txBox="1"/>
            <p:nvPr/>
          </p:nvSpPr>
          <p:spPr>
            <a:xfrm>
              <a:off x="3350643" y="2804844"/>
              <a:ext cx="2273541" cy="3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entury Gothic" panose="020B0502020202020204" pitchFamily="34" charset="0"/>
                </a:rPr>
                <a:t>Spherical function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CC75D3-C20C-AC47-F3CF-D9205B643D83}"/>
              </a:ext>
            </a:extLst>
          </p:cNvPr>
          <p:cNvSpPr txBox="1"/>
          <p:nvPr/>
        </p:nvSpPr>
        <p:spPr>
          <a:xfrm>
            <a:off x="179512" y="2295952"/>
            <a:ext cx="8727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The </a:t>
            </a:r>
            <a:r>
              <a:rPr lang="en-GB" sz="1600" b="1"/>
              <a:t>weight </a:t>
            </a:r>
            <a:r>
              <a:rPr lang="en-GB" sz="1600" b="1" dirty="0" err="1">
                <a:effectLst/>
              </a:rPr>
              <a:t>λ</a:t>
            </a:r>
            <a:r>
              <a:rPr lang="en-GB" sz="1600" b="1" baseline="-25000" dirty="0" err="1">
                <a:effectLst/>
              </a:rPr>
              <a:t>i</a:t>
            </a:r>
            <a:r>
              <a:rPr lang="en-GB" sz="1600" dirty="0"/>
              <a:t> of samples depends on the measured values, the distance of the known sample point values from the point (pixels) for which to predict the value and </a:t>
            </a:r>
            <a:r>
              <a:rPr lang="en-GB" sz="1600" b="1" dirty="0"/>
              <a:t>the spatial relationships between the measured values throughout the spatial domain covered by the data</a:t>
            </a:r>
            <a:r>
              <a:rPr lang="en-GB" sz="1600" dirty="0"/>
              <a:t>.</a:t>
            </a:r>
          </a:p>
          <a:p>
            <a:r>
              <a:rPr lang="en-GB" sz="1600" dirty="0"/>
              <a:t>The </a:t>
            </a:r>
            <a:r>
              <a:rPr lang="en-GB" sz="1600" b="1" dirty="0"/>
              <a:t>spatial relationship among points is determined by the semi-variogram </a:t>
            </a:r>
            <a:r>
              <a:rPr lang="en-GB" sz="1600" dirty="0"/>
              <a:t>which allows the finding of the </a:t>
            </a:r>
            <a:r>
              <a:rPr lang="en-GB" sz="1600" b="1" dirty="0"/>
              <a:t>best function describing how the weight of sample change in space </a:t>
            </a:r>
            <a:r>
              <a:rPr lang="en-GB" sz="1600" dirty="0"/>
              <a:t>and when it becomes irrelevant.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4D36EC6C-4C92-BA95-DB71-B853CD82CAAD}"/>
              </a:ext>
            </a:extLst>
          </p:cNvPr>
          <p:cNvGrpSpPr/>
          <p:nvPr/>
        </p:nvGrpSpPr>
        <p:grpSpPr>
          <a:xfrm>
            <a:off x="5148064" y="3815578"/>
            <a:ext cx="3495597" cy="1906364"/>
            <a:chOff x="6913159" y="2742147"/>
            <a:chExt cx="4115185" cy="2163411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1A822677-28A7-FBA3-81D1-70088670E3E6}"/>
                </a:ext>
              </a:extLst>
            </p:cNvPr>
            <p:cNvGrpSpPr/>
            <p:nvPr/>
          </p:nvGrpSpPr>
          <p:grpSpPr>
            <a:xfrm>
              <a:off x="6913159" y="2742147"/>
              <a:ext cx="4115185" cy="2163411"/>
              <a:chOff x="4349546" y="2983879"/>
              <a:chExt cx="4786544" cy="2331335"/>
            </a:xfrm>
          </p:grpSpPr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232DF2EF-2E40-543B-B98D-D55C2875B79D}"/>
                  </a:ext>
                </a:extLst>
              </p:cNvPr>
              <p:cNvGrpSpPr/>
              <p:nvPr/>
            </p:nvGrpSpPr>
            <p:grpSpPr>
              <a:xfrm>
                <a:off x="4349546" y="2983879"/>
                <a:ext cx="4786544" cy="2331335"/>
                <a:chOff x="625837" y="2024743"/>
                <a:chExt cx="5863238" cy="3004456"/>
              </a:xfrm>
            </p:grpSpPr>
            <p:pic>
              <p:nvPicPr>
                <p:cNvPr id="31" name="Picture 2" descr="Empirical semivariogram graph example">
                  <a:extLst>
                    <a:ext uri="{FF2B5EF4-FFF2-40B4-BE49-F238E27FC236}">
                      <a16:creationId xmlns:a16="http://schemas.microsoft.com/office/drawing/2014/main" id="{7B04EAFD-A409-2EB9-8FD8-38304476F1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943"/>
                <a:stretch/>
              </p:blipFill>
              <p:spPr bwMode="auto">
                <a:xfrm>
                  <a:off x="625837" y="2024743"/>
                  <a:ext cx="5863238" cy="3004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951DC72D-C0E9-0AC8-B383-915FAE72407D}"/>
                    </a:ext>
                  </a:extLst>
                </p:cNvPr>
                <p:cNvSpPr/>
                <p:nvPr/>
              </p:nvSpPr>
              <p:spPr>
                <a:xfrm rot="16200000">
                  <a:off x="28899" y="3181002"/>
                  <a:ext cx="2448542" cy="4646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200" b="1" i="1" dirty="0">
                      <a:latin typeface="Century Gothic" panose="020B0502020202020204" pitchFamily="34" charset="0"/>
                    </a:rPr>
                    <a:t>Semivariance </a:t>
                  </a:r>
                  <a:r>
                    <a:rPr lang="el-GR" sz="1200" b="1" i="1" dirty="0">
                      <a:latin typeface="Century Gothic" panose="020B0502020202020204" pitchFamily="34" charset="0"/>
                    </a:rPr>
                    <a:t>γ</a:t>
                  </a:r>
                  <a:r>
                    <a:rPr lang="it-IT" sz="1200" b="1" i="1" dirty="0">
                      <a:latin typeface="Century Gothic" panose="020B0502020202020204" pitchFamily="34" charset="0"/>
                    </a:rPr>
                    <a:t>(d)</a:t>
                  </a:r>
                  <a:endParaRPr lang="it-IT" sz="1200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3" name="Rettangolo 32">
                  <a:extLst>
                    <a:ext uri="{FF2B5EF4-FFF2-40B4-BE49-F238E27FC236}">
                      <a16:creationId xmlns:a16="http://schemas.microsoft.com/office/drawing/2014/main" id="{1F99622E-5B0D-D072-9D66-E60858F96014}"/>
                    </a:ext>
                  </a:extLst>
                </p:cNvPr>
                <p:cNvSpPr/>
                <p:nvPr/>
              </p:nvSpPr>
              <p:spPr>
                <a:xfrm>
                  <a:off x="3039297" y="4569164"/>
                  <a:ext cx="1831577" cy="436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it-IT" sz="1200" b="1" i="1" dirty="0" err="1">
                      <a:latin typeface="Century Gothic" panose="020B0502020202020204" pitchFamily="34" charset="0"/>
                    </a:rPr>
                    <a:t>Distance</a:t>
                  </a:r>
                  <a:r>
                    <a:rPr lang="it-IT" sz="1200" b="1" i="1" dirty="0">
                      <a:latin typeface="Century Gothic" panose="020B0502020202020204" pitchFamily="34" charset="0"/>
                    </a:rPr>
                    <a:t> (d)</a:t>
                  </a:r>
                  <a:endParaRPr lang="it-IT" sz="1200" dirty="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0" name="Figura a mano libera 22">
                <a:extLst>
                  <a:ext uri="{FF2B5EF4-FFF2-40B4-BE49-F238E27FC236}">
                    <a16:creationId xmlns:a16="http://schemas.microsoft.com/office/drawing/2014/main" id="{64A6A0F3-0048-7874-FC14-7BAC86126F64}"/>
                  </a:ext>
                </a:extLst>
              </p:cNvPr>
              <p:cNvSpPr/>
              <p:nvPr/>
            </p:nvSpPr>
            <p:spPr>
              <a:xfrm>
                <a:off x="5146766" y="3920590"/>
                <a:ext cx="3683725" cy="637451"/>
              </a:xfrm>
              <a:custGeom>
                <a:avLst/>
                <a:gdLst>
                  <a:gd name="connsiteX0" fmla="*/ 0 w 3683725"/>
                  <a:gd name="connsiteY0" fmla="*/ 496389 h 496389"/>
                  <a:gd name="connsiteX1" fmla="*/ 3683725 w 3683725"/>
                  <a:gd name="connsiteY1" fmla="*/ 0 h 496389"/>
                  <a:gd name="connsiteX0" fmla="*/ 0 w 3683725"/>
                  <a:gd name="connsiteY0" fmla="*/ 496389 h 496389"/>
                  <a:gd name="connsiteX1" fmla="*/ 1959428 w 3683725"/>
                  <a:gd name="connsiteY1" fmla="*/ 65315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3683725 w 3683725"/>
                  <a:gd name="connsiteY1" fmla="*/ 0 h 496389"/>
                  <a:gd name="connsiteX0" fmla="*/ 0 w 3683725"/>
                  <a:gd name="connsiteY0" fmla="*/ 496389 h 496389"/>
                  <a:gd name="connsiteX1" fmla="*/ 855540 w 3683725"/>
                  <a:gd name="connsiteY1" fmla="*/ 232503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855540 w 3683725"/>
                  <a:gd name="connsiteY1" fmla="*/ 232503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855540 w 3683725"/>
                  <a:gd name="connsiteY1" fmla="*/ 232503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855540 w 3683725"/>
                  <a:gd name="connsiteY1" fmla="*/ 232503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855540 w 3683725"/>
                  <a:gd name="connsiteY1" fmla="*/ 232503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265776 w 3683725"/>
                  <a:gd name="connsiteY1" fmla="*/ 4950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265776 w 3683725"/>
                  <a:gd name="connsiteY1" fmla="*/ 4950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72134 w 3683725"/>
                  <a:gd name="connsiteY1" fmla="*/ 162118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72134 w 3683725"/>
                  <a:gd name="connsiteY1" fmla="*/ 162118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72134 w 3683725"/>
                  <a:gd name="connsiteY1" fmla="*/ 162118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56940 w 3683725"/>
                  <a:gd name="connsiteY1" fmla="*/ 13396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56940 w 3683725"/>
                  <a:gd name="connsiteY1" fmla="*/ 13396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56940 w 3683725"/>
                  <a:gd name="connsiteY1" fmla="*/ 13396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56940 w 3683725"/>
                  <a:gd name="connsiteY1" fmla="*/ 133964 h 496389"/>
                  <a:gd name="connsiteX2" fmla="*/ 3683725 w 3683725"/>
                  <a:gd name="connsiteY2" fmla="*/ 0 h 496389"/>
                  <a:gd name="connsiteX0" fmla="*/ 0 w 3683725"/>
                  <a:gd name="connsiteY0" fmla="*/ 496389 h 496389"/>
                  <a:gd name="connsiteX1" fmla="*/ 1356940 w 3683725"/>
                  <a:gd name="connsiteY1" fmla="*/ 133964 h 496389"/>
                  <a:gd name="connsiteX2" fmla="*/ 3683725 w 3683725"/>
                  <a:gd name="connsiteY2" fmla="*/ 0 h 496389"/>
                  <a:gd name="connsiteX0" fmla="*/ 0 w 3683725"/>
                  <a:gd name="connsiteY0" fmla="*/ 426005 h 426005"/>
                  <a:gd name="connsiteX1" fmla="*/ 1356940 w 3683725"/>
                  <a:gd name="connsiteY1" fmla="*/ 63580 h 426005"/>
                  <a:gd name="connsiteX2" fmla="*/ 3683725 w 3683725"/>
                  <a:gd name="connsiteY2" fmla="*/ 0 h 426005"/>
                  <a:gd name="connsiteX0" fmla="*/ 0 w 3683725"/>
                  <a:gd name="connsiteY0" fmla="*/ 426005 h 426005"/>
                  <a:gd name="connsiteX1" fmla="*/ 1356940 w 3683725"/>
                  <a:gd name="connsiteY1" fmla="*/ 63581 h 426005"/>
                  <a:gd name="connsiteX2" fmla="*/ 3683725 w 3683725"/>
                  <a:gd name="connsiteY2" fmla="*/ 0 h 426005"/>
                  <a:gd name="connsiteX0" fmla="*/ 0 w 3683725"/>
                  <a:gd name="connsiteY0" fmla="*/ 426005 h 426005"/>
                  <a:gd name="connsiteX1" fmla="*/ 1356940 w 3683725"/>
                  <a:gd name="connsiteY1" fmla="*/ 63581 h 426005"/>
                  <a:gd name="connsiteX2" fmla="*/ 3683725 w 3683725"/>
                  <a:gd name="connsiteY2" fmla="*/ 0 h 426005"/>
                  <a:gd name="connsiteX0" fmla="*/ 0 w 3683725"/>
                  <a:gd name="connsiteY0" fmla="*/ 433173 h 433173"/>
                  <a:gd name="connsiteX1" fmla="*/ 1356940 w 3683725"/>
                  <a:gd name="connsiteY1" fmla="*/ 70749 h 433173"/>
                  <a:gd name="connsiteX2" fmla="*/ 3683725 w 3683725"/>
                  <a:gd name="connsiteY2" fmla="*/ 7168 h 433173"/>
                  <a:gd name="connsiteX0" fmla="*/ 0 w 3683725"/>
                  <a:gd name="connsiteY0" fmla="*/ 503556 h 503556"/>
                  <a:gd name="connsiteX1" fmla="*/ 1356940 w 3683725"/>
                  <a:gd name="connsiteY1" fmla="*/ 70749 h 503556"/>
                  <a:gd name="connsiteX2" fmla="*/ 3683725 w 3683725"/>
                  <a:gd name="connsiteY2" fmla="*/ 7168 h 503556"/>
                  <a:gd name="connsiteX0" fmla="*/ 0 w 3683725"/>
                  <a:gd name="connsiteY0" fmla="*/ 602093 h 602093"/>
                  <a:gd name="connsiteX1" fmla="*/ 1356940 w 3683725"/>
                  <a:gd name="connsiteY1" fmla="*/ 70749 h 602093"/>
                  <a:gd name="connsiteX2" fmla="*/ 3683725 w 3683725"/>
                  <a:gd name="connsiteY2" fmla="*/ 7168 h 602093"/>
                  <a:gd name="connsiteX0" fmla="*/ 0 w 3683725"/>
                  <a:gd name="connsiteY0" fmla="*/ 642554 h 642554"/>
                  <a:gd name="connsiteX1" fmla="*/ 1356940 w 3683725"/>
                  <a:gd name="connsiteY1" fmla="*/ 111210 h 642554"/>
                  <a:gd name="connsiteX2" fmla="*/ 3683725 w 3683725"/>
                  <a:gd name="connsiteY2" fmla="*/ 5399 h 642554"/>
                  <a:gd name="connsiteX0" fmla="*/ 0 w 3683725"/>
                  <a:gd name="connsiteY0" fmla="*/ 637448 h 637448"/>
                  <a:gd name="connsiteX1" fmla="*/ 1356940 w 3683725"/>
                  <a:gd name="connsiteY1" fmla="*/ 106104 h 637448"/>
                  <a:gd name="connsiteX2" fmla="*/ 3683725 w 3683725"/>
                  <a:gd name="connsiteY2" fmla="*/ 293 h 63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3725" h="637448">
                    <a:moveTo>
                      <a:pt x="0" y="637448"/>
                    </a:moveTo>
                    <a:cubicBezTo>
                      <a:pt x="259858" y="488487"/>
                      <a:pt x="458936" y="198760"/>
                      <a:pt x="1356940" y="106104"/>
                    </a:cubicBezTo>
                    <a:cubicBezTo>
                      <a:pt x="1372839" y="113063"/>
                      <a:pt x="2771386" y="-6666"/>
                      <a:pt x="3683725" y="293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4DF1F32-DF6F-0EE3-F754-A27BF7EA52CD}"/>
                </a:ext>
              </a:extLst>
            </p:cNvPr>
            <p:cNvSpPr txBox="1"/>
            <p:nvPr/>
          </p:nvSpPr>
          <p:spPr>
            <a:xfrm>
              <a:off x="7708760" y="2798927"/>
              <a:ext cx="2272486" cy="34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entury Gothic" panose="020B0502020202020204" pitchFamily="34" charset="0"/>
                </a:rPr>
                <a:t>Esponential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8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DB7E93-02E3-2C76-16C4-961D500C5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903782"/>
            <a:ext cx="3486130" cy="44550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86CC57-8DCF-6F0C-E431-8EBFDFEE7C8D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 err="1">
                <a:solidFill>
                  <a:srgbClr val="FF0000"/>
                </a:solidFill>
              </a:rPr>
              <a:t>Colour</a:t>
            </a:r>
            <a:r>
              <a:rPr lang="en-US" b="1" i="0" u="none" strike="noStrike" baseline="0" dirty="0">
                <a:solidFill>
                  <a:srgbClr val="FF0000"/>
                </a:solidFill>
              </a:rPr>
              <a:t>-surface contour maps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B0BC7E1-A0B3-9C94-5E9E-87E08F1F3BCA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3F41E-153D-A062-A449-30371B1CA0B0}"/>
              </a:ext>
            </a:extLst>
          </p:cNvPr>
          <p:cNvSpPr txBox="1"/>
          <p:nvPr/>
        </p:nvSpPr>
        <p:spPr>
          <a:xfrm>
            <a:off x="251520" y="5358860"/>
            <a:ext cx="4607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FOREGS Geochemical Atlas of Europe (</a:t>
            </a:r>
            <a:r>
              <a:rPr lang="en-US" sz="1200" b="1" i="1" dirty="0" err="1"/>
              <a:t>Salminen</a:t>
            </a:r>
            <a:r>
              <a:rPr lang="en-US" sz="1200" b="1" i="1" dirty="0"/>
              <a:t> et al., 2005). 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FC34F80E-C067-F4B0-6EA9-84BA570AD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19651"/>
              </p:ext>
            </p:extLst>
          </p:nvPr>
        </p:nvGraphicFramePr>
        <p:xfrm>
          <a:off x="4358003" y="757515"/>
          <a:ext cx="2455234" cy="3969515"/>
        </p:xfrm>
        <a:graphic>
          <a:graphicData uri="http://schemas.openxmlformats.org/drawingml/2006/table">
            <a:tbl>
              <a:tblPr firstRow="1" bandRow="1"/>
              <a:tblGrid>
                <a:gridCol w="762342">
                  <a:extLst>
                    <a:ext uri="{9D8B030D-6E8A-4147-A177-3AD203B41FA5}">
                      <a16:colId xmlns:a16="http://schemas.microsoft.com/office/drawing/2014/main" val="2908768596"/>
                    </a:ext>
                  </a:extLst>
                </a:gridCol>
                <a:gridCol w="1692892">
                  <a:extLst>
                    <a:ext uri="{9D8B030D-6E8A-4147-A177-3AD203B41FA5}">
                      <a16:colId xmlns:a16="http://schemas.microsoft.com/office/drawing/2014/main" val="2805502652"/>
                    </a:ext>
                  </a:extLst>
                </a:gridCol>
              </a:tblGrid>
              <a:tr h="167545"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Colour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RGB colour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039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59E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48,117,158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073208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94C4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66,148,196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02756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B0D4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106,176,212</a:t>
                      </a: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300826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BE0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158,203,224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888741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F7BF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172,247,191</a:t>
                      </a: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915884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8D8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229,248,216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028641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AE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254,224,174</a:t>
                      </a: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08545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ABCC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245,171,204</a:t>
                      </a: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939055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83BD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243,131,189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742966"/>
                  </a:ext>
                </a:extLst>
              </a:tr>
              <a:tr h="35738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0" i="0" u="none" strike="noStrike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67A7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246,103,167</a:t>
                      </a:r>
                      <a:endParaRPr lang="en-GB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132581" marR="132581" marT="66291" marB="6629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52650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4960EC-E3FD-8668-FA4C-4921471D7F54}"/>
              </a:ext>
            </a:extLst>
          </p:cNvPr>
          <p:cNvSpPr txBox="1"/>
          <p:nvPr/>
        </p:nvSpPr>
        <p:spPr>
          <a:xfrm>
            <a:off x="4134756" y="4883100"/>
            <a:ext cx="2879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/>
              <a:t>The 10-grade colour scale is based on the following percentiles: 5, 15, 25, 35, 50, 65, 75, 85 and 95.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0DF0AF6-B32B-BB08-B8DC-DDE9E6A0C2BC}"/>
              </a:ext>
            </a:extLst>
          </p:cNvPr>
          <p:cNvSpPr txBox="1"/>
          <p:nvPr/>
        </p:nvSpPr>
        <p:spPr>
          <a:xfrm>
            <a:off x="7217566" y="713554"/>
            <a:ext cx="16041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«</a:t>
            </a:r>
            <a:r>
              <a:rPr lang="it-IT" b="1" dirty="0" err="1"/>
              <a:t>Cold</a:t>
            </a:r>
            <a:r>
              <a:rPr lang="it-IT" b="1" dirty="0"/>
              <a:t> </a:t>
            </a:r>
            <a:r>
              <a:rPr lang="it-IT" b="1" dirty="0" err="1"/>
              <a:t>colours</a:t>
            </a:r>
            <a:r>
              <a:rPr lang="it-IT" b="1" dirty="0"/>
              <a:t>»</a:t>
            </a:r>
          </a:p>
          <a:p>
            <a:pPr algn="ctr"/>
            <a:r>
              <a:rPr lang="it-IT" sz="1600" b="1" dirty="0"/>
              <a:t>Lower </a:t>
            </a:r>
            <a:r>
              <a:rPr lang="it-IT" sz="1600" b="1" dirty="0" err="1"/>
              <a:t>values</a:t>
            </a:r>
            <a:endParaRPr lang="it-IT" sz="1600" b="1" dirty="0"/>
          </a:p>
        </p:txBody>
      </p:sp>
      <p:sp>
        <p:nvSpPr>
          <p:cNvPr id="13" name="Freccia bidirezionale verticale 12">
            <a:extLst>
              <a:ext uri="{FF2B5EF4-FFF2-40B4-BE49-F238E27FC236}">
                <a16:creationId xmlns:a16="http://schemas.microsoft.com/office/drawing/2014/main" id="{9F26DB01-0F6D-F84E-0252-5C9BEF511F2B}"/>
              </a:ext>
            </a:extLst>
          </p:cNvPr>
          <p:cNvSpPr/>
          <p:nvPr/>
        </p:nvSpPr>
        <p:spPr>
          <a:xfrm>
            <a:off x="7736394" y="1342552"/>
            <a:ext cx="648072" cy="2862735"/>
          </a:xfrm>
          <a:prstGeom prst="upDownArrow">
            <a:avLst/>
          </a:prstGeom>
          <a:gradFill flip="none" rotWithShape="1">
            <a:gsLst>
              <a:gs pos="70650">
                <a:schemeClr val="accent6"/>
              </a:gs>
              <a:gs pos="23850">
                <a:schemeClr val="tx2">
                  <a:lumMod val="60000"/>
                  <a:lumOff val="40000"/>
                </a:schemeClr>
              </a:gs>
              <a:gs pos="0">
                <a:srgbClr val="0000CC"/>
              </a:gs>
              <a:gs pos="50000">
                <a:srgbClr val="FFFFCC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6C8F8A-C002-2AEC-1C8D-C8AC28355588}"/>
              </a:ext>
            </a:extLst>
          </p:cNvPr>
          <p:cNvSpPr txBox="1"/>
          <p:nvPr/>
        </p:nvSpPr>
        <p:spPr>
          <a:xfrm>
            <a:off x="7261679" y="4186426"/>
            <a:ext cx="15288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«Hot </a:t>
            </a:r>
            <a:r>
              <a:rPr lang="it-IT" b="1" dirty="0" err="1"/>
              <a:t>colours</a:t>
            </a:r>
            <a:r>
              <a:rPr lang="it-IT" b="1" dirty="0"/>
              <a:t>»</a:t>
            </a:r>
          </a:p>
          <a:p>
            <a:pPr algn="ctr"/>
            <a:r>
              <a:rPr lang="it-IT" sz="1600" b="1" dirty="0" err="1"/>
              <a:t>Higher</a:t>
            </a:r>
            <a:r>
              <a:rPr lang="it-IT" sz="1600" b="1" dirty="0"/>
              <a:t> </a:t>
            </a:r>
            <a:r>
              <a:rPr lang="it-IT" sz="1600" b="1" dirty="0" err="1"/>
              <a:t>values</a:t>
            </a:r>
            <a:endParaRPr lang="it-IT" sz="1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EE253D-1D72-6A6E-4E6B-26CB765F3BEA}"/>
              </a:ext>
            </a:extLst>
          </p:cNvPr>
          <p:cNvSpPr txBox="1"/>
          <p:nvPr/>
        </p:nvSpPr>
        <p:spPr>
          <a:xfrm>
            <a:off x="7111804" y="2634900"/>
            <a:ext cx="18972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/>
              <a:t>«</a:t>
            </a:r>
            <a:r>
              <a:rPr lang="it-IT" b="1" dirty="0" err="1"/>
              <a:t>Neutral</a:t>
            </a:r>
            <a:r>
              <a:rPr lang="it-IT" b="1" dirty="0"/>
              <a:t> </a:t>
            </a:r>
            <a:r>
              <a:rPr lang="it-IT" b="1" dirty="0" err="1"/>
              <a:t>colours</a:t>
            </a:r>
            <a:r>
              <a:rPr lang="it-IT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497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CC7E62E-533B-82F9-E383-ABC79036D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" y="903782"/>
            <a:ext cx="3528392" cy="4509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395AD-87B6-2382-2A8E-785DD57A932F}"/>
              </a:ext>
            </a:extLst>
          </p:cNvPr>
          <p:cNvSpPr txBox="1"/>
          <p:nvPr/>
        </p:nvSpPr>
        <p:spPr>
          <a:xfrm>
            <a:off x="4210616" y="1303892"/>
            <a:ext cx="47525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none" strike="noStrike" baseline="0" dirty="0">
                <a:solidFill>
                  <a:srgbClr val="000000"/>
                </a:solidFill>
              </a:rPr>
              <a:t>Topsoil/subsoil ratio 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colour-surface map with superimposed variable-size dots of Pb topsoil concentrations. </a:t>
            </a:r>
          </a:p>
          <a:p>
            <a:endParaRPr lang="en-GB" sz="1600" b="0" u="none" strike="noStrike" baseline="0" dirty="0">
              <a:solidFill>
                <a:srgbClr val="000000"/>
              </a:solidFill>
            </a:endParaRPr>
          </a:p>
          <a:p>
            <a:r>
              <a:rPr lang="en-US" sz="1600" dirty="0"/>
              <a:t>These maps will show any </a:t>
            </a:r>
            <a:r>
              <a:rPr lang="en-US" sz="1600" b="1" dirty="0"/>
              <a:t>enrichment in the top compared to the bottom sample</a:t>
            </a:r>
            <a:r>
              <a:rPr lang="en-US" sz="1600" dirty="0"/>
              <a:t>, which could be ascribed to human-induced and/or natural causes. </a:t>
            </a:r>
            <a:endParaRPr lang="en-GB" sz="16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9DD1A12-74B6-CC4A-496B-2F699B6B1285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085A09-B388-3567-21A6-44EA64793FF3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Multi-component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3F795-A95D-83AB-085F-89EC8AE81A4C}"/>
              </a:ext>
            </a:extLst>
          </p:cNvPr>
          <p:cNvSpPr txBox="1"/>
          <p:nvPr/>
        </p:nvSpPr>
        <p:spPr>
          <a:xfrm>
            <a:off x="4210616" y="903782"/>
            <a:ext cx="1296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baseline="0" dirty="0">
                <a:solidFill>
                  <a:srgbClr val="000000"/>
                </a:solidFill>
              </a:rPr>
              <a:t>Ratio map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31C52D-586A-E8D3-2CE6-02485680CC1D}"/>
              </a:ext>
            </a:extLst>
          </p:cNvPr>
          <p:cNvSpPr txBox="1"/>
          <p:nvPr/>
        </p:nvSpPr>
        <p:spPr>
          <a:xfrm>
            <a:off x="251520" y="5358860"/>
            <a:ext cx="4607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FOREGS Geochemical Atlas of Europe (</a:t>
            </a:r>
            <a:r>
              <a:rPr lang="en-US" sz="1200" b="1" i="1" dirty="0" err="1"/>
              <a:t>Salminen</a:t>
            </a:r>
            <a:r>
              <a:rPr lang="en-US" sz="1200" b="1" i="1" dirty="0"/>
              <a:t> et al., 2005). </a:t>
            </a:r>
          </a:p>
        </p:txBody>
      </p:sp>
    </p:spTree>
    <p:extLst>
      <p:ext uri="{BB962C8B-B14F-4D97-AF65-F5344CB8AC3E}">
        <p14:creationId xmlns:p14="http://schemas.microsoft.com/office/powerpoint/2010/main" val="29192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B395AD-87B6-2382-2A8E-785DD57A932F}"/>
              </a:ext>
            </a:extLst>
          </p:cNvPr>
          <p:cNvSpPr txBox="1"/>
          <p:nvPr/>
        </p:nvSpPr>
        <p:spPr>
          <a:xfrm>
            <a:off x="4210616" y="1303892"/>
            <a:ext cx="4752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u="none" strike="noStrike" baseline="0" dirty="0">
                <a:solidFill>
                  <a:srgbClr val="000000"/>
                </a:solidFill>
              </a:rPr>
              <a:t>Colour-surface factor map with superimposed variable-size or proportional dots of Factor 1 (Varimax rotated) scores in topsoil.</a:t>
            </a:r>
            <a:endParaRPr lang="en-GB" sz="16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9DD1A12-74B6-CC4A-496B-2F699B6B1285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085A09-B388-3567-21A6-44EA64793FF3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Multi-component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3F795-A95D-83AB-085F-89EC8AE81A4C}"/>
              </a:ext>
            </a:extLst>
          </p:cNvPr>
          <p:cNvSpPr txBox="1"/>
          <p:nvPr/>
        </p:nvSpPr>
        <p:spPr>
          <a:xfrm>
            <a:off x="4210616" y="903782"/>
            <a:ext cx="2017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baseline="0" dirty="0">
                <a:solidFill>
                  <a:srgbClr val="000000"/>
                </a:solidFill>
              </a:rPr>
              <a:t>Factor score map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31C52D-586A-E8D3-2CE6-02485680CC1D}"/>
              </a:ext>
            </a:extLst>
          </p:cNvPr>
          <p:cNvSpPr txBox="1"/>
          <p:nvPr/>
        </p:nvSpPr>
        <p:spPr>
          <a:xfrm>
            <a:off x="251520" y="5358860"/>
            <a:ext cx="4607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FOREGS Geochemical Atlas of Europe (</a:t>
            </a:r>
            <a:r>
              <a:rPr lang="en-US" sz="1200" b="1" i="1" dirty="0" err="1"/>
              <a:t>Salminen</a:t>
            </a:r>
            <a:r>
              <a:rPr lang="en-US" sz="1200" b="1" i="1" dirty="0"/>
              <a:t> et al., 2005).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9B0C427-1A89-FD75-27B8-6EDFB7D8A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92" y="873514"/>
            <a:ext cx="3534363" cy="450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D91FD-1386-2447-E7C7-5FC69B02E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71" b="71888"/>
          <a:stretch/>
        </p:blipFill>
        <p:spPr>
          <a:xfrm>
            <a:off x="4597536" y="2134889"/>
            <a:ext cx="4365607" cy="34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B395AD-87B6-2382-2A8E-785DD57A932F}"/>
              </a:ext>
            </a:extLst>
          </p:cNvPr>
          <p:cNvSpPr txBox="1"/>
          <p:nvPr/>
        </p:nvSpPr>
        <p:spPr>
          <a:xfrm>
            <a:off x="4470954" y="1271353"/>
            <a:ext cx="45121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u="none" strike="noStrike" baseline="0" dirty="0">
                <a:solidFill>
                  <a:srgbClr val="000000"/>
                </a:solidFill>
              </a:rPr>
              <a:t>Up to 3 components (surface maps of different elements) can be shown assigning to each surface a colour scale based on a primary colour (</a:t>
            </a:r>
            <a:r>
              <a:rPr lang="en-GB" sz="1600" b="1" u="none" strike="noStrike" baseline="0" dirty="0">
                <a:solidFill>
                  <a:srgbClr val="FF0000"/>
                </a:solidFill>
              </a:rPr>
              <a:t>Red</a:t>
            </a:r>
            <a:r>
              <a:rPr lang="en-GB" sz="1600" b="1" u="none" strike="noStrike" baseline="0" dirty="0">
                <a:solidFill>
                  <a:srgbClr val="000000"/>
                </a:solidFill>
              </a:rPr>
              <a:t>, </a:t>
            </a:r>
            <a:r>
              <a:rPr lang="en-GB" sz="1600" b="1" u="none" strike="noStrike" baseline="0" dirty="0">
                <a:solidFill>
                  <a:srgbClr val="00FF00"/>
                </a:solidFill>
              </a:rPr>
              <a:t>Green</a:t>
            </a:r>
            <a:r>
              <a:rPr lang="en-GB" sz="1600" b="1" u="none" strike="noStrike" baseline="0" dirty="0">
                <a:solidFill>
                  <a:srgbClr val="000000"/>
                </a:solidFill>
              </a:rPr>
              <a:t>, </a:t>
            </a:r>
            <a:r>
              <a:rPr lang="en-GB" sz="1600" b="1" u="none" strike="noStrike" baseline="0" dirty="0">
                <a:solidFill>
                  <a:srgbClr val="0000CC"/>
                </a:solidFill>
              </a:rPr>
              <a:t>Blue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). The resulting </a:t>
            </a:r>
            <a:r>
              <a:rPr lang="en-GB" sz="1600" dirty="0">
                <a:solidFill>
                  <a:srgbClr val="000000"/>
                </a:solidFill>
              </a:rPr>
              <a:t>colour for each pixel offers a qualitative information about 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the relevance of an individual component at the location.</a:t>
            </a:r>
            <a:endParaRPr lang="en-GB" sz="1600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9DD1A12-74B6-CC4A-496B-2F699B6B1285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085A09-B388-3567-21A6-44EA64793FF3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Multi-component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3F795-A95D-83AB-085F-89EC8AE81A4C}"/>
              </a:ext>
            </a:extLst>
          </p:cNvPr>
          <p:cNvSpPr txBox="1"/>
          <p:nvPr/>
        </p:nvSpPr>
        <p:spPr>
          <a:xfrm>
            <a:off x="4442571" y="903782"/>
            <a:ext cx="2593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baseline="0" dirty="0">
                <a:solidFill>
                  <a:srgbClr val="000000"/>
                </a:solidFill>
              </a:rPr>
              <a:t>RGB composite map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31C52D-586A-E8D3-2CE6-02485680CC1D}"/>
              </a:ext>
            </a:extLst>
          </p:cNvPr>
          <p:cNvSpPr txBox="1"/>
          <p:nvPr/>
        </p:nvSpPr>
        <p:spPr>
          <a:xfrm>
            <a:off x="251520" y="5358860"/>
            <a:ext cx="4607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Minolfi et al., 2018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D6E2E8-301F-D47A-6791-F8023085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8" y="1303892"/>
            <a:ext cx="4053684" cy="40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9BD6F-1057-4C74-7D99-C1CDC2B63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33097" r="36397" b="34918"/>
          <a:stretch/>
        </p:blipFill>
        <p:spPr bwMode="auto">
          <a:xfrm>
            <a:off x="4442571" y="3025100"/>
            <a:ext cx="4438614" cy="23341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47D52B-3EC8-E0B4-8659-0B17455AA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67263" r="68232" b="8348"/>
          <a:stretch/>
        </p:blipFill>
        <p:spPr bwMode="auto">
          <a:xfrm>
            <a:off x="251520" y="3790649"/>
            <a:ext cx="1388342" cy="11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E32B7E-3338-843E-19AB-8CF7F17382E2}"/>
              </a:ext>
            </a:extLst>
          </p:cNvPr>
          <p:cNvSpPr txBox="1"/>
          <p:nvPr/>
        </p:nvSpPr>
        <p:spPr>
          <a:xfrm>
            <a:off x="4759640" y="3192276"/>
            <a:ext cx="764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Pb, Zn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2BC1395-4963-F7A0-0C86-0BD6FC4639D4}"/>
              </a:ext>
            </a:extLst>
          </p:cNvPr>
          <p:cNvCxnSpPr>
            <a:stCxn id="10" idx="3"/>
          </p:cNvCxnSpPr>
          <p:nvPr/>
        </p:nvCxnSpPr>
        <p:spPr>
          <a:xfrm>
            <a:off x="5524593" y="3376942"/>
            <a:ext cx="675207" cy="2199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8993B1-DBBE-B37E-8C13-C28B426CB7CA}"/>
              </a:ext>
            </a:extLst>
          </p:cNvPr>
          <p:cNvSpPr txBox="1"/>
          <p:nvPr/>
        </p:nvSpPr>
        <p:spPr>
          <a:xfrm>
            <a:off x="7301825" y="3192276"/>
            <a:ext cx="4299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Cu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4E82DA7C-C459-6FC1-F489-53D198228DC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964753" y="3376942"/>
            <a:ext cx="337072" cy="2199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F057D04-542A-9E0F-0C50-EF1DA572FF8E}"/>
              </a:ext>
            </a:extLst>
          </p:cNvPr>
          <p:cNvSpPr txBox="1"/>
          <p:nvPr/>
        </p:nvSpPr>
        <p:spPr>
          <a:xfrm>
            <a:off x="5540928" y="4441932"/>
            <a:ext cx="769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Zn, Cu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0EC7527-EA18-64AE-D854-0A087FB6F4B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310691" y="4037463"/>
            <a:ext cx="654062" cy="58913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3FCE0508-3B3A-5621-E77E-716DABEE2565}"/>
              </a:ext>
            </a:extLst>
          </p:cNvPr>
          <p:cNvSpPr/>
          <p:nvPr/>
        </p:nvSpPr>
        <p:spPr>
          <a:xfrm>
            <a:off x="251520" y="2641476"/>
            <a:ext cx="2413819" cy="1149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12DADC2-4A90-8144-DB76-37DCE4AD085C}"/>
              </a:ext>
            </a:extLst>
          </p:cNvPr>
          <p:cNvCxnSpPr>
            <a:stCxn id="22" idx="3"/>
            <a:endCxn id="3" idx="1"/>
          </p:cNvCxnSpPr>
          <p:nvPr/>
        </p:nvCxnSpPr>
        <p:spPr>
          <a:xfrm>
            <a:off x="2665339" y="3216062"/>
            <a:ext cx="1777232" cy="976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9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47691-89E7-B61A-F690-097467138224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3B83E8-78A9-50FF-5E1B-B81D4A38FC25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Compositional data analysis map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485A998-921D-8E15-ED2F-ADB581450E92}"/>
              </a:ext>
            </a:extLst>
          </p:cNvPr>
          <p:cNvSpPr txBox="1"/>
          <p:nvPr/>
        </p:nvSpPr>
        <p:spPr>
          <a:xfrm>
            <a:off x="179512" y="850568"/>
            <a:ext cx="5328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Geochemical data are compositional in form (CODA) because they do not contain absolute but only relative information of the whole (Aitchison, 1982, 1986, 1997). 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F9AFEEBD-0339-0FCB-46BD-61E88E8C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912" y="677411"/>
            <a:ext cx="3368454" cy="3025899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08E3A39-F17F-F3A6-0D82-63D2D641F4DF}"/>
              </a:ext>
            </a:extLst>
          </p:cNvPr>
          <p:cNvSpPr txBox="1"/>
          <p:nvPr/>
        </p:nvSpPr>
        <p:spPr>
          <a:xfrm>
            <a:off x="179512" y="1607005"/>
            <a:ext cx="53285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The </a:t>
            </a:r>
            <a:r>
              <a:rPr lang="en-GB" sz="1600" b="1"/>
              <a:t>geochemical composition of a sample </a:t>
            </a:r>
            <a:r>
              <a:rPr lang="en-GB" sz="1600"/>
              <a:t>(soil, water, rock, etc.) can be seen as the </a:t>
            </a:r>
            <a:r>
              <a:rPr lang="en-GB" sz="1600" b="1"/>
              <a:t>projection of a vector </a:t>
            </a:r>
            <a:r>
              <a:rPr lang="en-GB" sz="1600"/>
              <a:t>(defined in a real space R of D dimensions equal to the number of variables) </a:t>
            </a:r>
            <a:r>
              <a:rPr lang="en-GB" sz="1600" b="1"/>
              <a:t>on a surface whose vertices coincide with the Cartesian axes at a unit value </a:t>
            </a:r>
            <a:r>
              <a:rPr lang="en-GB" sz="1600"/>
              <a:t>(</a:t>
            </a:r>
            <a:r>
              <a:rPr lang="en-GB" sz="1600" b="1"/>
              <a:t>Simplex</a:t>
            </a:r>
            <a:r>
              <a:rPr lang="en-GB" sz="1600"/>
              <a:t>).</a:t>
            </a:r>
          </a:p>
          <a:p>
            <a:r>
              <a:rPr lang="en-GB" sz="1600" dirty="0"/>
              <a:t>This generate “</a:t>
            </a:r>
            <a:r>
              <a:rPr lang="en-GB" sz="1600" b="1" dirty="0"/>
              <a:t>spurious correlations” </a:t>
            </a:r>
            <a:r>
              <a:rPr lang="en-GB" sz="1600" dirty="0"/>
              <a:t>among elements since if </a:t>
            </a:r>
            <a:r>
              <a:rPr lang="en-GB" sz="1600" b="1" dirty="0"/>
              <a:t>one variable changes the others have to change too </a:t>
            </a:r>
            <a:r>
              <a:rPr lang="en-GB" sz="1600" dirty="0"/>
              <a:t>in order to remain in the simplex.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F9814F5-A14E-56D0-2A5D-B72D1F5BA6AF}"/>
              </a:ext>
            </a:extLst>
          </p:cNvPr>
          <p:cNvGrpSpPr/>
          <p:nvPr/>
        </p:nvGrpSpPr>
        <p:grpSpPr>
          <a:xfrm>
            <a:off x="1619672" y="3942074"/>
            <a:ext cx="2073359" cy="1443203"/>
            <a:chOff x="4788024" y="3765301"/>
            <a:chExt cx="2160240" cy="1609510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838E9AA2-B0AD-C372-7A8A-58C70B54F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3793604"/>
              <a:ext cx="2160240" cy="1581207"/>
            </a:xfrm>
            <a:prstGeom prst="rect">
              <a:avLst/>
            </a:prstGeom>
          </p:spPr>
        </p:pic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B3001714-2E73-0C74-86C6-6E6298C67875}"/>
                </a:ext>
              </a:extLst>
            </p:cNvPr>
            <p:cNvSpPr txBox="1"/>
            <p:nvPr/>
          </p:nvSpPr>
          <p:spPr>
            <a:xfrm>
              <a:off x="4788025" y="3765302"/>
              <a:ext cx="714916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95000"/>
                    </a:schemeClr>
                  </a:solidFill>
                </a:rPr>
                <a:t>Sand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87F27C07-BA21-DEDD-6923-A5F192C9F19B}"/>
                </a:ext>
              </a:extLst>
            </p:cNvPr>
            <p:cNvSpPr txBox="1"/>
            <p:nvPr/>
          </p:nvSpPr>
          <p:spPr>
            <a:xfrm>
              <a:off x="5508104" y="3765302"/>
              <a:ext cx="706259" cy="276999"/>
            </a:xfrm>
            <a:prstGeom prst="rect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95000"/>
                    </a:schemeClr>
                  </a:solidFill>
                </a:rPr>
                <a:t>Silt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C8653553-016F-EEAC-B781-52ACA581BCAD}"/>
                </a:ext>
              </a:extLst>
            </p:cNvPr>
            <p:cNvSpPr txBox="1"/>
            <p:nvPr/>
          </p:nvSpPr>
          <p:spPr>
            <a:xfrm>
              <a:off x="6214363" y="3765301"/>
              <a:ext cx="706259" cy="276999"/>
            </a:xfrm>
            <a:prstGeom prst="rect">
              <a:avLst/>
            </a:prstGeom>
            <a:solidFill>
              <a:srgbClr val="2F501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95000"/>
                    </a:schemeClr>
                  </a:solidFill>
                </a:rPr>
                <a:t>Clay</a:t>
              </a:r>
            </a:p>
          </p:txBody>
        </p:sp>
      </p:grpSp>
      <p:pic>
        <p:nvPicPr>
          <p:cNvPr id="53" name="Immagine 52">
            <a:extLst>
              <a:ext uri="{FF2B5EF4-FFF2-40B4-BE49-F238E27FC236}">
                <a16:creationId xmlns:a16="http://schemas.microsoft.com/office/drawing/2014/main" id="{E35CB1DB-976C-4329-05D7-48D334988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002"/>
          <a:stretch/>
        </p:blipFill>
        <p:spPr>
          <a:xfrm>
            <a:off x="4788024" y="3888425"/>
            <a:ext cx="3073820" cy="1617313"/>
          </a:xfrm>
          <a:prstGeom prst="rect">
            <a:avLst/>
          </a:prstGeom>
        </p:spPr>
      </p:pic>
      <p:sp>
        <p:nvSpPr>
          <p:cNvPr id="54" name="Freccia a destra 53">
            <a:extLst>
              <a:ext uri="{FF2B5EF4-FFF2-40B4-BE49-F238E27FC236}">
                <a16:creationId xmlns:a16="http://schemas.microsoft.com/office/drawing/2014/main" id="{5DAE521B-7543-E2E4-0F6E-CED64FF86FB4}"/>
              </a:ext>
            </a:extLst>
          </p:cNvPr>
          <p:cNvSpPr/>
          <p:nvPr/>
        </p:nvSpPr>
        <p:spPr>
          <a:xfrm>
            <a:off x="3923928" y="4436481"/>
            <a:ext cx="576064" cy="592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321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0" r="3310"/>
          <a:stretch/>
        </p:blipFill>
        <p:spPr>
          <a:xfrm>
            <a:off x="755577" y="406467"/>
            <a:ext cx="7518862" cy="38937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2869326"/>
            <a:ext cx="208823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GB" sz="1500" dirty="0">
                <a:cs typeface="Arial" pitchFamily="34" charset="0"/>
              </a:rPr>
              <a:t>Area 160x160 km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GB" sz="1500" dirty="0">
                <a:cs typeface="Arial" pitchFamily="34" charset="0"/>
              </a:rPr>
              <a:t>7356 grid cells 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3CFB96A-0040-A9C6-AACB-60212AAF1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35802"/>
              </p:ext>
            </p:extLst>
          </p:nvPr>
        </p:nvGraphicFramePr>
        <p:xfrm>
          <a:off x="223173" y="4764406"/>
          <a:ext cx="8697653" cy="868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2521">
                  <a:extLst>
                    <a:ext uri="{9D8B030D-6E8A-4147-A177-3AD203B41FA5}">
                      <a16:colId xmlns:a16="http://schemas.microsoft.com/office/drawing/2014/main" val="2235749409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2376684859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1965182367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937430442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3742688485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1592070375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2306906283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1547007731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2393795022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4248218676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2254843963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829775059"/>
                    </a:ext>
                  </a:extLst>
                </a:gridCol>
                <a:gridCol w="621261">
                  <a:extLst>
                    <a:ext uri="{9D8B030D-6E8A-4147-A177-3AD203B41FA5}">
                      <a16:colId xmlns:a16="http://schemas.microsoft.com/office/drawing/2014/main" val="23165952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Sample type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Rock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Topsoil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 dirty="0" err="1">
                          <a:effectLst/>
                        </a:rPr>
                        <a:t>Subsoil</a:t>
                      </a:r>
                      <a:endParaRPr lang="it-IT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Humus (estimate)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 dirty="0">
                          <a:effectLst/>
                        </a:rPr>
                        <a:t>Stream </a:t>
                      </a:r>
                      <a:r>
                        <a:rPr lang="it-IT" sz="1050" u="none" strike="noStrike" dirty="0" err="1">
                          <a:effectLst/>
                        </a:rPr>
                        <a:t>sediment</a:t>
                      </a:r>
                      <a:endParaRPr lang="it-IT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Stream water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Overbank sediment - top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Overbank sediment - bottom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Floodplain sediment - top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Floodplain sediment - bottom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Total: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 dirty="0">
                          <a:effectLst/>
                        </a:rPr>
                        <a:t>Grand </a:t>
                      </a:r>
                      <a:r>
                        <a:rPr lang="it-IT" sz="1050" u="none" strike="noStrike" dirty="0" err="1">
                          <a:effectLst/>
                        </a:rPr>
                        <a:t>total</a:t>
                      </a:r>
                      <a:r>
                        <a:rPr lang="it-IT" sz="1050" u="none" strike="noStrike" dirty="0">
                          <a:effectLst/>
                        </a:rPr>
                        <a:t>:</a:t>
                      </a:r>
                      <a:endParaRPr lang="it-IT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extLst>
                  <a:ext uri="{0D108BD9-81ED-4DB2-BD59-A6C34878D82A}">
                    <a16:rowId xmlns:a16="http://schemas.microsoft.com/office/drawing/2014/main" val="2857949416"/>
                  </a:ext>
                </a:extLst>
              </a:tr>
              <a:tr h="19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Routine sample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 dirty="0">
                          <a:effectLst/>
                        </a:rPr>
                        <a:t>36,780</a:t>
                      </a:r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15,000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36,780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346,020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363,321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extLst>
                  <a:ext uri="{0D108BD9-81ED-4DB2-BD59-A6C34878D82A}">
                    <a16:rowId xmlns:a16="http://schemas.microsoft.com/office/drawing/2014/main" val="2443597958"/>
                  </a:ext>
                </a:extLst>
              </a:tr>
              <a:tr h="19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Duplicate sample</a:t>
                      </a:r>
                      <a:endParaRPr lang="it-IT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750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>
                          <a:effectLst/>
                        </a:rPr>
                        <a:t>1839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u="none" strike="noStrike" dirty="0">
                          <a:effectLst/>
                        </a:rPr>
                        <a:t>17,301</a:t>
                      </a:r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42" marR="3842" marT="3842" marB="0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205155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6F2830CC-2144-0895-2DCB-B5AD036A9BD6}"/>
              </a:ext>
            </a:extLst>
          </p:cNvPr>
          <p:cNvSpPr txBox="1"/>
          <p:nvPr/>
        </p:nvSpPr>
        <p:spPr>
          <a:xfrm>
            <a:off x="223173" y="4241186"/>
            <a:ext cx="8697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5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 estimate of the number of samples that will be collected in the Global Geochemical Reference Network (GGRN) project at a density of 5 samples per GTN grid cell, and field duplicates at 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≈</a:t>
            </a:r>
            <a:r>
              <a:rPr lang="en-GB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5% of sample sites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DCC318-EC74-556A-AEEA-6E96EDB67D3E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cs typeface="Arial" pitchFamily="34" charset="0"/>
              </a:rPr>
              <a:t>Global Terrestrial Network (</a:t>
            </a:r>
            <a:r>
              <a:rPr lang="en-GB" sz="2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GTN)</a:t>
            </a:r>
            <a:endParaRPr lang="en-GB" sz="2000" b="1" dirty="0"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47691-89E7-B61A-F690-097467138224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3B83E8-78A9-50FF-5E1B-B81D4A38FC25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Compositional data analysis map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B0E3BC42-CE5B-0F52-BD6D-2D634036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3" y="850568"/>
            <a:ext cx="9144000" cy="47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5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47691-89E7-B61A-F690-097467138224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3B83E8-78A9-50FF-5E1B-B81D4A38FC25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Compositional data analysis map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463AB414-F101-1D2D-A7AA-4B3D8699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4" y="903782"/>
            <a:ext cx="3742094" cy="4646133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BEA43D6-BF0D-D49D-CD49-71EA91D7E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50568"/>
            <a:ext cx="3774162" cy="4699347"/>
          </a:xfrm>
          <a:prstGeom prst="rect">
            <a:avLst/>
          </a:prstGeom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984CF08D-E4F6-23F5-2428-1F6E1BBC265C}"/>
              </a:ext>
            </a:extLst>
          </p:cNvPr>
          <p:cNvSpPr/>
          <p:nvPr/>
        </p:nvSpPr>
        <p:spPr>
          <a:xfrm>
            <a:off x="323528" y="3937620"/>
            <a:ext cx="1008112" cy="1612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47691-89E7-B61A-F690-097467138224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3B83E8-78A9-50FF-5E1B-B81D4A38FC25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Compositional data analysis map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12ED356-FD9B-950D-4A18-9E785D50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0" y="985291"/>
            <a:ext cx="8712666" cy="45218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E4E32A-7E48-32DD-1E47-ABD05B628215}"/>
              </a:ext>
            </a:extLst>
          </p:cNvPr>
          <p:cNvSpPr txBox="1"/>
          <p:nvPr/>
        </p:nvSpPr>
        <p:spPr>
          <a:xfrm>
            <a:off x="6084168" y="5230146"/>
            <a:ext cx="28292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1" u="none" strike="noStrike" baseline="0" dirty="0"/>
              <a:t>Examples from Campania region (Italy)</a:t>
            </a:r>
            <a:endParaRPr lang="it-IT" sz="1200" b="1" i="1" dirty="0"/>
          </a:p>
        </p:txBody>
      </p:sp>
    </p:spTree>
    <p:extLst>
      <p:ext uri="{BB962C8B-B14F-4D97-AF65-F5344CB8AC3E}">
        <p14:creationId xmlns:p14="http://schemas.microsoft.com/office/powerpoint/2010/main" val="3946730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BF567-5A90-DC5A-1F40-F38AC4F335E9}"/>
              </a:ext>
            </a:extLst>
          </p:cNvPr>
          <p:cNvSpPr txBox="1"/>
          <p:nvPr/>
        </p:nvSpPr>
        <p:spPr>
          <a:xfrm>
            <a:off x="191261" y="825892"/>
            <a:ext cx="8593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The effective interpretation of the spatial distribution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determinands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in samples of rock, residual soil, humus, stream water, and sediments (stream, overbank, floodplain) requires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field observations and other supporting information in map form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.  This could include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lithology, faults, mineral deposits, mineral showings, land use, rainfall (precipitation), temperature, industries, mines (active and inactive), mining wastes, and ore beneficiation wastes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.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350C995-071C-8A95-D9D9-D1EED2F0403C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64892C-12F2-73F0-71F4-225D2C312AA0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Supporting maps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5A1311-70ED-8FC9-F9A1-CAE704BF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213389"/>
            <a:ext cx="2442838" cy="32954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350C57-FEA4-E7AB-32F8-685B3D3D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868" y="2228844"/>
            <a:ext cx="2376264" cy="32234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C09F931-5B72-DFFD-067E-C7BABF8A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90" y="2213389"/>
            <a:ext cx="2476043" cy="32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DA66068-1AD2-398C-F2DD-F124B43E5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61356"/>
            <a:ext cx="6802692" cy="3826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2C76C-2991-6908-D0D2-81781D476EC9}"/>
              </a:ext>
            </a:extLst>
          </p:cNvPr>
          <p:cNvSpPr txBox="1"/>
          <p:nvPr/>
        </p:nvSpPr>
        <p:spPr>
          <a:xfrm>
            <a:off x="179512" y="824348"/>
            <a:ext cx="8784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u="none" strike="noStrike" baseline="0" dirty="0">
                <a:solidFill>
                  <a:srgbClr val="000000"/>
                </a:solidFill>
              </a:rPr>
              <a:t>Stream sediment sample sites with their identification numbers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(</a:t>
            </a:r>
            <a:r>
              <a:rPr lang="en-GB" sz="1600" b="0" u="none" strike="noStrike" baseline="0" dirty="0" err="1">
                <a:solidFill>
                  <a:srgbClr val="000000"/>
                </a:solidFill>
              </a:rPr>
              <a:t>Salminen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., 2005). </a:t>
            </a:r>
          </a:p>
          <a:p>
            <a:r>
              <a:rPr lang="en-GB" sz="1600" b="0" u="none" strike="noStrike" baseline="0" dirty="0">
                <a:solidFill>
                  <a:srgbClr val="000000"/>
                </a:solidFill>
              </a:rPr>
              <a:t>The orange squares are the 160x160 km GTN grid cells. </a:t>
            </a:r>
            <a:endParaRPr lang="en-GB" sz="16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BD23B65-A05B-2FF7-CF4D-E647B260CFB0}"/>
              </a:ext>
            </a:extLst>
          </p:cNvPr>
          <p:cNvSpPr txBox="1"/>
          <p:nvPr/>
        </p:nvSpPr>
        <p:spPr>
          <a:xfrm>
            <a:off x="-3657" y="3849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Map production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D7CD04-E401-D41E-C752-B0E40C4FAB35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Google Earth maps</a:t>
            </a:r>
          </a:p>
        </p:txBody>
      </p:sp>
    </p:spTree>
    <p:extLst>
      <p:ext uri="{BB962C8B-B14F-4D97-AF65-F5344CB8AC3E}">
        <p14:creationId xmlns:p14="http://schemas.microsoft.com/office/powerpoint/2010/main" val="31980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66068-1AD2-398C-F2DD-F124B43E5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1561356"/>
            <a:ext cx="6480720" cy="3896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2C76C-2991-6908-D0D2-81781D476EC9}"/>
              </a:ext>
            </a:extLst>
          </p:cNvPr>
          <p:cNvSpPr txBox="1"/>
          <p:nvPr/>
        </p:nvSpPr>
        <p:spPr>
          <a:xfrm>
            <a:off x="179512" y="850568"/>
            <a:ext cx="8640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u="none" strike="noStrike" baseline="0" dirty="0">
                <a:solidFill>
                  <a:srgbClr val="000000"/>
                </a:solidFill>
              </a:rPr>
              <a:t>Spatial distribution of total Zn concentrations in topsoil, determined by X-ray fluorescence, FOREGS Geochemical Atlas of Europe (</a:t>
            </a:r>
            <a:r>
              <a:rPr lang="en-GB" sz="1600" b="0" u="none" strike="noStrike" baseline="0" dirty="0" err="1">
                <a:solidFill>
                  <a:srgbClr val="000000"/>
                </a:solidFill>
              </a:rPr>
              <a:t>Salminen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baseline="0" dirty="0">
                <a:solidFill>
                  <a:srgbClr val="000000"/>
                </a:solidFill>
              </a:rPr>
              <a:t>et al</a:t>
            </a:r>
            <a:r>
              <a:rPr lang="en-GB" sz="1600" b="0" u="none" strike="noStrike" baseline="0" dirty="0">
                <a:solidFill>
                  <a:srgbClr val="000000"/>
                </a:solidFill>
              </a:rPr>
              <a:t>., 2005). </a:t>
            </a:r>
            <a:endParaRPr lang="en-GB" sz="1600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6D2660E-74B2-35DF-A3CA-85CC71DF3380}"/>
              </a:ext>
            </a:extLst>
          </p:cNvPr>
          <p:cNvSpPr txBox="1"/>
          <p:nvPr/>
        </p:nvSpPr>
        <p:spPr>
          <a:xfrm>
            <a:off x="-3657" y="27912"/>
            <a:ext cx="914765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Map production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3FF45B-0EAA-B26F-E3B5-C8EB9C25C96D}"/>
              </a:ext>
            </a:extLst>
          </p:cNvPr>
          <p:cNvSpPr txBox="1"/>
          <p:nvPr/>
        </p:nvSpPr>
        <p:spPr>
          <a:xfrm>
            <a:off x="179512" y="481236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buFont typeface="Wingdings" panose="05000000000000000000" pitchFamily="2" charset="2"/>
              <a:buChar char="q"/>
            </a:pPr>
            <a:r>
              <a:rPr lang="en-US" b="1" i="0" u="none" strike="noStrike" baseline="0" dirty="0">
                <a:solidFill>
                  <a:srgbClr val="FF0000"/>
                </a:solidFill>
              </a:rPr>
              <a:t>Google Earth maps</a:t>
            </a:r>
          </a:p>
        </p:txBody>
      </p:sp>
    </p:spTree>
    <p:extLst>
      <p:ext uri="{BB962C8B-B14F-4D97-AF65-F5344CB8AC3E}">
        <p14:creationId xmlns:p14="http://schemas.microsoft.com/office/powerpoint/2010/main" val="3650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6D2660E-74B2-35DF-A3CA-85CC71DF3380}"/>
              </a:ext>
            </a:extLst>
          </p:cNvPr>
          <p:cNvSpPr txBox="1"/>
          <p:nvPr/>
        </p:nvSpPr>
        <p:spPr>
          <a:xfrm>
            <a:off x="-3657" y="2876"/>
            <a:ext cx="9147657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More information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3FF45B-0EAA-B26F-E3B5-C8EB9C25C96D}"/>
              </a:ext>
            </a:extLst>
          </p:cNvPr>
          <p:cNvSpPr txBox="1"/>
          <p:nvPr/>
        </p:nvSpPr>
        <p:spPr>
          <a:xfrm>
            <a:off x="179512" y="614794"/>
            <a:ext cx="377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FF0000"/>
                </a:solidFill>
              </a:rPr>
              <a:t>Field observation archive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B23922-4C22-8A29-527A-4EC232F38450}"/>
              </a:ext>
            </a:extLst>
          </p:cNvPr>
          <p:cNvSpPr txBox="1"/>
          <p:nvPr/>
        </p:nvSpPr>
        <p:spPr>
          <a:xfrm>
            <a:off x="179512" y="902826"/>
            <a:ext cx="8712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effectLst/>
                <a:ea typeface="Calibri" panose="020F0502020204030204" pitchFamily="34" charset="0"/>
              </a:rPr>
              <a:t>All observations recorded on the field observation sheets should be checked and validated </a:t>
            </a:r>
            <a:r>
              <a:rPr lang="en-GB" dirty="0">
                <a:effectLst/>
                <a:ea typeface="Calibri" panose="020F0502020204030204" pitchFamily="34" charset="0"/>
              </a:rPr>
              <a:t>prior to their entry into the database.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effectLst/>
                <a:ea typeface="Calibri" panose="020F0502020204030204" pitchFamily="34" charset="0"/>
              </a:rPr>
              <a:t>A </a:t>
            </a:r>
            <a:r>
              <a:rPr lang="en-GB" b="1" dirty="0">
                <a:effectLst/>
                <a:ea typeface="Calibri" panose="020F0502020204030204" pitchFamily="34" charset="0"/>
              </a:rPr>
              <a:t>hard copy record should be kept in the country of origin, and a second set in the Geological Survey of the Data Management Committee’s Chair</a:t>
            </a:r>
            <a:r>
              <a:rPr lang="en-GB" dirty="0">
                <a:effectLst/>
                <a:ea typeface="Calibri" panose="020F0502020204030204" pitchFamily="34" charset="0"/>
              </a:rPr>
              <a:t>. This is a valuable record and should be safeguarded.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2AECB2B-1D73-1701-900D-48BA7FD94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680" y="2811626"/>
            <a:ext cx="3960440" cy="23820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2D87D7-B18D-963B-F3AA-D988662181A7}"/>
              </a:ext>
            </a:extLst>
          </p:cNvPr>
          <p:cNvSpPr txBox="1"/>
          <p:nvPr/>
        </p:nvSpPr>
        <p:spPr>
          <a:xfrm>
            <a:off x="179512" y="2760518"/>
            <a:ext cx="4607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Photograph archive and presentation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9AE899-6E20-B761-6F9B-B6D058C8C6E6}"/>
              </a:ext>
            </a:extLst>
          </p:cNvPr>
          <p:cNvSpPr txBox="1"/>
          <p:nvPr/>
        </p:nvSpPr>
        <p:spPr>
          <a:xfrm>
            <a:off x="179513" y="3129850"/>
            <a:ext cx="44644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600" b="1" dirty="0"/>
              <a:t>photographs should be protected </a:t>
            </a:r>
            <a:r>
              <a:rPr lang="en-US" sz="1600" dirty="0"/>
              <a:t>by their storage in the </a:t>
            </a:r>
            <a:r>
              <a:rPr lang="en-US" sz="1600" b="1" dirty="0"/>
              <a:t>country of origin, and the Geological Survey of the Data Management Committee’s Chair</a:t>
            </a:r>
            <a:r>
              <a:rPr lang="en-US" sz="1600" dirty="0"/>
              <a:t>. </a:t>
            </a:r>
          </a:p>
          <a:p>
            <a:r>
              <a:rPr lang="en-US" sz="1600" dirty="0"/>
              <a:t>For global access, one method could be to share the photographs trough a Google </a:t>
            </a:r>
            <a:r>
              <a:rPr lang="en-US" sz="1600" dirty="0" err="1"/>
              <a:t>Google</a:t>
            </a:r>
            <a:r>
              <a:rPr lang="en-US" sz="1600" dirty="0"/>
              <a:t> Earth </a:t>
            </a:r>
            <a:r>
              <a:rPr lang="en-US" sz="1600" dirty="0" err="1"/>
              <a:t>kml</a:t>
            </a:r>
            <a:r>
              <a:rPr lang="en-US" sz="1600" dirty="0"/>
              <a:t> containing a link as the GEMAS project was done (</a:t>
            </a:r>
            <a:r>
              <a:rPr lang="en-US" sz="1600" dirty="0">
                <a:hlinkClick r:id="rId3"/>
              </a:rPr>
              <a:t>http://gemas.geolba.ac.at/Photos.htm</a:t>
            </a:r>
            <a:r>
              <a:rPr lang="en-US" sz="1600" dirty="0"/>
              <a:t>).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573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F7D48-1F1C-4922-E293-D7C52EB9A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894" y="265212"/>
            <a:ext cx="2731474" cy="1800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07398FF-D61E-B17E-5EC4-712238794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1436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GB" altLang="zh-CN" sz="2000" b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Workshop 1</a:t>
            </a:r>
          </a:p>
          <a:p>
            <a:pPr algn="ctr" eaLnBrk="0" hangingPunct="0"/>
            <a:r>
              <a:rPr lang="en-GB" altLang="zh-CN" sz="2000" b="1" i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Short course on applied geochemical methods described in the</a:t>
            </a:r>
          </a:p>
          <a:p>
            <a:pPr algn="ctr" eaLnBrk="0" hangingPunct="0"/>
            <a:r>
              <a:rPr lang="en-GB" altLang="zh-CN" sz="2000" b="1" i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International Union of Geological Sciences Manual of Standard Methods for Establishing the Global Geochemical Reference Network</a:t>
            </a:r>
          </a:p>
          <a:p>
            <a:pPr algn="ctr" eaLnBrk="0" hangingPunct="0"/>
            <a:r>
              <a:rPr lang="en-GB" altLang="zh-CN" sz="2000" b="1" i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</a:t>
            </a:r>
            <a:r>
              <a:rPr lang="en-GB" altLang="zh-CN" sz="2000" b="1" i="1" baseline="30000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st</a:t>
            </a:r>
            <a:r>
              <a:rPr lang="en-GB" altLang="zh-CN" sz="2000" b="1" i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and 2</a:t>
            </a:r>
            <a:r>
              <a:rPr lang="en-GB" altLang="zh-CN" sz="2000" b="1" i="1" baseline="30000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nd</a:t>
            </a:r>
            <a:r>
              <a:rPr lang="en-GB" altLang="zh-CN" sz="2000" b="1" i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of July 2023</a:t>
            </a:r>
            <a:endParaRPr lang="en-US" altLang="zh-CN" sz="2000" b="1" i="1" dirty="0">
              <a:solidFill>
                <a:srgbClr val="0000CC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8E9AF3-25FD-FD76-FA04-6E52C637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9766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altLang="zh-CN" sz="1600" b="1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SEGH 2023</a:t>
            </a:r>
          </a:p>
          <a:p>
            <a:pPr indent="304800" algn="ctr" eaLnBrk="0" hangingPunct="0"/>
            <a:r>
              <a:rPr lang="en-GB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38</a:t>
            </a:r>
            <a:r>
              <a:rPr lang="en-GB" sz="1600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International Conference on Geochemistry and Health</a:t>
            </a:r>
          </a:p>
          <a:p>
            <a:pPr indent="304800" algn="ctr" eaLnBrk="0" hangingPunct="0"/>
            <a:r>
              <a:rPr lang="en-GB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National and </a:t>
            </a:r>
            <a:r>
              <a:rPr lang="en-GB" sz="16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Kapodistrian</a:t>
            </a:r>
            <a:r>
              <a:rPr lang="en-GB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University of Athens</a:t>
            </a:r>
          </a:p>
          <a:p>
            <a:pPr indent="304800" algn="ctr" eaLnBrk="0" hangingPunct="0"/>
            <a:r>
              <a:rPr lang="en-GB" altLang="zh-CN" sz="1600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Department of Geology and Environment</a:t>
            </a:r>
          </a:p>
          <a:p>
            <a:pPr indent="304800" algn="ctr" eaLnBrk="0" hangingPunct="0"/>
            <a:r>
              <a:rPr lang="en-GB" altLang="zh-CN" sz="1600" dirty="0">
                <a:solidFill>
                  <a:srgbClr val="0000CC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Athens, Hellenic Republic</a:t>
            </a:r>
            <a:endParaRPr lang="en-US" altLang="zh-CN" sz="1600" dirty="0">
              <a:solidFill>
                <a:srgbClr val="0000CC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" name="Picture 6" descr="A picture containing text, logo, graphics, graphic design&#10;&#10;Description automatically generated">
            <a:extLst>
              <a:ext uri="{FF2B5EF4-FFF2-40B4-BE49-F238E27FC236}">
                <a16:creationId xmlns:a16="http://schemas.microsoft.com/office/drawing/2014/main" id="{41BDEE32-6341-6AD8-587E-754BD6E7E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89" y="265212"/>
            <a:ext cx="2852218" cy="1800000"/>
          </a:xfrm>
          <a:prstGeom prst="rect">
            <a:avLst/>
          </a:prstGeom>
          <a:ln w="127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3626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_1_Human_blood_&amp;_Earth_crust_concentrations_New_2021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0" t="1829" r="16578" b="1609"/>
          <a:stretch>
            <a:fillRect/>
          </a:stretch>
        </p:blipFill>
        <p:spPr>
          <a:xfrm>
            <a:off x="251520" y="809080"/>
            <a:ext cx="5710910" cy="43930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122390" y="697260"/>
            <a:ext cx="29141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cs typeface="Arial" pitchFamily="34" charset="0"/>
              </a:rPr>
              <a:t>The coded numbers indicate the North-South (N, S) and East-West (E, W) GTN grid cell numbering system used in the GGRN project. </a:t>
            </a:r>
          </a:p>
          <a:p>
            <a:pPr algn="just"/>
            <a:r>
              <a:rPr lang="en-GB" sz="1200" dirty="0">
                <a:cs typeface="Arial" pitchFamily="34" charset="0"/>
              </a:rPr>
              <a:t>The red colour lined GTN grid cell </a:t>
            </a: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N34E03</a:t>
            </a:r>
            <a:r>
              <a: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GB" sz="1200" dirty="0">
                <a:cs typeface="Arial" pitchFamily="34" charset="0"/>
              </a:rPr>
              <a:t>covers </a:t>
            </a: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Belgium, Luxembourg (Lx), France and Germany</a:t>
            </a:r>
            <a:r>
              <a:rPr lang="en-GB" sz="1200" dirty="0">
                <a:cs typeface="Arial" pitchFamily="34" charset="0"/>
              </a:rPr>
              <a:t>, and the green colour lined GTN grid cell </a:t>
            </a:r>
            <a:r>
              <a:rPr lang="en-GB" sz="1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N32E04</a:t>
            </a:r>
            <a:r>
              <a:rPr lang="en-GB" sz="1200" b="1" dirty="0">
                <a:solidFill>
                  <a:srgbClr val="00FF00"/>
                </a:solidFill>
                <a:cs typeface="Arial" pitchFamily="34" charset="0"/>
              </a:rPr>
              <a:t> </a:t>
            </a:r>
            <a:r>
              <a:rPr lang="en-GB" sz="1200" dirty="0">
                <a:cs typeface="Arial" pitchFamily="34" charset="0"/>
              </a:rPr>
              <a:t>covers </a:t>
            </a:r>
            <a:r>
              <a:rPr lang="en-GB" sz="1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Switzerland (</a:t>
            </a:r>
            <a:r>
              <a:rPr lang="en-GB" sz="1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Sw</a:t>
            </a:r>
            <a:r>
              <a:rPr lang="en-GB" sz="1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), France and Germany</a:t>
            </a:r>
            <a:r>
              <a:rPr lang="en-GB" sz="1200" dirty="0">
                <a:cs typeface="Arial" pitchFamily="34" charset="0"/>
              </a:rPr>
              <a:t>. In the former case, Belgium is the coordinating country, and in the latter case is Switzerland.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789B0B1-A208-5803-1D1E-4035549C7E5B}"/>
              </a:ext>
            </a:extLst>
          </p:cNvPr>
          <p:cNvSpPr/>
          <p:nvPr/>
        </p:nvSpPr>
        <p:spPr>
          <a:xfrm>
            <a:off x="0" y="4272"/>
            <a:ext cx="9144000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cs typeface="Arial" pitchFamily="34" charset="0"/>
              </a:rPr>
              <a:t>FOREGS Geochemical Atlas of Europe area and adjacent countries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A05CF6-C93C-9E2C-CB35-FD347AA5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224059"/>
            <a:ext cx="2606568" cy="195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44F3728-367D-FA78-81BD-15035CFF9AAC}"/>
              </a:ext>
            </a:extLst>
          </p:cNvPr>
          <p:cNvGrpSpPr/>
          <p:nvPr/>
        </p:nvGrpSpPr>
        <p:grpSpPr>
          <a:xfrm>
            <a:off x="2625157" y="3571496"/>
            <a:ext cx="857647" cy="476545"/>
            <a:chOff x="2625157" y="3387148"/>
            <a:chExt cx="857647" cy="476545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13EA84CF-9FA8-48EE-D37A-B15CA2B0C5FF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 flipH="1">
              <a:off x="2985197" y="3423152"/>
              <a:ext cx="425599" cy="1635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151CA1C-0E28-9971-FEBD-F1D5F0CC27C1}"/>
                </a:ext>
              </a:extLst>
            </p:cNvPr>
            <p:cNvSpPr txBox="1"/>
            <p:nvPr/>
          </p:nvSpPr>
          <p:spPr>
            <a:xfrm>
              <a:off x="2625157" y="3586694"/>
              <a:ext cx="720079" cy="27699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N32E04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21684E23-6971-CEDE-E3E8-2E30F0A5845C}"/>
                </a:ext>
              </a:extLst>
            </p:cNvPr>
            <p:cNvSpPr/>
            <p:nvPr/>
          </p:nvSpPr>
          <p:spPr>
            <a:xfrm>
              <a:off x="3410796" y="3387148"/>
              <a:ext cx="72008" cy="72008"/>
            </a:xfrm>
            <a:prstGeom prst="ellipse">
              <a:avLst/>
            </a:prstGeom>
            <a:solidFill>
              <a:srgbClr val="00FF00"/>
            </a:solidFill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498A487-B528-CC98-F488-C16F05008E5F}"/>
              </a:ext>
            </a:extLst>
          </p:cNvPr>
          <p:cNvGrpSpPr/>
          <p:nvPr/>
        </p:nvGrpSpPr>
        <p:grpSpPr>
          <a:xfrm>
            <a:off x="2886332" y="2816429"/>
            <a:ext cx="720079" cy="513451"/>
            <a:chOff x="3534404" y="3538387"/>
            <a:chExt cx="720079" cy="513451"/>
          </a:xfrm>
        </p:grpSpPr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1A7C7A92-F932-9B45-1499-2F5F96DBA63C}"/>
                </a:ext>
              </a:extLst>
            </p:cNvPr>
            <p:cNvCxnSpPr>
              <a:cxnSpLocks/>
              <a:stCxn id="17" idx="0"/>
              <a:endCxn id="16" idx="2"/>
            </p:cNvCxnSpPr>
            <p:nvPr/>
          </p:nvCxnSpPr>
          <p:spPr>
            <a:xfrm flipH="1" flipV="1">
              <a:off x="3894444" y="3815386"/>
              <a:ext cx="36004" cy="1644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B63B6DE-99D0-7F5C-D5A6-F74C848A3AB3}"/>
                </a:ext>
              </a:extLst>
            </p:cNvPr>
            <p:cNvSpPr txBox="1"/>
            <p:nvPr/>
          </p:nvSpPr>
          <p:spPr>
            <a:xfrm>
              <a:off x="3534404" y="3538387"/>
              <a:ext cx="720079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</a:rPr>
                <a:t>N34E03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BFDD447D-D101-D91A-AC1A-17EAE96140F1}"/>
                </a:ext>
              </a:extLst>
            </p:cNvPr>
            <p:cNvSpPr/>
            <p:nvPr/>
          </p:nvSpPr>
          <p:spPr>
            <a:xfrm>
              <a:off x="3894444" y="3979830"/>
              <a:ext cx="72008" cy="72008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6EB40DDF-C551-06A1-30DE-9FB7F5CFB23E}"/>
              </a:ext>
            </a:extLst>
          </p:cNvPr>
          <p:cNvSpPr/>
          <p:nvPr/>
        </p:nvSpPr>
        <p:spPr>
          <a:xfrm>
            <a:off x="2915816" y="881607"/>
            <a:ext cx="360040" cy="37623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</a:t>
            </a: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00AEE553-510B-8FE0-7C7C-D42A00705878}"/>
              </a:ext>
            </a:extLst>
          </p:cNvPr>
          <p:cNvSpPr/>
          <p:nvPr/>
        </p:nvSpPr>
        <p:spPr>
          <a:xfrm flipH="1">
            <a:off x="2123728" y="881607"/>
            <a:ext cx="360040" cy="37623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549F075-0896-D59C-7CD7-27E6B6F993D5}"/>
              </a:ext>
            </a:extLst>
          </p:cNvPr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9875" indent="-269875">
              <a:spcBef>
                <a:spcPts val="1500"/>
              </a:spcBef>
              <a:spcAft>
                <a:spcPts val="300"/>
              </a:spcAft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Database structure and data input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B5994F-6C24-F65A-77DB-4DEC55DDA2D6}"/>
              </a:ext>
            </a:extLst>
          </p:cNvPr>
          <p:cNvSpPr txBox="1"/>
          <p:nvPr/>
        </p:nvSpPr>
        <p:spPr>
          <a:xfrm>
            <a:off x="205625" y="733382"/>
            <a:ext cx="2760016" cy="646331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Analytical data</a:t>
            </a:r>
          </a:p>
          <a:p>
            <a:pPr algn="ctr"/>
            <a:r>
              <a:rPr lang="en-GB" dirty="0"/>
              <a:t>(from laboratory)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4494BB-5456-DF6D-05D9-370396F10912}"/>
              </a:ext>
            </a:extLst>
          </p:cNvPr>
          <p:cNvSpPr txBox="1"/>
          <p:nvPr/>
        </p:nvSpPr>
        <p:spPr>
          <a:xfrm>
            <a:off x="218631" y="1502152"/>
            <a:ext cx="2760016" cy="646331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Field observations</a:t>
            </a:r>
          </a:p>
          <a:p>
            <a:pPr algn="ctr"/>
            <a:r>
              <a:rPr lang="en-GB" dirty="0"/>
              <a:t>(from field)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C8F395-86E6-0B8B-9E6F-60F7FBCD7AA9}"/>
              </a:ext>
            </a:extLst>
          </p:cNvPr>
          <p:cNvSpPr txBox="1"/>
          <p:nvPr/>
        </p:nvSpPr>
        <p:spPr>
          <a:xfrm>
            <a:off x="192319" y="2972924"/>
            <a:ext cx="2786327" cy="646331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Additional info</a:t>
            </a:r>
          </a:p>
          <a:p>
            <a:pPr algn="ctr"/>
            <a:r>
              <a:rPr lang="en-GB" dirty="0"/>
              <a:t>(from sample preparation)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Cilindro">
                <a:extLst>
                  <a:ext uri="{FF2B5EF4-FFF2-40B4-BE49-F238E27FC236}">
                    <a16:creationId xmlns:a16="http://schemas.microsoft.com/office/drawing/2014/main" id="{7DA6B4E0-C553-7596-41E8-592892048D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416218"/>
                  </p:ext>
                </p:extLst>
              </p:nvPr>
            </p:nvGraphicFramePr>
            <p:xfrm>
              <a:off x="3467171" y="898754"/>
              <a:ext cx="1437944" cy="21620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37944" cy="2162006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y="18000000" az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187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Cilindro">
                <a:extLst>
                  <a:ext uri="{FF2B5EF4-FFF2-40B4-BE49-F238E27FC236}">
                    <a16:creationId xmlns:a16="http://schemas.microsoft.com/office/drawing/2014/main" id="{7DA6B4E0-C553-7596-41E8-592892048D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7171" y="898754"/>
                <a:ext cx="1437944" cy="2162006"/>
              </a:xfrm>
              <a:prstGeom prst="rect">
                <a:avLst/>
              </a:prstGeom>
              <a:noFill/>
            </p:spPr>
          </p:pic>
        </mc:Fallback>
      </mc:AlternateContent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067B09F-0E9A-D50F-80A6-1C6A874FE20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965641" y="1056548"/>
            <a:ext cx="1058236" cy="7949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40D34EC-E1BF-BF83-313A-6F252EC7DE3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78647" y="1825318"/>
            <a:ext cx="914220" cy="2321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68B42A1-6234-A9D0-8888-CEE3D950BF1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978646" y="2668914"/>
            <a:ext cx="1062237" cy="62717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D994F98-C028-C76D-94C9-FB6ED213AFB7}"/>
              </a:ext>
            </a:extLst>
          </p:cNvPr>
          <p:cNvSpPr txBox="1"/>
          <p:nvPr/>
        </p:nvSpPr>
        <p:spPr>
          <a:xfrm>
            <a:off x="3643270" y="518226"/>
            <a:ext cx="105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database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B6546AF-EC89-E494-2C25-7C33B4F9EAB8}"/>
              </a:ext>
            </a:extLst>
          </p:cNvPr>
          <p:cNvSpPr txBox="1"/>
          <p:nvPr/>
        </p:nvSpPr>
        <p:spPr>
          <a:xfrm>
            <a:off x="5117308" y="887558"/>
            <a:ext cx="3808062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ea typeface="Calibri" panose="020F0502020204030204" pitchFamily="34" charset="0"/>
              </a:rPr>
              <a:t>The field observations and analytical data should be combined.</a:t>
            </a:r>
            <a:endParaRPr lang="it-IT" sz="1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133460-3386-E408-A778-7CB579259FA3}"/>
              </a:ext>
            </a:extLst>
          </p:cNvPr>
          <p:cNvSpPr txBox="1"/>
          <p:nvPr/>
        </p:nvSpPr>
        <p:spPr>
          <a:xfrm>
            <a:off x="5091616" y="1705372"/>
            <a:ext cx="3859445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ea typeface="Calibri" panose="020F0502020204030204" pitchFamily="34" charset="0"/>
              </a:rPr>
              <a:t>The merged data set should be checked and validated first by the participating countries.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F0AAFFD-7851-FEE8-7471-45DCB7AF9275}"/>
              </a:ext>
            </a:extLst>
          </p:cNvPr>
          <p:cNvSpPr txBox="1"/>
          <p:nvPr/>
        </p:nvSpPr>
        <p:spPr>
          <a:xfrm>
            <a:off x="192319" y="2231140"/>
            <a:ext cx="2786327" cy="646331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Coordinates</a:t>
            </a:r>
          </a:p>
          <a:p>
            <a:pPr algn="ctr"/>
            <a:r>
              <a:rPr lang="en-GB" dirty="0"/>
              <a:t>(from field)</a:t>
            </a: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FCF74B55-6687-A1C3-1EB9-3D3EE3218838}"/>
              </a:ext>
            </a:extLst>
          </p:cNvPr>
          <p:cNvCxnSpPr>
            <a:cxnSpLocks/>
          </p:cNvCxnSpPr>
          <p:nvPr/>
        </p:nvCxnSpPr>
        <p:spPr>
          <a:xfrm flipV="1">
            <a:off x="2950461" y="2554938"/>
            <a:ext cx="933658" cy="1625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837A221-E5C5-F5E6-681E-254E7CD14968}"/>
              </a:ext>
            </a:extLst>
          </p:cNvPr>
          <p:cNvGrpSpPr/>
          <p:nvPr/>
        </p:nvGrpSpPr>
        <p:grpSpPr>
          <a:xfrm>
            <a:off x="285832" y="2571288"/>
            <a:ext cx="8639538" cy="2820977"/>
            <a:chOff x="285832" y="2571288"/>
            <a:chExt cx="8639538" cy="2820977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D45CE3E7-2BC5-52EC-4098-EB32B645C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470" y="2571288"/>
              <a:ext cx="3640900" cy="1909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2E174969-055C-CB93-59C7-648B2792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4345" y="3449144"/>
              <a:ext cx="3698696" cy="1943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2F6E722D-C249-DBDB-8607-DF1F6AE9F657}"/>
                </a:ext>
              </a:extLst>
            </p:cNvPr>
            <p:cNvSpPr txBox="1"/>
            <p:nvPr/>
          </p:nvSpPr>
          <p:spPr>
            <a:xfrm>
              <a:off x="8030159" y="2766783"/>
              <a:ext cx="864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CSV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0D57E5B-75A8-B05B-62A7-BB95D4A348C4}"/>
                </a:ext>
              </a:extLst>
            </p:cNvPr>
            <p:cNvSpPr txBox="1"/>
            <p:nvPr/>
          </p:nvSpPr>
          <p:spPr>
            <a:xfrm>
              <a:off x="6444208" y="4867333"/>
              <a:ext cx="7744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/>
                <a:t>XLS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E1AB347-6006-1F72-E3DE-453AED972119}"/>
                </a:ext>
              </a:extLst>
            </p:cNvPr>
            <p:cNvSpPr txBox="1"/>
            <p:nvPr/>
          </p:nvSpPr>
          <p:spPr>
            <a:xfrm>
              <a:off x="285832" y="4178729"/>
              <a:ext cx="3181340" cy="1077218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/>
            <a:p>
              <a:r>
                <a:rPr lang="en-GB" sz="1600" b="0" i="0" u="none" strike="noStrike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All analytical data and field observations should be stored in simple text format files, such as comma-delimited files (CSV).</a:t>
              </a:r>
              <a:endParaRPr lang="it-I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45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AB0F72-75E6-38D1-89AD-1B77A163E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88"/>
          <a:stretch/>
        </p:blipFill>
        <p:spPr>
          <a:xfrm>
            <a:off x="366637" y="697259"/>
            <a:ext cx="2028335" cy="47878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5D760E-B71A-D679-5DB0-0ED012B6D81E}"/>
              </a:ext>
            </a:extLst>
          </p:cNvPr>
          <p:cNvSpPr txBox="1"/>
          <p:nvPr/>
        </p:nvSpPr>
        <p:spPr>
          <a:xfrm>
            <a:off x="2627784" y="579422"/>
            <a:ext cx="6335147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ea typeface="Calibri" panose="020F0502020204030204" pitchFamily="34" charset="0"/>
              </a:rPr>
              <a:t>A table of coordinates of each sample type and sample site number should be compiled for each country, and a sample site map of each medium plotted, and all these thoroughly checked.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11520-7F6D-EB36-E04A-21FC0A4729CB}"/>
              </a:ext>
            </a:extLst>
          </p:cNvPr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9875" indent="-269875">
              <a:spcBef>
                <a:spcPts val="1500"/>
              </a:spcBef>
              <a:spcAft>
                <a:spcPts val="300"/>
              </a:spcAft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Database structure and data input [Validation of entries]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109814-C1A9-8BAA-9896-3BAFB2FFB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7" b="1434"/>
          <a:stretch/>
        </p:blipFill>
        <p:spPr>
          <a:xfrm>
            <a:off x="2627784" y="1506478"/>
            <a:ext cx="6335147" cy="39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E40E03E-9CEE-A46A-D43D-7DE5DC13A183}"/>
              </a:ext>
            </a:extLst>
          </p:cNvPr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9875" indent="-269875">
              <a:spcBef>
                <a:spcPts val="1500"/>
              </a:spcBef>
              <a:spcAft>
                <a:spcPts val="300"/>
              </a:spcAft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Preparing data for statistical elaboration and map production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B910FA-C8C2-A88D-3AB9-AF778F06016F}"/>
              </a:ext>
            </a:extLst>
          </p:cNvPr>
          <p:cNvSpPr txBox="1"/>
          <p:nvPr/>
        </p:nvSpPr>
        <p:spPr>
          <a:xfrm>
            <a:off x="287523" y="553244"/>
            <a:ext cx="8676965" cy="477053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+mj-lt"/>
              </a:rPr>
              <a:t>CENSORED DATA</a:t>
            </a:r>
          </a:p>
          <a:p>
            <a:pPr algn="just"/>
            <a:r>
              <a:rPr lang="en-US" sz="1600" dirty="0">
                <a:latin typeface="+mj-lt"/>
              </a:rPr>
              <a:t>In statistics, censoring is a condition in which the value of a measurement or observation is only partially known. </a:t>
            </a:r>
          </a:p>
          <a:p>
            <a:pPr algn="just"/>
            <a:r>
              <a:rPr lang="en-US" sz="1600" dirty="0">
                <a:latin typeface="+mj-lt"/>
              </a:rPr>
              <a:t>Geochemical data can be “</a:t>
            </a:r>
            <a:r>
              <a:rPr lang="en-US" sz="1600" b="1" i="1" dirty="0">
                <a:solidFill>
                  <a:srgbClr val="202122"/>
                </a:solidFill>
                <a:effectLst/>
                <a:latin typeface="+mj-lt"/>
              </a:rPr>
              <a:t>Left censored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” or “</a:t>
            </a:r>
            <a:r>
              <a:rPr lang="en-US" sz="1600" b="1" i="1" dirty="0">
                <a:solidFill>
                  <a:srgbClr val="202122"/>
                </a:solidFill>
                <a:effectLst/>
                <a:latin typeface="+mj-lt"/>
              </a:rPr>
              <a:t>Right censored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”.</a:t>
            </a:r>
          </a:p>
          <a:p>
            <a:pPr algn="just"/>
            <a:endParaRPr lang="en-US" sz="1600" b="0" i="0" dirty="0">
              <a:solidFill>
                <a:srgbClr val="202122"/>
              </a:solidFill>
              <a:effectLst/>
              <a:latin typeface="+mj-lt"/>
            </a:endParaRPr>
          </a:p>
          <a:p>
            <a:pPr algn="just"/>
            <a:r>
              <a:rPr lang="en-US" sz="1600" b="1" i="0" u="sng" dirty="0">
                <a:solidFill>
                  <a:srgbClr val="FF0000"/>
                </a:solidFill>
                <a:effectLst/>
                <a:latin typeface="+mj-lt"/>
              </a:rPr>
              <a:t>Left censored condition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- &gt; A concentration is below a certain value, which corresponds to the detection limit (DL) of the analytical instrument for the specific element/compound 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+mj-lt"/>
              </a:rPr>
              <a:t>(e</a:t>
            </a:r>
            <a:r>
              <a:rPr lang="it-IT" sz="1600" dirty="0">
                <a:solidFill>
                  <a:srgbClr val="202122"/>
                </a:solidFill>
                <a:latin typeface="+mj-lt"/>
              </a:rPr>
              <a:t>.g.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 &lt;0.02 or -0.02)</a:t>
            </a:r>
          </a:p>
          <a:p>
            <a:pPr algn="just"/>
            <a:r>
              <a:rPr lang="en-US" sz="1600" b="1" i="0" dirty="0">
                <a:solidFill>
                  <a:srgbClr val="FF0000"/>
                </a:solidFill>
                <a:effectLst/>
                <a:latin typeface="+mj-lt"/>
              </a:rPr>
              <a:t>Solution 1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- &gt; </a:t>
            </a:r>
            <a:r>
              <a:rPr lang="en-US" sz="1600" b="1" i="0" u="sng" dirty="0">
                <a:solidFill>
                  <a:srgbClr val="202122"/>
                </a:solidFill>
                <a:effectLst/>
                <a:latin typeface="+mj-lt"/>
              </a:rPr>
              <a:t>Substitute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 the censored value with ½ or ¾ of the DL value</a:t>
            </a:r>
          </a:p>
          <a:p>
            <a:pPr algn="just"/>
            <a:r>
              <a:rPr lang="en-US" sz="1600" b="1" dirty="0">
                <a:solidFill>
                  <a:srgbClr val="FF0000"/>
                </a:solidFill>
                <a:latin typeface="+mj-lt"/>
              </a:rPr>
              <a:t>Solution 2 </a:t>
            </a:r>
            <a:r>
              <a:rPr lang="en-US" sz="1600" dirty="0">
                <a:solidFill>
                  <a:srgbClr val="202122"/>
                </a:solidFill>
                <a:latin typeface="+mj-lt"/>
              </a:rPr>
              <a:t>-&gt; More complex statistical method based on </a:t>
            </a:r>
            <a:r>
              <a:rPr lang="en-US" sz="1600" b="1" u="sng" dirty="0">
                <a:solidFill>
                  <a:srgbClr val="202122"/>
                </a:solidFill>
                <a:latin typeface="+mj-lt"/>
              </a:rPr>
              <a:t>imputation (</a:t>
            </a:r>
            <a:r>
              <a:rPr lang="it-IT" sz="1600" dirty="0" err="1">
                <a:latin typeface="+mj-lt"/>
              </a:rPr>
              <a:t>Nearest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neighbour</a:t>
            </a:r>
            <a:r>
              <a:rPr lang="it-IT" sz="1600" dirty="0">
                <a:latin typeface="+mj-lt"/>
              </a:rPr>
              <a:t> [R package: </a:t>
            </a:r>
            <a:r>
              <a:rPr lang="it-IT" sz="1600" dirty="0" err="1">
                <a:latin typeface="+mj-lt"/>
              </a:rPr>
              <a:t>robCompositions</a:t>
            </a:r>
            <a:r>
              <a:rPr lang="it-IT" sz="1600" dirty="0">
                <a:latin typeface="+mj-lt"/>
              </a:rPr>
              <a:t>], </a:t>
            </a:r>
            <a:r>
              <a:rPr lang="it-IT" sz="1600" dirty="0" err="1">
                <a:latin typeface="+mj-lt"/>
              </a:rPr>
              <a:t>Expectation</a:t>
            </a:r>
            <a:r>
              <a:rPr lang="it-IT" sz="1600" dirty="0">
                <a:latin typeface="+mj-lt"/>
              </a:rPr>
              <a:t>/Maximum </a:t>
            </a:r>
            <a:r>
              <a:rPr lang="it-IT" sz="1600" dirty="0" err="1">
                <a:latin typeface="+mj-lt"/>
              </a:rPr>
              <a:t>Likelihood</a:t>
            </a:r>
            <a:r>
              <a:rPr lang="it-IT" sz="1600" dirty="0">
                <a:latin typeface="+mj-lt"/>
              </a:rPr>
              <a:t> (EM) [R package: </a:t>
            </a:r>
            <a:r>
              <a:rPr lang="it-IT" sz="1600" dirty="0" err="1">
                <a:latin typeface="+mj-lt"/>
              </a:rPr>
              <a:t>zCompositions</a:t>
            </a:r>
            <a:r>
              <a:rPr lang="it-IT" sz="1600" dirty="0">
                <a:latin typeface="+mj-lt"/>
              </a:rPr>
              <a:t>], Multiple </a:t>
            </a:r>
            <a:r>
              <a:rPr lang="it-IT" sz="1600" dirty="0" err="1">
                <a:latin typeface="+mj-lt"/>
              </a:rPr>
              <a:t>regression</a:t>
            </a:r>
            <a:r>
              <a:rPr lang="it-IT" sz="1600" dirty="0">
                <a:latin typeface="+mj-lt"/>
              </a:rPr>
              <a:t> [R package: </a:t>
            </a:r>
            <a:r>
              <a:rPr lang="it-IT" sz="1600" dirty="0" err="1">
                <a:latin typeface="+mj-lt"/>
              </a:rPr>
              <a:t>robCompositions</a:t>
            </a:r>
            <a:r>
              <a:rPr lang="it-IT" sz="1600" dirty="0">
                <a:latin typeface="+mj-lt"/>
              </a:rPr>
              <a:t>]. </a:t>
            </a:r>
          </a:p>
          <a:p>
            <a:pPr algn="just"/>
            <a:endParaRPr lang="it-IT" sz="1600" b="1" i="0" u="sng" dirty="0">
              <a:solidFill>
                <a:srgbClr val="202122"/>
              </a:solidFill>
              <a:effectLst/>
              <a:latin typeface="+mj-lt"/>
            </a:endParaRPr>
          </a:p>
          <a:p>
            <a:pPr algn="just"/>
            <a:r>
              <a:rPr lang="en-US" sz="1600" b="1" u="sng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1600" b="1" i="0" u="sng" dirty="0">
                <a:solidFill>
                  <a:srgbClr val="FF0000"/>
                </a:solidFill>
                <a:effectLst/>
                <a:latin typeface="+mj-lt"/>
              </a:rPr>
              <a:t>ight censored condition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- &gt; A concentration is above a certain value, which corresponds to the upper limit of the capability of the analytical instrument to “see” the concentration of a specific element/compound. </a:t>
            </a:r>
          </a:p>
          <a:p>
            <a:pPr algn="just"/>
            <a:r>
              <a:rPr lang="en-US" sz="1600" b="1" i="0" dirty="0">
                <a:solidFill>
                  <a:srgbClr val="FF0000"/>
                </a:solidFill>
                <a:effectLst/>
                <a:latin typeface="+mj-lt"/>
              </a:rPr>
              <a:t>Solution 1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- &gt; </a:t>
            </a:r>
            <a:r>
              <a:rPr lang="en-US" sz="1600" b="1" u="sng" dirty="0">
                <a:solidFill>
                  <a:srgbClr val="202122"/>
                </a:solidFill>
                <a:latin typeface="+mj-lt"/>
              </a:rPr>
              <a:t>Re-analyze</a:t>
            </a:r>
            <a:r>
              <a:rPr lang="en-US" sz="1600" b="1" dirty="0">
                <a:solidFill>
                  <a:srgbClr val="202122"/>
                </a:solidFill>
                <a:latin typeface="+mj-lt"/>
              </a:rPr>
              <a:t> the sample solution </a:t>
            </a:r>
            <a:r>
              <a:rPr lang="en-US" sz="1600" dirty="0">
                <a:solidFill>
                  <a:srgbClr val="202122"/>
                </a:solidFill>
                <a:latin typeface="+mj-lt"/>
              </a:rPr>
              <a:t>after a ”controlled” dilution.</a:t>
            </a:r>
          </a:p>
          <a:p>
            <a:pPr algn="just"/>
            <a:r>
              <a:rPr lang="en-US" sz="1600" b="1" i="0" dirty="0">
                <a:solidFill>
                  <a:srgbClr val="FF0000"/>
                </a:solidFill>
                <a:effectLst/>
                <a:latin typeface="+mj-lt"/>
              </a:rPr>
              <a:t>Solution 2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+mj-lt"/>
              </a:rPr>
              <a:t>-&gt; </a:t>
            </a:r>
            <a:r>
              <a:rPr lang="en-GB" sz="1600" b="1" i="0" dirty="0">
                <a:solidFill>
                  <a:srgbClr val="202122"/>
                </a:solidFill>
                <a:latin typeface="+mj-lt"/>
                <a:ea typeface="Calibri" panose="020F0502020204030204" pitchFamily="34" charset="0"/>
              </a:rPr>
              <a:t>A</a:t>
            </a:r>
            <a:r>
              <a:rPr lang="en-GB" sz="1600" b="1" dirty="0">
                <a:effectLst/>
                <a:latin typeface="+mj-lt"/>
                <a:ea typeface="Calibri" panose="020F0502020204030204" pitchFamily="34" charset="0"/>
              </a:rPr>
              <a:t>dding a decimal number</a:t>
            </a:r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, such as 0.9999 (</a:t>
            </a:r>
            <a:r>
              <a:rPr lang="en-GB" sz="1600" i="1" dirty="0">
                <a:effectLst/>
                <a:latin typeface="+mj-lt"/>
                <a:ea typeface="Calibri" panose="020F0502020204030204" pitchFamily="34" charset="0"/>
              </a:rPr>
              <a:t>i.e</a:t>
            </a:r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., &gt;20,000 mg/kg = 20,000.9999) Thus, the </a:t>
            </a:r>
            <a:r>
              <a:rPr lang="en-GB" sz="1600" dirty="0" err="1">
                <a:effectLst/>
                <a:latin typeface="+mj-lt"/>
                <a:ea typeface="Calibri" panose="020F0502020204030204" pitchFamily="34" charset="0"/>
              </a:rPr>
              <a:t>determinand</a:t>
            </a:r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 values above the upper limit of an analytical method can be identified in the data set.</a:t>
            </a:r>
            <a:endParaRPr lang="en-US" sz="1600" b="0" i="0" dirty="0">
              <a:solidFill>
                <a:srgbClr val="20212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86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AE40E03E-9CEE-A46A-D43D-7DE5DC13A183}"/>
              </a:ext>
            </a:extLst>
          </p:cNvPr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9875" indent="-269875">
              <a:spcBef>
                <a:spcPts val="1500"/>
              </a:spcBef>
              <a:spcAft>
                <a:spcPts val="300"/>
              </a:spcAft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Preparing data for statistical treatment and map production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C7A435-CD53-F228-FAA5-391111FCE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3" t="10692" r="6196" b="6834"/>
          <a:stretch/>
        </p:blipFill>
        <p:spPr>
          <a:xfrm>
            <a:off x="4860032" y="1417340"/>
            <a:ext cx="3744416" cy="3628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498A1D-7FAB-4EC3-1746-FD7D67EAF988}"/>
              </a:ext>
            </a:extLst>
          </p:cNvPr>
          <p:cNvSpPr txBox="1"/>
          <p:nvPr/>
        </p:nvSpPr>
        <p:spPr>
          <a:xfrm>
            <a:off x="143507" y="553244"/>
            <a:ext cx="2052229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LEFT CENSORED DATA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98A864-AFBE-E982-948C-F64CC7EE1DA3}"/>
              </a:ext>
            </a:extLst>
          </p:cNvPr>
          <p:cNvSpPr txBox="1"/>
          <p:nvPr/>
        </p:nvSpPr>
        <p:spPr>
          <a:xfrm>
            <a:off x="827584" y="937319"/>
            <a:ext cx="1741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Before imputation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DD029E-8FB5-AA82-37A8-CF2F0C2260C8}"/>
              </a:ext>
            </a:extLst>
          </p:cNvPr>
          <p:cNvSpPr txBox="1"/>
          <p:nvPr/>
        </p:nvSpPr>
        <p:spPr>
          <a:xfrm>
            <a:off x="5170979" y="1047914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After imputation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EE590A-EF68-8068-616E-435B5F2F62BD}"/>
              </a:ext>
            </a:extLst>
          </p:cNvPr>
          <p:cNvSpPr txBox="1"/>
          <p:nvPr/>
        </p:nvSpPr>
        <p:spPr>
          <a:xfrm>
            <a:off x="410682" y="5136241"/>
            <a:ext cx="8733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Images </a:t>
            </a:r>
            <a:r>
              <a:rPr lang="it-IT" sz="1200" dirty="0" err="1"/>
              <a:t>available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: </a:t>
            </a:r>
            <a:r>
              <a:rPr lang="it-IT" sz="1200" dirty="0">
                <a:hlinkClick r:id="rId3"/>
              </a:rPr>
              <a:t>https://www.globalgeochemicalbaselines.eu/datafiles/file/03_Grunsky_%20Extracting,visualising_and_interpreting-structure-in-geochemical-data.pdf</a:t>
            </a:r>
            <a:endParaRPr lang="it-IT" sz="12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BA442A-1B68-2B9E-CB11-DA78E5FAAF64}"/>
              </a:ext>
            </a:extLst>
          </p:cNvPr>
          <p:cNvSpPr txBox="1"/>
          <p:nvPr/>
        </p:nvSpPr>
        <p:spPr>
          <a:xfrm>
            <a:off x="7621454" y="4802244"/>
            <a:ext cx="15326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1" dirty="0"/>
              <a:t>Author: E. Grunsky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4ECBBA-76A0-CB4E-AA90-0B6F71EF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" t="9164" r="53150" b="6834"/>
          <a:stretch/>
        </p:blipFill>
        <p:spPr>
          <a:xfrm>
            <a:off x="543834" y="1304394"/>
            <a:ext cx="3812142" cy="37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3CC67F-FC4F-0DE3-14BE-B1B8E3706DD7}"/>
              </a:ext>
            </a:extLst>
          </p:cNvPr>
          <p:cNvSpPr txBox="1"/>
          <p:nvPr/>
        </p:nvSpPr>
        <p:spPr>
          <a:xfrm>
            <a:off x="143507" y="481236"/>
            <a:ext cx="5454940" cy="526297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</a:rPr>
              <a:t>DIFFERENT SENSITIVITY OF THE USED ANALYTICAL METHOD</a:t>
            </a:r>
          </a:p>
          <a:p>
            <a:r>
              <a:rPr lang="en-GB" sz="1600" b="1" dirty="0">
                <a:latin typeface="+mj-lt"/>
              </a:rPr>
              <a:t>The sensitivity of an analytical method could vary throughout the project </a:t>
            </a:r>
            <a:r>
              <a:rPr lang="en-GB" sz="1600" dirty="0">
                <a:latin typeface="+mj-lt"/>
              </a:rPr>
              <a:t>because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The samples are </a:t>
            </a:r>
            <a:r>
              <a:rPr lang="en-GB" sz="1600" b="1" dirty="0">
                <a:latin typeface="+mj-lt"/>
              </a:rPr>
              <a:t>analysed over a large time span </a:t>
            </a:r>
            <a:r>
              <a:rPr lang="en-GB" sz="1600" dirty="0">
                <a:latin typeface="+mj-lt"/>
              </a:rPr>
              <a:t>and newer generation of instruments could have better performances.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The sensitivity of analytical methods changes resulting in lower Detection Limits (DL).</a:t>
            </a:r>
          </a:p>
          <a:p>
            <a:r>
              <a:rPr lang="en-GB" sz="1600" dirty="0">
                <a:latin typeface="+mj-lt"/>
              </a:rPr>
              <a:t>In the final dataset multiple detection limits for a single element could be present! </a:t>
            </a:r>
          </a:p>
          <a:p>
            <a:endParaRPr lang="en-GB" sz="1600" b="1" i="0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en-GB" sz="1600" b="1" i="0" dirty="0">
                <a:solidFill>
                  <a:srgbClr val="FF0000"/>
                </a:solidFill>
                <a:effectLst/>
                <a:latin typeface="+mj-lt"/>
              </a:rPr>
              <a:t>Solution</a:t>
            </a:r>
            <a:r>
              <a:rPr lang="en-GB" sz="1600" b="1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en-GB" sz="1600" dirty="0">
                <a:solidFill>
                  <a:srgbClr val="202122"/>
                </a:solidFill>
                <a:latin typeface="+mj-lt"/>
              </a:rPr>
              <a:t>-</a:t>
            </a:r>
            <a:r>
              <a:rPr lang="en-GB" sz="1600" b="0" i="0" dirty="0">
                <a:solidFill>
                  <a:srgbClr val="202122"/>
                </a:solidFill>
                <a:effectLst/>
                <a:latin typeface="+mj-lt"/>
              </a:rPr>
              <a:t>&gt; In a global project, it is important to anticipate such problems and </a:t>
            </a:r>
            <a:r>
              <a:rPr lang="en-GB" sz="1600" b="1" i="0" dirty="0">
                <a:solidFill>
                  <a:srgbClr val="202122"/>
                </a:solidFill>
                <a:effectLst/>
                <a:latin typeface="+mj-lt"/>
              </a:rPr>
              <a:t>keep the analytical data in their original format and retain all values below the detection limit </a:t>
            </a:r>
            <a:r>
              <a:rPr lang="en-GB" sz="1600" b="0" i="0" dirty="0">
                <a:solidFill>
                  <a:srgbClr val="202122"/>
                </a:solidFill>
                <a:effectLst/>
                <a:latin typeface="+mj-lt"/>
              </a:rPr>
              <a:t>in the original form. </a:t>
            </a:r>
            <a:r>
              <a:rPr lang="en-GB" sz="1600" b="1" i="0" dirty="0">
                <a:solidFill>
                  <a:srgbClr val="202122"/>
                </a:solidFill>
                <a:effectLst/>
                <a:latin typeface="+mj-lt"/>
              </a:rPr>
              <a:t>During the statistical processing</a:t>
            </a:r>
            <a:r>
              <a:rPr lang="en-GB" sz="1600" b="1" dirty="0">
                <a:solidFill>
                  <a:srgbClr val="202122"/>
                </a:solidFill>
                <a:latin typeface="+mj-lt"/>
              </a:rPr>
              <a:t>, </a:t>
            </a:r>
            <a:r>
              <a:rPr lang="en-GB" sz="1600" b="1" i="0" dirty="0">
                <a:solidFill>
                  <a:srgbClr val="202122"/>
                </a:solidFill>
                <a:effectLst/>
                <a:latin typeface="+mj-lt"/>
              </a:rPr>
              <a:t>the user </a:t>
            </a:r>
            <a:r>
              <a:rPr lang="en-GB" sz="1600" b="0" i="0" dirty="0">
                <a:solidFill>
                  <a:srgbClr val="202122"/>
                </a:solidFill>
                <a:effectLst/>
                <a:latin typeface="+mj-lt"/>
              </a:rPr>
              <a:t>extracts the data from the original database, and then </a:t>
            </a:r>
            <a:r>
              <a:rPr lang="en-GB" sz="1600" b="1" i="0" dirty="0">
                <a:solidFill>
                  <a:srgbClr val="202122"/>
                </a:solidFill>
                <a:effectLst/>
                <a:latin typeface="+mj-lt"/>
              </a:rPr>
              <a:t>decides how to handle multiple detection limits in the working copy </a:t>
            </a:r>
            <a:r>
              <a:rPr lang="en-GB" sz="1600" b="0" i="0" dirty="0">
                <a:solidFill>
                  <a:srgbClr val="202122"/>
                </a:solidFill>
                <a:effectLst/>
                <a:latin typeface="+mj-lt"/>
              </a:rPr>
              <a:t>of the data.</a:t>
            </a:r>
          </a:p>
          <a:p>
            <a:r>
              <a:rPr lang="en-GB" sz="1600" i="1" dirty="0">
                <a:solidFill>
                  <a:srgbClr val="202122"/>
                </a:solidFill>
                <a:latin typeface="+mj-lt"/>
              </a:rPr>
              <a:t>For example</a:t>
            </a:r>
            <a:r>
              <a:rPr lang="en-GB" sz="1600" dirty="0">
                <a:solidFill>
                  <a:srgbClr val="202122"/>
                </a:solidFill>
                <a:latin typeface="+mj-lt"/>
              </a:rPr>
              <a:t>, if the amount of censored data for each analytical batch with different DL allow to proceed with substitution or statistical imputation one could </a:t>
            </a:r>
            <a:r>
              <a:rPr lang="en-GB" sz="1600" b="1" dirty="0">
                <a:solidFill>
                  <a:srgbClr val="202122"/>
                </a:solidFill>
                <a:latin typeface="+mj-lt"/>
              </a:rPr>
              <a:t>proceed separately and then data could be joined together after treatment</a:t>
            </a:r>
            <a:r>
              <a:rPr lang="en-GB" sz="1600" dirty="0">
                <a:solidFill>
                  <a:srgbClr val="202122"/>
                </a:solidFill>
                <a:latin typeface="+mj-lt"/>
              </a:rPr>
              <a:t>.</a:t>
            </a:r>
            <a:endParaRPr lang="en-GB" sz="1600" b="0" i="0" dirty="0">
              <a:solidFill>
                <a:srgbClr val="202122"/>
              </a:solidFill>
              <a:effectLst/>
              <a:latin typeface="+mj-l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42B4E6E-BB71-2960-667A-A1EB2EAD72B0}"/>
              </a:ext>
            </a:extLst>
          </p:cNvPr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9875" indent="-269875">
              <a:spcBef>
                <a:spcPts val="1500"/>
              </a:spcBef>
              <a:spcAft>
                <a:spcPts val="300"/>
              </a:spcAft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Preparing data for statistical elaboration and map production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36B14F4-6ABE-680E-2B3C-C7685275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247" y="1345332"/>
            <a:ext cx="3283504" cy="21485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907DD6-4D0A-84F4-7716-751D593CE604}"/>
              </a:ext>
            </a:extLst>
          </p:cNvPr>
          <p:cNvSpPr txBox="1"/>
          <p:nvPr/>
        </p:nvSpPr>
        <p:spPr>
          <a:xfrm>
            <a:off x="5816952" y="3649587"/>
            <a:ext cx="2840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/>
              <a:t>Thallium in fruit vs soil in Campania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B8A40D-39C2-4683-0A75-708F911E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527" y="1489347"/>
            <a:ext cx="544719" cy="200456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7C5DA52-E410-29AA-1FFB-700EF522BCB6}"/>
              </a:ext>
            </a:extLst>
          </p:cNvPr>
          <p:cNvSpPr/>
          <p:nvPr/>
        </p:nvSpPr>
        <p:spPr>
          <a:xfrm>
            <a:off x="5942489" y="1633363"/>
            <a:ext cx="246335" cy="1860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4771AB-A32A-EC02-AAAE-84781402F4D8}"/>
              </a:ext>
            </a:extLst>
          </p:cNvPr>
          <p:cNvSpPr/>
          <p:nvPr/>
        </p:nvSpPr>
        <p:spPr>
          <a:xfrm>
            <a:off x="6321008" y="1633363"/>
            <a:ext cx="246335" cy="1860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&lt;&lt;&lt;</a:t>
            </a:r>
          </a:p>
        </p:txBody>
      </p:sp>
    </p:spTree>
    <p:extLst>
      <p:ext uri="{BB962C8B-B14F-4D97-AF65-F5344CB8AC3E}">
        <p14:creationId xmlns:p14="http://schemas.microsoft.com/office/powerpoint/2010/main" val="860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4316</TotalTime>
  <Words>3836</Words>
  <Application>Microsoft Office PowerPoint</Application>
  <PresentationFormat>On-screen Show (16:10)</PresentationFormat>
  <Paragraphs>457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Arial-ItalicMT</vt:lpstr>
      <vt:lpstr>Calibri</vt:lpstr>
      <vt:lpstr>Century Gothic</vt:lpstr>
      <vt:lpstr>Courier New</vt:lpstr>
      <vt:lpstr>Open Sans</vt:lpstr>
      <vt:lpstr>Segoe UI Web (West European)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Alecos Demetriades</dc:creator>
  <cp:lastModifiedBy>Alecos Demetriades</cp:lastModifiedBy>
  <cp:revision>105</cp:revision>
  <dcterms:created xsi:type="dcterms:W3CDTF">2022-06-25T09:26:52Z</dcterms:created>
  <dcterms:modified xsi:type="dcterms:W3CDTF">2023-07-08T18:02:39Z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2023-06-28T18:16:29Z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7d78c5c4-bd4b-4e82-9744-5b1d9ac80932</vt:lpwstr>
  </property>
  <property fmtid="{D5CDD505-2E9C-101B-9397-08002B2CF9AE}" pid="8" name="MSIP_Label_2ad0b24d-6422-44b0-b3de-abb3a9e8c81a_ContentBits">
    <vt:lpwstr>0</vt:lpwstr>
  </property>
</Properties>
</file>