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77" r:id="rId2"/>
    <p:sldId id="257" r:id="rId3"/>
    <p:sldId id="295" r:id="rId4"/>
    <p:sldId id="265" r:id="rId5"/>
    <p:sldId id="296" r:id="rId6"/>
    <p:sldId id="960" r:id="rId7"/>
    <p:sldId id="966" r:id="rId8"/>
    <p:sldId id="917" r:id="rId9"/>
    <p:sldId id="756" r:id="rId10"/>
    <p:sldId id="962" r:id="rId11"/>
    <p:sldId id="772" r:id="rId12"/>
    <p:sldId id="773" r:id="rId13"/>
    <p:sldId id="774" r:id="rId14"/>
    <p:sldId id="923" r:id="rId15"/>
    <p:sldId id="266" r:id="rId16"/>
    <p:sldId id="267" r:id="rId17"/>
    <p:sldId id="268" r:id="rId18"/>
    <p:sldId id="269" r:id="rId19"/>
    <p:sldId id="270" r:id="rId20"/>
    <p:sldId id="271" r:id="rId21"/>
    <p:sldId id="293" r:id="rId22"/>
    <p:sldId id="272" r:id="rId23"/>
    <p:sldId id="294" r:id="rId24"/>
    <p:sldId id="273" r:id="rId25"/>
    <p:sldId id="274" r:id="rId26"/>
    <p:sldId id="275" r:id="rId27"/>
    <p:sldId id="276" r:id="rId28"/>
    <p:sldId id="277" r:id="rId29"/>
    <p:sldId id="278" r:id="rId30"/>
    <p:sldId id="279" r:id="rId31"/>
    <p:sldId id="289" r:id="rId32"/>
    <p:sldId id="280" r:id="rId33"/>
    <p:sldId id="281" r:id="rId34"/>
    <p:sldId id="284" r:id="rId35"/>
    <p:sldId id="282" r:id="rId36"/>
    <p:sldId id="285" r:id="rId37"/>
    <p:sldId id="283" r:id="rId38"/>
    <p:sldId id="286" r:id="rId39"/>
    <p:sldId id="288" r:id="rId40"/>
    <p:sldId id="287" r:id="rId41"/>
    <p:sldId id="291" r:id="rId42"/>
    <p:sldId id="290" r:id="rId43"/>
    <p:sldId id="292" r:id="rId44"/>
    <p:sldId id="760" r:id="rId45"/>
  </p:sldIdLst>
  <p:sldSz cx="10160000" cy="5715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014" y="126"/>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56"/>
            <a:ext cx="86360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90500"/>
            <a:ext cx="2286000" cy="406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0" y="190500"/>
            <a:ext cx="6688667"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3"/>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64667"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227543"/>
            <a:ext cx="3342570" cy="9683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11C76-7C46-49A6-8CCC-F7593824783C}" type="datetimeFigureOut">
              <a:rPr lang="en-GB" smtClean="0"/>
              <a:pPr/>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EA623C-A570-4D74-B647-DE8706A4BE7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4411C76-7C46-49A6-8CCC-F7593824783C}" type="datetimeFigureOut">
              <a:rPr lang="en-GB" smtClean="0"/>
              <a:pPr/>
              <a:t>18/07/2024</a:t>
            </a:fld>
            <a:endParaRPr lang="en-GB"/>
          </a:p>
        </p:txBody>
      </p:sp>
      <p:sp>
        <p:nvSpPr>
          <p:cNvPr id="5" name="Footer Placeholder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1EA623C-A570-4D74-B647-DE8706A4BE7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g"/><Relationship Id="rId7" Type="http://schemas.openxmlformats.org/officeDocument/2006/relationships/hyperlink" Target="https://www.appliedgeochemists.org/" TargetMode="External"/><Relationship Id="rId2" Type="http://schemas.openxmlformats.org/officeDocument/2006/relationships/hyperlink" Target="https://www.globalgeochemicalbaselines.eu/content/174/iugs-manual-of-standard-methods-for-establishing-the-global-geochemical-reference-network-/" TargetMode="External"/><Relationship Id="rId1" Type="http://schemas.openxmlformats.org/officeDocument/2006/relationships/slideLayout" Target="../slideLayouts/slideLayout2.xml"/><Relationship Id="rId6" Type="http://schemas.openxmlformats.org/officeDocument/2006/relationships/hyperlink" Target="https://www.iugs.org/" TargetMode="External"/><Relationship Id="rId5" Type="http://schemas.openxmlformats.org/officeDocument/2006/relationships/image" Target="../media/image2.png"/><Relationship Id="rId4" Type="http://schemas.openxmlformats.org/officeDocument/2006/relationships/hyperlink" Target="https://www.globalgeochemicalbaselines.eu/"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2.emf"/><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urogeosurveys.org/" TargetMode="Externa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hyperlink" Target="https://eurogeosurveys.org/research/our-experts/geochemistr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emas.eurogeosurveys.org/" TargetMode="External"/><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ppi.gtk.fi/publ/foregsatlas/" TargetMode="Externa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emas.eurogeosurveys.org/" TargetMode="Externa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agme.gr/" TargetMode="External"/><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hyperlink" Target="http://weppi.gtk.fi/publ/foregsatla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hyperlink" Target="http://weppi.gtk.fi/publ/foregsatla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eppi.gtk.fi/publ/foregsatlas/"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eppi.gtk.fi/publ/foregsatlas/"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eppi.gtk.fi/publ/foregsatlas/" TargetMode="External"/><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eppi.gtk.fi/publ/foregsatlas/" TargetMode="Externa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hyperlink" Target="http://weppi.gtk.fi/publ/foregsatla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eppi.gtk.fi/publ/foregsatla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lobalgeochemicalbaselines.eu/content/191/ebook-program-robcoop4a-for-estimation-of-classicalrobust-anova/" TargetMode="External"/><Relationship Id="rId2" Type="http://schemas.openxmlformats.org/officeDocument/2006/relationships/hyperlink" Target="http://weppi.gtk.fi/publ/foregsatla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lobalgeochemicalbaselines.eu/content/191/ebook-program-robcoop4a-for-estimation-of-classicalrobust-anova/"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lobalgeochemicalbaselines.eu/content/191/ebook-program-robcoop4a-for-estimation-of-classicalrobust-anova/" TargetMode="External"/><Relationship Id="rId2" Type="http://schemas.openxmlformats.org/officeDocument/2006/relationships/hyperlink" Target="http://weppi.gtk.fi/publ/foregsatla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lobalgeochemicalbaselines.eu/content/191/ebook-program-robcoop4a-for-estimation-of-classicalrobust-anova/"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hyperlink" Target="http://weppi.gtk.fi/publ/foregsatla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hyperlink" Target="http://weppi.gtk.fi/publ/foregsatlas/maps/Topsoil/t_xrf_zn_edit.pdf" TargetMode="External"/><Relationship Id="rId5" Type="http://schemas.openxmlformats.org/officeDocument/2006/relationships/hyperlink" Target="http://weppi.gtk.fi/publ/foregsatlas/maps/Topsoil/t_xrf_cao_edit.pdf" TargetMode="External"/><Relationship Id="rId4" Type="http://schemas.openxmlformats.org/officeDocument/2006/relationships/hyperlink" Target="http://weppi.gtk.fi/publ/foregsatla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hyperlink" Target="https://www.globalgeochemicalbaselines.eu/" TargetMode="External"/><Relationship Id="rId1" Type="http://schemas.openxmlformats.org/officeDocument/2006/relationships/slideLayout" Target="../slideLayouts/slideLayout2.xml"/><Relationship Id="rId6" Type="http://schemas.openxmlformats.org/officeDocument/2006/relationships/hyperlink" Target="https://www.appliedgeochemists.org/" TargetMode="External"/><Relationship Id="rId5" Type="http://schemas.openxmlformats.org/officeDocument/2006/relationships/hyperlink" Target="https://www.iugs.org/" TargetMode="External"/><Relationship Id="rId4" Type="http://schemas.openxmlformats.org/officeDocument/2006/relationships/hyperlink" Target="https://www.globalgeochemicalbaselines.eu/content/174/iugs-manual-of-standard-methods-for-establishing-the-global-geochemical-reference-networ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hlinkClick r:id="rId2"/>
            <a:extLst>
              <a:ext uri="{FF2B5EF4-FFF2-40B4-BE49-F238E27FC236}">
                <a16:creationId xmlns:a16="http://schemas.microsoft.com/office/drawing/2014/main" id="{2E59A459-F302-E5DD-27ED-EDF6357FC6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040702" cy="5715000"/>
          </a:xfrm>
          <a:prstGeom prst="rect">
            <a:avLst/>
          </a:prstGeom>
        </p:spPr>
      </p:pic>
      <p:pic>
        <p:nvPicPr>
          <p:cNvPr id="2" name="Picture 1">
            <a:hlinkClick r:id="rId4"/>
            <a:extLst>
              <a:ext uri="{FF2B5EF4-FFF2-40B4-BE49-F238E27FC236}">
                <a16:creationId xmlns:a16="http://schemas.microsoft.com/office/drawing/2014/main" id="{F2B516E8-3BC2-AB7E-5510-ECA30A7B2B4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53806" y="121196"/>
            <a:ext cx="1194746" cy="787320"/>
          </a:xfrm>
          <a:prstGeom prst="rect">
            <a:avLst/>
          </a:prstGeom>
        </p:spPr>
      </p:pic>
      <p:sp>
        <p:nvSpPr>
          <p:cNvPr id="3" name="Rectangle 1">
            <a:extLst>
              <a:ext uri="{FF2B5EF4-FFF2-40B4-BE49-F238E27FC236}">
                <a16:creationId xmlns:a16="http://schemas.microsoft.com/office/drawing/2014/main" id="{80F33F71-1429-2261-3894-F906F219B1BD}"/>
              </a:ext>
            </a:extLst>
          </p:cNvPr>
          <p:cNvSpPr>
            <a:spLocks noChangeArrowheads="1"/>
          </p:cNvSpPr>
          <p:nvPr/>
        </p:nvSpPr>
        <p:spPr bwMode="auto">
          <a:xfrm>
            <a:off x="4359920" y="1913819"/>
            <a:ext cx="5544615" cy="2862322"/>
          </a:xfrm>
          <a:prstGeom prst="rect">
            <a:avLst/>
          </a:prstGeom>
          <a:noFill/>
          <a:ln w="9525">
            <a:noFill/>
            <a:miter lim="800000"/>
            <a:headEnd/>
            <a:tailEnd/>
          </a:ln>
        </p:spPr>
        <p:txBody>
          <a:bodyPr wrap="square" anchor="ctr">
            <a:spAutoFit/>
          </a:bodyPr>
          <a:lstStyle/>
          <a:p>
            <a:pPr algn="ctr" eaLnBrk="0" hangingPunct="0"/>
            <a:r>
              <a:rPr lang="en-GB" altLang="zh-CN" b="1" dirty="0">
                <a:solidFill>
                  <a:srgbClr val="0000CC"/>
                </a:solidFill>
                <a:latin typeface="Arial" pitchFamily="34" charset="0"/>
                <a:ea typeface="Arial Unicode MS" pitchFamily="34" charset="-128"/>
                <a:cs typeface="Arial" pitchFamily="34" charset="0"/>
              </a:rPr>
              <a:t>37</a:t>
            </a:r>
            <a:r>
              <a:rPr lang="en-GB" altLang="zh-CN" b="1" baseline="30000" dirty="0">
                <a:solidFill>
                  <a:srgbClr val="0000CC"/>
                </a:solidFill>
                <a:latin typeface="Arial" pitchFamily="34" charset="0"/>
                <a:ea typeface="Arial Unicode MS" pitchFamily="34" charset="-128"/>
                <a:cs typeface="Arial" pitchFamily="34" charset="0"/>
              </a:rPr>
              <a:t>th</a:t>
            </a:r>
            <a:r>
              <a:rPr lang="en-GB" altLang="zh-CN" b="1" dirty="0">
                <a:solidFill>
                  <a:srgbClr val="0000CC"/>
                </a:solidFill>
                <a:latin typeface="Arial" pitchFamily="34" charset="0"/>
                <a:ea typeface="Arial Unicode MS" pitchFamily="34" charset="-128"/>
                <a:cs typeface="Arial" pitchFamily="34" charset="0"/>
              </a:rPr>
              <a:t> IGC - Workshop 21</a:t>
            </a:r>
          </a:p>
          <a:p>
            <a:pPr algn="ctr" eaLnBrk="0" hangingPunct="0"/>
            <a:endParaRPr lang="en-GB" altLang="zh-CN" b="1" dirty="0">
              <a:solidFill>
                <a:srgbClr val="0000CC"/>
              </a:solidFill>
              <a:latin typeface="Arial" pitchFamily="34" charset="0"/>
              <a:ea typeface="Arial Unicode MS" pitchFamily="34" charset="-128"/>
              <a:cs typeface="Arial" pitchFamily="34" charset="0"/>
            </a:endParaRPr>
          </a:p>
          <a:p>
            <a:pPr algn="ctr" eaLnBrk="0" hangingPunct="0"/>
            <a:r>
              <a:rPr lang="en-GB" altLang="zh-CN" b="1" i="1" dirty="0">
                <a:solidFill>
                  <a:srgbClr val="0000CC"/>
                </a:solidFill>
                <a:latin typeface="Arial" pitchFamily="34" charset="0"/>
                <a:ea typeface="Arial Unicode MS" pitchFamily="34" charset="-128"/>
                <a:cs typeface="Arial" pitchFamily="34" charset="0"/>
                <a:hlinkClick r:id="rId2">
                  <a:extLst>
                    <a:ext uri="{A12FA001-AC4F-418D-AE19-62706E023703}">
                      <ahyp:hlinkClr xmlns:ahyp="http://schemas.microsoft.com/office/drawing/2018/hyperlinkcolor" val="tx"/>
                    </a:ext>
                  </a:extLst>
                </a:hlinkClick>
              </a:rPr>
              <a:t>International Union of Geological Sciences Manual of Standard Methods for Establishing the Global Geochemical Reference Network</a:t>
            </a:r>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r>
              <a:rPr lang="en-GB" altLang="zh-CN" b="1" i="1" dirty="0">
                <a:solidFill>
                  <a:srgbClr val="0000CC"/>
                </a:solidFill>
                <a:latin typeface="Arial" pitchFamily="34" charset="0"/>
                <a:ea typeface="Arial Unicode MS" pitchFamily="34" charset="-128"/>
                <a:cs typeface="Arial" pitchFamily="34" charset="0"/>
              </a:rPr>
              <a:t>Co-sponsored by </a:t>
            </a:r>
          </a:p>
          <a:p>
            <a:pPr algn="ctr" eaLnBrk="0" hangingPunct="0"/>
            <a:r>
              <a:rPr lang="en-GB" altLang="zh-CN" b="1" i="1" dirty="0">
                <a:solidFill>
                  <a:srgbClr val="0000CC"/>
                </a:solidFill>
                <a:latin typeface="Arial" pitchFamily="34" charset="0"/>
                <a:ea typeface="Arial Unicode MS" pitchFamily="34" charset="-128"/>
                <a:cs typeface="Arial" pitchFamily="34" charset="0"/>
              </a:rPr>
              <a:t>The </a:t>
            </a:r>
            <a:r>
              <a:rPr lang="en-GB" altLang="zh-CN" b="1" i="1" dirty="0">
                <a:solidFill>
                  <a:srgbClr val="0000CC"/>
                </a:solidFill>
                <a:latin typeface="Arial" pitchFamily="34" charset="0"/>
                <a:ea typeface="Arial Unicode MS" pitchFamily="34" charset="-128"/>
                <a:cs typeface="Arial" pitchFamily="34" charset="0"/>
                <a:hlinkClick r:id="rId6">
                  <a:extLst>
                    <a:ext uri="{A12FA001-AC4F-418D-AE19-62706E023703}">
                      <ahyp:hlinkClr xmlns:ahyp="http://schemas.microsoft.com/office/drawing/2018/hyperlinkcolor" val="tx"/>
                    </a:ext>
                  </a:extLst>
                </a:hlinkClick>
              </a:rPr>
              <a:t>International Union of Geological Sciences</a:t>
            </a:r>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r>
              <a:rPr lang="en-GB" altLang="zh-CN" b="1" i="1" dirty="0">
                <a:solidFill>
                  <a:srgbClr val="0000CC"/>
                </a:solidFill>
                <a:latin typeface="Arial" pitchFamily="34" charset="0"/>
                <a:ea typeface="Arial Unicode MS" pitchFamily="34" charset="-128"/>
                <a:cs typeface="Arial" pitchFamily="34" charset="0"/>
              </a:rPr>
              <a:t>and</a:t>
            </a:r>
          </a:p>
          <a:p>
            <a:pPr algn="ctr" eaLnBrk="0" hangingPunct="0"/>
            <a:r>
              <a:rPr lang="en-GB" altLang="zh-CN" b="1" i="1" dirty="0">
                <a:solidFill>
                  <a:srgbClr val="0000CC"/>
                </a:solidFill>
                <a:latin typeface="Arial" pitchFamily="34" charset="0"/>
                <a:ea typeface="Arial Unicode MS" pitchFamily="34" charset="-128"/>
                <a:cs typeface="Arial" pitchFamily="34" charset="0"/>
                <a:hlinkClick r:id="rId7">
                  <a:extLst>
                    <a:ext uri="{A12FA001-AC4F-418D-AE19-62706E023703}">
                      <ahyp:hlinkClr xmlns:ahyp="http://schemas.microsoft.com/office/drawing/2018/hyperlinkcolor" val="tx"/>
                    </a:ext>
                  </a:extLst>
                </a:hlinkClick>
              </a:rPr>
              <a:t>The Association of Applied Geochemists</a:t>
            </a:r>
            <a:endParaRPr lang="en-US" altLang="zh-CN" b="1" i="1" dirty="0">
              <a:solidFill>
                <a:srgbClr val="0000CC"/>
              </a:solidFill>
              <a:latin typeface="Arial" pitchFamily="34" charset="0"/>
              <a:ea typeface="Arial Unicode MS" pitchFamily="34" charset="-128"/>
              <a:cs typeface="Arial" pitchFamily="34" charset="0"/>
            </a:endParaRPr>
          </a:p>
        </p:txBody>
      </p:sp>
      <p:pic>
        <p:nvPicPr>
          <p:cNvPr id="4" name="Picture 3" descr="A picture containing text, logo, graphics, graphic design&#10;&#10;Description automatically generated">
            <a:hlinkClick r:id="rId6"/>
            <a:extLst>
              <a:ext uri="{FF2B5EF4-FFF2-40B4-BE49-F238E27FC236}">
                <a16:creationId xmlns:a16="http://schemas.microsoft.com/office/drawing/2014/main" id="{F8685583-B8F2-4D92-FD1D-33E5DDCBC67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15904" y="121196"/>
            <a:ext cx="1247561" cy="787320"/>
          </a:xfrm>
          <a:prstGeom prst="rect">
            <a:avLst/>
          </a:prstGeom>
          <a:ln w="12700">
            <a:solidFill>
              <a:srgbClr val="0000CC"/>
            </a:solidFill>
          </a:ln>
        </p:spPr>
      </p:pic>
      <p:pic>
        <p:nvPicPr>
          <p:cNvPr id="6" name="Picture 5" descr="A logo with text and tools&#10;&#10;Description automatically generated">
            <a:hlinkClick r:id="rId7"/>
            <a:extLst>
              <a:ext uri="{FF2B5EF4-FFF2-40B4-BE49-F238E27FC236}">
                <a16:creationId xmlns:a16="http://schemas.microsoft.com/office/drawing/2014/main" id="{6F1F1400-A8C5-111A-C40E-11D9F3236782}"/>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6880200" y="121196"/>
            <a:ext cx="773768" cy="787320"/>
          </a:xfrm>
          <a:prstGeom prst="rect">
            <a:avLst/>
          </a:prstGeom>
        </p:spPr>
      </p:pic>
    </p:spTree>
    <p:extLst>
      <p:ext uri="{BB962C8B-B14F-4D97-AF65-F5344CB8AC3E}">
        <p14:creationId xmlns:p14="http://schemas.microsoft.com/office/powerpoint/2010/main" val="322124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1479600" y="457729"/>
            <a:ext cx="7200800" cy="553998"/>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eaLnBrk="0" hangingPunct="0">
              <a:spcBef>
                <a:spcPct val="50000"/>
              </a:spcBef>
            </a:pPr>
            <a:r>
              <a:rPr lang="en-GB" sz="1500" b="1">
                <a:latin typeface="Arial" charset="0"/>
              </a:rPr>
              <a:t>In a Geochemical Survey, it is important to quantify all inherent errors due to different sources of variability:</a:t>
            </a:r>
            <a:endParaRPr lang="el-GR" sz="1500" b="1">
              <a:latin typeface="Arial" charset="0"/>
            </a:endParaRPr>
          </a:p>
        </p:txBody>
      </p:sp>
      <p:sp>
        <p:nvSpPr>
          <p:cNvPr id="11267" name="Text Box 14"/>
          <p:cNvSpPr txBox="1">
            <a:spLocks noChangeArrowheads="1"/>
          </p:cNvSpPr>
          <p:nvPr/>
        </p:nvSpPr>
        <p:spPr bwMode="auto">
          <a:xfrm>
            <a:off x="1479600" y="2307168"/>
            <a:ext cx="7200800" cy="323165"/>
          </a:xfrm>
          <a:prstGeom prst="rect">
            <a:avLst/>
          </a:prstGeom>
          <a:gradFill rotWithShape="1">
            <a:gsLst>
              <a:gs pos="0">
                <a:srgbClr val="CCFFFF"/>
              </a:gs>
              <a:gs pos="50000">
                <a:srgbClr val="FFFF99"/>
              </a:gs>
              <a:gs pos="100000">
                <a:srgbClr val="CCFFFF"/>
              </a:gs>
            </a:gsLst>
            <a:lin ang="5400000" scaled="1"/>
          </a:gradFill>
          <a:ln w="25400">
            <a:solidFill>
              <a:schemeClr val="bg2"/>
            </a:solidFill>
            <a:miter lim="800000"/>
            <a:headEnd/>
            <a:tailEnd/>
          </a:ln>
        </p:spPr>
        <p:txBody>
          <a:bodyPr wrap="square">
            <a:spAutoFit/>
          </a:bodyPr>
          <a:lstStyle/>
          <a:p>
            <a:pPr eaLnBrk="0" hangingPunct="0">
              <a:spcBef>
                <a:spcPct val="50000"/>
              </a:spcBef>
            </a:pPr>
            <a:r>
              <a:rPr lang="en-GB" sz="1500" b="1" i="1" u="sng" dirty="0">
                <a:solidFill>
                  <a:schemeClr val="bg1">
                    <a:lumMod val="50000"/>
                  </a:schemeClr>
                </a:solidFill>
                <a:latin typeface="Arial" charset="0"/>
              </a:rPr>
              <a:t>Question</a:t>
            </a:r>
            <a:r>
              <a:rPr lang="en-GB" sz="1500" b="1" dirty="0">
                <a:solidFill>
                  <a:schemeClr val="bg1">
                    <a:lumMod val="50000"/>
                  </a:schemeClr>
                </a:solidFill>
                <a:latin typeface="Arial" charset="0"/>
              </a:rPr>
              <a:t>:  </a:t>
            </a:r>
            <a:r>
              <a:rPr lang="en-GB" sz="1500" b="1" i="1" dirty="0">
                <a:solidFill>
                  <a:schemeClr val="bg1">
                    <a:lumMod val="50000"/>
                  </a:schemeClr>
                </a:solidFill>
                <a:latin typeface="Arial" charset="0"/>
              </a:rPr>
              <a:t>What property are we mapping in a geochemical survey?</a:t>
            </a:r>
            <a:endParaRPr lang="el-GR" sz="1500" b="1" i="1" dirty="0">
              <a:solidFill>
                <a:schemeClr val="bg1">
                  <a:lumMod val="50000"/>
                </a:schemeClr>
              </a:solidFill>
              <a:latin typeface="Arial" charset="0"/>
            </a:endParaRPr>
          </a:p>
        </p:txBody>
      </p:sp>
      <p:sp>
        <p:nvSpPr>
          <p:cNvPr id="11268" name="Text Box 33"/>
          <p:cNvSpPr txBox="1">
            <a:spLocks noChangeArrowheads="1"/>
          </p:cNvSpPr>
          <p:nvPr/>
        </p:nvSpPr>
        <p:spPr bwMode="auto">
          <a:xfrm>
            <a:off x="3939647" y="1226344"/>
            <a:ext cx="3570553" cy="784830"/>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a:spAutoFit/>
          </a:bodyPr>
          <a:lstStyle/>
          <a:p>
            <a:pPr marL="152130" indent="-152130" eaLnBrk="0" hangingPunct="0">
              <a:spcBef>
                <a:spcPct val="50000"/>
              </a:spcBef>
              <a:buFontTx/>
              <a:buChar char="•"/>
            </a:pPr>
            <a:r>
              <a:rPr lang="en-GB" sz="1500" b="1" dirty="0">
                <a:latin typeface="Arial" charset="0"/>
              </a:rPr>
              <a:t>Sampling (or Site)</a:t>
            </a:r>
          </a:p>
          <a:p>
            <a:pPr marL="152130" indent="-152130" eaLnBrk="0" hangingPunct="0">
              <a:buFontTx/>
              <a:buChar char="•"/>
            </a:pPr>
            <a:r>
              <a:rPr lang="en-GB" sz="1500" b="1" dirty="0">
                <a:latin typeface="Arial" charset="0"/>
              </a:rPr>
              <a:t>Analytical (or Laboratory)</a:t>
            </a:r>
          </a:p>
          <a:p>
            <a:pPr marL="152130" indent="-152130" eaLnBrk="0" hangingPunct="0">
              <a:buFontTx/>
              <a:buChar char="•"/>
            </a:pPr>
            <a:r>
              <a:rPr lang="en-GB" sz="1500" b="1" dirty="0">
                <a:latin typeface="Arial" charset="0"/>
              </a:rPr>
              <a:t>Spatial (or Geochemical or Natural)</a:t>
            </a:r>
            <a:endParaRPr lang="el-GR" sz="1500" b="1" dirty="0">
              <a:latin typeface="Arial" charset="0"/>
            </a:endParaRPr>
          </a:p>
        </p:txBody>
      </p:sp>
      <p:sp>
        <p:nvSpPr>
          <p:cNvPr id="11269" name="Text Box 34"/>
          <p:cNvSpPr txBox="1">
            <a:spLocks noChangeArrowheads="1"/>
          </p:cNvSpPr>
          <p:nvPr/>
        </p:nvSpPr>
        <p:spPr bwMode="auto">
          <a:xfrm>
            <a:off x="327472" y="3071813"/>
            <a:ext cx="9505056" cy="1200329"/>
          </a:xfrm>
          <a:prstGeom prst="rect">
            <a:avLst/>
          </a:prstGeom>
          <a:gradFill rotWithShape="1">
            <a:gsLst>
              <a:gs pos="0">
                <a:srgbClr val="CCFFFF"/>
              </a:gs>
              <a:gs pos="50000">
                <a:srgbClr val="FFFF99"/>
              </a:gs>
              <a:gs pos="100000">
                <a:srgbClr val="CCFFFF"/>
              </a:gs>
            </a:gsLst>
            <a:lin ang="5400000" scaled="1"/>
          </a:gradFill>
          <a:ln w="25400">
            <a:solidFill>
              <a:schemeClr val="bg2"/>
            </a:solidFill>
            <a:miter lim="800000"/>
            <a:headEnd/>
            <a:tailEnd/>
          </a:ln>
        </p:spPr>
        <p:txBody>
          <a:bodyPr wrap="square">
            <a:spAutoFit/>
          </a:bodyPr>
          <a:lstStyle/>
          <a:p>
            <a:pPr eaLnBrk="0" hangingPunct="0">
              <a:spcBef>
                <a:spcPct val="50000"/>
              </a:spcBef>
            </a:pPr>
            <a:r>
              <a:rPr lang="en-GB" sz="2400" b="1" i="1" u="sng" dirty="0">
                <a:solidFill>
                  <a:srgbClr val="000086"/>
                </a:solidFill>
                <a:latin typeface="Arial" charset="0"/>
              </a:rPr>
              <a:t>Answer</a:t>
            </a:r>
            <a:r>
              <a:rPr lang="en-GB" sz="2400" b="1" dirty="0">
                <a:solidFill>
                  <a:srgbClr val="000086"/>
                </a:solidFill>
                <a:latin typeface="Arial" charset="0"/>
              </a:rPr>
              <a:t>:  We are mapping the </a:t>
            </a:r>
            <a:r>
              <a:rPr lang="en-GB" sz="2400" b="1" i="1" u="sng" dirty="0">
                <a:solidFill>
                  <a:srgbClr val="FF3300"/>
                </a:solidFill>
                <a:latin typeface="Arial" charset="0"/>
              </a:rPr>
              <a:t>spatial variability</a:t>
            </a:r>
            <a:r>
              <a:rPr lang="en-GB" sz="2400" b="1" dirty="0">
                <a:solidFill>
                  <a:srgbClr val="000086"/>
                </a:solidFill>
                <a:latin typeface="Arial" charset="0"/>
              </a:rPr>
              <a:t> of an element in a specific geological sample, of a certain grain-size, which is determined by a particular analytical method.</a:t>
            </a:r>
            <a:endParaRPr lang="el-GR" sz="2400" b="1" dirty="0">
              <a:solidFill>
                <a:srgbClr val="000086"/>
              </a:solidFill>
              <a:latin typeface="Arial" charset="0"/>
            </a:endParaRPr>
          </a:p>
        </p:txBody>
      </p:sp>
      <p:sp>
        <p:nvSpPr>
          <p:cNvPr id="6" name="Text Box 35"/>
          <p:cNvSpPr txBox="1">
            <a:spLocks noChangeArrowheads="1"/>
          </p:cNvSpPr>
          <p:nvPr/>
        </p:nvSpPr>
        <p:spPr bwMode="auto">
          <a:xfrm>
            <a:off x="327472" y="4369668"/>
            <a:ext cx="9505056" cy="1200329"/>
          </a:xfrm>
          <a:prstGeom prst="rect">
            <a:avLst/>
          </a:prstGeom>
          <a:gradFill rotWithShape="1">
            <a:gsLst>
              <a:gs pos="0">
                <a:srgbClr val="CCFFFF"/>
              </a:gs>
              <a:gs pos="50000">
                <a:srgbClr val="FFFF99"/>
              </a:gs>
              <a:gs pos="100000">
                <a:srgbClr val="CCFFFF"/>
              </a:gs>
            </a:gsLst>
            <a:lin ang="5400000" scaled="1"/>
          </a:gradFill>
          <a:ln w="25400">
            <a:solidFill>
              <a:schemeClr val="bg2"/>
            </a:solidFill>
            <a:miter lim="800000"/>
            <a:headEnd/>
            <a:tailEnd/>
          </a:ln>
          <a:effectLst/>
        </p:spPr>
        <p:txBody>
          <a:bodyPr wrap="square">
            <a:spAutoFit/>
          </a:bodyPr>
          <a:lstStyle/>
          <a:p>
            <a:pPr eaLnBrk="0" hangingPunct="0">
              <a:spcBef>
                <a:spcPct val="50000"/>
              </a:spcBef>
              <a:defRPr/>
            </a:pPr>
            <a:r>
              <a:rPr lang="en-GB" sz="2400" b="1" i="1" u="sng">
                <a:solidFill>
                  <a:srgbClr val="000086"/>
                </a:solidFill>
                <a:latin typeface="Arial" charset="0"/>
              </a:rPr>
              <a:t>Conclusion</a:t>
            </a:r>
            <a:r>
              <a:rPr lang="en-GB" sz="2400" b="1">
                <a:solidFill>
                  <a:srgbClr val="000086"/>
                </a:solidFill>
                <a:latin typeface="Arial" charset="0"/>
              </a:rPr>
              <a:t>:  Since in a geochemical survey we are mapping the </a:t>
            </a:r>
            <a:r>
              <a:rPr lang="en-GB" sz="2400" b="1" i="1">
                <a:solidFill>
                  <a:srgbClr val="FF3300"/>
                </a:solidFill>
                <a:latin typeface="Arial" charset="0"/>
              </a:rPr>
              <a:t>spatial variability</a:t>
            </a:r>
            <a:r>
              <a:rPr lang="en-GB" sz="2400" b="1">
                <a:solidFill>
                  <a:srgbClr val="000086"/>
                </a:solidFill>
                <a:latin typeface="Arial" charset="0"/>
              </a:rPr>
              <a:t> of an element, the largest variation must be the </a:t>
            </a:r>
            <a:r>
              <a:rPr lang="en-GB" sz="2400" b="1" i="1" u="sng">
                <a:solidFill>
                  <a:srgbClr val="FF33CC"/>
                </a:solidFill>
                <a:effectLst>
                  <a:outerShdw blurRad="38100" dist="38100" dir="2700000" algn="tl">
                    <a:srgbClr val="000000"/>
                  </a:outerShdw>
                </a:effectLst>
                <a:latin typeface="Arial" charset="0"/>
              </a:rPr>
              <a:t>Spatial or Geochemical variability</a:t>
            </a:r>
            <a:r>
              <a:rPr lang="en-GB" sz="2400" b="1">
                <a:solidFill>
                  <a:srgbClr val="000086"/>
                </a:solidFill>
                <a:latin typeface="Arial" charset="0"/>
              </a:rPr>
              <a:t>.</a:t>
            </a:r>
            <a:endParaRPr lang="el-GR" sz="2400" b="1">
              <a:solidFill>
                <a:srgbClr val="000086"/>
              </a:solidFill>
              <a:latin typeface="Arial" charset="0"/>
            </a:endParaRPr>
          </a:p>
        </p:txBody>
      </p:sp>
      <p:sp>
        <p:nvSpPr>
          <p:cNvPr id="11271" name="Text Box 36"/>
          <p:cNvSpPr txBox="1">
            <a:spLocks noChangeArrowheads="1"/>
          </p:cNvSpPr>
          <p:nvPr/>
        </p:nvSpPr>
        <p:spPr bwMode="auto">
          <a:xfrm>
            <a:off x="2311136" y="0"/>
            <a:ext cx="5507302" cy="412870"/>
          </a:xfrm>
          <a:prstGeom prst="rect">
            <a:avLst/>
          </a:prstGeom>
          <a:noFill/>
          <a:ln w="9525">
            <a:noFill/>
            <a:miter lim="800000"/>
            <a:headEnd/>
            <a:tailEnd/>
          </a:ln>
        </p:spPr>
        <p:txBody>
          <a:bodyPr>
            <a:spAutoFit/>
          </a:bodyPr>
          <a:lstStyle/>
          <a:p>
            <a:pPr>
              <a:spcBef>
                <a:spcPct val="50000"/>
              </a:spcBef>
            </a:pPr>
            <a:r>
              <a:rPr lang="en-GB" sz="2083" b="1" dirty="0">
                <a:solidFill>
                  <a:schemeClr val="tx2">
                    <a:lumMod val="40000"/>
                    <a:lumOff val="60000"/>
                  </a:schemeClr>
                </a:solidFill>
                <a:latin typeface="Arial" charset="0"/>
              </a:rPr>
              <a:t>Quantification of sources of variation </a:t>
            </a:r>
            <a:r>
              <a:rPr lang="en-GB" sz="2083" b="1" dirty="0">
                <a:solidFill>
                  <a:srgbClr val="0000FF"/>
                </a:solidFill>
                <a:latin typeface="Arial" charset="0"/>
              </a:rPr>
              <a:t>(2/5)</a:t>
            </a:r>
          </a:p>
        </p:txBody>
      </p:sp>
      <p:sp>
        <p:nvSpPr>
          <p:cNvPr id="11272" name="Text Box 33"/>
          <p:cNvSpPr txBox="1">
            <a:spLocks noChangeArrowheads="1"/>
          </p:cNvSpPr>
          <p:nvPr/>
        </p:nvSpPr>
        <p:spPr bwMode="auto">
          <a:xfrm>
            <a:off x="2050521" y="1468380"/>
            <a:ext cx="1228990" cy="323165"/>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a:spAutoFit/>
          </a:bodyPr>
          <a:lstStyle/>
          <a:p>
            <a:pPr marL="152130" indent="-152130" algn="ctr" eaLnBrk="0" hangingPunct="0">
              <a:spcBef>
                <a:spcPct val="50000"/>
              </a:spcBef>
            </a:pPr>
            <a:r>
              <a:rPr lang="en-GB" sz="1500" b="1" dirty="0">
                <a:latin typeface="Arial" charset="0"/>
              </a:rPr>
              <a:t>ANOVA</a:t>
            </a:r>
            <a:endParaRPr lang="el-GR" sz="1500" b="1" dirty="0">
              <a:latin typeface="Arial" charset="0"/>
            </a:endParaRPr>
          </a:p>
        </p:txBody>
      </p:sp>
      <p:cxnSp>
        <p:nvCxnSpPr>
          <p:cNvPr id="10" name="Straight Arrow Connector 9"/>
          <p:cNvCxnSpPr>
            <a:stCxn id="11272" idx="3"/>
            <a:endCxn id="11268" idx="1"/>
          </p:cNvCxnSpPr>
          <p:nvPr/>
        </p:nvCxnSpPr>
        <p:spPr>
          <a:xfrm flipV="1">
            <a:off x="3279511" y="1618759"/>
            <a:ext cx="660136" cy="11204"/>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F435CED-FF7F-2E84-3785-3486E4528581}"/>
              </a:ext>
            </a:extLst>
          </p:cNvPr>
          <p:cNvCxnSpPr>
            <a:cxnSpLocks/>
          </p:cNvCxnSpPr>
          <p:nvPr/>
        </p:nvCxnSpPr>
        <p:spPr>
          <a:xfrm>
            <a:off x="516238" y="384514"/>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9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27472" y="650875"/>
            <a:ext cx="9505056" cy="1015663"/>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eaLnBrk="0" hangingPunct="0">
              <a:spcBef>
                <a:spcPct val="50000"/>
              </a:spcBef>
            </a:pPr>
            <a:r>
              <a:rPr lang="en-GB" sz="2000" b="1" dirty="0">
                <a:solidFill>
                  <a:srgbClr val="000086"/>
                </a:solidFill>
                <a:latin typeface="Arial" charset="0"/>
              </a:rPr>
              <a:t>Applied geochemists, since the 1950’s have developed different methods for the quantification of errors (A.T. </a:t>
            </a:r>
            <a:r>
              <a:rPr lang="en-GB" sz="2000" b="1" dirty="0" err="1">
                <a:solidFill>
                  <a:srgbClr val="000086"/>
                </a:solidFill>
                <a:latin typeface="Arial" charset="0"/>
              </a:rPr>
              <a:t>Miesch</a:t>
            </a:r>
            <a:r>
              <a:rPr lang="en-GB" sz="2000" b="1" dirty="0">
                <a:solidFill>
                  <a:srgbClr val="000086"/>
                </a:solidFill>
                <a:latin typeface="Arial" charset="0"/>
              </a:rPr>
              <a:t>, R.G. Garrett, R.J. Howarth, M. Thompson).</a:t>
            </a:r>
            <a:endParaRPr lang="el-GR" sz="2000" b="1" dirty="0">
              <a:solidFill>
                <a:srgbClr val="000086"/>
              </a:solidFill>
              <a:latin typeface="Arial" charset="0"/>
            </a:endParaRPr>
          </a:p>
        </p:txBody>
      </p:sp>
      <p:sp>
        <p:nvSpPr>
          <p:cNvPr id="12291" name="Text Box 14"/>
          <p:cNvSpPr txBox="1">
            <a:spLocks noChangeArrowheads="1"/>
          </p:cNvSpPr>
          <p:nvPr/>
        </p:nvSpPr>
        <p:spPr bwMode="auto">
          <a:xfrm>
            <a:off x="327472" y="1969823"/>
            <a:ext cx="9505056" cy="1015663"/>
          </a:xfrm>
          <a:prstGeom prst="rect">
            <a:avLst/>
          </a:prstGeom>
          <a:gradFill rotWithShape="1">
            <a:gsLst>
              <a:gs pos="0">
                <a:srgbClr val="CCFFFF"/>
              </a:gs>
              <a:gs pos="50000">
                <a:srgbClr val="FFFF99"/>
              </a:gs>
              <a:gs pos="100000">
                <a:srgbClr val="CCFFFF"/>
              </a:gs>
            </a:gsLst>
            <a:lin ang="5400000" scaled="1"/>
          </a:gradFill>
          <a:ln w="25400">
            <a:solidFill>
              <a:srgbClr val="0000FF"/>
            </a:solidFill>
            <a:miter lim="800000"/>
            <a:headEnd/>
            <a:tailEnd/>
          </a:ln>
        </p:spPr>
        <p:txBody>
          <a:bodyPr wrap="square">
            <a:spAutoFit/>
          </a:bodyPr>
          <a:lstStyle/>
          <a:p>
            <a:pPr eaLnBrk="0" hangingPunct="0">
              <a:spcBef>
                <a:spcPct val="50000"/>
              </a:spcBef>
            </a:pPr>
            <a:r>
              <a:rPr lang="en-GB" sz="2000" b="1" dirty="0">
                <a:solidFill>
                  <a:srgbClr val="000086"/>
                </a:solidFill>
                <a:latin typeface="Arial" charset="0"/>
              </a:rPr>
              <a:t>The most recent is by M.H. Ramsey, M. Thompson, M. Hale and A. Argyraki, who have also included estimation of measurement uncertainty of field sampling.  </a:t>
            </a:r>
            <a:endParaRPr lang="el-GR" sz="2000" b="1" dirty="0">
              <a:solidFill>
                <a:srgbClr val="000086"/>
              </a:solidFill>
              <a:latin typeface="Arial" charset="0"/>
            </a:endParaRPr>
          </a:p>
        </p:txBody>
      </p:sp>
      <p:sp>
        <p:nvSpPr>
          <p:cNvPr id="12292" name="Text Box 16"/>
          <p:cNvSpPr txBox="1">
            <a:spLocks noChangeArrowheads="1"/>
          </p:cNvSpPr>
          <p:nvPr/>
        </p:nvSpPr>
        <p:spPr bwMode="auto">
          <a:xfrm>
            <a:off x="327472" y="3290095"/>
            <a:ext cx="9505056" cy="707886"/>
          </a:xfrm>
          <a:prstGeom prst="rect">
            <a:avLst/>
          </a:prstGeom>
          <a:gradFill rotWithShape="1">
            <a:gsLst>
              <a:gs pos="0">
                <a:srgbClr val="CCFFCC"/>
              </a:gs>
              <a:gs pos="50000">
                <a:srgbClr val="FFFF99"/>
              </a:gs>
              <a:gs pos="100000">
                <a:srgbClr val="CCFFCC"/>
              </a:gs>
            </a:gsLst>
            <a:lin ang="5400000" scaled="1"/>
          </a:gradFill>
          <a:ln w="25400">
            <a:solidFill>
              <a:schemeClr val="bg2"/>
            </a:solidFill>
            <a:miter lim="800000"/>
            <a:headEnd/>
            <a:tailEnd/>
          </a:ln>
        </p:spPr>
        <p:txBody>
          <a:bodyPr wrap="square">
            <a:spAutoFit/>
          </a:bodyPr>
          <a:lstStyle/>
          <a:p>
            <a:pPr eaLnBrk="0" hangingPunct="0">
              <a:spcBef>
                <a:spcPct val="50000"/>
              </a:spcBef>
            </a:pPr>
            <a:r>
              <a:rPr lang="en-GB" sz="2000" b="1" dirty="0">
                <a:solidFill>
                  <a:srgbClr val="000086"/>
                </a:solidFill>
                <a:latin typeface="Arial" charset="0"/>
              </a:rPr>
              <a:t>ISO and </a:t>
            </a:r>
            <a:r>
              <a:rPr lang="en-GB" sz="2000" b="1" dirty="0" err="1">
                <a:solidFill>
                  <a:srgbClr val="000086"/>
                </a:solidFill>
                <a:latin typeface="Arial" charset="0"/>
              </a:rPr>
              <a:t>Eurochem</a:t>
            </a:r>
            <a:r>
              <a:rPr lang="en-GB" sz="2000" b="1" dirty="0">
                <a:solidFill>
                  <a:srgbClr val="000086"/>
                </a:solidFill>
                <a:latin typeface="Arial" charset="0"/>
              </a:rPr>
              <a:t> have also developed methods of estimation of measurement uncertainty.</a:t>
            </a:r>
            <a:endParaRPr lang="el-GR" sz="2000" b="1" dirty="0">
              <a:solidFill>
                <a:srgbClr val="000086"/>
              </a:solidFill>
              <a:latin typeface="Arial" charset="0"/>
            </a:endParaRPr>
          </a:p>
        </p:txBody>
      </p:sp>
      <p:sp>
        <p:nvSpPr>
          <p:cNvPr id="12293" name="Text Box 17"/>
          <p:cNvSpPr txBox="1">
            <a:spLocks noChangeArrowheads="1"/>
          </p:cNvSpPr>
          <p:nvPr/>
        </p:nvSpPr>
        <p:spPr bwMode="auto">
          <a:xfrm>
            <a:off x="2096824" y="0"/>
            <a:ext cx="5949156" cy="412870"/>
          </a:xfrm>
          <a:prstGeom prst="rect">
            <a:avLst/>
          </a:prstGeom>
          <a:noFill/>
          <a:ln w="9525">
            <a:noFill/>
            <a:miter lim="800000"/>
            <a:headEnd/>
            <a:tailEnd/>
          </a:ln>
        </p:spPr>
        <p:txBody>
          <a:bodyPr>
            <a:spAutoFit/>
          </a:bodyPr>
          <a:lstStyle/>
          <a:p>
            <a:pPr>
              <a:spcBef>
                <a:spcPct val="50000"/>
              </a:spcBef>
            </a:pPr>
            <a:r>
              <a:rPr lang="en-GB" sz="2083" b="1" dirty="0">
                <a:solidFill>
                  <a:schemeClr val="tx2">
                    <a:lumMod val="40000"/>
                    <a:lumOff val="60000"/>
                  </a:schemeClr>
                </a:solidFill>
                <a:latin typeface="Arial" charset="0"/>
              </a:rPr>
              <a:t>Quantification of sources of variation </a:t>
            </a:r>
            <a:r>
              <a:rPr lang="en-GB" sz="2083" b="1" dirty="0">
                <a:solidFill>
                  <a:srgbClr val="0000FF"/>
                </a:solidFill>
                <a:latin typeface="Arial" charset="0"/>
              </a:rPr>
              <a:t>(3/5)</a:t>
            </a:r>
          </a:p>
        </p:txBody>
      </p:sp>
      <p:sp>
        <p:nvSpPr>
          <p:cNvPr id="6" name="Text Box 20"/>
          <p:cNvSpPr txBox="1">
            <a:spLocks noChangeArrowheads="1"/>
          </p:cNvSpPr>
          <p:nvPr/>
        </p:nvSpPr>
        <p:spPr bwMode="auto">
          <a:xfrm>
            <a:off x="327472" y="4296833"/>
            <a:ext cx="9505055" cy="1015663"/>
          </a:xfrm>
          <a:prstGeom prst="rect">
            <a:avLst/>
          </a:prstGeom>
          <a:gradFill flip="none" rotWithShape="1">
            <a:gsLst>
              <a:gs pos="99000">
                <a:srgbClr val="FFC000"/>
              </a:gs>
              <a:gs pos="50000">
                <a:srgbClr val="FFFF99"/>
              </a:gs>
              <a:gs pos="100000">
                <a:schemeClr val="accent2"/>
              </a:gs>
            </a:gsLst>
            <a:lin ang="2700000" scaled="1"/>
            <a:tileRect/>
          </a:gradFill>
          <a:ln w="25400">
            <a:solidFill>
              <a:schemeClr val="bg2"/>
            </a:solidFill>
            <a:miter lim="800000"/>
            <a:headEnd/>
            <a:tailEnd/>
          </a:ln>
          <a:effectLst/>
        </p:spPr>
        <p:txBody>
          <a:bodyPr wrap="square">
            <a:spAutoFit/>
          </a:bodyPr>
          <a:lstStyle/>
          <a:p>
            <a:pPr eaLnBrk="0" hangingPunct="0">
              <a:spcBef>
                <a:spcPct val="50000"/>
              </a:spcBef>
              <a:defRPr/>
            </a:pPr>
            <a:r>
              <a:rPr lang="en-GB" sz="2000" b="1" dirty="0">
                <a:solidFill>
                  <a:srgbClr val="000086"/>
                </a:solidFill>
                <a:latin typeface="Arial" charset="0"/>
              </a:rPr>
              <a:t>Errors can also be estimated by Geostatistics, provided that a sufficient number of samples have been collected (&gt;50).  You must be proficient, however, in Geostatistics.</a:t>
            </a:r>
            <a:endParaRPr lang="el-GR" sz="2000" b="1" dirty="0">
              <a:solidFill>
                <a:srgbClr val="000086"/>
              </a:solidFill>
              <a:latin typeface="Arial" charset="0"/>
            </a:endParaRPr>
          </a:p>
        </p:txBody>
      </p:sp>
      <p:cxnSp>
        <p:nvCxnSpPr>
          <p:cNvPr id="2" name="Straight Connector 1">
            <a:extLst>
              <a:ext uri="{FF2B5EF4-FFF2-40B4-BE49-F238E27FC236}">
                <a16:creationId xmlns:a16="http://schemas.microsoft.com/office/drawing/2014/main" id="{438399EC-32EE-94B3-1409-268C2B77C296}"/>
              </a:ext>
            </a:extLst>
          </p:cNvPr>
          <p:cNvCxnSpPr>
            <a:cxnSpLocks/>
          </p:cNvCxnSpPr>
          <p:nvPr/>
        </p:nvCxnSpPr>
        <p:spPr>
          <a:xfrm>
            <a:off x="516238" y="409228"/>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4"/>
          <p:cNvSpPr txBox="1">
            <a:spLocks noChangeArrowheads="1"/>
          </p:cNvSpPr>
          <p:nvPr/>
        </p:nvSpPr>
        <p:spPr bwMode="auto">
          <a:xfrm>
            <a:off x="255464" y="588698"/>
            <a:ext cx="9649072" cy="1015663"/>
          </a:xfrm>
          <a:prstGeom prst="rect">
            <a:avLst/>
          </a:prstGeom>
          <a:gradFill rotWithShape="1">
            <a:gsLst>
              <a:gs pos="0">
                <a:srgbClr val="CCFFFF"/>
              </a:gs>
              <a:gs pos="50000">
                <a:srgbClr val="FFFF99"/>
              </a:gs>
              <a:gs pos="100000">
                <a:srgbClr val="CCFFFF"/>
              </a:gs>
            </a:gsLst>
            <a:lin ang="5400000" scaled="1"/>
          </a:gradFill>
          <a:ln w="25400">
            <a:solidFill>
              <a:schemeClr val="bg2"/>
            </a:solidFill>
            <a:miter lim="800000"/>
            <a:headEnd/>
            <a:tailEnd/>
          </a:ln>
        </p:spPr>
        <p:txBody>
          <a:bodyPr wrap="square">
            <a:spAutoFit/>
          </a:bodyPr>
          <a:lstStyle/>
          <a:p>
            <a:pPr eaLnBrk="0" hangingPunct="0">
              <a:spcBef>
                <a:spcPct val="50000"/>
              </a:spcBef>
            </a:pPr>
            <a:r>
              <a:rPr lang="en-GB" sz="2000" b="1" dirty="0">
                <a:solidFill>
                  <a:srgbClr val="000099"/>
                </a:solidFill>
                <a:latin typeface="Arial" charset="0"/>
              </a:rPr>
              <a:t>According to Ramsey, Thompson and Hale (1992) the maximum proportions of the Sampling and Analytical variance must not exceed 20% of the Total Variance.  They even stipulate the minimum conditions to be satisfied, </a:t>
            </a:r>
            <a:r>
              <a:rPr lang="en-GB" sz="2000" b="1" i="1" dirty="0">
                <a:solidFill>
                  <a:srgbClr val="000099"/>
                </a:solidFill>
                <a:latin typeface="Arial" charset="0"/>
              </a:rPr>
              <a:t>i.e.</a:t>
            </a:r>
            <a:r>
              <a:rPr lang="en-GB" sz="2000" b="1" dirty="0">
                <a:solidFill>
                  <a:srgbClr val="000099"/>
                </a:solidFill>
                <a:latin typeface="Arial" charset="0"/>
              </a:rPr>
              <a:t>,</a:t>
            </a:r>
            <a:r>
              <a:rPr lang="en-GB" sz="2000" b="1" dirty="0">
                <a:solidFill>
                  <a:srgbClr val="000086"/>
                </a:solidFill>
                <a:latin typeface="Arial" charset="0"/>
              </a:rPr>
              <a:t> </a:t>
            </a:r>
            <a:endParaRPr lang="el-GR" sz="2000" b="1" dirty="0">
              <a:solidFill>
                <a:srgbClr val="000086"/>
              </a:solidFill>
              <a:latin typeface="Arial" charset="0"/>
            </a:endParaRPr>
          </a:p>
        </p:txBody>
      </p:sp>
      <p:sp>
        <p:nvSpPr>
          <p:cNvPr id="13315" name="Text Box 15"/>
          <p:cNvSpPr txBox="1">
            <a:spLocks noChangeArrowheads="1"/>
          </p:cNvSpPr>
          <p:nvPr/>
        </p:nvSpPr>
        <p:spPr bwMode="auto">
          <a:xfrm>
            <a:off x="255464" y="1921396"/>
            <a:ext cx="9649072" cy="861774"/>
          </a:xfrm>
          <a:prstGeom prst="rect">
            <a:avLst/>
          </a:prstGeom>
          <a:gradFill rotWithShape="1">
            <a:gsLst>
              <a:gs pos="0">
                <a:srgbClr val="CCFFCC"/>
              </a:gs>
              <a:gs pos="50000">
                <a:srgbClr val="FFFF99"/>
              </a:gs>
              <a:gs pos="100000">
                <a:srgbClr val="CCFFCC"/>
              </a:gs>
            </a:gsLst>
            <a:lin ang="5400000" scaled="1"/>
          </a:gradFill>
          <a:ln w="25400">
            <a:solidFill>
              <a:schemeClr val="bg2"/>
            </a:solidFill>
            <a:miter lim="800000"/>
            <a:headEnd/>
            <a:tailEnd/>
          </a:ln>
        </p:spPr>
        <p:txBody>
          <a:bodyPr wrap="square">
            <a:spAutoFit/>
          </a:bodyPr>
          <a:lstStyle/>
          <a:p>
            <a:pPr marL="304259" indent="-304259" eaLnBrk="0" hangingPunct="0">
              <a:spcBef>
                <a:spcPct val="50000"/>
              </a:spcBef>
              <a:buFontTx/>
              <a:buChar char="•"/>
            </a:pPr>
            <a:r>
              <a:rPr lang="en-GB" sz="2000" b="1" i="1" u="sng" dirty="0">
                <a:solidFill>
                  <a:srgbClr val="0066CC"/>
                </a:solidFill>
                <a:latin typeface="Arial" charset="0"/>
              </a:rPr>
              <a:t>Maximum Analytical variance</a:t>
            </a:r>
            <a:r>
              <a:rPr lang="en-GB" sz="2000" b="1" dirty="0">
                <a:solidFill>
                  <a:srgbClr val="0066CC"/>
                </a:solidFill>
                <a:latin typeface="Arial" charset="0"/>
              </a:rPr>
              <a:t> should not exceed 4% of Total variance, and</a:t>
            </a:r>
          </a:p>
          <a:p>
            <a:pPr marL="304259" indent="-304259" eaLnBrk="0" hangingPunct="0">
              <a:spcBef>
                <a:spcPct val="50000"/>
              </a:spcBef>
              <a:buFontTx/>
              <a:buChar char="•"/>
            </a:pPr>
            <a:r>
              <a:rPr lang="en-GB" sz="2000" b="1" i="1" u="sng" dirty="0">
                <a:solidFill>
                  <a:srgbClr val="0066CC"/>
                </a:solidFill>
                <a:latin typeface="Arial" charset="0"/>
              </a:rPr>
              <a:t>Maximum Sampling variance</a:t>
            </a:r>
            <a:r>
              <a:rPr lang="en-GB" sz="2000" b="1" dirty="0">
                <a:solidFill>
                  <a:srgbClr val="0066CC"/>
                </a:solidFill>
                <a:latin typeface="Arial" charset="0"/>
              </a:rPr>
              <a:t> should not exceed 16% of Total Variance.</a:t>
            </a:r>
            <a:endParaRPr lang="el-GR" sz="2000" b="1" dirty="0">
              <a:solidFill>
                <a:srgbClr val="0066CC"/>
              </a:solidFill>
              <a:latin typeface="Arial" charset="0"/>
            </a:endParaRPr>
          </a:p>
        </p:txBody>
      </p:sp>
      <p:sp>
        <p:nvSpPr>
          <p:cNvPr id="13316" name="Text Box 16"/>
          <p:cNvSpPr txBox="1">
            <a:spLocks noChangeArrowheads="1"/>
          </p:cNvSpPr>
          <p:nvPr/>
        </p:nvSpPr>
        <p:spPr bwMode="auto">
          <a:xfrm>
            <a:off x="2096824" y="0"/>
            <a:ext cx="5949156" cy="412870"/>
          </a:xfrm>
          <a:prstGeom prst="rect">
            <a:avLst/>
          </a:prstGeom>
          <a:noFill/>
          <a:ln w="9525">
            <a:noFill/>
            <a:miter lim="800000"/>
            <a:headEnd/>
            <a:tailEnd/>
          </a:ln>
        </p:spPr>
        <p:txBody>
          <a:bodyPr>
            <a:spAutoFit/>
          </a:bodyPr>
          <a:lstStyle/>
          <a:p>
            <a:pPr>
              <a:spcBef>
                <a:spcPct val="50000"/>
              </a:spcBef>
            </a:pPr>
            <a:r>
              <a:rPr lang="en-GB" sz="2083" b="1" dirty="0">
                <a:solidFill>
                  <a:schemeClr val="tx2">
                    <a:lumMod val="40000"/>
                    <a:lumOff val="60000"/>
                  </a:schemeClr>
                </a:solidFill>
                <a:latin typeface="Arial" charset="0"/>
              </a:rPr>
              <a:t>Quantification of sources of variation </a:t>
            </a:r>
            <a:r>
              <a:rPr lang="en-GB" sz="2083" b="1" dirty="0">
                <a:solidFill>
                  <a:srgbClr val="0000FF"/>
                </a:solidFill>
                <a:latin typeface="Arial" charset="0"/>
              </a:rPr>
              <a:t>(4/5)</a:t>
            </a:r>
          </a:p>
        </p:txBody>
      </p:sp>
      <p:sp>
        <p:nvSpPr>
          <p:cNvPr id="13317" name="Text Box 17"/>
          <p:cNvSpPr txBox="1">
            <a:spLocks noChangeArrowheads="1"/>
          </p:cNvSpPr>
          <p:nvPr/>
        </p:nvSpPr>
        <p:spPr bwMode="auto">
          <a:xfrm>
            <a:off x="269778" y="3766309"/>
            <a:ext cx="6480720" cy="1631216"/>
          </a:xfrm>
          <a:prstGeom prst="rect">
            <a:avLst/>
          </a:prstGeom>
          <a:gradFill rotWithShape="1">
            <a:gsLst>
              <a:gs pos="0">
                <a:srgbClr val="FFCCFF"/>
              </a:gs>
              <a:gs pos="50000">
                <a:srgbClr val="FFFF99"/>
              </a:gs>
              <a:gs pos="100000">
                <a:srgbClr val="FFCCFF"/>
              </a:gs>
            </a:gsLst>
            <a:lin ang="5400000" scaled="1"/>
          </a:gradFill>
          <a:ln w="25400">
            <a:solidFill>
              <a:schemeClr val="bg2"/>
            </a:solidFill>
            <a:miter lim="800000"/>
            <a:headEnd/>
            <a:tailEnd/>
          </a:ln>
        </p:spPr>
        <p:txBody>
          <a:bodyPr wrap="square">
            <a:spAutoFit/>
          </a:bodyPr>
          <a:lstStyle/>
          <a:p>
            <a:pPr eaLnBrk="0" hangingPunct="0">
              <a:spcBef>
                <a:spcPct val="50000"/>
              </a:spcBef>
            </a:pPr>
            <a:r>
              <a:rPr lang="en-GB" sz="2000" b="1" dirty="0">
                <a:solidFill>
                  <a:srgbClr val="000099"/>
                </a:solidFill>
                <a:latin typeface="Arial" charset="0"/>
              </a:rPr>
              <a:t>Therefore, the minimum</a:t>
            </a:r>
            <a:r>
              <a:rPr lang="en-GB" sz="2000" b="1" i="1" dirty="0">
                <a:solidFill>
                  <a:srgbClr val="000099"/>
                </a:solidFill>
                <a:latin typeface="Arial" charset="0"/>
              </a:rPr>
              <a:t> </a:t>
            </a:r>
            <a:r>
              <a:rPr lang="en-GB" sz="2000" b="1" i="1" u="sng" dirty="0">
                <a:solidFill>
                  <a:srgbClr val="FF3300"/>
                </a:solidFill>
                <a:latin typeface="Arial" charset="0"/>
              </a:rPr>
              <a:t>Spatial or Geochemical or Natural</a:t>
            </a:r>
            <a:r>
              <a:rPr lang="en-GB" sz="2000" b="1" i="1" u="sng" dirty="0">
                <a:solidFill>
                  <a:srgbClr val="000099"/>
                </a:solidFill>
                <a:latin typeface="Arial" charset="0"/>
              </a:rPr>
              <a:t> </a:t>
            </a:r>
            <a:r>
              <a:rPr lang="en-GB" sz="2000" b="1" i="1" u="sng" dirty="0">
                <a:solidFill>
                  <a:srgbClr val="FF3300"/>
                </a:solidFill>
                <a:latin typeface="Arial" charset="0"/>
              </a:rPr>
              <a:t>variance should be 80%</a:t>
            </a:r>
            <a:r>
              <a:rPr lang="en-GB" sz="2000" b="1" i="1" dirty="0">
                <a:solidFill>
                  <a:srgbClr val="FF3300"/>
                </a:solidFill>
                <a:latin typeface="Arial" charset="0"/>
              </a:rPr>
              <a:t> of the Total Variance, especially if the point data will be extrapolated into unsampled space to plot coloured surface maps</a:t>
            </a:r>
            <a:r>
              <a:rPr lang="en-GB" sz="2000" b="1" dirty="0">
                <a:solidFill>
                  <a:srgbClr val="000099"/>
                </a:solidFill>
                <a:latin typeface="Arial" charset="0"/>
              </a:rPr>
              <a:t>.</a:t>
            </a:r>
            <a:r>
              <a:rPr lang="en-GB" sz="2000" b="1" dirty="0">
                <a:solidFill>
                  <a:srgbClr val="000086"/>
                </a:solidFill>
                <a:latin typeface="Arial" charset="0"/>
              </a:rPr>
              <a:t> </a:t>
            </a:r>
            <a:endParaRPr lang="el-GR" sz="2000" b="1" dirty="0">
              <a:solidFill>
                <a:srgbClr val="000086"/>
              </a:solidFill>
              <a:latin typeface="Arial" charset="0"/>
            </a:endParaRPr>
          </a:p>
        </p:txBody>
      </p:sp>
      <p:cxnSp>
        <p:nvCxnSpPr>
          <p:cNvPr id="2" name="Straight Connector 1">
            <a:extLst>
              <a:ext uri="{FF2B5EF4-FFF2-40B4-BE49-F238E27FC236}">
                <a16:creationId xmlns:a16="http://schemas.microsoft.com/office/drawing/2014/main" id="{94A5C19D-0EFA-D0B7-0AC0-0A432DD2E47B}"/>
              </a:ext>
            </a:extLst>
          </p:cNvPr>
          <p:cNvCxnSpPr>
            <a:cxnSpLocks/>
          </p:cNvCxnSpPr>
          <p:nvPr/>
        </p:nvCxnSpPr>
        <p:spPr>
          <a:xfrm>
            <a:off x="516238" y="409228"/>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B874B6F-4DF2-9772-0AC4-7185528E0F13}"/>
              </a:ext>
            </a:extLst>
          </p:cNvPr>
          <p:cNvPicPr>
            <a:picLocks noChangeAspect="1"/>
          </p:cNvPicPr>
          <p:nvPr/>
        </p:nvPicPr>
        <p:blipFill>
          <a:blip r:embed="rId2"/>
          <a:srcRect/>
          <a:stretch/>
        </p:blipFill>
        <p:spPr>
          <a:xfrm>
            <a:off x="6939207" y="2872094"/>
            <a:ext cx="2720352" cy="27217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18678" y="997480"/>
            <a:ext cx="1201208" cy="17991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14339" name="Text Box 7"/>
          <p:cNvSpPr txBox="1">
            <a:spLocks noChangeArrowheads="1"/>
          </p:cNvSpPr>
          <p:nvPr/>
        </p:nvSpPr>
        <p:spPr bwMode="auto">
          <a:xfrm>
            <a:off x="183456" y="2"/>
            <a:ext cx="3337372" cy="400110"/>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algn="ctr" eaLnBrk="0" hangingPunct="0">
              <a:spcBef>
                <a:spcPct val="50000"/>
              </a:spcBef>
            </a:pPr>
            <a:r>
              <a:rPr lang="en-GB" sz="2000" b="1">
                <a:solidFill>
                  <a:srgbClr val="000086"/>
                </a:solidFill>
                <a:latin typeface="Arial" charset="0"/>
              </a:rPr>
              <a:t>Unacceptable results</a:t>
            </a:r>
            <a:endParaRPr lang="el-GR" sz="2000" b="1">
              <a:solidFill>
                <a:srgbClr val="000086"/>
              </a:solidFill>
              <a:latin typeface="Arial" charset="0"/>
            </a:endParaRPr>
          </a:p>
        </p:txBody>
      </p:sp>
      <p:sp>
        <p:nvSpPr>
          <p:cNvPr id="14340" name="Text Box 8"/>
          <p:cNvSpPr txBox="1">
            <a:spLocks noChangeArrowheads="1"/>
          </p:cNvSpPr>
          <p:nvPr/>
        </p:nvSpPr>
        <p:spPr bwMode="auto">
          <a:xfrm>
            <a:off x="6208450" y="2"/>
            <a:ext cx="2820458" cy="400110"/>
          </a:xfrm>
          <a:prstGeom prst="rect">
            <a:avLst/>
          </a:prstGeom>
          <a:gradFill rotWithShape="1">
            <a:gsLst>
              <a:gs pos="0">
                <a:srgbClr val="33CCFF"/>
              </a:gs>
              <a:gs pos="50000">
                <a:srgbClr val="FFFF99"/>
              </a:gs>
              <a:gs pos="100000">
                <a:srgbClr val="33CCFF"/>
              </a:gs>
            </a:gsLst>
            <a:lin ang="5400000" scaled="1"/>
          </a:gradFill>
          <a:ln w="25400">
            <a:solidFill>
              <a:schemeClr val="bg2"/>
            </a:solidFill>
            <a:miter lim="800000"/>
            <a:headEnd/>
            <a:tailEnd/>
          </a:ln>
        </p:spPr>
        <p:txBody>
          <a:bodyPr wrap="square">
            <a:spAutoFit/>
          </a:bodyPr>
          <a:lstStyle/>
          <a:p>
            <a:pPr algn="ctr" eaLnBrk="0" hangingPunct="0">
              <a:spcBef>
                <a:spcPct val="50000"/>
              </a:spcBef>
            </a:pPr>
            <a:r>
              <a:rPr lang="en-GB" sz="2000" b="1" dirty="0">
                <a:solidFill>
                  <a:srgbClr val="000086"/>
                </a:solidFill>
                <a:latin typeface="Arial" charset="0"/>
              </a:rPr>
              <a:t>Acceptable results</a:t>
            </a:r>
            <a:endParaRPr lang="el-GR" sz="2000" b="1" dirty="0">
              <a:solidFill>
                <a:srgbClr val="000086"/>
              </a:solidFill>
              <a:latin typeface="Arial" charset="0"/>
            </a:endParaRPr>
          </a:p>
        </p:txBody>
      </p:sp>
      <p:pic>
        <p:nvPicPr>
          <p:cNvPr id="14341" name="Picture 10" descr="j0284137"/>
          <p:cNvPicPr>
            <a:picLocks noChangeAspect="1" noChangeArrowheads="1" noCrop="1"/>
          </p:cNvPicPr>
          <p:nvPr/>
        </p:nvPicPr>
        <p:blipFill>
          <a:blip r:embed="rId2" cstate="print"/>
          <a:srcRect/>
          <a:stretch>
            <a:fillRect/>
          </a:stretch>
        </p:blipFill>
        <p:spPr bwMode="auto">
          <a:xfrm>
            <a:off x="2992594" y="3330815"/>
            <a:ext cx="1439333" cy="1326885"/>
          </a:xfrm>
          <a:prstGeom prst="rect">
            <a:avLst/>
          </a:prstGeom>
          <a:noFill/>
          <a:ln w="9525">
            <a:noFill/>
            <a:miter lim="800000"/>
            <a:headEnd/>
            <a:tailEnd/>
          </a:ln>
        </p:spPr>
      </p:pic>
      <p:sp>
        <p:nvSpPr>
          <p:cNvPr id="14342" name="Rectangle 11"/>
          <p:cNvSpPr>
            <a:spLocks noChangeArrowheads="1"/>
          </p:cNvSpPr>
          <p:nvPr/>
        </p:nvSpPr>
        <p:spPr bwMode="auto">
          <a:xfrm>
            <a:off x="4149991" y="1"/>
            <a:ext cx="1860021" cy="861967"/>
          </a:xfrm>
          <a:prstGeom prst="rect">
            <a:avLst/>
          </a:prstGeom>
          <a:noFill/>
          <a:ln w="9525">
            <a:noFill/>
            <a:miter lim="800000"/>
            <a:headEnd/>
            <a:tailEnd/>
          </a:ln>
        </p:spPr>
        <p:txBody>
          <a:bodyPr>
            <a:spAutoFit/>
          </a:bodyPr>
          <a:lstStyle/>
          <a:p>
            <a:pPr algn="ctr">
              <a:spcBef>
                <a:spcPct val="50000"/>
              </a:spcBef>
            </a:pPr>
            <a:r>
              <a:rPr lang="en-GB" sz="1667" b="1" dirty="0">
                <a:solidFill>
                  <a:schemeClr val="tx2">
                    <a:lumMod val="40000"/>
                    <a:lumOff val="60000"/>
                  </a:schemeClr>
                </a:solidFill>
                <a:latin typeface="Arial" charset="0"/>
              </a:rPr>
              <a:t>Quantification of sources of variation </a:t>
            </a:r>
            <a:r>
              <a:rPr lang="en-GB" sz="1667" b="1" dirty="0">
                <a:solidFill>
                  <a:srgbClr val="0000FF"/>
                </a:solidFill>
                <a:latin typeface="Arial" charset="0"/>
              </a:rPr>
              <a:t>(5/5)</a:t>
            </a:r>
          </a:p>
        </p:txBody>
      </p:sp>
      <p:grpSp>
        <p:nvGrpSpPr>
          <p:cNvPr id="14343" name="Group 12"/>
          <p:cNvGrpSpPr>
            <a:grpSpLocks/>
          </p:cNvGrpSpPr>
          <p:nvPr/>
        </p:nvGrpSpPr>
        <p:grpSpPr bwMode="auto">
          <a:xfrm>
            <a:off x="255463" y="625252"/>
            <a:ext cx="3149864" cy="2255573"/>
            <a:chOff x="14288" y="980728"/>
            <a:chExt cx="3779837" cy="2707035"/>
          </a:xfrm>
        </p:grpSpPr>
        <p:pic>
          <p:nvPicPr>
            <p:cNvPr id="14363" name="Picture 6" descr="Pie_TotalFe"/>
            <p:cNvPicPr>
              <a:picLocks noChangeAspect="1" noChangeArrowheads="1"/>
            </p:cNvPicPr>
            <p:nvPr/>
          </p:nvPicPr>
          <p:blipFill>
            <a:blip r:embed="rId3" cstate="print"/>
            <a:srcRect/>
            <a:stretch>
              <a:fillRect/>
            </a:stretch>
          </p:blipFill>
          <p:spPr bwMode="auto">
            <a:xfrm>
              <a:off x="14288" y="981075"/>
              <a:ext cx="3779837" cy="2706688"/>
            </a:xfrm>
            <a:prstGeom prst="rect">
              <a:avLst/>
            </a:prstGeom>
            <a:solidFill>
              <a:srgbClr val="FFCCCC"/>
            </a:solidFill>
            <a:ln w="25400">
              <a:solidFill>
                <a:srgbClr val="FF00FF"/>
              </a:solidFill>
              <a:miter lim="800000"/>
              <a:headEnd/>
              <a:tailEnd/>
            </a:ln>
          </p:spPr>
        </p:pic>
        <p:sp>
          <p:nvSpPr>
            <p:cNvPr id="10" name="Rectangle 9"/>
            <p:cNvSpPr/>
            <p:nvPr/>
          </p:nvSpPr>
          <p:spPr>
            <a:xfrm>
              <a:off x="900113" y="980728"/>
              <a:ext cx="935037" cy="2159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11" name="Rectangle 10"/>
            <p:cNvSpPr/>
            <p:nvPr/>
          </p:nvSpPr>
          <p:spPr>
            <a:xfrm>
              <a:off x="2660650" y="1663441"/>
              <a:ext cx="1081088" cy="28737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12" name="Rectangle 11"/>
            <p:cNvSpPr/>
            <p:nvPr/>
          </p:nvSpPr>
          <p:spPr>
            <a:xfrm>
              <a:off x="19050" y="3467072"/>
              <a:ext cx="1547813" cy="2159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grpSp>
      <p:grpSp>
        <p:nvGrpSpPr>
          <p:cNvPr id="14344" name="Group 27"/>
          <p:cNvGrpSpPr>
            <a:grpSpLocks/>
          </p:cNvGrpSpPr>
          <p:nvPr/>
        </p:nvGrpSpPr>
        <p:grpSpPr bwMode="auto">
          <a:xfrm>
            <a:off x="6580022" y="3114981"/>
            <a:ext cx="2820458" cy="2487083"/>
            <a:chOff x="3924300" y="3844925"/>
            <a:chExt cx="3384550" cy="2984500"/>
          </a:xfrm>
        </p:grpSpPr>
        <p:pic>
          <p:nvPicPr>
            <p:cNvPr id="14359" name="Picture 4" descr="Pie_pH"/>
            <p:cNvPicPr>
              <a:picLocks noChangeAspect="1" noChangeArrowheads="1"/>
            </p:cNvPicPr>
            <p:nvPr/>
          </p:nvPicPr>
          <p:blipFill>
            <a:blip r:embed="rId4" cstate="print"/>
            <a:srcRect/>
            <a:stretch>
              <a:fillRect/>
            </a:stretch>
          </p:blipFill>
          <p:spPr bwMode="auto">
            <a:xfrm>
              <a:off x="3924300" y="3844925"/>
              <a:ext cx="3384550" cy="2984500"/>
            </a:xfrm>
            <a:prstGeom prst="rect">
              <a:avLst/>
            </a:prstGeom>
            <a:solidFill>
              <a:srgbClr val="99FFCC"/>
            </a:solidFill>
            <a:ln w="25400">
              <a:solidFill>
                <a:schemeClr val="bg1"/>
              </a:solidFill>
              <a:miter lim="800000"/>
              <a:headEnd/>
              <a:tailEnd/>
            </a:ln>
          </p:spPr>
        </p:pic>
        <p:sp>
          <p:nvSpPr>
            <p:cNvPr id="25" name="Rectangle 24"/>
            <p:cNvSpPr/>
            <p:nvPr/>
          </p:nvSpPr>
          <p:spPr>
            <a:xfrm>
              <a:off x="5278438" y="3860800"/>
              <a:ext cx="935037" cy="19843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26" name="Rectangle 25"/>
            <p:cNvSpPr/>
            <p:nvPr/>
          </p:nvSpPr>
          <p:spPr>
            <a:xfrm>
              <a:off x="3929063" y="4451350"/>
              <a:ext cx="1439862" cy="19843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27" name="Rectangle 26"/>
            <p:cNvSpPr/>
            <p:nvPr/>
          </p:nvSpPr>
          <p:spPr>
            <a:xfrm>
              <a:off x="6294438" y="6218238"/>
              <a:ext cx="1008062" cy="198437"/>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grpSp>
      <p:grpSp>
        <p:nvGrpSpPr>
          <p:cNvPr id="14345" name="Group 23"/>
          <p:cNvGrpSpPr>
            <a:grpSpLocks/>
          </p:cNvGrpSpPr>
          <p:nvPr/>
        </p:nvGrpSpPr>
        <p:grpSpPr bwMode="auto">
          <a:xfrm>
            <a:off x="7312248" y="800109"/>
            <a:ext cx="2664296" cy="2369344"/>
            <a:chOff x="6228184" y="1196752"/>
            <a:chExt cx="2862394" cy="2843436"/>
          </a:xfrm>
        </p:grpSpPr>
        <p:grpSp>
          <p:nvGrpSpPr>
            <p:cNvPr id="14351" name="Group 22"/>
            <p:cNvGrpSpPr>
              <a:grpSpLocks/>
            </p:cNvGrpSpPr>
            <p:nvPr/>
          </p:nvGrpSpPr>
          <p:grpSpPr bwMode="auto">
            <a:xfrm>
              <a:off x="6228184" y="1196752"/>
              <a:ext cx="2843212" cy="2843436"/>
              <a:chOff x="6228184" y="1196752"/>
              <a:chExt cx="2843212" cy="2843436"/>
            </a:xfrm>
          </p:grpSpPr>
          <p:grpSp>
            <p:nvGrpSpPr>
              <p:cNvPr id="14353" name="Group 20"/>
              <p:cNvGrpSpPr>
                <a:grpSpLocks/>
              </p:cNvGrpSpPr>
              <p:nvPr/>
            </p:nvGrpSpPr>
            <p:grpSpPr bwMode="auto">
              <a:xfrm>
                <a:off x="6228184" y="1196752"/>
                <a:ext cx="2843212" cy="2843436"/>
                <a:chOff x="6228184" y="1196752"/>
                <a:chExt cx="2843212" cy="2843436"/>
              </a:xfrm>
            </p:grpSpPr>
            <p:pic>
              <p:nvPicPr>
                <p:cNvPr id="14355" name="Picture 5" descr="Pie_CEC"/>
                <p:cNvPicPr>
                  <a:picLocks noChangeAspect="1" noChangeArrowheads="1"/>
                </p:cNvPicPr>
                <p:nvPr/>
              </p:nvPicPr>
              <p:blipFill>
                <a:blip r:embed="rId5" cstate="print"/>
                <a:srcRect/>
                <a:stretch>
                  <a:fillRect/>
                </a:stretch>
              </p:blipFill>
              <p:spPr bwMode="auto">
                <a:xfrm>
                  <a:off x="6228184" y="1196975"/>
                  <a:ext cx="2843212" cy="2843213"/>
                </a:xfrm>
                <a:prstGeom prst="rect">
                  <a:avLst/>
                </a:prstGeom>
                <a:solidFill>
                  <a:srgbClr val="CCFFCC"/>
                </a:solidFill>
                <a:ln w="25400">
                  <a:solidFill>
                    <a:schemeClr val="bg1"/>
                  </a:solidFill>
                  <a:miter lim="800000"/>
                  <a:headEnd/>
                  <a:tailEnd/>
                </a:ln>
              </p:spPr>
            </p:pic>
            <p:sp>
              <p:nvSpPr>
                <p:cNvPr id="19" name="Rectangle 18"/>
                <p:cNvSpPr/>
                <p:nvPr/>
              </p:nvSpPr>
              <p:spPr>
                <a:xfrm>
                  <a:off x="8185661" y="1422195"/>
                  <a:ext cx="869990" cy="21591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14" name="Rectangle 13"/>
                <p:cNvSpPr/>
                <p:nvPr/>
              </p:nvSpPr>
              <p:spPr>
                <a:xfrm>
                  <a:off x="6228184" y="1196752"/>
                  <a:ext cx="1439928" cy="21591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16" name="Rectangle 15"/>
                <p:cNvSpPr/>
                <p:nvPr/>
              </p:nvSpPr>
              <p:spPr>
                <a:xfrm>
                  <a:off x="7195016" y="3405138"/>
                  <a:ext cx="1439929" cy="21591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grpSp>
          <p:sp>
            <p:nvSpPr>
              <p:cNvPr id="22" name="Rectangle 21"/>
              <p:cNvSpPr/>
              <p:nvPr/>
            </p:nvSpPr>
            <p:spPr>
              <a:xfrm>
                <a:off x="8196775" y="1196752"/>
                <a:ext cx="863640" cy="21591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grpSp>
        <p:sp>
          <p:nvSpPr>
            <p:cNvPr id="14352" name="TextBox 17"/>
            <p:cNvSpPr txBox="1">
              <a:spLocks noChangeArrowheads="1"/>
            </p:cNvSpPr>
            <p:nvPr/>
          </p:nvSpPr>
          <p:spPr bwMode="auto">
            <a:xfrm>
              <a:off x="8070688" y="1377643"/>
              <a:ext cx="1019890" cy="572510"/>
            </a:xfrm>
            <a:prstGeom prst="rect">
              <a:avLst/>
            </a:prstGeom>
            <a:noFill/>
            <a:ln w="9525">
              <a:noFill/>
              <a:miter lim="800000"/>
              <a:headEnd/>
              <a:tailEnd/>
            </a:ln>
          </p:spPr>
          <p:txBody>
            <a:bodyPr>
              <a:spAutoFit/>
            </a:bodyPr>
            <a:lstStyle/>
            <a:p>
              <a:r>
                <a:rPr lang="en-GB" sz="1250">
                  <a:latin typeface="Arial" charset="0"/>
                </a:rPr>
                <a:t>Analytical</a:t>
              </a:r>
              <a:endParaRPr lang="el-GR" sz="1250">
                <a:latin typeface="Arial" charset="0"/>
              </a:endParaRPr>
            </a:p>
          </p:txBody>
        </p:sp>
      </p:grpSp>
      <p:grpSp>
        <p:nvGrpSpPr>
          <p:cNvPr id="14346" name="Group 31"/>
          <p:cNvGrpSpPr>
            <a:grpSpLocks/>
          </p:cNvGrpSpPr>
          <p:nvPr/>
        </p:nvGrpSpPr>
        <p:grpSpPr bwMode="auto">
          <a:xfrm>
            <a:off x="780661" y="3031638"/>
            <a:ext cx="2083594" cy="2455333"/>
            <a:chOff x="644444" y="3868738"/>
            <a:chExt cx="2500394" cy="2946400"/>
          </a:xfrm>
        </p:grpSpPr>
        <p:pic>
          <p:nvPicPr>
            <p:cNvPr id="14347" name="Picture 9" descr="Pie_FeIII"/>
            <p:cNvPicPr>
              <a:picLocks noChangeAspect="1" noChangeArrowheads="1"/>
            </p:cNvPicPr>
            <p:nvPr/>
          </p:nvPicPr>
          <p:blipFill>
            <a:blip r:embed="rId6" cstate="print"/>
            <a:srcRect/>
            <a:stretch>
              <a:fillRect/>
            </a:stretch>
          </p:blipFill>
          <p:spPr bwMode="auto">
            <a:xfrm>
              <a:off x="644525" y="3868738"/>
              <a:ext cx="2500313" cy="2946400"/>
            </a:xfrm>
            <a:prstGeom prst="rect">
              <a:avLst/>
            </a:prstGeom>
            <a:solidFill>
              <a:srgbClr val="FFCCFF"/>
            </a:solidFill>
            <a:ln w="25400">
              <a:solidFill>
                <a:srgbClr val="FF00FF"/>
              </a:solidFill>
              <a:miter lim="800000"/>
              <a:headEnd/>
              <a:tailEnd/>
            </a:ln>
          </p:spPr>
        </p:pic>
        <p:sp>
          <p:nvSpPr>
            <p:cNvPr id="29" name="Rectangle 28"/>
            <p:cNvSpPr/>
            <p:nvPr/>
          </p:nvSpPr>
          <p:spPr>
            <a:xfrm>
              <a:off x="1692228" y="3870325"/>
              <a:ext cx="1079535" cy="2159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30" name="Rectangle 29"/>
            <p:cNvSpPr/>
            <p:nvPr/>
          </p:nvSpPr>
          <p:spPr>
            <a:xfrm>
              <a:off x="644444" y="3968750"/>
              <a:ext cx="974757" cy="269875"/>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sp>
          <p:nvSpPr>
            <p:cNvPr id="31" name="Rectangle 30"/>
            <p:cNvSpPr/>
            <p:nvPr/>
          </p:nvSpPr>
          <p:spPr>
            <a:xfrm>
              <a:off x="1619201" y="6219825"/>
              <a:ext cx="1512937" cy="161925"/>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500"/>
            </a:p>
          </p:txBody>
        </p:sp>
      </p:grpSp>
      <p:pic>
        <p:nvPicPr>
          <p:cNvPr id="3" name="Picture 2">
            <a:extLst>
              <a:ext uri="{FF2B5EF4-FFF2-40B4-BE49-F238E27FC236}">
                <a16:creationId xmlns:a16="http://schemas.microsoft.com/office/drawing/2014/main" id="{E6E658A3-7AAB-5928-294C-B8714EAD3DDE}"/>
              </a:ext>
            </a:extLst>
          </p:cNvPr>
          <p:cNvPicPr>
            <a:picLocks noChangeAspect="1"/>
          </p:cNvPicPr>
          <p:nvPr/>
        </p:nvPicPr>
        <p:blipFill>
          <a:blip r:embed="rId7"/>
          <a:stretch>
            <a:fillRect/>
          </a:stretch>
        </p:blipFill>
        <p:spPr>
          <a:xfrm>
            <a:off x="4162128" y="892258"/>
            <a:ext cx="2430395" cy="24316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3456" y="30778"/>
            <a:ext cx="9793088" cy="492443"/>
          </a:xfrm>
          <a:prstGeom prst="rect">
            <a:avLst/>
          </a:prstGeom>
          <a:noFill/>
          <a:ln w="9525">
            <a:noFill/>
            <a:miter lim="800000"/>
            <a:headEnd/>
            <a:tailEnd/>
          </a:ln>
        </p:spPr>
        <p:txBody>
          <a:bodyPr wrap="square" anchor="ctr">
            <a:spAutoFit/>
          </a:bodyPr>
          <a:lstStyle/>
          <a:p>
            <a:pPr algn="ctr">
              <a:defRPr/>
            </a:pPr>
            <a:r>
              <a:rPr lang="en-GB" sz="2600" b="1" dirty="0">
                <a:solidFill>
                  <a:srgbClr val="0000CC"/>
                </a:solidFill>
                <a:latin typeface="Arial" pitchFamily="34" charset="0"/>
                <a:ea typeface="+mj-ea"/>
                <a:cs typeface="Arial" pitchFamily="34" charset="0"/>
              </a:rPr>
              <a:t>QUALITY CONTROL OF CHEMICAL ANALYSIS (QC1/30)</a:t>
            </a:r>
            <a:endParaRPr lang="el-GR" sz="2600" dirty="0">
              <a:solidFill>
                <a:srgbClr val="0000CC"/>
              </a:solidFill>
              <a:latin typeface="Arial" pitchFamily="34" charset="0"/>
              <a:ea typeface="+mj-ea"/>
              <a:cs typeface="Arial" pitchFamily="34" charset="0"/>
            </a:endParaRPr>
          </a:p>
        </p:txBody>
      </p:sp>
      <p:sp>
        <p:nvSpPr>
          <p:cNvPr id="28675" name="Rectangle 15"/>
          <p:cNvSpPr>
            <a:spLocks noChangeArrowheads="1"/>
          </p:cNvSpPr>
          <p:nvPr/>
        </p:nvSpPr>
        <p:spPr bwMode="auto">
          <a:xfrm>
            <a:off x="1119560" y="2194721"/>
            <a:ext cx="8208911" cy="2677656"/>
          </a:xfrm>
          <a:prstGeom prst="rect">
            <a:avLst/>
          </a:prstGeom>
          <a:noFill/>
          <a:ln w="9525">
            <a:noFill/>
            <a:miter lim="800000"/>
            <a:headEnd/>
            <a:tailEnd/>
          </a:ln>
        </p:spPr>
        <p:txBody>
          <a:bodyPr wrap="square">
            <a:spAutoFit/>
          </a:bodyPr>
          <a:lstStyle/>
          <a:p>
            <a:pPr marL="236793" indent="-236793">
              <a:buFontTx/>
              <a:buChar char="•"/>
              <a:tabLst>
                <a:tab pos="236793" algn="l"/>
              </a:tabLst>
            </a:pPr>
            <a:r>
              <a:rPr lang="en-GB" sz="2400" b="1" dirty="0">
                <a:solidFill>
                  <a:srgbClr val="0000CC"/>
                </a:solidFill>
                <a:latin typeface="Arial" charset="0"/>
              </a:rPr>
              <a:t>Sequence diagrams plotted (</a:t>
            </a:r>
            <a:r>
              <a:rPr lang="en-GB" sz="2400" i="1" dirty="0">
                <a:solidFill>
                  <a:srgbClr val="0000CC"/>
                </a:solidFill>
                <a:latin typeface="Arial" charset="0"/>
              </a:rPr>
              <a:t>sample number against analytical results in the sequence analysed</a:t>
            </a:r>
            <a:r>
              <a:rPr lang="en-GB" sz="2400" b="1" dirty="0">
                <a:solidFill>
                  <a:srgbClr val="0000CC"/>
                </a:solidFill>
                <a:latin typeface="Arial" charset="0"/>
              </a:rPr>
              <a:t>) to see if there are any peculiarities (</a:t>
            </a:r>
            <a:r>
              <a:rPr lang="en-GB" sz="2400" i="1" dirty="0">
                <a:solidFill>
                  <a:srgbClr val="0000CC"/>
                </a:solidFill>
                <a:latin typeface="Arial" charset="0"/>
              </a:rPr>
              <a:t>strange patterns</a:t>
            </a:r>
            <a:r>
              <a:rPr lang="en-GB" sz="2400" b="1" dirty="0">
                <a:solidFill>
                  <a:srgbClr val="0000CC"/>
                </a:solidFill>
                <a:latin typeface="Arial" charset="0"/>
              </a:rPr>
              <a:t>);</a:t>
            </a:r>
          </a:p>
          <a:p>
            <a:pPr marL="236793" indent="-236793">
              <a:buFont typeface="Arial" charset="0"/>
              <a:buChar char="•"/>
              <a:tabLst>
                <a:tab pos="236793" algn="l"/>
              </a:tabLst>
            </a:pPr>
            <a:r>
              <a:rPr lang="en-GB" sz="2400" b="1" dirty="0">
                <a:solidFill>
                  <a:srgbClr val="0000CC"/>
                </a:solidFill>
                <a:latin typeface="Arial" charset="0"/>
              </a:rPr>
              <a:t>Results of Standard/Reference samples extracted for their statistical treatment, and</a:t>
            </a:r>
          </a:p>
          <a:p>
            <a:pPr marL="236793" indent="-236793">
              <a:buFont typeface="Arial" charset="0"/>
              <a:buChar char="•"/>
              <a:tabLst>
                <a:tab pos="236793" algn="l"/>
              </a:tabLst>
            </a:pPr>
            <a:r>
              <a:rPr lang="en-GB" sz="2400" b="1" dirty="0">
                <a:solidFill>
                  <a:srgbClr val="0000CC"/>
                </a:solidFill>
                <a:latin typeface="Arial" charset="0"/>
              </a:rPr>
              <a:t>Replicate analyses on duplicated field sample splits extracted for their statistical treatment.</a:t>
            </a:r>
            <a:endParaRPr lang="el-GR" sz="2400" dirty="0">
              <a:solidFill>
                <a:srgbClr val="0000CC"/>
              </a:solidFill>
              <a:latin typeface="Arial" charset="0"/>
            </a:endParaRPr>
          </a:p>
        </p:txBody>
      </p:sp>
      <p:sp>
        <p:nvSpPr>
          <p:cNvPr id="28676" name="Rectangle 4"/>
          <p:cNvSpPr>
            <a:spLocks noChangeArrowheads="1"/>
          </p:cNvSpPr>
          <p:nvPr/>
        </p:nvSpPr>
        <p:spPr bwMode="auto">
          <a:xfrm>
            <a:off x="327472" y="1243542"/>
            <a:ext cx="9433048" cy="830997"/>
          </a:xfrm>
          <a:prstGeom prst="rect">
            <a:avLst/>
          </a:prstGeom>
          <a:noFill/>
          <a:ln w="9525">
            <a:noFill/>
            <a:miter lim="800000"/>
            <a:headEnd/>
            <a:tailEnd/>
          </a:ln>
        </p:spPr>
        <p:txBody>
          <a:bodyPr wrap="square">
            <a:spAutoFit/>
          </a:bodyPr>
          <a:lstStyle/>
          <a:p>
            <a:r>
              <a:rPr lang="en-GB" sz="2400" b="1" dirty="0">
                <a:solidFill>
                  <a:srgbClr val="0000CC"/>
                </a:solidFill>
                <a:latin typeface="Arial" charset="0"/>
              </a:rPr>
              <a:t>Upon receipt of analytical results their quality is first examined, </a:t>
            </a:r>
            <a:r>
              <a:rPr lang="en-GB" sz="2400" b="1" i="1" dirty="0">
                <a:solidFill>
                  <a:srgbClr val="0000CC"/>
                </a:solidFill>
                <a:latin typeface="Arial" charset="0"/>
              </a:rPr>
              <a:t>i.e</a:t>
            </a:r>
            <a:r>
              <a:rPr lang="en-GB" sz="2400" b="1" dirty="0">
                <a:solidFill>
                  <a:srgbClr val="0000CC"/>
                </a:solidFill>
                <a:latin typeface="Arial" charset="0"/>
              </a:rPr>
              <a:t>.,</a:t>
            </a:r>
          </a:p>
        </p:txBody>
      </p:sp>
      <p:cxnSp>
        <p:nvCxnSpPr>
          <p:cNvPr id="3" name="Straight Connector 2">
            <a:extLst>
              <a:ext uri="{FF2B5EF4-FFF2-40B4-BE49-F238E27FC236}">
                <a16:creationId xmlns:a16="http://schemas.microsoft.com/office/drawing/2014/main" id="{5AF04D14-09BC-271C-9CE5-D82CAB228416}"/>
              </a:ext>
            </a:extLst>
          </p:cNvPr>
          <p:cNvCxnSpPr>
            <a:cxnSpLocks/>
          </p:cNvCxnSpPr>
          <p:nvPr/>
        </p:nvCxnSpPr>
        <p:spPr>
          <a:xfrm>
            <a:off x="516238" y="553244"/>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972766-44B3-0F91-9D38-9EC77F803CC3}"/>
              </a:ext>
            </a:extLst>
          </p:cNvPr>
          <p:cNvGrpSpPr/>
          <p:nvPr/>
        </p:nvGrpSpPr>
        <p:grpSpPr>
          <a:xfrm>
            <a:off x="255464" y="0"/>
            <a:ext cx="9721080" cy="5604258"/>
            <a:chOff x="255464" y="0"/>
            <a:chExt cx="9721080" cy="5604258"/>
          </a:xfrm>
        </p:grpSpPr>
        <p:pic>
          <p:nvPicPr>
            <p:cNvPr id="7" name="Picture 6" descr="Graphical user interface, chart&#10;&#10;Description automatically generated">
              <a:extLst>
                <a:ext uri="{FF2B5EF4-FFF2-40B4-BE49-F238E27FC236}">
                  <a16:creationId xmlns:a16="http://schemas.microsoft.com/office/drawing/2014/main" id="{2FE4D9C7-C103-2AC5-1CAF-69EFB56FEA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9520" y="0"/>
              <a:ext cx="4277645" cy="4225652"/>
            </a:xfrm>
            <a:prstGeom prst="rect">
              <a:avLst/>
            </a:prstGeom>
          </p:spPr>
        </p:pic>
        <p:sp>
          <p:nvSpPr>
            <p:cNvPr id="9" name="TextBox 8">
              <a:extLst>
                <a:ext uri="{FF2B5EF4-FFF2-40B4-BE49-F238E27FC236}">
                  <a16:creationId xmlns:a16="http://schemas.microsoft.com/office/drawing/2014/main" id="{35EE2029-326C-1097-3BC5-D01AF9E7CFDA}"/>
                </a:ext>
              </a:extLst>
            </p:cNvPr>
            <p:cNvSpPr txBox="1"/>
            <p:nvPr/>
          </p:nvSpPr>
          <p:spPr>
            <a:xfrm>
              <a:off x="255464" y="4342374"/>
              <a:ext cx="9721080" cy="1261884"/>
            </a:xfrm>
            <a:prstGeom prst="rect">
              <a:avLst/>
            </a:prstGeom>
            <a:noFill/>
          </p:spPr>
          <p:txBody>
            <a:bodyPr wrap="square">
              <a:spAutoFit/>
            </a:bodyPr>
            <a:lstStyle/>
            <a:p>
              <a:r>
                <a:rPr lang="en-GB" sz="1600" dirty="0">
                  <a:solidFill>
                    <a:srgbClr val="000000"/>
                  </a:solidFill>
                </a:rPr>
                <a:t>Example of a control chart plot using QI Analyst software for the BGS Moroccan secondary reference material MB1 (after Johnson </a:t>
              </a:r>
              <a:r>
                <a:rPr lang="en-GB" sz="1600" i="1" dirty="0">
                  <a:solidFill>
                    <a:srgbClr val="000000"/>
                  </a:solidFill>
                </a:rPr>
                <a:t>et al</a:t>
              </a:r>
              <a:r>
                <a:rPr lang="en-GB" sz="1600" dirty="0">
                  <a:solidFill>
                    <a:srgbClr val="000000"/>
                  </a:solidFill>
                </a:rPr>
                <a:t>., 2001, Fig. 2.4, p.10).  The central solid line represents the accepted value (AV) of the secondary reference material; outer black and olive colour dashed lines are at AV ± 2SD and ± 3SD, respectively.  The red dot and line represent a batch that fails QC criteria. </a:t>
              </a:r>
            </a:p>
            <a:p>
              <a:r>
                <a:rPr lang="en-GB" sz="1200" dirty="0">
                  <a:solidFill>
                    <a:srgbClr val="000000"/>
                  </a:solidFill>
                </a:rPr>
                <a:t>Figure 7.2 on page 396. Source: Johnson (2011, Fig. 5.4, p.68). </a:t>
              </a:r>
              <a:endParaRPr lang="en-GB" sz="1200" dirty="0"/>
            </a:p>
          </p:txBody>
        </p:sp>
        <p:sp>
          <p:nvSpPr>
            <p:cNvPr id="2" name="TextBox 1">
              <a:extLst>
                <a:ext uri="{FF2B5EF4-FFF2-40B4-BE49-F238E27FC236}">
                  <a16:creationId xmlns:a16="http://schemas.microsoft.com/office/drawing/2014/main" id="{A06E988B-2783-C00C-BD9D-6366FA10F030}"/>
                </a:ext>
              </a:extLst>
            </p:cNvPr>
            <p:cNvSpPr txBox="1"/>
            <p:nvPr/>
          </p:nvSpPr>
          <p:spPr>
            <a:xfrm>
              <a:off x="5007992" y="1738324"/>
              <a:ext cx="4659737" cy="369332"/>
            </a:xfrm>
            <a:prstGeom prst="rect">
              <a:avLst/>
            </a:prstGeom>
            <a:noFill/>
          </p:spPr>
          <p:txBody>
            <a:bodyPr wrap="none" rtlCol="0">
              <a:spAutoFit/>
            </a:bodyPr>
            <a:lstStyle/>
            <a:p>
              <a:r>
                <a:rPr lang="en-GB" dirty="0"/>
                <a:t>Accepted value of secondary reference material</a:t>
              </a:r>
            </a:p>
          </p:txBody>
        </p:sp>
        <p:sp>
          <p:nvSpPr>
            <p:cNvPr id="4" name="TextBox 3">
              <a:extLst>
                <a:ext uri="{FF2B5EF4-FFF2-40B4-BE49-F238E27FC236}">
                  <a16:creationId xmlns:a16="http://schemas.microsoft.com/office/drawing/2014/main" id="{2BCB6901-BA1D-9062-CA38-EB8E46ACBC1C}"/>
                </a:ext>
              </a:extLst>
            </p:cNvPr>
            <p:cNvSpPr txBox="1"/>
            <p:nvPr/>
          </p:nvSpPr>
          <p:spPr>
            <a:xfrm>
              <a:off x="5007487" y="985292"/>
              <a:ext cx="1100526" cy="369332"/>
            </a:xfrm>
            <a:prstGeom prst="rect">
              <a:avLst/>
            </a:prstGeom>
            <a:noFill/>
          </p:spPr>
          <p:txBody>
            <a:bodyPr wrap="square">
              <a:spAutoFit/>
            </a:bodyPr>
            <a:lstStyle/>
            <a:p>
              <a:r>
                <a:rPr lang="en-GB" sz="1800" dirty="0">
                  <a:solidFill>
                    <a:srgbClr val="000000"/>
                  </a:solidFill>
                </a:rPr>
                <a:t>AV + 2SD </a:t>
              </a:r>
              <a:endParaRPr lang="en-GB" dirty="0"/>
            </a:p>
          </p:txBody>
        </p:sp>
        <p:sp>
          <p:nvSpPr>
            <p:cNvPr id="5" name="TextBox 4">
              <a:extLst>
                <a:ext uri="{FF2B5EF4-FFF2-40B4-BE49-F238E27FC236}">
                  <a16:creationId xmlns:a16="http://schemas.microsoft.com/office/drawing/2014/main" id="{40CC27BB-9DBE-4A6B-BEEE-0B55202BF623}"/>
                </a:ext>
              </a:extLst>
            </p:cNvPr>
            <p:cNvSpPr txBox="1"/>
            <p:nvPr/>
          </p:nvSpPr>
          <p:spPr>
            <a:xfrm>
              <a:off x="5007487" y="2516070"/>
              <a:ext cx="1100526" cy="369332"/>
            </a:xfrm>
            <a:prstGeom prst="rect">
              <a:avLst/>
            </a:prstGeom>
            <a:noFill/>
          </p:spPr>
          <p:txBody>
            <a:bodyPr wrap="square">
              <a:spAutoFit/>
            </a:bodyPr>
            <a:lstStyle/>
            <a:p>
              <a:r>
                <a:rPr lang="en-GB" sz="1800" dirty="0">
                  <a:solidFill>
                    <a:srgbClr val="000000"/>
                  </a:solidFill>
                </a:rPr>
                <a:t>AV - 2SD </a:t>
              </a:r>
              <a:endParaRPr lang="en-GB" dirty="0"/>
            </a:p>
          </p:txBody>
        </p:sp>
        <p:sp>
          <p:nvSpPr>
            <p:cNvPr id="6" name="TextBox 5">
              <a:extLst>
                <a:ext uri="{FF2B5EF4-FFF2-40B4-BE49-F238E27FC236}">
                  <a16:creationId xmlns:a16="http://schemas.microsoft.com/office/drawing/2014/main" id="{73068C79-A295-E34E-4067-857596CE7137}"/>
                </a:ext>
              </a:extLst>
            </p:cNvPr>
            <p:cNvSpPr txBox="1"/>
            <p:nvPr/>
          </p:nvSpPr>
          <p:spPr>
            <a:xfrm>
              <a:off x="5003365" y="586196"/>
              <a:ext cx="1100526" cy="369332"/>
            </a:xfrm>
            <a:prstGeom prst="rect">
              <a:avLst/>
            </a:prstGeom>
            <a:noFill/>
          </p:spPr>
          <p:txBody>
            <a:bodyPr wrap="square">
              <a:spAutoFit/>
            </a:bodyPr>
            <a:lstStyle/>
            <a:p>
              <a:r>
                <a:rPr lang="en-GB" sz="1800" dirty="0">
                  <a:solidFill>
                    <a:schemeClr val="accent3">
                      <a:lumMod val="50000"/>
                    </a:schemeClr>
                  </a:solidFill>
                </a:rPr>
                <a:t>AV + 3SD </a:t>
              </a:r>
              <a:endParaRPr lang="en-GB" dirty="0">
                <a:solidFill>
                  <a:schemeClr val="accent3">
                    <a:lumMod val="50000"/>
                  </a:schemeClr>
                </a:solidFill>
              </a:endParaRPr>
            </a:p>
          </p:txBody>
        </p:sp>
        <p:sp>
          <p:nvSpPr>
            <p:cNvPr id="8" name="TextBox 7">
              <a:extLst>
                <a:ext uri="{FF2B5EF4-FFF2-40B4-BE49-F238E27FC236}">
                  <a16:creationId xmlns:a16="http://schemas.microsoft.com/office/drawing/2014/main" id="{98D34D0F-A83E-A8EA-91AC-6AA86C95317D}"/>
                </a:ext>
              </a:extLst>
            </p:cNvPr>
            <p:cNvSpPr txBox="1"/>
            <p:nvPr/>
          </p:nvSpPr>
          <p:spPr>
            <a:xfrm>
              <a:off x="5010166" y="2892864"/>
              <a:ext cx="1100526" cy="369332"/>
            </a:xfrm>
            <a:prstGeom prst="rect">
              <a:avLst/>
            </a:prstGeom>
            <a:noFill/>
          </p:spPr>
          <p:txBody>
            <a:bodyPr wrap="square">
              <a:spAutoFit/>
            </a:bodyPr>
            <a:lstStyle/>
            <a:p>
              <a:r>
                <a:rPr lang="en-GB" sz="1800" dirty="0">
                  <a:solidFill>
                    <a:schemeClr val="accent3">
                      <a:lumMod val="50000"/>
                    </a:schemeClr>
                  </a:solidFill>
                </a:rPr>
                <a:t>AV - 3SD </a:t>
              </a:r>
              <a:endParaRPr lang="en-GB" dirty="0">
                <a:solidFill>
                  <a:schemeClr val="accent3">
                    <a:lumMod val="50000"/>
                  </a:schemeClr>
                </a:solidFill>
              </a:endParaRPr>
            </a:p>
          </p:txBody>
        </p:sp>
        <p:sp>
          <p:nvSpPr>
            <p:cNvPr id="10" name="Oval 9">
              <a:extLst>
                <a:ext uri="{FF2B5EF4-FFF2-40B4-BE49-F238E27FC236}">
                  <a16:creationId xmlns:a16="http://schemas.microsoft.com/office/drawing/2014/main" id="{8E0BB3FD-F2D1-70AF-4167-9EC9BDCDC0FD}"/>
                </a:ext>
              </a:extLst>
            </p:cNvPr>
            <p:cNvSpPr/>
            <p:nvPr/>
          </p:nvSpPr>
          <p:spPr>
            <a:xfrm>
              <a:off x="4631476" y="2602048"/>
              <a:ext cx="288032" cy="710080"/>
            </a:xfrm>
            <a:prstGeom prst="ellipse">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4C7D774-4246-1C81-60DF-620440108157}"/>
                </a:ext>
              </a:extLst>
            </p:cNvPr>
            <p:cNvSpPr txBox="1"/>
            <p:nvPr/>
          </p:nvSpPr>
          <p:spPr>
            <a:xfrm>
              <a:off x="1638340" y="3127462"/>
              <a:ext cx="2621459" cy="369332"/>
            </a:xfrm>
            <a:prstGeom prst="rect">
              <a:avLst/>
            </a:prstGeom>
            <a:noFill/>
          </p:spPr>
          <p:txBody>
            <a:bodyPr wrap="square">
              <a:spAutoFit/>
            </a:bodyPr>
            <a:lstStyle/>
            <a:p>
              <a:r>
                <a:rPr lang="en-GB" sz="1800" dirty="0">
                  <a:solidFill>
                    <a:srgbClr val="FF0000"/>
                  </a:solidFill>
                </a:rPr>
                <a:t>Batch that fails QC criteria</a:t>
              </a:r>
              <a:endParaRPr lang="en-GB" dirty="0">
                <a:solidFill>
                  <a:srgbClr val="FF0000"/>
                </a:solidFill>
              </a:endParaRPr>
            </a:p>
          </p:txBody>
        </p:sp>
        <p:cxnSp>
          <p:nvCxnSpPr>
            <p:cNvPr id="14" name="Straight Arrow Connector 13">
              <a:extLst>
                <a:ext uri="{FF2B5EF4-FFF2-40B4-BE49-F238E27FC236}">
                  <a16:creationId xmlns:a16="http://schemas.microsoft.com/office/drawing/2014/main" id="{147EE3AC-9A8E-7B19-F9E0-A8B64E932D62}"/>
                </a:ext>
              </a:extLst>
            </p:cNvPr>
            <p:cNvCxnSpPr>
              <a:stCxn id="12" idx="3"/>
            </p:cNvCxnSpPr>
            <p:nvPr/>
          </p:nvCxnSpPr>
          <p:spPr>
            <a:xfrm flipV="1">
              <a:off x="4259799" y="2957088"/>
              <a:ext cx="371677" cy="355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91AFF1A1-23F1-A3B2-7593-471E4395BF3F}"/>
              </a:ext>
            </a:extLst>
          </p:cNvPr>
          <p:cNvSpPr txBox="1"/>
          <p:nvPr/>
        </p:nvSpPr>
        <p:spPr>
          <a:xfrm>
            <a:off x="8464376" y="-10902"/>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(QC2/30)</a:t>
            </a:r>
            <a:endParaRPr lang="en-GB" sz="2400" dirty="0"/>
          </a:p>
        </p:txBody>
      </p:sp>
    </p:spTree>
    <p:extLst>
      <p:ext uri="{BB962C8B-B14F-4D97-AF65-F5344CB8AC3E}">
        <p14:creationId xmlns:p14="http://schemas.microsoft.com/office/powerpoint/2010/main" val="411110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6CCAD-D7E3-8ADB-936B-E3DA2C64AA43}"/>
              </a:ext>
            </a:extLst>
          </p:cNvPr>
          <p:cNvPicPr>
            <a:picLocks noChangeAspect="1"/>
          </p:cNvPicPr>
          <p:nvPr/>
        </p:nvPicPr>
        <p:blipFill rotWithShape="1">
          <a:blip r:embed="rId2">
            <a:extLst>
              <a:ext uri="{28A0092B-C50C-407E-A947-70E740481C1C}">
                <a14:useLocalDpi xmlns:a14="http://schemas.microsoft.com/office/drawing/2010/main"/>
              </a:ext>
            </a:extLst>
          </a:blip>
          <a:srcRect l="6160"/>
          <a:stretch/>
        </p:blipFill>
        <p:spPr>
          <a:xfrm>
            <a:off x="183456" y="167752"/>
            <a:ext cx="5208021" cy="5426052"/>
          </a:xfrm>
          <a:prstGeom prst="rect">
            <a:avLst/>
          </a:prstGeom>
        </p:spPr>
      </p:pic>
      <p:sp>
        <p:nvSpPr>
          <p:cNvPr id="5" name="TextBox 4">
            <a:extLst>
              <a:ext uri="{FF2B5EF4-FFF2-40B4-BE49-F238E27FC236}">
                <a16:creationId xmlns:a16="http://schemas.microsoft.com/office/drawing/2014/main" id="{EB2D2AC0-97D5-4D0A-45E6-CC09886D3320}"/>
              </a:ext>
            </a:extLst>
          </p:cNvPr>
          <p:cNvSpPr txBox="1"/>
          <p:nvPr/>
        </p:nvSpPr>
        <p:spPr>
          <a:xfrm>
            <a:off x="5391477" y="392380"/>
            <a:ext cx="4441051" cy="5447645"/>
          </a:xfrm>
          <a:prstGeom prst="rect">
            <a:avLst/>
          </a:prstGeom>
          <a:noFill/>
        </p:spPr>
        <p:txBody>
          <a:bodyPr wrap="square">
            <a:spAutoFit/>
          </a:bodyPr>
          <a:lstStyle/>
          <a:p>
            <a:r>
              <a:rPr lang="en-GB" sz="1600" dirty="0">
                <a:solidFill>
                  <a:srgbClr val="000000"/>
                </a:solidFill>
              </a:rPr>
              <a:t>Example of a control chart for a secondary reference material used in the </a:t>
            </a:r>
            <a:r>
              <a:rPr lang="en-GB" sz="1600" dirty="0">
                <a:solidFill>
                  <a:schemeClr val="tx2">
                    <a:lumMod val="75000"/>
                  </a:schemeClr>
                </a:solidFill>
                <a:hlinkClick r:id="rId3">
                  <a:extLst>
                    <a:ext uri="{A12FA001-AC4F-418D-AE19-62706E023703}">
                      <ahyp:hlinkClr xmlns:ahyp="http://schemas.microsoft.com/office/drawing/2018/hyperlinkcolor" val="tx"/>
                    </a:ext>
                  </a:extLst>
                </a:hlinkClick>
              </a:rPr>
              <a:t>EuroGeoSurveys</a:t>
            </a:r>
            <a:r>
              <a:rPr lang="en-GB" sz="1600" dirty="0">
                <a:solidFill>
                  <a:srgbClr val="000000"/>
                </a:solidFill>
              </a:rPr>
              <a:t> </a:t>
            </a:r>
            <a:r>
              <a:rPr lang="en-GB" sz="1600" dirty="0">
                <a:solidFill>
                  <a:srgbClr val="000000"/>
                </a:solidFill>
                <a:hlinkClick r:id="rId4"/>
              </a:rPr>
              <a:t>Geochemistry Expert Group</a:t>
            </a:r>
            <a:r>
              <a:rPr lang="en-GB" sz="1600" dirty="0">
                <a:solidFill>
                  <a:srgbClr val="000000"/>
                </a:solidFill>
              </a:rPr>
              <a:t>’s (EGS-GEG) URGE I project. </a:t>
            </a:r>
          </a:p>
          <a:p>
            <a:endParaRPr lang="en-GB" sz="1600" dirty="0">
              <a:solidFill>
                <a:srgbClr val="000000"/>
              </a:solidFill>
            </a:endParaRPr>
          </a:p>
          <a:p>
            <a:r>
              <a:rPr lang="en-GB" sz="1600" dirty="0">
                <a:solidFill>
                  <a:srgbClr val="000000"/>
                </a:solidFill>
              </a:rPr>
              <a:t>The central solid black line represents the accepted value (AV); outer dashed lines are at AV ±2SD and dotted lines at AV ±3SD. </a:t>
            </a:r>
          </a:p>
          <a:p>
            <a:endParaRPr lang="en-GB" sz="1600" dirty="0">
              <a:solidFill>
                <a:srgbClr val="000000"/>
              </a:solidFill>
            </a:endParaRPr>
          </a:p>
          <a:p>
            <a:r>
              <a:rPr lang="en-GB" sz="1600" dirty="0">
                <a:solidFill>
                  <a:srgbClr val="000000"/>
                </a:solidFill>
              </a:rPr>
              <a:t>The secondary reference material was used in the urban geochemical mapping projects in different European cities, the results of which are separated by solid coloured lines.  In some cases, the city samples were analysed in two different batches and at different times, and dashed lines separate the two batches. </a:t>
            </a:r>
          </a:p>
          <a:p>
            <a:endParaRPr lang="en-GB" sz="1600" dirty="0">
              <a:solidFill>
                <a:srgbClr val="000000"/>
              </a:solidFill>
            </a:endParaRPr>
          </a:p>
          <a:p>
            <a:endParaRPr lang="en-GB" sz="1600" dirty="0">
              <a:solidFill>
                <a:srgbClr val="000000"/>
              </a:solidFill>
            </a:endParaRPr>
          </a:p>
          <a:p>
            <a:r>
              <a:rPr lang="en-GB" sz="1200" dirty="0">
                <a:solidFill>
                  <a:srgbClr val="000000"/>
                </a:solidFill>
              </a:rPr>
              <a:t>Figure 7.3 on page 396 of Manual. Plotted by Alecos Demetriades, Hellenic Institute of Geology and Mineral Exploration (IGME) and IUGS Commission on Global Geochemical Baselines (IUGS-CGGB) with Golden Software’s Grapher™ v20. </a:t>
            </a:r>
            <a:endParaRPr lang="en-GB" sz="1200" dirty="0"/>
          </a:p>
        </p:txBody>
      </p:sp>
      <p:sp>
        <p:nvSpPr>
          <p:cNvPr id="2" name="TextBox 1">
            <a:extLst>
              <a:ext uri="{FF2B5EF4-FFF2-40B4-BE49-F238E27FC236}">
                <a16:creationId xmlns:a16="http://schemas.microsoft.com/office/drawing/2014/main" id="{D60D2060-024A-2BE6-A17A-F845BBB42345}"/>
              </a:ext>
            </a:extLst>
          </p:cNvPr>
          <p:cNvSpPr txBox="1"/>
          <p:nvPr/>
        </p:nvSpPr>
        <p:spPr>
          <a:xfrm>
            <a:off x="8464376" y="-10902"/>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(QC3/30)</a:t>
            </a:r>
            <a:endParaRPr lang="en-GB" sz="2400" dirty="0"/>
          </a:p>
        </p:txBody>
      </p:sp>
    </p:spTree>
    <p:extLst>
      <p:ext uri="{BB962C8B-B14F-4D97-AF65-F5344CB8AC3E}">
        <p14:creationId xmlns:p14="http://schemas.microsoft.com/office/powerpoint/2010/main" val="267637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97A65FB7-DD4B-AEA6-1895-891B257B166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06167" y="-1"/>
            <a:ext cx="7985222" cy="3969323"/>
          </a:xfrm>
          <a:prstGeom prst="rect">
            <a:avLst/>
          </a:prstGeom>
        </p:spPr>
      </p:pic>
      <p:sp>
        <p:nvSpPr>
          <p:cNvPr id="5" name="TextBox 4">
            <a:extLst>
              <a:ext uri="{FF2B5EF4-FFF2-40B4-BE49-F238E27FC236}">
                <a16:creationId xmlns:a16="http://schemas.microsoft.com/office/drawing/2014/main" id="{C8A165A3-5CDC-4151-04C9-625E4AA803A5}"/>
              </a:ext>
            </a:extLst>
          </p:cNvPr>
          <p:cNvSpPr txBox="1"/>
          <p:nvPr/>
        </p:nvSpPr>
        <p:spPr>
          <a:xfrm>
            <a:off x="327472" y="3956037"/>
            <a:ext cx="9577064" cy="1661993"/>
          </a:xfrm>
          <a:prstGeom prst="rect">
            <a:avLst/>
          </a:prstGeom>
          <a:noFill/>
        </p:spPr>
        <p:txBody>
          <a:bodyPr wrap="square">
            <a:spAutoFit/>
          </a:bodyPr>
          <a:lstStyle/>
          <a:p>
            <a:r>
              <a:rPr lang="en-GB" dirty="0">
                <a:solidFill>
                  <a:srgbClr val="000000"/>
                </a:solidFill>
              </a:rPr>
              <a:t>Duplicate-replicate plots for Cu and Ni for G-BASE urban soil (35-50 cm) from United Kingdom East Midlands.  Axis units in mg/kg.  Triangle = DUPA versus DUPB; Square= REPA versus DUPA; and Diamond = REPB versus DUPB (all x-axis versus y-axis).  Notation: DUPA = Routine sample; REPA = Replicate split of routine sample; DUPB = Field duplicate sample; REPB = Replicate split of field duplicate sample. </a:t>
            </a:r>
          </a:p>
          <a:p>
            <a:r>
              <a:rPr lang="en-GB" sz="1200" dirty="0">
                <a:solidFill>
                  <a:srgbClr val="000000"/>
                </a:solidFill>
              </a:rPr>
              <a:t>Figure 7.4 on page 398 of Manual. Source: Johnson (2011, Fig. 5.6, p.69). </a:t>
            </a:r>
            <a:endParaRPr lang="en-GB" sz="1200" dirty="0"/>
          </a:p>
        </p:txBody>
      </p:sp>
      <p:sp>
        <p:nvSpPr>
          <p:cNvPr id="2" name="TextBox 1">
            <a:extLst>
              <a:ext uri="{FF2B5EF4-FFF2-40B4-BE49-F238E27FC236}">
                <a16:creationId xmlns:a16="http://schemas.microsoft.com/office/drawing/2014/main" id="{E08F5133-181F-D8DE-20D6-C11D12950043}"/>
              </a:ext>
            </a:extLst>
          </p:cNvPr>
          <p:cNvSpPr txBox="1"/>
          <p:nvPr/>
        </p:nvSpPr>
        <p:spPr>
          <a:xfrm>
            <a:off x="8464376" y="-10902"/>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(QC4/30)</a:t>
            </a:r>
            <a:endParaRPr lang="en-GB" sz="2400" dirty="0"/>
          </a:p>
        </p:txBody>
      </p:sp>
    </p:spTree>
    <p:extLst>
      <p:ext uri="{BB962C8B-B14F-4D97-AF65-F5344CB8AC3E}">
        <p14:creationId xmlns:p14="http://schemas.microsoft.com/office/powerpoint/2010/main" val="1768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C56FE-9D0C-5785-289B-0037366A65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9480" y="122866"/>
            <a:ext cx="5726318" cy="4945732"/>
          </a:xfrm>
          <a:prstGeom prst="rect">
            <a:avLst/>
          </a:prstGeom>
        </p:spPr>
      </p:pic>
      <p:sp>
        <p:nvSpPr>
          <p:cNvPr id="5" name="TextBox 4">
            <a:extLst>
              <a:ext uri="{FF2B5EF4-FFF2-40B4-BE49-F238E27FC236}">
                <a16:creationId xmlns:a16="http://schemas.microsoft.com/office/drawing/2014/main" id="{DD1E84DD-0855-EBC5-7A34-384E08C6563E}"/>
              </a:ext>
            </a:extLst>
          </p:cNvPr>
          <p:cNvSpPr txBox="1"/>
          <p:nvPr/>
        </p:nvSpPr>
        <p:spPr>
          <a:xfrm>
            <a:off x="183456" y="5160589"/>
            <a:ext cx="5112568" cy="461665"/>
          </a:xfrm>
          <a:prstGeom prst="rect">
            <a:avLst/>
          </a:prstGeom>
          <a:noFill/>
        </p:spPr>
        <p:txBody>
          <a:bodyPr wrap="square">
            <a:spAutoFit/>
          </a:bodyPr>
          <a:lstStyle/>
          <a:p>
            <a:r>
              <a:rPr lang="en-GB" sz="1200" dirty="0">
                <a:solidFill>
                  <a:srgbClr val="000000"/>
                </a:solidFill>
              </a:rPr>
              <a:t>Figure 7.5 on page 400 of Manual. Source: Demetriades (2011, Fig. 6.2, p.82, slightly modified). </a:t>
            </a:r>
            <a:endParaRPr lang="en-GB" sz="1200" dirty="0"/>
          </a:p>
        </p:txBody>
      </p:sp>
      <p:sp>
        <p:nvSpPr>
          <p:cNvPr id="2" name="TextBox 1">
            <a:extLst>
              <a:ext uri="{FF2B5EF4-FFF2-40B4-BE49-F238E27FC236}">
                <a16:creationId xmlns:a16="http://schemas.microsoft.com/office/drawing/2014/main" id="{6E12558B-F6BF-0D93-48F7-8B153DD15E15}"/>
              </a:ext>
            </a:extLst>
          </p:cNvPr>
          <p:cNvSpPr txBox="1"/>
          <p:nvPr/>
        </p:nvSpPr>
        <p:spPr>
          <a:xfrm>
            <a:off x="8464376" y="-10902"/>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(QC5/30)</a:t>
            </a:r>
            <a:endParaRPr lang="en-GB" sz="2400" dirty="0"/>
          </a:p>
        </p:txBody>
      </p:sp>
      <p:sp>
        <p:nvSpPr>
          <p:cNvPr id="4" name="TextBox 3">
            <a:extLst>
              <a:ext uri="{FF2B5EF4-FFF2-40B4-BE49-F238E27FC236}">
                <a16:creationId xmlns:a16="http://schemas.microsoft.com/office/drawing/2014/main" id="{388A3D2E-BF15-B17B-DEA4-CE731D90AA6F}"/>
              </a:ext>
            </a:extLst>
          </p:cNvPr>
          <p:cNvSpPr txBox="1"/>
          <p:nvPr/>
        </p:nvSpPr>
        <p:spPr>
          <a:xfrm>
            <a:off x="6186146" y="443483"/>
            <a:ext cx="3718389" cy="4801314"/>
          </a:xfrm>
          <a:prstGeom prst="rect">
            <a:avLst/>
          </a:prstGeom>
          <a:noFill/>
        </p:spPr>
        <p:txBody>
          <a:bodyPr wrap="square">
            <a:spAutoFit/>
          </a:bodyPr>
          <a:lstStyle/>
          <a:p>
            <a:r>
              <a:rPr lang="en-GB" dirty="0">
                <a:solidFill>
                  <a:srgbClr val="000000"/>
                </a:solidFill>
              </a:rPr>
              <a:t>The reduced major axis line is the best-fit line of Y on X and X on Y, and it is used in the process of estimating the Practical Detection Limit (PDL).</a:t>
            </a:r>
          </a:p>
          <a:p>
            <a:endParaRPr lang="en-GB" dirty="0">
              <a:solidFill>
                <a:srgbClr val="000000"/>
              </a:solidFill>
            </a:endParaRPr>
          </a:p>
          <a:p>
            <a:r>
              <a:rPr lang="en-GB" dirty="0">
                <a:solidFill>
                  <a:srgbClr val="000000"/>
                </a:solidFill>
              </a:rPr>
              <a:t>The practical detection limit is estimated by the use of the project’s replicated analytical results.</a:t>
            </a:r>
          </a:p>
          <a:p>
            <a:endParaRPr lang="en-GB" dirty="0">
              <a:solidFill>
                <a:srgbClr val="000000"/>
              </a:solidFill>
            </a:endParaRPr>
          </a:p>
          <a:p>
            <a:r>
              <a:rPr lang="en-GB" dirty="0">
                <a:solidFill>
                  <a:srgbClr val="000000"/>
                </a:solidFill>
              </a:rPr>
              <a:t>For its estimation, uncensored analytical results are preferred.</a:t>
            </a:r>
          </a:p>
          <a:p>
            <a:endParaRPr lang="en-GB" dirty="0">
              <a:solidFill>
                <a:srgbClr val="000000"/>
              </a:solidFill>
            </a:endParaRPr>
          </a:p>
          <a:p>
            <a:r>
              <a:rPr lang="en-GB" dirty="0">
                <a:solidFill>
                  <a:srgbClr val="000000"/>
                </a:solidFill>
              </a:rPr>
              <a:t>If, however, uncensored results are not provided by the laboratory, the PDL procedure can still be used to verify the laboratory’s detection limits. </a:t>
            </a:r>
          </a:p>
        </p:txBody>
      </p:sp>
    </p:spTree>
    <p:extLst>
      <p:ext uri="{BB962C8B-B14F-4D97-AF65-F5344CB8AC3E}">
        <p14:creationId xmlns:p14="http://schemas.microsoft.com/office/powerpoint/2010/main" val="410400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E48C7-537A-B398-1C2A-9EE964B3F59B}"/>
              </a:ext>
            </a:extLst>
          </p:cNvPr>
          <p:cNvPicPr>
            <a:picLocks noChangeAspect="1"/>
          </p:cNvPicPr>
          <p:nvPr/>
        </p:nvPicPr>
        <p:blipFill rotWithShape="1">
          <a:blip r:embed="rId2">
            <a:extLst>
              <a:ext uri="{28A0092B-C50C-407E-A947-70E740481C1C}">
                <a14:useLocalDpi xmlns:a14="http://schemas.microsoft.com/office/drawing/2010/main"/>
              </a:ext>
            </a:extLst>
          </a:blip>
          <a:srcRect l="20704" t="3380" r="20704" b="14721"/>
          <a:stretch/>
        </p:blipFill>
        <p:spPr>
          <a:xfrm>
            <a:off x="39440" y="0"/>
            <a:ext cx="5451231" cy="5715000"/>
          </a:xfrm>
          <a:prstGeom prst="rect">
            <a:avLst/>
          </a:prstGeom>
        </p:spPr>
      </p:pic>
      <p:sp>
        <p:nvSpPr>
          <p:cNvPr id="5" name="TextBox 4">
            <a:extLst>
              <a:ext uri="{FF2B5EF4-FFF2-40B4-BE49-F238E27FC236}">
                <a16:creationId xmlns:a16="http://schemas.microsoft.com/office/drawing/2014/main" id="{EAF1A78C-BDE1-A9C5-D616-1E4B69579464}"/>
              </a:ext>
            </a:extLst>
          </p:cNvPr>
          <p:cNvSpPr txBox="1"/>
          <p:nvPr/>
        </p:nvSpPr>
        <p:spPr>
          <a:xfrm>
            <a:off x="5445332" y="135126"/>
            <a:ext cx="4675228" cy="5539978"/>
          </a:xfrm>
          <a:prstGeom prst="rect">
            <a:avLst/>
          </a:prstGeom>
          <a:noFill/>
        </p:spPr>
        <p:txBody>
          <a:bodyPr wrap="square">
            <a:spAutoFit/>
          </a:bodyPr>
          <a:lstStyle/>
          <a:p>
            <a:r>
              <a:rPr lang="en-GB" dirty="0">
                <a:solidFill>
                  <a:srgbClr val="000000"/>
                </a:solidFill>
              </a:rPr>
              <a:t>Variation of precision with concentration.  Two examples of Be from the aqua regia </a:t>
            </a:r>
            <a:r>
              <a:rPr lang="en-GB" dirty="0">
                <a:solidFill>
                  <a:srgbClr val="000000"/>
                </a:solidFill>
                <a:hlinkClick r:id="rId3"/>
              </a:rPr>
              <a:t>GEMAS</a:t>
            </a:r>
            <a:r>
              <a:rPr lang="en-GB" dirty="0">
                <a:solidFill>
                  <a:srgbClr val="000000"/>
                </a:solidFill>
              </a:rPr>
              <a:t> grazing land soil data set (Reimann </a:t>
            </a:r>
            <a:r>
              <a:rPr lang="en-GB" i="1" dirty="0">
                <a:solidFill>
                  <a:srgbClr val="000000"/>
                </a:solidFill>
              </a:rPr>
              <a:t>et al</a:t>
            </a:r>
            <a:r>
              <a:rPr lang="en-GB" dirty="0">
                <a:solidFill>
                  <a:srgbClr val="000000"/>
                </a:solidFill>
              </a:rPr>
              <a:t>., 2014) plotted with ‘IUGS-CGGB_Chapter-7_PDLPRECIS.xlsx’ Microsoft™ Excel file (see Supplementary material of Manual):</a:t>
            </a:r>
          </a:p>
          <a:p>
            <a:r>
              <a:rPr lang="en-GB" dirty="0">
                <a:solidFill>
                  <a:srgbClr val="000000"/>
                </a:solidFill>
              </a:rPr>
              <a:t> </a:t>
            </a:r>
          </a:p>
          <a:p>
            <a:r>
              <a:rPr lang="en-GB" b="1" dirty="0">
                <a:solidFill>
                  <a:srgbClr val="000000"/>
                </a:solidFill>
              </a:rPr>
              <a:t>(a) </a:t>
            </a:r>
            <a:r>
              <a:rPr lang="en-GB" dirty="0">
                <a:solidFill>
                  <a:srgbClr val="000000"/>
                </a:solidFill>
              </a:rPr>
              <a:t>With negative values (N=94 pairs), and</a:t>
            </a:r>
          </a:p>
          <a:p>
            <a:r>
              <a:rPr lang="en-GB" b="1" dirty="0">
                <a:solidFill>
                  <a:srgbClr val="000000"/>
                </a:solidFill>
              </a:rPr>
              <a:t>(b) </a:t>
            </a:r>
            <a:r>
              <a:rPr lang="en-GB" dirty="0">
                <a:solidFill>
                  <a:srgbClr val="000000"/>
                </a:solidFill>
              </a:rPr>
              <a:t>With negative values removed (N=93 pairs). </a:t>
            </a:r>
          </a:p>
          <a:p>
            <a:endParaRPr lang="en-GB" dirty="0">
              <a:solidFill>
                <a:srgbClr val="000000"/>
              </a:solidFill>
            </a:endParaRPr>
          </a:p>
          <a:p>
            <a:r>
              <a:rPr lang="en-GB" b="1" dirty="0">
                <a:solidFill>
                  <a:srgbClr val="000000"/>
                </a:solidFill>
              </a:rPr>
              <a:t>(a) </a:t>
            </a:r>
            <a:r>
              <a:rPr lang="en-GB" dirty="0">
                <a:solidFill>
                  <a:srgbClr val="000000"/>
                </a:solidFill>
              </a:rPr>
              <a:t>Gives a PDL at 0.072 mg/kg and an overall precision of 18.4% at the 95% confidence level, and </a:t>
            </a:r>
          </a:p>
          <a:p>
            <a:r>
              <a:rPr lang="en-GB" b="1" dirty="0">
                <a:solidFill>
                  <a:srgbClr val="000000"/>
                </a:solidFill>
              </a:rPr>
              <a:t>(b) </a:t>
            </a:r>
            <a:r>
              <a:rPr lang="en-GB" dirty="0">
                <a:solidFill>
                  <a:srgbClr val="000000"/>
                </a:solidFill>
              </a:rPr>
              <a:t>Gives a PDL at 0.046 mg/kg and an overall precision of 24.5% </a:t>
            </a:r>
          </a:p>
          <a:p>
            <a:endParaRPr lang="en-GB" dirty="0">
              <a:solidFill>
                <a:srgbClr val="000000"/>
              </a:solidFill>
            </a:endParaRPr>
          </a:p>
          <a:p>
            <a:r>
              <a:rPr lang="en-GB" dirty="0">
                <a:solidFill>
                  <a:srgbClr val="000000"/>
                </a:solidFill>
              </a:rPr>
              <a:t>at concentrations beyond 50 mg Be/kg.</a:t>
            </a:r>
          </a:p>
          <a:p>
            <a:endParaRPr lang="en-GB" sz="1200" dirty="0">
              <a:solidFill>
                <a:srgbClr val="000000"/>
              </a:solidFill>
            </a:endParaRPr>
          </a:p>
          <a:p>
            <a:endParaRPr lang="en-GB" sz="1200" dirty="0">
              <a:solidFill>
                <a:srgbClr val="000000"/>
              </a:solidFill>
            </a:endParaRPr>
          </a:p>
          <a:p>
            <a:r>
              <a:rPr lang="en-GB" sz="1200" dirty="0">
                <a:solidFill>
                  <a:srgbClr val="000000"/>
                </a:solidFill>
              </a:rPr>
              <a:t>Figure 7.6 on page 402 of Manual. Plotted by Alecos Demetriades (IGME/IUGS-CGGB). </a:t>
            </a:r>
            <a:endParaRPr lang="en-GB" sz="1200" dirty="0"/>
          </a:p>
        </p:txBody>
      </p:sp>
      <p:sp>
        <p:nvSpPr>
          <p:cNvPr id="2" name="TextBox 1">
            <a:extLst>
              <a:ext uri="{FF2B5EF4-FFF2-40B4-BE49-F238E27FC236}">
                <a16:creationId xmlns:a16="http://schemas.microsoft.com/office/drawing/2014/main" id="{047E34EF-4835-E519-C381-EDB14627D0B2}"/>
              </a:ext>
            </a:extLst>
          </p:cNvPr>
          <p:cNvSpPr txBox="1"/>
          <p:nvPr/>
        </p:nvSpPr>
        <p:spPr>
          <a:xfrm>
            <a:off x="3130494" y="-37021"/>
            <a:ext cx="1656184" cy="461665"/>
          </a:xfrm>
          <a:prstGeom prst="rect">
            <a:avLst/>
          </a:prstGeom>
          <a:noFill/>
        </p:spPr>
        <p:txBody>
          <a:bodyPr wrap="square">
            <a:spAutoFit/>
          </a:bodyPr>
          <a:lstStyle/>
          <a:p>
            <a:r>
              <a:rPr lang="en-GB" sz="2400" b="1" dirty="0">
                <a:solidFill>
                  <a:srgbClr val="0000CC"/>
                </a:solidFill>
                <a:latin typeface="Arial" pitchFamily="34" charset="0"/>
                <a:ea typeface="+mj-ea"/>
                <a:cs typeface="Arial" pitchFamily="34" charset="0"/>
              </a:rPr>
              <a:t>(QC6/30)</a:t>
            </a:r>
            <a:endParaRPr lang="en-GB" sz="2400" dirty="0"/>
          </a:p>
        </p:txBody>
      </p:sp>
    </p:spTree>
    <p:extLst>
      <p:ext uri="{BB962C8B-B14F-4D97-AF65-F5344CB8AC3E}">
        <p14:creationId xmlns:p14="http://schemas.microsoft.com/office/powerpoint/2010/main" val="291208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520" y="308759"/>
            <a:ext cx="8640960" cy="3724096"/>
          </a:xfrm>
          <a:prstGeom prst="rect">
            <a:avLst/>
          </a:prstGeom>
        </p:spPr>
        <p:txBody>
          <a:bodyPr wrap="square">
            <a:spAutoFit/>
          </a:bodyPr>
          <a:lstStyle/>
          <a:p>
            <a:pPr algn="ctr"/>
            <a:r>
              <a:rPr lang="en-GB" b="1" dirty="0">
                <a:cs typeface="Arial" pitchFamily="34" charset="0"/>
              </a:rPr>
              <a:t>International Union of Geological Sciences</a:t>
            </a:r>
          </a:p>
          <a:p>
            <a:pPr algn="ctr"/>
            <a:r>
              <a:rPr lang="en-GB" b="1" dirty="0">
                <a:cs typeface="Arial" pitchFamily="34" charset="0"/>
              </a:rPr>
              <a:t>Manual of Standard Methods</a:t>
            </a:r>
          </a:p>
          <a:p>
            <a:pPr algn="ctr"/>
            <a:r>
              <a:rPr lang="en-GB" b="1" dirty="0">
                <a:cs typeface="Arial" pitchFamily="34" charset="0"/>
              </a:rPr>
              <a:t>for</a:t>
            </a:r>
          </a:p>
          <a:p>
            <a:pPr algn="ctr"/>
            <a:r>
              <a:rPr lang="en-GB" b="1" dirty="0">
                <a:cs typeface="Arial" pitchFamily="34" charset="0"/>
              </a:rPr>
              <a:t>Establishing the Global Geochemical Reference Network</a:t>
            </a:r>
          </a:p>
          <a:p>
            <a:pPr algn="ctr"/>
            <a:endParaRPr lang="en-GB" dirty="0">
              <a:cs typeface="Arial" pitchFamily="34" charset="0"/>
            </a:endParaRPr>
          </a:p>
          <a:p>
            <a:pPr algn="ctr"/>
            <a:r>
              <a:rPr lang="en-GB" b="1" dirty="0">
                <a:cs typeface="Arial" pitchFamily="34" charset="0"/>
              </a:rPr>
              <a:t>Chapter 7</a:t>
            </a:r>
          </a:p>
          <a:p>
            <a:pPr algn="ctr"/>
            <a:endParaRPr lang="en-GB" dirty="0">
              <a:cs typeface="Arial" pitchFamily="34" charset="0"/>
            </a:endParaRPr>
          </a:p>
          <a:p>
            <a:pPr algn="ctr"/>
            <a:r>
              <a:rPr lang="en-GB" b="1" dirty="0">
                <a:cs typeface="Arial" pitchFamily="34" charset="0"/>
              </a:rPr>
              <a:t>Quality Control Procedures</a:t>
            </a:r>
          </a:p>
          <a:p>
            <a:pPr algn="ctr"/>
            <a:endParaRPr lang="en-GB" dirty="0">
              <a:cs typeface="Arial" pitchFamily="34" charset="0"/>
            </a:endParaRPr>
          </a:p>
          <a:p>
            <a:pPr algn="ctr"/>
            <a:r>
              <a:rPr lang="en-GB" sz="1600" dirty="0">
                <a:cs typeface="Arial" pitchFamily="34" charset="0"/>
              </a:rPr>
              <a:t>Alecos Demetriades</a:t>
            </a:r>
            <a:r>
              <a:rPr lang="en-GB" sz="1600" baseline="30000" dirty="0">
                <a:cs typeface="Arial" pitchFamily="34" charset="0"/>
              </a:rPr>
              <a:t>1,4</a:t>
            </a:r>
            <a:r>
              <a:rPr lang="en-GB" sz="1600" dirty="0">
                <a:cs typeface="Arial" pitchFamily="34" charset="0"/>
              </a:rPr>
              <a:t>, Christopher C. Johnson</a:t>
            </a:r>
            <a:r>
              <a:rPr lang="en-GB" sz="1600" baseline="30000" dirty="0">
                <a:cs typeface="Arial" pitchFamily="34" charset="0"/>
              </a:rPr>
              <a:t>2,4</a:t>
            </a:r>
            <a:r>
              <a:rPr lang="en-GB" sz="1600" dirty="0">
                <a:cs typeface="Arial" pitchFamily="34" charset="0"/>
              </a:rPr>
              <a:t>, </a:t>
            </a:r>
            <a:r>
              <a:rPr lang="en-GB" sz="1600" u="sng" dirty="0">
                <a:solidFill>
                  <a:srgbClr val="0000CC"/>
                </a:solidFill>
                <a:cs typeface="Arial" pitchFamily="34" charset="0"/>
              </a:rPr>
              <a:t>Ariadne Argyraki</a:t>
            </a:r>
            <a:r>
              <a:rPr lang="en-GB" sz="1600" baseline="30000" dirty="0">
                <a:cs typeface="Arial" pitchFamily="34" charset="0"/>
              </a:rPr>
              <a:t>3,4</a:t>
            </a:r>
          </a:p>
          <a:p>
            <a:endParaRPr lang="en-GB" dirty="0">
              <a:cs typeface="Arial" pitchFamily="34" charset="0"/>
            </a:endParaRPr>
          </a:p>
          <a:p>
            <a:r>
              <a:rPr lang="en-GB" sz="1000" baseline="30000" dirty="0">
                <a:solidFill>
                  <a:srgbClr val="000000"/>
                </a:solidFill>
              </a:rPr>
              <a:t>1</a:t>
            </a:r>
            <a:r>
              <a:rPr lang="en-GB" sz="1000" dirty="0">
                <a:solidFill>
                  <a:srgbClr val="000000"/>
                </a:solidFill>
              </a:rPr>
              <a:t> Institute of Geology and Mineral Exploration, Athens, Hellenic Republic </a:t>
            </a:r>
          </a:p>
          <a:p>
            <a:r>
              <a:rPr lang="en-GB" sz="1000" baseline="30000" dirty="0">
                <a:solidFill>
                  <a:srgbClr val="000000"/>
                </a:solidFill>
              </a:rPr>
              <a:t>2</a:t>
            </a:r>
            <a:r>
              <a:rPr lang="en-GB" sz="1000" dirty="0">
                <a:solidFill>
                  <a:srgbClr val="000000"/>
                </a:solidFill>
              </a:rPr>
              <a:t> </a:t>
            </a:r>
            <a:r>
              <a:rPr lang="en-GB" sz="1000" dirty="0" err="1">
                <a:solidFill>
                  <a:srgbClr val="000000"/>
                </a:solidFill>
              </a:rPr>
              <a:t>GeoElementary</a:t>
            </a:r>
            <a:r>
              <a:rPr lang="en-GB" sz="1000" dirty="0">
                <a:solidFill>
                  <a:srgbClr val="000000"/>
                </a:solidFill>
              </a:rPr>
              <a:t>, Derby, United Kingdom </a:t>
            </a:r>
          </a:p>
          <a:p>
            <a:r>
              <a:rPr lang="en-GB" sz="1000" baseline="30000" dirty="0">
                <a:solidFill>
                  <a:srgbClr val="000000"/>
                </a:solidFill>
              </a:rPr>
              <a:t>3</a:t>
            </a:r>
            <a:r>
              <a:rPr lang="en-GB" sz="1000" dirty="0">
                <a:solidFill>
                  <a:srgbClr val="000000"/>
                </a:solidFill>
              </a:rPr>
              <a:t> Department of Geology and </a:t>
            </a:r>
            <a:r>
              <a:rPr lang="en-GB" sz="1000" dirty="0" err="1">
                <a:solidFill>
                  <a:srgbClr val="000000"/>
                </a:solidFill>
              </a:rPr>
              <a:t>Geoenvironment</a:t>
            </a:r>
            <a:r>
              <a:rPr lang="en-GB" sz="1000" dirty="0">
                <a:solidFill>
                  <a:srgbClr val="000000"/>
                </a:solidFill>
              </a:rPr>
              <a:t>, National and </a:t>
            </a:r>
            <a:r>
              <a:rPr lang="en-GB" sz="1000" dirty="0" err="1">
                <a:solidFill>
                  <a:srgbClr val="000000"/>
                </a:solidFill>
              </a:rPr>
              <a:t>Kapodistrian</a:t>
            </a:r>
            <a:r>
              <a:rPr lang="en-GB" sz="1000" dirty="0">
                <a:solidFill>
                  <a:srgbClr val="000000"/>
                </a:solidFill>
              </a:rPr>
              <a:t> University of Athens, Hellenic Republic </a:t>
            </a:r>
          </a:p>
          <a:p>
            <a:r>
              <a:rPr lang="en-GB" sz="1000" baseline="30000" dirty="0">
                <a:solidFill>
                  <a:srgbClr val="000000"/>
                </a:solidFill>
              </a:rPr>
              <a:t>4</a:t>
            </a:r>
            <a:r>
              <a:rPr lang="en-GB" sz="1000" dirty="0">
                <a:solidFill>
                  <a:srgbClr val="000000"/>
                </a:solidFill>
              </a:rPr>
              <a:t> IUGS Commission on Global Geochemical Baselines </a:t>
            </a:r>
            <a:endParaRPr lang="en-GB" sz="1000" dirty="0">
              <a:cs typeface="Arial" pitchFamily="34" charset="0"/>
            </a:endParaRPr>
          </a:p>
        </p:txBody>
      </p:sp>
      <p:pic>
        <p:nvPicPr>
          <p:cNvPr id="6" name="Picture 5" descr="IUGS_Commission_GGB_logo_2016.gif"/>
          <p:cNvPicPr>
            <a:picLocks noChangeAspect="1"/>
          </p:cNvPicPr>
          <p:nvPr/>
        </p:nvPicPr>
        <p:blipFill>
          <a:blip r:embed="rId2" cstate="print"/>
          <a:stretch>
            <a:fillRect/>
          </a:stretch>
        </p:blipFill>
        <p:spPr>
          <a:xfrm>
            <a:off x="8412188" y="49308"/>
            <a:ext cx="1636364" cy="1080000"/>
          </a:xfrm>
          <a:prstGeom prst="rect">
            <a:avLst/>
          </a:prstGeom>
        </p:spPr>
      </p:pic>
      <p:pic>
        <p:nvPicPr>
          <p:cNvPr id="7" name="Picture 6" descr="60 IUGS-logo-high resolution.png"/>
          <p:cNvPicPr>
            <a:picLocks noChangeAspect="1"/>
          </p:cNvPicPr>
          <p:nvPr/>
        </p:nvPicPr>
        <p:blipFill>
          <a:blip r:embed="rId3" cstate="print"/>
          <a:stretch>
            <a:fillRect/>
          </a:stretch>
        </p:blipFill>
        <p:spPr>
          <a:xfrm>
            <a:off x="111448" y="49308"/>
            <a:ext cx="1771500" cy="1080000"/>
          </a:xfrm>
          <a:prstGeom prst="rect">
            <a:avLst/>
          </a:prstGeom>
        </p:spPr>
      </p:pic>
      <p:sp>
        <p:nvSpPr>
          <p:cNvPr id="9" name="Rectangle 8"/>
          <p:cNvSpPr/>
          <p:nvPr/>
        </p:nvSpPr>
        <p:spPr>
          <a:xfrm>
            <a:off x="795524" y="4494521"/>
            <a:ext cx="8568952" cy="246221"/>
          </a:xfrm>
          <a:prstGeom prst="rect">
            <a:avLst/>
          </a:prstGeom>
        </p:spPr>
        <p:txBody>
          <a:bodyPr wrap="square">
            <a:spAutoFit/>
          </a:bodyPr>
          <a:lstStyle/>
          <a:p>
            <a:r>
              <a:rPr lang="en-GB" sz="1000" dirty="0">
                <a:cs typeface="Arial" pitchFamily="34" charset="0"/>
              </a:rPr>
              <a:t>It is recommended that reference to this part of the Manual should be made in the following way:</a:t>
            </a:r>
          </a:p>
        </p:txBody>
      </p:sp>
      <p:sp>
        <p:nvSpPr>
          <p:cNvPr id="5" name="TextBox 4">
            <a:extLst>
              <a:ext uri="{FF2B5EF4-FFF2-40B4-BE49-F238E27FC236}">
                <a16:creationId xmlns:a16="http://schemas.microsoft.com/office/drawing/2014/main" id="{6CD0DBF3-4DDA-1FE4-2A8C-AF4F37E3F0D8}"/>
              </a:ext>
            </a:extLst>
          </p:cNvPr>
          <p:cNvSpPr txBox="1"/>
          <p:nvPr/>
        </p:nvSpPr>
        <p:spPr>
          <a:xfrm>
            <a:off x="723516" y="4896252"/>
            <a:ext cx="8640960" cy="769441"/>
          </a:xfrm>
          <a:prstGeom prst="rect">
            <a:avLst/>
          </a:prstGeom>
          <a:noFill/>
        </p:spPr>
        <p:txBody>
          <a:bodyPr wrap="square">
            <a:spAutoFit/>
          </a:bodyPr>
          <a:lstStyle/>
          <a:p>
            <a:r>
              <a:rPr lang="en-GB" sz="1100" dirty="0">
                <a:solidFill>
                  <a:srgbClr val="000000"/>
                </a:solidFill>
              </a:rPr>
              <a:t>Demetriades, A., Johnson, C.C. &amp; </a:t>
            </a:r>
            <a:r>
              <a:rPr lang="en-GB" sz="1100" dirty="0" err="1">
                <a:solidFill>
                  <a:srgbClr val="000000"/>
                </a:solidFill>
              </a:rPr>
              <a:t>Argyraki</a:t>
            </a:r>
            <a:r>
              <a:rPr lang="en-GB" sz="1100" dirty="0">
                <a:solidFill>
                  <a:srgbClr val="000000"/>
                </a:solidFill>
              </a:rPr>
              <a:t>, A., 2022. </a:t>
            </a:r>
            <a:r>
              <a:rPr lang="en-GB" sz="1100" i="1" dirty="0">
                <a:solidFill>
                  <a:srgbClr val="000000"/>
                </a:solidFill>
              </a:rPr>
              <a:t>Quality Control Procedures. </a:t>
            </a:r>
            <a:r>
              <a:rPr lang="en-GB" sz="1100" dirty="0">
                <a:solidFill>
                  <a:srgbClr val="000000"/>
                </a:solidFill>
              </a:rPr>
              <a:t>Chapter 7 In: Demetriades, A., Johnson, C.C., Smith, D.B., </a:t>
            </a:r>
            <a:r>
              <a:rPr lang="en-GB" sz="1100" dirty="0" err="1">
                <a:solidFill>
                  <a:srgbClr val="000000"/>
                </a:solidFill>
              </a:rPr>
              <a:t>Ladenberger</a:t>
            </a:r>
            <a:r>
              <a:rPr lang="en-GB" sz="1100" dirty="0">
                <a:solidFill>
                  <a:srgbClr val="000000"/>
                </a:solidFill>
              </a:rPr>
              <a:t>, A., </a:t>
            </a:r>
            <a:r>
              <a:rPr lang="en-GB" sz="1100" dirty="0" err="1">
                <a:solidFill>
                  <a:srgbClr val="000000"/>
                </a:solidFill>
              </a:rPr>
              <a:t>Adánez</a:t>
            </a:r>
            <a:r>
              <a:rPr lang="en-GB" sz="1100" dirty="0">
                <a:solidFill>
                  <a:srgbClr val="000000"/>
                </a:solidFill>
              </a:rPr>
              <a:t> </a:t>
            </a:r>
            <a:r>
              <a:rPr lang="en-GB" sz="1100" dirty="0" err="1">
                <a:solidFill>
                  <a:srgbClr val="000000"/>
                </a:solidFill>
              </a:rPr>
              <a:t>Sanjuan</a:t>
            </a:r>
            <a:r>
              <a:rPr lang="en-GB" sz="1100" dirty="0">
                <a:solidFill>
                  <a:srgbClr val="000000"/>
                </a:solidFill>
              </a:rPr>
              <a:t>, P., </a:t>
            </a:r>
            <a:r>
              <a:rPr lang="en-GB" sz="1100" dirty="0" err="1">
                <a:solidFill>
                  <a:srgbClr val="000000"/>
                </a:solidFill>
              </a:rPr>
              <a:t>Argyraki</a:t>
            </a:r>
            <a:r>
              <a:rPr lang="en-GB" sz="1100" dirty="0">
                <a:solidFill>
                  <a:srgbClr val="000000"/>
                </a:solidFill>
              </a:rPr>
              <a:t>, A., </a:t>
            </a:r>
            <a:r>
              <a:rPr lang="en-GB" sz="1100" dirty="0" err="1">
                <a:solidFill>
                  <a:srgbClr val="000000"/>
                </a:solidFill>
              </a:rPr>
              <a:t>Stouraiti</a:t>
            </a:r>
            <a:r>
              <a:rPr lang="en-GB" sz="1100" dirty="0">
                <a:solidFill>
                  <a:srgbClr val="000000"/>
                </a:solidFill>
              </a:rPr>
              <a:t>, C., </a:t>
            </a:r>
            <a:r>
              <a:rPr lang="en-GB" sz="1100" dirty="0" err="1">
                <a:solidFill>
                  <a:srgbClr val="000000"/>
                </a:solidFill>
              </a:rPr>
              <a:t>Caritat</a:t>
            </a:r>
            <a:r>
              <a:rPr lang="en-GB" sz="1100" dirty="0">
                <a:solidFill>
                  <a:srgbClr val="000000"/>
                </a:solidFill>
              </a:rPr>
              <a:t>, P. de, Knights, K.V., Prieto </a:t>
            </a:r>
            <a:r>
              <a:rPr lang="en-GB" sz="1100" dirty="0" err="1">
                <a:solidFill>
                  <a:srgbClr val="000000"/>
                </a:solidFill>
              </a:rPr>
              <a:t>Rincón</a:t>
            </a:r>
            <a:r>
              <a:rPr lang="en-GB" sz="1100" dirty="0">
                <a:solidFill>
                  <a:srgbClr val="000000"/>
                </a:solidFill>
              </a:rPr>
              <a:t>, G. &amp; </a:t>
            </a:r>
            <a:r>
              <a:rPr lang="en-GB" sz="1100" dirty="0" err="1">
                <a:solidFill>
                  <a:srgbClr val="000000"/>
                </a:solidFill>
              </a:rPr>
              <a:t>Simubali</a:t>
            </a:r>
            <a:r>
              <a:rPr lang="en-GB" sz="1100" dirty="0">
                <a:solidFill>
                  <a:srgbClr val="000000"/>
                </a:solidFill>
              </a:rPr>
              <a:t>, G.N. (Editors), International Union of Geological Sciences Manual of Standard Methods for Establishing the Global Geochemical Reference Network. IUGS Commission on Global Geochemical Baselines, Athens, Hellenic Republic, Special Publication, </a:t>
            </a:r>
            <a:r>
              <a:rPr lang="en-GB" sz="1100" b="1" dirty="0">
                <a:solidFill>
                  <a:srgbClr val="000000"/>
                </a:solidFill>
              </a:rPr>
              <a:t>2</a:t>
            </a:r>
            <a:r>
              <a:rPr lang="en-GB" sz="1100" dirty="0">
                <a:solidFill>
                  <a:srgbClr val="000000"/>
                </a:solidFill>
              </a:rPr>
              <a:t>, 387−428. </a:t>
            </a:r>
            <a:endParaRPr lang="en-GB"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4E176-6D3C-8C76-1C9B-91C1A7183F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40" y="0"/>
            <a:ext cx="6640123" cy="5715000"/>
          </a:xfrm>
          <a:prstGeom prst="rect">
            <a:avLst/>
          </a:prstGeom>
        </p:spPr>
      </p:pic>
      <p:sp>
        <p:nvSpPr>
          <p:cNvPr id="5" name="TextBox 4">
            <a:extLst>
              <a:ext uri="{FF2B5EF4-FFF2-40B4-BE49-F238E27FC236}">
                <a16:creationId xmlns:a16="http://schemas.microsoft.com/office/drawing/2014/main" id="{8B36F3E8-D233-8685-E524-059C08C73CEC}"/>
              </a:ext>
            </a:extLst>
          </p:cNvPr>
          <p:cNvSpPr txBox="1"/>
          <p:nvPr/>
        </p:nvSpPr>
        <p:spPr>
          <a:xfrm>
            <a:off x="6592168" y="913284"/>
            <a:ext cx="3384376" cy="3385542"/>
          </a:xfrm>
          <a:prstGeom prst="rect">
            <a:avLst/>
          </a:prstGeom>
          <a:noFill/>
        </p:spPr>
        <p:txBody>
          <a:bodyPr wrap="square">
            <a:spAutoFit/>
          </a:bodyPr>
          <a:lstStyle/>
          <a:p>
            <a:r>
              <a:rPr lang="en-GB" sz="2000" dirty="0">
                <a:solidFill>
                  <a:srgbClr val="000000"/>
                </a:solidFill>
              </a:rPr>
              <a:t>Cumulative probability plots of Ni indicating true detection limits for topsoil samples determined by two different analytical methods (data from the </a:t>
            </a:r>
            <a:r>
              <a:rPr lang="en-GB" sz="2000" dirty="0">
                <a:solidFill>
                  <a:srgbClr val="000000"/>
                </a:solidFill>
                <a:hlinkClick r:id="rId3"/>
              </a:rPr>
              <a:t>FOREGS Geochemical Atlas of Europe</a:t>
            </a:r>
            <a:r>
              <a:rPr lang="en-GB" sz="2000" dirty="0">
                <a:solidFill>
                  <a:srgbClr val="000000"/>
                </a:solidFill>
              </a:rPr>
              <a:t> – </a:t>
            </a:r>
            <a:r>
              <a:rPr lang="en-GB" sz="2000" dirty="0" err="1">
                <a:solidFill>
                  <a:srgbClr val="000000"/>
                </a:solidFill>
              </a:rPr>
              <a:t>Salminen</a:t>
            </a:r>
            <a:r>
              <a:rPr lang="en-GB" sz="2000" dirty="0">
                <a:solidFill>
                  <a:srgbClr val="000000"/>
                </a:solidFill>
              </a:rPr>
              <a:t> </a:t>
            </a:r>
            <a:r>
              <a:rPr lang="en-GB" sz="2000" i="1" dirty="0">
                <a:solidFill>
                  <a:srgbClr val="000000"/>
                </a:solidFill>
              </a:rPr>
              <a:t>et al</a:t>
            </a:r>
            <a:r>
              <a:rPr lang="en-GB" sz="2000" dirty="0">
                <a:solidFill>
                  <a:srgbClr val="000000"/>
                </a:solidFill>
              </a:rPr>
              <a:t>., 2005). </a:t>
            </a:r>
          </a:p>
          <a:p>
            <a:endParaRPr lang="en-GB" dirty="0">
              <a:solidFill>
                <a:srgbClr val="000000"/>
              </a:solidFill>
            </a:endParaRPr>
          </a:p>
          <a:p>
            <a:r>
              <a:rPr lang="en-GB" sz="1200" dirty="0">
                <a:solidFill>
                  <a:srgbClr val="000000"/>
                </a:solidFill>
              </a:rPr>
              <a:t>Figure 7.7 on page 403 of Manual. Plotted by Alecos Demetriades (IGME/IUGS CGGB) with Golden Software’s </a:t>
            </a:r>
            <a:r>
              <a:rPr lang="en-GB" sz="1200" dirty="0" err="1">
                <a:solidFill>
                  <a:srgbClr val="000000"/>
                </a:solidFill>
              </a:rPr>
              <a:t>GrapherTM</a:t>
            </a:r>
            <a:r>
              <a:rPr lang="en-GB" sz="1200" dirty="0">
                <a:solidFill>
                  <a:srgbClr val="000000"/>
                </a:solidFill>
              </a:rPr>
              <a:t> v20. </a:t>
            </a:r>
            <a:endParaRPr lang="en-GB" sz="1200" dirty="0"/>
          </a:p>
        </p:txBody>
      </p:sp>
      <p:sp>
        <p:nvSpPr>
          <p:cNvPr id="2" name="TextBox 1">
            <a:extLst>
              <a:ext uri="{FF2B5EF4-FFF2-40B4-BE49-F238E27FC236}">
                <a16:creationId xmlns:a16="http://schemas.microsoft.com/office/drawing/2014/main" id="{B616A8C3-FEE2-B385-857B-8B4F60B1A640}"/>
              </a:ext>
            </a:extLst>
          </p:cNvPr>
          <p:cNvSpPr txBox="1"/>
          <p:nvPr/>
        </p:nvSpPr>
        <p:spPr>
          <a:xfrm>
            <a:off x="8464376" y="-10902"/>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(QC7/30)</a:t>
            </a:r>
            <a:endParaRPr lang="en-GB" sz="2400" dirty="0"/>
          </a:p>
        </p:txBody>
      </p:sp>
    </p:spTree>
    <p:extLst>
      <p:ext uri="{BB962C8B-B14F-4D97-AF65-F5344CB8AC3E}">
        <p14:creationId xmlns:p14="http://schemas.microsoft.com/office/powerpoint/2010/main" val="236018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B7637A66-AA4E-F832-B235-70532BD5AEE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1448" y="193204"/>
            <a:ext cx="6552728" cy="5305772"/>
          </a:xfrm>
          <a:prstGeom prst="rect">
            <a:avLst/>
          </a:prstGeom>
        </p:spPr>
      </p:pic>
      <p:sp>
        <p:nvSpPr>
          <p:cNvPr id="7" name="TextBox 6">
            <a:extLst>
              <a:ext uri="{FF2B5EF4-FFF2-40B4-BE49-F238E27FC236}">
                <a16:creationId xmlns:a16="http://schemas.microsoft.com/office/drawing/2014/main" id="{EE220462-9B3A-6032-A0C8-749018DD023A}"/>
              </a:ext>
            </a:extLst>
          </p:cNvPr>
          <p:cNvSpPr txBox="1"/>
          <p:nvPr/>
        </p:nvSpPr>
        <p:spPr>
          <a:xfrm>
            <a:off x="6592168" y="577046"/>
            <a:ext cx="3456384" cy="5016758"/>
          </a:xfrm>
          <a:prstGeom prst="rect">
            <a:avLst/>
          </a:prstGeom>
          <a:noFill/>
        </p:spPr>
        <p:txBody>
          <a:bodyPr wrap="square">
            <a:spAutoFit/>
          </a:bodyPr>
          <a:lstStyle/>
          <a:p>
            <a:r>
              <a:rPr lang="en-GB" sz="2000" dirty="0">
                <a:solidFill>
                  <a:srgbClr val="000000"/>
                </a:solidFill>
              </a:rPr>
              <a:t>Cumulative probability plot indicating true detection limits for samples determined by two different analytical methods. Such plots can demonstrate that the real detection limits (</a:t>
            </a:r>
            <a:r>
              <a:rPr lang="en-GB" sz="2000" i="1" dirty="0">
                <a:solidFill>
                  <a:srgbClr val="000000"/>
                </a:solidFill>
              </a:rPr>
              <a:t>i.e</a:t>
            </a:r>
            <a:r>
              <a:rPr lang="en-GB" sz="2000" dirty="0">
                <a:solidFill>
                  <a:srgbClr val="000000"/>
                </a:solidFill>
              </a:rPr>
              <a:t>., the point at the lower end of the cumulative distribution curve where the curve becomes horizontal) are often much lower than those cited by the analyst (the cited detection limits are marked on the plot). Recorded data for 10,000 samples from part of central and eastern England. </a:t>
            </a:r>
          </a:p>
        </p:txBody>
      </p:sp>
      <p:sp>
        <p:nvSpPr>
          <p:cNvPr id="2" name="TextBox 1">
            <a:extLst>
              <a:ext uri="{FF2B5EF4-FFF2-40B4-BE49-F238E27FC236}">
                <a16:creationId xmlns:a16="http://schemas.microsoft.com/office/drawing/2014/main" id="{52E039D7-F675-E34E-0E9F-847C378E6345}"/>
              </a:ext>
            </a:extLst>
          </p:cNvPr>
          <p:cNvSpPr txBox="1"/>
          <p:nvPr/>
        </p:nvSpPr>
        <p:spPr>
          <a:xfrm>
            <a:off x="8536384" y="14483"/>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(QC8/30)</a:t>
            </a:r>
            <a:endParaRPr lang="en-GB" sz="2400" dirty="0"/>
          </a:p>
        </p:txBody>
      </p:sp>
      <p:sp>
        <p:nvSpPr>
          <p:cNvPr id="4" name="TextBox 3">
            <a:extLst>
              <a:ext uri="{FF2B5EF4-FFF2-40B4-BE49-F238E27FC236}">
                <a16:creationId xmlns:a16="http://schemas.microsoft.com/office/drawing/2014/main" id="{4E50C219-6EFC-7CCF-1A7C-8FA6CB1F8ABA}"/>
              </a:ext>
            </a:extLst>
          </p:cNvPr>
          <p:cNvSpPr txBox="1"/>
          <p:nvPr/>
        </p:nvSpPr>
        <p:spPr>
          <a:xfrm>
            <a:off x="22758" y="5230515"/>
            <a:ext cx="2896915" cy="461665"/>
          </a:xfrm>
          <a:prstGeom prst="rect">
            <a:avLst/>
          </a:prstGeom>
          <a:noFill/>
        </p:spPr>
        <p:txBody>
          <a:bodyPr wrap="square">
            <a:spAutoFit/>
          </a:bodyPr>
          <a:lstStyle/>
          <a:p>
            <a:r>
              <a:rPr lang="en-GB" sz="1200" dirty="0">
                <a:solidFill>
                  <a:srgbClr val="000000"/>
                </a:solidFill>
              </a:rPr>
              <a:t>Figure 8.14 on page 450 of Manual (Source:  Johnson </a:t>
            </a:r>
            <a:r>
              <a:rPr lang="en-GB" sz="1200" i="1" dirty="0">
                <a:solidFill>
                  <a:srgbClr val="000000"/>
                </a:solidFill>
              </a:rPr>
              <a:t>et al.</a:t>
            </a:r>
            <a:r>
              <a:rPr lang="en-GB" sz="1200" dirty="0">
                <a:solidFill>
                  <a:srgbClr val="000000"/>
                </a:solidFill>
              </a:rPr>
              <a:t>, 2018, Fig. 5.5, p.88). </a:t>
            </a:r>
            <a:endParaRPr lang="en-GB" sz="1200" dirty="0"/>
          </a:p>
        </p:txBody>
      </p:sp>
    </p:spTree>
    <p:extLst>
      <p:ext uri="{BB962C8B-B14F-4D97-AF65-F5344CB8AC3E}">
        <p14:creationId xmlns:p14="http://schemas.microsoft.com/office/powerpoint/2010/main" val="380323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C1D91-B494-4525-513C-FA41A96262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448" y="0"/>
            <a:ext cx="5823857" cy="5715000"/>
          </a:xfrm>
          <a:prstGeom prst="rect">
            <a:avLst/>
          </a:prstGeom>
        </p:spPr>
      </p:pic>
      <p:sp>
        <p:nvSpPr>
          <p:cNvPr id="5" name="TextBox 4">
            <a:extLst>
              <a:ext uri="{FF2B5EF4-FFF2-40B4-BE49-F238E27FC236}">
                <a16:creationId xmlns:a16="http://schemas.microsoft.com/office/drawing/2014/main" id="{CB98A796-7A44-1759-1465-287BBA59ADBE}"/>
              </a:ext>
            </a:extLst>
          </p:cNvPr>
          <p:cNvSpPr txBox="1"/>
          <p:nvPr/>
        </p:nvSpPr>
        <p:spPr>
          <a:xfrm>
            <a:off x="6016104" y="-7729"/>
            <a:ext cx="4032448" cy="5755422"/>
          </a:xfrm>
          <a:prstGeom prst="rect">
            <a:avLst/>
          </a:prstGeom>
          <a:noFill/>
        </p:spPr>
        <p:txBody>
          <a:bodyPr wrap="square">
            <a:spAutoFit/>
          </a:bodyPr>
          <a:lstStyle/>
          <a:p>
            <a:r>
              <a:rPr lang="en-GB" sz="2000" dirty="0">
                <a:solidFill>
                  <a:srgbClr val="000000"/>
                </a:solidFill>
              </a:rPr>
              <a:t>Cumulative probability plots indicating that the conservative laboratory lower detection limits (LDL) of hot aqua regia extractable As and Tl for the agricultural (Ap) and grazing land (Gr) soil samples of the EGS-GEG’s project of Geochemical Mapping of Agricultural and Grazing land Soil (</a:t>
            </a:r>
            <a:r>
              <a:rPr lang="en-GB" sz="2000" dirty="0">
                <a:solidFill>
                  <a:srgbClr val="000000"/>
                </a:solidFill>
                <a:hlinkClick r:id="rId3"/>
              </a:rPr>
              <a:t>GEMAS</a:t>
            </a:r>
            <a:r>
              <a:rPr lang="en-GB" sz="2000" dirty="0">
                <a:solidFill>
                  <a:srgbClr val="000000"/>
                </a:solidFill>
              </a:rPr>
              <a:t>) of Europe, using </a:t>
            </a:r>
            <a:r>
              <a:rPr lang="en-GB" sz="2000" b="1" dirty="0">
                <a:solidFill>
                  <a:srgbClr val="FF0000"/>
                </a:solidFill>
              </a:rPr>
              <a:t>uncensored data </a:t>
            </a:r>
            <a:r>
              <a:rPr lang="en-GB" sz="2000" dirty="0">
                <a:solidFill>
                  <a:srgbClr val="000000"/>
                </a:solidFill>
              </a:rPr>
              <a:t>(Reimann </a:t>
            </a:r>
            <a:r>
              <a:rPr lang="en-GB" sz="2000" i="1" dirty="0">
                <a:solidFill>
                  <a:srgbClr val="000000"/>
                </a:solidFill>
              </a:rPr>
              <a:t>et al</a:t>
            </a:r>
            <a:r>
              <a:rPr lang="en-GB" sz="2000" dirty="0">
                <a:solidFill>
                  <a:srgbClr val="000000"/>
                </a:solidFill>
              </a:rPr>
              <a:t>., 2014), are higher than the true detection limits.  In this case, the practical detection limit can be as low as 0.005 and 0.00009 mg/kg for As and Tl, respectively (Reimann </a:t>
            </a:r>
            <a:r>
              <a:rPr lang="en-GB" sz="2000" i="1" dirty="0">
                <a:solidFill>
                  <a:srgbClr val="000000"/>
                </a:solidFill>
              </a:rPr>
              <a:t>et al</a:t>
            </a:r>
            <a:r>
              <a:rPr lang="en-GB" sz="2000" dirty="0">
                <a:solidFill>
                  <a:srgbClr val="000000"/>
                </a:solidFill>
              </a:rPr>
              <a:t>., 2009). </a:t>
            </a:r>
          </a:p>
          <a:p>
            <a:endParaRPr lang="en-GB" sz="1200" dirty="0">
              <a:solidFill>
                <a:srgbClr val="000000"/>
              </a:solidFill>
            </a:endParaRPr>
          </a:p>
          <a:p>
            <a:r>
              <a:rPr lang="en-GB" sz="1200" dirty="0">
                <a:solidFill>
                  <a:srgbClr val="000000"/>
                </a:solidFill>
              </a:rPr>
              <a:t>Figure 7.8 on page 404 of Manual. Plotted by Alecos Demetriades (IGME/IUGS CGGB) with Golden Software’s </a:t>
            </a:r>
            <a:r>
              <a:rPr lang="en-GB" sz="1200" dirty="0" err="1">
                <a:solidFill>
                  <a:srgbClr val="000000"/>
                </a:solidFill>
              </a:rPr>
              <a:t>GrapherTM</a:t>
            </a:r>
            <a:r>
              <a:rPr lang="en-GB" sz="1200" dirty="0">
                <a:solidFill>
                  <a:srgbClr val="000000"/>
                </a:solidFill>
              </a:rPr>
              <a:t> v20. </a:t>
            </a:r>
            <a:endParaRPr lang="en-GB" sz="1200" dirty="0"/>
          </a:p>
        </p:txBody>
      </p:sp>
      <p:sp>
        <p:nvSpPr>
          <p:cNvPr id="6" name="TextBox 5">
            <a:extLst>
              <a:ext uri="{FF2B5EF4-FFF2-40B4-BE49-F238E27FC236}">
                <a16:creationId xmlns:a16="http://schemas.microsoft.com/office/drawing/2014/main" id="{C77CB589-9DB3-1F65-4042-E1027483A4F0}"/>
              </a:ext>
            </a:extLst>
          </p:cNvPr>
          <p:cNvSpPr txBox="1"/>
          <p:nvPr/>
        </p:nvSpPr>
        <p:spPr>
          <a:xfrm>
            <a:off x="8464376" y="4657700"/>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(QC9/30)</a:t>
            </a:r>
            <a:endParaRPr lang="en-GB" sz="2400" dirty="0"/>
          </a:p>
        </p:txBody>
      </p:sp>
    </p:spTree>
    <p:extLst>
      <p:ext uri="{BB962C8B-B14F-4D97-AF65-F5344CB8AC3E}">
        <p14:creationId xmlns:p14="http://schemas.microsoft.com/office/powerpoint/2010/main" val="32006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82FC0D3D-9F2E-5914-2930-9EC944CC60F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9440" y="121196"/>
            <a:ext cx="5689288" cy="5472608"/>
          </a:xfrm>
          <a:prstGeom prst="rect">
            <a:avLst/>
          </a:prstGeom>
        </p:spPr>
      </p:pic>
      <p:sp>
        <p:nvSpPr>
          <p:cNvPr id="7" name="TextBox 6">
            <a:extLst>
              <a:ext uri="{FF2B5EF4-FFF2-40B4-BE49-F238E27FC236}">
                <a16:creationId xmlns:a16="http://schemas.microsoft.com/office/drawing/2014/main" id="{C0B2ABEC-75C6-EA8E-52B9-A6B97899F254}"/>
              </a:ext>
            </a:extLst>
          </p:cNvPr>
          <p:cNvSpPr txBox="1"/>
          <p:nvPr/>
        </p:nvSpPr>
        <p:spPr>
          <a:xfrm>
            <a:off x="5728728" y="545108"/>
            <a:ext cx="4319824" cy="4616648"/>
          </a:xfrm>
          <a:prstGeom prst="rect">
            <a:avLst/>
          </a:prstGeom>
          <a:noFill/>
        </p:spPr>
        <p:txBody>
          <a:bodyPr wrap="square">
            <a:spAutoFit/>
          </a:bodyPr>
          <a:lstStyle/>
          <a:p>
            <a:r>
              <a:rPr lang="en-GB" dirty="0">
                <a:solidFill>
                  <a:srgbClr val="000000"/>
                </a:solidFill>
              </a:rPr>
              <a:t>A logarithmic-scale Thompson-Howarth plot was used for visualising analytical precision. </a:t>
            </a:r>
          </a:p>
          <a:p>
            <a:endParaRPr lang="en-GB" dirty="0">
              <a:solidFill>
                <a:srgbClr val="000000"/>
              </a:solidFill>
            </a:endParaRPr>
          </a:p>
          <a:p>
            <a:r>
              <a:rPr lang="en-GB" dirty="0">
                <a:solidFill>
                  <a:srgbClr val="000000"/>
                </a:solidFill>
              </a:rPr>
              <a:t>This is a plot of G-BASE stream water duplicates for As with probabilities calculated at 0.2 </a:t>
            </a:r>
            <a:r>
              <a:rPr lang="en-GB" dirty="0" err="1">
                <a:solidFill>
                  <a:srgbClr val="000000"/>
                </a:solidFill>
              </a:rPr>
              <a:t>μg</a:t>
            </a:r>
            <a:r>
              <a:rPr lang="en-GB" dirty="0">
                <a:solidFill>
                  <a:srgbClr val="000000"/>
                </a:solidFill>
              </a:rPr>
              <a:t>/l detection limit using </a:t>
            </a:r>
            <a:r>
              <a:rPr lang="en-GB" dirty="0" err="1">
                <a:solidFill>
                  <a:srgbClr val="000000"/>
                </a:solidFill>
              </a:rPr>
              <a:t>SigmaPlot</a:t>
            </a:r>
            <a:r>
              <a:rPr lang="en-GB" dirty="0">
                <a:solidFill>
                  <a:srgbClr val="000000"/>
                </a:solidFill>
              </a:rPr>
              <a:t> v10 software by E.L. Ander (BGS). </a:t>
            </a:r>
          </a:p>
          <a:p>
            <a:endParaRPr lang="en-GB" dirty="0">
              <a:solidFill>
                <a:srgbClr val="000000"/>
              </a:solidFill>
            </a:endParaRPr>
          </a:p>
          <a:p>
            <a:r>
              <a:rPr lang="en-GB" dirty="0">
                <a:solidFill>
                  <a:srgbClr val="000000"/>
                </a:solidFill>
              </a:rPr>
              <a:t>See AMC (2002) for the rationale behind the Thompson-Howarth plot. </a:t>
            </a:r>
          </a:p>
          <a:p>
            <a:endParaRPr lang="en-GB" dirty="0">
              <a:solidFill>
                <a:srgbClr val="000000"/>
              </a:solidFill>
            </a:endParaRPr>
          </a:p>
          <a:p>
            <a:r>
              <a:rPr lang="en-GB" dirty="0">
                <a:solidFill>
                  <a:srgbClr val="000000"/>
                </a:solidFill>
              </a:rPr>
              <a:t>Solid, dashed, and dotted lines represent 99</a:t>
            </a:r>
            <a:r>
              <a:rPr lang="en-GB" baseline="30000" dirty="0">
                <a:solidFill>
                  <a:srgbClr val="000000"/>
                </a:solidFill>
              </a:rPr>
              <a:t>th</a:t>
            </a:r>
            <a:r>
              <a:rPr lang="en-GB" dirty="0">
                <a:solidFill>
                  <a:srgbClr val="000000"/>
                </a:solidFill>
              </a:rPr>
              <a:t>, 90</a:t>
            </a:r>
            <a:r>
              <a:rPr lang="en-GB" baseline="30000" dirty="0">
                <a:solidFill>
                  <a:srgbClr val="000000"/>
                </a:solidFill>
              </a:rPr>
              <a:t>th</a:t>
            </a:r>
            <a:r>
              <a:rPr lang="en-GB" dirty="0">
                <a:solidFill>
                  <a:srgbClr val="000000"/>
                </a:solidFill>
              </a:rPr>
              <a:t>, and 50</a:t>
            </a:r>
            <a:r>
              <a:rPr lang="en-GB" baseline="30000" dirty="0">
                <a:solidFill>
                  <a:srgbClr val="000000"/>
                </a:solidFill>
              </a:rPr>
              <a:t>th</a:t>
            </a:r>
            <a:r>
              <a:rPr lang="en-GB" dirty="0">
                <a:solidFill>
                  <a:srgbClr val="000000"/>
                </a:solidFill>
              </a:rPr>
              <a:t> per cent confidence levels, respectively. </a:t>
            </a:r>
          </a:p>
          <a:p>
            <a:endParaRPr lang="en-GB" dirty="0">
              <a:solidFill>
                <a:srgbClr val="000000"/>
              </a:solidFill>
            </a:endParaRPr>
          </a:p>
          <a:p>
            <a:r>
              <a:rPr lang="en-GB" sz="1200" dirty="0">
                <a:solidFill>
                  <a:srgbClr val="000000"/>
                </a:solidFill>
              </a:rPr>
              <a:t>Figure 7.9 on page 405 of Manual. Source: Johnson (2011, Fig. 5.7, p.71). </a:t>
            </a:r>
            <a:endParaRPr lang="en-GB" sz="1200" dirty="0"/>
          </a:p>
        </p:txBody>
      </p:sp>
      <p:sp>
        <p:nvSpPr>
          <p:cNvPr id="2" name="TextBox 1">
            <a:extLst>
              <a:ext uri="{FF2B5EF4-FFF2-40B4-BE49-F238E27FC236}">
                <a16:creationId xmlns:a16="http://schemas.microsoft.com/office/drawing/2014/main" id="{D1418ADD-C435-8FED-D5CD-8D1915CC45C8}"/>
              </a:ext>
            </a:extLst>
          </p:cNvPr>
          <p:cNvSpPr txBox="1"/>
          <p:nvPr/>
        </p:nvSpPr>
        <p:spPr>
          <a:xfrm>
            <a:off x="8464376" y="-10902"/>
            <a:ext cx="1656184" cy="461665"/>
          </a:xfrm>
          <a:prstGeom prst="rect">
            <a:avLst/>
          </a:prstGeom>
          <a:noFill/>
        </p:spPr>
        <p:txBody>
          <a:bodyPr wrap="square">
            <a:spAutoFit/>
          </a:bodyPr>
          <a:lstStyle/>
          <a:p>
            <a:r>
              <a:rPr lang="en-GB" sz="2400" b="1" dirty="0">
                <a:solidFill>
                  <a:srgbClr val="0000CC"/>
                </a:solidFill>
                <a:latin typeface="Arial" pitchFamily="34" charset="0"/>
                <a:ea typeface="+mj-ea"/>
                <a:cs typeface="Arial" pitchFamily="34" charset="0"/>
              </a:rPr>
              <a:t>(QC10/30)</a:t>
            </a:r>
            <a:endParaRPr lang="en-GB" sz="2400" dirty="0"/>
          </a:p>
        </p:txBody>
      </p:sp>
    </p:spTree>
    <p:extLst>
      <p:ext uri="{BB962C8B-B14F-4D97-AF65-F5344CB8AC3E}">
        <p14:creationId xmlns:p14="http://schemas.microsoft.com/office/powerpoint/2010/main" val="102259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08822-E3C3-7145-71C1-7CB842EA24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890" y="0"/>
            <a:ext cx="5821222" cy="5715000"/>
          </a:xfrm>
          <a:prstGeom prst="rect">
            <a:avLst/>
          </a:prstGeom>
        </p:spPr>
      </p:pic>
      <p:sp>
        <p:nvSpPr>
          <p:cNvPr id="5" name="TextBox 4">
            <a:extLst>
              <a:ext uri="{FF2B5EF4-FFF2-40B4-BE49-F238E27FC236}">
                <a16:creationId xmlns:a16="http://schemas.microsoft.com/office/drawing/2014/main" id="{F42B17B9-AF7D-BED7-AEDB-CD843B82BC5F}"/>
              </a:ext>
            </a:extLst>
          </p:cNvPr>
          <p:cNvSpPr txBox="1"/>
          <p:nvPr/>
        </p:nvSpPr>
        <p:spPr>
          <a:xfrm>
            <a:off x="6088112" y="493425"/>
            <a:ext cx="3672407" cy="4524315"/>
          </a:xfrm>
          <a:prstGeom prst="rect">
            <a:avLst/>
          </a:prstGeom>
          <a:noFill/>
        </p:spPr>
        <p:txBody>
          <a:bodyPr wrap="square">
            <a:spAutoFit/>
          </a:bodyPr>
          <a:lstStyle/>
          <a:p>
            <a:r>
              <a:rPr lang="en-GB" dirty="0">
                <a:solidFill>
                  <a:srgbClr val="000000"/>
                </a:solidFill>
              </a:rPr>
              <a:t>A normal linear scale Thompson and Howarth plot was used for visualising the precision of Pb.  This is a plot from the results of the </a:t>
            </a:r>
            <a:r>
              <a:rPr lang="en-GB" dirty="0">
                <a:solidFill>
                  <a:srgbClr val="000000"/>
                </a:solidFill>
                <a:hlinkClick r:id="rId3"/>
              </a:rPr>
              <a:t>Hellenic Institute of Geology and Mineral Exploration</a:t>
            </a:r>
            <a:r>
              <a:rPr lang="en-GB" dirty="0">
                <a:solidFill>
                  <a:srgbClr val="000000"/>
                </a:solidFill>
              </a:rPr>
              <a:t>'s urban soil geochemistry project at </a:t>
            </a:r>
            <a:r>
              <a:rPr lang="en-GB" dirty="0" err="1">
                <a:solidFill>
                  <a:srgbClr val="000000"/>
                </a:solidFill>
              </a:rPr>
              <a:t>Thrakomakædónæs</a:t>
            </a:r>
            <a:r>
              <a:rPr lang="en-GB" dirty="0">
                <a:solidFill>
                  <a:srgbClr val="000000"/>
                </a:solidFill>
              </a:rPr>
              <a:t>, a suburb of Athens. </a:t>
            </a:r>
          </a:p>
          <a:p>
            <a:endParaRPr lang="en-GB" dirty="0">
              <a:solidFill>
                <a:srgbClr val="000000"/>
              </a:solidFill>
            </a:endParaRPr>
          </a:p>
          <a:p>
            <a:r>
              <a:rPr lang="en-GB" dirty="0">
                <a:solidFill>
                  <a:srgbClr val="000000"/>
                </a:solidFill>
              </a:rPr>
              <a:t>Colour lines represent 10% and 20% precision at the 95% confidence level, and the 90</a:t>
            </a:r>
            <a:r>
              <a:rPr lang="en-GB" baseline="30000" dirty="0">
                <a:solidFill>
                  <a:srgbClr val="000000"/>
                </a:solidFill>
              </a:rPr>
              <a:t>th</a:t>
            </a:r>
            <a:r>
              <a:rPr lang="en-GB" dirty="0">
                <a:solidFill>
                  <a:srgbClr val="000000"/>
                </a:solidFill>
              </a:rPr>
              <a:t> and 99</a:t>
            </a:r>
            <a:r>
              <a:rPr lang="en-GB" baseline="30000" dirty="0">
                <a:solidFill>
                  <a:srgbClr val="000000"/>
                </a:solidFill>
              </a:rPr>
              <a:t>th</a:t>
            </a:r>
            <a:r>
              <a:rPr lang="en-GB" dirty="0">
                <a:solidFill>
                  <a:srgbClr val="000000"/>
                </a:solidFill>
              </a:rPr>
              <a:t> percentiles. </a:t>
            </a:r>
          </a:p>
          <a:p>
            <a:endParaRPr lang="en-GB" dirty="0">
              <a:solidFill>
                <a:srgbClr val="000000"/>
              </a:solidFill>
            </a:endParaRPr>
          </a:p>
          <a:p>
            <a:r>
              <a:rPr lang="en-GB" sz="1200" dirty="0">
                <a:solidFill>
                  <a:srgbClr val="000000"/>
                </a:solidFill>
              </a:rPr>
              <a:t>Figure 7.10 on page 405. Plotted by Alecos Demetriades (IGME/IUGS-CGGB) with Golden Software's Grapher™ v20. </a:t>
            </a:r>
            <a:endParaRPr lang="en-GB" sz="1200" dirty="0"/>
          </a:p>
        </p:txBody>
      </p:sp>
      <p:sp>
        <p:nvSpPr>
          <p:cNvPr id="2" name="TextBox 1">
            <a:extLst>
              <a:ext uri="{FF2B5EF4-FFF2-40B4-BE49-F238E27FC236}">
                <a16:creationId xmlns:a16="http://schemas.microsoft.com/office/drawing/2014/main" id="{BD9FB43F-8360-ADEA-FAA0-6208DAA630D1}"/>
              </a:ext>
            </a:extLst>
          </p:cNvPr>
          <p:cNvSpPr txBox="1"/>
          <p:nvPr/>
        </p:nvSpPr>
        <p:spPr>
          <a:xfrm>
            <a:off x="8464376" y="-10902"/>
            <a:ext cx="1656184" cy="461665"/>
          </a:xfrm>
          <a:prstGeom prst="rect">
            <a:avLst/>
          </a:prstGeom>
          <a:noFill/>
        </p:spPr>
        <p:txBody>
          <a:bodyPr wrap="square">
            <a:spAutoFit/>
          </a:bodyPr>
          <a:lstStyle/>
          <a:p>
            <a:r>
              <a:rPr lang="en-GB" sz="2400" b="1" dirty="0">
                <a:solidFill>
                  <a:srgbClr val="0000CC"/>
                </a:solidFill>
                <a:latin typeface="Arial" pitchFamily="34" charset="0"/>
                <a:ea typeface="+mj-ea"/>
                <a:cs typeface="Arial" pitchFamily="34" charset="0"/>
              </a:rPr>
              <a:t>(QC11/30)</a:t>
            </a:r>
            <a:endParaRPr lang="en-GB" sz="2400" dirty="0"/>
          </a:p>
        </p:txBody>
      </p:sp>
    </p:spTree>
    <p:extLst>
      <p:ext uri="{BB962C8B-B14F-4D97-AF65-F5344CB8AC3E}">
        <p14:creationId xmlns:p14="http://schemas.microsoft.com/office/powerpoint/2010/main" val="84712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3278B32-42E6-CB6D-7B28-841EE3AA439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88447" y="32422"/>
            <a:ext cx="6984776" cy="4824536"/>
          </a:xfrm>
          <a:prstGeom prst="rect">
            <a:avLst/>
          </a:prstGeom>
        </p:spPr>
      </p:pic>
      <p:sp>
        <p:nvSpPr>
          <p:cNvPr id="5" name="TextBox 4">
            <a:extLst>
              <a:ext uri="{FF2B5EF4-FFF2-40B4-BE49-F238E27FC236}">
                <a16:creationId xmlns:a16="http://schemas.microsoft.com/office/drawing/2014/main" id="{FD3DC47E-80CD-99E2-EF69-ABF4B8D64265}"/>
              </a:ext>
            </a:extLst>
          </p:cNvPr>
          <p:cNvSpPr txBox="1"/>
          <p:nvPr/>
        </p:nvSpPr>
        <p:spPr>
          <a:xfrm>
            <a:off x="759520" y="4855140"/>
            <a:ext cx="8640960" cy="707886"/>
          </a:xfrm>
          <a:prstGeom prst="rect">
            <a:avLst/>
          </a:prstGeom>
          <a:noFill/>
        </p:spPr>
        <p:txBody>
          <a:bodyPr wrap="square">
            <a:spAutoFit/>
          </a:bodyPr>
          <a:lstStyle/>
          <a:p>
            <a:r>
              <a:rPr lang="en-GB" sz="1400" dirty="0">
                <a:solidFill>
                  <a:srgbClr val="000000"/>
                </a:solidFill>
              </a:rPr>
              <a:t>(a) Balanced and (b) unbalanced hierarchical geochemical sampling and analytical schemes for the estimation of geochemical, sampling, and analytical variance and random components of measurement uncertainty. </a:t>
            </a:r>
          </a:p>
          <a:p>
            <a:r>
              <a:rPr lang="en-GB" sz="1200" dirty="0">
                <a:solidFill>
                  <a:srgbClr val="000000"/>
                </a:solidFill>
              </a:rPr>
              <a:t>Figure 7.11 on page 407. Source: Demetriades et al. (2014, Fig. 6.4, p.56) slightly modified. </a:t>
            </a:r>
            <a:endParaRPr lang="en-GB" sz="1200" dirty="0"/>
          </a:p>
        </p:txBody>
      </p:sp>
      <p:sp>
        <p:nvSpPr>
          <p:cNvPr id="2" name="TextBox 1">
            <a:extLst>
              <a:ext uri="{FF2B5EF4-FFF2-40B4-BE49-F238E27FC236}">
                <a16:creationId xmlns:a16="http://schemas.microsoft.com/office/drawing/2014/main" id="{35AD1D9B-9CB7-BC5C-C18D-82A4F1219B1F}"/>
              </a:ext>
            </a:extLst>
          </p:cNvPr>
          <p:cNvSpPr txBox="1"/>
          <p:nvPr/>
        </p:nvSpPr>
        <p:spPr>
          <a:xfrm>
            <a:off x="8536384" y="-10902"/>
            <a:ext cx="1656184" cy="461665"/>
          </a:xfrm>
          <a:prstGeom prst="rect">
            <a:avLst/>
          </a:prstGeom>
          <a:noFill/>
        </p:spPr>
        <p:txBody>
          <a:bodyPr wrap="square">
            <a:spAutoFit/>
          </a:bodyPr>
          <a:lstStyle/>
          <a:p>
            <a:r>
              <a:rPr lang="en-GB" sz="2400" b="1" dirty="0">
                <a:solidFill>
                  <a:srgbClr val="0000CC"/>
                </a:solidFill>
                <a:latin typeface="Arial" pitchFamily="34" charset="0"/>
                <a:ea typeface="+mj-ea"/>
                <a:cs typeface="Arial" pitchFamily="34" charset="0"/>
              </a:rPr>
              <a:t>(QC12/30)</a:t>
            </a:r>
            <a:endParaRPr lang="en-GB" sz="2400" dirty="0"/>
          </a:p>
        </p:txBody>
      </p:sp>
    </p:spTree>
    <p:extLst>
      <p:ext uri="{BB962C8B-B14F-4D97-AF65-F5344CB8AC3E}">
        <p14:creationId xmlns:p14="http://schemas.microsoft.com/office/powerpoint/2010/main" val="223159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0CECB-D2C3-02A0-A4C8-0355A2D9D8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8934" y="84028"/>
            <a:ext cx="4269059" cy="4285640"/>
          </a:xfrm>
          <a:prstGeom prst="rect">
            <a:avLst/>
          </a:prstGeom>
        </p:spPr>
      </p:pic>
      <p:pic>
        <p:nvPicPr>
          <p:cNvPr id="5" name="Picture 4">
            <a:extLst>
              <a:ext uri="{FF2B5EF4-FFF2-40B4-BE49-F238E27FC236}">
                <a16:creationId xmlns:a16="http://schemas.microsoft.com/office/drawing/2014/main" id="{0A292241-1AED-7163-1A5B-2004FC5EA5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1650" y="84029"/>
            <a:ext cx="4280838" cy="4176463"/>
          </a:xfrm>
          <a:prstGeom prst="rect">
            <a:avLst/>
          </a:prstGeom>
        </p:spPr>
      </p:pic>
      <p:sp>
        <p:nvSpPr>
          <p:cNvPr id="7" name="TextBox 6">
            <a:extLst>
              <a:ext uri="{FF2B5EF4-FFF2-40B4-BE49-F238E27FC236}">
                <a16:creationId xmlns:a16="http://schemas.microsoft.com/office/drawing/2014/main" id="{58B984B3-9DEC-99F7-6320-7F9658653F93}"/>
              </a:ext>
            </a:extLst>
          </p:cNvPr>
          <p:cNvSpPr txBox="1"/>
          <p:nvPr/>
        </p:nvSpPr>
        <p:spPr>
          <a:xfrm>
            <a:off x="759520" y="4260493"/>
            <a:ext cx="8640960" cy="1508105"/>
          </a:xfrm>
          <a:prstGeom prst="rect">
            <a:avLst/>
          </a:prstGeom>
          <a:noFill/>
        </p:spPr>
        <p:txBody>
          <a:bodyPr wrap="square">
            <a:spAutoFit/>
          </a:bodyPr>
          <a:lstStyle/>
          <a:p>
            <a:r>
              <a:rPr lang="en-GB" sz="1600" b="1" dirty="0">
                <a:solidFill>
                  <a:srgbClr val="000000"/>
                </a:solidFill>
                <a:cs typeface="Arial" panose="020B0604020202020204" pitchFamily="34" charset="0"/>
              </a:rPr>
              <a:t>(a) </a:t>
            </a:r>
            <a:r>
              <a:rPr lang="en-GB" sz="1600" dirty="0">
                <a:solidFill>
                  <a:srgbClr val="000000"/>
                </a:solidFill>
                <a:cs typeface="Arial" panose="020B0604020202020204" pitchFamily="34" charset="0"/>
              </a:rPr>
              <a:t>Histogram of Zn distribution with fitted normal distribution curve, and </a:t>
            </a:r>
          </a:p>
          <a:p>
            <a:r>
              <a:rPr lang="en-GB" sz="1600" b="1" dirty="0">
                <a:solidFill>
                  <a:srgbClr val="000000"/>
                </a:solidFill>
                <a:cs typeface="Arial" panose="020B0604020202020204" pitchFamily="34" charset="0"/>
              </a:rPr>
              <a:t>(b) </a:t>
            </a:r>
            <a:r>
              <a:rPr lang="en-GB" sz="1600" dirty="0">
                <a:solidFill>
                  <a:srgbClr val="000000"/>
                </a:solidFill>
                <a:cs typeface="Arial" panose="020B0604020202020204" pitchFamily="34" charset="0"/>
              </a:rPr>
              <a:t>Cumulative frequency plot of Zn in topsoil samples determined by XRF, </a:t>
            </a:r>
            <a:r>
              <a:rPr lang="en-GB" sz="1600" dirty="0">
                <a:solidFill>
                  <a:srgbClr val="000000"/>
                </a:solidFill>
                <a:cs typeface="Arial" panose="020B0604020202020204" pitchFamily="34" charset="0"/>
                <a:hlinkClick r:id="rId4"/>
              </a:rPr>
              <a:t>FOREGS Geochemical Atlas of Europe</a:t>
            </a:r>
            <a:r>
              <a:rPr lang="en-GB" sz="1600" dirty="0">
                <a:solidFill>
                  <a:srgbClr val="000000"/>
                </a:solidFill>
                <a:cs typeface="Arial" panose="020B0604020202020204" pitchFamily="34" charset="0"/>
              </a:rPr>
              <a:t> (</a:t>
            </a:r>
            <a:r>
              <a:rPr lang="en-GB" sz="1600" dirty="0" err="1">
                <a:solidFill>
                  <a:srgbClr val="000000"/>
                </a:solidFill>
                <a:cs typeface="Arial" panose="020B0604020202020204" pitchFamily="34" charset="0"/>
              </a:rPr>
              <a:t>Salminen</a:t>
            </a:r>
            <a:r>
              <a:rPr lang="en-GB" sz="1600" dirty="0">
                <a:solidFill>
                  <a:srgbClr val="000000"/>
                </a:solidFill>
                <a:cs typeface="Arial" panose="020B0604020202020204" pitchFamily="34" charset="0"/>
              </a:rPr>
              <a:t> </a:t>
            </a:r>
            <a:r>
              <a:rPr lang="en-GB" sz="1600" i="1" dirty="0">
                <a:solidFill>
                  <a:srgbClr val="000000"/>
                </a:solidFill>
                <a:cs typeface="Arial" panose="020B0604020202020204" pitchFamily="34" charset="0"/>
              </a:rPr>
              <a:t>et al</a:t>
            </a:r>
            <a:r>
              <a:rPr lang="en-GB" sz="1600" dirty="0">
                <a:solidFill>
                  <a:srgbClr val="000000"/>
                </a:solidFill>
                <a:cs typeface="Arial" panose="020B0604020202020204" pitchFamily="34" charset="0"/>
              </a:rPr>
              <a:t>., 2005). </a:t>
            </a:r>
          </a:p>
          <a:p>
            <a:r>
              <a:rPr lang="en-GB" sz="1600" dirty="0">
                <a:solidFill>
                  <a:srgbClr val="000000"/>
                </a:solidFill>
                <a:cs typeface="Arial" panose="020B0604020202020204" pitchFamily="34" charset="0"/>
              </a:rPr>
              <a:t>It is noted that most of the topsoil samples have Zn concentrations &lt;400 mg/kg. </a:t>
            </a:r>
          </a:p>
          <a:p>
            <a:endParaRPr lang="en-GB" sz="1600" dirty="0">
              <a:solidFill>
                <a:srgbClr val="000000"/>
              </a:solidFill>
              <a:cs typeface="Arial" panose="020B0604020202020204" pitchFamily="34" charset="0"/>
            </a:endParaRPr>
          </a:p>
          <a:p>
            <a:r>
              <a:rPr lang="en-GB" sz="1200" dirty="0">
                <a:solidFill>
                  <a:srgbClr val="000000"/>
                </a:solidFill>
                <a:cs typeface="Arial" panose="020B0604020202020204" pitchFamily="34" charset="0"/>
              </a:rPr>
              <a:t>Figure 7.12 on page 411. Plotted by Alecos Demetriades (IGME/IUGS- CGGB) with Golden Software's </a:t>
            </a:r>
            <a:r>
              <a:rPr lang="en-GB" sz="1200" dirty="0" err="1">
                <a:solidFill>
                  <a:srgbClr val="000000"/>
                </a:solidFill>
                <a:cs typeface="Arial" panose="020B0604020202020204" pitchFamily="34" charset="0"/>
              </a:rPr>
              <a:t>Grapher</a:t>
            </a:r>
            <a:r>
              <a:rPr lang="en-GB" sz="1200" baseline="30000" dirty="0" err="1">
                <a:solidFill>
                  <a:srgbClr val="000000"/>
                </a:solidFill>
                <a:cs typeface="Arial" panose="020B0604020202020204" pitchFamily="34" charset="0"/>
              </a:rPr>
              <a:t>TM</a:t>
            </a:r>
            <a:r>
              <a:rPr lang="en-GB" sz="1200" dirty="0">
                <a:solidFill>
                  <a:srgbClr val="000000"/>
                </a:solidFill>
                <a:cs typeface="Arial" panose="020B0604020202020204" pitchFamily="34" charset="0"/>
              </a:rPr>
              <a:t> v20. </a:t>
            </a:r>
            <a:endParaRPr lang="en-GB" sz="1200" dirty="0">
              <a:cs typeface="Arial" panose="020B0604020202020204" pitchFamily="34" charset="0"/>
            </a:endParaRPr>
          </a:p>
        </p:txBody>
      </p:sp>
      <p:sp>
        <p:nvSpPr>
          <p:cNvPr id="2" name="TextBox 1">
            <a:extLst>
              <a:ext uri="{FF2B5EF4-FFF2-40B4-BE49-F238E27FC236}">
                <a16:creationId xmlns:a16="http://schemas.microsoft.com/office/drawing/2014/main" id="{CB66E701-B1CD-829C-C8EE-EFE828C738C3}"/>
              </a:ext>
            </a:extLst>
          </p:cNvPr>
          <p:cNvSpPr txBox="1"/>
          <p:nvPr/>
        </p:nvSpPr>
        <p:spPr>
          <a:xfrm>
            <a:off x="8464376" y="5169306"/>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(QC13/30)</a:t>
            </a:r>
            <a:endParaRPr lang="en-GB" sz="2400" dirty="0"/>
          </a:p>
        </p:txBody>
      </p:sp>
    </p:spTree>
    <p:extLst>
      <p:ext uri="{BB962C8B-B14F-4D97-AF65-F5344CB8AC3E}">
        <p14:creationId xmlns:p14="http://schemas.microsoft.com/office/powerpoint/2010/main" val="132352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42D50-82B8-4157-0C79-B59F0BF2A972}"/>
              </a:ext>
            </a:extLst>
          </p:cNvPr>
          <p:cNvPicPr>
            <a:picLocks noChangeAspect="1"/>
          </p:cNvPicPr>
          <p:nvPr/>
        </p:nvPicPr>
        <p:blipFill rotWithShape="1">
          <a:blip r:embed="rId2">
            <a:extLst>
              <a:ext uri="{28A0092B-C50C-407E-A947-70E740481C1C}">
                <a14:useLocalDpi xmlns:a14="http://schemas.microsoft.com/office/drawing/2010/main"/>
              </a:ext>
            </a:extLst>
          </a:blip>
          <a:srcRect r="5957"/>
          <a:stretch/>
        </p:blipFill>
        <p:spPr>
          <a:xfrm>
            <a:off x="615504" y="19822"/>
            <a:ext cx="4464496" cy="4355831"/>
          </a:xfrm>
          <a:prstGeom prst="rect">
            <a:avLst/>
          </a:prstGeom>
        </p:spPr>
      </p:pic>
      <p:pic>
        <p:nvPicPr>
          <p:cNvPr id="5" name="Picture 4">
            <a:extLst>
              <a:ext uri="{FF2B5EF4-FFF2-40B4-BE49-F238E27FC236}">
                <a16:creationId xmlns:a16="http://schemas.microsoft.com/office/drawing/2014/main" id="{5ACB45E2-A72A-4F31-16A2-214D2566337F}"/>
              </a:ext>
            </a:extLst>
          </p:cNvPr>
          <p:cNvPicPr>
            <a:picLocks noChangeAspect="1"/>
          </p:cNvPicPr>
          <p:nvPr/>
        </p:nvPicPr>
        <p:blipFill rotWithShape="1">
          <a:blip r:embed="rId3">
            <a:extLst>
              <a:ext uri="{28A0092B-C50C-407E-A947-70E740481C1C}">
                <a14:useLocalDpi xmlns:a14="http://schemas.microsoft.com/office/drawing/2010/main"/>
              </a:ext>
            </a:extLst>
          </a:blip>
          <a:srcRect r="7463"/>
          <a:stretch/>
        </p:blipFill>
        <p:spPr>
          <a:xfrm>
            <a:off x="5176496" y="19821"/>
            <a:ext cx="4368000" cy="4356000"/>
          </a:xfrm>
          <a:prstGeom prst="rect">
            <a:avLst/>
          </a:prstGeom>
        </p:spPr>
      </p:pic>
      <p:sp>
        <p:nvSpPr>
          <p:cNvPr id="7" name="TextBox 6">
            <a:extLst>
              <a:ext uri="{FF2B5EF4-FFF2-40B4-BE49-F238E27FC236}">
                <a16:creationId xmlns:a16="http://schemas.microsoft.com/office/drawing/2014/main" id="{E5923632-B89D-47C4-364E-6323A91B9D8F}"/>
              </a:ext>
            </a:extLst>
          </p:cNvPr>
          <p:cNvSpPr txBox="1"/>
          <p:nvPr/>
        </p:nvSpPr>
        <p:spPr>
          <a:xfrm>
            <a:off x="255464" y="4414382"/>
            <a:ext cx="9577064" cy="1261884"/>
          </a:xfrm>
          <a:prstGeom prst="rect">
            <a:avLst/>
          </a:prstGeom>
          <a:noFill/>
        </p:spPr>
        <p:txBody>
          <a:bodyPr wrap="square">
            <a:spAutoFit/>
          </a:bodyPr>
          <a:lstStyle/>
          <a:p>
            <a:r>
              <a:rPr lang="en-GB" sz="1600" dirty="0">
                <a:solidFill>
                  <a:srgbClr val="000000"/>
                </a:solidFill>
              </a:rPr>
              <a:t>Cumulative frequency curves of Zn in routine and field duplicate topsoil samples determined by XRF, </a:t>
            </a:r>
            <a:r>
              <a:rPr lang="en-GB" sz="1600" dirty="0">
                <a:solidFill>
                  <a:srgbClr val="000000"/>
                </a:solidFill>
                <a:hlinkClick r:id="rId4"/>
              </a:rPr>
              <a:t>FOREGS Geochemical Atlas of Europe</a:t>
            </a:r>
            <a:r>
              <a:rPr lang="en-GB" sz="1600" dirty="0">
                <a:solidFill>
                  <a:srgbClr val="000000"/>
                </a:solidFill>
              </a:rPr>
              <a:t> (</a:t>
            </a:r>
            <a:r>
              <a:rPr lang="en-GB" sz="1600" dirty="0" err="1">
                <a:solidFill>
                  <a:srgbClr val="000000"/>
                </a:solidFill>
              </a:rPr>
              <a:t>Salminen</a:t>
            </a:r>
            <a:r>
              <a:rPr lang="en-GB" sz="1600" dirty="0">
                <a:solidFill>
                  <a:srgbClr val="000000"/>
                </a:solidFill>
              </a:rPr>
              <a:t> </a:t>
            </a:r>
            <a:r>
              <a:rPr lang="en-GB" sz="1600" i="1" dirty="0">
                <a:solidFill>
                  <a:srgbClr val="000000"/>
                </a:solidFill>
              </a:rPr>
              <a:t>et al</a:t>
            </a:r>
            <a:r>
              <a:rPr lang="en-GB" sz="1600" dirty="0">
                <a:solidFill>
                  <a:srgbClr val="000000"/>
                </a:solidFill>
              </a:rPr>
              <a:t>., 2005).  </a:t>
            </a:r>
            <a:r>
              <a:rPr lang="en-GB" sz="1600" b="1" dirty="0">
                <a:solidFill>
                  <a:srgbClr val="000000"/>
                </a:solidFill>
              </a:rPr>
              <a:t>(a) </a:t>
            </a:r>
            <a:r>
              <a:rPr lang="en-GB" sz="1600" dirty="0">
                <a:solidFill>
                  <a:srgbClr val="000000"/>
                </a:solidFill>
              </a:rPr>
              <a:t>Linear graph and </a:t>
            </a:r>
            <a:r>
              <a:rPr lang="en-GB" sz="1600" b="1" dirty="0">
                <a:solidFill>
                  <a:srgbClr val="000000"/>
                </a:solidFill>
              </a:rPr>
              <a:t>(b) </a:t>
            </a:r>
            <a:r>
              <a:rPr lang="en-GB" sz="1600" dirty="0">
                <a:solidFill>
                  <a:srgbClr val="000000"/>
                </a:solidFill>
              </a:rPr>
              <a:t>log</a:t>
            </a:r>
            <a:r>
              <a:rPr lang="en-GB" sz="1600" baseline="-25000" dirty="0">
                <a:solidFill>
                  <a:srgbClr val="000000"/>
                </a:solidFill>
              </a:rPr>
              <a:t>e</a:t>
            </a:r>
            <a:r>
              <a:rPr lang="en-GB" sz="1600" dirty="0">
                <a:solidFill>
                  <a:srgbClr val="000000"/>
                </a:solidFill>
              </a:rPr>
              <a:t> graph.  Notation:  DUPA = Routine sample; REPA = Replicate split of routine sample; DUPB = Field duplicate sample; REPB = Replicate split of field duplicate sample. </a:t>
            </a:r>
          </a:p>
          <a:p>
            <a:r>
              <a:rPr lang="en-GB" sz="1200" dirty="0">
                <a:solidFill>
                  <a:srgbClr val="000000"/>
                </a:solidFill>
              </a:rPr>
              <a:t>Figure 7.13 on page 412. Plotted by Alecos Demetriades (IGME &amp; IUGS CGGB) with Golden Software's Grapher™ v20. </a:t>
            </a:r>
            <a:endParaRPr lang="en-GB" sz="1200" dirty="0"/>
          </a:p>
        </p:txBody>
      </p:sp>
      <p:sp>
        <p:nvSpPr>
          <p:cNvPr id="2" name="TextBox 1">
            <a:extLst>
              <a:ext uri="{FF2B5EF4-FFF2-40B4-BE49-F238E27FC236}">
                <a16:creationId xmlns:a16="http://schemas.microsoft.com/office/drawing/2014/main" id="{F1840888-4BEF-CF28-055C-0A0130AE0FFF}"/>
              </a:ext>
            </a:extLst>
          </p:cNvPr>
          <p:cNvSpPr txBox="1"/>
          <p:nvPr/>
        </p:nvSpPr>
        <p:spPr>
          <a:xfrm>
            <a:off x="8470424" y="5276155"/>
            <a:ext cx="1656184" cy="461665"/>
          </a:xfrm>
          <a:prstGeom prst="rect">
            <a:avLst/>
          </a:prstGeom>
          <a:noFill/>
        </p:spPr>
        <p:txBody>
          <a:bodyPr wrap="square">
            <a:spAutoFit/>
          </a:bodyPr>
          <a:lstStyle/>
          <a:p>
            <a:pPr algn="ctr"/>
            <a:r>
              <a:rPr lang="en-GB" sz="2400" b="1" dirty="0">
                <a:solidFill>
                  <a:srgbClr val="0000CC"/>
                </a:solidFill>
                <a:latin typeface="Arial" pitchFamily="34" charset="0"/>
                <a:ea typeface="+mj-ea"/>
                <a:cs typeface="Arial" pitchFamily="34" charset="0"/>
              </a:rPr>
              <a:t>(QC14/30)</a:t>
            </a:r>
            <a:endParaRPr lang="en-GB" sz="2400" dirty="0"/>
          </a:p>
        </p:txBody>
      </p:sp>
    </p:spTree>
    <p:extLst>
      <p:ext uri="{BB962C8B-B14F-4D97-AF65-F5344CB8AC3E}">
        <p14:creationId xmlns:p14="http://schemas.microsoft.com/office/powerpoint/2010/main" val="700619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4D1D7473-57A6-C692-8438-9FA3F8802D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40" y="15394"/>
            <a:ext cx="6768752" cy="4443411"/>
          </a:xfrm>
          <a:prstGeom prst="rect">
            <a:avLst/>
          </a:prstGeom>
        </p:spPr>
      </p:pic>
      <p:sp>
        <p:nvSpPr>
          <p:cNvPr id="5" name="TextBox 4">
            <a:extLst>
              <a:ext uri="{FF2B5EF4-FFF2-40B4-BE49-F238E27FC236}">
                <a16:creationId xmlns:a16="http://schemas.microsoft.com/office/drawing/2014/main" id="{BF5FDAF4-4ED6-FE0A-996C-FF6CD0306DD6}"/>
              </a:ext>
            </a:extLst>
          </p:cNvPr>
          <p:cNvSpPr txBox="1"/>
          <p:nvPr/>
        </p:nvSpPr>
        <p:spPr>
          <a:xfrm>
            <a:off x="7128792" y="697260"/>
            <a:ext cx="2991768" cy="4801314"/>
          </a:xfrm>
          <a:prstGeom prst="rect">
            <a:avLst/>
          </a:prstGeom>
          <a:noFill/>
        </p:spPr>
        <p:txBody>
          <a:bodyPr wrap="square">
            <a:spAutoFit/>
          </a:bodyPr>
          <a:lstStyle/>
          <a:p>
            <a:r>
              <a:rPr lang="en-GB" dirty="0">
                <a:solidFill>
                  <a:srgbClr val="000000"/>
                </a:solidFill>
              </a:rPr>
              <a:t>Duplicate-replicate plots for Zn from </a:t>
            </a:r>
            <a:r>
              <a:rPr lang="en-GB" dirty="0">
                <a:solidFill>
                  <a:srgbClr val="000000"/>
                </a:solidFill>
                <a:hlinkClick r:id="rId3"/>
              </a:rPr>
              <a:t>FOREGS</a:t>
            </a:r>
            <a:r>
              <a:rPr lang="en-GB" dirty="0">
                <a:solidFill>
                  <a:srgbClr val="000000"/>
                </a:solidFill>
              </a:rPr>
              <a:t> Topsoil XRF quality control data (N=23 duplicated sites). </a:t>
            </a:r>
          </a:p>
          <a:p>
            <a:endParaRPr lang="en-GB" dirty="0">
              <a:solidFill>
                <a:srgbClr val="000000"/>
              </a:solidFill>
            </a:endParaRPr>
          </a:p>
          <a:p>
            <a:r>
              <a:rPr lang="en-GB" dirty="0">
                <a:solidFill>
                  <a:srgbClr val="000000"/>
                </a:solidFill>
              </a:rPr>
              <a:t>It shows that the duplicate-replicate results are aligned close to the 1:1 gradient line. </a:t>
            </a:r>
          </a:p>
          <a:p>
            <a:endParaRPr lang="en-GB" dirty="0">
              <a:solidFill>
                <a:srgbClr val="000000"/>
              </a:solidFill>
            </a:endParaRPr>
          </a:p>
          <a:p>
            <a:r>
              <a:rPr lang="en-GB" dirty="0">
                <a:solidFill>
                  <a:srgbClr val="000000"/>
                </a:solidFill>
              </a:rPr>
              <a:t>Plotted with ‘DUPREPPLOT.xlsm’, a Microsoft™ Excel Workbook macro routine developed by Christopher C. Johnson. </a:t>
            </a:r>
          </a:p>
          <a:p>
            <a:endParaRPr lang="en-GB" dirty="0">
              <a:solidFill>
                <a:srgbClr val="000000"/>
              </a:solidFill>
            </a:endParaRPr>
          </a:p>
          <a:p>
            <a:r>
              <a:rPr lang="en-GB" dirty="0">
                <a:solidFill>
                  <a:srgbClr val="000000"/>
                </a:solidFill>
              </a:rPr>
              <a:t>Axis concentration units in mg/kg</a:t>
            </a:r>
            <a:endParaRPr lang="en-GB" sz="1100" dirty="0"/>
          </a:p>
        </p:txBody>
      </p:sp>
      <p:sp>
        <p:nvSpPr>
          <p:cNvPr id="4" name="TextBox 3">
            <a:extLst>
              <a:ext uri="{FF2B5EF4-FFF2-40B4-BE49-F238E27FC236}">
                <a16:creationId xmlns:a16="http://schemas.microsoft.com/office/drawing/2014/main" id="{BFEFDAD7-74EE-8988-C5DD-53A7B27F9E3D}"/>
              </a:ext>
            </a:extLst>
          </p:cNvPr>
          <p:cNvSpPr txBox="1"/>
          <p:nvPr/>
        </p:nvSpPr>
        <p:spPr>
          <a:xfrm>
            <a:off x="0" y="4081636"/>
            <a:ext cx="7128792" cy="1877437"/>
          </a:xfrm>
          <a:prstGeom prst="rect">
            <a:avLst/>
          </a:prstGeom>
          <a:noFill/>
        </p:spPr>
        <p:txBody>
          <a:bodyPr wrap="square">
            <a:spAutoFit/>
          </a:bodyPr>
          <a:lstStyle/>
          <a:p>
            <a:r>
              <a:rPr lang="en-GB" sz="1500" dirty="0">
                <a:solidFill>
                  <a:srgbClr val="000000"/>
                </a:solidFill>
              </a:rPr>
              <a:t>Notation: </a:t>
            </a:r>
          </a:p>
          <a:p>
            <a:r>
              <a:rPr lang="en-GB" sz="1500" dirty="0">
                <a:solidFill>
                  <a:srgbClr val="000000"/>
                </a:solidFill>
              </a:rPr>
              <a:t>Blue diamond = REPB versus DUPB; </a:t>
            </a:r>
          </a:p>
          <a:p>
            <a:r>
              <a:rPr lang="en-GB" sz="1500" dirty="0">
                <a:solidFill>
                  <a:srgbClr val="000000"/>
                </a:solidFill>
              </a:rPr>
              <a:t>Red square = REPA versus DUPA; </a:t>
            </a:r>
          </a:p>
          <a:p>
            <a:r>
              <a:rPr lang="en-GB" sz="1500" dirty="0">
                <a:solidFill>
                  <a:srgbClr val="000000"/>
                </a:solidFill>
              </a:rPr>
              <a:t>Green triangle = DUPA versus DUPB; and (all X-axis versus Y-axis). </a:t>
            </a:r>
          </a:p>
          <a:p>
            <a:endParaRPr lang="en-GB" sz="1500" dirty="0">
              <a:solidFill>
                <a:srgbClr val="000000"/>
              </a:solidFill>
            </a:endParaRPr>
          </a:p>
          <a:p>
            <a:r>
              <a:rPr lang="en-GB" sz="1500" dirty="0">
                <a:solidFill>
                  <a:srgbClr val="000000"/>
                </a:solidFill>
              </a:rPr>
              <a:t>DUPA = Routine sample; REPA = Replicate split of routine sample; DUPB = Field duplicate sample; REPB = Replicate split of field duplicate sample. </a:t>
            </a:r>
          </a:p>
          <a:p>
            <a:endParaRPr lang="en-GB" sz="1100" dirty="0">
              <a:solidFill>
                <a:srgbClr val="000000"/>
              </a:solidFill>
            </a:endParaRPr>
          </a:p>
        </p:txBody>
      </p:sp>
      <p:sp>
        <p:nvSpPr>
          <p:cNvPr id="6" name="TextBox 5">
            <a:extLst>
              <a:ext uri="{FF2B5EF4-FFF2-40B4-BE49-F238E27FC236}">
                <a16:creationId xmlns:a16="http://schemas.microsoft.com/office/drawing/2014/main" id="{A490E872-5381-F7DA-9337-3EA44B184B4E}"/>
              </a:ext>
            </a:extLst>
          </p:cNvPr>
          <p:cNvSpPr txBox="1"/>
          <p:nvPr/>
        </p:nvSpPr>
        <p:spPr>
          <a:xfrm>
            <a:off x="8464376" y="-2282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(QC15/30)</a:t>
            </a:r>
            <a:endParaRPr lang="en-GB" sz="2400" dirty="0"/>
          </a:p>
        </p:txBody>
      </p:sp>
      <p:sp>
        <p:nvSpPr>
          <p:cNvPr id="7" name="TextBox 6">
            <a:extLst>
              <a:ext uri="{FF2B5EF4-FFF2-40B4-BE49-F238E27FC236}">
                <a16:creationId xmlns:a16="http://schemas.microsoft.com/office/drawing/2014/main" id="{5779469E-4214-447F-4A8B-DD7F6BC538BE}"/>
              </a:ext>
            </a:extLst>
          </p:cNvPr>
          <p:cNvSpPr txBox="1"/>
          <p:nvPr/>
        </p:nvSpPr>
        <p:spPr>
          <a:xfrm>
            <a:off x="3783856" y="3433564"/>
            <a:ext cx="2991768" cy="600164"/>
          </a:xfrm>
          <a:prstGeom prst="rect">
            <a:avLst/>
          </a:prstGeom>
          <a:noFill/>
        </p:spPr>
        <p:txBody>
          <a:bodyPr wrap="square">
            <a:spAutoFit/>
          </a:bodyPr>
          <a:lstStyle/>
          <a:p>
            <a:r>
              <a:rPr lang="en-GB" sz="1100" dirty="0">
                <a:solidFill>
                  <a:srgbClr val="000000"/>
                </a:solidFill>
              </a:rPr>
              <a:t>Figure 7.14 on page 415. Plotted by Christopher C. Johnson (</a:t>
            </a:r>
            <a:r>
              <a:rPr lang="en-GB" sz="1100" dirty="0" err="1">
                <a:solidFill>
                  <a:srgbClr val="000000"/>
                </a:solidFill>
              </a:rPr>
              <a:t>GeoElementary</a:t>
            </a:r>
            <a:r>
              <a:rPr lang="en-GB" sz="1100" dirty="0">
                <a:solidFill>
                  <a:srgbClr val="000000"/>
                </a:solidFill>
              </a:rPr>
              <a:t>/IUGS-CGGB) with Microsoft™ Excel. </a:t>
            </a:r>
            <a:endParaRPr lang="en-GB" sz="1100" dirty="0"/>
          </a:p>
        </p:txBody>
      </p:sp>
      <p:sp>
        <p:nvSpPr>
          <p:cNvPr id="8" name="TextBox 7">
            <a:extLst>
              <a:ext uri="{FF2B5EF4-FFF2-40B4-BE49-F238E27FC236}">
                <a16:creationId xmlns:a16="http://schemas.microsoft.com/office/drawing/2014/main" id="{24722AA0-DD5D-E59C-6BCA-3D0800162C09}"/>
              </a:ext>
            </a:extLst>
          </p:cNvPr>
          <p:cNvSpPr txBox="1"/>
          <p:nvPr/>
        </p:nvSpPr>
        <p:spPr>
          <a:xfrm>
            <a:off x="39442" y="86319"/>
            <a:ext cx="2736304" cy="307777"/>
          </a:xfrm>
          <a:prstGeom prst="rect">
            <a:avLst/>
          </a:prstGeom>
          <a:noFill/>
        </p:spPr>
        <p:txBody>
          <a:bodyPr wrap="square">
            <a:spAutoFit/>
          </a:bodyPr>
          <a:lstStyle/>
          <a:p>
            <a:r>
              <a:rPr lang="en-GB" sz="1400" dirty="0">
                <a:solidFill>
                  <a:srgbClr val="000000"/>
                </a:solidFill>
              </a:rPr>
              <a:t>Axis concentration units in mg/kg. </a:t>
            </a:r>
          </a:p>
        </p:txBody>
      </p:sp>
    </p:spTree>
    <p:extLst>
      <p:ext uri="{BB962C8B-B14F-4D97-AF65-F5344CB8AC3E}">
        <p14:creationId xmlns:p14="http://schemas.microsoft.com/office/powerpoint/2010/main" val="3516672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F34B0538-46A1-C8EF-6F5D-01F629CE95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42" y="47860"/>
            <a:ext cx="6773687" cy="4442400"/>
          </a:xfrm>
          <a:prstGeom prst="rect">
            <a:avLst/>
          </a:prstGeom>
        </p:spPr>
      </p:pic>
      <p:sp>
        <p:nvSpPr>
          <p:cNvPr id="6" name="TextBox 5">
            <a:extLst>
              <a:ext uri="{FF2B5EF4-FFF2-40B4-BE49-F238E27FC236}">
                <a16:creationId xmlns:a16="http://schemas.microsoft.com/office/drawing/2014/main" id="{44C0F8FB-1771-B031-DC0A-0987EE10AE34}"/>
              </a:ext>
            </a:extLst>
          </p:cNvPr>
          <p:cNvSpPr txBox="1"/>
          <p:nvPr/>
        </p:nvSpPr>
        <p:spPr>
          <a:xfrm>
            <a:off x="7024216" y="576466"/>
            <a:ext cx="2873138" cy="5047536"/>
          </a:xfrm>
          <a:prstGeom prst="rect">
            <a:avLst/>
          </a:prstGeom>
          <a:noFill/>
        </p:spPr>
        <p:txBody>
          <a:bodyPr wrap="square">
            <a:spAutoFit/>
          </a:bodyPr>
          <a:lstStyle/>
          <a:p>
            <a:r>
              <a:rPr lang="en-GB" dirty="0">
                <a:solidFill>
                  <a:srgbClr val="000000"/>
                </a:solidFill>
              </a:rPr>
              <a:t>Duplicate-replicate plots for Th from </a:t>
            </a:r>
            <a:r>
              <a:rPr lang="en-GB" dirty="0">
                <a:solidFill>
                  <a:srgbClr val="000000"/>
                </a:solidFill>
                <a:hlinkClick r:id="rId3"/>
              </a:rPr>
              <a:t>FOREGS</a:t>
            </a:r>
            <a:r>
              <a:rPr lang="en-GB" dirty="0">
                <a:solidFill>
                  <a:srgbClr val="000000"/>
                </a:solidFill>
              </a:rPr>
              <a:t> Topsoil XRF quality control data (N=23 duplicated sites). It shows a wide scatter of </a:t>
            </a:r>
          </a:p>
          <a:p>
            <a:r>
              <a:rPr lang="en-GB" b="1" dirty="0">
                <a:solidFill>
                  <a:srgbClr val="000000"/>
                </a:solidFill>
              </a:rPr>
              <a:t>(</a:t>
            </a:r>
            <a:r>
              <a:rPr lang="en-GB" b="1" dirty="0" err="1">
                <a:solidFill>
                  <a:srgbClr val="000000"/>
                </a:solidFill>
              </a:rPr>
              <a:t>i</a:t>
            </a:r>
            <a:r>
              <a:rPr lang="en-GB" b="1" dirty="0">
                <a:solidFill>
                  <a:srgbClr val="000000"/>
                </a:solidFill>
              </a:rPr>
              <a:t>) </a:t>
            </a:r>
            <a:r>
              <a:rPr lang="en-GB" dirty="0">
                <a:solidFill>
                  <a:srgbClr val="000000"/>
                </a:solidFill>
              </a:rPr>
              <a:t>Routine and field duplicate results (within site variability), and </a:t>
            </a:r>
          </a:p>
          <a:p>
            <a:r>
              <a:rPr lang="en-GB" b="1" dirty="0">
                <a:solidFill>
                  <a:srgbClr val="000000"/>
                </a:solidFill>
              </a:rPr>
              <a:t>(ii) </a:t>
            </a:r>
            <a:r>
              <a:rPr lang="en-GB" dirty="0">
                <a:solidFill>
                  <a:srgbClr val="000000"/>
                </a:solidFill>
              </a:rPr>
              <a:t>Duplicate-replicate results (analytical variability). </a:t>
            </a:r>
          </a:p>
          <a:p>
            <a:endParaRPr lang="en-GB" sz="1600" dirty="0">
              <a:solidFill>
                <a:srgbClr val="000000"/>
              </a:solidFill>
            </a:endParaRPr>
          </a:p>
          <a:p>
            <a:r>
              <a:rPr lang="en-GB" sz="1600" dirty="0">
                <a:solidFill>
                  <a:srgbClr val="000000"/>
                </a:solidFill>
              </a:rPr>
              <a:t>Plotted with ‘DUPREPPLOT.xlsm’, a Microsoft™ Excel Workbook having an embedded macro routine developed by Christopher C. Johnson. </a:t>
            </a:r>
          </a:p>
          <a:p>
            <a:endParaRPr lang="en-GB" sz="1200" dirty="0">
              <a:solidFill>
                <a:srgbClr val="000000"/>
              </a:solidFill>
            </a:endParaRPr>
          </a:p>
          <a:p>
            <a:r>
              <a:rPr lang="en-GB" sz="1600" dirty="0">
                <a:solidFill>
                  <a:srgbClr val="000000"/>
                </a:solidFill>
              </a:rPr>
              <a:t>Notation:  See Figure 7.14. </a:t>
            </a:r>
            <a:endParaRPr lang="en-GB" sz="1200" dirty="0"/>
          </a:p>
        </p:txBody>
      </p:sp>
      <p:sp>
        <p:nvSpPr>
          <p:cNvPr id="3" name="TextBox 2">
            <a:extLst>
              <a:ext uri="{FF2B5EF4-FFF2-40B4-BE49-F238E27FC236}">
                <a16:creationId xmlns:a16="http://schemas.microsoft.com/office/drawing/2014/main" id="{815D9DD5-E414-3B93-EF15-C6B29F1F0488}"/>
              </a:ext>
            </a:extLst>
          </p:cNvPr>
          <p:cNvSpPr txBox="1"/>
          <p:nvPr/>
        </p:nvSpPr>
        <p:spPr>
          <a:xfrm>
            <a:off x="39442" y="86319"/>
            <a:ext cx="2736304" cy="307777"/>
          </a:xfrm>
          <a:prstGeom prst="rect">
            <a:avLst/>
          </a:prstGeom>
          <a:noFill/>
        </p:spPr>
        <p:txBody>
          <a:bodyPr wrap="square">
            <a:spAutoFit/>
          </a:bodyPr>
          <a:lstStyle/>
          <a:p>
            <a:r>
              <a:rPr lang="en-GB" sz="1400" dirty="0">
                <a:solidFill>
                  <a:srgbClr val="000000"/>
                </a:solidFill>
              </a:rPr>
              <a:t>Axis concentration units in mg/kg. </a:t>
            </a:r>
          </a:p>
        </p:txBody>
      </p:sp>
      <p:sp>
        <p:nvSpPr>
          <p:cNvPr id="5" name="TextBox 4">
            <a:extLst>
              <a:ext uri="{FF2B5EF4-FFF2-40B4-BE49-F238E27FC236}">
                <a16:creationId xmlns:a16="http://schemas.microsoft.com/office/drawing/2014/main" id="{8AF6F807-158D-57A3-79D0-5E8FF9235247}"/>
              </a:ext>
            </a:extLst>
          </p:cNvPr>
          <p:cNvSpPr txBox="1"/>
          <p:nvPr/>
        </p:nvSpPr>
        <p:spPr>
          <a:xfrm>
            <a:off x="39442" y="4081636"/>
            <a:ext cx="7128792" cy="1877437"/>
          </a:xfrm>
          <a:prstGeom prst="rect">
            <a:avLst/>
          </a:prstGeom>
          <a:noFill/>
        </p:spPr>
        <p:txBody>
          <a:bodyPr wrap="square">
            <a:spAutoFit/>
          </a:bodyPr>
          <a:lstStyle/>
          <a:p>
            <a:r>
              <a:rPr lang="en-GB" sz="1500" dirty="0">
                <a:solidFill>
                  <a:srgbClr val="000000"/>
                </a:solidFill>
              </a:rPr>
              <a:t>Notation: </a:t>
            </a:r>
          </a:p>
          <a:p>
            <a:r>
              <a:rPr lang="en-GB" sz="1500" dirty="0">
                <a:solidFill>
                  <a:srgbClr val="000000"/>
                </a:solidFill>
              </a:rPr>
              <a:t>Blue diamond = REPB versus DUPB; </a:t>
            </a:r>
          </a:p>
          <a:p>
            <a:r>
              <a:rPr lang="en-GB" sz="1500" dirty="0">
                <a:solidFill>
                  <a:srgbClr val="000000"/>
                </a:solidFill>
              </a:rPr>
              <a:t>Red square = REPA versus DUPA; </a:t>
            </a:r>
          </a:p>
          <a:p>
            <a:r>
              <a:rPr lang="en-GB" sz="1500" dirty="0">
                <a:solidFill>
                  <a:srgbClr val="000000"/>
                </a:solidFill>
              </a:rPr>
              <a:t>Green triangle = DUPA versus DUPB; and (all X-axis versus Y-axis). </a:t>
            </a:r>
          </a:p>
          <a:p>
            <a:endParaRPr lang="en-GB" sz="1500" dirty="0">
              <a:solidFill>
                <a:srgbClr val="000000"/>
              </a:solidFill>
            </a:endParaRPr>
          </a:p>
          <a:p>
            <a:r>
              <a:rPr lang="en-GB" sz="1500" dirty="0">
                <a:solidFill>
                  <a:srgbClr val="000000"/>
                </a:solidFill>
              </a:rPr>
              <a:t>DUPA = Routine sample; REPA = Replicate split of routine sample; DUPB = Field duplicate sample; REPB = Replicate split of field duplicate sample. </a:t>
            </a:r>
          </a:p>
          <a:p>
            <a:endParaRPr lang="en-GB" sz="1100" dirty="0">
              <a:solidFill>
                <a:srgbClr val="000000"/>
              </a:solidFill>
            </a:endParaRPr>
          </a:p>
        </p:txBody>
      </p:sp>
      <p:sp>
        <p:nvSpPr>
          <p:cNvPr id="7" name="TextBox 6">
            <a:extLst>
              <a:ext uri="{FF2B5EF4-FFF2-40B4-BE49-F238E27FC236}">
                <a16:creationId xmlns:a16="http://schemas.microsoft.com/office/drawing/2014/main" id="{618AD0D3-8F32-31F1-721F-40F6CC22B652}"/>
              </a:ext>
            </a:extLst>
          </p:cNvPr>
          <p:cNvSpPr txBox="1"/>
          <p:nvPr/>
        </p:nvSpPr>
        <p:spPr>
          <a:xfrm>
            <a:off x="3493578" y="3361556"/>
            <a:ext cx="3319551" cy="646331"/>
          </a:xfrm>
          <a:prstGeom prst="rect">
            <a:avLst/>
          </a:prstGeom>
          <a:noFill/>
        </p:spPr>
        <p:txBody>
          <a:bodyPr wrap="square">
            <a:spAutoFit/>
          </a:bodyPr>
          <a:lstStyle/>
          <a:p>
            <a:r>
              <a:rPr lang="en-GB" sz="1200" dirty="0">
                <a:solidFill>
                  <a:srgbClr val="000000"/>
                </a:solidFill>
              </a:rPr>
              <a:t>Figure 7.15 on page 415. Plotted by Christopher C. Johnson (</a:t>
            </a:r>
            <a:r>
              <a:rPr lang="en-GB" sz="1200" dirty="0" err="1">
                <a:solidFill>
                  <a:srgbClr val="000000"/>
                </a:solidFill>
              </a:rPr>
              <a:t>GeoElementary</a:t>
            </a:r>
            <a:r>
              <a:rPr lang="en-GB" sz="1200" dirty="0">
                <a:solidFill>
                  <a:srgbClr val="000000"/>
                </a:solidFill>
              </a:rPr>
              <a:t>/IUGS-CGGB) with Microsoft™ Excel.</a:t>
            </a:r>
            <a:endParaRPr lang="en-GB" sz="1200" dirty="0"/>
          </a:p>
        </p:txBody>
      </p:sp>
      <p:sp>
        <p:nvSpPr>
          <p:cNvPr id="8" name="TextBox 7">
            <a:extLst>
              <a:ext uri="{FF2B5EF4-FFF2-40B4-BE49-F238E27FC236}">
                <a16:creationId xmlns:a16="http://schemas.microsoft.com/office/drawing/2014/main" id="{78A38BDF-E504-EA9F-97CA-9223449A36EB}"/>
              </a:ext>
            </a:extLst>
          </p:cNvPr>
          <p:cNvSpPr txBox="1"/>
          <p:nvPr/>
        </p:nvSpPr>
        <p:spPr>
          <a:xfrm>
            <a:off x="8464376" y="1013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(QC16/30)</a:t>
            </a:r>
            <a:endParaRPr lang="en-GB" sz="2400" dirty="0"/>
          </a:p>
        </p:txBody>
      </p:sp>
    </p:spTree>
    <p:extLst>
      <p:ext uri="{BB962C8B-B14F-4D97-AF65-F5344CB8AC3E}">
        <p14:creationId xmlns:p14="http://schemas.microsoft.com/office/powerpoint/2010/main" val="368187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00"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27CE46CE-2DBC-93C0-528C-303C6A3F7A8E}"/>
              </a:ext>
            </a:extLst>
          </p:cNvPr>
          <p:cNvPicPr>
            <a:picLocks noChangeAspect="1"/>
          </p:cNvPicPr>
          <p:nvPr/>
        </p:nvPicPr>
        <p:blipFill rotWithShape="1">
          <a:blip r:embed="rId2">
            <a:extLst>
              <a:ext uri="{28A0092B-C50C-407E-A947-70E740481C1C}">
                <a14:useLocalDpi xmlns:a14="http://schemas.microsoft.com/office/drawing/2010/main"/>
              </a:ext>
            </a:extLst>
          </a:blip>
          <a:srcRect r="-2"/>
          <a:stretch/>
        </p:blipFill>
        <p:spPr>
          <a:xfrm>
            <a:off x="1047553" y="2002151"/>
            <a:ext cx="3960439" cy="297789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5" name="Φυσαλίδα ομιλίας: Έλλειψη 4">
            <a:extLst>
              <a:ext uri="{FF2B5EF4-FFF2-40B4-BE49-F238E27FC236}">
                <a16:creationId xmlns:a16="http://schemas.microsoft.com/office/drawing/2014/main" id="{275DD74A-E30B-20C9-1142-9C47953CFFF4}"/>
              </a:ext>
            </a:extLst>
          </p:cNvPr>
          <p:cNvSpPr/>
          <p:nvPr/>
        </p:nvSpPr>
        <p:spPr>
          <a:xfrm>
            <a:off x="3567832" y="553244"/>
            <a:ext cx="2664296" cy="1728192"/>
          </a:xfrm>
          <a:prstGeom prst="wedgeEllipseCallout">
            <a:avLst>
              <a:gd name="adj1" fmla="val -51531"/>
              <a:gd name="adj2" fmla="val 748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i="1" dirty="0">
                <a:solidFill>
                  <a:schemeClr val="accent2"/>
                </a:solidFill>
                <a:latin typeface="Arial Narrow" pitchFamily="34" charset="0"/>
              </a:rPr>
              <a:t>We are what we repeatedly do; excellence, then, is not an act but a habit.</a:t>
            </a:r>
            <a:endParaRPr lang="en-US" dirty="0"/>
          </a:p>
        </p:txBody>
      </p:sp>
      <p:sp>
        <p:nvSpPr>
          <p:cNvPr id="7" name="TextBox 6">
            <a:extLst>
              <a:ext uri="{FF2B5EF4-FFF2-40B4-BE49-F238E27FC236}">
                <a16:creationId xmlns:a16="http://schemas.microsoft.com/office/drawing/2014/main" id="{994D4D89-AB5D-24C6-94AF-39D2BA1A0F26}"/>
              </a:ext>
            </a:extLst>
          </p:cNvPr>
          <p:cNvSpPr txBox="1"/>
          <p:nvPr/>
        </p:nvSpPr>
        <p:spPr>
          <a:xfrm>
            <a:off x="1695624" y="5030756"/>
            <a:ext cx="3006080" cy="430887"/>
          </a:xfrm>
          <a:prstGeom prst="rect">
            <a:avLst/>
          </a:prstGeom>
          <a:noFill/>
        </p:spPr>
        <p:txBody>
          <a:bodyPr wrap="square">
            <a:spAutoFit/>
          </a:bodyPr>
          <a:lstStyle/>
          <a:p>
            <a:r>
              <a:rPr lang="en-GB" sz="2200" b="1" dirty="0">
                <a:solidFill>
                  <a:srgbClr val="3333CC"/>
                </a:solidFill>
                <a:latin typeface="Arial Narrow" pitchFamily="34" charset="0"/>
                <a:cs typeface="Arial" charset="0"/>
              </a:rPr>
              <a:t>Aristotle (384-322 B.C.)</a:t>
            </a:r>
            <a:endParaRPr lang="en-US" dirty="0"/>
          </a:p>
        </p:txBody>
      </p:sp>
      <p:sp>
        <p:nvSpPr>
          <p:cNvPr id="10" name="TextBox 9">
            <a:extLst>
              <a:ext uri="{FF2B5EF4-FFF2-40B4-BE49-F238E27FC236}">
                <a16:creationId xmlns:a16="http://schemas.microsoft.com/office/drawing/2014/main" id="{AD1789AD-DFA8-6C60-5A5D-B60237573F93}"/>
              </a:ext>
            </a:extLst>
          </p:cNvPr>
          <p:cNvSpPr txBox="1"/>
          <p:nvPr/>
        </p:nvSpPr>
        <p:spPr>
          <a:xfrm>
            <a:off x="174836" y="151546"/>
            <a:ext cx="3294112" cy="1569660"/>
          </a:xfrm>
          <a:prstGeom prst="rect">
            <a:avLst/>
          </a:prstGeom>
          <a:noFill/>
        </p:spPr>
        <p:txBody>
          <a:bodyPr wrap="square">
            <a:spAutoFit/>
          </a:bodyPr>
          <a:lstStyle/>
          <a:p>
            <a:pPr algn="ctr"/>
            <a:r>
              <a:rPr lang="en-US" sz="2400" b="1" dirty="0">
                <a:solidFill>
                  <a:srgbClr val="0000CC"/>
                </a:solidFill>
                <a:latin typeface="Arial Narrow" pitchFamily="34" charset="0"/>
              </a:rPr>
              <a:t>The Aristotelian philosophical approach demands a rational assessment of quality. </a:t>
            </a:r>
            <a:endParaRPr lang="en-US" sz="2400" dirty="0"/>
          </a:p>
        </p:txBody>
      </p:sp>
      <p:sp>
        <p:nvSpPr>
          <p:cNvPr id="18" name="TextBox 17">
            <a:extLst>
              <a:ext uri="{FF2B5EF4-FFF2-40B4-BE49-F238E27FC236}">
                <a16:creationId xmlns:a16="http://schemas.microsoft.com/office/drawing/2014/main" id="{2484D7CB-1F83-C55E-E713-09D468739883}"/>
              </a:ext>
            </a:extLst>
          </p:cNvPr>
          <p:cNvSpPr txBox="1"/>
          <p:nvPr/>
        </p:nvSpPr>
        <p:spPr>
          <a:xfrm>
            <a:off x="5108046" y="3545654"/>
            <a:ext cx="4649173" cy="1569660"/>
          </a:xfrm>
          <a:prstGeom prst="rect">
            <a:avLst/>
          </a:prstGeom>
          <a:noFill/>
        </p:spPr>
        <p:txBody>
          <a:bodyPr wrap="square">
            <a:spAutoFit/>
          </a:bodyPr>
          <a:lstStyle/>
          <a:p>
            <a:r>
              <a:rPr lang="en-US" sz="2400" dirty="0"/>
              <a:t>‘</a:t>
            </a:r>
            <a:r>
              <a:rPr lang="en-US" sz="2400" b="1" i="1" dirty="0">
                <a:solidFill>
                  <a:srgbClr val="0000CC"/>
                </a:solidFill>
              </a:rPr>
              <a:t>Quality</a:t>
            </a:r>
            <a:r>
              <a:rPr lang="en-US" sz="2400" dirty="0"/>
              <a:t>’ is subjective.  </a:t>
            </a:r>
          </a:p>
          <a:p>
            <a:endParaRPr lang="en-US" sz="2400" dirty="0"/>
          </a:p>
          <a:p>
            <a:r>
              <a:rPr lang="en-US" sz="2400" dirty="0"/>
              <a:t>In modern times, it is most often defined as ‘</a:t>
            </a:r>
            <a:r>
              <a:rPr lang="en-US" sz="2400" b="1" i="1" dirty="0">
                <a:solidFill>
                  <a:srgbClr val="0000CC"/>
                </a:solidFill>
              </a:rPr>
              <a:t>fitness-for-purpose</a:t>
            </a:r>
            <a:r>
              <a:rPr lang="en-US" sz="2400" dirty="0"/>
              <a:t>’.</a:t>
            </a:r>
          </a:p>
        </p:txBody>
      </p:sp>
    </p:spTree>
    <p:extLst>
      <p:ext uri="{BB962C8B-B14F-4D97-AF65-F5344CB8AC3E}">
        <p14:creationId xmlns:p14="http://schemas.microsoft.com/office/powerpoint/2010/main" val="17315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0AEDA4-59C4-5982-4953-0EE96F4336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1528" y="0"/>
            <a:ext cx="7742505" cy="5017740"/>
          </a:xfrm>
          <a:prstGeom prst="rect">
            <a:avLst/>
          </a:prstGeom>
        </p:spPr>
      </p:pic>
      <p:sp>
        <p:nvSpPr>
          <p:cNvPr id="7" name="TextBox 6">
            <a:extLst>
              <a:ext uri="{FF2B5EF4-FFF2-40B4-BE49-F238E27FC236}">
                <a16:creationId xmlns:a16="http://schemas.microsoft.com/office/drawing/2014/main" id="{484AD8D6-8DA3-6037-A441-31AC0CED72B2}"/>
              </a:ext>
            </a:extLst>
          </p:cNvPr>
          <p:cNvSpPr txBox="1"/>
          <p:nvPr/>
        </p:nvSpPr>
        <p:spPr>
          <a:xfrm>
            <a:off x="255464" y="5089748"/>
            <a:ext cx="9721080" cy="553998"/>
          </a:xfrm>
          <a:prstGeom prst="rect">
            <a:avLst/>
          </a:prstGeom>
          <a:noFill/>
        </p:spPr>
        <p:txBody>
          <a:bodyPr wrap="square">
            <a:spAutoFit/>
          </a:bodyPr>
          <a:lstStyle/>
          <a:p>
            <a:r>
              <a:rPr lang="en-GB" dirty="0">
                <a:solidFill>
                  <a:srgbClr val="000000"/>
                </a:solidFill>
              </a:rPr>
              <a:t>Multiple-boxplot of major element quality control data in European topsoil (N=23 duplicated sites). </a:t>
            </a:r>
          </a:p>
          <a:p>
            <a:r>
              <a:rPr lang="en-GB" sz="1200" dirty="0">
                <a:solidFill>
                  <a:srgbClr val="000000"/>
                </a:solidFill>
              </a:rPr>
              <a:t>Figure 7.16 on page 419. Plotted by Alecos Demetriades (IGME/IUGS-CGGB) with Golden Software’s Grapher™ v20. </a:t>
            </a:r>
            <a:endParaRPr lang="en-GB" sz="1200" dirty="0"/>
          </a:p>
        </p:txBody>
      </p:sp>
      <p:sp>
        <p:nvSpPr>
          <p:cNvPr id="2" name="TextBox 1">
            <a:extLst>
              <a:ext uri="{FF2B5EF4-FFF2-40B4-BE49-F238E27FC236}">
                <a16:creationId xmlns:a16="http://schemas.microsoft.com/office/drawing/2014/main" id="{2A26F695-5180-B457-9268-4B7EAE6B8956}"/>
              </a:ext>
            </a:extLst>
          </p:cNvPr>
          <p:cNvSpPr txBox="1"/>
          <p:nvPr/>
        </p:nvSpPr>
        <p:spPr>
          <a:xfrm>
            <a:off x="2659449" y="32471"/>
            <a:ext cx="5925062" cy="369332"/>
          </a:xfrm>
          <a:prstGeom prst="rect">
            <a:avLst/>
          </a:prstGeom>
          <a:noFill/>
        </p:spPr>
        <p:txBody>
          <a:bodyPr wrap="square">
            <a:spAutoFit/>
          </a:bodyPr>
          <a:lstStyle/>
          <a:p>
            <a:r>
              <a:rPr lang="en-GB" sz="1800" dirty="0">
                <a:solidFill>
                  <a:srgbClr val="000000"/>
                </a:solidFill>
              </a:rPr>
              <a:t>Topsoil QC data from </a:t>
            </a:r>
            <a:r>
              <a:rPr lang="en-GB" sz="1800" dirty="0">
                <a:solidFill>
                  <a:srgbClr val="000000"/>
                </a:solidFill>
                <a:hlinkClick r:id="rId3"/>
              </a:rPr>
              <a:t>FOREGS</a:t>
            </a:r>
            <a:r>
              <a:rPr lang="en-GB" sz="1800" dirty="0">
                <a:solidFill>
                  <a:srgbClr val="000000"/>
                </a:solidFill>
              </a:rPr>
              <a:t> project (</a:t>
            </a:r>
            <a:r>
              <a:rPr lang="en-GB" sz="1800" dirty="0" err="1">
                <a:solidFill>
                  <a:srgbClr val="000000"/>
                </a:solidFill>
              </a:rPr>
              <a:t>Salminen</a:t>
            </a:r>
            <a:r>
              <a:rPr lang="en-GB" sz="1800" dirty="0">
                <a:solidFill>
                  <a:srgbClr val="000000"/>
                </a:solidFill>
              </a:rPr>
              <a:t> </a:t>
            </a:r>
            <a:r>
              <a:rPr lang="en-GB" sz="1800" i="1" dirty="0">
                <a:solidFill>
                  <a:srgbClr val="000000"/>
                </a:solidFill>
              </a:rPr>
              <a:t>et al</a:t>
            </a:r>
            <a:r>
              <a:rPr lang="en-GB" sz="1800" dirty="0">
                <a:solidFill>
                  <a:srgbClr val="000000"/>
                </a:solidFill>
              </a:rPr>
              <a:t>., 2005). </a:t>
            </a:r>
            <a:endParaRPr lang="en-GB" dirty="0"/>
          </a:p>
        </p:txBody>
      </p:sp>
      <p:sp>
        <p:nvSpPr>
          <p:cNvPr id="3" name="TextBox 2">
            <a:extLst>
              <a:ext uri="{FF2B5EF4-FFF2-40B4-BE49-F238E27FC236}">
                <a16:creationId xmlns:a16="http://schemas.microsoft.com/office/drawing/2014/main" id="{E61BD026-A7E3-5A83-BF0F-07271C7D78D5}"/>
              </a:ext>
            </a:extLst>
          </p:cNvPr>
          <p:cNvSpPr txBox="1"/>
          <p:nvPr/>
        </p:nvSpPr>
        <p:spPr>
          <a:xfrm>
            <a:off x="8464376" y="940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(QC17/30)</a:t>
            </a:r>
            <a:endParaRPr lang="en-GB" sz="2400" dirty="0"/>
          </a:p>
        </p:txBody>
      </p:sp>
    </p:spTree>
    <p:extLst>
      <p:ext uri="{BB962C8B-B14F-4D97-AF65-F5344CB8AC3E}">
        <p14:creationId xmlns:p14="http://schemas.microsoft.com/office/powerpoint/2010/main" val="24272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0AEDA4-59C4-5982-4953-0EE96F43360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31528" y="6362"/>
            <a:ext cx="7742505" cy="5005016"/>
          </a:xfrm>
          <a:prstGeom prst="rect">
            <a:avLst/>
          </a:prstGeom>
        </p:spPr>
      </p:pic>
      <p:sp>
        <p:nvSpPr>
          <p:cNvPr id="7" name="TextBox 6">
            <a:extLst>
              <a:ext uri="{FF2B5EF4-FFF2-40B4-BE49-F238E27FC236}">
                <a16:creationId xmlns:a16="http://schemas.microsoft.com/office/drawing/2014/main" id="{484AD8D6-8DA3-6037-A441-31AC0CED72B2}"/>
              </a:ext>
            </a:extLst>
          </p:cNvPr>
          <p:cNvSpPr txBox="1"/>
          <p:nvPr/>
        </p:nvSpPr>
        <p:spPr>
          <a:xfrm>
            <a:off x="327472" y="4976550"/>
            <a:ext cx="9577064" cy="769441"/>
          </a:xfrm>
          <a:prstGeom prst="rect">
            <a:avLst/>
          </a:prstGeom>
          <a:noFill/>
        </p:spPr>
        <p:txBody>
          <a:bodyPr wrap="square">
            <a:spAutoFit/>
          </a:bodyPr>
          <a:lstStyle/>
          <a:p>
            <a:r>
              <a:rPr lang="en-GB" sz="1600" dirty="0">
                <a:solidFill>
                  <a:srgbClr val="000000"/>
                </a:solidFill>
              </a:rPr>
              <a:t>Multiple-boxplot of trace element quality control topsoil data (N=23 duplicated sites; Total number of sample splits, N=92) </a:t>
            </a:r>
          </a:p>
          <a:p>
            <a:r>
              <a:rPr lang="en-GB" sz="1200" dirty="0">
                <a:solidFill>
                  <a:srgbClr val="000000"/>
                </a:solidFill>
              </a:rPr>
              <a:t>Figure 7.17 on page 419. Plotted by Alecos Demetriades (IGME &amp; IUGSCGGB) with Golden Software’s Grapher™ v20.</a:t>
            </a:r>
            <a:endParaRPr lang="en-GB" sz="1200" dirty="0"/>
          </a:p>
        </p:txBody>
      </p:sp>
      <p:sp>
        <p:nvSpPr>
          <p:cNvPr id="3" name="TextBox 2">
            <a:extLst>
              <a:ext uri="{FF2B5EF4-FFF2-40B4-BE49-F238E27FC236}">
                <a16:creationId xmlns:a16="http://schemas.microsoft.com/office/drawing/2014/main" id="{6AAB47BA-9671-5172-7794-ACA6E398D7DC}"/>
              </a:ext>
            </a:extLst>
          </p:cNvPr>
          <p:cNvSpPr txBox="1"/>
          <p:nvPr/>
        </p:nvSpPr>
        <p:spPr>
          <a:xfrm>
            <a:off x="1435313" y="32471"/>
            <a:ext cx="5925062" cy="369332"/>
          </a:xfrm>
          <a:prstGeom prst="rect">
            <a:avLst/>
          </a:prstGeom>
          <a:noFill/>
        </p:spPr>
        <p:txBody>
          <a:bodyPr wrap="square">
            <a:spAutoFit/>
          </a:bodyPr>
          <a:lstStyle/>
          <a:p>
            <a:r>
              <a:rPr lang="en-GB" sz="1800" dirty="0">
                <a:solidFill>
                  <a:srgbClr val="000000"/>
                </a:solidFill>
              </a:rPr>
              <a:t>Topsoil QC data from </a:t>
            </a:r>
            <a:r>
              <a:rPr lang="en-GB" sz="1800" dirty="0">
                <a:solidFill>
                  <a:srgbClr val="000000"/>
                </a:solidFill>
                <a:hlinkClick r:id="rId3"/>
              </a:rPr>
              <a:t>FOREGS</a:t>
            </a:r>
            <a:r>
              <a:rPr lang="en-GB" sz="1800" dirty="0">
                <a:solidFill>
                  <a:srgbClr val="000000"/>
                </a:solidFill>
              </a:rPr>
              <a:t> project (</a:t>
            </a:r>
            <a:r>
              <a:rPr lang="en-GB" sz="1800" dirty="0" err="1">
                <a:solidFill>
                  <a:srgbClr val="000000"/>
                </a:solidFill>
              </a:rPr>
              <a:t>Salminen</a:t>
            </a:r>
            <a:r>
              <a:rPr lang="en-GB" sz="1800" dirty="0">
                <a:solidFill>
                  <a:srgbClr val="000000"/>
                </a:solidFill>
              </a:rPr>
              <a:t> </a:t>
            </a:r>
            <a:r>
              <a:rPr lang="en-GB" sz="1800" i="1" dirty="0">
                <a:solidFill>
                  <a:srgbClr val="000000"/>
                </a:solidFill>
              </a:rPr>
              <a:t>et al</a:t>
            </a:r>
            <a:r>
              <a:rPr lang="en-GB" sz="1800" dirty="0">
                <a:solidFill>
                  <a:srgbClr val="000000"/>
                </a:solidFill>
              </a:rPr>
              <a:t>., 2005). </a:t>
            </a:r>
            <a:endParaRPr lang="en-GB" dirty="0"/>
          </a:p>
        </p:txBody>
      </p:sp>
      <p:sp>
        <p:nvSpPr>
          <p:cNvPr id="4" name="TextBox 3">
            <a:extLst>
              <a:ext uri="{FF2B5EF4-FFF2-40B4-BE49-F238E27FC236}">
                <a16:creationId xmlns:a16="http://schemas.microsoft.com/office/drawing/2014/main" id="{44873FF6-6592-57DD-791C-775BC405D1B6}"/>
              </a:ext>
            </a:extLst>
          </p:cNvPr>
          <p:cNvSpPr txBox="1"/>
          <p:nvPr/>
        </p:nvSpPr>
        <p:spPr>
          <a:xfrm>
            <a:off x="8464376" y="4235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(QC18/30)</a:t>
            </a:r>
            <a:endParaRPr lang="en-GB" sz="2400" dirty="0"/>
          </a:p>
        </p:txBody>
      </p:sp>
    </p:spTree>
    <p:extLst>
      <p:ext uri="{BB962C8B-B14F-4D97-AF65-F5344CB8AC3E}">
        <p14:creationId xmlns:p14="http://schemas.microsoft.com/office/powerpoint/2010/main" val="107880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FD199-7426-764D-4777-3DA0F6B022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180" y="7830"/>
            <a:ext cx="4413812" cy="4140000"/>
          </a:xfrm>
          <a:prstGeom prst="rect">
            <a:avLst/>
          </a:prstGeom>
        </p:spPr>
      </p:pic>
      <p:pic>
        <p:nvPicPr>
          <p:cNvPr id="5" name="Picture 4">
            <a:extLst>
              <a:ext uri="{FF2B5EF4-FFF2-40B4-BE49-F238E27FC236}">
                <a16:creationId xmlns:a16="http://schemas.microsoft.com/office/drawing/2014/main" id="{1F0217BF-38B3-B349-AFFD-748E44F032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0136" y="0"/>
            <a:ext cx="4357410" cy="4140000"/>
          </a:xfrm>
          <a:prstGeom prst="rect">
            <a:avLst/>
          </a:prstGeom>
        </p:spPr>
      </p:pic>
      <p:sp>
        <p:nvSpPr>
          <p:cNvPr id="7" name="TextBox 6">
            <a:extLst>
              <a:ext uri="{FF2B5EF4-FFF2-40B4-BE49-F238E27FC236}">
                <a16:creationId xmlns:a16="http://schemas.microsoft.com/office/drawing/2014/main" id="{8275929A-1AD0-EF50-4FA5-A303D9C874FF}"/>
              </a:ext>
            </a:extLst>
          </p:cNvPr>
          <p:cNvSpPr txBox="1"/>
          <p:nvPr/>
        </p:nvSpPr>
        <p:spPr>
          <a:xfrm>
            <a:off x="255464" y="4208810"/>
            <a:ext cx="9577064" cy="1508105"/>
          </a:xfrm>
          <a:prstGeom prst="rect">
            <a:avLst/>
          </a:prstGeom>
          <a:noFill/>
        </p:spPr>
        <p:txBody>
          <a:bodyPr wrap="square">
            <a:spAutoFit/>
          </a:bodyPr>
          <a:lstStyle/>
          <a:p>
            <a:r>
              <a:rPr lang="en-GB" sz="1600" dirty="0">
                <a:solidFill>
                  <a:srgbClr val="000000"/>
                </a:solidFill>
              </a:rPr>
              <a:t>Multiple-boxplots of routine and field duplicate sample splits of </a:t>
            </a:r>
            <a:r>
              <a:rPr lang="en-GB" sz="1600" b="1" dirty="0">
                <a:solidFill>
                  <a:srgbClr val="000000"/>
                </a:solidFill>
              </a:rPr>
              <a:t>(a) </a:t>
            </a:r>
            <a:r>
              <a:rPr lang="en-GB" sz="1600" dirty="0" err="1">
                <a:solidFill>
                  <a:srgbClr val="000000"/>
                </a:solidFill>
              </a:rPr>
              <a:t>CaO</a:t>
            </a:r>
            <a:r>
              <a:rPr lang="en-GB" sz="1600" dirty="0">
                <a:solidFill>
                  <a:srgbClr val="000000"/>
                </a:solidFill>
              </a:rPr>
              <a:t> and </a:t>
            </a:r>
            <a:r>
              <a:rPr lang="en-GB" sz="1600" b="1" dirty="0">
                <a:solidFill>
                  <a:srgbClr val="000000"/>
                </a:solidFill>
              </a:rPr>
              <a:t>(b) </a:t>
            </a:r>
            <a:r>
              <a:rPr lang="en-GB" sz="1600" dirty="0">
                <a:solidFill>
                  <a:srgbClr val="000000"/>
                </a:solidFill>
              </a:rPr>
              <a:t>Zn, </a:t>
            </a:r>
            <a:r>
              <a:rPr lang="en-GB" sz="1600" dirty="0">
                <a:solidFill>
                  <a:srgbClr val="000000"/>
                </a:solidFill>
                <a:hlinkClick r:id="rId4"/>
              </a:rPr>
              <a:t>FOREGS</a:t>
            </a:r>
            <a:r>
              <a:rPr lang="en-GB" sz="1600" dirty="0">
                <a:solidFill>
                  <a:srgbClr val="000000"/>
                </a:solidFill>
              </a:rPr>
              <a:t> Topsoil QC data set (N=23 duplicated sites) (</a:t>
            </a:r>
            <a:r>
              <a:rPr lang="en-GB" sz="1600" dirty="0" err="1">
                <a:solidFill>
                  <a:srgbClr val="000000"/>
                </a:solidFill>
              </a:rPr>
              <a:t>Salminen</a:t>
            </a:r>
            <a:r>
              <a:rPr lang="en-GB" sz="1600" dirty="0">
                <a:solidFill>
                  <a:srgbClr val="000000"/>
                </a:solidFill>
              </a:rPr>
              <a:t> </a:t>
            </a:r>
            <a:r>
              <a:rPr lang="en-GB" sz="1600" i="1" dirty="0">
                <a:solidFill>
                  <a:srgbClr val="000000"/>
                </a:solidFill>
              </a:rPr>
              <a:t>et al</a:t>
            </a:r>
            <a:r>
              <a:rPr lang="en-GB" sz="1600" dirty="0">
                <a:solidFill>
                  <a:srgbClr val="000000"/>
                </a:solidFill>
              </a:rPr>
              <a:t>., 2005). </a:t>
            </a:r>
            <a:r>
              <a:rPr lang="el-GR" sz="1600" dirty="0">
                <a:solidFill>
                  <a:srgbClr val="000000"/>
                </a:solidFill>
              </a:rPr>
              <a:t> </a:t>
            </a:r>
            <a:r>
              <a:rPr lang="en-GB" sz="1600" dirty="0">
                <a:solidFill>
                  <a:srgbClr val="000000"/>
                </a:solidFill>
              </a:rPr>
              <a:t>The value of the upper whisker of all duplicate-replicate splits (N=92) is 1.63 </a:t>
            </a:r>
            <a:r>
              <a:rPr lang="en-GB" sz="1600" dirty="0" err="1">
                <a:solidFill>
                  <a:srgbClr val="000000"/>
                </a:solidFill>
              </a:rPr>
              <a:t>wt</a:t>
            </a:r>
            <a:r>
              <a:rPr lang="en-GB" sz="1600" dirty="0">
                <a:solidFill>
                  <a:srgbClr val="000000"/>
                </a:solidFill>
              </a:rPr>
              <a:t>% </a:t>
            </a:r>
            <a:r>
              <a:rPr lang="en-GB" sz="1600" dirty="0" err="1">
                <a:solidFill>
                  <a:srgbClr val="000000"/>
                </a:solidFill>
              </a:rPr>
              <a:t>CaO</a:t>
            </a:r>
            <a:r>
              <a:rPr lang="en-GB" sz="1600" dirty="0">
                <a:solidFill>
                  <a:srgbClr val="000000"/>
                </a:solidFill>
              </a:rPr>
              <a:t>, and 95 mg/kg Zn. </a:t>
            </a:r>
            <a:r>
              <a:rPr lang="el-GR" sz="1600" dirty="0">
                <a:solidFill>
                  <a:srgbClr val="000000"/>
                </a:solidFill>
              </a:rPr>
              <a:t> </a:t>
            </a:r>
            <a:r>
              <a:rPr lang="en-GB" sz="1600" dirty="0">
                <a:solidFill>
                  <a:srgbClr val="000000"/>
                </a:solidFill>
              </a:rPr>
              <a:t>Samples with values greater than these limits are considered outliers (see Table 7.1). </a:t>
            </a:r>
            <a:r>
              <a:rPr lang="el-GR" sz="1600" dirty="0">
                <a:solidFill>
                  <a:srgbClr val="000000"/>
                </a:solidFill>
              </a:rPr>
              <a:t> </a:t>
            </a:r>
            <a:r>
              <a:rPr lang="en-GB" sz="1600" dirty="0">
                <a:solidFill>
                  <a:srgbClr val="000000"/>
                </a:solidFill>
              </a:rPr>
              <a:t>Notation: </a:t>
            </a:r>
            <a:r>
              <a:rPr lang="el-GR" sz="1600" dirty="0">
                <a:solidFill>
                  <a:srgbClr val="000000"/>
                </a:solidFill>
              </a:rPr>
              <a:t> </a:t>
            </a:r>
            <a:r>
              <a:rPr lang="en-GB" sz="1600" dirty="0">
                <a:solidFill>
                  <a:srgbClr val="000000"/>
                </a:solidFill>
              </a:rPr>
              <a:t>DUPA = Routine sample; REPA = Replicate split of routine sample; DUPB = Field duplicate sample; REPB = Replicate split of field duplicate sample. </a:t>
            </a:r>
          </a:p>
          <a:p>
            <a:r>
              <a:rPr lang="en-GB" sz="1200" dirty="0">
                <a:solidFill>
                  <a:srgbClr val="000000"/>
                </a:solidFill>
              </a:rPr>
              <a:t>Figure 7.18</a:t>
            </a:r>
            <a:r>
              <a:rPr lang="el-GR" sz="1200" dirty="0">
                <a:solidFill>
                  <a:srgbClr val="000000"/>
                </a:solidFill>
              </a:rPr>
              <a:t> </a:t>
            </a:r>
            <a:r>
              <a:rPr lang="en-GB" sz="1200" dirty="0">
                <a:solidFill>
                  <a:srgbClr val="000000"/>
                </a:solidFill>
              </a:rPr>
              <a:t>on page 420. Plotted by Alecos Demetriades (IGME/IUGS-CGGB) with Golden Software’s Grapher™ v20. </a:t>
            </a:r>
            <a:endParaRPr lang="en-GB" sz="1200" dirty="0"/>
          </a:p>
        </p:txBody>
      </p:sp>
      <p:sp>
        <p:nvSpPr>
          <p:cNvPr id="8" name="TextBox 7">
            <a:extLst>
              <a:ext uri="{FF2B5EF4-FFF2-40B4-BE49-F238E27FC236}">
                <a16:creationId xmlns:a16="http://schemas.microsoft.com/office/drawing/2014/main" id="{B8372405-D1C4-4230-03A5-D9DAF61BBFAE}"/>
              </a:ext>
            </a:extLst>
          </p:cNvPr>
          <p:cNvSpPr txBox="1"/>
          <p:nvPr/>
        </p:nvSpPr>
        <p:spPr>
          <a:xfrm>
            <a:off x="1329220" y="121196"/>
            <a:ext cx="442750" cy="369332"/>
          </a:xfrm>
          <a:prstGeom prst="rect">
            <a:avLst/>
          </a:prstGeom>
          <a:noFill/>
        </p:spPr>
        <p:txBody>
          <a:bodyPr wrap="none" rtlCol="0">
            <a:spAutoFit/>
          </a:bodyPr>
          <a:lstStyle/>
          <a:p>
            <a:r>
              <a:rPr lang="en-GB" b="1" dirty="0"/>
              <a:t>(a)</a:t>
            </a:r>
          </a:p>
        </p:txBody>
      </p:sp>
      <p:sp>
        <p:nvSpPr>
          <p:cNvPr id="9" name="TextBox 8">
            <a:extLst>
              <a:ext uri="{FF2B5EF4-FFF2-40B4-BE49-F238E27FC236}">
                <a16:creationId xmlns:a16="http://schemas.microsoft.com/office/drawing/2014/main" id="{88765A60-DC1C-A459-DC13-7F514C636342}"/>
              </a:ext>
            </a:extLst>
          </p:cNvPr>
          <p:cNvSpPr txBox="1"/>
          <p:nvPr/>
        </p:nvSpPr>
        <p:spPr>
          <a:xfrm>
            <a:off x="5877572" y="121196"/>
            <a:ext cx="452368" cy="369332"/>
          </a:xfrm>
          <a:prstGeom prst="rect">
            <a:avLst/>
          </a:prstGeom>
          <a:noFill/>
        </p:spPr>
        <p:txBody>
          <a:bodyPr wrap="none" rtlCol="0">
            <a:spAutoFit/>
          </a:bodyPr>
          <a:lstStyle/>
          <a:p>
            <a:r>
              <a:rPr lang="en-GB" b="1" dirty="0"/>
              <a:t>(b)</a:t>
            </a:r>
          </a:p>
        </p:txBody>
      </p:sp>
      <p:sp>
        <p:nvSpPr>
          <p:cNvPr id="2" name="TextBox 1">
            <a:extLst>
              <a:ext uri="{FF2B5EF4-FFF2-40B4-BE49-F238E27FC236}">
                <a16:creationId xmlns:a16="http://schemas.microsoft.com/office/drawing/2014/main" id="{41FC691C-C528-1B98-6091-63D8BCBBFF2F}"/>
              </a:ext>
            </a:extLst>
          </p:cNvPr>
          <p:cNvSpPr txBox="1"/>
          <p:nvPr/>
        </p:nvSpPr>
        <p:spPr>
          <a:xfrm>
            <a:off x="8464376" y="116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(QC19/30)</a:t>
            </a:r>
            <a:endParaRPr lang="en-GB" sz="2400" dirty="0"/>
          </a:p>
        </p:txBody>
      </p:sp>
    </p:spTree>
    <p:extLst>
      <p:ext uri="{BB962C8B-B14F-4D97-AF65-F5344CB8AC3E}">
        <p14:creationId xmlns:p14="http://schemas.microsoft.com/office/powerpoint/2010/main" val="3195126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D45AA7-6F45-7C0A-D9D2-2181D06FDDD4}"/>
              </a:ext>
            </a:extLst>
          </p:cNvPr>
          <p:cNvGraphicFramePr>
            <a:graphicFrameLocks noGrp="1"/>
          </p:cNvGraphicFramePr>
          <p:nvPr>
            <p:extLst>
              <p:ext uri="{D42A27DB-BD31-4B8C-83A1-F6EECF244321}">
                <p14:modId xmlns:p14="http://schemas.microsoft.com/office/powerpoint/2010/main" val="2841777684"/>
              </p:ext>
            </p:extLst>
          </p:nvPr>
        </p:nvGraphicFramePr>
        <p:xfrm>
          <a:off x="759520" y="2"/>
          <a:ext cx="4978070" cy="5715791"/>
        </p:xfrm>
        <a:graphic>
          <a:graphicData uri="http://schemas.openxmlformats.org/drawingml/2006/table">
            <a:tbl>
              <a:tblPr firstRow="1" firstCol="1" bandRow="1">
                <a:tableStyleId>{5C22544A-7EE6-4342-B048-85BDC9FD1C3A}</a:tableStyleId>
              </a:tblPr>
              <a:tblGrid>
                <a:gridCol w="724038">
                  <a:extLst>
                    <a:ext uri="{9D8B030D-6E8A-4147-A177-3AD203B41FA5}">
                      <a16:colId xmlns:a16="http://schemas.microsoft.com/office/drawing/2014/main" val="3285855056"/>
                    </a:ext>
                  </a:extLst>
                </a:gridCol>
                <a:gridCol w="476925">
                  <a:extLst>
                    <a:ext uri="{9D8B030D-6E8A-4147-A177-3AD203B41FA5}">
                      <a16:colId xmlns:a16="http://schemas.microsoft.com/office/drawing/2014/main" val="188813316"/>
                    </a:ext>
                  </a:extLst>
                </a:gridCol>
                <a:gridCol w="473219">
                  <a:extLst>
                    <a:ext uri="{9D8B030D-6E8A-4147-A177-3AD203B41FA5}">
                      <a16:colId xmlns:a16="http://schemas.microsoft.com/office/drawing/2014/main" val="447480374"/>
                    </a:ext>
                  </a:extLst>
                </a:gridCol>
                <a:gridCol w="473219">
                  <a:extLst>
                    <a:ext uri="{9D8B030D-6E8A-4147-A177-3AD203B41FA5}">
                      <a16:colId xmlns:a16="http://schemas.microsoft.com/office/drawing/2014/main" val="3067525556"/>
                    </a:ext>
                  </a:extLst>
                </a:gridCol>
                <a:gridCol w="473219">
                  <a:extLst>
                    <a:ext uri="{9D8B030D-6E8A-4147-A177-3AD203B41FA5}">
                      <a16:colId xmlns:a16="http://schemas.microsoft.com/office/drawing/2014/main" val="939407508"/>
                    </a:ext>
                  </a:extLst>
                </a:gridCol>
                <a:gridCol w="187692">
                  <a:extLst>
                    <a:ext uri="{9D8B030D-6E8A-4147-A177-3AD203B41FA5}">
                      <a16:colId xmlns:a16="http://schemas.microsoft.com/office/drawing/2014/main" val="2519718213"/>
                    </a:ext>
                  </a:extLst>
                </a:gridCol>
                <a:gridCol w="504056">
                  <a:extLst>
                    <a:ext uri="{9D8B030D-6E8A-4147-A177-3AD203B41FA5}">
                      <a16:colId xmlns:a16="http://schemas.microsoft.com/office/drawing/2014/main" val="3278449211"/>
                    </a:ext>
                  </a:extLst>
                </a:gridCol>
                <a:gridCol w="732234">
                  <a:extLst>
                    <a:ext uri="{9D8B030D-6E8A-4147-A177-3AD203B41FA5}">
                      <a16:colId xmlns:a16="http://schemas.microsoft.com/office/drawing/2014/main" val="4290310477"/>
                    </a:ext>
                  </a:extLst>
                </a:gridCol>
                <a:gridCol w="470132">
                  <a:extLst>
                    <a:ext uri="{9D8B030D-6E8A-4147-A177-3AD203B41FA5}">
                      <a16:colId xmlns:a16="http://schemas.microsoft.com/office/drawing/2014/main" val="4171794966"/>
                    </a:ext>
                  </a:extLst>
                </a:gridCol>
                <a:gridCol w="463336">
                  <a:extLst>
                    <a:ext uri="{9D8B030D-6E8A-4147-A177-3AD203B41FA5}">
                      <a16:colId xmlns:a16="http://schemas.microsoft.com/office/drawing/2014/main" val="895982873"/>
                    </a:ext>
                  </a:extLst>
                </a:gridCol>
              </a:tblGrid>
              <a:tr h="155029">
                <a:tc rowSpan="2">
                  <a:txBody>
                    <a:bodyPr/>
                    <a:lstStyle/>
                    <a:p>
                      <a:pPr algn="ctr">
                        <a:lnSpc>
                          <a:spcPct val="107000"/>
                        </a:lnSpc>
                        <a:spcAft>
                          <a:spcPts val="800"/>
                        </a:spcAft>
                      </a:pPr>
                      <a:r>
                        <a:rPr lang="en-GB" sz="1000">
                          <a:effectLst/>
                          <a:latin typeface="+mn-lt"/>
                        </a:rPr>
                        <a:t>Sample Number</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gridSpan="4">
                  <a:txBody>
                    <a:bodyPr/>
                    <a:lstStyle/>
                    <a:p>
                      <a:pPr algn="ctr">
                        <a:lnSpc>
                          <a:spcPct val="107000"/>
                        </a:lnSpc>
                        <a:spcAft>
                          <a:spcPts val="800"/>
                        </a:spcAft>
                      </a:pPr>
                      <a:r>
                        <a:rPr lang="en-GB" sz="1000">
                          <a:effectLst/>
                          <a:latin typeface="+mn-lt"/>
                        </a:rPr>
                        <a:t>CaO in wt%</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b"/>
                </a:tc>
                <a:tc gridSpan="4">
                  <a:txBody>
                    <a:bodyPr/>
                    <a:lstStyle/>
                    <a:p>
                      <a:pPr algn="ctr">
                        <a:lnSpc>
                          <a:spcPct val="107000"/>
                        </a:lnSpc>
                        <a:spcAft>
                          <a:spcPts val="800"/>
                        </a:spcAft>
                      </a:pPr>
                      <a:r>
                        <a:rPr lang="en-GB" sz="1000" dirty="0">
                          <a:effectLst/>
                          <a:latin typeface="+mn-lt"/>
                        </a:rPr>
                        <a:t>Zn in mg/kg</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8532978"/>
                  </a:ext>
                </a:extLst>
              </a:tr>
              <a:tr h="230990">
                <a:tc vMerge="1">
                  <a:txBody>
                    <a:bodyPr/>
                    <a:lstStyle/>
                    <a:p>
                      <a:endParaRPr lang="en-GB"/>
                    </a:p>
                  </a:txBody>
                  <a:tcPr/>
                </a:tc>
                <a:tc>
                  <a:txBody>
                    <a:bodyPr/>
                    <a:lstStyle/>
                    <a:p>
                      <a:pPr algn="r">
                        <a:lnSpc>
                          <a:spcPct val="107000"/>
                        </a:lnSpc>
                        <a:spcAft>
                          <a:spcPts val="800"/>
                        </a:spcAft>
                      </a:pPr>
                      <a:r>
                        <a:rPr lang="en-GB" sz="1000" dirty="0">
                          <a:effectLst/>
                          <a:latin typeface="+mn-lt"/>
                        </a:rPr>
                        <a:t>DUPA</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REPA</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DUPB</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REPB</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dirty="0">
                          <a:effectLst/>
                          <a:latin typeface="+mn-lt"/>
                        </a:rPr>
                        <a:t>DUPA</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REPA</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DUPB</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REPB</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4109153615"/>
                  </a:ext>
                </a:extLst>
              </a:tr>
              <a:tr h="230990">
                <a:tc>
                  <a:txBody>
                    <a:bodyPr/>
                    <a:lstStyle/>
                    <a:p>
                      <a:pPr>
                        <a:lnSpc>
                          <a:spcPct val="107000"/>
                        </a:lnSpc>
                        <a:spcAft>
                          <a:spcPts val="800"/>
                        </a:spcAft>
                      </a:pPr>
                      <a:r>
                        <a:rPr lang="en-GB" sz="1000">
                          <a:effectLst/>
                          <a:latin typeface="+mn-lt"/>
                        </a:rPr>
                        <a:t>N31E05T2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0.655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0.654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0.683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0.681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67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62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60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60</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1873485018"/>
                  </a:ext>
                </a:extLst>
              </a:tr>
              <a:tr h="239091">
                <a:tc>
                  <a:txBody>
                    <a:bodyPr/>
                    <a:lstStyle/>
                    <a:p>
                      <a:pPr>
                        <a:lnSpc>
                          <a:spcPct val="107000"/>
                        </a:lnSpc>
                        <a:spcAft>
                          <a:spcPts val="800"/>
                        </a:spcAft>
                      </a:pPr>
                      <a:r>
                        <a:rPr lang="en-GB" sz="1000">
                          <a:effectLst/>
                          <a:latin typeface="+mn-lt"/>
                        </a:rPr>
                        <a:t>N37W04T4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0.128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0.129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0.119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0.121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11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12</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743862967"/>
                  </a:ext>
                </a:extLst>
              </a:tr>
              <a:tr h="230990">
                <a:tc>
                  <a:txBody>
                    <a:bodyPr/>
                    <a:lstStyle/>
                    <a:p>
                      <a:pPr>
                        <a:lnSpc>
                          <a:spcPct val="107000"/>
                        </a:lnSpc>
                        <a:spcAft>
                          <a:spcPts val="800"/>
                        </a:spcAft>
                      </a:pPr>
                      <a:r>
                        <a:rPr lang="en-GB" sz="1000">
                          <a:effectLst/>
                          <a:latin typeface="+mn-lt"/>
                        </a:rPr>
                        <a:t>N32E04T5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0.363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0.363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0.355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40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42</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070726427"/>
                  </a:ext>
                </a:extLst>
              </a:tr>
              <a:tr h="230990">
                <a:tc>
                  <a:txBody>
                    <a:bodyPr/>
                    <a:lstStyle/>
                    <a:p>
                      <a:pPr>
                        <a:lnSpc>
                          <a:spcPct val="107000"/>
                        </a:lnSpc>
                        <a:spcAft>
                          <a:spcPts val="800"/>
                        </a:spcAft>
                      </a:pPr>
                      <a:r>
                        <a:rPr lang="en-GB" sz="1000">
                          <a:effectLst/>
                          <a:latin typeface="+mn-lt"/>
                        </a:rPr>
                        <a:t>N34E07T3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0.963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0.964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0.976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0.981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93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91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95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94</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293436863"/>
                  </a:ext>
                </a:extLst>
              </a:tr>
              <a:tr h="230990">
                <a:tc>
                  <a:txBody>
                    <a:bodyPr/>
                    <a:lstStyle/>
                    <a:p>
                      <a:pPr>
                        <a:lnSpc>
                          <a:spcPct val="107000"/>
                        </a:lnSpc>
                        <a:spcAft>
                          <a:spcPts val="800"/>
                        </a:spcAft>
                      </a:pPr>
                      <a:r>
                        <a:rPr lang="en-GB" sz="1000">
                          <a:effectLst/>
                          <a:latin typeface="+mn-lt"/>
                        </a:rPr>
                        <a:t>N35E01T1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0.896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0.888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0.997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40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40</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08209127"/>
                  </a:ext>
                </a:extLst>
              </a:tr>
              <a:tr h="239091">
                <a:tc>
                  <a:txBody>
                    <a:bodyPr/>
                    <a:lstStyle/>
                    <a:p>
                      <a:pPr>
                        <a:lnSpc>
                          <a:spcPct val="107000"/>
                        </a:lnSpc>
                        <a:spcAft>
                          <a:spcPts val="800"/>
                        </a:spcAft>
                      </a:pPr>
                      <a:r>
                        <a:rPr lang="en-GB" sz="1000">
                          <a:effectLst/>
                          <a:latin typeface="+mn-lt"/>
                        </a:rPr>
                        <a:t>N37W01T4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0.027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0.026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0.023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0.022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977951057"/>
                  </a:ext>
                </a:extLst>
              </a:tr>
              <a:tr h="230990">
                <a:tc>
                  <a:txBody>
                    <a:bodyPr/>
                    <a:lstStyle/>
                    <a:p>
                      <a:pPr>
                        <a:lnSpc>
                          <a:spcPct val="107000"/>
                        </a:lnSpc>
                        <a:spcAft>
                          <a:spcPts val="800"/>
                        </a:spcAft>
                      </a:pPr>
                      <a:r>
                        <a:rPr lang="en-GB" sz="1000">
                          <a:effectLst/>
                          <a:latin typeface="+mn-lt"/>
                        </a:rPr>
                        <a:t>N42E10T2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20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19</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118795972"/>
                  </a:ext>
                </a:extLst>
              </a:tr>
              <a:tr h="230990">
                <a:tc>
                  <a:txBody>
                    <a:bodyPr/>
                    <a:lstStyle/>
                    <a:p>
                      <a:pPr>
                        <a:lnSpc>
                          <a:spcPct val="107000"/>
                        </a:lnSpc>
                        <a:spcAft>
                          <a:spcPts val="800"/>
                        </a:spcAft>
                      </a:pPr>
                      <a:r>
                        <a:rPr lang="en-GB" sz="1000">
                          <a:effectLst/>
                          <a:latin typeface="+mn-lt"/>
                        </a:rPr>
                        <a:t>N43E09T4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1.22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1.34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1.33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13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13</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4228965657"/>
                  </a:ext>
                </a:extLst>
              </a:tr>
              <a:tr h="230990">
                <a:tc>
                  <a:txBody>
                    <a:bodyPr/>
                    <a:lstStyle/>
                    <a:p>
                      <a:pPr>
                        <a:lnSpc>
                          <a:spcPct val="107000"/>
                        </a:lnSpc>
                        <a:spcAft>
                          <a:spcPts val="800"/>
                        </a:spcAft>
                      </a:pPr>
                      <a:r>
                        <a:rPr lang="en-GB" sz="1000">
                          <a:effectLst/>
                          <a:latin typeface="+mn-lt"/>
                        </a:rPr>
                        <a:t>N34E03T3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0.489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0.489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0.486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0.484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dirty="0">
                          <a:solidFill>
                            <a:srgbClr val="FF0000"/>
                          </a:solidFill>
                          <a:effectLst/>
                          <a:latin typeface="+mn-lt"/>
                        </a:rPr>
                        <a:t>100</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101</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98</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100</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473478677"/>
                  </a:ext>
                </a:extLst>
              </a:tr>
              <a:tr h="230990">
                <a:tc>
                  <a:txBody>
                    <a:bodyPr/>
                    <a:lstStyle/>
                    <a:p>
                      <a:pPr>
                        <a:lnSpc>
                          <a:spcPct val="107000"/>
                        </a:lnSpc>
                        <a:spcAft>
                          <a:spcPts val="800"/>
                        </a:spcAft>
                      </a:pPr>
                      <a:r>
                        <a:rPr lang="en-GB" sz="1000">
                          <a:effectLst/>
                          <a:latin typeface="+mn-lt"/>
                        </a:rPr>
                        <a:t>N32E01T1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0.337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0.337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0.257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0.256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dirty="0">
                          <a:effectLst/>
                          <a:latin typeface="+mn-lt"/>
                        </a:rPr>
                        <a:t>30</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34</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738471540"/>
                  </a:ext>
                </a:extLst>
              </a:tr>
              <a:tr h="230990">
                <a:tc>
                  <a:txBody>
                    <a:bodyPr/>
                    <a:lstStyle/>
                    <a:p>
                      <a:pPr>
                        <a:lnSpc>
                          <a:spcPct val="107000"/>
                        </a:lnSpc>
                        <a:spcAft>
                          <a:spcPts val="800"/>
                        </a:spcAft>
                      </a:pPr>
                      <a:r>
                        <a:rPr lang="en-GB" sz="1000">
                          <a:effectLst/>
                          <a:latin typeface="+mn-lt"/>
                        </a:rPr>
                        <a:t>N40E10T5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1.38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1.37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1.63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1.63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48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41</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333449727"/>
                  </a:ext>
                </a:extLst>
              </a:tr>
              <a:tr h="230990">
                <a:tc>
                  <a:txBody>
                    <a:bodyPr/>
                    <a:lstStyle/>
                    <a:p>
                      <a:pPr>
                        <a:lnSpc>
                          <a:spcPct val="107000"/>
                        </a:lnSpc>
                        <a:spcAft>
                          <a:spcPts val="800"/>
                        </a:spcAft>
                      </a:pPr>
                      <a:r>
                        <a:rPr lang="en-GB" sz="1000">
                          <a:effectLst/>
                          <a:latin typeface="+mn-lt"/>
                        </a:rPr>
                        <a:t>N33E08T5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0.232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0.234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0.232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22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26</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1437473939"/>
                  </a:ext>
                </a:extLst>
              </a:tr>
              <a:tr h="230990">
                <a:tc>
                  <a:txBody>
                    <a:bodyPr/>
                    <a:lstStyle/>
                    <a:p>
                      <a:pPr>
                        <a:lnSpc>
                          <a:spcPct val="107000"/>
                        </a:lnSpc>
                        <a:spcAft>
                          <a:spcPts val="800"/>
                        </a:spcAft>
                      </a:pPr>
                      <a:r>
                        <a:rPr lang="en-GB" sz="1000">
                          <a:effectLst/>
                          <a:latin typeface="+mn-lt"/>
                        </a:rPr>
                        <a:t>N42E04T5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0.816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0.818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0.954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0.961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20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1859512806"/>
                  </a:ext>
                </a:extLst>
              </a:tr>
              <a:tr h="230990">
                <a:tc>
                  <a:txBody>
                    <a:bodyPr/>
                    <a:lstStyle/>
                    <a:p>
                      <a:pPr>
                        <a:lnSpc>
                          <a:spcPct val="107000"/>
                        </a:lnSpc>
                        <a:spcAft>
                          <a:spcPts val="800"/>
                        </a:spcAft>
                      </a:pPr>
                      <a:r>
                        <a:rPr lang="en-GB" sz="1000">
                          <a:effectLst/>
                          <a:latin typeface="+mn-lt"/>
                        </a:rPr>
                        <a:t>N43E04T5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3.29</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3.29</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3.10</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3.10</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50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31</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1376375459"/>
                  </a:ext>
                </a:extLst>
              </a:tr>
              <a:tr h="230990">
                <a:tc>
                  <a:txBody>
                    <a:bodyPr/>
                    <a:lstStyle/>
                    <a:p>
                      <a:pPr>
                        <a:lnSpc>
                          <a:spcPct val="107000"/>
                        </a:lnSpc>
                        <a:spcAft>
                          <a:spcPts val="800"/>
                        </a:spcAft>
                      </a:pPr>
                      <a:r>
                        <a:rPr lang="en-GB" sz="1000">
                          <a:effectLst/>
                          <a:latin typeface="+mn-lt"/>
                        </a:rPr>
                        <a:t>N30E06T1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0.275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0.273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0.289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0.289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46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47</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940634462"/>
                  </a:ext>
                </a:extLst>
              </a:tr>
              <a:tr h="230990">
                <a:tc>
                  <a:txBody>
                    <a:bodyPr/>
                    <a:lstStyle/>
                    <a:p>
                      <a:pPr>
                        <a:lnSpc>
                          <a:spcPct val="107000"/>
                        </a:lnSpc>
                        <a:spcAft>
                          <a:spcPts val="800"/>
                        </a:spcAft>
                      </a:pPr>
                      <a:r>
                        <a:rPr lang="en-GB" sz="1000">
                          <a:effectLst/>
                          <a:latin typeface="+mn-lt"/>
                        </a:rPr>
                        <a:t>N38E04T4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0.549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0.539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0.548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27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926815767"/>
                  </a:ext>
                </a:extLst>
              </a:tr>
              <a:tr h="230990">
                <a:tc>
                  <a:txBody>
                    <a:bodyPr/>
                    <a:lstStyle/>
                    <a:p>
                      <a:pPr>
                        <a:lnSpc>
                          <a:spcPct val="107000"/>
                        </a:lnSpc>
                        <a:spcAft>
                          <a:spcPts val="800"/>
                        </a:spcAft>
                      </a:pPr>
                      <a:r>
                        <a:rPr lang="en-GB" sz="1000">
                          <a:effectLst/>
                          <a:latin typeface="+mn-lt"/>
                        </a:rPr>
                        <a:t>N28E11T1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0.815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0.829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dirty="0">
                          <a:solidFill>
                            <a:srgbClr val="FF0000"/>
                          </a:solidFill>
                          <a:effectLst/>
                          <a:latin typeface="+mn-lt"/>
                        </a:rPr>
                        <a:t>107</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105</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104</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107</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184361073"/>
                  </a:ext>
                </a:extLst>
              </a:tr>
              <a:tr h="230990">
                <a:tc>
                  <a:txBody>
                    <a:bodyPr/>
                    <a:lstStyle/>
                    <a:p>
                      <a:pPr>
                        <a:lnSpc>
                          <a:spcPct val="107000"/>
                        </a:lnSpc>
                        <a:spcAft>
                          <a:spcPts val="800"/>
                        </a:spcAft>
                      </a:pPr>
                      <a:r>
                        <a:rPr lang="en-GB" sz="1000">
                          <a:effectLst/>
                          <a:latin typeface="+mn-lt"/>
                        </a:rPr>
                        <a:t>N34E10T5</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0.147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0.149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0.110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17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19</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717637125"/>
                  </a:ext>
                </a:extLst>
              </a:tr>
              <a:tr h="230990">
                <a:tc>
                  <a:txBody>
                    <a:bodyPr/>
                    <a:lstStyle/>
                    <a:p>
                      <a:pPr>
                        <a:lnSpc>
                          <a:spcPct val="107000"/>
                        </a:lnSpc>
                        <a:spcAft>
                          <a:spcPts val="800"/>
                        </a:spcAft>
                      </a:pPr>
                      <a:r>
                        <a:rPr lang="en-GB" sz="1000">
                          <a:effectLst/>
                          <a:latin typeface="+mn-lt"/>
                        </a:rPr>
                        <a:t>N36E08T3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0.142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0.143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0.303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0.302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18</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18</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978037290"/>
                  </a:ext>
                </a:extLst>
              </a:tr>
              <a:tr h="230990">
                <a:tc>
                  <a:txBody>
                    <a:bodyPr/>
                    <a:lstStyle/>
                    <a:p>
                      <a:pPr>
                        <a:lnSpc>
                          <a:spcPct val="107000"/>
                        </a:lnSpc>
                        <a:spcAft>
                          <a:spcPts val="800"/>
                        </a:spcAft>
                      </a:pPr>
                      <a:r>
                        <a:rPr lang="en-GB" sz="1000">
                          <a:effectLst/>
                          <a:latin typeface="+mn-lt"/>
                        </a:rPr>
                        <a:t>N31E03T4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1.57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4.46</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4.47</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50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50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46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47</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3724005032"/>
                  </a:ext>
                </a:extLst>
              </a:tr>
              <a:tr h="230990">
                <a:tc>
                  <a:txBody>
                    <a:bodyPr/>
                    <a:lstStyle/>
                    <a:p>
                      <a:pPr>
                        <a:lnSpc>
                          <a:spcPct val="107000"/>
                        </a:lnSpc>
                        <a:spcAft>
                          <a:spcPts val="800"/>
                        </a:spcAft>
                      </a:pPr>
                      <a:r>
                        <a:rPr lang="en-GB" sz="1000">
                          <a:effectLst/>
                          <a:latin typeface="+mn-lt"/>
                        </a:rPr>
                        <a:t>N33E02T3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25.8</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25.9</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28.3</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solidFill>
                            <a:srgbClr val="FF0000"/>
                          </a:solidFill>
                          <a:effectLst/>
                          <a:latin typeface="+mn-lt"/>
                        </a:rPr>
                        <a:t>28.5</a:t>
                      </a:r>
                      <a:endParaRPr lang="en-GB" sz="1000" dirty="0">
                        <a:solidFill>
                          <a:srgbClr val="FF0000"/>
                        </a:solidFill>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30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29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28</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702757072"/>
                  </a:ext>
                </a:extLst>
              </a:tr>
              <a:tr h="230990">
                <a:tc>
                  <a:txBody>
                    <a:bodyPr/>
                    <a:lstStyle/>
                    <a:p>
                      <a:pPr>
                        <a:lnSpc>
                          <a:spcPct val="107000"/>
                        </a:lnSpc>
                        <a:spcAft>
                          <a:spcPts val="800"/>
                        </a:spcAft>
                      </a:pPr>
                      <a:r>
                        <a:rPr lang="en-GB" sz="1000">
                          <a:effectLst/>
                          <a:latin typeface="+mn-lt"/>
                        </a:rPr>
                        <a:t>N34E01T1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0.566</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0.57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34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37</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30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32</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2874603984"/>
                  </a:ext>
                </a:extLst>
              </a:tr>
              <a:tr h="230990">
                <a:tc>
                  <a:txBody>
                    <a:bodyPr/>
                    <a:lstStyle/>
                    <a:p>
                      <a:pPr>
                        <a:lnSpc>
                          <a:spcPct val="107000"/>
                        </a:lnSpc>
                        <a:spcAft>
                          <a:spcPts val="800"/>
                        </a:spcAft>
                      </a:pPr>
                      <a:r>
                        <a:rPr lang="en-GB" sz="1000">
                          <a:effectLst/>
                          <a:latin typeface="+mn-lt"/>
                        </a:rPr>
                        <a:t>N32E10T1</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0.953</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0.952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1.02</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nSpc>
                          <a:spcPct val="107000"/>
                        </a:lnSpc>
                      </a:pPr>
                      <a:endParaRPr lang="en-GB" sz="1000" dirty="0">
                        <a:effectLst/>
                        <a:latin typeface="+mn-lt"/>
                        <a:cs typeface="Arial" panose="020B0604020202020204" pitchFamily="34" charset="0"/>
                      </a:endParaRPr>
                    </a:p>
                  </a:txBody>
                  <a:tcPr marL="33442" marR="33442" marT="0" marB="0" anchor="ctr">
                    <a:noFill/>
                  </a:tcPr>
                </a:tc>
                <a:tc>
                  <a:txBody>
                    <a:bodyPr/>
                    <a:lstStyle/>
                    <a:p>
                      <a:pPr algn="r">
                        <a:lnSpc>
                          <a:spcPct val="107000"/>
                        </a:lnSpc>
                        <a:spcAft>
                          <a:spcPts val="800"/>
                        </a:spcAft>
                      </a:pPr>
                      <a:r>
                        <a:rPr lang="en-GB" sz="1000">
                          <a:effectLst/>
                          <a:latin typeface="+mn-lt"/>
                        </a:rPr>
                        <a:t>70</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74</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a:effectLst/>
                          <a:latin typeface="+mn-lt"/>
                        </a:rPr>
                        <a:t>69</a:t>
                      </a:r>
                      <a:endParaRPr lang="en-GB" sz="1000">
                        <a:effectLst/>
                        <a:latin typeface="+mn-lt"/>
                        <a:ea typeface="Calibri" panose="020F0502020204030204" pitchFamily="34" charset="0"/>
                        <a:cs typeface="Arial" panose="020B0604020202020204" pitchFamily="34" charset="0"/>
                      </a:endParaRPr>
                    </a:p>
                  </a:txBody>
                  <a:tcPr marL="33442" marR="33442" marT="0" marB="0" anchor="ctr"/>
                </a:tc>
                <a:tc>
                  <a:txBody>
                    <a:bodyPr/>
                    <a:lstStyle/>
                    <a:p>
                      <a:pPr algn="r">
                        <a:lnSpc>
                          <a:spcPct val="107000"/>
                        </a:lnSpc>
                        <a:spcAft>
                          <a:spcPts val="800"/>
                        </a:spcAft>
                      </a:pPr>
                      <a:r>
                        <a:rPr lang="en-GB" sz="1000" dirty="0">
                          <a:effectLst/>
                          <a:latin typeface="+mn-lt"/>
                        </a:rPr>
                        <a:t>70</a:t>
                      </a:r>
                      <a:endParaRPr lang="en-GB" sz="1000" dirty="0">
                        <a:effectLst/>
                        <a:latin typeface="+mn-lt"/>
                        <a:ea typeface="Calibri" panose="020F0502020204030204" pitchFamily="34" charset="0"/>
                        <a:cs typeface="Arial" panose="020B0604020202020204" pitchFamily="34" charset="0"/>
                      </a:endParaRPr>
                    </a:p>
                  </a:txBody>
                  <a:tcPr marL="33442" marR="33442" marT="0" marB="0" anchor="ctr"/>
                </a:tc>
                <a:extLst>
                  <a:ext uri="{0D108BD9-81ED-4DB2-BD59-A6C34878D82A}">
                    <a16:rowId xmlns:a16="http://schemas.microsoft.com/office/drawing/2014/main" val="677855049"/>
                  </a:ext>
                </a:extLst>
              </a:tr>
            </a:tbl>
          </a:graphicData>
        </a:graphic>
      </p:graphicFrame>
      <p:sp>
        <p:nvSpPr>
          <p:cNvPr id="4" name="TextBox 3">
            <a:extLst>
              <a:ext uri="{FF2B5EF4-FFF2-40B4-BE49-F238E27FC236}">
                <a16:creationId xmlns:a16="http://schemas.microsoft.com/office/drawing/2014/main" id="{85288FA0-BE58-22BB-A67F-501073C152D4}"/>
              </a:ext>
            </a:extLst>
          </p:cNvPr>
          <p:cNvSpPr txBox="1"/>
          <p:nvPr/>
        </p:nvSpPr>
        <p:spPr>
          <a:xfrm>
            <a:off x="5872088" y="357133"/>
            <a:ext cx="3960440" cy="5355312"/>
          </a:xfrm>
          <a:prstGeom prst="rect">
            <a:avLst/>
          </a:prstGeom>
          <a:noFill/>
        </p:spPr>
        <p:txBody>
          <a:bodyPr wrap="square">
            <a:spAutoFit/>
          </a:bodyPr>
          <a:lstStyle/>
          <a:p>
            <a:r>
              <a:rPr lang="en-GB" dirty="0" err="1">
                <a:solidFill>
                  <a:srgbClr val="000000"/>
                </a:solidFill>
              </a:rPr>
              <a:t>CaO</a:t>
            </a:r>
            <a:r>
              <a:rPr lang="en-GB" dirty="0">
                <a:solidFill>
                  <a:srgbClr val="000000"/>
                </a:solidFill>
              </a:rPr>
              <a:t> (</a:t>
            </a:r>
            <a:r>
              <a:rPr lang="en-GB" dirty="0" err="1">
                <a:solidFill>
                  <a:srgbClr val="000000"/>
                </a:solidFill>
              </a:rPr>
              <a:t>wt</a:t>
            </a:r>
            <a:r>
              <a:rPr lang="en-GB" dirty="0">
                <a:solidFill>
                  <a:srgbClr val="000000"/>
                </a:solidFill>
              </a:rPr>
              <a:t>%) and Zn (mg/kg) results of routine and field duplicate sample splits of </a:t>
            </a:r>
            <a:r>
              <a:rPr lang="en-GB" dirty="0">
                <a:solidFill>
                  <a:srgbClr val="000000"/>
                </a:solidFill>
                <a:hlinkClick r:id="rId2"/>
              </a:rPr>
              <a:t>FOREGS</a:t>
            </a:r>
            <a:r>
              <a:rPr lang="en-GB" dirty="0">
                <a:solidFill>
                  <a:srgbClr val="000000"/>
                </a:solidFill>
              </a:rPr>
              <a:t> Topsoil samples (</a:t>
            </a:r>
            <a:r>
              <a:rPr lang="en-GB" dirty="0" err="1">
                <a:solidFill>
                  <a:srgbClr val="000000"/>
                </a:solidFill>
              </a:rPr>
              <a:t>Salminen</a:t>
            </a:r>
            <a:r>
              <a:rPr lang="en-GB" dirty="0">
                <a:solidFill>
                  <a:srgbClr val="000000"/>
                </a:solidFill>
              </a:rPr>
              <a:t> </a:t>
            </a:r>
            <a:r>
              <a:rPr lang="en-GB" i="1" dirty="0">
                <a:solidFill>
                  <a:srgbClr val="000000"/>
                </a:solidFill>
              </a:rPr>
              <a:t>et al</a:t>
            </a:r>
            <a:r>
              <a:rPr lang="en-GB" dirty="0">
                <a:solidFill>
                  <a:srgbClr val="000000"/>
                </a:solidFill>
              </a:rPr>
              <a:t>., 2005). </a:t>
            </a:r>
          </a:p>
          <a:p>
            <a:endParaRPr lang="en-GB" dirty="0">
              <a:solidFill>
                <a:srgbClr val="000000"/>
              </a:solidFill>
            </a:endParaRPr>
          </a:p>
          <a:p>
            <a:r>
              <a:rPr lang="en-GB" dirty="0">
                <a:solidFill>
                  <a:srgbClr val="000000"/>
                </a:solidFill>
              </a:rPr>
              <a:t>According to the results of the total number of samples (N=92), the outlying values for </a:t>
            </a:r>
            <a:r>
              <a:rPr lang="en-GB" dirty="0" err="1">
                <a:solidFill>
                  <a:srgbClr val="000000"/>
                </a:solidFill>
              </a:rPr>
              <a:t>CaO</a:t>
            </a:r>
            <a:r>
              <a:rPr lang="en-GB" dirty="0">
                <a:solidFill>
                  <a:srgbClr val="000000"/>
                </a:solidFill>
              </a:rPr>
              <a:t> are &gt;1.63%, and for Zn &gt;95 mg/kg. </a:t>
            </a:r>
          </a:p>
          <a:p>
            <a:endParaRPr lang="en-GB" dirty="0">
              <a:solidFill>
                <a:srgbClr val="000000"/>
              </a:solidFill>
            </a:endParaRPr>
          </a:p>
          <a:p>
            <a:r>
              <a:rPr lang="en-GB" dirty="0">
                <a:solidFill>
                  <a:srgbClr val="000000"/>
                </a:solidFill>
              </a:rPr>
              <a:t>The outlying values are indicated by bold red numbers. </a:t>
            </a:r>
          </a:p>
          <a:p>
            <a:endParaRPr lang="en-GB" dirty="0">
              <a:solidFill>
                <a:srgbClr val="000000"/>
              </a:solidFill>
            </a:endParaRPr>
          </a:p>
          <a:p>
            <a:r>
              <a:rPr lang="en-GB" dirty="0">
                <a:solidFill>
                  <a:srgbClr val="000000"/>
                </a:solidFill>
              </a:rPr>
              <a:t>Notation:</a:t>
            </a:r>
          </a:p>
          <a:p>
            <a:r>
              <a:rPr lang="en-GB" dirty="0">
                <a:solidFill>
                  <a:srgbClr val="000000"/>
                </a:solidFill>
              </a:rPr>
              <a:t>DUPA = Routine sample;</a:t>
            </a:r>
          </a:p>
          <a:p>
            <a:r>
              <a:rPr lang="en-GB" dirty="0">
                <a:solidFill>
                  <a:srgbClr val="000000"/>
                </a:solidFill>
              </a:rPr>
              <a:t>REPA = Replicate split of routine sample;</a:t>
            </a:r>
          </a:p>
          <a:p>
            <a:r>
              <a:rPr lang="en-GB" dirty="0">
                <a:solidFill>
                  <a:srgbClr val="000000"/>
                </a:solidFill>
              </a:rPr>
              <a:t>DUPB = Field duplicate sample; </a:t>
            </a:r>
          </a:p>
          <a:p>
            <a:r>
              <a:rPr lang="en-GB" dirty="0">
                <a:solidFill>
                  <a:srgbClr val="000000"/>
                </a:solidFill>
              </a:rPr>
              <a:t>REPB = Replicate split of field duplicate sample. </a:t>
            </a:r>
            <a:endParaRPr lang="en-GB" dirty="0"/>
          </a:p>
        </p:txBody>
      </p:sp>
      <p:sp>
        <p:nvSpPr>
          <p:cNvPr id="3" name="TextBox 2">
            <a:extLst>
              <a:ext uri="{FF2B5EF4-FFF2-40B4-BE49-F238E27FC236}">
                <a16:creationId xmlns:a16="http://schemas.microsoft.com/office/drawing/2014/main" id="{F411AFA6-49CC-1D74-22E9-87D0560A0A2A}"/>
              </a:ext>
            </a:extLst>
          </p:cNvPr>
          <p:cNvSpPr txBox="1"/>
          <p:nvPr/>
        </p:nvSpPr>
        <p:spPr>
          <a:xfrm>
            <a:off x="8464376" y="940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(QC20/30)</a:t>
            </a:r>
            <a:endParaRPr lang="en-GB" sz="2400" dirty="0"/>
          </a:p>
        </p:txBody>
      </p:sp>
    </p:spTree>
    <p:extLst>
      <p:ext uri="{BB962C8B-B14F-4D97-AF65-F5344CB8AC3E}">
        <p14:creationId xmlns:p14="http://schemas.microsoft.com/office/powerpoint/2010/main" val="9344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91222-CC11-AEF5-6A04-04437B28FFC2}"/>
              </a:ext>
            </a:extLst>
          </p:cNvPr>
          <p:cNvSpPr txBox="1"/>
          <p:nvPr/>
        </p:nvSpPr>
        <p:spPr>
          <a:xfrm>
            <a:off x="111448" y="841582"/>
            <a:ext cx="8712968" cy="4524315"/>
          </a:xfrm>
          <a:prstGeom prst="rect">
            <a:avLst/>
          </a:prstGeom>
          <a:noFill/>
        </p:spPr>
        <p:txBody>
          <a:bodyPr wrap="square">
            <a:spAutoFit/>
          </a:bodyPr>
          <a:lstStyle/>
          <a:p>
            <a:r>
              <a:rPr lang="en-GB" sz="2400" dirty="0">
                <a:solidFill>
                  <a:srgbClr val="000000"/>
                </a:solidFill>
              </a:rPr>
              <a:t>The next slide shows the Classical and robust analysis of variance results of </a:t>
            </a:r>
            <a:r>
              <a:rPr lang="en-GB" sz="2400" b="1" dirty="0" err="1">
                <a:solidFill>
                  <a:srgbClr val="0000CC"/>
                </a:solidFill>
              </a:rPr>
              <a:t>CaO</a:t>
            </a:r>
            <a:r>
              <a:rPr lang="en-GB" sz="2400" dirty="0">
                <a:solidFill>
                  <a:srgbClr val="000000"/>
                </a:solidFill>
              </a:rPr>
              <a:t> from the </a:t>
            </a:r>
            <a:r>
              <a:rPr lang="en-GB" sz="2400" dirty="0">
                <a:solidFill>
                  <a:srgbClr val="000000"/>
                </a:solidFill>
                <a:hlinkClick r:id="rId2"/>
              </a:rPr>
              <a:t>FOREGS</a:t>
            </a:r>
            <a:r>
              <a:rPr lang="en-GB" sz="2400" dirty="0">
                <a:solidFill>
                  <a:srgbClr val="000000"/>
                </a:solidFill>
              </a:rPr>
              <a:t> Topsoil XRF data set (</a:t>
            </a:r>
            <a:r>
              <a:rPr lang="en-GB" sz="2400" dirty="0" err="1">
                <a:solidFill>
                  <a:srgbClr val="000000"/>
                </a:solidFill>
              </a:rPr>
              <a:t>Salminen</a:t>
            </a:r>
            <a:r>
              <a:rPr lang="en-GB" sz="2400" dirty="0">
                <a:solidFill>
                  <a:srgbClr val="000000"/>
                </a:solidFill>
              </a:rPr>
              <a:t> </a:t>
            </a:r>
            <a:r>
              <a:rPr lang="en-GB" sz="2400" i="1" dirty="0">
                <a:solidFill>
                  <a:srgbClr val="000000"/>
                </a:solidFill>
              </a:rPr>
              <a:t>et al</a:t>
            </a:r>
            <a:r>
              <a:rPr lang="en-GB" sz="2400" dirty="0">
                <a:solidFill>
                  <a:srgbClr val="000000"/>
                </a:solidFill>
              </a:rPr>
              <a:t>., 2005). </a:t>
            </a:r>
          </a:p>
          <a:p>
            <a:endParaRPr lang="en-GB" sz="2400" dirty="0">
              <a:solidFill>
                <a:srgbClr val="000000"/>
              </a:solidFill>
            </a:endParaRPr>
          </a:p>
          <a:p>
            <a:r>
              <a:rPr lang="en-GB" sz="2400" dirty="0">
                <a:solidFill>
                  <a:srgbClr val="000000"/>
                </a:solidFill>
              </a:rPr>
              <a:t>Output as given by </a:t>
            </a:r>
            <a:r>
              <a:rPr lang="en-GB" sz="2400" dirty="0">
                <a:solidFill>
                  <a:srgbClr val="000000"/>
                </a:solidFill>
                <a:hlinkClick r:id="rId3"/>
              </a:rPr>
              <a:t>ROBCOOP4A.EXE program</a:t>
            </a:r>
            <a:r>
              <a:rPr lang="en-GB" sz="2400" dirty="0">
                <a:solidFill>
                  <a:srgbClr val="000000"/>
                </a:solidFill>
              </a:rPr>
              <a:t> (</a:t>
            </a:r>
            <a:r>
              <a:rPr lang="en-GB" sz="2400" dirty="0" err="1">
                <a:solidFill>
                  <a:srgbClr val="000000"/>
                </a:solidFill>
              </a:rPr>
              <a:t>Vassiliades</a:t>
            </a:r>
            <a:r>
              <a:rPr lang="en-GB" sz="2400" dirty="0">
                <a:solidFill>
                  <a:srgbClr val="000000"/>
                </a:solidFill>
              </a:rPr>
              <a:t>, 2022). The coverage factor used in this case is 1.96 at the 95% confidence level. </a:t>
            </a:r>
          </a:p>
          <a:p>
            <a:endParaRPr lang="en-GB" sz="2400" dirty="0">
              <a:solidFill>
                <a:srgbClr val="000000"/>
              </a:solidFill>
            </a:endParaRPr>
          </a:p>
          <a:p>
            <a:r>
              <a:rPr lang="en-GB" sz="2400" dirty="0">
                <a:solidFill>
                  <a:srgbClr val="000000"/>
                </a:solidFill>
              </a:rPr>
              <a:t>Note:  The output is exactly as given by the program. In practice, the results should not be quoted with more than two or three significant figures to the right of the decimal point depending on the number of integers. </a:t>
            </a:r>
            <a:endParaRPr lang="en-GB" sz="2400" dirty="0"/>
          </a:p>
        </p:txBody>
      </p:sp>
      <p:sp>
        <p:nvSpPr>
          <p:cNvPr id="4" name="TextBox 3">
            <a:extLst>
              <a:ext uri="{FF2B5EF4-FFF2-40B4-BE49-F238E27FC236}">
                <a16:creationId xmlns:a16="http://schemas.microsoft.com/office/drawing/2014/main" id="{EE98986E-B9CF-3194-0B52-DDDB18FF552C}"/>
              </a:ext>
            </a:extLst>
          </p:cNvPr>
          <p:cNvSpPr txBox="1"/>
          <p:nvPr/>
        </p:nvSpPr>
        <p:spPr>
          <a:xfrm>
            <a:off x="5800080" y="5345668"/>
            <a:ext cx="4536504" cy="369332"/>
          </a:xfrm>
          <a:prstGeom prst="rect">
            <a:avLst/>
          </a:prstGeom>
          <a:noFill/>
        </p:spPr>
        <p:txBody>
          <a:bodyPr wrap="square">
            <a:spAutoFit/>
          </a:bodyPr>
          <a:lstStyle/>
          <a:p>
            <a:r>
              <a:rPr lang="en-GB" dirty="0">
                <a:solidFill>
                  <a:srgbClr val="000000"/>
                </a:solidFill>
              </a:rPr>
              <a:t>Table 7.2 on page 421 of Manual (next slide). </a:t>
            </a:r>
            <a:endParaRPr lang="en-GB" dirty="0"/>
          </a:p>
        </p:txBody>
      </p:sp>
      <p:sp>
        <p:nvSpPr>
          <p:cNvPr id="6" name="TextBox 5">
            <a:extLst>
              <a:ext uri="{FF2B5EF4-FFF2-40B4-BE49-F238E27FC236}">
                <a16:creationId xmlns:a16="http://schemas.microsoft.com/office/drawing/2014/main" id="{2C8FD254-3CEC-0A43-5502-C752C10FA844}"/>
              </a:ext>
            </a:extLst>
          </p:cNvPr>
          <p:cNvSpPr txBox="1"/>
          <p:nvPr/>
        </p:nvSpPr>
        <p:spPr>
          <a:xfrm>
            <a:off x="-24402" y="441967"/>
            <a:ext cx="8632794" cy="461665"/>
          </a:xfrm>
          <a:prstGeom prst="rect">
            <a:avLst/>
          </a:prstGeom>
          <a:noFill/>
        </p:spPr>
        <p:txBody>
          <a:bodyPr wrap="square">
            <a:spAutoFit/>
          </a:bodyPr>
          <a:lstStyle/>
          <a:p>
            <a:pPr algn="ctr"/>
            <a:r>
              <a:rPr lang="en-GB" sz="2400" b="1" dirty="0">
                <a:solidFill>
                  <a:srgbClr val="0000CC"/>
                </a:solidFill>
              </a:rPr>
              <a:t>Output results as given by ROBCOOP4A.EXE program</a:t>
            </a:r>
          </a:p>
        </p:txBody>
      </p:sp>
      <p:sp>
        <p:nvSpPr>
          <p:cNvPr id="7" name="TextBox 6">
            <a:extLst>
              <a:ext uri="{FF2B5EF4-FFF2-40B4-BE49-F238E27FC236}">
                <a16:creationId xmlns:a16="http://schemas.microsoft.com/office/drawing/2014/main" id="{3F11B562-EC4F-E4AC-992F-D8D59561B11C}"/>
              </a:ext>
            </a:extLst>
          </p:cNvPr>
          <p:cNvSpPr txBox="1"/>
          <p:nvPr/>
        </p:nvSpPr>
        <p:spPr>
          <a:xfrm>
            <a:off x="8464376" y="4235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(QC21/30)</a:t>
            </a:r>
            <a:endParaRPr lang="en-GB" sz="2400" dirty="0"/>
          </a:p>
        </p:txBody>
      </p:sp>
    </p:spTree>
    <p:extLst>
      <p:ext uri="{BB962C8B-B14F-4D97-AF65-F5344CB8AC3E}">
        <p14:creationId xmlns:p14="http://schemas.microsoft.com/office/powerpoint/2010/main" val="17728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5DC4570-8FA0-E9DC-87C5-C18A240333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191" y="0"/>
            <a:ext cx="8849618" cy="5715000"/>
          </a:xfrm>
          <a:prstGeom prst="rect">
            <a:avLst/>
          </a:prstGeom>
        </p:spPr>
      </p:pic>
      <p:sp>
        <p:nvSpPr>
          <p:cNvPr id="2" name="TextBox 1">
            <a:extLst>
              <a:ext uri="{FF2B5EF4-FFF2-40B4-BE49-F238E27FC236}">
                <a16:creationId xmlns:a16="http://schemas.microsoft.com/office/drawing/2014/main" id="{AA2D8B55-02DF-BA0C-E11D-6AEDB087765F}"/>
              </a:ext>
            </a:extLst>
          </p:cNvPr>
          <p:cNvSpPr txBox="1"/>
          <p:nvPr/>
        </p:nvSpPr>
        <p:spPr>
          <a:xfrm>
            <a:off x="2991768" y="0"/>
            <a:ext cx="3312368" cy="646331"/>
          </a:xfrm>
          <a:prstGeom prst="rect">
            <a:avLst/>
          </a:prstGeom>
          <a:noFill/>
        </p:spPr>
        <p:txBody>
          <a:bodyPr wrap="square">
            <a:spAutoFit/>
          </a:bodyPr>
          <a:lstStyle/>
          <a:p>
            <a:pPr algn="ctr"/>
            <a:r>
              <a:rPr lang="en-GB" b="1" dirty="0">
                <a:solidFill>
                  <a:srgbClr val="0000CC"/>
                </a:solidFill>
              </a:rPr>
              <a:t>Output results of </a:t>
            </a:r>
            <a:r>
              <a:rPr lang="en-GB" b="1" dirty="0" err="1">
                <a:solidFill>
                  <a:srgbClr val="0000CC"/>
                </a:solidFill>
              </a:rPr>
              <a:t>CaO</a:t>
            </a:r>
            <a:r>
              <a:rPr lang="en-GB" b="1" dirty="0">
                <a:solidFill>
                  <a:srgbClr val="0000CC"/>
                </a:solidFill>
              </a:rPr>
              <a:t> as given by the </a:t>
            </a:r>
            <a:r>
              <a:rPr lang="en-GB" b="1" dirty="0">
                <a:solidFill>
                  <a:srgbClr val="0000CC"/>
                </a:solidFill>
                <a:hlinkClick r:id="rId3"/>
              </a:rPr>
              <a:t>ROBCOOP4A.EXE program</a:t>
            </a:r>
            <a:endParaRPr lang="en-GB" b="1" dirty="0">
              <a:solidFill>
                <a:srgbClr val="0000CC"/>
              </a:solidFill>
            </a:endParaRPr>
          </a:p>
        </p:txBody>
      </p:sp>
      <p:sp>
        <p:nvSpPr>
          <p:cNvPr id="4" name="TextBox 3">
            <a:extLst>
              <a:ext uri="{FF2B5EF4-FFF2-40B4-BE49-F238E27FC236}">
                <a16:creationId xmlns:a16="http://schemas.microsoft.com/office/drawing/2014/main" id="{9EFD2A1C-F6C3-22BD-C9F6-E8775F689BFE}"/>
              </a:ext>
            </a:extLst>
          </p:cNvPr>
          <p:cNvSpPr txBox="1"/>
          <p:nvPr/>
        </p:nvSpPr>
        <p:spPr>
          <a:xfrm>
            <a:off x="8392368" y="26109"/>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(QC22/30)</a:t>
            </a:r>
            <a:endParaRPr lang="en-GB" sz="2400" dirty="0"/>
          </a:p>
        </p:txBody>
      </p:sp>
    </p:spTree>
    <p:extLst>
      <p:ext uri="{BB962C8B-B14F-4D97-AF65-F5344CB8AC3E}">
        <p14:creationId xmlns:p14="http://schemas.microsoft.com/office/powerpoint/2010/main" val="694907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CA9972-ED8E-83C2-CB29-C5A8F78755BD}"/>
              </a:ext>
            </a:extLst>
          </p:cNvPr>
          <p:cNvSpPr txBox="1"/>
          <p:nvPr/>
        </p:nvSpPr>
        <p:spPr>
          <a:xfrm>
            <a:off x="255464" y="824283"/>
            <a:ext cx="8712968" cy="4524315"/>
          </a:xfrm>
          <a:prstGeom prst="rect">
            <a:avLst/>
          </a:prstGeom>
          <a:noFill/>
        </p:spPr>
        <p:txBody>
          <a:bodyPr wrap="square">
            <a:spAutoFit/>
          </a:bodyPr>
          <a:lstStyle/>
          <a:p>
            <a:r>
              <a:rPr lang="en-GB" sz="2400" dirty="0">
                <a:solidFill>
                  <a:srgbClr val="000000"/>
                </a:solidFill>
              </a:rPr>
              <a:t>The next slide shows the Classical and robust analysis of variance results of </a:t>
            </a:r>
            <a:r>
              <a:rPr lang="en-GB" sz="2400" b="1" dirty="0">
                <a:solidFill>
                  <a:srgbClr val="0000CC"/>
                </a:solidFill>
              </a:rPr>
              <a:t>Zn</a:t>
            </a:r>
            <a:r>
              <a:rPr lang="en-GB" sz="2400" dirty="0">
                <a:solidFill>
                  <a:srgbClr val="000000"/>
                </a:solidFill>
              </a:rPr>
              <a:t> from the </a:t>
            </a:r>
            <a:r>
              <a:rPr lang="en-GB" sz="2400" dirty="0">
                <a:solidFill>
                  <a:srgbClr val="000000"/>
                </a:solidFill>
                <a:hlinkClick r:id="rId2"/>
              </a:rPr>
              <a:t>FOREGS</a:t>
            </a:r>
            <a:r>
              <a:rPr lang="en-GB" sz="2400" dirty="0">
                <a:solidFill>
                  <a:srgbClr val="000000"/>
                </a:solidFill>
              </a:rPr>
              <a:t> Topsoil XRF data set (</a:t>
            </a:r>
            <a:r>
              <a:rPr lang="en-GB" sz="2400" dirty="0" err="1">
                <a:solidFill>
                  <a:srgbClr val="000000"/>
                </a:solidFill>
              </a:rPr>
              <a:t>Salminen</a:t>
            </a:r>
            <a:r>
              <a:rPr lang="en-GB" sz="2400" dirty="0">
                <a:solidFill>
                  <a:srgbClr val="000000"/>
                </a:solidFill>
              </a:rPr>
              <a:t> </a:t>
            </a:r>
            <a:r>
              <a:rPr lang="en-GB" sz="2400" i="1" dirty="0">
                <a:solidFill>
                  <a:srgbClr val="000000"/>
                </a:solidFill>
              </a:rPr>
              <a:t>et al</a:t>
            </a:r>
            <a:r>
              <a:rPr lang="en-GB" sz="2400" dirty="0">
                <a:solidFill>
                  <a:srgbClr val="000000"/>
                </a:solidFill>
              </a:rPr>
              <a:t>., 2005). </a:t>
            </a:r>
          </a:p>
          <a:p>
            <a:endParaRPr lang="en-GB" sz="2400" dirty="0">
              <a:solidFill>
                <a:srgbClr val="000000"/>
              </a:solidFill>
            </a:endParaRPr>
          </a:p>
          <a:p>
            <a:r>
              <a:rPr lang="en-GB" sz="2400" dirty="0">
                <a:solidFill>
                  <a:srgbClr val="000000"/>
                </a:solidFill>
              </a:rPr>
              <a:t>Output as given by </a:t>
            </a:r>
            <a:r>
              <a:rPr lang="en-GB" sz="2400" dirty="0">
                <a:solidFill>
                  <a:srgbClr val="000000"/>
                </a:solidFill>
                <a:hlinkClick r:id="rId3"/>
              </a:rPr>
              <a:t>ROBCOOP4A.EXE program</a:t>
            </a:r>
            <a:r>
              <a:rPr lang="en-GB" sz="2400" dirty="0">
                <a:solidFill>
                  <a:srgbClr val="000000"/>
                </a:solidFill>
              </a:rPr>
              <a:t> (</a:t>
            </a:r>
            <a:r>
              <a:rPr lang="en-GB" sz="2400" dirty="0" err="1">
                <a:solidFill>
                  <a:srgbClr val="000000"/>
                </a:solidFill>
              </a:rPr>
              <a:t>Vassiliades</a:t>
            </a:r>
            <a:r>
              <a:rPr lang="en-GB" sz="2400" dirty="0">
                <a:solidFill>
                  <a:srgbClr val="000000"/>
                </a:solidFill>
              </a:rPr>
              <a:t>, 2022). The coverage factor used in this case is 1.96 at the 95% confidence level. </a:t>
            </a:r>
          </a:p>
          <a:p>
            <a:endParaRPr lang="en-GB" sz="2400" dirty="0">
              <a:solidFill>
                <a:srgbClr val="000000"/>
              </a:solidFill>
            </a:endParaRPr>
          </a:p>
          <a:p>
            <a:r>
              <a:rPr lang="en-GB" sz="2400" dirty="0">
                <a:solidFill>
                  <a:srgbClr val="000000"/>
                </a:solidFill>
              </a:rPr>
              <a:t>Note:  The output is exactly as given by the program. In practice, the results should not be quoted with more than two or three significant figures to the right of the decimal point depending on the number of integers. </a:t>
            </a:r>
            <a:endParaRPr lang="en-GB" sz="2400" dirty="0"/>
          </a:p>
        </p:txBody>
      </p:sp>
      <p:sp>
        <p:nvSpPr>
          <p:cNvPr id="4" name="TextBox 3">
            <a:extLst>
              <a:ext uri="{FF2B5EF4-FFF2-40B4-BE49-F238E27FC236}">
                <a16:creationId xmlns:a16="http://schemas.microsoft.com/office/drawing/2014/main" id="{4A61F1AD-F53A-F907-30E6-D0EDF59C7A56}"/>
              </a:ext>
            </a:extLst>
          </p:cNvPr>
          <p:cNvSpPr txBox="1"/>
          <p:nvPr/>
        </p:nvSpPr>
        <p:spPr>
          <a:xfrm>
            <a:off x="327472" y="366402"/>
            <a:ext cx="8136904" cy="461665"/>
          </a:xfrm>
          <a:prstGeom prst="rect">
            <a:avLst/>
          </a:prstGeom>
          <a:noFill/>
        </p:spPr>
        <p:txBody>
          <a:bodyPr wrap="square">
            <a:spAutoFit/>
          </a:bodyPr>
          <a:lstStyle/>
          <a:p>
            <a:pPr algn="ctr"/>
            <a:r>
              <a:rPr lang="en-GB" sz="2400" b="1" dirty="0">
                <a:solidFill>
                  <a:srgbClr val="0000CC"/>
                </a:solidFill>
              </a:rPr>
              <a:t>Output results as given by </a:t>
            </a:r>
            <a:r>
              <a:rPr lang="en-GB" sz="2400" b="1" dirty="0">
                <a:solidFill>
                  <a:srgbClr val="0000CC"/>
                </a:solidFill>
                <a:hlinkClick r:id="rId3"/>
              </a:rPr>
              <a:t>ROBCOOP4A.EXE program</a:t>
            </a:r>
            <a:endParaRPr lang="en-GB" sz="2400" b="1" dirty="0">
              <a:solidFill>
                <a:srgbClr val="0000CC"/>
              </a:solidFill>
            </a:endParaRPr>
          </a:p>
        </p:txBody>
      </p:sp>
      <p:sp>
        <p:nvSpPr>
          <p:cNvPr id="6" name="TextBox 5">
            <a:extLst>
              <a:ext uri="{FF2B5EF4-FFF2-40B4-BE49-F238E27FC236}">
                <a16:creationId xmlns:a16="http://schemas.microsoft.com/office/drawing/2014/main" id="{F5549D62-0A3E-A1CB-708E-A4EDFB1F599F}"/>
              </a:ext>
            </a:extLst>
          </p:cNvPr>
          <p:cNvSpPr txBox="1"/>
          <p:nvPr/>
        </p:nvSpPr>
        <p:spPr>
          <a:xfrm>
            <a:off x="5728072" y="5325957"/>
            <a:ext cx="4536504" cy="369332"/>
          </a:xfrm>
          <a:prstGeom prst="rect">
            <a:avLst/>
          </a:prstGeom>
          <a:noFill/>
        </p:spPr>
        <p:txBody>
          <a:bodyPr wrap="square">
            <a:spAutoFit/>
          </a:bodyPr>
          <a:lstStyle/>
          <a:p>
            <a:r>
              <a:rPr lang="en-GB" dirty="0">
                <a:solidFill>
                  <a:srgbClr val="000000"/>
                </a:solidFill>
              </a:rPr>
              <a:t>Table 7.3 on page 421 of Manual (next slide). </a:t>
            </a:r>
            <a:endParaRPr lang="en-GB" dirty="0"/>
          </a:p>
        </p:txBody>
      </p:sp>
      <p:sp>
        <p:nvSpPr>
          <p:cNvPr id="8" name="TextBox 7">
            <a:extLst>
              <a:ext uri="{FF2B5EF4-FFF2-40B4-BE49-F238E27FC236}">
                <a16:creationId xmlns:a16="http://schemas.microsoft.com/office/drawing/2014/main" id="{A0D7333E-83EC-5D48-AF10-F543E4E72CAE}"/>
              </a:ext>
            </a:extLst>
          </p:cNvPr>
          <p:cNvSpPr txBox="1"/>
          <p:nvPr/>
        </p:nvSpPr>
        <p:spPr>
          <a:xfrm>
            <a:off x="8464376" y="940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(QC23/30)</a:t>
            </a:r>
            <a:endParaRPr lang="en-GB" sz="2400" dirty="0"/>
          </a:p>
        </p:txBody>
      </p:sp>
    </p:spTree>
    <p:extLst>
      <p:ext uri="{BB962C8B-B14F-4D97-AF65-F5344CB8AC3E}">
        <p14:creationId xmlns:p14="http://schemas.microsoft.com/office/powerpoint/2010/main" val="32769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2391799-293C-BDE7-9C52-F495135DE73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000" y="0"/>
            <a:ext cx="8766000" cy="5715000"/>
          </a:xfrm>
          <a:prstGeom prst="rect">
            <a:avLst/>
          </a:prstGeom>
        </p:spPr>
      </p:pic>
      <p:sp>
        <p:nvSpPr>
          <p:cNvPr id="2" name="TextBox 1">
            <a:extLst>
              <a:ext uri="{FF2B5EF4-FFF2-40B4-BE49-F238E27FC236}">
                <a16:creationId xmlns:a16="http://schemas.microsoft.com/office/drawing/2014/main" id="{AA6EDC6E-BB32-6F41-78DC-6766B8AA759E}"/>
              </a:ext>
            </a:extLst>
          </p:cNvPr>
          <p:cNvSpPr txBox="1"/>
          <p:nvPr/>
        </p:nvSpPr>
        <p:spPr>
          <a:xfrm>
            <a:off x="3063776" y="-22820"/>
            <a:ext cx="3207792" cy="646331"/>
          </a:xfrm>
          <a:prstGeom prst="rect">
            <a:avLst/>
          </a:prstGeom>
          <a:noFill/>
        </p:spPr>
        <p:txBody>
          <a:bodyPr wrap="square">
            <a:spAutoFit/>
          </a:bodyPr>
          <a:lstStyle/>
          <a:p>
            <a:pPr algn="ctr"/>
            <a:r>
              <a:rPr lang="en-GB" b="1" dirty="0">
                <a:solidFill>
                  <a:srgbClr val="0000CC"/>
                </a:solidFill>
              </a:rPr>
              <a:t>Output results of Zn as given by the </a:t>
            </a:r>
            <a:r>
              <a:rPr lang="en-GB" b="1" dirty="0">
                <a:solidFill>
                  <a:srgbClr val="0000CC"/>
                </a:solidFill>
                <a:hlinkClick r:id="rId3"/>
              </a:rPr>
              <a:t>ROBCOOP4A.EXE program</a:t>
            </a:r>
            <a:endParaRPr lang="en-GB" b="1" dirty="0">
              <a:solidFill>
                <a:srgbClr val="0000CC"/>
              </a:solidFill>
            </a:endParaRPr>
          </a:p>
        </p:txBody>
      </p:sp>
      <p:sp>
        <p:nvSpPr>
          <p:cNvPr id="4" name="TextBox 3">
            <a:extLst>
              <a:ext uri="{FF2B5EF4-FFF2-40B4-BE49-F238E27FC236}">
                <a16:creationId xmlns:a16="http://schemas.microsoft.com/office/drawing/2014/main" id="{4FF9B6B7-30FD-D436-7E3F-6CE8231D14A6}"/>
              </a:ext>
            </a:extLst>
          </p:cNvPr>
          <p:cNvSpPr txBox="1"/>
          <p:nvPr/>
        </p:nvSpPr>
        <p:spPr>
          <a:xfrm>
            <a:off x="8464376" y="940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(QC24/30)</a:t>
            </a:r>
            <a:endParaRPr lang="en-GB" sz="2400" dirty="0"/>
          </a:p>
        </p:txBody>
      </p:sp>
    </p:spTree>
    <p:extLst>
      <p:ext uri="{BB962C8B-B14F-4D97-AF65-F5344CB8AC3E}">
        <p14:creationId xmlns:p14="http://schemas.microsoft.com/office/powerpoint/2010/main" val="3311771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2A7BD3-FFF9-8140-8C38-5B1D53A2A4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4672" y="16051"/>
            <a:ext cx="3331312" cy="4500000"/>
          </a:xfrm>
          <a:prstGeom prst="rect">
            <a:avLst/>
          </a:prstGeom>
        </p:spPr>
      </p:pic>
      <p:pic>
        <p:nvPicPr>
          <p:cNvPr id="5" name="Picture 4">
            <a:extLst>
              <a:ext uri="{FF2B5EF4-FFF2-40B4-BE49-F238E27FC236}">
                <a16:creationId xmlns:a16="http://schemas.microsoft.com/office/drawing/2014/main" id="{D543C55D-30A1-2562-862D-5F11133E58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4016" y="16051"/>
            <a:ext cx="3375126" cy="4500000"/>
          </a:xfrm>
          <a:prstGeom prst="rect">
            <a:avLst/>
          </a:prstGeom>
        </p:spPr>
      </p:pic>
      <p:sp>
        <p:nvSpPr>
          <p:cNvPr id="7" name="TextBox 6">
            <a:extLst>
              <a:ext uri="{FF2B5EF4-FFF2-40B4-BE49-F238E27FC236}">
                <a16:creationId xmlns:a16="http://schemas.microsoft.com/office/drawing/2014/main" id="{AA749693-8473-8A33-A11D-C4862E5407B7}"/>
              </a:ext>
            </a:extLst>
          </p:cNvPr>
          <p:cNvSpPr txBox="1"/>
          <p:nvPr/>
        </p:nvSpPr>
        <p:spPr>
          <a:xfrm>
            <a:off x="230750" y="4650149"/>
            <a:ext cx="9721080" cy="1015663"/>
          </a:xfrm>
          <a:prstGeom prst="rect">
            <a:avLst/>
          </a:prstGeom>
          <a:noFill/>
        </p:spPr>
        <p:txBody>
          <a:bodyPr wrap="square">
            <a:spAutoFit/>
          </a:bodyPr>
          <a:lstStyle/>
          <a:p>
            <a:r>
              <a:rPr lang="en-GB" dirty="0">
                <a:solidFill>
                  <a:srgbClr val="000000"/>
                </a:solidFill>
              </a:rPr>
              <a:t>Pie charts of robust balanced ANOVA results for </a:t>
            </a:r>
            <a:r>
              <a:rPr lang="en-GB" b="1" dirty="0">
                <a:solidFill>
                  <a:srgbClr val="000000"/>
                </a:solidFill>
              </a:rPr>
              <a:t>(a) </a:t>
            </a:r>
            <a:r>
              <a:rPr lang="en-GB" dirty="0" err="1">
                <a:solidFill>
                  <a:srgbClr val="000000"/>
                </a:solidFill>
              </a:rPr>
              <a:t>CaO</a:t>
            </a:r>
            <a:r>
              <a:rPr lang="en-GB" dirty="0">
                <a:solidFill>
                  <a:srgbClr val="000000"/>
                </a:solidFill>
              </a:rPr>
              <a:t> and </a:t>
            </a:r>
            <a:r>
              <a:rPr lang="en-GB" b="1" dirty="0">
                <a:solidFill>
                  <a:srgbClr val="000000"/>
                </a:solidFill>
              </a:rPr>
              <a:t>(b) </a:t>
            </a:r>
            <a:r>
              <a:rPr lang="en-GB" dirty="0">
                <a:solidFill>
                  <a:srgbClr val="000000"/>
                </a:solidFill>
              </a:rPr>
              <a:t>Zn in topsoil samples of the </a:t>
            </a:r>
            <a:r>
              <a:rPr lang="en-GB" dirty="0">
                <a:solidFill>
                  <a:srgbClr val="000000"/>
                </a:solidFill>
                <a:hlinkClick r:id="rId4"/>
              </a:rPr>
              <a:t>FOREGS Geochemical Atlas of Europe</a:t>
            </a:r>
            <a:r>
              <a:rPr lang="en-GB" dirty="0">
                <a:solidFill>
                  <a:srgbClr val="000000"/>
                </a:solidFill>
              </a:rPr>
              <a:t>, determined by XRF (</a:t>
            </a:r>
            <a:r>
              <a:rPr lang="en-GB" dirty="0" err="1">
                <a:solidFill>
                  <a:srgbClr val="000000"/>
                </a:solidFill>
              </a:rPr>
              <a:t>Salminen</a:t>
            </a:r>
            <a:r>
              <a:rPr lang="en-GB" dirty="0">
                <a:solidFill>
                  <a:srgbClr val="000000"/>
                </a:solidFill>
              </a:rPr>
              <a:t> </a:t>
            </a:r>
            <a:r>
              <a:rPr lang="en-GB" i="1" dirty="0">
                <a:solidFill>
                  <a:srgbClr val="000000"/>
                </a:solidFill>
              </a:rPr>
              <a:t>et al</a:t>
            </a:r>
            <a:r>
              <a:rPr lang="en-GB" dirty="0">
                <a:solidFill>
                  <a:srgbClr val="000000"/>
                </a:solidFill>
              </a:rPr>
              <a:t>., 2005).</a:t>
            </a:r>
          </a:p>
          <a:p>
            <a:endParaRPr lang="en-GB" sz="1200" dirty="0">
              <a:solidFill>
                <a:srgbClr val="000000"/>
              </a:solidFill>
            </a:endParaRPr>
          </a:p>
          <a:p>
            <a:r>
              <a:rPr lang="en-GB" sz="1200" dirty="0">
                <a:solidFill>
                  <a:srgbClr val="000000"/>
                </a:solidFill>
              </a:rPr>
              <a:t>Figure 7.19 on page 422. Plotted by Alecos Demetriades (IGME/IUGS-CGGB) with Golden Software’s Grapher™  v20. </a:t>
            </a:r>
            <a:endParaRPr lang="en-GB" sz="1200" dirty="0"/>
          </a:p>
        </p:txBody>
      </p:sp>
      <p:sp>
        <p:nvSpPr>
          <p:cNvPr id="2" name="TextBox 1">
            <a:extLst>
              <a:ext uri="{FF2B5EF4-FFF2-40B4-BE49-F238E27FC236}">
                <a16:creationId xmlns:a16="http://schemas.microsoft.com/office/drawing/2014/main" id="{9C32DA02-D4B5-0DFB-E1FB-6947C630B5A4}"/>
              </a:ext>
            </a:extLst>
          </p:cNvPr>
          <p:cNvSpPr txBox="1"/>
          <p:nvPr/>
        </p:nvSpPr>
        <p:spPr>
          <a:xfrm>
            <a:off x="8464376" y="4235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(QC25/30)</a:t>
            </a:r>
            <a:endParaRPr lang="en-GB" sz="2400" dirty="0"/>
          </a:p>
        </p:txBody>
      </p:sp>
    </p:spTree>
    <p:extLst>
      <p:ext uri="{BB962C8B-B14F-4D97-AF65-F5344CB8AC3E}">
        <p14:creationId xmlns:p14="http://schemas.microsoft.com/office/powerpoint/2010/main" val="284700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FA3D379-88A4-5513-69F9-52404C9F96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4154" y="0"/>
            <a:ext cx="3799115" cy="4860000"/>
          </a:xfrm>
          <a:prstGeom prst="rect">
            <a:avLst/>
          </a:prstGeom>
        </p:spPr>
      </p:pic>
      <p:pic>
        <p:nvPicPr>
          <p:cNvPr id="5" name="Picture 4" descr="Map&#10;&#10;Description automatically generated">
            <a:extLst>
              <a:ext uri="{FF2B5EF4-FFF2-40B4-BE49-F238E27FC236}">
                <a16:creationId xmlns:a16="http://schemas.microsoft.com/office/drawing/2014/main" id="{EC4F88D1-A36E-6C75-E88D-05312D2403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6024" y="1620"/>
            <a:ext cx="3794638" cy="4860000"/>
          </a:xfrm>
          <a:prstGeom prst="rect">
            <a:avLst/>
          </a:prstGeom>
        </p:spPr>
      </p:pic>
      <p:sp>
        <p:nvSpPr>
          <p:cNvPr id="7" name="TextBox 6">
            <a:extLst>
              <a:ext uri="{FF2B5EF4-FFF2-40B4-BE49-F238E27FC236}">
                <a16:creationId xmlns:a16="http://schemas.microsoft.com/office/drawing/2014/main" id="{9304FC7A-1A19-74A6-57DD-D93F694D5094}"/>
              </a:ext>
            </a:extLst>
          </p:cNvPr>
          <p:cNvSpPr txBox="1"/>
          <p:nvPr/>
        </p:nvSpPr>
        <p:spPr>
          <a:xfrm>
            <a:off x="183456" y="4873725"/>
            <a:ext cx="9721080" cy="738664"/>
          </a:xfrm>
          <a:prstGeom prst="rect">
            <a:avLst/>
          </a:prstGeom>
          <a:noFill/>
        </p:spPr>
        <p:txBody>
          <a:bodyPr wrap="square">
            <a:spAutoFit/>
          </a:bodyPr>
          <a:lstStyle/>
          <a:p>
            <a:pPr algn="ctr"/>
            <a:r>
              <a:rPr lang="en-GB" dirty="0">
                <a:solidFill>
                  <a:srgbClr val="000000"/>
                </a:solidFill>
                <a:hlinkClick r:id="rId4"/>
              </a:rPr>
              <a:t>FOREGS Geochemical Atlas of Europe</a:t>
            </a:r>
            <a:r>
              <a:rPr lang="en-GB" dirty="0">
                <a:solidFill>
                  <a:srgbClr val="000000"/>
                </a:solidFill>
              </a:rPr>
              <a:t> maps of topsoil </a:t>
            </a:r>
            <a:r>
              <a:rPr lang="en-GB" b="1" dirty="0">
                <a:solidFill>
                  <a:srgbClr val="000000"/>
                </a:solidFill>
              </a:rPr>
              <a:t>(a) </a:t>
            </a:r>
            <a:r>
              <a:rPr lang="en-GB" dirty="0" err="1">
                <a:solidFill>
                  <a:srgbClr val="000000"/>
                </a:solidFill>
              </a:rPr>
              <a:t>CaO</a:t>
            </a:r>
            <a:r>
              <a:rPr lang="en-GB" dirty="0">
                <a:solidFill>
                  <a:srgbClr val="000000"/>
                </a:solidFill>
              </a:rPr>
              <a:t> and </a:t>
            </a:r>
            <a:r>
              <a:rPr lang="en-GB" b="1" dirty="0">
                <a:solidFill>
                  <a:srgbClr val="000000"/>
                </a:solidFill>
              </a:rPr>
              <a:t>(b) </a:t>
            </a:r>
            <a:r>
              <a:rPr lang="en-GB" dirty="0">
                <a:solidFill>
                  <a:srgbClr val="000000"/>
                </a:solidFill>
              </a:rPr>
              <a:t>Zn determined by XRF. </a:t>
            </a:r>
          </a:p>
          <a:p>
            <a:r>
              <a:rPr lang="en-GB" sz="1200" dirty="0">
                <a:solidFill>
                  <a:srgbClr val="000000"/>
                </a:solidFill>
              </a:rPr>
              <a:t>Figure 7.20 on page 423. Source: </a:t>
            </a:r>
            <a:r>
              <a:rPr lang="en-GB" sz="1200" dirty="0" err="1">
                <a:solidFill>
                  <a:srgbClr val="000000"/>
                </a:solidFill>
              </a:rPr>
              <a:t>Salminen</a:t>
            </a:r>
            <a:r>
              <a:rPr lang="en-GB" sz="1200" dirty="0">
                <a:solidFill>
                  <a:srgbClr val="000000"/>
                </a:solidFill>
              </a:rPr>
              <a:t> </a:t>
            </a:r>
            <a:r>
              <a:rPr lang="en-GB" sz="1200" i="1" dirty="0">
                <a:solidFill>
                  <a:srgbClr val="000000"/>
                </a:solidFill>
              </a:rPr>
              <a:t>et al. </a:t>
            </a:r>
            <a:r>
              <a:rPr lang="en-GB" sz="1200" dirty="0">
                <a:solidFill>
                  <a:srgbClr val="000000"/>
                </a:solidFill>
              </a:rPr>
              <a:t>(2005, p.158 </a:t>
            </a:r>
            <a:r>
              <a:rPr lang="en-GB" sz="1200" dirty="0" err="1">
                <a:solidFill>
                  <a:srgbClr val="000000"/>
                </a:solidFill>
              </a:rPr>
              <a:t>CaO</a:t>
            </a:r>
            <a:r>
              <a:rPr lang="en-GB" sz="1200" dirty="0">
                <a:solidFill>
                  <a:srgbClr val="000000"/>
                </a:solidFill>
              </a:rPr>
              <a:t> -</a:t>
            </a:r>
            <a:r>
              <a:rPr lang="en-GB" sz="1200" dirty="0">
                <a:solidFill>
                  <a:srgbClr val="000000"/>
                </a:solidFill>
                <a:hlinkClick r:id="rId5"/>
              </a:rPr>
              <a:t>http://weppi.gtk.fi/publ/foregsatlas/maps/Topsoil/t_xrf_cao_edit.pdf</a:t>
            </a:r>
            <a:r>
              <a:rPr lang="en-GB" sz="1200" dirty="0">
                <a:solidFill>
                  <a:srgbClr val="000000"/>
                </a:solidFill>
              </a:rPr>
              <a:t>;  p.513 Zn - </a:t>
            </a:r>
            <a:r>
              <a:rPr lang="en-GB" sz="1200" dirty="0">
                <a:solidFill>
                  <a:srgbClr val="000000"/>
                </a:solidFill>
                <a:hlinkClick r:id="rId6"/>
              </a:rPr>
              <a:t>http://weppi.gtk.fi/publ/foregsatlas/maps/Topsoil/t_xrf_zn_edit.pdf</a:t>
            </a:r>
            <a:r>
              <a:rPr lang="en-GB" sz="1200" dirty="0">
                <a:solidFill>
                  <a:srgbClr val="000000"/>
                </a:solidFill>
              </a:rPr>
              <a:t>). It is noted that the number of topsoil samples analysed by XRF is 845 and not 848. </a:t>
            </a:r>
            <a:endParaRPr lang="en-GB" sz="1200" dirty="0"/>
          </a:p>
        </p:txBody>
      </p:sp>
      <p:sp>
        <p:nvSpPr>
          <p:cNvPr id="2" name="TextBox 1">
            <a:extLst>
              <a:ext uri="{FF2B5EF4-FFF2-40B4-BE49-F238E27FC236}">
                <a16:creationId xmlns:a16="http://schemas.microsoft.com/office/drawing/2014/main" id="{06D8EBA8-F26C-7E4F-4837-4DD94FA6092F}"/>
              </a:ext>
            </a:extLst>
          </p:cNvPr>
          <p:cNvSpPr txBox="1"/>
          <p:nvPr/>
        </p:nvSpPr>
        <p:spPr>
          <a:xfrm>
            <a:off x="8464376" y="-2282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(QC26/30)</a:t>
            </a:r>
            <a:endParaRPr lang="en-GB" sz="2400" dirty="0"/>
          </a:p>
        </p:txBody>
      </p:sp>
    </p:spTree>
    <p:extLst>
      <p:ext uri="{BB962C8B-B14F-4D97-AF65-F5344CB8AC3E}">
        <p14:creationId xmlns:p14="http://schemas.microsoft.com/office/powerpoint/2010/main" val="219120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097A9-9CF1-52B7-4896-F57261BCFD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448" y="1321525"/>
            <a:ext cx="5540293" cy="4344778"/>
          </a:xfrm>
          <a:prstGeom prst="rect">
            <a:avLst/>
          </a:prstGeom>
        </p:spPr>
      </p:pic>
      <p:sp>
        <p:nvSpPr>
          <p:cNvPr id="7" name="TextBox 6">
            <a:extLst>
              <a:ext uri="{FF2B5EF4-FFF2-40B4-BE49-F238E27FC236}">
                <a16:creationId xmlns:a16="http://schemas.microsoft.com/office/drawing/2014/main" id="{D90E719C-3E1F-8240-C153-3D135CB4A8A3}"/>
              </a:ext>
            </a:extLst>
          </p:cNvPr>
          <p:cNvSpPr txBox="1"/>
          <p:nvPr/>
        </p:nvSpPr>
        <p:spPr>
          <a:xfrm>
            <a:off x="5440040" y="0"/>
            <a:ext cx="4536504" cy="5324535"/>
          </a:xfrm>
          <a:prstGeom prst="rect">
            <a:avLst/>
          </a:prstGeom>
          <a:noFill/>
        </p:spPr>
        <p:txBody>
          <a:bodyPr wrap="square">
            <a:spAutoFit/>
          </a:bodyPr>
          <a:lstStyle/>
          <a:p>
            <a:r>
              <a:rPr lang="en-GB" sz="2000" dirty="0">
                <a:solidFill>
                  <a:srgbClr val="000000"/>
                </a:solidFill>
              </a:rPr>
              <a:t>The triangular diagram shows how quality control procedures can contribute to two levels of the equation:</a:t>
            </a:r>
          </a:p>
          <a:p>
            <a:endParaRPr lang="en-GB" sz="2000" dirty="0">
              <a:solidFill>
                <a:srgbClr val="000000"/>
              </a:solidFill>
            </a:endParaRPr>
          </a:p>
          <a:p>
            <a:r>
              <a:rPr lang="en-GB" sz="2000" dirty="0">
                <a:solidFill>
                  <a:srgbClr val="000000"/>
                </a:solidFill>
              </a:rPr>
              <a:t>DATA + INFORMATION = KNOWLEDGE</a:t>
            </a:r>
          </a:p>
          <a:p>
            <a:endParaRPr lang="en-GB" sz="2000" dirty="0">
              <a:solidFill>
                <a:srgbClr val="000000"/>
              </a:solidFill>
            </a:endParaRPr>
          </a:p>
          <a:p>
            <a:r>
              <a:rPr lang="en-GB" sz="2000" dirty="0">
                <a:solidFill>
                  <a:srgbClr val="000000"/>
                </a:solidFill>
              </a:rPr>
              <a:t>Quality control verifies the geochemical DATA set.  This along with the attribution of geochemical variability and measurement of uncertainty, plus other parameters such as threshold and normal background concentration determinations (INFORMATION) contribute to the KNOWLEDGE of the geochemical baseline and an understanding of environmental status, impacts and sensitivities. </a:t>
            </a:r>
          </a:p>
        </p:txBody>
      </p:sp>
      <p:sp>
        <p:nvSpPr>
          <p:cNvPr id="3" name="TextBox 2">
            <a:extLst>
              <a:ext uri="{FF2B5EF4-FFF2-40B4-BE49-F238E27FC236}">
                <a16:creationId xmlns:a16="http://schemas.microsoft.com/office/drawing/2014/main" id="{B949AADA-67E7-7167-2694-056A61EE7EC2}"/>
              </a:ext>
            </a:extLst>
          </p:cNvPr>
          <p:cNvSpPr txBox="1"/>
          <p:nvPr/>
        </p:nvSpPr>
        <p:spPr>
          <a:xfrm>
            <a:off x="58283" y="-22820"/>
            <a:ext cx="5112568" cy="1200329"/>
          </a:xfrm>
          <a:prstGeom prst="rect">
            <a:avLst/>
          </a:prstGeom>
          <a:noFill/>
        </p:spPr>
        <p:txBody>
          <a:bodyPr wrap="square">
            <a:spAutoFit/>
          </a:bodyPr>
          <a:lstStyle/>
          <a:p>
            <a:pPr algn="ctr"/>
            <a:r>
              <a:rPr lang="en-US" sz="2400" b="1" dirty="0">
                <a:solidFill>
                  <a:srgbClr val="0000CC"/>
                </a:solidFill>
              </a:rPr>
              <a:t>Modern applied geochemists:</a:t>
            </a:r>
          </a:p>
          <a:p>
            <a:pPr algn="ctr"/>
            <a:endParaRPr lang="en-US" sz="2400" b="1" dirty="0">
              <a:solidFill>
                <a:srgbClr val="0000CC"/>
              </a:solidFill>
            </a:endParaRPr>
          </a:p>
          <a:p>
            <a:pPr algn="ctr"/>
            <a:r>
              <a:rPr lang="en-US" sz="2400" b="1" dirty="0">
                <a:solidFill>
                  <a:srgbClr val="0000CC"/>
                </a:solidFill>
              </a:rPr>
              <a:t>DATA + INFORMATION = KNOWLEDGE </a:t>
            </a:r>
          </a:p>
        </p:txBody>
      </p:sp>
      <p:sp>
        <p:nvSpPr>
          <p:cNvPr id="4" name="TextBox 3">
            <a:extLst>
              <a:ext uri="{FF2B5EF4-FFF2-40B4-BE49-F238E27FC236}">
                <a16:creationId xmlns:a16="http://schemas.microsoft.com/office/drawing/2014/main" id="{F466F64B-9B8E-CCDD-AEC7-5A923B6A160E}"/>
              </a:ext>
            </a:extLst>
          </p:cNvPr>
          <p:cNvSpPr txBox="1"/>
          <p:nvPr/>
        </p:nvSpPr>
        <p:spPr>
          <a:xfrm>
            <a:off x="5651742" y="5276155"/>
            <a:ext cx="4396810" cy="461665"/>
          </a:xfrm>
          <a:prstGeom prst="rect">
            <a:avLst/>
          </a:prstGeom>
          <a:noFill/>
        </p:spPr>
        <p:txBody>
          <a:bodyPr wrap="square">
            <a:spAutoFit/>
          </a:bodyPr>
          <a:lstStyle/>
          <a:p>
            <a:r>
              <a:rPr lang="en-GB" sz="1200" dirty="0">
                <a:solidFill>
                  <a:srgbClr val="000000"/>
                </a:solidFill>
              </a:rPr>
              <a:t>Figure 7.1 on page 391 of Manual. Plotted by Christopher C. Johnson (</a:t>
            </a:r>
            <a:r>
              <a:rPr lang="en-GB" sz="1200" dirty="0" err="1">
                <a:solidFill>
                  <a:srgbClr val="000000"/>
                </a:solidFill>
              </a:rPr>
              <a:t>GeoElementary</a:t>
            </a:r>
            <a:r>
              <a:rPr lang="en-GB" sz="1200" dirty="0">
                <a:solidFill>
                  <a:srgbClr val="000000"/>
                </a:solidFill>
              </a:rPr>
              <a:t>/IUGS-CGGB) with Microsoft™ PowerPoint. </a:t>
            </a:r>
            <a:endParaRPr lang="en-GB" sz="1200" dirty="0"/>
          </a:p>
        </p:txBody>
      </p:sp>
    </p:spTree>
    <p:extLst>
      <p:ext uri="{BB962C8B-B14F-4D97-AF65-F5344CB8AC3E}">
        <p14:creationId xmlns:p14="http://schemas.microsoft.com/office/powerpoint/2010/main" val="3450539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247E91-E061-6C57-71F0-0330BA818EA1}"/>
              </a:ext>
            </a:extLst>
          </p:cNvPr>
          <p:cNvGraphicFramePr>
            <a:graphicFrameLocks noGrp="1"/>
          </p:cNvGraphicFramePr>
          <p:nvPr>
            <p:extLst>
              <p:ext uri="{D42A27DB-BD31-4B8C-83A1-F6EECF244321}">
                <p14:modId xmlns:p14="http://schemas.microsoft.com/office/powerpoint/2010/main" val="1016884339"/>
              </p:ext>
            </p:extLst>
          </p:nvPr>
        </p:nvGraphicFramePr>
        <p:xfrm>
          <a:off x="687512" y="2437592"/>
          <a:ext cx="8784976" cy="2940188"/>
        </p:xfrm>
        <a:graphic>
          <a:graphicData uri="http://schemas.openxmlformats.org/drawingml/2006/table">
            <a:tbl>
              <a:tblPr firstRow="1" firstCol="1" bandRow="1"/>
              <a:tblGrid>
                <a:gridCol w="2049828">
                  <a:extLst>
                    <a:ext uri="{9D8B030D-6E8A-4147-A177-3AD203B41FA5}">
                      <a16:colId xmlns:a16="http://schemas.microsoft.com/office/drawing/2014/main" val="3185577243"/>
                    </a:ext>
                  </a:extLst>
                </a:gridCol>
                <a:gridCol w="805289">
                  <a:extLst>
                    <a:ext uri="{9D8B030D-6E8A-4147-A177-3AD203B41FA5}">
                      <a16:colId xmlns:a16="http://schemas.microsoft.com/office/drawing/2014/main" val="2082479041"/>
                    </a:ext>
                  </a:extLst>
                </a:gridCol>
                <a:gridCol w="1537371">
                  <a:extLst>
                    <a:ext uri="{9D8B030D-6E8A-4147-A177-3AD203B41FA5}">
                      <a16:colId xmlns:a16="http://schemas.microsoft.com/office/drawing/2014/main" val="2459909481"/>
                    </a:ext>
                  </a:extLst>
                </a:gridCol>
                <a:gridCol w="864096">
                  <a:extLst>
                    <a:ext uri="{9D8B030D-6E8A-4147-A177-3AD203B41FA5}">
                      <a16:colId xmlns:a16="http://schemas.microsoft.com/office/drawing/2014/main" val="2723554438"/>
                    </a:ext>
                  </a:extLst>
                </a:gridCol>
                <a:gridCol w="1584176">
                  <a:extLst>
                    <a:ext uri="{9D8B030D-6E8A-4147-A177-3AD203B41FA5}">
                      <a16:colId xmlns:a16="http://schemas.microsoft.com/office/drawing/2014/main" val="1758450687"/>
                    </a:ext>
                  </a:extLst>
                </a:gridCol>
                <a:gridCol w="846094">
                  <a:extLst>
                    <a:ext uri="{9D8B030D-6E8A-4147-A177-3AD203B41FA5}">
                      <a16:colId xmlns:a16="http://schemas.microsoft.com/office/drawing/2014/main" val="2763877732"/>
                    </a:ext>
                  </a:extLst>
                </a:gridCol>
                <a:gridCol w="1098122">
                  <a:extLst>
                    <a:ext uri="{9D8B030D-6E8A-4147-A177-3AD203B41FA5}">
                      <a16:colId xmlns:a16="http://schemas.microsoft.com/office/drawing/2014/main" val="1082756357"/>
                    </a:ext>
                  </a:extLst>
                </a:gridCol>
              </a:tblGrid>
              <a:tr h="1202574">
                <a:tc gridSpan="2">
                  <a:txBody>
                    <a:bodyPr/>
                    <a:lstStyle/>
                    <a:p>
                      <a:pPr algn="ctr" fontAlgn="t">
                        <a:lnSpc>
                          <a:spcPct val="107000"/>
                        </a:lnSpc>
                        <a:spcBef>
                          <a:spcPts val="0"/>
                        </a:spcBef>
                        <a:spcAft>
                          <a:spcPts val="800"/>
                        </a:spcAft>
                      </a:pPr>
                      <a:r>
                        <a:rPr lang="en-GB" sz="1500" b="1" i="1" u="none" strike="noStrike" dirty="0">
                          <a:solidFill>
                            <a:srgbClr val="000000"/>
                          </a:solidFill>
                          <a:effectLst/>
                          <a:latin typeface="+mn-lt"/>
                          <a:ea typeface="Times New Roman" panose="02020603050405020304" pitchFamily="18" charset="0"/>
                          <a:cs typeface="Times New Roman" panose="02020603050405020304" pitchFamily="18" charset="0"/>
                        </a:rPr>
                        <a:t>Measurement uncertainty and factor at the 95% confidence level</a:t>
                      </a:r>
                      <a:endParaRPr lang="en-GB" sz="2700" b="0" i="0" u="none" strike="noStrike" dirty="0">
                        <a:effectLst/>
                        <a:latin typeface="+mn-lt"/>
                      </a:endParaRPr>
                    </a:p>
                  </a:txBody>
                  <a:tcPr marL="137459" marR="137459" marT="68729" marB="68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a:txBody>
                    <a:bodyPr/>
                    <a:lstStyle/>
                    <a:p>
                      <a:pPr algn="ctr" fontAlgn="t">
                        <a:lnSpc>
                          <a:spcPct val="107000"/>
                        </a:lnSpc>
                        <a:spcBef>
                          <a:spcPts val="0"/>
                        </a:spcBef>
                        <a:spcAft>
                          <a:spcPts val="800"/>
                        </a:spcAft>
                      </a:pPr>
                      <a:r>
                        <a:rPr lang="en-GB" sz="1500" b="1" i="1" u="none" strike="noStrike">
                          <a:solidFill>
                            <a:srgbClr val="000000"/>
                          </a:solidFill>
                          <a:effectLst/>
                          <a:latin typeface="+mn-lt"/>
                          <a:ea typeface="Times New Roman" panose="02020603050405020304" pitchFamily="18" charset="0"/>
                          <a:cs typeface="Times New Roman" panose="02020603050405020304" pitchFamily="18" charset="0"/>
                        </a:rPr>
                        <a:t>Calculation of LCL</a:t>
                      </a:r>
                      <a:endParaRPr lang="en-GB" sz="2700" b="0" i="0" u="none" strike="noStrike">
                        <a:effectLst/>
                        <a:latin typeface="+mn-lt"/>
                      </a:endParaRPr>
                    </a:p>
                  </a:txBody>
                  <a:tcPr marL="103094" marR="103094" marT="14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800"/>
                        </a:spcAft>
                      </a:pPr>
                      <a:r>
                        <a:rPr lang="en-GB" sz="1500" b="1" i="1" u="none" strike="noStrike">
                          <a:solidFill>
                            <a:srgbClr val="000000"/>
                          </a:solidFill>
                          <a:effectLst/>
                          <a:latin typeface="+mn-lt"/>
                          <a:ea typeface="Times New Roman" panose="02020603050405020304" pitchFamily="18" charset="0"/>
                          <a:cs typeface="Times New Roman" panose="02020603050405020304" pitchFamily="18" charset="0"/>
                        </a:rPr>
                        <a:t>LCL (mg/kg)</a:t>
                      </a:r>
                      <a:endParaRPr lang="en-GB" sz="2700" b="0" i="0" u="none" strike="noStrike">
                        <a:effectLst/>
                        <a:latin typeface="+mn-lt"/>
                      </a:endParaRPr>
                    </a:p>
                  </a:txBody>
                  <a:tcPr marL="103094" marR="103094" marT="14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800"/>
                        </a:spcAft>
                      </a:pPr>
                      <a:r>
                        <a:rPr lang="en-GB" sz="1500" b="1" i="1" u="none" strike="noStrike">
                          <a:solidFill>
                            <a:srgbClr val="000000"/>
                          </a:solidFill>
                          <a:effectLst/>
                          <a:latin typeface="+mn-lt"/>
                          <a:ea typeface="Times New Roman" panose="02020603050405020304" pitchFamily="18" charset="0"/>
                          <a:cs typeface="Times New Roman" panose="02020603050405020304" pitchFamily="18" charset="0"/>
                        </a:rPr>
                        <a:t>Calculation of UCL</a:t>
                      </a:r>
                      <a:endParaRPr lang="en-GB" sz="2700" b="0" i="0" u="none" strike="noStrike">
                        <a:effectLst/>
                        <a:latin typeface="+mn-lt"/>
                      </a:endParaRPr>
                    </a:p>
                  </a:txBody>
                  <a:tcPr marL="103094" marR="103094" marT="14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800"/>
                        </a:spcAft>
                      </a:pPr>
                      <a:r>
                        <a:rPr lang="en-GB" sz="1500" b="1" i="1" u="none" strike="noStrike">
                          <a:solidFill>
                            <a:srgbClr val="000000"/>
                          </a:solidFill>
                          <a:effectLst/>
                          <a:latin typeface="+mn-lt"/>
                          <a:ea typeface="Times New Roman" panose="02020603050405020304" pitchFamily="18" charset="0"/>
                          <a:cs typeface="Times New Roman" panose="02020603050405020304" pitchFamily="18" charset="0"/>
                        </a:rPr>
                        <a:t>UCL</a:t>
                      </a:r>
                      <a:endParaRPr lang="en-GB" sz="2700" b="0" i="0" u="none" strike="noStrike">
                        <a:effectLst/>
                        <a:latin typeface="+mn-lt"/>
                      </a:endParaRPr>
                    </a:p>
                    <a:p>
                      <a:pPr algn="ctr" fontAlgn="t">
                        <a:lnSpc>
                          <a:spcPct val="107000"/>
                        </a:lnSpc>
                        <a:spcBef>
                          <a:spcPts val="0"/>
                        </a:spcBef>
                        <a:spcAft>
                          <a:spcPts val="800"/>
                        </a:spcAft>
                      </a:pPr>
                      <a:r>
                        <a:rPr lang="en-GB" sz="1500" b="1" i="1" u="none" strike="noStrike">
                          <a:solidFill>
                            <a:srgbClr val="000000"/>
                          </a:solidFill>
                          <a:effectLst/>
                          <a:latin typeface="+mn-lt"/>
                          <a:ea typeface="Times New Roman" panose="02020603050405020304" pitchFamily="18" charset="0"/>
                          <a:cs typeface="Times New Roman" panose="02020603050405020304" pitchFamily="18" charset="0"/>
                        </a:rPr>
                        <a:t>(mg/kg)</a:t>
                      </a:r>
                      <a:endParaRPr lang="en-GB" sz="2700" b="0" i="0" u="none" strike="noStrike">
                        <a:effectLst/>
                        <a:latin typeface="+mn-lt"/>
                      </a:endParaRPr>
                    </a:p>
                  </a:txBody>
                  <a:tcPr marL="103094" marR="103094" marT="14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800"/>
                        </a:spcAft>
                      </a:pPr>
                      <a:r>
                        <a:rPr lang="en-GB" sz="1500" b="1" i="1" u="none" strike="noStrike" dirty="0">
                          <a:solidFill>
                            <a:srgbClr val="000000"/>
                          </a:solidFill>
                          <a:effectLst/>
                          <a:latin typeface="+mn-lt"/>
                          <a:ea typeface="Times New Roman" panose="02020603050405020304" pitchFamily="18" charset="0"/>
                          <a:cs typeface="Times New Roman" panose="02020603050405020304" pitchFamily="18" charset="0"/>
                        </a:rPr>
                        <a:t>CI around measured value</a:t>
                      </a:r>
                      <a:endParaRPr lang="en-GB" sz="2700" b="0" i="0" u="none" strike="noStrike" dirty="0">
                        <a:effectLst/>
                        <a:latin typeface="+mn-lt"/>
                      </a:endParaRPr>
                    </a:p>
                    <a:p>
                      <a:pPr algn="ctr" fontAlgn="t">
                        <a:lnSpc>
                          <a:spcPct val="107000"/>
                        </a:lnSpc>
                        <a:spcBef>
                          <a:spcPts val="0"/>
                        </a:spcBef>
                        <a:spcAft>
                          <a:spcPts val="800"/>
                        </a:spcAft>
                      </a:pPr>
                      <a:r>
                        <a:rPr lang="en-GB" sz="1500" b="1" i="1" u="none" strike="noStrike" dirty="0">
                          <a:solidFill>
                            <a:srgbClr val="000000"/>
                          </a:solidFill>
                          <a:effectLst/>
                          <a:latin typeface="+mn-lt"/>
                          <a:ea typeface="Times New Roman" panose="02020603050405020304" pitchFamily="18" charset="0"/>
                          <a:cs typeface="Times New Roman" panose="02020603050405020304" pitchFamily="18" charset="0"/>
                        </a:rPr>
                        <a:t>(mg/kg)</a:t>
                      </a:r>
                      <a:endParaRPr lang="en-GB" sz="2700" b="0" i="0" u="none" strike="noStrike" dirty="0">
                        <a:effectLst/>
                        <a:latin typeface="+mn-lt"/>
                      </a:endParaRPr>
                    </a:p>
                  </a:txBody>
                  <a:tcPr marL="103094" marR="103094" marT="14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9908312"/>
                  </a:ext>
                </a:extLst>
              </a:tr>
              <a:tr h="932907">
                <a:tc>
                  <a:txBody>
                    <a:bodyPr/>
                    <a:lstStyle/>
                    <a:p>
                      <a:pPr algn="l" fontAlgn="b">
                        <a:lnSpc>
                          <a:spcPct val="107000"/>
                        </a:lnSpc>
                        <a:spcBef>
                          <a:spcPts val="0"/>
                        </a:spcBef>
                        <a:spcAft>
                          <a:spcPts val="800"/>
                        </a:spcAft>
                      </a:pPr>
                      <a:r>
                        <a:rPr lang="en-GB" sz="1500" b="0" i="0" u="none" strike="noStrike" dirty="0">
                          <a:solidFill>
                            <a:srgbClr val="000000"/>
                          </a:solidFill>
                          <a:effectLst/>
                          <a:latin typeface="+mn-lt"/>
                          <a:ea typeface="Times New Roman" panose="02020603050405020304" pitchFamily="18" charset="0"/>
                          <a:cs typeface="Times New Roman" panose="02020603050405020304" pitchFamily="18" charset="0"/>
                        </a:rPr>
                        <a:t>Robust expanded relative uncertainty (</a:t>
                      </a:r>
                      <a:r>
                        <a:rPr lang="en-GB" sz="1500" b="0" i="1" u="none" strike="noStrike" dirty="0">
                          <a:solidFill>
                            <a:srgbClr val="000000"/>
                          </a:solidFill>
                          <a:effectLst/>
                          <a:latin typeface="+mn-lt"/>
                          <a:ea typeface="Times New Roman" panose="02020603050405020304" pitchFamily="18" charset="0"/>
                          <a:cs typeface="Times New Roman" panose="02020603050405020304" pitchFamily="18" charset="0"/>
                        </a:rPr>
                        <a:t>U'</a:t>
                      </a:r>
                      <a:r>
                        <a:rPr lang="en-GB" sz="15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en-GB" sz="2700" b="0" i="0" u="none" strike="noStrike" dirty="0">
                        <a:effectLst/>
                        <a:latin typeface="+mn-lt"/>
                      </a:endParaRPr>
                    </a:p>
                  </a:txBody>
                  <a:tcPr marL="103094" marR="103094" marT="14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12.6%</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67 – (67*12.6%)</a:t>
                      </a:r>
                      <a:endParaRPr lang="en-GB" sz="2700" b="0" i="0" u="none" strike="noStrike">
                        <a:effectLst/>
                        <a:latin typeface="+mn-lt"/>
                      </a:endParaRPr>
                    </a:p>
                    <a:p>
                      <a:pPr algn="ctr" fontAlgn="ctr">
                        <a:lnSpc>
                          <a:spcPct val="107000"/>
                        </a:lnSpc>
                        <a:spcBef>
                          <a:spcPts val="0"/>
                        </a:spcBef>
                        <a:spcAft>
                          <a:spcPts val="800"/>
                        </a:spcAft>
                      </a:pPr>
                      <a:r>
                        <a:rPr lang="en-GB" sz="1400" b="0" i="0" u="none" strike="noStrike">
                          <a:solidFill>
                            <a:srgbClr val="000000"/>
                          </a:solidFill>
                          <a:effectLst/>
                          <a:latin typeface="+mn-lt"/>
                          <a:ea typeface="Times New Roman" panose="02020603050405020304" pitchFamily="18" charset="0"/>
                          <a:cs typeface="Times New Roman" panose="02020603050405020304" pitchFamily="18" charset="0"/>
                        </a:rPr>
                        <a:t>(Equation 26)</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58.6</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67 + (67*12.6%)</a:t>
                      </a:r>
                      <a:endParaRPr lang="en-GB" sz="2700" b="0" i="0" u="none" strike="noStrike">
                        <a:effectLst/>
                        <a:latin typeface="+mn-lt"/>
                      </a:endParaRPr>
                    </a:p>
                    <a:p>
                      <a:pPr algn="ctr" fontAlgn="ctr">
                        <a:lnSpc>
                          <a:spcPct val="107000"/>
                        </a:lnSpc>
                        <a:spcBef>
                          <a:spcPts val="0"/>
                        </a:spcBef>
                        <a:spcAft>
                          <a:spcPts val="800"/>
                        </a:spcAft>
                      </a:pPr>
                      <a:r>
                        <a:rPr lang="en-GB" sz="1400" b="0" i="0" u="none" strike="noStrike">
                          <a:solidFill>
                            <a:srgbClr val="000000"/>
                          </a:solidFill>
                          <a:effectLst/>
                          <a:latin typeface="+mn-lt"/>
                          <a:ea typeface="Times New Roman" panose="02020603050405020304" pitchFamily="18" charset="0"/>
                          <a:cs typeface="Times New Roman" panose="02020603050405020304" pitchFamily="18" charset="0"/>
                        </a:rPr>
                        <a:t>(Equation 25)</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75.4</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dirty="0">
                          <a:solidFill>
                            <a:srgbClr val="000000"/>
                          </a:solidFill>
                          <a:effectLst/>
                          <a:latin typeface="+mn-lt"/>
                          <a:ea typeface="Times New Roman" panose="02020603050405020304" pitchFamily="18" charset="0"/>
                          <a:cs typeface="Times New Roman" panose="02020603050405020304" pitchFamily="18" charset="0"/>
                        </a:rPr>
                        <a:t>±8.44</a:t>
                      </a:r>
                      <a:endParaRPr lang="en-GB" sz="2700" b="0" i="0" u="none" strike="noStrike" dirty="0">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034210"/>
                  </a:ext>
                </a:extLst>
              </a:tr>
              <a:tr h="804707">
                <a:tc>
                  <a:txBody>
                    <a:bodyPr/>
                    <a:lstStyle/>
                    <a:p>
                      <a:pPr algn="l"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Expanded uncertainty factor (</a:t>
                      </a:r>
                      <a:r>
                        <a:rPr lang="en-GB" sz="1500" b="0" i="1" u="none" strike="noStrike" baseline="30000">
                          <a:solidFill>
                            <a:srgbClr val="000000"/>
                          </a:solidFill>
                          <a:effectLst/>
                          <a:latin typeface="+mn-lt"/>
                          <a:ea typeface="Times New Roman" panose="02020603050405020304" pitchFamily="18" charset="0"/>
                          <a:cs typeface="Times New Roman" panose="02020603050405020304" pitchFamily="18" charset="0"/>
                        </a:rPr>
                        <a:t>F</a:t>
                      </a:r>
                      <a:r>
                        <a:rPr lang="en-GB" sz="1500" b="0" i="1" u="none" strike="noStrike">
                          <a:solidFill>
                            <a:srgbClr val="000000"/>
                          </a:solidFill>
                          <a:effectLst/>
                          <a:latin typeface="+mn-lt"/>
                          <a:ea typeface="Times New Roman" panose="02020603050405020304" pitchFamily="18" charset="0"/>
                          <a:cs typeface="Times New Roman" panose="02020603050405020304" pitchFamily="18" charset="0"/>
                        </a:rPr>
                        <a:t>U</a:t>
                      </a: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1.54%</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67/1.54</a:t>
                      </a:r>
                      <a:endParaRPr lang="en-GB" sz="2700" b="0" i="0" u="none" strike="noStrike">
                        <a:effectLst/>
                        <a:latin typeface="+mn-lt"/>
                      </a:endParaRPr>
                    </a:p>
                    <a:p>
                      <a:pPr algn="ctr" fontAlgn="ctr">
                        <a:lnSpc>
                          <a:spcPct val="107000"/>
                        </a:lnSpc>
                        <a:spcBef>
                          <a:spcPts val="0"/>
                        </a:spcBef>
                        <a:spcAft>
                          <a:spcPts val="800"/>
                        </a:spcAft>
                      </a:pPr>
                      <a:r>
                        <a:rPr lang="en-GB" sz="1400" b="0" i="0" u="none" strike="noStrike">
                          <a:solidFill>
                            <a:srgbClr val="000000"/>
                          </a:solidFill>
                          <a:effectLst/>
                          <a:latin typeface="+mn-lt"/>
                          <a:ea typeface="Times New Roman" panose="02020603050405020304" pitchFamily="18" charset="0"/>
                          <a:cs typeface="Times New Roman" panose="02020603050405020304" pitchFamily="18" charset="0"/>
                        </a:rPr>
                        <a:t>(Equation 34)</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43.5</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67*1.54</a:t>
                      </a:r>
                      <a:endParaRPr lang="en-GB" sz="2700" b="0" i="0" u="none" strike="noStrike">
                        <a:effectLst/>
                        <a:latin typeface="+mn-lt"/>
                      </a:endParaRPr>
                    </a:p>
                    <a:p>
                      <a:pPr algn="ctr" fontAlgn="ctr">
                        <a:lnSpc>
                          <a:spcPct val="107000"/>
                        </a:lnSpc>
                        <a:spcBef>
                          <a:spcPts val="0"/>
                        </a:spcBef>
                        <a:spcAft>
                          <a:spcPts val="800"/>
                        </a:spcAft>
                      </a:pPr>
                      <a:r>
                        <a:rPr lang="en-GB" sz="1400" b="0" i="0" u="none" strike="noStrike">
                          <a:solidFill>
                            <a:srgbClr val="000000"/>
                          </a:solidFill>
                          <a:effectLst/>
                          <a:latin typeface="+mn-lt"/>
                          <a:ea typeface="Times New Roman" panose="02020603050405020304" pitchFamily="18" charset="0"/>
                          <a:cs typeface="Times New Roman" panose="02020603050405020304" pitchFamily="18" charset="0"/>
                        </a:rPr>
                        <a:t>(Equation 33)</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a:solidFill>
                            <a:srgbClr val="000000"/>
                          </a:solidFill>
                          <a:effectLst/>
                          <a:latin typeface="+mn-lt"/>
                          <a:ea typeface="Times New Roman" panose="02020603050405020304" pitchFamily="18" charset="0"/>
                          <a:cs typeface="Times New Roman" panose="02020603050405020304" pitchFamily="18" charset="0"/>
                        </a:rPr>
                        <a:t>103</a:t>
                      </a:r>
                      <a:endParaRPr lang="en-GB" sz="2700" b="0" i="0" u="none" strike="noStrike">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GB" sz="1500" b="0" i="0" u="none" strike="noStrike" dirty="0">
                          <a:solidFill>
                            <a:srgbClr val="000000"/>
                          </a:solidFill>
                          <a:effectLst/>
                          <a:latin typeface="+mn-lt"/>
                          <a:ea typeface="Times New Roman" panose="02020603050405020304" pitchFamily="18" charset="0"/>
                          <a:cs typeface="Times New Roman" panose="02020603050405020304" pitchFamily="18" charset="0"/>
                        </a:rPr>
                        <a:t>-23.5, +36</a:t>
                      </a:r>
                      <a:endParaRPr lang="en-GB" sz="2700" b="0" i="0" u="none" strike="noStrike" dirty="0">
                        <a:effectLst/>
                        <a:latin typeface="+mn-lt"/>
                      </a:endParaRPr>
                    </a:p>
                  </a:txBody>
                  <a:tcPr marL="103094" marR="103094" marT="14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076462"/>
                  </a:ext>
                </a:extLst>
              </a:tr>
            </a:tbl>
          </a:graphicData>
        </a:graphic>
      </p:graphicFrame>
      <p:sp>
        <p:nvSpPr>
          <p:cNvPr id="4" name="TextBox 3">
            <a:extLst>
              <a:ext uri="{FF2B5EF4-FFF2-40B4-BE49-F238E27FC236}">
                <a16:creationId xmlns:a16="http://schemas.microsoft.com/office/drawing/2014/main" id="{ECC1638F-48FC-2B19-16D6-0EFC3EBEFA40}"/>
              </a:ext>
            </a:extLst>
          </p:cNvPr>
          <p:cNvSpPr txBox="1"/>
          <p:nvPr/>
        </p:nvSpPr>
        <p:spPr>
          <a:xfrm>
            <a:off x="255464" y="394127"/>
            <a:ext cx="9649072" cy="2031325"/>
          </a:xfrm>
          <a:prstGeom prst="rect">
            <a:avLst/>
          </a:prstGeom>
          <a:noFill/>
        </p:spPr>
        <p:txBody>
          <a:bodyPr wrap="square">
            <a:spAutoFit/>
          </a:bodyPr>
          <a:lstStyle/>
          <a:p>
            <a:pPr>
              <a:spcBef>
                <a:spcPts val="1500"/>
              </a:spcBef>
              <a:spcAft>
                <a:spcPts val="500"/>
              </a:spcAft>
            </a:pPr>
            <a:r>
              <a:rPr lang="en-GB" dirty="0">
                <a:ea typeface="Calibri" panose="020F0502020204030204" pitchFamily="34" charset="0"/>
                <a:cs typeface="Arial" panose="020B0604020202020204" pitchFamily="34" charset="0"/>
              </a:rPr>
              <a:t>Calculations using the Zn concentration of 67 mg/kg in topsoil sample N31E05T2 (see Tables 7.1 and 7.3) with respect to the robust expanded relative uncertainty (U΄=</a:t>
            </a:r>
            <a:r>
              <a:rPr lang="en-GB" dirty="0">
                <a:ea typeface="Calibri" panose="020F0502020204030204" pitchFamily="34" charset="0"/>
                <a:cs typeface="Times New Roman" panose="02020603050405020304" pitchFamily="18" charset="0"/>
              </a:rPr>
              <a:t>±</a:t>
            </a:r>
            <a:r>
              <a:rPr lang="en-GB" dirty="0">
                <a:ea typeface="Calibri" panose="020F0502020204030204" pitchFamily="34" charset="0"/>
                <a:cs typeface="Arial" panose="020B0604020202020204" pitchFamily="34" charset="0"/>
              </a:rPr>
              <a:t>12.6%), and expanded uncertainty factor (</a:t>
            </a:r>
            <a:r>
              <a:rPr lang="en-GB" baseline="30000" dirty="0">
                <a:ea typeface="Calibri" panose="020F0502020204030204" pitchFamily="34" charset="0"/>
                <a:cs typeface="Arial" panose="020B0604020202020204" pitchFamily="34" charset="0"/>
              </a:rPr>
              <a:t>F</a:t>
            </a:r>
            <a:r>
              <a:rPr lang="en-GB" dirty="0">
                <a:ea typeface="Calibri" panose="020F0502020204030204" pitchFamily="34" charset="0"/>
                <a:cs typeface="Arial" panose="020B0604020202020204" pitchFamily="34" charset="0"/>
              </a:rPr>
              <a:t>U=1.54).  The much higher UCL for the </a:t>
            </a:r>
            <a:r>
              <a:rPr lang="en-GB" baseline="30000" dirty="0">
                <a:ea typeface="Calibri" panose="020F0502020204030204" pitchFamily="34" charset="0"/>
                <a:cs typeface="Arial" panose="020B0604020202020204" pitchFamily="34" charset="0"/>
              </a:rPr>
              <a:t>F</a:t>
            </a:r>
            <a:r>
              <a:rPr lang="en-GB" dirty="0">
                <a:ea typeface="Calibri" panose="020F0502020204030204" pitchFamily="34" charset="0"/>
                <a:cs typeface="Arial" panose="020B0604020202020204" pitchFamily="34" charset="0"/>
              </a:rPr>
              <a:t>U approach better reflects the positive skewness of the underlying logarithmic frequency distribution (see histogram and cumulative frequency curve in Fig. 7.12).  The coverage factor used in this case is 1.96 at the 95% confidence level</a:t>
            </a:r>
            <a:r>
              <a:rPr lang="en-GB">
                <a:ea typeface="Calibri" panose="020F0502020204030204" pitchFamily="34" charset="0"/>
                <a:cs typeface="Arial" panose="020B0604020202020204" pitchFamily="34" charset="0"/>
              </a:rPr>
              <a:t>.  See </a:t>
            </a:r>
            <a:r>
              <a:rPr lang="en-GB" dirty="0">
                <a:ea typeface="Calibri" panose="020F0502020204030204" pitchFamily="34" charset="0"/>
                <a:cs typeface="Arial" panose="020B0604020202020204" pitchFamily="34" charset="0"/>
              </a:rPr>
              <a:t>Table 7.5 for the calculations and Figure 7.21. Notation: LCL = Lower confidence limit; UCL = Upper confidence limit; CI = Confidence interval.</a:t>
            </a:r>
          </a:p>
        </p:txBody>
      </p:sp>
      <p:sp>
        <p:nvSpPr>
          <p:cNvPr id="5" name="TextBox 4">
            <a:extLst>
              <a:ext uri="{FF2B5EF4-FFF2-40B4-BE49-F238E27FC236}">
                <a16:creationId xmlns:a16="http://schemas.microsoft.com/office/drawing/2014/main" id="{D82BDD4C-700E-9204-B3F7-B000DBC3D426}"/>
              </a:ext>
            </a:extLst>
          </p:cNvPr>
          <p:cNvSpPr txBox="1"/>
          <p:nvPr/>
        </p:nvSpPr>
        <p:spPr>
          <a:xfrm>
            <a:off x="543496" y="5385852"/>
            <a:ext cx="2304256" cy="276999"/>
          </a:xfrm>
          <a:prstGeom prst="rect">
            <a:avLst/>
          </a:prstGeom>
          <a:noFill/>
        </p:spPr>
        <p:txBody>
          <a:bodyPr wrap="square">
            <a:spAutoFit/>
          </a:bodyPr>
          <a:lstStyle/>
          <a:p>
            <a:r>
              <a:rPr lang="en-GB" sz="1200" dirty="0">
                <a:ea typeface="Calibri" panose="020F0502020204030204" pitchFamily="34" charset="0"/>
                <a:cs typeface="Arial" panose="020B0604020202020204" pitchFamily="34" charset="0"/>
              </a:rPr>
              <a:t>Table 7.4 on page 422 of Manual. </a:t>
            </a:r>
            <a:endParaRPr lang="en-GB" sz="1200" dirty="0"/>
          </a:p>
        </p:txBody>
      </p:sp>
      <p:sp>
        <p:nvSpPr>
          <p:cNvPr id="6" name="TextBox 5">
            <a:extLst>
              <a:ext uri="{FF2B5EF4-FFF2-40B4-BE49-F238E27FC236}">
                <a16:creationId xmlns:a16="http://schemas.microsoft.com/office/drawing/2014/main" id="{97B53FC4-C71A-F130-E0A2-7DFCB4C3B01C}"/>
              </a:ext>
            </a:extLst>
          </p:cNvPr>
          <p:cNvSpPr txBox="1"/>
          <p:nvPr/>
        </p:nvSpPr>
        <p:spPr>
          <a:xfrm>
            <a:off x="8464376" y="-2282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(QC27/30)</a:t>
            </a:r>
            <a:endParaRPr lang="en-GB" sz="2400" dirty="0"/>
          </a:p>
        </p:txBody>
      </p:sp>
    </p:spTree>
    <p:extLst>
      <p:ext uri="{BB962C8B-B14F-4D97-AF65-F5344CB8AC3E}">
        <p14:creationId xmlns:p14="http://schemas.microsoft.com/office/powerpoint/2010/main" val="1910703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6DB945-7786-CC56-3216-9F7BECA8F94C}"/>
              </a:ext>
            </a:extLst>
          </p:cNvPr>
          <p:cNvSpPr txBox="1"/>
          <p:nvPr/>
        </p:nvSpPr>
        <p:spPr>
          <a:xfrm>
            <a:off x="471488" y="1363523"/>
            <a:ext cx="9217024" cy="2934137"/>
          </a:xfrm>
          <a:prstGeom prst="rect">
            <a:avLst/>
          </a:prstGeom>
          <a:noFill/>
        </p:spPr>
        <p:txBody>
          <a:bodyPr wrap="square">
            <a:spAutoFit/>
          </a:bodyPr>
          <a:lstStyle/>
          <a:p>
            <a:pPr>
              <a:spcBef>
                <a:spcPts val="1500"/>
              </a:spcBef>
              <a:spcAft>
                <a:spcPts val="500"/>
              </a:spcAft>
            </a:pPr>
            <a:r>
              <a:rPr lang="en-GB" sz="2400" dirty="0">
                <a:ea typeface="Calibri" panose="020F0502020204030204" pitchFamily="34" charset="0"/>
                <a:cs typeface="Arial" panose="020B0604020202020204" pitchFamily="34" charset="0"/>
              </a:rPr>
              <a:t>The next slide is an extract from the example used for plotting the last figure (Figure 7.21) to show the calculations presented in Table 7.4 (previous slide) with respect to the Expanded uncertainty factor (</a:t>
            </a:r>
            <a:r>
              <a:rPr lang="en-GB" sz="2400" baseline="30000" dirty="0">
                <a:ea typeface="Calibri" panose="020F0502020204030204" pitchFamily="34" charset="0"/>
                <a:cs typeface="Arial" panose="020B0604020202020204" pitchFamily="34" charset="0"/>
              </a:rPr>
              <a:t>F</a:t>
            </a:r>
            <a:r>
              <a:rPr lang="en-GB" sz="2400" dirty="0">
                <a:ea typeface="Calibri" panose="020F0502020204030204" pitchFamily="34" charset="0"/>
                <a:cs typeface="Arial" panose="020B0604020202020204" pitchFamily="34" charset="0"/>
              </a:rPr>
              <a:t>U). </a:t>
            </a:r>
          </a:p>
          <a:p>
            <a:pPr>
              <a:spcBef>
                <a:spcPts val="1500"/>
              </a:spcBef>
              <a:spcAft>
                <a:spcPts val="500"/>
              </a:spcAft>
            </a:pPr>
            <a:r>
              <a:rPr lang="en-GB" sz="2400" dirty="0">
                <a:ea typeface="Calibri" panose="020F0502020204030204" pitchFamily="34" charset="0"/>
                <a:cs typeface="Arial" panose="020B0604020202020204" pitchFamily="34" charset="0"/>
              </a:rPr>
              <a:t>The Microsoft Excel worksheet is provided in the Supplementary material (IUGS-CGGB_Chapter-7_FOREGS_Topsoil_LCL_&amp;_UPL.xlsx). Numbers were rounded to the first decimal place &lt;99.9 and nearest integer &gt;100.</a:t>
            </a:r>
          </a:p>
        </p:txBody>
      </p:sp>
      <p:sp>
        <p:nvSpPr>
          <p:cNvPr id="2" name="TextBox 1">
            <a:extLst>
              <a:ext uri="{FF2B5EF4-FFF2-40B4-BE49-F238E27FC236}">
                <a16:creationId xmlns:a16="http://schemas.microsoft.com/office/drawing/2014/main" id="{0F9B2786-03C2-4DC9-D3C2-C6CBC25132C7}"/>
              </a:ext>
            </a:extLst>
          </p:cNvPr>
          <p:cNvSpPr txBox="1"/>
          <p:nvPr/>
        </p:nvSpPr>
        <p:spPr>
          <a:xfrm>
            <a:off x="4825910" y="5368488"/>
            <a:ext cx="5078626" cy="369332"/>
          </a:xfrm>
          <a:prstGeom prst="rect">
            <a:avLst/>
          </a:prstGeom>
          <a:noFill/>
        </p:spPr>
        <p:txBody>
          <a:bodyPr wrap="square">
            <a:spAutoFit/>
          </a:bodyPr>
          <a:lstStyle/>
          <a:p>
            <a:pPr algn="r"/>
            <a:r>
              <a:rPr lang="en-GB" sz="1800" dirty="0">
                <a:ea typeface="Calibri" panose="020F0502020204030204" pitchFamily="34" charset="0"/>
                <a:cs typeface="Arial" panose="020B0604020202020204" pitchFamily="34" charset="0"/>
              </a:rPr>
              <a:t>Next slide Table 7.5 on page 423 of Manual. </a:t>
            </a:r>
            <a:endParaRPr lang="en-GB" dirty="0"/>
          </a:p>
        </p:txBody>
      </p:sp>
      <p:sp>
        <p:nvSpPr>
          <p:cNvPr id="4" name="TextBox 3">
            <a:extLst>
              <a:ext uri="{FF2B5EF4-FFF2-40B4-BE49-F238E27FC236}">
                <a16:creationId xmlns:a16="http://schemas.microsoft.com/office/drawing/2014/main" id="{E4FC6320-005E-95F5-A569-470B2AC51DEE}"/>
              </a:ext>
            </a:extLst>
          </p:cNvPr>
          <p:cNvSpPr txBox="1"/>
          <p:nvPr/>
        </p:nvSpPr>
        <p:spPr>
          <a:xfrm>
            <a:off x="8464376" y="4235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(QC28/30)</a:t>
            </a:r>
            <a:endParaRPr lang="en-GB" sz="2400" dirty="0"/>
          </a:p>
        </p:txBody>
      </p:sp>
    </p:spTree>
    <p:extLst>
      <p:ext uri="{BB962C8B-B14F-4D97-AF65-F5344CB8AC3E}">
        <p14:creationId xmlns:p14="http://schemas.microsoft.com/office/powerpoint/2010/main" val="245832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019926-05FA-FF57-9108-A983FE6BF612}"/>
              </a:ext>
            </a:extLst>
          </p:cNvPr>
          <p:cNvGraphicFramePr>
            <a:graphicFrameLocks noGrp="1"/>
          </p:cNvGraphicFramePr>
          <p:nvPr>
            <p:extLst>
              <p:ext uri="{D42A27DB-BD31-4B8C-83A1-F6EECF244321}">
                <p14:modId xmlns:p14="http://schemas.microsoft.com/office/powerpoint/2010/main" val="3236409907"/>
              </p:ext>
            </p:extLst>
          </p:nvPr>
        </p:nvGraphicFramePr>
        <p:xfrm>
          <a:off x="39440" y="49189"/>
          <a:ext cx="8568952" cy="5272017"/>
        </p:xfrm>
        <a:graphic>
          <a:graphicData uri="http://schemas.openxmlformats.org/drawingml/2006/table">
            <a:tbl>
              <a:tblPr firstRow="1" firstCol="1" bandRow="1">
                <a:tableStyleId>{5C22544A-7EE6-4342-B048-85BDC9FD1C3A}</a:tableStyleId>
              </a:tblPr>
              <a:tblGrid>
                <a:gridCol w="1220159">
                  <a:extLst>
                    <a:ext uri="{9D8B030D-6E8A-4147-A177-3AD203B41FA5}">
                      <a16:colId xmlns:a16="http://schemas.microsoft.com/office/drawing/2014/main" val="3371809547"/>
                    </a:ext>
                  </a:extLst>
                </a:gridCol>
                <a:gridCol w="1224958">
                  <a:extLst>
                    <a:ext uri="{9D8B030D-6E8A-4147-A177-3AD203B41FA5}">
                      <a16:colId xmlns:a16="http://schemas.microsoft.com/office/drawing/2014/main" val="2422356530"/>
                    </a:ext>
                  </a:extLst>
                </a:gridCol>
                <a:gridCol w="1291678">
                  <a:extLst>
                    <a:ext uri="{9D8B030D-6E8A-4147-A177-3AD203B41FA5}">
                      <a16:colId xmlns:a16="http://schemas.microsoft.com/office/drawing/2014/main" val="3496025161"/>
                    </a:ext>
                  </a:extLst>
                </a:gridCol>
                <a:gridCol w="1429920">
                  <a:extLst>
                    <a:ext uri="{9D8B030D-6E8A-4147-A177-3AD203B41FA5}">
                      <a16:colId xmlns:a16="http://schemas.microsoft.com/office/drawing/2014/main" val="544171860"/>
                    </a:ext>
                  </a:extLst>
                </a:gridCol>
                <a:gridCol w="1496639">
                  <a:extLst>
                    <a:ext uri="{9D8B030D-6E8A-4147-A177-3AD203B41FA5}">
                      <a16:colId xmlns:a16="http://schemas.microsoft.com/office/drawing/2014/main" val="2252374547"/>
                    </a:ext>
                  </a:extLst>
                </a:gridCol>
                <a:gridCol w="952317">
                  <a:extLst>
                    <a:ext uri="{9D8B030D-6E8A-4147-A177-3AD203B41FA5}">
                      <a16:colId xmlns:a16="http://schemas.microsoft.com/office/drawing/2014/main" val="4049097283"/>
                    </a:ext>
                  </a:extLst>
                </a:gridCol>
                <a:gridCol w="953281">
                  <a:extLst>
                    <a:ext uri="{9D8B030D-6E8A-4147-A177-3AD203B41FA5}">
                      <a16:colId xmlns:a16="http://schemas.microsoft.com/office/drawing/2014/main" val="1483345274"/>
                    </a:ext>
                  </a:extLst>
                </a:gridCol>
              </a:tblGrid>
              <a:tr h="639820">
                <a:tc rowSpan="2">
                  <a:txBody>
                    <a:bodyPr/>
                    <a:lstStyle/>
                    <a:p>
                      <a:pPr algn="ctr">
                        <a:lnSpc>
                          <a:spcPct val="107000"/>
                        </a:lnSpc>
                        <a:spcAft>
                          <a:spcPts val="800"/>
                        </a:spcAft>
                      </a:pPr>
                      <a:r>
                        <a:rPr lang="en-GB" sz="1400">
                          <a:effectLst/>
                        </a:rPr>
                        <a:t>GTN Sample No.</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Zn</a:t>
                      </a:r>
                      <a:r>
                        <a:rPr lang="en-GB" sz="1400" baseline="-25000">
                          <a:effectLst/>
                        </a:rPr>
                        <a:t>i</a:t>
                      </a:r>
                      <a:r>
                        <a:rPr lang="en-GB" sz="1400">
                          <a:effectLst/>
                        </a:rPr>
                        <a:t> (mg/kg) ordered</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0000"/>
                        </a:lnSpc>
                        <a:spcAft>
                          <a:spcPts val="0"/>
                        </a:spcAft>
                      </a:pPr>
                      <a:r>
                        <a:rPr lang="en-GB" sz="1400" dirty="0" err="1">
                          <a:effectLst/>
                        </a:rPr>
                        <a:t>Zn</a:t>
                      </a:r>
                      <a:r>
                        <a:rPr lang="en-GB" sz="1400" baseline="-25000" dirty="0" err="1">
                          <a:effectLst/>
                        </a:rPr>
                        <a:t>i</a:t>
                      </a:r>
                      <a:r>
                        <a:rPr lang="en-GB" sz="1400" dirty="0">
                          <a:effectLst/>
                        </a:rPr>
                        <a:t> LCL</a:t>
                      </a:r>
                    </a:p>
                    <a:p>
                      <a:pPr algn="ctr">
                        <a:lnSpc>
                          <a:spcPct val="100000"/>
                        </a:lnSpc>
                        <a:spcAft>
                          <a:spcPts val="0"/>
                        </a:spcAft>
                      </a:pPr>
                      <a:r>
                        <a:rPr lang="en-GB" sz="1400" dirty="0">
                          <a:effectLst/>
                        </a:rPr>
                        <a:t>(mg/kg)</a:t>
                      </a:r>
                    </a:p>
                    <a:p>
                      <a:pPr algn="ctr">
                        <a:lnSpc>
                          <a:spcPct val="100000"/>
                        </a:lnSpc>
                        <a:spcAft>
                          <a:spcPts val="0"/>
                        </a:spcAft>
                      </a:pPr>
                      <a:r>
                        <a:rPr lang="en-GB" sz="1400" dirty="0">
                          <a:effectLst/>
                        </a:rPr>
                        <a:t>(</a:t>
                      </a:r>
                      <a:r>
                        <a:rPr lang="en-GB" sz="1400" dirty="0" err="1">
                          <a:effectLst/>
                        </a:rPr>
                        <a:t>Zn</a:t>
                      </a:r>
                      <a:r>
                        <a:rPr lang="en-GB" sz="1400" baseline="-25000" dirty="0" err="1">
                          <a:effectLst/>
                        </a:rPr>
                        <a:t>i</a:t>
                      </a:r>
                      <a:r>
                        <a:rPr lang="en-GB" sz="1400" baseline="-25000" dirty="0">
                          <a:effectLst/>
                        </a:rPr>
                        <a:t> </a:t>
                      </a:r>
                      <a:r>
                        <a:rPr lang="en-GB" sz="1400" dirty="0">
                          <a:effectLst/>
                        </a:rPr>
                        <a:t>/ </a:t>
                      </a:r>
                      <a:r>
                        <a:rPr lang="en-GB" sz="1400" baseline="30000" dirty="0">
                          <a:effectLst/>
                        </a:rPr>
                        <a:t>F</a:t>
                      </a:r>
                      <a:r>
                        <a:rPr lang="en-GB" sz="1400" dirty="0">
                          <a:effectLst/>
                        </a:rPr>
                        <a:t>U%)</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0000"/>
                        </a:lnSpc>
                        <a:spcAft>
                          <a:spcPts val="0"/>
                        </a:spcAft>
                      </a:pPr>
                      <a:r>
                        <a:rPr lang="en-GB" sz="1400" dirty="0" err="1">
                          <a:effectLst/>
                        </a:rPr>
                        <a:t>Zn</a:t>
                      </a:r>
                      <a:r>
                        <a:rPr lang="en-GB" sz="1400" baseline="-25000" dirty="0" err="1">
                          <a:effectLst/>
                        </a:rPr>
                        <a:t>i</a:t>
                      </a:r>
                      <a:r>
                        <a:rPr lang="en-GB" sz="1400" dirty="0">
                          <a:effectLst/>
                        </a:rPr>
                        <a:t> UCL</a:t>
                      </a:r>
                    </a:p>
                    <a:p>
                      <a:pPr algn="ctr">
                        <a:lnSpc>
                          <a:spcPct val="100000"/>
                        </a:lnSpc>
                        <a:spcAft>
                          <a:spcPts val="0"/>
                        </a:spcAft>
                      </a:pPr>
                      <a:r>
                        <a:rPr lang="en-GB" sz="1400" dirty="0">
                          <a:effectLst/>
                        </a:rPr>
                        <a:t>(mg/kg)</a:t>
                      </a:r>
                    </a:p>
                    <a:p>
                      <a:pPr algn="ctr">
                        <a:lnSpc>
                          <a:spcPct val="100000"/>
                        </a:lnSpc>
                        <a:spcAft>
                          <a:spcPts val="0"/>
                        </a:spcAft>
                      </a:pPr>
                      <a:r>
                        <a:rPr lang="en-GB" sz="1400" dirty="0">
                          <a:effectLst/>
                        </a:rPr>
                        <a:t>(</a:t>
                      </a:r>
                      <a:r>
                        <a:rPr lang="en-GB" sz="1400" dirty="0" err="1">
                          <a:effectLst/>
                        </a:rPr>
                        <a:t>Zn</a:t>
                      </a:r>
                      <a:r>
                        <a:rPr lang="en-GB" sz="1400" baseline="-25000" dirty="0" err="1">
                          <a:effectLst/>
                        </a:rPr>
                        <a:t>i</a:t>
                      </a:r>
                      <a:r>
                        <a:rPr lang="en-GB" sz="1400" baseline="-25000" dirty="0">
                          <a:effectLst/>
                        </a:rPr>
                        <a:t> </a:t>
                      </a:r>
                      <a:r>
                        <a:rPr lang="en-GB" sz="1400" dirty="0">
                          <a:effectLst/>
                        </a:rPr>
                        <a:t>* </a:t>
                      </a:r>
                      <a:r>
                        <a:rPr lang="en-GB" sz="1400" baseline="30000" dirty="0">
                          <a:effectLst/>
                        </a:rPr>
                        <a:t>F</a:t>
                      </a:r>
                      <a:r>
                        <a:rPr lang="en-GB" sz="1400" dirty="0">
                          <a:effectLst/>
                        </a:rPr>
                        <a:t>U%)</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0000"/>
                        </a:lnSpc>
                        <a:spcAft>
                          <a:spcPts val="0"/>
                        </a:spcAft>
                      </a:pPr>
                      <a:r>
                        <a:rPr lang="en-GB" sz="1400" dirty="0" err="1">
                          <a:effectLst/>
                        </a:rPr>
                        <a:t>E</a:t>
                      </a:r>
                      <a:r>
                        <a:rPr lang="en-GB" sz="1400" baseline="-25000" dirty="0" err="1">
                          <a:effectLst/>
                        </a:rPr>
                        <a:t>i</a:t>
                      </a:r>
                      <a:endParaRPr lang="en-GB" sz="1400" dirty="0">
                        <a:effectLst/>
                      </a:endParaRPr>
                    </a:p>
                    <a:p>
                      <a:pPr algn="ctr">
                        <a:lnSpc>
                          <a:spcPct val="100000"/>
                        </a:lnSpc>
                        <a:spcAft>
                          <a:spcPts val="0"/>
                        </a:spcAft>
                      </a:pPr>
                      <a:r>
                        <a:rPr lang="en-GB" sz="1400" dirty="0">
                          <a:effectLst/>
                        </a:rPr>
                        <a:t>(mg/kg)</a:t>
                      </a:r>
                    </a:p>
                    <a:p>
                      <a:pPr algn="ctr">
                        <a:lnSpc>
                          <a:spcPct val="100000"/>
                        </a:lnSpc>
                        <a:spcAft>
                          <a:spcPts val="0"/>
                        </a:spcAft>
                      </a:pPr>
                      <a:r>
                        <a:rPr lang="en-GB" sz="1400" dirty="0">
                          <a:effectLst/>
                        </a:rPr>
                        <a:t>(</a:t>
                      </a:r>
                      <a:r>
                        <a:rPr lang="en-GB" sz="1400" dirty="0" err="1">
                          <a:effectLst/>
                        </a:rPr>
                        <a:t>Zn</a:t>
                      </a:r>
                      <a:r>
                        <a:rPr lang="en-GB" sz="1400" baseline="-25000" dirty="0" err="1">
                          <a:effectLst/>
                        </a:rPr>
                        <a:t>i</a:t>
                      </a:r>
                      <a:r>
                        <a:rPr lang="en-GB" sz="1400" dirty="0">
                          <a:effectLst/>
                        </a:rPr>
                        <a:t> * U´%)</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rowSpan="2">
                  <a:txBody>
                    <a:bodyPr/>
                    <a:lstStyle/>
                    <a:p>
                      <a:pPr algn="ctr">
                        <a:lnSpc>
                          <a:spcPct val="100000"/>
                        </a:lnSpc>
                        <a:spcAft>
                          <a:spcPts val="0"/>
                        </a:spcAft>
                      </a:pPr>
                      <a:r>
                        <a:rPr lang="en-GB" sz="1400" dirty="0" err="1">
                          <a:effectLst/>
                        </a:rPr>
                        <a:t>Zn</a:t>
                      </a:r>
                      <a:r>
                        <a:rPr lang="en-GB" sz="1400" baseline="-25000" dirty="0" err="1">
                          <a:effectLst/>
                        </a:rPr>
                        <a:t>i</a:t>
                      </a:r>
                      <a:r>
                        <a:rPr lang="en-GB" sz="1400" dirty="0">
                          <a:effectLst/>
                        </a:rPr>
                        <a:t> − </a:t>
                      </a:r>
                      <a:r>
                        <a:rPr lang="en-GB" sz="1400" dirty="0" err="1">
                          <a:effectLst/>
                        </a:rPr>
                        <a:t>E</a:t>
                      </a:r>
                      <a:r>
                        <a:rPr lang="en-GB" sz="1400" baseline="-25000" dirty="0" err="1">
                          <a:effectLst/>
                        </a:rPr>
                        <a:t>i</a:t>
                      </a:r>
                      <a:endParaRPr lang="en-GB" sz="1400" dirty="0">
                        <a:effectLst/>
                      </a:endParaRPr>
                    </a:p>
                    <a:p>
                      <a:pPr algn="ctr">
                        <a:lnSpc>
                          <a:spcPct val="100000"/>
                        </a:lnSpc>
                        <a:spcAft>
                          <a:spcPts val="0"/>
                        </a:spcAft>
                      </a:pPr>
                      <a:r>
                        <a:rPr lang="en-GB" sz="1400" dirty="0">
                          <a:effectLst/>
                        </a:rPr>
                        <a:t>(mg/kg)</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rowSpan="2">
                  <a:txBody>
                    <a:bodyPr/>
                    <a:lstStyle/>
                    <a:p>
                      <a:pPr algn="ctr">
                        <a:lnSpc>
                          <a:spcPct val="100000"/>
                        </a:lnSpc>
                        <a:spcAft>
                          <a:spcPts val="0"/>
                        </a:spcAft>
                      </a:pPr>
                      <a:r>
                        <a:rPr lang="en-GB" sz="1400" dirty="0" err="1">
                          <a:effectLst/>
                        </a:rPr>
                        <a:t>Zn</a:t>
                      </a:r>
                      <a:r>
                        <a:rPr lang="en-GB" sz="1400" baseline="-25000" dirty="0" err="1">
                          <a:effectLst/>
                        </a:rPr>
                        <a:t>i</a:t>
                      </a:r>
                      <a:r>
                        <a:rPr lang="en-GB" sz="1400" dirty="0">
                          <a:effectLst/>
                        </a:rPr>
                        <a:t> + </a:t>
                      </a:r>
                      <a:r>
                        <a:rPr lang="en-GB" sz="1400" dirty="0" err="1">
                          <a:effectLst/>
                        </a:rPr>
                        <a:t>E</a:t>
                      </a:r>
                      <a:r>
                        <a:rPr lang="en-GB" sz="1400" baseline="-25000" dirty="0" err="1">
                          <a:effectLst/>
                        </a:rPr>
                        <a:t>i</a:t>
                      </a:r>
                      <a:endParaRPr lang="en-GB" sz="1400" dirty="0">
                        <a:effectLst/>
                      </a:endParaRPr>
                    </a:p>
                    <a:p>
                      <a:pPr algn="ctr">
                        <a:lnSpc>
                          <a:spcPct val="100000"/>
                        </a:lnSpc>
                        <a:spcAft>
                          <a:spcPts val="0"/>
                        </a:spcAft>
                      </a:pPr>
                      <a:r>
                        <a:rPr lang="en-GB" sz="1400" dirty="0">
                          <a:effectLst/>
                        </a:rPr>
                        <a:t>(mg/kg)</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extLst>
                  <a:ext uri="{0D108BD9-81ED-4DB2-BD59-A6C34878D82A}">
                    <a16:rowId xmlns:a16="http://schemas.microsoft.com/office/drawing/2014/main" val="2249281985"/>
                  </a:ext>
                </a:extLst>
              </a:tr>
              <a:tr h="291077">
                <a:tc vMerge="1">
                  <a:txBody>
                    <a:bodyPr/>
                    <a:lstStyle/>
                    <a:p>
                      <a:endParaRPr lang="en-GB"/>
                    </a:p>
                  </a:txBody>
                  <a:tcPr/>
                </a:tc>
                <a:tc>
                  <a:txBody>
                    <a:bodyPr/>
                    <a:lstStyle/>
                    <a:p>
                      <a:pPr algn="ctr">
                        <a:lnSpc>
                          <a:spcPct val="107000"/>
                        </a:lnSpc>
                        <a:spcAft>
                          <a:spcPts val="800"/>
                        </a:spcAft>
                      </a:pPr>
                      <a:r>
                        <a:rPr lang="en-GB" sz="1400">
                          <a:effectLst/>
                        </a:rPr>
                        <a:t>Zn</a:t>
                      </a:r>
                      <a:r>
                        <a:rPr lang="en-GB" sz="1400" baseline="-25000">
                          <a:effectLst/>
                        </a:rPr>
                        <a:t>i</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Zn</a:t>
                      </a:r>
                      <a:r>
                        <a:rPr lang="en-GB" sz="1400" baseline="-25000">
                          <a:effectLst/>
                        </a:rPr>
                        <a:t>i</a:t>
                      </a:r>
                      <a:r>
                        <a:rPr lang="en-GB" sz="1400">
                          <a:effectLst/>
                        </a:rPr>
                        <a:t> / 1.54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Zn</a:t>
                      </a:r>
                      <a:r>
                        <a:rPr lang="en-GB" sz="1400" baseline="-25000">
                          <a:effectLst/>
                        </a:rPr>
                        <a:t>i </a:t>
                      </a:r>
                      <a:r>
                        <a:rPr lang="en-GB" sz="1400">
                          <a:effectLst/>
                        </a:rPr>
                        <a:t>* 1.54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E</a:t>
                      </a:r>
                      <a:r>
                        <a:rPr lang="en-GB" sz="1400" baseline="-25000">
                          <a:effectLst/>
                        </a:rPr>
                        <a:t>i </a:t>
                      </a:r>
                      <a:r>
                        <a:rPr lang="en-GB" sz="1400">
                          <a:effectLst/>
                        </a:rPr>
                        <a:t>= Zn</a:t>
                      </a:r>
                      <a:r>
                        <a:rPr lang="en-GB" sz="1400" baseline="-25000">
                          <a:effectLst/>
                        </a:rPr>
                        <a:t>i</a:t>
                      </a:r>
                      <a:r>
                        <a:rPr lang="en-GB" sz="1400">
                          <a:effectLst/>
                        </a:rPr>
                        <a:t> * 0.126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71077903"/>
                  </a:ext>
                </a:extLst>
              </a:tr>
              <a:tr h="212684">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extLst>
                  <a:ext uri="{0D108BD9-81ED-4DB2-BD59-A6C34878D82A}">
                    <a16:rowId xmlns:a16="http://schemas.microsoft.com/office/drawing/2014/main" val="3749511968"/>
                  </a:ext>
                </a:extLst>
              </a:tr>
              <a:tr h="212684">
                <a:tc>
                  <a:txBody>
                    <a:bodyPr/>
                    <a:lstStyle/>
                    <a:p>
                      <a:pPr algn="ctr">
                        <a:lnSpc>
                          <a:spcPct val="107000"/>
                        </a:lnSpc>
                        <a:spcAft>
                          <a:spcPts val="800"/>
                        </a:spcAft>
                      </a:pPr>
                      <a:r>
                        <a:rPr lang="en-GB" sz="1400">
                          <a:effectLst/>
                        </a:rPr>
                        <a:t>N42E11T3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114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74.0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176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14.4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99.6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128</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282112723"/>
                  </a:ext>
                </a:extLst>
              </a:tr>
              <a:tr h="212684">
                <a:tc>
                  <a:txBody>
                    <a:bodyPr/>
                    <a:lstStyle/>
                    <a:p>
                      <a:pPr algn="ctr">
                        <a:lnSpc>
                          <a:spcPct val="107000"/>
                        </a:lnSpc>
                        <a:spcAft>
                          <a:spcPts val="800"/>
                        </a:spcAft>
                      </a:pPr>
                      <a:r>
                        <a:rPr lang="en-GB" sz="1400">
                          <a:effectLst/>
                        </a:rPr>
                        <a:t>N25E13T1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115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74.7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177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14.5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101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129</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1642738603"/>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394060658"/>
                  </a:ext>
                </a:extLst>
              </a:tr>
              <a:tr h="212684">
                <a:tc>
                  <a:txBody>
                    <a:bodyPr/>
                    <a:lstStyle/>
                    <a:p>
                      <a:pPr algn="ctr">
                        <a:lnSpc>
                          <a:spcPct val="107000"/>
                        </a:lnSpc>
                        <a:spcAft>
                          <a:spcPts val="800"/>
                        </a:spcAft>
                      </a:pPr>
                      <a:r>
                        <a:rPr lang="en-GB" sz="1400">
                          <a:effectLst/>
                        </a:rPr>
                        <a:t>N38W03T3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117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76.0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180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14.7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102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132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3309813011"/>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837993513"/>
                  </a:ext>
                </a:extLst>
              </a:tr>
              <a:tr h="212684">
                <a:tc>
                  <a:txBody>
                    <a:bodyPr/>
                    <a:lstStyle/>
                    <a:p>
                      <a:pPr algn="ctr">
                        <a:lnSpc>
                          <a:spcPct val="107000"/>
                        </a:lnSpc>
                        <a:spcAft>
                          <a:spcPts val="800"/>
                        </a:spcAft>
                      </a:pPr>
                      <a:r>
                        <a:rPr lang="en-GB" sz="1400">
                          <a:effectLst/>
                        </a:rPr>
                        <a:t>N32E07T1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118</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76.6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182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14.9</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103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133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1876321076"/>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1219767675"/>
                  </a:ext>
                </a:extLst>
              </a:tr>
              <a:tr h="212684">
                <a:tc>
                  <a:txBody>
                    <a:bodyPr/>
                    <a:lstStyle/>
                    <a:p>
                      <a:pPr algn="ctr">
                        <a:lnSpc>
                          <a:spcPct val="107000"/>
                        </a:lnSpc>
                        <a:spcAft>
                          <a:spcPts val="800"/>
                        </a:spcAft>
                      </a:pPr>
                      <a:r>
                        <a:rPr lang="en-GB" sz="1400">
                          <a:effectLst/>
                        </a:rPr>
                        <a:t>N26E13T2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120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77.9</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185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15.1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105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135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2302513245"/>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3413826483"/>
                  </a:ext>
                </a:extLst>
              </a:tr>
              <a:tr h="212684">
                <a:tc>
                  <a:txBody>
                    <a:bodyPr/>
                    <a:lstStyle/>
                    <a:p>
                      <a:pPr algn="ctr">
                        <a:lnSpc>
                          <a:spcPct val="107000"/>
                        </a:lnSpc>
                        <a:spcAft>
                          <a:spcPts val="800"/>
                        </a:spcAft>
                      </a:pPr>
                      <a:r>
                        <a:rPr lang="en-GB" sz="1400">
                          <a:effectLst/>
                        </a:rPr>
                        <a:t>N30E06T4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130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84.4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200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16.4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114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146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2906078700"/>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3772173025"/>
                  </a:ext>
                </a:extLst>
              </a:tr>
              <a:tr h="212684">
                <a:tc>
                  <a:txBody>
                    <a:bodyPr/>
                    <a:lstStyle/>
                    <a:p>
                      <a:pPr algn="ctr">
                        <a:lnSpc>
                          <a:spcPct val="107000"/>
                        </a:lnSpc>
                        <a:spcAft>
                          <a:spcPts val="800"/>
                        </a:spcAft>
                      </a:pPr>
                      <a:r>
                        <a:rPr lang="en-GB" sz="1400">
                          <a:effectLst/>
                        </a:rPr>
                        <a:t>N33E06T1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dirty="0">
                          <a:effectLst/>
                        </a:rPr>
                        <a:t>141</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91.6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217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17.8</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123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tc>
                  <a:txBody>
                    <a:bodyPr/>
                    <a:lstStyle/>
                    <a:p>
                      <a:pPr algn="ctr">
                        <a:lnSpc>
                          <a:spcPct val="107000"/>
                        </a:lnSpc>
                        <a:spcAft>
                          <a:spcPts val="800"/>
                        </a:spcAft>
                      </a:pPr>
                      <a:r>
                        <a:rPr lang="en-GB" sz="1400">
                          <a:effectLst/>
                        </a:rPr>
                        <a:t>159</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tc>
                <a:extLst>
                  <a:ext uri="{0D108BD9-81ED-4DB2-BD59-A6C34878D82A}">
                    <a16:rowId xmlns:a16="http://schemas.microsoft.com/office/drawing/2014/main" val="1007464267"/>
                  </a:ext>
                </a:extLst>
              </a:tr>
              <a:tr h="212684">
                <a:tc>
                  <a:txBody>
                    <a:bodyPr/>
                    <a:lstStyle/>
                    <a:p>
                      <a:pPr algn="ctr">
                        <a:lnSpc>
                          <a:spcPct val="107000"/>
                        </a:lnSpc>
                        <a:spcAft>
                          <a:spcPts val="800"/>
                        </a:spcAft>
                      </a:pPr>
                      <a:r>
                        <a:rPr lang="en-GB" sz="1400">
                          <a:effectLst/>
                        </a:rPr>
                        <a:t>N29W02T5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142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92.2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219</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18.0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124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160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extLst>
                  <a:ext uri="{0D108BD9-81ED-4DB2-BD59-A6C34878D82A}">
                    <a16:rowId xmlns:a16="http://schemas.microsoft.com/office/drawing/2014/main" val="3094127954"/>
                  </a:ext>
                </a:extLst>
              </a:tr>
              <a:tr h="212684">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a:effectLst/>
                        </a:rPr>
                        <a:t> </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tc>
                  <a:txBody>
                    <a:bodyPr/>
                    <a:lstStyle/>
                    <a:p>
                      <a:pPr algn="ctr">
                        <a:lnSpc>
                          <a:spcPct val="107000"/>
                        </a:lnSpc>
                        <a:spcAft>
                          <a:spcPts val="800"/>
                        </a:spcAft>
                      </a:pPr>
                      <a:r>
                        <a:rPr lang="en-GB" sz="1400" dirty="0">
                          <a:effectLst/>
                        </a:rPr>
                        <a:t> </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ctr">
                    <a:noFill/>
                  </a:tcPr>
                </a:tc>
                <a:extLst>
                  <a:ext uri="{0D108BD9-81ED-4DB2-BD59-A6C34878D82A}">
                    <a16:rowId xmlns:a16="http://schemas.microsoft.com/office/drawing/2014/main" val="3536994140"/>
                  </a:ext>
                </a:extLst>
              </a:tr>
              <a:tr h="212684">
                <a:tc>
                  <a:txBody>
                    <a:bodyPr/>
                    <a:lstStyle/>
                    <a:p>
                      <a:pPr algn="ctr">
                        <a:lnSpc>
                          <a:spcPct val="107000"/>
                        </a:lnSpc>
                        <a:spcAft>
                          <a:spcPts val="800"/>
                        </a:spcAft>
                      </a:pPr>
                      <a:r>
                        <a:rPr lang="en-GB" sz="1400">
                          <a:effectLst/>
                        </a:rPr>
                        <a:t>N37W01T3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295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192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454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37.2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258</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332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extLst>
                  <a:ext uri="{0D108BD9-81ED-4DB2-BD59-A6C34878D82A}">
                    <a16:rowId xmlns:a16="http://schemas.microsoft.com/office/drawing/2014/main" val="3576717002"/>
                  </a:ext>
                </a:extLst>
              </a:tr>
              <a:tr h="212684">
                <a:tc>
                  <a:txBody>
                    <a:bodyPr/>
                    <a:lstStyle/>
                    <a:p>
                      <a:pPr algn="ctr">
                        <a:lnSpc>
                          <a:spcPct val="107000"/>
                        </a:lnSpc>
                        <a:spcAft>
                          <a:spcPts val="800"/>
                        </a:spcAft>
                      </a:pPr>
                      <a:r>
                        <a:rPr lang="en-GB" sz="1400">
                          <a:effectLst/>
                        </a:rPr>
                        <a:t>N31W01T5</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314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204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484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39.6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274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354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extLst>
                  <a:ext uri="{0D108BD9-81ED-4DB2-BD59-A6C34878D82A}">
                    <a16:rowId xmlns:a16="http://schemas.microsoft.com/office/drawing/2014/main" val="1654955346"/>
                  </a:ext>
                </a:extLst>
              </a:tr>
              <a:tr h="212684">
                <a:tc>
                  <a:txBody>
                    <a:bodyPr/>
                    <a:lstStyle/>
                    <a:p>
                      <a:pPr algn="ctr">
                        <a:lnSpc>
                          <a:spcPct val="107000"/>
                        </a:lnSpc>
                        <a:spcAft>
                          <a:spcPts val="800"/>
                        </a:spcAft>
                      </a:pPr>
                      <a:r>
                        <a:rPr lang="en-GB" sz="1400">
                          <a:effectLst/>
                        </a:rPr>
                        <a:t>N26E14T4</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358</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232</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551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45.1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313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403</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extLst>
                  <a:ext uri="{0D108BD9-81ED-4DB2-BD59-A6C34878D82A}">
                    <a16:rowId xmlns:a16="http://schemas.microsoft.com/office/drawing/2014/main" val="1883774744"/>
                  </a:ext>
                </a:extLst>
              </a:tr>
              <a:tr h="212684">
                <a:tc>
                  <a:txBody>
                    <a:bodyPr/>
                    <a:lstStyle/>
                    <a:p>
                      <a:pPr algn="ctr">
                        <a:lnSpc>
                          <a:spcPct val="107000"/>
                        </a:lnSpc>
                        <a:spcAft>
                          <a:spcPts val="800"/>
                        </a:spcAft>
                      </a:pPr>
                      <a:r>
                        <a:rPr lang="en-GB" sz="1400">
                          <a:effectLst/>
                        </a:rPr>
                        <a:t>N27E05T1</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396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257</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610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50.0</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346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tc>
                  <a:txBody>
                    <a:bodyPr/>
                    <a:lstStyle/>
                    <a:p>
                      <a:pPr algn="ctr">
                        <a:lnSpc>
                          <a:spcPct val="107000"/>
                        </a:lnSpc>
                        <a:spcAft>
                          <a:spcPts val="800"/>
                        </a:spcAft>
                      </a:pPr>
                      <a:r>
                        <a:rPr lang="en-GB" sz="1400">
                          <a:effectLst/>
                        </a:rPr>
                        <a:t>446</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nchor="b"/>
                </a:tc>
                <a:extLst>
                  <a:ext uri="{0D108BD9-81ED-4DB2-BD59-A6C34878D82A}">
                    <a16:rowId xmlns:a16="http://schemas.microsoft.com/office/drawing/2014/main" val="4092281715"/>
                  </a:ext>
                </a:extLst>
              </a:tr>
              <a:tr h="212684">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a:effectLst/>
                        </a:rPr>
                        <a:t>………</a:t>
                      </a:r>
                      <a:endParaRPr lang="en-GB" sz="140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tc>
                  <a:txBody>
                    <a:bodyPr/>
                    <a:lstStyle/>
                    <a:p>
                      <a:pPr algn="ctr">
                        <a:lnSpc>
                          <a:spcPct val="107000"/>
                        </a:lnSpc>
                        <a:spcAft>
                          <a:spcPts val="800"/>
                        </a:spcAft>
                      </a:pPr>
                      <a:r>
                        <a:rPr lang="en-GB" sz="1400" dirty="0">
                          <a:effectLst/>
                        </a:rPr>
                        <a:t>………</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txBody>
                  <a:tcPr marL="58225" marR="58225" marT="0" marB="0"/>
                </a:tc>
                <a:extLst>
                  <a:ext uri="{0D108BD9-81ED-4DB2-BD59-A6C34878D82A}">
                    <a16:rowId xmlns:a16="http://schemas.microsoft.com/office/drawing/2014/main" val="992149520"/>
                  </a:ext>
                </a:extLst>
              </a:tr>
            </a:tbl>
          </a:graphicData>
        </a:graphic>
      </p:graphicFrame>
      <p:sp>
        <p:nvSpPr>
          <p:cNvPr id="4" name="TextBox 3">
            <a:extLst>
              <a:ext uri="{FF2B5EF4-FFF2-40B4-BE49-F238E27FC236}">
                <a16:creationId xmlns:a16="http://schemas.microsoft.com/office/drawing/2014/main" id="{948DB7EF-BAA0-F1EF-DBA2-E9141C3E9139}"/>
              </a:ext>
            </a:extLst>
          </p:cNvPr>
          <p:cNvSpPr txBox="1"/>
          <p:nvPr/>
        </p:nvSpPr>
        <p:spPr>
          <a:xfrm>
            <a:off x="4825910" y="5368488"/>
            <a:ext cx="5078626" cy="369332"/>
          </a:xfrm>
          <a:prstGeom prst="rect">
            <a:avLst/>
          </a:prstGeom>
          <a:noFill/>
        </p:spPr>
        <p:txBody>
          <a:bodyPr wrap="square">
            <a:spAutoFit/>
          </a:bodyPr>
          <a:lstStyle/>
          <a:p>
            <a:pPr algn="r"/>
            <a:r>
              <a:rPr lang="en-GB" sz="1800" dirty="0">
                <a:ea typeface="Calibri" panose="020F0502020204030204" pitchFamily="34" charset="0"/>
                <a:cs typeface="Arial" panose="020B0604020202020204" pitchFamily="34" charset="0"/>
              </a:rPr>
              <a:t>Table 7.5 on page 423 of Manual. </a:t>
            </a:r>
            <a:endParaRPr lang="en-GB" dirty="0"/>
          </a:p>
        </p:txBody>
      </p:sp>
      <p:sp>
        <p:nvSpPr>
          <p:cNvPr id="5" name="TextBox 4">
            <a:extLst>
              <a:ext uri="{FF2B5EF4-FFF2-40B4-BE49-F238E27FC236}">
                <a16:creationId xmlns:a16="http://schemas.microsoft.com/office/drawing/2014/main" id="{E201FA39-DB42-F0CB-72EB-F51DAEC8F3BF}"/>
              </a:ext>
            </a:extLst>
          </p:cNvPr>
          <p:cNvSpPr txBox="1"/>
          <p:nvPr/>
        </p:nvSpPr>
        <p:spPr>
          <a:xfrm>
            <a:off x="8464376" y="42352"/>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(QC29/30)</a:t>
            </a:r>
            <a:endParaRPr lang="en-GB" sz="2400" dirty="0"/>
          </a:p>
        </p:txBody>
      </p:sp>
    </p:spTree>
    <p:extLst>
      <p:ext uri="{BB962C8B-B14F-4D97-AF65-F5344CB8AC3E}">
        <p14:creationId xmlns:p14="http://schemas.microsoft.com/office/powerpoint/2010/main" val="56730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B263D-3506-21FB-D686-B475B5ABF3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448" y="0"/>
            <a:ext cx="5901471" cy="5715000"/>
          </a:xfrm>
          <a:prstGeom prst="rect">
            <a:avLst/>
          </a:prstGeom>
        </p:spPr>
      </p:pic>
      <p:sp>
        <p:nvSpPr>
          <p:cNvPr id="5" name="TextBox 4">
            <a:extLst>
              <a:ext uri="{FF2B5EF4-FFF2-40B4-BE49-F238E27FC236}">
                <a16:creationId xmlns:a16="http://schemas.microsoft.com/office/drawing/2014/main" id="{1CE4F19B-C305-65B1-F2B0-1E05A79B3C4B}"/>
              </a:ext>
            </a:extLst>
          </p:cNvPr>
          <p:cNvSpPr txBox="1"/>
          <p:nvPr/>
        </p:nvSpPr>
        <p:spPr>
          <a:xfrm>
            <a:off x="5985838" y="295304"/>
            <a:ext cx="3891617" cy="5442516"/>
          </a:xfrm>
          <a:prstGeom prst="rect">
            <a:avLst/>
          </a:prstGeom>
          <a:noFill/>
        </p:spPr>
        <p:txBody>
          <a:bodyPr wrap="square">
            <a:spAutoFit/>
          </a:bodyPr>
          <a:lstStyle/>
          <a:p>
            <a:pPr>
              <a:spcBef>
                <a:spcPts val="500"/>
              </a:spcBef>
              <a:spcAft>
                <a:spcPts val="2000"/>
              </a:spcAft>
            </a:pPr>
            <a:r>
              <a:rPr lang="en-GB" dirty="0">
                <a:ea typeface="Times New Roman" panose="02020603050405020304" pitchFamily="18" charset="0"/>
              </a:rPr>
              <a:t>Composite high-low-close plot of </a:t>
            </a:r>
            <a:r>
              <a:rPr lang="en-GB" dirty="0" err="1">
                <a:ea typeface="Times New Roman" panose="02020603050405020304" pitchFamily="18" charset="0"/>
              </a:rPr>
              <a:t>Zn</a:t>
            </a:r>
            <a:r>
              <a:rPr lang="en-GB" baseline="-25000" dirty="0" err="1">
                <a:ea typeface="Times New Roman" panose="02020603050405020304" pitchFamily="18" charset="0"/>
              </a:rPr>
              <a:t>i</a:t>
            </a:r>
            <a:r>
              <a:rPr lang="en-GB" dirty="0">
                <a:ea typeface="Times New Roman" panose="02020603050405020304" pitchFamily="18" charset="0"/>
              </a:rPr>
              <a:t> versus </a:t>
            </a:r>
            <a:r>
              <a:rPr lang="en-GB" dirty="0" err="1">
                <a:ea typeface="Times New Roman" panose="02020603050405020304" pitchFamily="18" charset="0"/>
              </a:rPr>
              <a:t>Zn</a:t>
            </a:r>
            <a:r>
              <a:rPr lang="en-GB" baseline="-25000" dirty="0" err="1">
                <a:ea typeface="Times New Roman" panose="02020603050405020304" pitchFamily="18" charset="0"/>
              </a:rPr>
              <a:t>i</a:t>
            </a:r>
            <a:r>
              <a:rPr lang="en-GB" dirty="0">
                <a:ea typeface="Times New Roman" panose="02020603050405020304" pitchFamily="18" charset="0"/>
              </a:rPr>
              <a:t> concentrations in topsoil samples showing the upper (UCL) and lower (LCL) confidence limits estimated by the robust expanded relative uncertainty (U′) and expanded uncertainty factor (</a:t>
            </a:r>
            <a:r>
              <a:rPr lang="en-GB" baseline="30000" dirty="0">
                <a:ea typeface="Times New Roman" panose="02020603050405020304" pitchFamily="18" charset="0"/>
              </a:rPr>
              <a:t>F</a:t>
            </a:r>
            <a:r>
              <a:rPr lang="en-GB" dirty="0">
                <a:ea typeface="Times New Roman" panose="02020603050405020304" pitchFamily="18" charset="0"/>
              </a:rPr>
              <a:t>U) on the </a:t>
            </a:r>
            <a:r>
              <a:rPr lang="en-GB" dirty="0" err="1">
                <a:ea typeface="Times New Roman" panose="02020603050405020304" pitchFamily="18" charset="0"/>
              </a:rPr>
              <a:t>Zn</a:t>
            </a:r>
            <a:r>
              <a:rPr lang="en-GB" baseline="-25000" dirty="0" err="1">
                <a:ea typeface="Times New Roman" panose="02020603050405020304" pitchFamily="18" charset="0"/>
              </a:rPr>
              <a:t>i</a:t>
            </a:r>
            <a:r>
              <a:rPr lang="en-GB" dirty="0">
                <a:ea typeface="Times New Roman" panose="02020603050405020304" pitchFamily="18" charset="0"/>
              </a:rPr>
              <a:t> concentrations. </a:t>
            </a:r>
          </a:p>
          <a:p>
            <a:pPr>
              <a:spcBef>
                <a:spcPts val="500"/>
              </a:spcBef>
              <a:spcAft>
                <a:spcPts val="2000"/>
              </a:spcAft>
            </a:pPr>
            <a:r>
              <a:rPr lang="en-GB" dirty="0">
                <a:ea typeface="Times New Roman" panose="02020603050405020304" pitchFamily="18" charset="0"/>
              </a:rPr>
              <a:t>The most notable feature is the exhibited asymmetry of the UCL and LCL on the </a:t>
            </a:r>
            <a:r>
              <a:rPr lang="en-GB" dirty="0" err="1">
                <a:ea typeface="Times New Roman" panose="02020603050405020304" pitchFamily="18" charset="0"/>
              </a:rPr>
              <a:t>Zn</a:t>
            </a:r>
            <a:r>
              <a:rPr lang="en-GB" baseline="-25000" dirty="0" err="1">
                <a:ea typeface="Times New Roman" panose="02020603050405020304" pitchFamily="18" charset="0"/>
              </a:rPr>
              <a:t>i</a:t>
            </a:r>
            <a:r>
              <a:rPr lang="en-GB" dirty="0">
                <a:ea typeface="Times New Roman" panose="02020603050405020304" pitchFamily="18" charset="0"/>
              </a:rPr>
              <a:t> concentrations calculated with the use of the expanded uncertainty factor (</a:t>
            </a:r>
            <a:r>
              <a:rPr lang="en-GB" baseline="30000" dirty="0">
                <a:ea typeface="Times New Roman" panose="02020603050405020304" pitchFamily="18" charset="0"/>
              </a:rPr>
              <a:t>F</a:t>
            </a:r>
            <a:r>
              <a:rPr lang="en-GB" dirty="0">
                <a:ea typeface="Times New Roman" panose="02020603050405020304" pitchFamily="18" charset="0"/>
              </a:rPr>
              <a:t>U). </a:t>
            </a:r>
          </a:p>
          <a:p>
            <a:pPr>
              <a:spcBef>
                <a:spcPts val="500"/>
              </a:spcBef>
              <a:spcAft>
                <a:spcPts val="2000"/>
              </a:spcAft>
            </a:pPr>
            <a:r>
              <a:rPr lang="en-GB" dirty="0">
                <a:ea typeface="Times New Roman" panose="02020603050405020304" pitchFamily="18" charset="0"/>
              </a:rPr>
              <a:t>It is noted that the plot shows Zn concentration values up to 400 mg/kg in the abscissa and 600 mg/kg in the ordinate.</a:t>
            </a:r>
            <a:endParaRPr lang="en-GB" sz="1200" dirty="0">
              <a:ea typeface="Times New Roman" panose="02020603050405020304" pitchFamily="18" charset="0"/>
            </a:endParaRPr>
          </a:p>
        </p:txBody>
      </p:sp>
      <p:sp>
        <p:nvSpPr>
          <p:cNvPr id="2" name="TextBox 1">
            <a:extLst>
              <a:ext uri="{FF2B5EF4-FFF2-40B4-BE49-F238E27FC236}">
                <a16:creationId xmlns:a16="http://schemas.microsoft.com/office/drawing/2014/main" id="{2301A498-9132-7073-46DB-599E606463C2}"/>
              </a:ext>
            </a:extLst>
          </p:cNvPr>
          <p:cNvSpPr txBox="1"/>
          <p:nvPr/>
        </p:nvSpPr>
        <p:spPr>
          <a:xfrm>
            <a:off x="177" y="4884003"/>
            <a:ext cx="2520280" cy="830997"/>
          </a:xfrm>
          <a:prstGeom prst="rect">
            <a:avLst/>
          </a:prstGeom>
          <a:noFill/>
        </p:spPr>
        <p:txBody>
          <a:bodyPr wrap="square">
            <a:spAutoFit/>
          </a:bodyPr>
          <a:lstStyle/>
          <a:p>
            <a:pPr>
              <a:spcBef>
                <a:spcPts val="500"/>
              </a:spcBef>
              <a:spcAft>
                <a:spcPts val="2000"/>
              </a:spcAft>
            </a:pPr>
            <a:r>
              <a:rPr lang="en-GB" sz="1200" dirty="0">
                <a:ea typeface="Times New Roman" panose="02020603050405020304" pitchFamily="18" charset="0"/>
              </a:rPr>
              <a:t>Figure 7.21 on page 424 of Manual. Plotted by Alecos Demetriades (IGME/IUGS-CGGB) with Golden Software’s </a:t>
            </a:r>
            <a:r>
              <a:rPr lang="en-GB" sz="1200" dirty="0" err="1">
                <a:ea typeface="Times New Roman" panose="02020603050405020304" pitchFamily="18" charset="0"/>
              </a:rPr>
              <a:t>Grapher</a:t>
            </a:r>
            <a:r>
              <a:rPr lang="en-GB" sz="1200" baseline="30000" dirty="0" err="1">
                <a:ea typeface="Times New Roman" panose="02020603050405020304" pitchFamily="18" charset="0"/>
              </a:rPr>
              <a:t>TM</a:t>
            </a:r>
            <a:r>
              <a:rPr lang="en-GB" sz="1200" dirty="0">
                <a:ea typeface="Times New Roman" panose="02020603050405020304" pitchFamily="18" charset="0"/>
              </a:rPr>
              <a:t> v20. </a:t>
            </a:r>
          </a:p>
        </p:txBody>
      </p:sp>
      <p:sp>
        <p:nvSpPr>
          <p:cNvPr id="4" name="TextBox 3">
            <a:extLst>
              <a:ext uri="{FF2B5EF4-FFF2-40B4-BE49-F238E27FC236}">
                <a16:creationId xmlns:a16="http://schemas.microsoft.com/office/drawing/2014/main" id="{D7CC1F4D-FF32-C9B0-D0EB-271E01569402}"/>
              </a:ext>
            </a:extLst>
          </p:cNvPr>
          <p:cNvSpPr txBox="1"/>
          <p:nvPr/>
        </p:nvSpPr>
        <p:spPr>
          <a:xfrm>
            <a:off x="8464376" y="-22820"/>
            <a:ext cx="1656184" cy="461665"/>
          </a:xfrm>
          <a:prstGeom prst="rect">
            <a:avLst/>
          </a:prstGeom>
          <a:noFill/>
        </p:spPr>
        <p:txBody>
          <a:bodyPr wrap="square">
            <a:spAutoFit/>
          </a:bodyPr>
          <a:lstStyle/>
          <a:p>
            <a:pPr algn="r"/>
            <a:r>
              <a:rPr lang="en-GB" sz="2400" b="1" dirty="0">
                <a:solidFill>
                  <a:srgbClr val="0000CC"/>
                </a:solidFill>
                <a:latin typeface="Arial" pitchFamily="34" charset="0"/>
                <a:ea typeface="+mj-ea"/>
                <a:cs typeface="Arial" pitchFamily="34" charset="0"/>
              </a:rPr>
              <a:t>(QC30/30)</a:t>
            </a:r>
            <a:endParaRPr lang="en-GB" sz="2400" dirty="0"/>
          </a:p>
        </p:txBody>
      </p:sp>
    </p:spTree>
    <p:extLst>
      <p:ext uri="{BB962C8B-B14F-4D97-AF65-F5344CB8AC3E}">
        <p14:creationId xmlns:p14="http://schemas.microsoft.com/office/powerpoint/2010/main" val="378991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674F7D48-1F1C-4922-E293-D7C52EB9A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2106" y="57047"/>
            <a:ext cx="2458327" cy="1620000"/>
          </a:xfrm>
          <a:prstGeom prst="rect">
            <a:avLst/>
          </a:prstGeom>
        </p:spPr>
      </p:pic>
      <p:sp>
        <p:nvSpPr>
          <p:cNvPr id="5" name="Rectangle 1">
            <a:extLst>
              <a:ext uri="{FF2B5EF4-FFF2-40B4-BE49-F238E27FC236}">
                <a16:creationId xmlns:a16="http://schemas.microsoft.com/office/drawing/2014/main" id="{C07398FF-D61E-B17E-5EC4-712238794449}"/>
              </a:ext>
            </a:extLst>
          </p:cNvPr>
          <p:cNvSpPr>
            <a:spLocks noChangeArrowheads="1"/>
          </p:cNvSpPr>
          <p:nvPr/>
        </p:nvSpPr>
        <p:spPr bwMode="auto">
          <a:xfrm>
            <a:off x="965200" y="2001209"/>
            <a:ext cx="8229600" cy="2308324"/>
          </a:xfrm>
          <a:prstGeom prst="rect">
            <a:avLst/>
          </a:prstGeom>
          <a:noFill/>
          <a:ln w="9525">
            <a:noFill/>
            <a:miter lim="800000"/>
            <a:headEnd/>
            <a:tailEnd/>
          </a:ln>
        </p:spPr>
        <p:txBody>
          <a:bodyPr anchor="ctr">
            <a:spAutoFit/>
          </a:bodyPr>
          <a:lstStyle/>
          <a:p>
            <a:pPr algn="ctr" eaLnBrk="0" hangingPunct="0"/>
            <a:r>
              <a:rPr lang="en-GB" altLang="zh-CN" b="1" dirty="0">
                <a:solidFill>
                  <a:srgbClr val="0000CC"/>
                </a:solidFill>
                <a:latin typeface="Arial" pitchFamily="34" charset="0"/>
                <a:ea typeface="Arial Unicode MS" pitchFamily="34" charset="-128"/>
                <a:cs typeface="Arial" pitchFamily="34" charset="0"/>
              </a:rPr>
              <a:t>Workshop 21:</a:t>
            </a:r>
          </a:p>
          <a:p>
            <a:pPr algn="ctr" eaLnBrk="0" hangingPunct="0"/>
            <a:r>
              <a:rPr lang="en-GB" altLang="zh-CN" b="1" i="1" dirty="0">
                <a:solidFill>
                  <a:srgbClr val="0000CC"/>
                </a:solidFill>
                <a:latin typeface="Arial" pitchFamily="34" charset="0"/>
                <a:ea typeface="Arial Unicode MS" pitchFamily="34" charset="-128"/>
                <a:cs typeface="Arial" pitchFamily="34" charset="0"/>
                <a:hlinkClick r:id="rId4">
                  <a:extLst>
                    <a:ext uri="{A12FA001-AC4F-418D-AE19-62706E023703}">
                      <ahyp:hlinkClr xmlns:ahyp="http://schemas.microsoft.com/office/drawing/2018/hyperlinkcolor" val="tx"/>
                    </a:ext>
                  </a:extLst>
                </a:hlinkClick>
              </a:rPr>
              <a:t>International Union of Geological Sciences Manual of Standard Methods for Establishing the Global Geochemical Reference Network</a:t>
            </a:r>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r>
              <a:rPr lang="en-GB" altLang="zh-CN" b="1" i="1" dirty="0">
                <a:solidFill>
                  <a:srgbClr val="0000CC"/>
                </a:solidFill>
                <a:latin typeface="Arial" pitchFamily="34" charset="0"/>
                <a:ea typeface="Arial Unicode MS" pitchFamily="34" charset="-128"/>
                <a:cs typeface="Arial" pitchFamily="34" charset="0"/>
              </a:rPr>
              <a:t>Co-sponsored by </a:t>
            </a:r>
          </a:p>
          <a:p>
            <a:pPr algn="ctr" eaLnBrk="0" hangingPunct="0"/>
            <a:r>
              <a:rPr lang="en-GB" altLang="zh-CN" b="1" i="1" dirty="0">
                <a:solidFill>
                  <a:srgbClr val="0000CC"/>
                </a:solidFill>
                <a:latin typeface="Arial" pitchFamily="34" charset="0"/>
                <a:ea typeface="Arial Unicode MS" pitchFamily="34" charset="-128"/>
                <a:cs typeface="Arial" pitchFamily="34" charset="0"/>
              </a:rPr>
              <a:t>The </a:t>
            </a:r>
            <a:r>
              <a:rPr lang="en-GB" altLang="zh-CN" b="1" i="1" dirty="0">
                <a:solidFill>
                  <a:srgbClr val="0000CC"/>
                </a:solidFill>
                <a:latin typeface="Arial" pitchFamily="34" charset="0"/>
                <a:ea typeface="Arial Unicode MS" pitchFamily="34" charset="-128"/>
                <a:cs typeface="Arial" pitchFamily="34" charset="0"/>
                <a:hlinkClick r:id="rId5">
                  <a:extLst>
                    <a:ext uri="{A12FA001-AC4F-418D-AE19-62706E023703}">
                      <ahyp:hlinkClr xmlns:ahyp="http://schemas.microsoft.com/office/drawing/2018/hyperlinkcolor" val="tx"/>
                    </a:ext>
                  </a:extLst>
                </a:hlinkClick>
              </a:rPr>
              <a:t>International Union of Geological Sciences</a:t>
            </a:r>
            <a:endParaRPr lang="en-GB" altLang="zh-CN" b="1" i="1" dirty="0">
              <a:solidFill>
                <a:srgbClr val="0000CC"/>
              </a:solidFill>
              <a:latin typeface="Arial" pitchFamily="34" charset="0"/>
              <a:ea typeface="Arial Unicode MS" pitchFamily="34" charset="-128"/>
              <a:cs typeface="Arial" pitchFamily="34" charset="0"/>
            </a:endParaRPr>
          </a:p>
          <a:p>
            <a:pPr algn="ctr" eaLnBrk="0" hangingPunct="0"/>
            <a:r>
              <a:rPr lang="en-GB" altLang="zh-CN" b="1" i="1" dirty="0">
                <a:solidFill>
                  <a:srgbClr val="0000CC"/>
                </a:solidFill>
                <a:latin typeface="Arial" pitchFamily="34" charset="0"/>
                <a:ea typeface="Arial Unicode MS" pitchFamily="34" charset="-128"/>
                <a:cs typeface="Arial" pitchFamily="34" charset="0"/>
              </a:rPr>
              <a:t>and</a:t>
            </a:r>
          </a:p>
          <a:p>
            <a:pPr algn="ctr" eaLnBrk="0" hangingPunct="0"/>
            <a:r>
              <a:rPr lang="en-GB" altLang="zh-CN" b="1" i="1" dirty="0">
                <a:solidFill>
                  <a:srgbClr val="0000CC"/>
                </a:solidFill>
                <a:latin typeface="Arial" pitchFamily="34" charset="0"/>
                <a:ea typeface="Arial Unicode MS" pitchFamily="34" charset="-128"/>
                <a:cs typeface="Arial" pitchFamily="34" charset="0"/>
                <a:hlinkClick r:id="rId6">
                  <a:extLst>
                    <a:ext uri="{A12FA001-AC4F-418D-AE19-62706E023703}">
                      <ahyp:hlinkClr xmlns:ahyp="http://schemas.microsoft.com/office/drawing/2018/hyperlinkcolor" val="tx"/>
                    </a:ext>
                  </a:extLst>
                </a:hlinkClick>
              </a:rPr>
              <a:t>The Association of Applied Geochemists</a:t>
            </a:r>
            <a:endParaRPr lang="en-US" altLang="zh-CN" b="1" i="1" dirty="0">
              <a:solidFill>
                <a:srgbClr val="0000CC"/>
              </a:solidFill>
              <a:latin typeface="Arial" pitchFamily="34" charset="0"/>
              <a:ea typeface="Arial Unicode MS" pitchFamily="34" charset="-128"/>
              <a:cs typeface="Arial" pitchFamily="34" charset="0"/>
            </a:endParaRPr>
          </a:p>
        </p:txBody>
      </p:sp>
      <p:sp>
        <p:nvSpPr>
          <p:cNvPr id="6" name="Rectangle 2">
            <a:extLst>
              <a:ext uri="{FF2B5EF4-FFF2-40B4-BE49-F238E27FC236}">
                <a16:creationId xmlns:a16="http://schemas.microsoft.com/office/drawing/2014/main" id="{CE8E9AF3-25FD-FD76-FA04-6E52C637BD1C}"/>
              </a:ext>
            </a:extLst>
          </p:cNvPr>
          <p:cNvSpPr>
            <a:spLocks noChangeArrowheads="1"/>
          </p:cNvSpPr>
          <p:nvPr/>
        </p:nvSpPr>
        <p:spPr bwMode="auto">
          <a:xfrm>
            <a:off x="965200" y="4448278"/>
            <a:ext cx="8229600" cy="978729"/>
          </a:xfrm>
          <a:prstGeom prst="rect">
            <a:avLst/>
          </a:prstGeom>
          <a:noFill/>
          <a:ln w="9525">
            <a:noFill/>
            <a:miter lim="800000"/>
            <a:headEnd/>
            <a:tailEnd/>
          </a:ln>
        </p:spPr>
        <p:txBody>
          <a:bodyPr anchor="ctr">
            <a:spAutoFit/>
          </a:bodyPr>
          <a:lstStyle/>
          <a:p>
            <a:pPr algn="ctr" eaLnBrk="0" hangingPunct="0"/>
            <a:r>
              <a:rPr lang="en-US" altLang="zh-CN" sz="1440" b="1" dirty="0">
                <a:solidFill>
                  <a:srgbClr val="0000CC"/>
                </a:solidFill>
                <a:latin typeface="Arial" pitchFamily="34" charset="0"/>
                <a:ea typeface="Arial Unicode MS" pitchFamily="34" charset="-128"/>
                <a:cs typeface="Arial" pitchFamily="34" charset="0"/>
              </a:rPr>
              <a:t>IGC 2024</a:t>
            </a:r>
          </a:p>
          <a:p>
            <a:pPr indent="274309" algn="ctr" eaLnBrk="0" hangingPunct="0"/>
            <a:r>
              <a:rPr lang="en-GB" sz="1440" dirty="0">
                <a:solidFill>
                  <a:srgbClr val="0000CC"/>
                </a:solidFill>
                <a:latin typeface="Arial" pitchFamily="34" charset="0"/>
                <a:cs typeface="Arial" pitchFamily="34" charset="0"/>
              </a:rPr>
              <a:t>37</a:t>
            </a:r>
            <a:r>
              <a:rPr lang="en-GB" sz="1440" baseline="30000" dirty="0">
                <a:solidFill>
                  <a:srgbClr val="0000CC"/>
                </a:solidFill>
                <a:latin typeface="Arial" pitchFamily="34" charset="0"/>
                <a:cs typeface="Arial" pitchFamily="34" charset="0"/>
              </a:rPr>
              <a:t>th</a:t>
            </a:r>
            <a:r>
              <a:rPr lang="en-GB" sz="1440" dirty="0">
                <a:solidFill>
                  <a:srgbClr val="0000CC"/>
                </a:solidFill>
                <a:latin typeface="Arial" pitchFamily="34" charset="0"/>
                <a:cs typeface="Arial" pitchFamily="34" charset="0"/>
              </a:rPr>
              <a:t> International Geological Congress</a:t>
            </a:r>
          </a:p>
          <a:p>
            <a:pPr indent="274309" algn="ctr" eaLnBrk="0" hangingPunct="0"/>
            <a:r>
              <a:rPr lang="en-GB" sz="1440" dirty="0" err="1">
                <a:solidFill>
                  <a:srgbClr val="0000CC"/>
                </a:solidFill>
                <a:latin typeface="Arial" pitchFamily="34" charset="0"/>
                <a:cs typeface="Arial" pitchFamily="34" charset="0"/>
              </a:rPr>
              <a:t>GeoExpo</a:t>
            </a:r>
            <a:r>
              <a:rPr lang="en-GB" sz="1440" dirty="0">
                <a:solidFill>
                  <a:srgbClr val="0000CC"/>
                </a:solidFill>
                <a:latin typeface="Arial" pitchFamily="34" charset="0"/>
                <a:cs typeface="Arial" pitchFamily="34" charset="0"/>
              </a:rPr>
              <a:t>. </a:t>
            </a:r>
            <a:r>
              <a:rPr lang="en-GB" sz="1440" dirty="0" err="1">
                <a:solidFill>
                  <a:srgbClr val="0000CC"/>
                </a:solidFill>
                <a:latin typeface="Arial" pitchFamily="34" charset="0"/>
                <a:cs typeface="Arial" pitchFamily="34" charset="0"/>
              </a:rPr>
              <a:t>Bexco</a:t>
            </a:r>
            <a:endParaRPr lang="en-GB" sz="1440" dirty="0">
              <a:solidFill>
                <a:srgbClr val="0000CC"/>
              </a:solidFill>
              <a:latin typeface="Arial" pitchFamily="34" charset="0"/>
              <a:cs typeface="Arial" pitchFamily="34" charset="0"/>
            </a:endParaRPr>
          </a:p>
          <a:p>
            <a:pPr indent="274309" algn="ctr" eaLnBrk="0" hangingPunct="0"/>
            <a:r>
              <a:rPr lang="en-GB" sz="1440" dirty="0">
                <a:solidFill>
                  <a:srgbClr val="0000CC"/>
                </a:solidFill>
                <a:latin typeface="Arial" pitchFamily="34" charset="0"/>
                <a:cs typeface="Arial" pitchFamily="34" charset="0"/>
              </a:rPr>
              <a:t>Busan. Republic of Korea</a:t>
            </a:r>
          </a:p>
        </p:txBody>
      </p:sp>
      <p:pic>
        <p:nvPicPr>
          <p:cNvPr id="7" name="Picture 6" descr="A picture containing text, logo, graphics, graphic design&#10;&#10;Description automatically generated">
            <a:hlinkClick r:id="rId5"/>
            <a:extLst>
              <a:ext uri="{FF2B5EF4-FFF2-40B4-BE49-F238E27FC236}">
                <a16:creationId xmlns:a16="http://schemas.microsoft.com/office/drawing/2014/main" id="{41BDEE32-6341-6AD8-587E-754BD6E7E8E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2348" y="57047"/>
            <a:ext cx="2566996" cy="1620000"/>
          </a:xfrm>
          <a:prstGeom prst="rect">
            <a:avLst/>
          </a:prstGeom>
          <a:ln w="12700">
            <a:solidFill>
              <a:srgbClr val="0000CC"/>
            </a:solidFill>
          </a:ln>
        </p:spPr>
      </p:pic>
      <p:pic>
        <p:nvPicPr>
          <p:cNvPr id="3" name="Picture 2" descr="A logo with text and tools&#10;&#10;Description automatically generated">
            <a:hlinkClick r:id="rId6"/>
            <a:extLst>
              <a:ext uri="{FF2B5EF4-FFF2-40B4-BE49-F238E27FC236}">
                <a16:creationId xmlns:a16="http://schemas.microsoft.com/office/drawing/2014/main" id="{6E3BD1A1-F3A9-297E-D3B3-2C023C5D597E}"/>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4287231" y="49188"/>
            <a:ext cx="1592114" cy="1620000"/>
          </a:xfrm>
          <a:prstGeom prst="rect">
            <a:avLst/>
          </a:prstGeom>
        </p:spPr>
      </p:pic>
    </p:spTree>
    <p:extLst>
      <p:ext uri="{BB962C8B-B14F-4D97-AF65-F5344CB8AC3E}">
        <p14:creationId xmlns:p14="http://schemas.microsoft.com/office/powerpoint/2010/main" val="234984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A3F5230-3E4D-6005-6E79-D62643A5E33B}"/>
              </a:ext>
            </a:extLst>
          </p:cNvPr>
          <p:cNvSpPr>
            <a:spLocks noChangeArrowheads="1"/>
          </p:cNvSpPr>
          <p:nvPr/>
        </p:nvSpPr>
        <p:spPr bwMode="auto">
          <a:xfrm>
            <a:off x="327472" y="2201877"/>
            <a:ext cx="9505056" cy="1015663"/>
          </a:xfrm>
          <a:prstGeom prst="rect">
            <a:avLst/>
          </a:prstGeom>
          <a:noFill/>
          <a:ln w="9525">
            <a:noFill/>
            <a:miter lim="800000"/>
            <a:headEnd/>
            <a:tailEnd/>
          </a:ln>
        </p:spPr>
        <p:txBody>
          <a:bodyPr wrap="square">
            <a:spAutoFit/>
          </a:bodyPr>
          <a:lstStyle/>
          <a:p>
            <a:pPr marL="287338" indent="-287338">
              <a:buFont typeface="Arial" charset="0"/>
              <a:buChar char="•"/>
            </a:pPr>
            <a:r>
              <a:rPr lang="en-GB" sz="2000" b="1" u="sng" dirty="0">
                <a:solidFill>
                  <a:srgbClr val="C00000"/>
                </a:solidFill>
                <a:latin typeface="Arial" charset="0"/>
                <a:cs typeface="Times New Roman" pitchFamily="18" charset="0"/>
              </a:rPr>
              <a:t>Field duplicate samples</a:t>
            </a:r>
            <a:r>
              <a:rPr lang="en-GB" sz="2000" b="1" dirty="0">
                <a:solidFill>
                  <a:srgbClr val="C00000"/>
                </a:solidFill>
                <a:latin typeface="Arial" charset="0"/>
                <a:cs typeface="Times New Roman" pitchFamily="18" charset="0"/>
              </a:rPr>
              <a:t>:  Depending on the total number of samples that will be taken in a geochemical project, field duplicate samples should be collected randomly at a rate between </a:t>
            </a:r>
            <a:r>
              <a:rPr lang="en-US" sz="2000" b="1" dirty="0">
                <a:solidFill>
                  <a:srgbClr val="C00000"/>
                </a:solidFill>
                <a:latin typeface="Arial" charset="0"/>
                <a:cs typeface="Times New Roman" pitchFamily="18" charset="0"/>
              </a:rPr>
              <a:t>3% to 10%.</a:t>
            </a:r>
          </a:p>
        </p:txBody>
      </p:sp>
      <p:sp>
        <p:nvSpPr>
          <p:cNvPr id="5" name="Rectangle 5">
            <a:extLst>
              <a:ext uri="{FF2B5EF4-FFF2-40B4-BE49-F238E27FC236}">
                <a16:creationId xmlns:a16="http://schemas.microsoft.com/office/drawing/2014/main" id="{7F59F36B-BE89-4816-32EB-744335ABD31F}"/>
              </a:ext>
            </a:extLst>
          </p:cNvPr>
          <p:cNvSpPr>
            <a:spLocks noChangeArrowheads="1"/>
          </p:cNvSpPr>
          <p:nvPr/>
        </p:nvSpPr>
        <p:spPr bwMode="auto">
          <a:xfrm>
            <a:off x="831851" y="4198357"/>
            <a:ext cx="9000677" cy="1323439"/>
          </a:xfrm>
          <a:prstGeom prst="rect">
            <a:avLst/>
          </a:prstGeom>
          <a:noFill/>
          <a:ln w="9525">
            <a:noFill/>
            <a:miter lim="800000"/>
            <a:headEnd/>
            <a:tailEnd/>
          </a:ln>
        </p:spPr>
        <p:txBody>
          <a:bodyPr wrap="square">
            <a:spAutoFit/>
          </a:bodyPr>
          <a:lstStyle/>
          <a:p>
            <a:pPr marL="271463" indent="-271463">
              <a:buFont typeface="Wingdings" pitchFamily="2" charset="2"/>
              <a:buChar char="Ø"/>
            </a:pPr>
            <a:r>
              <a:rPr lang="en-GB" sz="2000" b="1" dirty="0">
                <a:solidFill>
                  <a:srgbClr val="0000CC"/>
                </a:solidFill>
                <a:cs typeface="Times New Roman" pitchFamily="18" charset="0"/>
              </a:rPr>
              <a:t>Analysis of field duplicate splits using a balanced ANOVA design;</a:t>
            </a:r>
          </a:p>
          <a:p>
            <a:pPr marL="271463" indent="-271463">
              <a:buFont typeface="Wingdings" pitchFamily="2" charset="2"/>
              <a:buChar char="Ø"/>
            </a:pPr>
            <a:r>
              <a:rPr lang="en-US" sz="2000" b="1" dirty="0">
                <a:solidFill>
                  <a:srgbClr val="0000CC"/>
                </a:solidFill>
                <a:cs typeface="Times New Roman" pitchFamily="18" charset="0"/>
              </a:rPr>
              <a:t>Internal (including international standards) and External reference materials should be </a:t>
            </a:r>
            <a:r>
              <a:rPr lang="en-US" sz="2000" b="1" dirty="0" err="1">
                <a:solidFill>
                  <a:srgbClr val="0000CC"/>
                </a:solidFill>
                <a:cs typeface="Times New Roman" pitchFamily="18" charset="0"/>
              </a:rPr>
              <a:t>analysed</a:t>
            </a:r>
            <a:r>
              <a:rPr lang="en-US" sz="2000" b="1" dirty="0">
                <a:solidFill>
                  <a:srgbClr val="0000CC"/>
                </a:solidFill>
                <a:cs typeface="Times New Roman" pitchFamily="18" charset="0"/>
              </a:rPr>
              <a:t> at regular intervals (between 1 and 2%, depending on the method) to monitor long-term stability.</a:t>
            </a:r>
          </a:p>
        </p:txBody>
      </p:sp>
      <p:sp>
        <p:nvSpPr>
          <p:cNvPr id="6" name="Rectangle 5">
            <a:extLst>
              <a:ext uri="{FF2B5EF4-FFF2-40B4-BE49-F238E27FC236}">
                <a16:creationId xmlns:a16="http://schemas.microsoft.com/office/drawing/2014/main" id="{73370295-DCCE-D918-6DC2-8E4586A41853}"/>
              </a:ext>
            </a:extLst>
          </p:cNvPr>
          <p:cNvSpPr>
            <a:spLocks noChangeArrowheads="1"/>
          </p:cNvSpPr>
          <p:nvPr/>
        </p:nvSpPr>
        <p:spPr bwMode="auto">
          <a:xfrm>
            <a:off x="327472" y="812820"/>
            <a:ext cx="9505056" cy="892552"/>
          </a:xfrm>
          <a:prstGeom prst="rect">
            <a:avLst/>
          </a:prstGeom>
          <a:noFill/>
          <a:ln w="9525">
            <a:noFill/>
            <a:miter lim="800000"/>
            <a:headEnd/>
            <a:tailEnd/>
          </a:ln>
        </p:spPr>
        <p:txBody>
          <a:bodyPr wrap="square">
            <a:spAutoFit/>
          </a:bodyPr>
          <a:lstStyle/>
          <a:p>
            <a:r>
              <a:rPr lang="en-GB" sz="2600" b="1" dirty="0">
                <a:solidFill>
                  <a:srgbClr val="000000"/>
                </a:solidFill>
                <a:latin typeface="Arial" charset="0"/>
                <a:cs typeface="Times New Roman" pitchFamily="18" charset="0"/>
              </a:rPr>
              <a:t>Quality control starts in the field, and continues in the laboratory during sample preparation and analysis.</a:t>
            </a:r>
          </a:p>
        </p:txBody>
      </p:sp>
      <p:sp>
        <p:nvSpPr>
          <p:cNvPr id="7" name="Rectangle 4">
            <a:extLst>
              <a:ext uri="{FF2B5EF4-FFF2-40B4-BE49-F238E27FC236}">
                <a16:creationId xmlns:a16="http://schemas.microsoft.com/office/drawing/2014/main" id="{1A98CBDB-9AB9-759F-933A-08B447D7BCDA}"/>
              </a:ext>
            </a:extLst>
          </p:cNvPr>
          <p:cNvSpPr>
            <a:spLocks noChangeArrowheads="1"/>
          </p:cNvSpPr>
          <p:nvPr/>
        </p:nvSpPr>
        <p:spPr bwMode="auto">
          <a:xfrm>
            <a:off x="516238" y="19911"/>
            <a:ext cx="9144000" cy="646331"/>
          </a:xfrm>
          <a:prstGeom prst="rect">
            <a:avLst/>
          </a:prstGeom>
          <a:noFill/>
          <a:ln w="9525">
            <a:noFill/>
            <a:miter lim="800000"/>
            <a:headEnd/>
            <a:tailEnd/>
          </a:ln>
        </p:spPr>
        <p:txBody>
          <a:bodyPr anchor="ctr">
            <a:spAutoFit/>
          </a:bodyPr>
          <a:lstStyle/>
          <a:p>
            <a:pPr algn="ctr"/>
            <a:r>
              <a:rPr lang="en-GB" sz="3600" b="1" dirty="0">
                <a:solidFill>
                  <a:srgbClr val="3333CC"/>
                </a:solidFill>
                <a:latin typeface="Arial" charset="0"/>
              </a:rPr>
              <a:t>Quality control issues</a:t>
            </a:r>
          </a:p>
        </p:txBody>
      </p:sp>
      <p:cxnSp>
        <p:nvCxnSpPr>
          <p:cNvPr id="3" name="Straight Connector 2">
            <a:extLst>
              <a:ext uri="{FF2B5EF4-FFF2-40B4-BE49-F238E27FC236}">
                <a16:creationId xmlns:a16="http://schemas.microsoft.com/office/drawing/2014/main" id="{DA6FE08F-F0C0-4B77-4AAA-5151AE2C5EEE}"/>
              </a:ext>
            </a:extLst>
          </p:cNvPr>
          <p:cNvCxnSpPr>
            <a:cxnSpLocks/>
          </p:cNvCxnSpPr>
          <p:nvPr/>
        </p:nvCxnSpPr>
        <p:spPr>
          <a:xfrm>
            <a:off x="516238" y="666242"/>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Rectangle 5">
            <a:extLst>
              <a:ext uri="{FF2B5EF4-FFF2-40B4-BE49-F238E27FC236}">
                <a16:creationId xmlns:a16="http://schemas.microsoft.com/office/drawing/2014/main" id="{A0B67C1E-8A8F-982C-F5EC-FC9651EBCD5F}"/>
              </a:ext>
            </a:extLst>
          </p:cNvPr>
          <p:cNvSpPr>
            <a:spLocks noChangeArrowheads="1"/>
          </p:cNvSpPr>
          <p:nvPr/>
        </p:nvSpPr>
        <p:spPr bwMode="auto">
          <a:xfrm>
            <a:off x="327472" y="3809574"/>
            <a:ext cx="3168352" cy="400110"/>
          </a:xfrm>
          <a:prstGeom prst="rect">
            <a:avLst/>
          </a:prstGeom>
          <a:noFill/>
          <a:ln w="9525">
            <a:noFill/>
            <a:miter lim="800000"/>
            <a:headEnd/>
            <a:tailEnd/>
          </a:ln>
        </p:spPr>
        <p:txBody>
          <a:bodyPr wrap="square">
            <a:spAutoFit/>
          </a:bodyPr>
          <a:lstStyle/>
          <a:p>
            <a:pPr marL="287338" indent="-287338">
              <a:buFont typeface="Arial" charset="0"/>
              <a:buChar char="•"/>
            </a:pPr>
            <a:r>
              <a:rPr lang="en-US" sz="2000" b="1" u="sng" dirty="0">
                <a:solidFill>
                  <a:srgbClr val="0000CC"/>
                </a:solidFill>
                <a:latin typeface="Arial" charset="0"/>
                <a:cs typeface="Times New Roman" pitchFamily="18" charset="0"/>
              </a:rPr>
              <a:t>Laboratory</a:t>
            </a:r>
            <a:r>
              <a:rPr lang="en-US" sz="2000" b="1" dirty="0">
                <a:solidFill>
                  <a:srgbClr val="0000CC"/>
                </a:solidFill>
                <a:latin typeface="Arial" charset="0"/>
                <a:cs typeface="Times New Roman" pitchFamily="18" charset="0"/>
              </a:rPr>
              <a:t>:</a:t>
            </a:r>
            <a:endParaRPr lang="en-GB" sz="2000" b="1" dirty="0">
              <a:solidFill>
                <a:srgbClr val="0000CC"/>
              </a:solidFill>
              <a:latin typeface="Arial" charset="0"/>
              <a:cs typeface="Times New Roman" pitchFamily="18" charset="0"/>
            </a:endParaRPr>
          </a:p>
        </p:txBody>
      </p:sp>
    </p:spTree>
    <p:extLst>
      <p:ext uri="{BB962C8B-B14F-4D97-AF65-F5344CB8AC3E}">
        <p14:creationId xmlns:p14="http://schemas.microsoft.com/office/powerpoint/2010/main" val="292636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icture 2"/>
          <p:cNvSpPr>
            <a:spLocks noChangeAspect="1" noChangeArrowheads="1"/>
          </p:cNvSpPr>
          <p:nvPr/>
        </p:nvSpPr>
        <p:spPr bwMode="auto">
          <a:xfrm>
            <a:off x="1419491" y="133615"/>
            <a:ext cx="2309813" cy="2999052"/>
          </a:xfrm>
          <a:prstGeom prst="rect">
            <a:avLst/>
          </a:prstGeom>
          <a:noFill/>
          <a:ln w="9525">
            <a:noFill/>
            <a:miter lim="800000"/>
            <a:headEnd/>
            <a:tailEnd/>
          </a:ln>
        </p:spPr>
        <p:txBody>
          <a:bodyPr/>
          <a:lstStyle/>
          <a:p>
            <a:endParaRPr lang="el-GR" sz="1500"/>
          </a:p>
        </p:txBody>
      </p:sp>
      <p:sp>
        <p:nvSpPr>
          <p:cNvPr id="16387" name="Rectangle 2"/>
          <p:cNvSpPr>
            <a:spLocks noChangeArrowheads="1"/>
          </p:cNvSpPr>
          <p:nvPr/>
        </p:nvSpPr>
        <p:spPr bwMode="auto">
          <a:xfrm>
            <a:off x="327472" y="877094"/>
            <a:ext cx="9505056" cy="4154984"/>
          </a:xfrm>
          <a:prstGeom prst="rect">
            <a:avLst/>
          </a:prstGeom>
          <a:noFill/>
          <a:ln w="9525">
            <a:noFill/>
            <a:miter lim="800000"/>
            <a:headEnd/>
            <a:tailEnd/>
          </a:ln>
        </p:spPr>
        <p:txBody>
          <a:bodyPr wrap="square">
            <a:spAutoFit/>
          </a:bodyPr>
          <a:lstStyle/>
          <a:p>
            <a:r>
              <a:rPr lang="en-US" sz="2400" b="1" dirty="0">
                <a:latin typeface="Arial" charset="0"/>
              </a:rPr>
              <a:t>The variability among the sample sites is very important, because it provides a measure about the stability of the geochemical map.</a:t>
            </a:r>
          </a:p>
          <a:p>
            <a:endParaRPr lang="en-US" sz="2400" b="1" dirty="0">
              <a:latin typeface="Arial" charset="0"/>
            </a:endParaRPr>
          </a:p>
          <a:p>
            <a:r>
              <a:rPr lang="en-US" sz="2400" b="1" dirty="0">
                <a:solidFill>
                  <a:srgbClr val="008000"/>
                </a:solidFill>
                <a:latin typeface="Arial" charset="0"/>
              </a:rPr>
              <a:t>If the sampling variance among the sample sites is large, then the stability of the geochemical distribution displayed on the map is low.</a:t>
            </a:r>
          </a:p>
          <a:p>
            <a:endParaRPr lang="en-US" sz="2400" b="1" dirty="0">
              <a:latin typeface="Arial" charset="0"/>
            </a:endParaRPr>
          </a:p>
          <a:p>
            <a:r>
              <a:rPr lang="en-US" sz="2400" b="1" dirty="0">
                <a:solidFill>
                  <a:srgbClr val="0000CC"/>
                </a:solidFill>
                <a:latin typeface="Arial" charset="0"/>
              </a:rPr>
              <a:t>If the sampling variance among the sample sites is small, then the stability of the geochemical distribution displayed on the map is high.</a:t>
            </a:r>
            <a:endParaRPr lang="el-GR" sz="2400" b="1" dirty="0">
              <a:solidFill>
                <a:srgbClr val="0000CC"/>
              </a:solidFill>
              <a:latin typeface="Arial" charset="0"/>
            </a:endParaRPr>
          </a:p>
        </p:txBody>
      </p:sp>
      <p:sp>
        <p:nvSpPr>
          <p:cNvPr id="16388" name="Rectangle 4"/>
          <p:cNvSpPr>
            <a:spLocks noChangeArrowheads="1"/>
          </p:cNvSpPr>
          <p:nvPr/>
        </p:nvSpPr>
        <p:spPr bwMode="auto">
          <a:xfrm>
            <a:off x="183456" y="51311"/>
            <a:ext cx="9649072" cy="461665"/>
          </a:xfrm>
          <a:prstGeom prst="rect">
            <a:avLst/>
          </a:prstGeom>
          <a:noFill/>
          <a:ln w="9525">
            <a:noFill/>
            <a:miter lim="800000"/>
            <a:headEnd/>
            <a:tailEnd/>
          </a:ln>
        </p:spPr>
        <p:txBody>
          <a:bodyPr wrap="square" anchor="ctr">
            <a:spAutoFit/>
          </a:bodyPr>
          <a:lstStyle/>
          <a:p>
            <a:pPr algn="ctr"/>
            <a:r>
              <a:rPr lang="en-GB" sz="2400" b="1" dirty="0">
                <a:solidFill>
                  <a:srgbClr val="3333CC"/>
                </a:solidFill>
                <a:latin typeface="Arial" charset="0"/>
              </a:rPr>
              <a:t>Sampling variability</a:t>
            </a:r>
            <a:r>
              <a:rPr lang="el-GR" sz="2400" b="1" dirty="0">
                <a:solidFill>
                  <a:srgbClr val="3333CC"/>
                </a:solidFill>
                <a:latin typeface="Arial" charset="0"/>
              </a:rPr>
              <a:t> </a:t>
            </a:r>
            <a:r>
              <a:rPr lang="en-US" sz="2400" b="1" dirty="0">
                <a:solidFill>
                  <a:srgbClr val="3333CC"/>
                </a:solidFill>
                <a:latin typeface="Arial" charset="0"/>
              </a:rPr>
              <a:t>and Stability of geochemical distribution</a:t>
            </a:r>
            <a:endParaRPr lang="en-GB" sz="2400" b="1" dirty="0">
              <a:solidFill>
                <a:srgbClr val="3333CC"/>
              </a:solidFill>
              <a:latin typeface="Arial" charset="0"/>
            </a:endParaRPr>
          </a:p>
        </p:txBody>
      </p:sp>
      <p:cxnSp>
        <p:nvCxnSpPr>
          <p:cNvPr id="2" name="Straight Connector 1">
            <a:extLst>
              <a:ext uri="{FF2B5EF4-FFF2-40B4-BE49-F238E27FC236}">
                <a16:creationId xmlns:a16="http://schemas.microsoft.com/office/drawing/2014/main" id="{C09868C5-6F0A-48E6-EE38-FA0AC3B7134E}"/>
              </a:ext>
            </a:extLst>
          </p:cNvPr>
          <p:cNvCxnSpPr>
            <a:cxnSpLocks/>
          </p:cNvCxnSpPr>
          <p:nvPr/>
        </p:nvCxnSpPr>
        <p:spPr>
          <a:xfrm>
            <a:off x="516238" y="553244"/>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7472" y="-22820"/>
            <a:ext cx="9505056" cy="952500"/>
          </a:xfrm>
        </p:spPr>
        <p:txBody>
          <a:bodyPr>
            <a:noAutofit/>
          </a:bodyPr>
          <a:lstStyle/>
          <a:p>
            <a:r>
              <a:rPr lang="en-US" sz="2800" b="1" dirty="0">
                <a:solidFill>
                  <a:srgbClr val="0000CC"/>
                </a:solidFill>
              </a:rPr>
              <a:t>Major cause of measurement uncertainty due to sampling is the inherent </a:t>
            </a:r>
            <a:r>
              <a:rPr lang="en-US" sz="2800" b="1" i="1" dirty="0">
                <a:solidFill>
                  <a:srgbClr val="0000CC"/>
                </a:solidFill>
              </a:rPr>
              <a:t>i</a:t>
            </a:r>
            <a:r>
              <a:rPr lang="en-US" sz="2667" b="1" i="1" dirty="0">
                <a:solidFill>
                  <a:srgbClr val="0000CC"/>
                </a:solidFill>
              </a:rPr>
              <a:t>n-situ</a:t>
            </a:r>
            <a:r>
              <a:rPr lang="el-GR" sz="2667" b="1" dirty="0">
                <a:solidFill>
                  <a:srgbClr val="0000CC"/>
                </a:solidFill>
              </a:rPr>
              <a:t> </a:t>
            </a:r>
            <a:r>
              <a:rPr lang="en-US" sz="2667" b="1" dirty="0">
                <a:solidFill>
                  <a:srgbClr val="0000CC"/>
                </a:solidFill>
              </a:rPr>
              <a:t>heterogeneity</a:t>
            </a:r>
            <a:endParaRPr lang="el-GR" sz="2667" b="1" dirty="0">
              <a:solidFill>
                <a:srgbClr val="0000CC"/>
              </a:solidFill>
            </a:endParaRPr>
          </a:p>
        </p:txBody>
      </p:sp>
      <p:sp>
        <p:nvSpPr>
          <p:cNvPr id="3" name="2 - Θέση περιεχομένου"/>
          <p:cNvSpPr>
            <a:spLocks noGrp="1"/>
          </p:cNvSpPr>
          <p:nvPr>
            <p:ph sz="quarter" idx="1"/>
          </p:nvPr>
        </p:nvSpPr>
        <p:spPr>
          <a:xfrm>
            <a:off x="5080000" y="1275452"/>
            <a:ext cx="4367592" cy="1446550"/>
          </a:xfrm>
        </p:spPr>
        <p:txBody>
          <a:bodyPr>
            <a:spAutoFit/>
          </a:bodyPr>
          <a:lstStyle/>
          <a:p>
            <a:r>
              <a:rPr lang="en-US" sz="2000" dirty="0"/>
              <a:t>Distribution of the analyte in host phases - </a:t>
            </a:r>
            <a:r>
              <a:rPr lang="el-GR" sz="2000" dirty="0"/>
              <a:t> </a:t>
            </a:r>
            <a:r>
              <a:rPr lang="en-US" sz="2000" i="1" dirty="0"/>
              <a:t>In-situ</a:t>
            </a:r>
            <a:r>
              <a:rPr lang="en-US" sz="2000" dirty="0"/>
              <a:t> heterogeneity.</a:t>
            </a:r>
            <a:r>
              <a:rPr lang="el-GR" sz="2000" dirty="0"/>
              <a:t> </a:t>
            </a:r>
          </a:p>
          <a:p>
            <a:r>
              <a:rPr lang="en-US" sz="2000" dirty="0"/>
              <a:t>Significance of scale of observation.</a:t>
            </a:r>
            <a:endParaRPr lang="el-GR" sz="2000" dirty="0"/>
          </a:p>
          <a:p>
            <a:r>
              <a:rPr lang="en-US" sz="2000" dirty="0"/>
              <a:t>Estimated by</a:t>
            </a:r>
            <a:r>
              <a:rPr lang="el-GR" sz="2000" dirty="0"/>
              <a:t> </a:t>
            </a:r>
            <a:r>
              <a:rPr lang="en-US" sz="2000" dirty="0" err="1"/>
              <a:t>RSDsamp</a:t>
            </a:r>
            <a:r>
              <a:rPr lang="en-US" sz="2000" dirty="0"/>
              <a:t>.</a:t>
            </a:r>
            <a:endParaRPr lang="el-GR" sz="2000" dirty="0"/>
          </a:p>
        </p:txBody>
      </p:sp>
      <p:sp>
        <p:nvSpPr>
          <p:cNvPr id="4" name="3 - Ελεύθερη σχεδίαση"/>
          <p:cNvSpPr/>
          <p:nvPr/>
        </p:nvSpPr>
        <p:spPr>
          <a:xfrm>
            <a:off x="1270002" y="1417340"/>
            <a:ext cx="3605919" cy="2285506"/>
          </a:xfrm>
          <a:custGeom>
            <a:avLst/>
            <a:gdLst>
              <a:gd name="connsiteX0" fmla="*/ 369210 w 1821827"/>
              <a:gd name="connsiteY0" fmla="*/ 4230 h 1383087"/>
              <a:gd name="connsiteX1" fmla="*/ 369210 w 1821827"/>
              <a:gd name="connsiteY1" fmla="*/ 4230 h 1383087"/>
              <a:gd name="connsiteX2" fmla="*/ 180525 w 1821827"/>
              <a:gd name="connsiteY2" fmla="*/ 18744 h 1383087"/>
              <a:gd name="connsiteX3" fmla="*/ 136982 w 1821827"/>
              <a:gd name="connsiteY3" fmla="*/ 33258 h 1383087"/>
              <a:gd name="connsiteX4" fmla="*/ 107953 w 1821827"/>
              <a:gd name="connsiteY4" fmla="*/ 76801 h 1383087"/>
              <a:gd name="connsiteX5" fmla="*/ 64410 w 1821827"/>
              <a:gd name="connsiteY5" fmla="*/ 105830 h 1383087"/>
              <a:gd name="connsiteX6" fmla="*/ 20868 w 1821827"/>
              <a:gd name="connsiteY6" fmla="*/ 265487 h 1383087"/>
              <a:gd name="connsiteX7" fmla="*/ 64410 w 1821827"/>
              <a:gd name="connsiteY7" fmla="*/ 483201 h 1383087"/>
              <a:gd name="connsiteX8" fmla="*/ 78925 w 1821827"/>
              <a:gd name="connsiteY8" fmla="*/ 526744 h 1383087"/>
              <a:gd name="connsiteX9" fmla="*/ 224068 w 1821827"/>
              <a:gd name="connsiteY9" fmla="*/ 671887 h 1383087"/>
              <a:gd name="connsiteX10" fmla="*/ 267610 w 1821827"/>
              <a:gd name="connsiteY10" fmla="*/ 715430 h 1383087"/>
              <a:gd name="connsiteX11" fmla="*/ 282125 w 1821827"/>
              <a:gd name="connsiteY11" fmla="*/ 758973 h 1383087"/>
              <a:gd name="connsiteX12" fmla="*/ 369210 w 1821827"/>
              <a:gd name="connsiteY12" fmla="*/ 860573 h 1383087"/>
              <a:gd name="connsiteX13" fmla="*/ 427268 w 1821827"/>
              <a:gd name="connsiteY13" fmla="*/ 947658 h 1383087"/>
              <a:gd name="connsiteX14" fmla="*/ 441782 w 1821827"/>
              <a:gd name="connsiteY14" fmla="*/ 991201 h 1383087"/>
              <a:gd name="connsiteX15" fmla="*/ 470810 w 1821827"/>
              <a:gd name="connsiteY15" fmla="*/ 1034744 h 1383087"/>
              <a:gd name="connsiteX16" fmla="*/ 499839 w 1821827"/>
              <a:gd name="connsiteY16" fmla="*/ 1092801 h 1383087"/>
              <a:gd name="connsiteX17" fmla="*/ 543382 w 1821827"/>
              <a:gd name="connsiteY17" fmla="*/ 1208916 h 1383087"/>
              <a:gd name="connsiteX18" fmla="*/ 615953 w 1821827"/>
              <a:gd name="connsiteY18" fmla="*/ 1310516 h 1383087"/>
              <a:gd name="connsiteX19" fmla="*/ 703039 w 1821827"/>
              <a:gd name="connsiteY19" fmla="*/ 1339544 h 1383087"/>
              <a:gd name="connsiteX20" fmla="*/ 761096 w 1821827"/>
              <a:gd name="connsiteY20" fmla="*/ 1354058 h 1383087"/>
              <a:gd name="connsiteX21" fmla="*/ 804639 w 1821827"/>
              <a:gd name="connsiteY21" fmla="*/ 1368573 h 1383087"/>
              <a:gd name="connsiteX22" fmla="*/ 935268 w 1821827"/>
              <a:gd name="connsiteY22" fmla="*/ 1383087 h 1383087"/>
              <a:gd name="connsiteX23" fmla="*/ 1211039 w 1821827"/>
              <a:gd name="connsiteY23" fmla="*/ 1368573 h 1383087"/>
              <a:gd name="connsiteX24" fmla="*/ 1283610 w 1821827"/>
              <a:gd name="connsiteY24" fmla="*/ 1339544 h 1383087"/>
              <a:gd name="connsiteX25" fmla="*/ 1385210 w 1821827"/>
              <a:gd name="connsiteY25" fmla="*/ 1310516 h 1383087"/>
              <a:gd name="connsiteX26" fmla="*/ 1443268 w 1821827"/>
              <a:gd name="connsiteY26" fmla="*/ 1281487 h 1383087"/>
              <a:gd name="connsiteX27" fmla="*/ 1530353 w 1821827"/>
              <a:gd name="connsiteY27" fmla="*/ 1252458 h 1383087"/>
              <a:gd name="connsiteX28" fmla="*/ 1631953 w 1821827"/>
              <a:gd name="connsiteY28" fmla="*/ 1223430 h 1383087"/>
              <a:gd name="connsiteX29" fmla="*/ 1719039 w 1821827"/>
              <a:gd name="connsiteY29" fmla="*/ 1208916 h 1383087"/>
              <a:gd name="connsiteX30" fmla="*/ 1791610 w 1821827"/>
              <a:gd name="connsiteY30" fmla="*/ 1078287 h 1383087"/>
              <a:gd name="connsiteX31" fmla="*/ 1791610 w 1821827"/>
              <a:gd name="connsiteY31" fmla="*/ 570287 h 1383087"/>
              <a:gd name="connsiteX32" fmla="*/ 1762582 w 1821827"/>
              <a:gd name="connsiteY32" fmla="*/ 512230 h 1383087"/>
              <a:gd name="connsiteX33" fmla="*/ 1719039 w 1821827"/>
              <a:gd name="connsiteY33" fmla="*/ 468687 h 1383087"/>
              <a:gd name="connsiteX34" fmla="*/ 1602925 w 1821827"/>
              <a:gd name="connsiteY34" fmla="*/ 367087 h 1383087"/>
              <a:gd name="connsiteX35" fmla="*/ 1559382 w 1821827"/>
              <a:gd name="connsiteY35" fmla="*/ 338058 h 1383087"/>
              <a:gd name="connsiteX36" fmla="*/ 1472296 w 1821827"/>
              <a:gd name="connsiteY36" fmla="*/ 309030 h 1383087"/>
              <a:gd name="connsiteX37" fmla="*/ 1298125 w 1821827"/>
              <a:gd name="connsiteY37" fmla="*/ 265487 h 1383087"/>
              <a:gd name="connsiteX38" fmla="*/ 1196525 w 1821827"/>
              <a:gd name="connsiteY38" fmla="*/ 236458 h 1383087"/>
              <a:gd name="connsiteX39" fmla="*/ 1094925 w 1821827"/>
              <a:gd name="connsiteY39" fmla="*/ 207430 h 1383087"/>
              <a:gd name="connsiteX40" fmla="*/ 1065896 w 1821827"/>
              <a:gd name="connsiteY40" fmla="*/ 163887 h 1383087"/>
              <a:gd name="connsiteX41" fmla="*/ 1022353 w 1821827"/>
              <a:gd name="connsiteY41" fmla="*/ 134858 h 1383087"/>
              <a:gd name="connsiteX42" fmla="*/ 978810 w 1821827"/>
              <a:gd name="connsiteY42" fmla="*/ 47773 h 1383087"/>
              <a:gd name="connsiteX43" fmla="*/ 862696 w 1821827"/>
              <a:gd name="connsiteY43" fmla="*/ 33258 h 1383087"/>
              <a:gd name="connsiteX44" fmla="*/ 804639 w 1821827"/>
              <a:gd name="connsiteY44" fmla="*/ 18744 h 1383087"/>
              <a:gd name="connsiteX45" fmla="*/ 761096 w 1821827"/>
              <a:gd name="connsiteY45" fmla="*/ 4230 h 1383087"/>
              <a:gd name="connsiteX46" fmla="*/ 456296 w 1821827"/>
              <a:gd name="connsiteY46" fmla="*/ 4230 h 1383087"/>
              <a:gd name="connsiteX47" fmla="*/ 369210 w 1821827"/>
              <a:gd name="connsiteY47" fmla="*/ 4230 h 138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21827" h="1383087">
                <a:moveTo>
                  <a:pt x="369210" y="4230"/>
                </a:moveTo>
                <a:lnTo>
                  <a:pt x="369210" y="4230"/>
                </a:lnTo>
                <a:cubicBezTo>
                  <a:pt x="306315" y="9068"/>
                  <a:pt x="243119" y="10920"/>
                  <a:pt x="180525" y="18744"/>
                </a:cubicBezTo>
                <a:cubicBezTo>
                  <a:pt x="165344" y="20642"/>
                  <a:pt x="148929" y="23701"/>
                  <a:pt x="136982" y="33258"/>
                </a:cubicBezTo>
                <a:cubicBezTo>
                  <a:pt x="123360" y="44155"/>
                  <a:pt x="120288" y="64466"/>
                  <a:pt x="107953" y="76801"/>
                </a:cubicBezTo>
                <a:cubicBezTo>
                  <a:pt x="95618" y="89136"/>
                  <a:pt x="78924" y="96154"/>
                  <a:pt x="64410" y="105830"/>
                </a:cubicBezTo>
                <a:cubicBezTo>
                  <a:pt x="27581" y="216319"/>
                  <a:pt x="41383" y="162911"/>
                  <a:pt x="20868" y="265487"/>
                </a:cubicBezTo>
                <a:cubicBezTo>
                  <a:pt x="47073" y="579955"/>
                  <a:pt x="0" y="354381"/>
                  <a:pt x="64410" y="483201"/>
                </a:cubicBezTo>
                <a:cubicBezTo>
                  <a:pt x="71252" y="496885"/>
                  <a:pt x="69367" y="514797"/>
                  <a:pt x="78925" y="526744"/>
                </a:cubicBezTo>
                <a:cubicBezTo>
                  <a:pt x="78928" y="526748"/>
                  <a:pt x="196421" y="644239"/>
                  <a:pt x="224068" y="671887"/>
                </a:cubicBezTo>
                <a:lnTo>
                  <a:pt x="267610" y="715430"/>
                </a:lnTo>
                <a:cubicBezTo>
                  <a:pt x="272448" y="729944"/>
                  <a:pt x="275283" y="745289"/>
                  <a:pt x="282125" y="758973"/>
                </a:cubicBezTo>
                <a:cubicBezTo>
                  <a:pt x="304231" y="803185"/>
                  <a:pt x="333496" y="824859"/>
                  <a:pt x="369210" y="860573"/>
                </a:cubicBezTo>
                <a:cubicBezTo>
                  <a:pt x="403724" y="964111"/>
                  <a:pt x="354784" y="838932"/>
                  <a:pt x="427268" y="947658"/>
                </a:cubicBezTo>
                <a:cubicBezTo>
                  <a:pt x="435755" y="960388"/>
                  <a:pt x="434940" y="977517"/>
                  <a:pt x="441782" y="991201"/>
                </a:cubicBezTo>
                <a:cubicBezTo>
                  <a:pt x="449583" y="1006803"/>
                  <a:pt x="462155" y="1019598"/>
                  <a:pt x="470810" y="1034744"/>
                </a:cubicBezTo>
                <a:cubicBezTo>
                  <a:pt x="481545" y="1053530"/>
                  <a:pt x="490163" y="1073449"/>
                  <a:pt x="499839" y="1092801"/>
                </a:cubicBezTo>
                <a:cubicBezTo>
                  <a:pt x="522421" y="1205713"/>
                  <a:pt x="497383" y="1128417"/>
                  <a:pt x="543382" y="1208916"/>
                </a:cubicBezTo>
                <a:cubicBezTo>
                  <a:pt x="566508" y="1249387"/>
                  <a:pt x="571418" y="1285775"/>
                  <a:pt x="615953" y="1310516"/>
                </a:cubicBezTo>
                <a:cubicBezTo>
                  <a:pt x="642701" y="1325376"/>
                  <a:pt x="673354" y="1332123"/>
                  <a:pt x="703039" y="1339544"/>
                </a:cubicBezTo>
                <a:cubicBezTo>
                  <a:pt x="722391" y="1344382"/>
                  <a:pt x="741916" y="1348578"/>
                  <a:pt x="761096" y="1354058"/>
                </a:cubicBezTo>
                <a:cubicBezTo>
                  <a:pt x="775807" y="1358261"/>
                  <a:pt x="789548" y="1366058"/>
                  <a:pt x="804639" y="1368573"/>
                </a:cubicBezTo>
                <a:cubicBezTo>
                  <a:pt x="847854" y="1375776"/>
                  <a:pt x="891725" y="1378249"/>
                  <a:pt x="935268" y="1383087"/>
                </a:cubicBezTo>
                <a:cubicBezTo>
                  <a:pt x="1027192" y="1378249"/>
                  <a:pt x="1119699" y="1379991"/>
                  <a:pt x="1211039" y="1368573"/>
                </a:cubicBezTo>
                <a:cubicBezTo>
                  <a:pt x="1236892" y="1365341"/>
                  <a:pt x="1259215" y="1348692"/>
                  <a:pt x="1283610" y="1339544"/>
                </a:cubicBezTo>
                <a:cubicBezTo>
                  <a:pt x="1325251" y="1323929"/>
                  <a:pt x="1339464" y="1321952"/>
                  <a:pt x="1385210" y="1310516"/>
                </a:cubicBezTo>
                <a:cubicBezTo>
                  <a:pt x="1404563" y="1300840"/>
                  <a:pt x="1423179" y="1289523"/>
                  <a:pt x="1443268" y="1281487"/>
                </a:cubicBezTo>
                <a:cubicBezTo>
                  <a:pt x="1471678" y="1270123"/>
                  <a:pt x="1501325" y="1262134"/>
                  <a:pt x="1530353" y="1252458"/>
                </a:cubicBezTo>
                <a:cubicBezTo>
                  <a:pt x="1571850" y="1238626"/>
                  <a:pt x="1586396" y="1232541"/>
                  <a:pt x="1631953" y="1223430"/>
                </a:cubicBezTo>
                <a:cubicBezTo>
                  <a:pt x="1660811" y="1217659"/>
                  <a:pt x="1690010" y="1213754"/>
                  <a:pt x="1719039" y="1208916"/>
                </a:cubicBezTo>
                <a:cubicBezTo>
                  <a:pt x="1785583" y="1109100"/>
                  <a:pt x="1766064" y="1154928"/>
                  <a:pt x="1791610" y="1078287"/>
                </a:cubicBezTo>
                <a:cubicBezTo>
                  <a:pt x="1797085" y="946895"/>
                  <a:pt x="1821827" y="721371"/>
                  <a:pt x="1791610" y="570287"/>
                </a:cubicBezTo>
                <a:cubicBezTo>
                  <a:pt x="1787367" y="549071"/>
                  <a:pt x="1775158" y="529836"/>
                  <a:pt x="1762582" y="512230"/>
                </a:cubicBezTo>
                <a:cubicBezTo>
                  <a:pt x="1750651" y="495527"/>
                  <a:pt x="1732180" y="484456"/>
                  <a:pt x="1719039" y="468687"/>
                </a:cubicBezTo>
                <a:cubicBezTo>
                  <a:pt x="1643443" y="377973"/>
                  <a:pt x="1758952" y="471106"/>
                  <a:pt x="1602925" y="367087"/>
                </a:cubicBezTo>
                <a:cubicBezTo>
                  <a:pt x="1588411" y="357411"/>
                  <a:pt x="1575931" y="343574"/>
                  <a:pt x="1559382" y="338058"/>
                </a:cubicBezTo>
                <a:lnTo>
                  <a:pt x="1472296" y="309030"/>
                </a:lnTo>
                <a:cubicBezTo>
                  <a:pt x="1387391" y="252426"/>
                  <a:pt x="1458420" y="290147"/>
                  <a:pt x="1298125" y="265487"/>
                </a:cubicBezTo>
                <a:cubicBezTo>
                  <a:pt x="1248961" y="257923"/>
                  <a:pt x="1240787" y="249105"/>
                  <a:pt x="1196525" y="236458"/>
                </a:cubicBezTo>
                <a:cubicBezTo>
                  <a:pt x="1068924" y="200000"/>
                  <a:pt x="1199347" y="242236"/>
                  <a:pt x="1094925" y="207430"/>
                </a:cubicBezTo>
                <a:cubicBezTo>
                  <a:pt x="1085249" y="192916"/>
                  <a:pt x="1078231" y="176222"/>
                  <a:pt x="1065896" y="163887"/>
                </a:cubicBezTo>
                <a:cubicBezTo>
                  <a:pt x="1053561" y="151552"/>
                  <a:pt x="1033250" y="148480"/>
                  <a:pt x="1022353" y="134858"/>
                </a:cubicBezTo>
                <a:cubicBezTo>
                  <a:pt x="1003662" y="111495"/>
                  <a:pt x="1014798" y="62168"/>
                  <a:pt x="978810" y="47773"/>
                </a:cubicBezTo>
                <a:cubicBezTo>
                  <a:pt x="942594" y="33286"/>
                  <a:pt x="901171" y="39671"/>
                  <a:pt x="862696" y="33258"/>
                </a:cubicBezTo>
                <a:cubicBezTo>
                  <a:pt x="843020" y="29979"/>
                  <a:pt x="823819" y="24224"/>
                  <a:pt x="804639" y="18744"/>
                </a:cubicBezTo>
                <a:cubicBezTo>
                  <a:pt x="789928" y="14541"/>
                  <a:pt x="776382" y="4867"/>
                  <a:pt x="761096" y="4230"/>
                </a:cubicBezTo>
                <a:cubicBezTo>
                  <a:pt x="659584" y="0"/>
                  <a:pt x="557896" y="4230"/>
                  <a:pt x="456296" y="4230"/>
                </a:cubicBezTo>
                <a:lnTo>
                  <a:pt x="369210" y="4230"/>
                </a:lnTo>
                <a:close/>
              </a:path>
            </a:pathLst>
          </a:cu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sz="1500"/>
          </a:p>
        </p:txBody>
      </p:sp>
      <p:sp>
        <p:nvSpPr>
          <p:cNvPr id="5" name="4 - Δάκρυ"/>
          <p:cNvSpPr/>
          <p:nvPr/>
        </p:nvSpPr>
        <p:spPr>
          <a:xfrm>
            <a:off x="2055606" y="1722626"/>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6" name="5 - Δάκρυ"/>
          <p:cNvSpPr/>
          <p:nvPr/>
        </p:nvSpPr>
        <p:spPr>
          <a:xfrm>
            <a:off x="3315746" y="2502713"/>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7" name="6 - Δάκρυ"/>
          <p:cNvSpPr/>
          <p:nvPr/>
        </p:nvSpPr>
        <p:spPr>
          <a:xfrm>
            <a:off x="2715679" y="2922759"/>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8" name="7 - Δάκρυ"/>
          <p:cNvSpPr/>
          <p:nvPr/>
        </p:nvSpPr>
        <p:spPr>
          <a:xfrm>
            <a:off x="3135726" y="2262686"/>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9" name="8 - Δάκρυ"/>
          <p:cNvSpPr/>
          <p:nvPr/>
        </p:nvSpPr>
        <p:spPr>
          <a:xfrm>
            <a:off x="2655673" y="1842639"/>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10" name="9 - Δάκρυ"/>
          <p:cNvSpPr/>
          <p:nvPr/>
        </p:nvSpPr>
        <p:spPr>
          <a:xfrm>
            <a:off x="4035826" y="3102779"/>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11" name="10 - Δάκρυ"/>
          <p:cNvSpPr/>
          <p:nvPr/>
        </p:nvSpPr>
        <p:spPr>
          <a:xfrm>
            <a:off x="2175619" y="2322693"/>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12" name="11 - Δάκρυ"/>
          <p:cNvSpPr/>
          <p:nvPr/>
        </p:nvSpPr>
        <p:spPr>
          <a:xfrm>
            <a:off x="3135726" y="2682733"/>
            <a:ext cx="180020" cy="180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14" name="13 - Δάκρυ"/>
          <p:cNvSpPr/>
          <p:nvPr/>
        </p:nvSpPr>
        <p:spPr>
          <a:xfrm>
            <a:off x="4095834" y="2322694"/>
            <a:ext cx="300033" cy="300033"/>
          </a:xfrm>
          <a:prstGeom prst="teardrop">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500"/>
          </a:p>
        </p:txBody>
      </p:sp>
      <p:sp>
        <p:nvSpPr>
          <p:cNvPr id="15" name="14 - Δάκρυ"/>
          <p:cNvSpPr/>
          <p:nvPr/>
        </p:nvSpPr>
        <p:spPr>
          <a:xfrm>
            <a:off x="3855807" y="2682734"/>
            <a:ext cx="300033" cy="300033"/>
          </a:xfrm>
          <a:prstGeom prst="teardrop">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500"/>
          </a:p>
        </p:txBody>
      </p:sp>
      <p:sp>
        <p:nvSpPr>
          <p:cNvPr id="16" name="15 - Δάκρυ"/>
          <p:cNvSpPr/>
          <p:nvPr/>
        </p:nvSpPr>
        <p:spPr>
          <a:xfrm>
            <a:off x="2835694" y="2382700"/>
            <a:ext cx="300033" cy="300033"/>
          </a:xfrm>
          <a:prstGeom prst="teardrop">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500"/>
          </a:p>
        </p:txBody>
      </p:sp>
      <p:sp>
        <p:nvSpPr>
          <p:cNvPr id="17" name="16 - Δάκρυ"/>
          <p:cNvSpPr/>
          <p:nvPr/>
        </p:nvSpPr>
        <p:spPr>
          <a:xfrm>
            <a:off x="2295634" y="2622727"/>
            <a:ext cx="300033" cy="300033"/>
          </a:xfrm>
          <a:prstGeom prst="teardrop">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500"/>
          </a:p>
        </p:txBody>
      </p:sp>
      <p:sp>
        <p:nvSpPr>
          <p:cNvPr id="18" name="17 - Δάκρυ"/>
          <p:cNvSpPr/>
          <p:nvPr/>
        </p:nvSpPr>
        <p:spPr>
          <a:xfrm>
            <a:off x="1695567" y="1722627"/>
            <a:ext cx="300033" cy="300033"/>
          </a:xfrm>
          <a:prstGeom prst="teardrop">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500"/>
          </a:p>
        </p:txBody>
      </p:sp>
      <p:sp>
        <p:nvSpPr>
          <p:cNvPr id="19" name="18 - Ορθογώνιο"/>
          <p:cNvSpPr/>
          <p:nvPr/>
        </p:nvSpPr>
        <p:spPr>
          <a:xfrm>
            <a:off x="1635559" y="1542607"/>
            <a:ext cx="720080" cy="66007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20" name="19 - Ορθογώνιο"/>
          <p:cNvSpPr/>
          <p:nvPr/>
        </p:nvSpPr>
        <p:spPr>
          <a:xfrm>
            <a:off x="3315747" y="2022660"/>
            <a:ext cx="1140127" cy="11401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21" name="20 - Ορθογώνιο"/>
          <p:cNvSpPr/>
          <p:nvPr/>
        </p:nvSpPr>
        <p:spPr>
          <a:xfrm>
            <a:off x="2523716" y="4329598"/>
            <a:ext cx="5148572" cy="400110"/>
          </a:xfrm>
          <a:prstGeom prst="rect">
            <a:avLst/>
          </a:prstGeom>
        </p:spPr>
        <p:txBody>
          <a:bodyPr wrap="square">
            <a:spAutoFit/>
          </a:bodyPr>
          <a:lstStyle/>
          <a:p>
            <a:r>
              <a:rPr lang="el-GR" sz="2000" dirty="0">
                <a:latin typeface="Calibri" pitchFamily="34" charset="0"/>
              </a:rPr>
              <a:t> </a:t>
            </a:r>
            <a:r>
              <a:rPr lang="en-US" sz="2000" dirty="0">
                <a:latin typeface="Calibri" pitchFamily="34" charset="0"/>
              </a:rPr>
              <a:t>Expanded uncertainty:  </a:t>
            </a:r>
            <a:r>
              <a:rPr lang="en-US" sz="2000" dirty="0" err="1">
                <a:latin typeface="Calibri" pitchFamily="34" charset="0"/>
              </a:rPr>
              <a:t>U</a:t>
            </a:r>
            <a:r>
              <a:rPr lang="en-US" sz="2000" baseline="-25000" dirty="0" err="1">
                <a:latin typeface="Calibri" pitchFamily="34" charset="0"/>
              </a:rPr>
              <a:t>meas</a:t>
            </a:r>
            <a:r>
              <a:rPr lang="en-US" sz="2000" baseline="-25000" dirty="0">
                <a:latin typeface="Calibri" pitchFamily="34" charset="0"/>
              </a:rPr>
              <a:t> </a:t>
            </a:r>
            <a:r>
              <a:rPr lang="en-US" sz="2000" dirty="0">
                <a:latin typeface="Calibri" pitchFamily="34" charset="0"/>
              </a:rPr>
              <a:t>= 200s</a:t>
            </a:r>
            <a:r>
              <a:rPr lang="en-US" sz="2000" baseline="-25000" dirty="0">
                <a:latin typeface="Calibri" pitchFamily="34" charset="0"/>
              </a:rPr>
              <a:t>meas</a:t>
            </a:r>
            <a:r>
              <a:rPr lang="en-US" sz="2000" dirty="0">
                <a:latin typeface="Calibri" pitchFamily="34" charset="0"/>
              </a:rPr>
              <a:t>/mean</a:t>
            </a:r>
            <a:endParaRPr lang="el-GR" sz="2000" dirty="0">
              <a:latin typeface="Calibri" pitchFamily="34" charset="0"/>
            </a:endParaRPr>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1875" y="4873726"/>
            <a:ext cx="2280253" cy="662009"/>
          </a:xfrm>
          <a:prstGeom prst="rect">
            <a:avLst/>
          </a:prstGeom>
          <a:noFill/>
          <a:ln w="9525">
            <a:noFill/>
            <a:miter lim="800000"/>
            <a:headEnd/>
            <a:tailEnd/>
          </a:ln>
        </p:spPr>
      </p:pic>
      <p:sp>
        <p:nvSpPr>
          <p:cNvPr id="23" name="22 - Έλλειψη"/>
          <p:cNvSpPr/>
          <p:nvPr/>
        </p:nvSpPr>
        <p:spPr>
          <a:xfrm>
            <a:off x="3771855" y="5053744"/>
            <a:ext cx="840093" cy="54006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25" name="24 - TextBox"/>
          <p:cNvSpPr txBox="1"/>
          <p:nvPr/>
        </p:nvSpPr>
        <p:spPr>
          <a:xfrm>
            <a:off x="1479601" y="3697595"/>
            <a:ext cx="2760307" cy="323165"/>
          </a:xfrm>
          <a:prstGeom prst="rect">
            <a:avLst/>
          </a:prstGeom>
          <a:noFill/>
        </p:spPr>
        <p:txBody>
          <a:bodyPr wrap="square" rtlCol="0">
            <a:spAutoFit/>
          </a:bodyPr>
          <a:lstStyle/>
          <a:p>
            <a:r>
              <a:rPr lang="en-US" sz="1500" dirty="0"/>
              <a:t>Host phases of the </a:t>
            </a:r>
            <a:r>
              <a:rPr lang="en-US" sz="1500" dirty="0" err="1"/>
              <a:t>analyte</a:t>
            </a:r>
            <a:endParaRPr lang="el-GR" sz="1500" dirty="0"/>
          </a:p>
        </p:txBody>
      </p:sp>
      <p:cxnSp>
        <p:nvCxnSpPr>
          <p:cNvPr id="27" name="26 - Ευθύγραμμο βέλος σύνδεσης"/>
          <p:cNvCxnSpPr>
            <a:endCxn id="17" idx="2"/>
          </p:cNvCxnSpPr>
          <p:nvPr/>
        </p:nvCxnSpPr>
        <p:spPr>
          <a:xfrm flipV="1">
            <a:off x="2259688" y="2922761"/>
            <a:ext cx="185963" cy="834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a:cxnSpLocks/>
            <a:endCxn id="7" idx="2"/>
          </p:cNvCxnSpPr>
          <p:nvPr/>
        </p:nvCxnSpPr>
        <p:spPr>
          <a:xfrm flipV="1">
            <a:off x="2277661" y="3102779"/>
            <a:ext cx="528028" cy="6322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6071" y="3711982"/>
            <a:ext cx="3180353" cy="371730"/>
          </a:xfrm>
          <a:prstGeom prst="rect">
            <a:avLst/>
          </a:prstGeom>
          <a:noFill/>
          <a:ln w="9525">
            <a:noFill/>
            <a:miter lim="800000"/>
            <a:headEnd/>
            <a:tailEnd/>
          </a:ln>
        </p:spPr>
      </p:pic>
      <p:sp>
        <p:nvSpPr>
          <p:cNvPr id="24" name="23 - Έλλειψη"/>
          <p:cNvSpPr/>
          <p:nvPr/>
        </p:nvSpPr>
        <p:spPr>
          <a:xfrm>
            <a:off x="5626061" y="3577581"/>
            <a:ext cx="905619" cy="6000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34" name="33 - Θέση αριθμού διαφάνειας"/>
          <p:cNvSpPr>
            <a:spLocks noGrp="1"/>
          </p:cNvSpPr>
          <p:nvPr>
            <p:ph type="sldNum" sz="quarter" idx="12"/>
          </p:nvPr>
        </p:nvSpPr>
        <p:spPr/>
        <p:txBody>
          <a:bodyPr>
            <a:normAutofit/>
          </a:bodyPr>
          <a:lstStyle/>
          <a:p>
            <a:fld id="{5D537072-6A86-4ECD-B6C6-E8B8CB5A1E81}" type="slidenum">
              <a:rPr lang="el-GR" smtClean="0"/>
              <a:pPr/>
              <a:t>7</a:t>
            </a:fld>
            <a:endParaRPr lang="el-GR"/>
          </a:p>
        </p:txBody>
      </p:sp>
      <p:cxnSp>
        <p:nvCxnSpPr>
          <p:cNvPr id="22" name="26 - Ευθύγραμμο βέλος σύνδεσης">
            <a:extLst>
              <a:ext uri="{FF2B5EF4-FFF2-40B4-BE49-F238E27FC236}">
                <a16:creationId xmlns:a16="http://schemas.microsoft.com/office/drawing/2014/main" id="{BBB70CB8-0E1E-2F4A-4E62-F0BBD6B94236}"/>
              </a:ext>
            </a:extLst>
          </p:cNvPr>
          <p:cNvCxnSpPr>
            <a:cxnSpLocks/>
            <a:stCxn id="3" idx="2"/>
            <a:endCxn id="24" idx="0"/>
          </p:cNvCxnSpPr>
          <p:nvPr/>
        </p:nvCxnSpPr>
        <p:spPr>
          <a:xfrm flipH="1">
            <a:off x="6078871" y="2722002"/>
            <a:ext cx="1184925" cy="8555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7D8A6D-A437-899A-4221-D89A3417E0CE}"/>
              </a:ext>
            </a:extLst>
          </p:cNvPr>
          <p:cNvCxnSpPr>
            <a:cxnSpLocks/>
          </p:cNvCxnSpPr>
          <p:nvPr/>
        </p:nvCxnSpPr>
        <p:spPr>
          <a:xfrm>
            <a:off x="516238" y="913284"/>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icture 2"/>
          <p:cNvSpPr>
            <a:spLocks noChangeAspect="1" noChangeArrowheads="1"/>
          </p:cNvSpPr>
          <p:nvPr/>
        </p:nvSpPr>
        <p:spPr bwMode="auto">
          <a:xfrm>
            <a:off x="1419491" y="133615"/>
            <a:ext cx="2309813" cy="2999052"/>
          </a:xfrm>
          <a:prstGeom prst="rect">
            <a:avLst/>
          </a:prstGeom>
          <a:noFill/>
          <a:ln w="9525">
            <a:noFill/>
            <a:miter lim="800000"/>
            <a:headEnd/>
            <a:tailEnd/>
          </a:ln>
        </p:spPr>
        <p:txBody>
          <a:bodyPr/>
          <a:lstStyle/>
          <a:p>
            <a:endParaRPr lang="el-GR" sz="1500"/>
          </a:p>
        </p:txBody>
      </p:sp>
      <p:sp>
        <p:nvSpPr>
          <p:cNvPr id="16387" name="Rectangle 2"/>
          <p:cNvSpPr>
            <a:spLocks noChangeArrowheads="1"/>
          </p:cNvSpPr>
          <p:nvPr/>
        </p:nvSpPr>
        <p:spPr bwMode="auto">
          <a:xfrm>
            <a:off x="111448" y="746084"/>
            <a:ext cx="4968552" cy="4801314"/>
          </a:xfrm>
          <a:prstGeom prst="rect">
            <a:avLst/>
          </a:prstGeom>
          <a:noFill/>
          <a:ln w="9525">
            <a:noFill/>
            <a:miter lim="800000"/>
            <a:headEnd/>
            <a:tailEnd/>
          </a:ln>
        </p:spPr>
        <p:txBody>
          <a:bodyPr wrap="square">
            <a:spAutoFit/>
          </a:bodyPr>
          <a:lstStyle/>
          <a:p>
            <a:r>
              <a:rPr lang="en-US" b="1" dirty="0">
                <a:latin typeface="Arial" charset="0"/>
              </a:rPr>
              <a:t>To assess the </a:t>
            </a:r>
            <a:r>
              <a:rPr lang="en-US" b="1" u="sng" dirty="0">
                <a:latin typeface="Arial" charset="0"/>
              </a:rPr>
              <a:t>Precision</a:t>
            </a:r>
            <a:r>
              <a:rPr lang="en-US" b="1" dirty="0">
                <a:latin typeface="Arial" charset="0"/>
              </a:rPr>
              <a:t> of chemical analysis results relative to the variation due to sample preparation and sampling, duplicate field samples should be collected and repeat measurements made (</a:t>
            </a:r>
            <a:r>
              <a:rPr lang="en-US" i="1" dirty="0">
                <a:latin typeface="Arial" charset="0"/>
              </a:rPr>
              <a:t>approximately 3% to 10% of sample sites should be sampled in duplicate, depending on the total number of samples to be collected</a:t>
            </a:r>
            <a:r>
              <a:rPr lang="en-US" b="1" dirty="0">
                <a:latin typeface="Arial" charset="0"/>
              </a:rPr>
              <a:t>). </a:t>
            </a:r>
          </a:p>
          <a:p>
            <a:endParaRPr lang="en-US" b="1" dirty="0">
              <a:latin typeface="Arial" charset="0"/>
            </a:endParaRPr>
          </a:p>
          <a:p>
            <a:r>
              <a:rPr lang="en-US" b="1" dirty="0">
                <a:latin typeface="Arial" charset="0"/>
              </a:rPr>
              <a:t>The field duplicate samples are prepared independently of each other and </a:t>
            </a:r>
            <a:r>
              <a:rPr lang="en-US" b="1" dirty="0" err="1">
                <a:latin typeface="Arial" charset="0"/>
              </a:rPr>
              <a:t>analysed</a:t>
            </a:r>
            <a:r>
              <a:rPr lang="en-US" b="1" dirty="0">
                <a:latin typeface="Arial" charset="0"/>
              </a:rPr>
              <a:t> randomly along with all other samples.  Each field duplicate sample is </a:t>
            </a:r>
            <a:r>
              <a:rPr lang="en-US" b="1" dirty="0" err="1">
                <a:latin typeface="Arial" charset="0"/>
              </a:rPr>
              <a:t>analysed</a:t>
            </a:r>
            <a:r>
              <a:rPr lang="en-US" b="1" dirty="0">
                <a:latin typeface="Arial" charset="0"/>
              </a:rPr>
              <a:t> in replicate, as has already been described, to allow estimation of measurement uncertainty by the ANOVA statistical interpretation method.</a:t>
            </a:r>
          </a:p>
        </p:txBody>
      </p:sp>
      <p:sp>
        <p:nvSpPr>
          <p:cNvPr id="16388" name="Rectangle 4"/>
          <p:cNvSpPr>
            <a:spLocks noChangeArrowheads="1"/>
          </p:cNvSpPr>
          <p:nvPr/>
        </p:nvSpPr>
        <p:spPr bwMode="auto">
          <a:xfrm>
            <a:off x="1270000" y="7998"/>
            <a:ext cx="7620000" cy="553998"/>
          </a:xfrm>
          <a:prstGeom prst="rect">
            <a:avLst/>
          </a:prstGeom>
          <a:noFill/>
          <a:ln w="9525">
            <a:noFill/>
            <a:miter lim="800000"/>
            <a:headEnd/>
            <a:tailEnd/>
          </a:ln>
        </p:spPr>
        <p:txBody>
          <a:bodyPr anchor="ctr">
            <a:spAutoFit/>
          </a:bodyPr>
          <a:lstStyle/>
          <a:p>
            <a:pPr algn="ctr"/>
            <a:r>
              <a:rPr lang="en-GB" sz="3000" b="1" dirty="0">
                <a:solidFill>
                  <a:srgbClr val="3333CC"/>
                </a:solidFill>
                <a:latin typeface="Arial" charset="0"/>
              </a:rPr>
              <a:t>Assessment of precision</a:t>
            </a:r>
          </a:p>
        </p:txBody>
      </p:sp>
      <p:pic>
        <p:nvPicPr>
          <p:cNvPr id="2" name="Εικόνα 1">
            <a:extLst>
              <a:ext uri="{FF2B5EF4-FFF2-40B4-BE49-F238E27FC236}">
                <a16:creationId xmlns:a16="http://schemas.microsoft.com/office/drawing/2014/main" id="{0B39A864-5B13-CFD4-FFAB-CF57F81944DD}"/>
              </a:ext>
            </a:extLst>
          </p:cNvPr>
          <p:cNvPicPr>
            <a:picLocks noChangeAspect="1"/>
          </p:cNvPicPr>
          <p:nvPr/>
        </p:nvPicPr>
        <p:blipFill>
          <a:blip r:embed="rId2"/>
          <a:stretch>
            <a:fillRect/>
          </a:stretch>
        </p:blipFill>
        <p:spPr>
          <a:xfrm>
            <a:off x="5368033" y="717929"/>
            <a:ext cx="4181936" cy="4297870"/>
          </a:xfrm>
          <a:prstGeom prst="rect">
            <a:avLst/>
          </a:prstGeom>
        </p:spPr>
      </p:pic>
      <p:sp>
        <p:nvSpPr>
          <p:cNvPr id="3" name="Rectangle 4">
            <a:extLst>
              <a:ext uri="{FF2B5EF4-FFF2-40B4-BE49-F238E27FC236}">
                <a16:creationId xmlns:a16="http://schemas.microsoft.com/office/drawing/2014/main" id="{E6BEB8AC-9A5C-57E8-76F4-CCD38D81E9DE}"/>
              </a:ext>
            </a:extLst>
          </p:cNvPr>
          <p:cNvSpPr>
            <a:spLocks noChangeArrowheads="1"/>
          </p:cNvSpPr>
          <p:nvPr/>
        </p:nvSpPr>
        <p:spPr bwMode="auto">
          <a:xfrm>
            <a:off x="5368033" y="5243903"/>
            <a:ext cx="2808312" cy="184666"/>
          </a:xfrm>
          <a:prstGeom prst="rect">
            <a:avLst/>
          </a:prstGeom>
          <a:noFill/>
          <a:ln w="9525">
            <a:noFill/>
            <a:miter lim="800000"/>
            <a:headEnd/>
            <a:tailEnd/>
          </a:ln>
        </p:spPr>
        <p:txBody>
          <a:bodyPr wrap="square" tIns="0" bIns="0">
            <a:spAutoFit/>
          </a:bodyPr>
          <a:lstStyle/>
          <a:p>
            <a:r>
              <a:rPr lang="en-GB" sz="1200" i="1" dirty="0">
                <a:latin typeface="+mj-lt"/>
              </a:rPr>
              <a:t>Source:  Demetriades (2011, Fig. 6.1, p.78)</a:t>
            </a:r>
            <a:endParaRPr lang="el-GR" sz="1200" dirty="0">
              <a:latin typeface="+mj-lt"/>
            </a:endParaRPr>
          </a:p>
        </p:txBody>
      </p:sp>
      <p:cxnSp>
        <p:nvCxnSpPr>
          <p:cNvPr id="4" name="Straight Connector 3">
            <a:extLst>
              <a:ext uri="{FF2B5EF4-FFF2-40B4-BE49-F238E27FC236}">
                <a16:creationId xmlns:a16="http://schemas.microsoft.com/office/drawing/2014/main" id="{0CC4F5AA-A82B-BC29-D275-74B92618F746}"/>
              </a:ext>
            </a:extLst>
          </p:cNvPr>
          <p:cNvCxnSpPr>
            <a:cxnSpLocks/>
          </p:cNvCxnSpPr>
          <p:nvPr/>
        </p:nvCxnSpPr>
        <p:spPr>
          <a:xfrm>
            <a:off x="516238" y="553244"/>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399480" y="972928"/>
            <a:ext cx="9145016" cy="707886"/>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eaLnBrk="0" hangingPunct="0">
              <a:spcBef>
                <a:spcPct val="50000"/>
              </a:spcBef>
            </a:pPr>
            <a:r>
              <a:rPr lang="en-GB" sz="2000" b="1">
                <a:solidFill>
                  <a:srgbClr val="000086"/>
                </a:solidFill>
                <a:latin typeface="Arial" charset="0"/>
              </a:rPr>
              <a:t>In a Geochemical Survey, it is important to quantify all inherent errors due to different sources of variability:</a:t>
            </a:r>
            <a:endParaRPr lang="el-GR" sz="2000" b="1">
              <a:solidFill>
                <a:srgbClr val="000086"/>
              </a:solidFill>
              <a:latin typeface="Arial" charset="0"/>
            </a:endParaRPr>
          </a:p>
        </p:txBody>
      </p:sp>
      <p:sp>
        <p:nvSpPr>
          <p:cNvPr id="11267" name="Text Box 14"/>
          <p:cNvSpPr txBox="1">
            <a:spLocks noChangeArrowheads="1"/>
          </p:cNvSpPr>
          <p:nvPr/>
        </p:nvSpPr>
        <p:spPr bwMode="auto">
          <a:xfrm>
            <a:off x="255464" y="4118511"/>
            <a:ext cx="9721080" cy="1015663"/>
          </a:xfrm>
          <a:prstGeom prst="rect">
            <a:avLst/>
          </a:prstGeom>
          <a:gradFill rotWithShape="1">
            <a:gsLst>
              <a:gs pos="0">
                <a:srgbClr val="CCFFFF"/>
              </a:gs>
              <a:gs pos="50000">
                <a:srgbClr val="FFFF99"/>
              </a:gs>
              <a:gs pos="100000">
                <a:srgbClr val="CCFFFF"/>
              </a:gs>
            </a:gsLst>
            <a:lin ang="5400000" scaled="1"/>
          </a:gradFill>
          <a:ln w="25400">
            <a:solidFill>
              <a:schemeClr val="bg2"/>
            </a:solidFill>
            <a:miter lim="800000"/>
            <a:headEnd/>
            <a:tailEnd/>
          </a:ln>
        </p:spPr>
        <p:txBody>
          <a:bodyPr wrap="square">
            <a:spAutoFit/>
          </a:bodyPr>
          <a:lstStyle/>
          <a:p>
            <a:pPr algn="ctr" eaLnBrk="0" hangingPunct="0">
              <a:spcBef>
                <a:spcPct val="50000"/>
              </a:spcBef>
            </a:pPr>
            <a:r>
              <a:rPr lang="en-GB" sz="2400" b="1" i="1" u="sng" dirty="0">
                <a:solidFill>
                  <a:srgbClr val="FF0000"/>
                </a:solidFill>
                <a:latin typeface="Arial" charset="0"/>
              </a:rPr>
              <a:t>Question</a:t>
            </a:r>
            <a:r>
              <a:rPr lang="en-GB" sz="2400" b="1" dirty="0">
                <a:solidFill>
                  <a:srgbClr val="000086"/>
                </a:solidFill>
                <a:latin typeface="Arial" charset="0"/>
              </a:rPr>
              <a:t>:  </a:t>
            </a:r>
          </a:p>
          <a:p>
            <a:pPr algn="ctr" eaLnBrk="0" hangingPunct="0">
              <a:spcBef>
                <a:spcPct val="50000"/>
              </a:spcBef>
            </a:pPr>
            <a:r>
              <a:rPr lang="en-GB" sz="2400" b="1" i="1" dirty="0">
                <a:solidFill>
                  <a:srgbClr val="000086"/>
                </a:solidFill>
                <a:latin typeface="Arial" charset="0"/>
              </a:rPr>
              <a:t>What property are we mapping in a geochemical survey?</a:t>
            </a:r>
            <a:endParaRPr lang="el-GR" sz="2400" b="1" i="1" dirty="0">
              <a:solidFill>
                <a:srgbClr val="000086"/>
              </a:solidFill>
              <a:latin typeface="Arial" charset="0"/>
            </a:endParaRPr>
          </a:p>
        </p:txBody>
      </p:sp>
      <p:sp>
        <p:nvSpPr>
          <p:cNvPr id="11268" name="Text Box 33"/>
          <p:cNvSpPr txBox="1">
            <a:spLocks noChangeArrowheads="1"/>
          </p:cNvSpPr>
          <p:nvPr/>
        </p:nvSpPr>
        <p:spPr bwMode="auto">
          <a:xfrm>
            <a:off x="3939647" y="2072670"/>
            <a:ext cx="4596737" cy="1015663"/>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marL="152130" indent="-152130" eaLnBrk="0" hangingPunct="0">
              <a:spcBef>
                <a:spcPct val="50000"/>
              </a:spcBef>
              <a:buFontTx/>
              <a:buChar char="•"/>
            </a:pPr>
            <a:r>
              <a:rPr lang="en-GB" sz="2000" b="1" dirty="0">
                <a:solidFill>
                  <a:srgbClr val="000086"/>
                </a:solidFill>
                <a:latin typeface="Arial" charset="0"/>
              </a:rPr>
              <a:t>Sampling (or Site)</a:t>
            </a:r>
          </a:p>
          <a:p>
            <a:pPr marL="152130" indent="-152130" eaLnBrk="0" hangingPunct="0">
              <a:buFontTx/>
              <a:buChar char="•"/>
            </a:pPr>
            <a:r>
              <a:rPr lang="en-GB" sz="2000" b="1" dirty="0">
                <a:solidFill>
                  <a:srgbClr val="000086"/>
                </a:solidFill>
                <a:latin typeface="Arial" charset="0"/>
              </a:rPr>
              <a:t>Analytical (or Laboratory)</a:t>
            </a:r>
          </a:p>
          <a:p>
            <a:pPr marL="152130" indent="-152130" eaLnBrk="0" hangingPunct="0">
              <a:buFontTx/>
              <a:buChar char="•"/>
            </a:pPr>
            <a:r>
              <a:rPr lang="en-GB" sz="2000" b="1" dirty="0">
                <a:solidFill>
                  <a:srgbClr val="000086"/>
                </a:solidFill>
                <a:latin typeface="Arial" charset="0"/>
              </a:rPr>
              <a:t>Spatial (or Geochemical or Natural)</a:t>
            </a:r>
            <a:endParaRPr lang="el-GR" sz="2000" b="1" dirty="0">
              <a:solidFill>
                <a:srgbClr val="000086"/>
              </a:solidFill>
              <a:latin typeface="Arial" charset="0"/>
            </a:endParaRPr>
          </a:p>
        </p:txBody>
      </p:sp>
      <p:sp>
        <p:nvSpPr>
          <p:cNvPr id="11271" name="Text Box 36"/>
          <p:cNvSpPr txBox="1">
            <a:spLocks noChangeArrowheads="1"/>
          </p:cNvSpPr>
          <p:nvPr/>
        </p:nvSpPr>
        <p:spPr bwMode="auto">
          <a:xfrm>
            <a:off x="516238" y="0"/>
            <a:ext cx="9144000" cy="461665"/>
          </a:xfrm>
          <a:prstGeom prst="rect">
            <a:avLst/>
          </a:prstGeom>
          <a:noFill/>
          <a:ln w="9525">
            <a:noFill/>
            <a:miter lim="800000"/>
            <a:headEnd/>
            <a:tailEnd/>
          </a:ln>
        </p:spPr>
        <p:txBody>
          <a:bodyPr wrap="square">
            <a:spAutoFit/>
          </a:bodyPr>
          <a:lstStyle/>
          <a:p>
            <a:pPr algn="ctr">
              <a:spcBef>
                <a:spcPct val="50000"/>
              </a:spcBef>
            </a:pPr>
            <a:r>
              <a:rPr lang="en-GB" sz="2400" b="1" dirty="0">
                <a:solidFill>
                  <a:srgbClr val="0000FF"/>
                </a:solidFill>
                <a:latin typeface="Arial" charset="0"/>
              </a:rPr>
              <a:t>Quantification of sources of variation (1/5)</a:t>
            </a:r>
          </a:p>
        </p:txBody>
      </p:sp>
      <p:sp>
        <p:nvSpPr>
          <p:cNvPr id="11272" name="Text Box 33"/>
          <p:cNvSpPr txBox="1">
            <a:spLocks noChangeArrowheads="1"/>
          </p:cNvSpPr>
          <p:nvPr/>
        </p:nvSpPr>
        <p:spPr bwMode="auto">
          <a:xfrm>
            <a:off x="1623616" y="2355578"/>
            <a:ext cx="1655895" cy="461665"/>
          </a:xfrm>
          <a:prstGeom prst="rect">
            <a:avLst/>
          </a:prstGeom>
          <a:gradFill rotWithShape="1">
            <a:gsLst>
              <a:gs pos="0">
                <a:srgbClr val="FFCCFF"/>
              </a:gs>
              <a:gs pos="50000">
                <a:srgbClr val="FFFF99"/>
              </a:gs>
              <a:gs pos="100000">
                <a:srgbClr val="FFCCFF"/>
              </a:gs>
            </a:gsLst>
            <a:lin ang="5400000" scaled="1"/>
          </a:gradFill>
          <a:ln w="25400">
            <a:solidFill>
              <a:srgbClr val="FF00FF"/>
            </a:solidFill>
            <a:miter lim="800000"/>
            <a:headEnd/>
            <a:tailEnd/>
          </a:ln>
        </p:spPr>
        <p:txBody>
          <a:bodyPr wrap="square">
            <a:spAutoFit/>
          </a:bodyPr>
          <a:lstStyle/>
          <a:p>
            <a:pPr marL="152130" indent="-152130" algn="ctr" eaLnBrk="0" hangingPunct="0">
              <a:spcBef>
                <a:spcPct val="50000"/>
              </a:spcBef>
            </a:pPr>
            <a:r>
              <a:rPr lang="en-GB" sz="2400" b="1">
                <a:solidFill>
                  <a:srgbClr val="000086"/>
                </a:solidFill>
                <a:latin typeface="Arial" charset="0"/>
              </a:rPr>
              <a:t>ANOVA</a:t>
            </a:r>
            <a:endParaRPr lang="el-GR" sz="2400" b="1">
              <a:solidFill>
                <a:srgbClr val="000086"/>
              </a:solidFill>
              <a:latin typeface="Arial" charset="0"/>
            </a:endParaRPr>
          </a:p>
        </p:txBody>
      </p:sp>
      <p:cxnSp>
        <p:nvCxnSpPr>
          <p:cNvPr id="10" name="Straight Arrow Connector 9"/>
          <p:cNvCxnSpPr>
            <a:cxnSpLocks/>
            <a:stCxn id="11272" idx="3"/>
            <a:endCxn id="11268" idx="1"/>
          </p:cNvCxnSpPr>
          <p:nvPr/>
        </p:nvCxnSpPr>
        <p:spPr>
          <a:xfrm flipV="1">
            <a:off x="3279511" y="2580502"/>
            <a:ext cx="660136" cy="5909"/>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ACD8E9A-C399-E281-5325-01B55B59F83B}"/>
              </a:ext>
            </a:extLst>
          </p:cNvPr>
          <p:cNvCxnSpPr>
            <a:cxnSpLocks/>
          </p:cNvCxnSpPr>
          <p:nvPr/>
        </p:nvCxnSpPr>
        <p:spPr>
          <a:xfrm>
            <a:off x="516238" y="481236"/>
            <a:ext cx="914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4742</Words>
  <Application>Microsoft Office PowerPoint</Application>
  <PresentationFormat>Custom</PresentationFormat>
  <Paragraphs>694</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Major cause of measurement uncertainty due to sampling is the inherent in-situ heterogeneity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Alecos Demetriades</dc:creator>
  <cp:lastModifiedBy>Alecos Demetriades</cp:lastModifiedBy>
  <cp:revision>65</cp:revision>
  <dcterms:created xsi:type="dcterms:W3CDTF">2022-06-25T09:26:52Z</dcterms:created>
  <dcterms:modified xsi:type="dcterms:W3CDTF">2024-07-18T10:04:54Z</dcterms:modified>
</cp:coreProperties>
</file>