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6"/>
  </p:notesMasterIdLst>
  <p:handoutMasterIdLst>
    <p:handoutMasterId r:id="rId57"/>
  </p:handoutMasterIdLst>
  <p:sldIdLst>
    <p:sldId id="256" r:id="rId2"/>
    <p:sldId id="257" r:id="rId3"/>
    <p:sldId id="258" r:id="rId4"/>
    <p:sldId id="270" r:id="rId5"/>
    <p:sldId id="259" r:id="rId6"/>
    <p:sldId id="260" r:id="rId7"/>
    <p:sldId id="261" r:id="rId8"/>
    <p:sldId id="280" r:id="rId9"/>
    <p:sldId id="262" r:id="rId10"/>
    <p:sldId id="263" r:id="rId11"/>
    <p:sldId id="264" r:id="rId12"/>
    <p:sldId id="265"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279" r:id="rId26"/>
    <p:sldId id="288" r:id="rId27"/>
    <p:sldId id="289" r:id="rId28"/>
    <p:sldId id="290" r:id="rId29"/>
    <p:sldId id="291" r:id="rId30"/>
    <p:sldId id="292" r:id="rId31"/>
    <p:sldId id="293" r:id="rId32"/>
    <p:sldId id="294" r:id="rId33"/>
    <p:sldId id="295" r:id="rId34"/>
    <p:sldId id="296" r:id="rId35"/>
    <p:sldId id="297" r:id="rId36"/>
    <p:sldId id="312" r:id="rId37"/>
    <p:sldId id="313" r:id="rId38"/>
    <p:sldId id="314" r:id="rId39"/>
    <p:sldId id="315" r:id="rId40"/>
    <p:sldId id="303" r:id="rId41"/>
    <p:sldId id="316" r:id="rId42"/>
    <p:sldId id="298" r:id="rId43"/>
    <p:sldId id="299" r:id="rId44"/>
    <p:sldId id="300" r:id="rId45"/>
    <p:sldId id="301" r:id="rId46"/>
    <p:sldId id="302" r:id="rId47"/>
    <p:sldId id="304" r:id="rId48"/>
    <p:sldId id="305" r:id="rId49"/>
    <p:sldId id="306" r:id="rId50"/>
    <p:sldId id="307" r:id="rId51"/>
    <p:sldId id="308" r:id="rId52"/>
    <p:sldId id="309" r:id="rId53"/>
    <p:sldId id="310" r:id="rId54"/>
    <p:sldId id="311" r:id="rId55"/>
  </p:sldIdLst>
  <p:sldSz cx="9144000" cy="6858000" type="screen4x3"/>
  <p:notesSz cx="9856788" cy="6784975"/>
  <p:defaultTextStyle>
    <a:defPPr>
      <a:defRPr lang="el-GR"/>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969696"/>
    <a:srgbClr val="3333CC"/>
    <a:srgbClr val="FFFF00"/>
    <a:srgbClr val="CCFF33"/>
    <a:srgbClr val="FF9900"/>
    <a:srgbClr val="FF66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264" autoAdjust="0"/>
  </p:normalViewPr>
  <p:slideViewPr>
    <p:cSldViewPr>
      <p:cViewPr varScale="1">
        <p:scale>
          <a:sx n="80" d="100"/>
          <a:sy n="80" d="100"/>
        </p:scale>
        <p:origin x="-1522"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4270375" cy="33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l-GR"/>
          </a:p>
        </p:txBody>
      </p:sp>
      <p:sp>
        <p:nvSpPr>
          <p:cNvPr id="52227" name="Rectangle 3"/>
          <p:cNvSpPr>
            <a:spLocks noGrp="1" noChangeArrowheads="1"/>
          </p:cNvSpPr>
          <p:nvPr>
            <p:ph type="dt" sz="quarter" idx="1"/>
          </p:nvPr>
        </p:nvSpPr>
        <p:spPr bwMode="auto">
          <a:xfrm>
            <a:off x="5583238" y="0"/>
            <a:ext cx="4271962" cy="33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l-GR"/>
          </a:p>
        </p:txBody>
      </p:sp>
      <p:sp>
        <p:nvSpPr>
          <p:cNvPr id="52228" name="Rectangle 4"/>
          <p:cNvSpPr>
            <a:spLocks noGrp="1" noChangeArrowheads="1"/>
          </p:cNvSpPr>
          <p:nvPr>
            <p:ph type="ftr" sz="quarter" idx="2"/>
          </p:nvPr>
        </p:nvSpPr>
        <p:spPr bwMode="auto">
          <a:xfrm>
            <a:off x="0" y="6443663"/>
            <a:ext cx="427037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l-GR"/>
          </a:p>
        </p:txBody>
      </p:sp>
      <p:sp>
        <p:nvSpPr>
          <p:cNvPr id="52229" name="Rectangle 5"/>
          <p:cNvSpPr>
            <a:spLocks noGrp="1" noChangeArrowheads="1"/>
          </p:cNvSpPr>
          <p:nvPr>
            <p:ph type="sldNum" sz="quarter" idx="3"/>
          </p:nvPr>
        </p:nvSpPr>
        <p:spPr bwMode="auto">
          <a:xfrm>
            <a:off x="5583238" y="6443663"/>
            <a:ext cx="427196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C23066B-69C2-4E2C-BCD0-D27F3725BF6F}" type="slidenum">
              <a:rPr lang="el-G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4270375" cy="33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l-GR"/>
          </a:p>
        </p:txBody>
      </p:sp>
      <p:sp>
        <p:nvSpPr>
          <p:cNvPr id="32771" name="Rectangle 3"/>
          <p:cNvSpPr>
            <a:spLocks noGrp="1" noChangeArrowheads="1"/>
          </p:cNvSpPr>
          <p:nvPr>
            <p:ph type="dt" idx="1"/>
          </p:nvPr>
        </p:nvSpPr>
        <p:spPr bwMode="auto">
          <a:xfrm>
            <a:off x="5583238" y="0"/>
            <a:ext cx="4271962" cy="338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l-GR"/>
          </a:p>
        </p:txBody>
      </p:sp>
      <p:sp>
        <p:nvSpPr>
          <p:cNvPr id="32772" name="Rectangle 4"/>
          <p:cNvSpPr>
            <a:spLocks noRot="1" noChangeArrowheads="1" noTextEdit="1"/>
          </p:cNvSpPr>
          <p:nvPr>
            <p:ph type="sldImg" idx="2"/>
          </p:nvPr>
        </p:nvSpPr>
        <p:spPr bwMode="auto">
          <a:xfrm>
            <a:off x="3232150" y="509588"/>
            <a:ext cx="3390900" cy="2543175"/>
          </a:xfrm>
          <a:prstGeom prst="rect">
            <a:avLst/>
          </a:prstGeom>
          <a:noFill/>
          <a:ln w="9525">
            <a:solidFill>
              <a:srgbClr val="000000"/>
            </a:solidFill>
            <a:miter lim="800000"/>
            <a:headEnd/>
            <a:tailEnd/>
          </a:ln>
          <a:effectLst/>
        </p:spPr>
      </p:sp>
      <p:sp>
        <p:nvSpPr>
          <p:cNvPr id="32773" name="Rectangle 5"/>
          <p:cNvSpPr>
            <a:spLocks noGrp="1" noChangeArrowheads="1"/>
          </p:cNvSpPr>
          <p:nvPr>
            <p:ph type="body" sz="quarter" idx="3"/>
          </p:nvPr>
        </p:nvSpPr>
        <p:spPr bwMode="auto">
          <a:xfrm>
            <a:off x="984250" y="3222625"/>
            <a:ext cx="7888288" cy="3052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32774" name="Rectangle 6"/>
          <p:cNvSpPr>
            <a:spLocks noGrp="1" noChangeArrowheads="1"/>
          </p:cNvSpPr>
          <p:nvPr>
            <p:ph type="ftr" sz="quarter" idx="4"/>
          </p:nvPr>
        </p:nvSpPr>
        <p:spPr bwMode="auto">
          <a:xfrm>
            <a:off x="0" y="6443663"/>
            <a:ext cx="427037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l-GR"/>
          </a:p>
        </p:txBody>
      </p:sp>
      <p:sp>
        <p:nvSpPr>
          <p:cNvPr id="32775" name="Rectangle 7"/>
          <p:cNvSpPr>
            <a:spLocks noGrp="1" noChangeArrowheads="1"/>
          </p:cNvSpPr>
          <p:nvPr>
            <p:ph type="sldNum" sz="quarter" idx="5"/>
          </p:nvPr>
        </p:nvSpPr>
        <p:spPr bwMode="auto">
          <a:xfrm>
            <a:off x="5583238" y="6443663"/>
            <a:ext cx="427196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07EA97F-0EFD-4056-A2C6-BB2C6685E189}"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6350"/>
            <a:ext cx="9140825" cy="6851650"/>
            <a:chOff x="0" y="4"/>
            <a:chExt cx="5758" cy="4316"/>
          </a:xfrm>
        </p:grpSpPr>
        <p:grpSp>
          <p:nvGrpSpPr>
            <p:cNvPr id="50179" name="Group 3"/>
            <p:cNvGrpSpPr>
              <a:grpSpLocks/>
            </p:cNvGrpSpPr>
            <p:nvPr/>
          </p:nvGrpSpPr>
          <p:grpSpPr bwMode="auto">
            <a:xfrm>
              <a:off x="0" y="1161"/>
              <a:ext cx="5758" cy="3159"/>
              <a:chOff x="0" y="1161"/>
              <a:chExt cx="5758" cy="3159"/>
            </a:xfrm>
          </p:grpSpPr>
          <p:sp>
            <p:nvSpPr>
              <p:cNvPr id="50180"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l-GR"/>
              </a:p>
            </p:txBody>
          </p:sp>
          <p:sp>
            <p:nvSpPr>
              <p:cNvPr id="50181"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l-GR"/>
              </a:p>
            </p:txBody>
          </p:sp>
        </p:grpSp>
        <p:sp>
          <p:nvSpPr>
            <p:cNvPr id="50182"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l-GR"/>
            </a:p>
          </p:txBody>
        </p:sp>
        <p:sp>
          <p:nvSpPr>
            <p:cNvPr id="50183"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l-GR"/>
            </a:p>
          </p:txBody>
        </p:sp>
        <p:sp>
          <p:nvSpPr>
            <p:cNvPr id="50184"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l-GR"/>
            </a:p>
          </p:txBody>
        </p:sp>
        <p:grpSp>
          <p:nvGrpSpPr>
            <p:cNvPr id="50185" name="Group 9"/>
            <p:cNvGrpSpPr>
              <a:grpSpLocks/>
            </p:cNvGrpSpPr>
            <p:nvPr/>
          </p:nvGrpSpPr>
          <p:grpSpPr bwMode="auto">
            <a:xfrm>
              <a:off x="348" y="4"/>
              <a:ext cx="5410" cy="4316"/>
              <a:chOff x="348" y="4"/>
              <a:chExt cx="5410" cy="4316"/>
            </a:xfrm>
          </p:grpSpPr>
          <p:sp>
            <p:nvSpPr>
              <p:cNvPr id="50186"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l-GR"/>
              </a:p>
            </p:txBody>
          </p:sp>
          <p:sp>
            <p:nvSpPr>
              <p:cNvPr id="50187"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l-GR"/>
              </a:p>
            </p:txBody>
          </p:sp>
          <p:sp>
            <p:nvSpPr>
              <p:cNvPr id="50188"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l-GR"/>
              </a:p>
            </p:txBody>
          </p:sp>
          <p:sp>
            <p:nvSpPr>
              <p:cNvPr id="50189"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l-GR"/>
              </a:p>
            </p:txBody>
          </p:sp>
          <p:sp>
            <p:nvSpPr>
              <p:cNvPr id="50190"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l-GR"/>
              </a:p>
            </p:txBody>
          </p:sp>
          <p:sp>
            <p:nvSpPr>
              <p:cNvPr id="50191"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l-GR"/>
              </a:p>
            </p:txBody>
          </p:sp>
        </p:grpSp>
      </p:grpSp>
      <p:sp>
        <p:nvSpPr>
          <p:cNvPr id="50192" name="Rectangle 16"/>
          <p:cNvSpPr>
            <a:spLocks noGrp="1" noChangeArrowheads="1"/>
          </p:cNvSpPr>
          <p:nvPr>
            <p:ph type="ctrTitle" sz="quarter"/>
          </p:nvPr>
        </p:nvSpPr>
        <p:spPr>
          <a:xfrm>
            <a:off x="1066800" y="1997075"/>
            <a:ext cx="7086600" cy="1431925"/>
          </a:xfrm>
        </p:spPr>
        <p:txBody>
          <a:bodyPr anchor="b"/>
          <a:lstStyle>
            <a:lvl1pPr>
              <a:defRPr/>
            </a:lvl1pPr>
          </a:lstStyle>
          <a:p>
            <a:r>
              <a:rPr lang="el-GR"/>
              <a:t>Κάντε κλικ για να επεξεργαστείτε τον τίτλο</a:t>
            </a:r>
          </a:p>
        </p:txBody>
      </p:sp>
      <p:sp>
        <p:nvSpPr>
          <p:cNvPr id="50193"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l-GR"/>
              <a:t>Κάντε κλικ για να επεξεργαστείτε τον υπότιτλο του υποδείγματος</a:t>
            </a:r>
          </a:p>
        </p:txBody>
      </p:sp>
      <p:sp>
        <p:nvSpPr>
          <p:cNvPr id="50194" name="Rectangle 18"/>
          <p:cNvSpPr>
            <a:spLocks noGrp="1" noChangeArrowheads="1"/>
          </p:cNvSpPr>
          <p:nvPr>
            <p:ph type="dt" sz="quarter" idx="2"/>
          </p:nvPr>
        </p:nvSpPr>
        <p:spPr/>
        <p:txBody>
          <a:bodyPr/>
          <a:lstStyle>
            <a:lvl1pPr>
              <a:defRPr/>
            </a:lvl1pPr>
          </a:lstStyle>
          <a:p>
            <a:endParaRPr lang="el-GR"/>
          </a:p>
        </p:txBody>
      </p:sp>
      <p:sp>
        <p:nvSpPr>
          <p:cNvPr id="50195" name="Rectangle 19"/>
          <p:cNvSpPr>
            <a:spLocks noGrp="1" noChangeArrowheads="1"/>
          </p:cNvSpPr>
          <p:nvPr>
            <p:ph type="ftr" sz="quarter" idx="3"/>
          </p:nvPr>
        </p:nvSpPr>
        <p:spPr>
          <a:xfrm>
            <a:off x="3352800" y="6248400"/>
            <a:ext cx="2895600" cy="457200"/>
          </a:xfrm>
        </p:spPr>
        <p:txBody>
          <a:bodyPr/>
          <a:lstStyle>
            <a:lvl1pPr>
              <a:defRPr/>
            </a:lvl1pPr>
          </a:lstStyle>
          <a:p>
            <a:endParaRPr lang="el-GR"/>
          </a:p>
        </p:txBody>
      </p:sp>
      <p:sp>
        <p:nvSpPr>
          <p:cNvPr id="50196" name="Rectangle 20"/>
          <p:cNvSpPr>
            <a:spLocks noGrp="1" noChangeArrowheads="1"/>
          </p:cNvSpPr>
          <p:nvPr>
            <p:ph type="sldNum" sz="quarter" idx="4"/>
          </p:nvPr>
        </p:nvSpPr>
        <p:spPr/>
        <p:txBody>
          <a:bodyPr/>
          <a:lstStyle>
            <a:lvl1pPr>
              <a:defRPr/>
            </a:lvl1pPr>
          </a:lstStyle>
          <a:p>
            <a:fld id="{572DB647-170C-4935-B204-C70E67BE1E79}"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B2BB2CFF-9E08-4797-AE90-D5F7FB283FDB}"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24650" y="304800"/>
            <a:ext cx="1885950" cy="57912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1066800" y="304800"/>
            <a:ext cx="5505450" cy="57912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E833FBC3-2E82-4D4F-955F-062A26E76314}"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304800"/>
            <a:ext cx="7543800" cy="14319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1066800" y="1981200"/>
            <a:ext cx="36957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914900" y="1981200"/>
            <a:ext cx="36957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914900" y="4114800"/>
            <a:ext cx="3695700" cy="198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1066800" y="6248400"/>
            <a:ext cx="1905000" cy="457200"/>
          </a:xfrm>
        </p:spPr>
        <p:txBody>
          <a:bodyPr/>
          <a:lstStyle>
            <a:lvl1pPr>
              <a:defRPr/>
            </a:lvl1pPr>
          </a:lstStyle>
          <a:p>
            <a:endParaRPr lang="el-GR"/>
          </a:p>
        </p:txBody>
      </p:sp>
      <p:sp>
        <p:nvSpPr>
          <p:cNvPr id="7" name="6 - Θέση υποσέλιδου"/>
          <p:cNvSpPr>
            <a:spLocks noGrp="1"/>
          </p:cNvSpPr>
          <p:nvPr>
            <p:ph type="ftr" sz="quarter" idx="11"/>
          </p:nvPr>
        </p:nvSpPr>
        <p:spPr>
          <a:xfrm>
            <a:off x="3429000" y="6248400"/>
            <a:ext cx="2895600" cy="45720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705600" y="6248400"/>
            <a:ext cx="1905000" cy="457200"/>
          </a:xfrm>
        </p:spPr>
        <p:txBody>
          <a:bodyPr/>
          <a:lstStyle>
            <a:lvl1pPr>
              <a:defRPr/>
            </a:lvl1pPr>
          </a:lstStyle>
          <a:p>
            <a:fld id="{5938D1FA-C501-40F6-B78C-E467BFD072DB}"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304800"/>
            <a:ext cx="7543800" cy="143192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066800" y="1981200"/>
            <a:ext cx="7543800" cy="4114800"/>
          </a:xfrm>
        </p:spPr>
        <p:txBody>
          <a:bodyPr/>
          <a:lstStyle/>
          <a:p>
            <a:endParaRPr lang="el-GR"/>
          </a:p>
        </p:txBody>
      </p:sp>
      <p:sp>
        <p:nvSpPr>
          <p:cNvPr id="4" name="3 - Θέση ημερομηνίας"/>
          <p:cNvSpPr>
            <a:spLocks noGrp="1"/>
          </p:cNvSpPr>
          <p:nvPr>
            <p:ph type="dt" sz="half" idx="10"/>
          </p:nvPr>
        </p:nvSpPr>
        <p:spPr>
          <a:xfrm>
            <a:off x="1066800" y="6248400"/>
            <a:ext cx="1905000" cy="457200"/>
          </a:xfrm>
        </p:spPr>
        <p:txBody>
          <a:bodyPr/>
          <a:lstStyle>
            <a:lvl1pPr>
              <a:defRPr/>
            </a:lvl1pPr>
          </a:lstStyle>
          <a:p>
            <a:endParaRPr lang="el-GR"/>
          </a:p>
        </p:txBody>
      </p:sp>
      <p:sp>
        <p:nvSpPr>
          <p:cNvPr id="5" name="4 - Θέση υποσέλιδου"/>
          <p:cNvSpPr>
            <a:spLocks noGrp="1"/>
          </p:cNvSpPr>
          <p:nvPr>
            <p:ph type="ftr" sz="quarter" idx="11"/>
          </p:nvPr>
        </p:nvSpPr>
        <p:spPr>
          <a:xfrm>
            <a:off x="3429000" y="6248400"/>
            <a:ext cx="2895600" cy="457200"/>
          </a:xfrm>
        </p:spPr>
        <p:txBody>
          <a:bodyPr/>
          <a:lstStyle>
            <a:lvl1pPr>
              <a:defRPr/>
            </a:lvl1pPr>
          </a:lstStyle>
          <a:p>
            <a:endParaRPr lang="el-GR"/>
          </a:p>
        </p:txBody>
      </p:sp>
      <p:sp>
        <p:nvSpPr>
          <p:cNvPr id="6" name="5 - Θέση αριθμού διαφάνειας"/>
          <p:cNvSpPr>
            <a:spLocks noGrp="1"/>
          </p:cNvSpPr>
          <p:nvPr>
            <p:ph type="sldNum" sz="quarter" idx="12"/>
          </p:nvPr>
        </p:nvSpPr>
        <p:spPr>
          <a:xfrm>
            <a:off x="6705600" y="6248400"/>
            <a:ext cx="1905000" cy="457200"/>
          </a:xfrm>
        </p:spPr>
        <p:txBody>
          <a:bodyPr/>
          <a:lstStyle>
            <a:lvl1pPr>
              <a:defRPr/>
            </a:lvl1pPr>
          </a:lstStyle>
          <a:p>
            <a:fld id="{1ED5E67B-9CED-4747-8079-F7F0BF14188B}"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2AD7B374-3805-4F2E-B5A6-2C9FC8058DBC}"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912EB9CA-8DAE-46BC-8C59-DC8EE019DD7E}"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18D06D56-9B4C-4744-9534-14C33E530E93}"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70E59506-989F-4098-A8D3-32022A9BA673}"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B035E905-1FA1-4551-AC7B-1C1A6137CA5E}"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78DA3807-8CF0-457B-8EC9-B694F5156EAD}"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005E7400-1B10-4ED1-B840-3AE3576F4D52}"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3848DE00-39EC-49A0-8F86-0671F21DD36F}"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6350"/>
            <a:ext cx="9140825" cy="6851650"/>
            <a:chOff x="0" y="4"/>
            <a:chExt cx="5758" cy="4316"/>
          </a:xfrm>
        </p:grpSpPr>
        <p:sp>
          <p:nvSpPr>
            <p:cNvPr id="49155"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l-GR"/>
            </a:p>
          </p:txBody>
        </p:sp>
        <p:sp>
          <p:nvSpPr>
            <p:cNvPr id="49156"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l-GR"/>
            </a:p>
          </p:txBody>
        </p:sp>
        <p:grpSp>
          <p:nvGrpSpPr>
            <p:cNvPr id="49157" name="Group 5"/>
            <p:cNvGrpSpPr>
              <a:grpSpLocks/>
            </p:cNvGrpSpPr>
            <p:nvPr userDrawn="1"/>
          </p:nvGrpSpPr>
          <p:grpSpPr bwMode="auto">
            <a:xfrm>
              <a:off x="0" y="4"/>
              <a:ext cx="5758" cy="4316"/>
              <a:chOff x="0" y="4"/>
              <a:chExt cx="5758" cy="4316"/>
            </a:xfrm>
          </p:grpSpPr>
          <p:sp>
            <p:nvSpPr>
              <p:cNvPr id="49158"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l-GR"/>
              </a:p>
            </p:txBody>
          </p:sp>
          <p:sp>
            <p:nvSpPr>
              <p:cNvPr id="49159"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l-GR"/>
              </a:p>
            </p:txBody>
          </p:sp>
          <p:sp>
            <p:nvSpPr>
              <p:cNvPr id="49160"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l-GR"/>
              </a:p>
            </p:txBody>
          </p:sp>
          <p:sp>
            <p:nvSpPr>
              <p:cNvPr id="49161"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l-GR"/>
              </a:p>
            </p:txBody>
          </p:sp>
          <p:sp>
            <p:nvSpPr>
              <p:cNvPr id="49162"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l-GR"/>
              </a:p>
            </p:txBody>
          </p:sp>
          <p:sp>
            <p:nvSpPr>
              <p:cNvPr id="49163"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l-GR"/>
              </a:p>
            </p:txBody>
          </p:sp>
          <p:sp>
            <p:nvSpPr>
              <p:cNvPr id="49164"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l-GR"/>
              </a:p>
            </p:txBody>
          </p:sp>
          <p:sp>
            <p:nvSpPr>
              <p:cNvPr id="49165"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l-GR"/>
              </a:p>
            </p:txBody>
          </p:sp>
          <p:sp>
            <p:nvSpPr>
              <p:cNvPr id="49166"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l-GR"/>
              </a:p>
            </p:txBody>
          </p:sp>
        </p:grpSp>
      </p:grpSp>
      <p:sp>
        <p:nvSpPr>
          <p:cNvPr id="49167"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49168"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9169"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el-GR"/>
          </a:p>
        </p:txBody>
      </p:sp>
      <p:sp>
        <p:nvSpPr>
          <p:cNvPr id="49170"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el-GR"/>
          </a:p>
        </p:txBody>
      </p:sp>
      <p:sp>
        <p:nvSpPr>
          <p:cNvPr id="49171"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91F30019-2F1E-40E1-ABB1-52530D3544DC}" type="slidenum">
              <a:rPr lang="el-GR"/>
              <a:pPr/>
              <a:t>‹#›</a:t>
            </a:fld>
            <a:endParaRPr lang="el-G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____________Microsoft_Office_Excel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gif"/><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image" Target="../media/image16.wmf"/></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ideo" Target="file:///C:\Documents%20and%20Settings\user\Desktop\anal_geochem\fotos\LAB\MOV03072.MP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5.wmf"/><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3.wmf"/><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3.wmf"/><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image" Target="../media/image25.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2132856"/>
            <a:ext cx="7200800" cy="2160240"/>
          </a:xfrm>
          <a:solidFill>
            <a:schemeClr val="folHlink"/>
          </a:solidFill>
        </p:spPr>
        <p:txBody>
          <a:bodyPr/>
          <a:lstStyle/>
          <a:p>
            <a:r>
              <a:rPr lang="el-GR" sz="2800" dirty="0" smtClean="0"/>
              <a:t>ΕΙΣΑΓΩΓΗ ΣΤΙΣ ΑΝΑΛΥΤΙΚΕΣ ΤΕΧΝΙΚΕΣ ΣΥΝΟΛΙΚΗΣ ΜΑΖΑΣ ΔΕΙΓΜΑΤΟΣ </a:t>
            </a:r>
            <a:r>
              <a:rPr lang="en-US" sz="2800" dirty="0" smtClean="0"/>
              <a:t/>
            </a:r>
            <a:br>
              <a:rPr lang="en-US" sz="2800" dirty="0" smtClean="0"/>
            </a:br>
            <a:r>
              <a:rPr lang="el-GR" sz="2800" dirty="0" smtClean="0"/>
              <a:t>(</a:t>
            </a:r>
            <a:r>
              <a:rPr lang="en-US" sz="2800" dirty="0" smtClean="0"/>
              <a:t>BULK ANALYSIS TECHNIQUES)</a:t>
            </a:r>
            <a:endParaRPr lang="el-GR" sz="2800" dirty="0"/>
          </a:p>
        </p:txBody>
      </p:sp>
      <p:sp>
        <p:nvSpPr>
          <p:cNvPr id="2051" name="Rectangle 3"/>
          <p:cNvSpPr>
            <a:spLocks noGrp="1" noChangeArrowheads="1"/>
          </p:cNvSpPr>
          <p:nvPr>
            <p:ph type="subTitle" idx="1"/>
          </p:nvPr>
        </p:nvSpPr>
        <p:spPr>
          <a:xfrm>
            <a:off x="1115616" y="4725144"/>
            <a:ext cx="6400800" cy="1752600"/>
          </a:xfrm>
        </p:spPr>
        <p:txBody>
          <a:bodyPr/>
          <a:lstStyle/>
          <a:p>
            <a:r>
              <a:rPr lang="el-GR"/>
              <a:t>Αριάδνη Αργυράκη</a:t>
            </a:r>
            <a:endParaRPr lang="en-US"/>
          </a:p>
        </p:txBody>
      </p:sp>
      <p:pic>
        <p:nvPicPr>
          <p:cNvPr id="2052" name="Picture 4" descr="j0303354"/>
          <p:cNvPicPr>
            <a:picLocks noChangeAspect="1" noChangeArrowheads="1" noCrop="1"/>
          </p:cNvPicPr>
          <p:nvPr/>
        </p:nvPicPr>
        <p:blipFill>
          <a:blip r:embed="rId2" cstate="print"/>
          <a:srcRect/>
          <a:stretch>
            <a:fillRect/>
          </a:stretch>
        </p:blipFill>
        <p:spPr bwMode="auto">
          <a:xfrm>
            <a:off x="1187450" y="908050"/>
            <a:ext cx="657225" cy="762000"/>
          </a:xfrm>
          <a:prstGeom prst="rect">
            <a:avLst/>
          </a:prstGeom>
          <a:noFill/>
        </p:spPr>
      </p:pic>
      <p:pic>
        <p:nvPicPr>
          <p:cNvPr id="2053" name="Picture 5" descr="j0286768"/>
          <p:cNvPicPr>
            <a:picLocks noChangeAspect="1" noChangeArrowheads="1" noCrop="1"/>
          </p:cNvPicPr>
          <p:nvPr/>
        </p:nvPicPr>
        <p:blipFill>
          <a:blip r:embed="rId3" cstate="print"/>
          <a:srcRect/>
          <a:stretch>
            <a:fillRect/>
          </a:stretch>
        </p:blipFill>
        <p:spPr bwMode="auto">
          <a:xfrm>
            <a:off x="5724128" y="4797152"/>
            <a:ext cx="704850" cy="10382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spect="1" noChangeArrowheads="1"/>
          </p:cNvPicPr>
          <p:nvPr/>
        </p:nvPicPr>
        <p:blipFill>
          <a:blip r:embed="rId2" cstate="print"/>
          <a:srcRect/>
          <a:stretch>
            <a:fillRect/>
          </a:stretch>
        </p:blipFill>
        <p:spPr bwMode="auto">
          <a:xfrm>
            <a:off x="2195513" y="260350"/>
            <a:ext cx="4686300" cy="6337300"/>
          </a:xfrm>
          <a:prstGeom prst="rect">
            <a:avLst/>
          </a:prstGeom>
          <a:noFill/>
        </p:spPr>
      </p:pic>
      <p:sp>
        <p:nvSpPr>
          <p:cNvPr id="11271" name="Oval 7"/>
          <p:cNvSpPr>
            <a:spLocks noChangeArrowheads="1"/>
          </p:cNvSpPr>
          <p:nvPr/>
        </p:nvSpPr>
        <p:spPr bwMode="auto">
          <a:xfrm>
            <a:off x="3492500" y="476250"/>
            <a:ext cx="792163" cy="504825"/>
          </a:xfrm>
          <a:prstGeom prst="ellipse">
            <a:avLst/>
          </a:prstGeom>
          <a:noFill/>
          <a:ln w="28575">
            <a:solidFill>
              <a:srgbClr val="FF0000"/>
            </a:solidFill>
            <a:round/>
            <a:headEnd/>
            <a:tailEnd/>
          </a:ln>
          <a:effectLst/>
        </p:spPr>
        <p:txBody>
          <a:bodyPr wrap="none" anchor="ct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checkerboard(across)">
                                      <p:cBhvr>
                                        <p:cTn id="7" dur="5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p:cTn id="12" dur="1000" fill="hold"/>
                                        <p:tgtEl>
                                          <p:spTgt spid="11271"/>
                                        </p:tgtEl>
                                        <p:attrNameLst>
                                          <p:attrName>ppt_w</p:attrName>
                                        </p:attrNameLst>
                                      </p:cBhvr>
                                      <p:tavLst>
                                        <p:tav tm="0">
                                          <p:val>
                                            <p:strVal val="#ppt_w*0.70"/>
                                          </p:val>
                                        </p:tav>
                                        <p:tav tm="100000">
                                          <p:val>
                                            <p:strVal val="#ppt_w"/>
                                          </p:val>
                                        </p:tav>
                                      </p:tavLst>
                                    </p:anim>
                                    <p:anim calcmode="lin" valueType="num">
                                      <p:cBhvr>
                                        <p:cTn id="13" dur="1000" fill="hold"/>
                                        <p:tgtEl>
                                          <p:spTgt spid="11271"/>
                                        </p:tgtEl>
                                        <p:attrNameLst>
                                          <p:attrName>ppt_h</p:attrName>
                                        </p:attrNameLst>
                                      </p:cBhvr>
                                      <p:tavLst>
                                        <p:tav tm="0">
                                          <p:val>
                                            <p:strVal val="#ppt_h"/>
                                          </p:val>
                                        </p:tav>
                                        <p:tav tm="100000">
                                          <p:val>
                                            <p:strVal val="#ppt_h"/>
                                          </p:val>
                                        </p:tav>
                                      </p:tavLst>
                                    </p:anim>
                                    <p:animEffect transition="in" filter="fade">
                                      <p:cBhvr>
                                        <p:cTn id="14" dur="1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71550" y="404813"/>
            <a:ext cx="7543800" cy="1036637"/>
          </a:xfrm>
          <a:solidFill>
            <a:schemeClr val="folHlink"/>
          </a:solidFill>
        </p:spPr>
        <p:txBody>
          <a:bodyPr/>
          <a:lstStyle/>
          <a:p>
            <a:r>
              <a:rPr lang="el-GR" sz="3200"/>
              <a:t>ΠΕΡΙΒΑΛΛΟΝΤΙΚΗ ΓΕΩΛΟΓΙΑ</a:t>
            </a:r>
          </a:p>
        </p:txBody>
      </p:sp>
      <p:sp>
        <p:nvSpPr>
          <p:cNvPr id="12291" name="Rectangle 3"/>
          <p:cNvSpPr>
            <a:spLocks noGrp="1" noChangeArrowheads="1"/>
          </p:cNvSpPr>
          <p:nvPr>
            <p:ph type="body" sz="half" idx="1"/>
          </p:nvPr>
        </p:nvSpPr>
        <p:spPr>
          <a:xfrm>
            <a:off x="539750" y="1844675"/>
            <a:ext cx="4032250" cy="1597025"/>
          </a:xfrm>
        </p:spPr>
        <p:txBody>
          <a:bodyPr/>
          <a:lstStyle/>
          <a:p>
            <a:pPr>
              <a:lnSpc>
                <a:spcPct val="80000"/>
              </a:lnSpc>
            </a:pPr>
            <a:r>
              <a:rPr lang="el-GR" sz="2000"/>
              <a:t>Μ</a:t>
            </a:r>
            <a:r>
              <a:rPr lang="en-US" sz="2000"/>
              <a:t>ελέτη της χημείας της απορροής μεταλλείων </a:t>
            </a:r>
            <a:r>
              <a:rPr lang="en-US" sz="2000">
                <a:sym typeface="Wingdings" pitchFamily="2" charset="2"/>
              </a:rPr>
              <a:t> </a:t>
            </a:r>
            <a:r>
              <a:rPr lang="en-US" sz="2000"/>
              <a:t>προσδιορισμό</a:t>
            </a:r>
            <a:r>
              <a:rPr lang="el-GR" sz="2000"/>
              <a:t>ς</a:t>
            </a:r>
            <a:r>
              <a:rPr lang="en-US" sz="2000"/>
              <a:t> ποικίλων παραμέτρων μέσω μετρήσεων τόσο στο ύπαιθρο, όσο και στο εργαστήριο.</a:t>
            </a:r>
            <a:endParaRPr lang="el-GR" sz="2000"/>
          </a:p>
          <a:p>
            <a:pPr>
              <a:lnSpc>
                <a:spcPct val="80000"/>
              </a:lnSpc>
            </a:pPr>
            <a:endParaRPr lang="el-GR" sz="2000"/>
          </a:p>
        </p:txBody>
      </p:sp>
      <p:pic>
        <p:nvPicPr>
          <p:cNvPr id="12292" name="Picture 4" descr="pHmeas"/>
          <p:cNvPicPr>
            <a:picLocks noChangeAspect="1" noChangeArrowheads="1"/>
          </p:cNvPicPr>
          <p:nvPr>
            <p:ph sz="quarter" idx="2"/>
          </p:nvPr>
        </p:nvPicPr>
        <p:blipFill>
          <a:blip r:embed="rId2" cstate="print"/>
          <a:srcRect/>
          <a:stretch>
            <a:fillRect/>
          </a:stretch>
        </p:blipFill>
        <p:spPr>
          <a:xfrm>
            <a:off x="539750" y="3500438"/>
            <a:ext cx="4103688" cy="3079750"/>
          </a:xfrm>
          <a:noFill/>
          <a:ln/>
        </p:spPr>
      </p:pic>
      <p:pic>
        <p:nvPicPr>
          <p:cNvPr id="12294" name="Picture 6" descr="AMDstoa1"/>
          <p:cNvPicPr>
            <a:picLocks noChangeAspect="1" noChangeArrowheads="1"/>
          </p:cNvPicPr>
          <p:nvPr>
            <p:ph sz="quarter" idx="3"/>
          </p:nvPr>
        </p:nvPicPr>
        <p:blipFill>
          <a:blip r:embed="rId3" cstate="print"/>
          <a:srcRect/>
          <a:stretch>
            <a:fillRect/>
          </a:stretch>
        </p:blipFill>
        <p:spPr>
          <a:xfrm>
            <a:off x="4718050" y="1628775"/>
            <a:ext cx="4175125" cy="3133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1000" fill="hold"/>
                                        <p:tgtEl>
                                          <p:spTgt spid="122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2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71550" y="520700"/>
            <a:ext cx="6624638" cy="1179513"/>
          </a:xfrm>
          <a:solidFill>
            <a:schemeClr val="folHlink"/>
          </a:solidFill>
        </p:spPr>
        <p:txBody>
          <a:bodyPr/>
          <a:lstStyle/>
          <a:p>
            <a:r>
              <a:rPr lang="el-GR" sz="3200"/>
              <a:t>ΜΕΘΟΔΟΙ ΧΗΜΙΚΗΣ ΑΝΑΛΥΣΗΣ</a:t>
            </a:r>
          </a:p>
        </p:txBody>
      </p:sp>
      <p:sp>
        <p:nvSpPr>
          <p:cNvPr id="13315" name="Rectangle 3"/>
          <p:cNvSpPr>
            <a:spLocks noGrp="1" noChangeArrowheads="1"/>
          </p:cNvSpPr>
          <p:nvPr>
            <p:ph type="body" idx="1"/>
          </p:nvPr>
        </p:nvSpPr>
        <p:spPr/>
        <p:txBody>
          <a:bodyPr/>
          <a:lstStyle/>
          <a:p>
            <a:pPr algn="ctr">
              <a:lnSpc>
                <a:spcPct val="90000"/>
              </a:lnSpc>
              <a:buFont typeface="Wingdings" pitchFamily="2" charset="2"/>
              <a:buNone/>
            </a:pPr>
            <a:r>
              <a:rPr lang="el-GR" sz="2400" i="1"/>
              <a:t>ΤΑΞΙΝΟΜΗΣΗ ΑΝΑΛΟΓΑ ΜΕ:</a:t>
            </a:r>
          </a:p>
          <a:p>
            <a:pPr>
              <a:lnSpc>
                <a:spcPct val="90000"/>
              </a:lnSpc>
            </a:pPr>
            <a:r>
              <a:rPr lang="el-GR" sz="2400" i="1"/>
              <a:t>Τη μάζα  του αναλυόμενου δείγματος (</a:t>
            </a:r>
            <a:r>
              <a:rPr lang="el-GR" sz="2400" b="1"/>
              <a:t>Μακρο-</a:t>
            </a:r>
            <a:r>
              <a:rPr lang="el-GR" sz="2400"/>
              <a:t>, </a:t>
            </a:r>
            <a:r>
              <a:rPr lang="el-GR" sz="2400" b="1"/>
              <a:t>Ημιμικρο-</a:t>
            </a:r>
            <a:r>
              <a:rPr lang="el-GR" sz="2400"/>
              <a:t>, </a:t>
            </a:r>
            <a:r>
              <a:rPr lang="el-GR" sz="2400" b="1"/>
              <a:t>Μικρο-</a:t>
            </a:r>
            <a:r>
              <a:rPr lang="el-GR" sz="2400"/>
              <a:t>, </a:t>
            </a:r>
            <a:r>
              <a:rPr lang="el-GR" sz="2400" b="1"/>
              <a:t>Υπερμικρο-)</a:t>
            </a:r>
            <a:r>
              <a:rPr lang="en-US" sz="2400"/>
              <a:t> </a:t>
            </a:r>
            <a:endParaRPr lang="el-GR" sz="2400" i="1"/>
          </a:p>
          <a:p>
            <a:pPr>
              <a:lnSpc>
                <a:spcPct val="90000"/>
              </a:lnSpc>
            </a:pPr>
            <a:r>
              <a:rPr lang="el-GR" sz="2400" i="1"/>
              <a:t>Τις συνέπειες στην αρχική μορφή του δείγματος</a:t>
            </a:r>
            <a:r>
              <a:rPr lang="el-GR" sz="2400"/>
              <a:t>. (</a:t>
            </a:r>
            <a:r>
              <a:rPr lang="el-GR" sz="2400" b="1"/>
              <a:t>καταστρεπτικές</a:t>
            </a:r>
            <a:r>
              <a:rPr lang="el-GR" sz="2400"/>
              <a:t> ή </a:t>
            </a:r>
            <a:r>
              <a:rPr lang="el-GR" sz="2400" b="1"/>
              <a:t>μη καταστρεπτικές)</a:t>
            </a:r>
            <a:r>
              <a:rPr lang="el-GR" sz="2400"/>
              <a:t>.</a:t>
            </a:r>
            <a:endParaRPr lang="el-GR" sz="2400" i="1"/>
          </a:p>
          <a:p>
            <a:pPr>
              <a:lnSpc>
                <a:spcPct val="90000"/>
              </a:lnSpc>
            </a:pPr>
            <a:r>
              <a:rPr lang="el-GR" sz="2400" i="1"/>
              <a:t>Τη μετρούμενη ιδιότητα του δείγματος</a:t>
            </a:r>
            <a:r>
              <a:rPr lang="el-GR" sz="2400"/>
              <a:t>. (</a:t>
            </a:r>
            <a:r>
              <a:rPr lang="el-GR" sz="2400" b="1"/>
              <a:t>κλασικές</a:t>
            </a:r>
            <a:r>
              <a:rPr lang="el-GR" sz="2400"/>
              <a:t> και </a:t>
            </a:r>
            <a:r>
              <a:rPr lang="el-GR" sz="2400" b="1"/>
              <a:t>ενόργανες</a:t>
            </a:r>
            <a:r>
              <a:rPr lang="el-GR" sz="2400"/>
              <a:t>).</a:t>
            </a:r>
            <a:endParaRPr lang="el-GR" sz="2400" i="1"/>
          </a:p>
          <a:p>
            <a:pPr>
              <a:lnSpc>
                <a:spcPct val="90000"/>
              </a:lnSpc>
            </a:pPr>
            <a:r>
              <a:rPr lang="el-GR" sz="2400" i="1"/>
              <a:t>Τον αυτοματισμό τους</a:t>
            </a:r>
            <a:r>
              <a:rPr lang="el-GR" sz="2400"/>
              <a:t>. (</a:t>
            </a:r>
            <a:r>
              <a:rPr lang="el-GR" sz="2400" b="1"/>
              <a:t>Συνεχείς</a:t>
            </a:r>
            <a:r>
              <a:rPr lang="el-GR" sz="2400"/>
              <a:t> ή </a:t>
            </a:r>
            <a:r>
              <a:rPr lang="el-GR" sz="2400" b="1"/>
              <a:t>ασυνεχείς)</a:t>
            </a:r>
          </a:p>
          <a:p>
            <a:pPr>
              <a:lnSpc>
                <a:spcPct val="90000"/>
              </a:lnSpc>
            </a:pPr>
            <a:r>
              <a:rPr lang="el-GR" sz="2400" i="1"/>
              <a:t>Τις εφαρμογές τους</a:t>
            </a:r>
            <a:r>
              <a:rPr lang="el-GR" sz="24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1000" fill="hold"/>
                                        <p:tgtEl>
                                          <p:spTgt spid="133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3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 calcmode="lin" valueType="num">
                                      <p:cBhvr>
                                        <p:cTn id="14" dur="1000" fill="hold"/>
                                        <p:tgtEl>
                                          <p:spTgt spid="1331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331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33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 calcmode="lin" valueType="num">
                                      <p:cBhvr>
                                        <p:cTn id="21" dur="1000" fill="hold"/>
                                        <p:tgtEl>
                                          <p:spTgt spid="1331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331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33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 calcmode="lin" valueType="num">
                                      <p:cBhvr>
                                        <p:cTn id="28" dur="1000" fill="hold"/>
                                        <p:tgtEl>
                                          <p:spTgt spid="1331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331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33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3315">
                                            <p:txEl>
                                              <p:pRg st="4" end="4"/>
                                            </p:txEl>
                                          </p:spTgt>
                                        </p:tgtEl>
                                        <p:attrNameLst>
                                          <p:attrName>style.visibility</p:attrName>
                                        </p:attrNameLst>
                                      </p:cBhvr>
                                      <p:to>
                                        <p:strVal val="visible"/>
                                      </p:to>
                                    </p:set>
                                    <p:anim calcmode="lin" valueType="num">
                                      <p:cBhvr>
                                        <p:cTn id="35" dur="1000" fill="hold"/>
                                        <p:tgtEl>
                                          <p:spTgt spid="1331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331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331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3315">
                                            <p:txEl>
                                              <p:pRg st="5" end="5"/>
                                            </p:txEl>
                                          </p:spTgt>
                                        </p:tgtEl>
                                        <p:attrNameLst>
                                          <p:attrName>style.visibility</p:attrName>
                                        </p:attrNameLst>
                                      </p:cBhvr>
                                      <p:to>
                                        <p:strVal val="visible"/>
                                      </p:to>
                                    </p:set>
                                    <p:anim calcmode="lin" valueType="num">
                                      <p:cBhvr>
                                        <p:cTn id="42" dur="1000" fill="hold"/>
                                        <p:tgtEl>
                                          <p:spTgt spid="13315">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331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836613"/>
            <a:ext cx="6384925" cy="900112"/>
          </a:xfrm>
          <a:solidFill>
            <a:schemeClr val="folHlink"/>
          </a:solidFill>
        </p:spPr>
        <p:txBody>
          <a:bodyPr/>
          <a:lstStyle/>
          <a:p>
            <a:r>
              <a:rPr lang="el-GR" sz="2800"/>
              <a:t>ΑΝΑΛΥΤΙΚΗ ΤΕΧΝΙΚΗ-ΜΕΘΟΔΟΣ</a:t>
            </a:r>
          </a:p>
        </p:txBody>
      </p:sp>
      <p:sp>
        <p:nvSpPr>
          <p:cNvPr id="14339" name="Rectangle 3"/>
          <p:cNvSpPr>
            <a:spLocks noGrp="1" noChangeArrowheads="1"/>
          </p:cNvSpPr>
          <p:nvPr>
            <p:ph type="body" idx="1"/>
          </p:nvPr>
        </p:nvSpPr>
        <p:spPr/>
        <p:txBody>
          <a:bodyPr/>
          <a:lstStyle/>
          <a:p>
            <a:pPr>
              <a:lnSpc>
                <a:spcPct val="80000"/>
              </a:lnSpc>
            </a:pPr>
            <a:r>
              <a:rPr lang="el-GR" sz="2800"/>
              <a:t>Η αξιοποίηση ενός φυσικού ή χημικού φαινομένου στη χημική ανάλυση για παροχή ποιοτικών ή και ποσοτικών πληροφοριών σχετικά με την χημική σύσταση ορίζεται ως </a:t>
            </a:r>
            <a:r>
              <a:rPr lang="el-GR" sz="2800" b="1"/>
              <a:t>αναλυτική τεχνική</a:t>
            </a:r>
            <a:r>
              <a:rPr lang="el-GR" sz="2800"/>
              <a:t> (</a:t>
            </a:r>
            <a:r>
              <a:rPr lang="en-US" sz="2800"/>
              <a:t>analytical technique</a:t>
            </a:r>
            <a:r>
              <a:rPr lang="el-GR" sz="2800"/>
              <a:t>). </a:t>
            </a:r>
          </a:p>
          <a:p>
            <a:pPr>
              <a:lnSpc>
                <a:spcPct val="80000"/>
              </a:lnSpc>
            </a:pPr>
            <a:endParaRPr lang="el-GR" sz="2800"/>
          </a:p>
          <a:p>
            <a:pPr>
              <a:lnSpc>
                <a:spcPct val="80000"/>
              </a:lnSpc>
            </a:pPr>
            <a:r>
              <a:rPr lang="el-GR" sz="2800" b="1"/>
              <a:t>αναλυτική μέθοδος</a:t>
            </a:r>
            <a:r>
              <a:rPr lang="el-GR" sz="2800"/>
              <a:t> (</a:t>
            </a:r>
            <a:r>
              <a:rPr lang="en-US" sz="2800"/>
              <a:t>analytical method</a:t>
            </a:r>
            <a:r>
              <a:rPr lang="el-GR" sz="2800"/>
              <a:t>) είναι η </a:t>
            </a:r>
            <a:r>
              <a:rPr lang="el-GR" sz="2800" i="1"/>
              <a:t>εφαρμογή</a:t>
            </a:r>
            <a:r>
              <a:rPr lang="el-GR" sz="2800"/>
              <a:t> μιας αναλυτικής τεχνικής για την επίλυση ενός αναλυτικού προβλήματος.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82" name="Group 22"/>
          <p:cNvGrpSpPr>
            <a:grpSpLocks/>
          </p:cNvGrpSpPr>
          <p:nvPr/>
        </p:nvGrpSpPr>
        <p:grpSpPr bwMode="auto">
          <a:xfrm>
            <a:off x="603250" y="620713"/>
            <a:ext cx="8361363" cy="4337050"/>
            <a:chOff x="380" y="391"/>
            <a:chExt cx="5267" cy="2732"/>
          </a:xfrm>
        </p:grpSpPr>
        <p:sp>
          <p:nvSpPr>
            <p:cNvPr id="15366" name="Text Box 6"/>
            <p:cNvSpPr txBox="1">
              <a:spLocks noChangeArrowheads="1"/>
            </p:cNvSpPr>
            <p:nvPr/>
          </p:nvSpPr>
          <p:spPr bwMode="auto">
            <a:xfrm>
              <a:off x="1927" y="391"/>
              <a:ext cx="1860" cy="288"/>
            </a:xfrm>
            <a:prstGeom prst="rect">
              <a:avLst/>
            </a:prstGeom>
            <a:solidFill>
              <a:schemeClr val="folHlink"/>
            </a:solidFill>
            <a:ln w="9525">
              <a:noFill/>
              <a:miter lim="800000"/>
              <a:headEnd/>
              <a:tailEnd/>
            </a:ln>
          </p:spPr>
          <p:txBody>
            <a:bodyPr>
              <a:spAutoFit/>
            </a:bodyPr>
            <a:lstStyle/>
            <a:p>
              <a:pPr algn="ctr"/>
              <a:r>
                <a:rPr lang="en-US" sz="2400">
                  <a:solidFill>
                    <a:srgbClr val="000000"/>
                  </a:solidFill>
                  <a:latin typeface="Arial" charset="0"/>
                </a:rPr>
                <a:t>ΧΗΜΙΚΗ ΑΝΑΛΥΣΗ</a:t>
              </a:r>
              <a:endParaRPr lang="el-GR" sz="2400">
                <a:latin typeface="Arial" charset="0"/>
              </a:endParaRPr>
            </a:p>
          </p:txBody>
        </p:sp>
        <p:sp>
          <p:nvSpPr>
            <p:cNvPr id="15367" name="Text Box 7"/>
            <p:cNvSpPr txBox="1">
              <a:spLocks noChangeArrowheads="1"/>
            </p:cNvSpPr>
            <p:nvPr/>
          </p:nvSpPr>
          <p:spPr bwMode="auto">
            <a:xfrm>
              <a:off x="975" y="1608"/>
              <a:ext cx="1134" cy="442"/>
            </a:xfrm>
            <a:prstGeom prst="rect">
              <a:avLst/>
            </a:prstGeom>
            <a:solidFill>
              <a:srgbClr val="FF66CC"/>
            </a:solidFill>
            <a:ln w="9525">
              <a:noFill/>
              <a:miter lim="800000"/>
              <a:headEnd/>
              <a:tailEnd/>
            </a:ln>
          </p:spPr>
          <p:txBody>
            <a:bodyPr>
              <a:spAutoFit/>
            </a:bodyPr>
            <a:lstStyle/>
            <a:p>
              <a:pPr algn="ctr"/>
              <a:r>
                <a:rPr lang="en-US" sz="2000">
                  <a:solidFill>
                    <a:srgbClr val="000000"/>
                  </a:solidFill>
                  <a:latin typeface="Arial" charset="0"/>
                </a:rPr>
                <a:t>ΚΛΑΣΙΚΕΣ </a:t>
              </a:r>
              <a:endParaRPr lang="el-GR" sz="2000">
                <a:solidFill>
                  <a:srgbClr val="000000"/>
                </a:solidFill>
                <a:latin typeface="Arial" charset="0"/>
              </a:endParaRPr>
            </a:p>
            <a:p>
              <a:pPr algn="ctr"/>
              <a:r>
                <a:rPr lang="en-US" sz="2000">
                  <a:solidFill>
                    <a:srgbClr val="000000"/>
                  </a:solidFill>
                  <a:latin typeface="Arial" charset="0"/>
                </a:rPr>
                <a:t>ΤΕΧΝΙΚΕΣ</a:t>
              </a:r>
              <a:endParaRPr lang="el-GR" sz="2000">
                <a:latin typeface="Arial" charset="0"/>
              </a:endParaRPr>
            </a:p>
          </p:txBody>
        </p:sp>
        <p:sp>
          <p:nvSpPr>
            <p:cNvPr id="15368" name="Text Box 8"/>
            <p:cNvSpPr txBox="1">
              <a:spLocks noChangeArrowheads="1"/>
            </p:cNvSpPr>
            <p:nvPr/>
          </p:nvSpPr>
          <p:spPr bwMode="auto">
            <a:xfrm>
              <a:off x="380" y="2604"/>
              <a:ext cx="913" cy="519"/>
            </a:xfrm>
            <a:prstGeom prst="rect">
              <a:avLst/>
            </a:prstGeom>
            <a:solidFill>
              <a:srgbClr val="FF66CC"/>
            </a:solidFill>
            <a:ln w="9525">
              <a:noFill/>
              <a:miter lim="800000"/>
              <a:headEnd/>
              <a:tailEnd/>
            </a:ln>
          </p:spPr>
          <p:txBody>
            <a:bodyPr>
              <a:spAutoFit/>
            </a:bodyPr>
            <a:lstStyle/>
            <a:p>
              <a:pPr algn="ctr"/>
              <a:r>
                <a:rPr lang="en-US" sz="1600">
                  <a:solidFill>
                    <a:srgbClr val="000000"/>
                  </a:solidFill>
                  <a:latin typeface="Arial" charset="0"/>
                </a:rPr>
                <a:t>ΣΤΑΘΜΙΚΕΣ</a:t>
              </a:r>
            </a:p>
            <a:p>
              <a:pPr algn="ctr"/>
              <a:r>
                <a:rPr lang="en-US" sz="1600">
                  <a:solidFill>
                    <a:srgbClr val="000000"/>
                  </a:solidFill>
                  <a:latin typeface="Arial" charset="0"/>
                </a:rPr>
                <a:t>καταβύθιση-ζύγιση</a:t>
              </a:r>
              <a:endParaRPr lang="el-GR" sz="1600">
                <a:latin typeface="Arial" charset="0"/>
              </a:endParaRPr>
            </a:p>
          </p:txBody>
        </p:sp>
        <p:sp>
          <p:nvSpPr>
            <p:cNvPr id="15369" name="Text Box 9"/>
            <p:cNvSpPr txBox="1">
              <a:spLocks noChangeArrowheads="1"/>
            </p:cNvSpPr>
            <p:nvPr/>
          </p:nvSpPr>
          <p:spPr bwMode="auto">
            <a:xfrm>
              <a:off x="3243" y="1608"/>
              <a:ext cx="1361" cy="443"/>
            </a:xfrm>
            <a:prstGeom prst="rect">
              <a:avLst/>
            </a:prstGeom>
            <a:solidFill>
              <a:srgbClr val="FF9900"/>
            </a:solidFill>
            <a:ln w="9525">
              <a:noFill/>
              <a:miter lim="800000"/>
              <a:headEnd/>
              <a:tailEnd/>
            </a:ln>
          </p:spPr>
          <p:txBody>
            <a:bodyPr>
              <a:spAutoFit/>
            </a:bodyPr>
            <a:lstStyle/>
            <a:p>
              <a:pPr algn="ctr"/>
              <a:r>
                <a:rPr lang="en-US" sz="2000">
                  <a:solidFill>
                    <a:srgbClr val="000000"/>
                  </a:solidFill>
                  <a:latin typeface="Arial" charset="0"/>
                </a:rPr>
                <a:t>ΕΝΟΡΓΑΝΕΣ ΤΕΧΝΙΚΕΣ</a:t>
              </a:r>
              <a:endParaRPr lang="el-GR" sz="2000">
                <a:latin typeface="Arial" charset="0"/>
              </a:endParaRPr>
            </a:p>
          </p:txBody>
        </p:sp>
        <p:sp>
          <p:nvSpPr>
            <p:cNvPr id="15370" name="Text Box 10"/>
            <p:cNvSpPr txBox="1">
              <a:spLocks noChangeArrowheads="1"/>
            </p:cNvSpPr>
            <p:nvPr/>
          </p:nvSpPr>
          <p:spPr bwMode="auto">
            <a:xfrm>
              <a:off x="1363" y="2604"/>
              <a:ext cx="1194" cy="385"/>
            </a:xfrm>
            <a:prstGeom prst="rect">
              <a:avLst/>
            </a:prstGeom>
            <a:solidFill>
              <a:srgbClr val="FF66CC"/>
            </a:solidFill>
            <a:ln w="9525">
              <a:noFill/>
              <a:miter lim="800000"/>
              <a:headEnd/>
              <a:tailEnd/>
            </a:ln>
          </p:spPr>
          <p:txBody>
            <a:bodyPr>
              <a:spAutoFit/>
            </a:bodyPr>
            <a:lstStyle/>
            <a:p>
              <a:pPr algn="ctr"/>
              <a:r>
                <a:rPr lang="en-US" sz="1600">
                  <a:solidFill>
                    <a:srgbClr val="000000"/>
                  </a:solidFill>
                  <a:latin typeface="Arial" charset="0"/>
                </a:rPr>
                <a:t>ΟΓΚΟΜΕΤΡΙΚΕΣ</a:t>
              </a:r>
            </a:p>
            <a:p>
              <a:pPr algn="ctr"/>
              <a:r>
                <a:rPr lang="en-US" sz="1600">
                  <a:solidFill>
                    <a:srgbClr val="000000"/>
                  </a:solidFill>
                  <a:latin typeface="Arial" charset="0"/>
                </a:rPr>
                <a:t>ογκομέτρηση</a:t>
              </a:r>
              <a:r>
                <a:rPr lang="en-US">
                  <a:solidFill>
                    <a:srgbClr val="000000"/>
                  </a:solidFill>
                  <a:latin typeface="Arial" charset="0"/>
                </a:rPr>
                <a:t> </a:t>
              </a:r>
              <a:endParaRPr lang="el-GR">
                <a:latin typeface="Arial" charset="0"/>
              </a:endParaRPr>
            </a:p>
          </p:txBody>
        </p:sp>
        <p:sp>
          <p:nvSpPr>
            <p:cNvPr id="15371" name="Text Box 11"/>
            <p:cNvSpPr txBox="1">
              <a:spLocks noChangeArrowheads="1"/>
            </p:cNvSpPr>
            <p:nvPr/>
          </p:nvSpPr>
          <p:spPr bwMode="auto">
            <a:xfrm>
              <a:off x="2697" y="2604"/>
              <a:ext cx="773" cy="367"/>
            </a:xfrm>
            <a:prstGeom prst="rect">
              <a:avLst/>
            </a:prstGeom>
            <a:solidFill>
              <a:srgbClr val="FF9900"/>
            </a:solidFill>
            <a:ln w="9525">
              <a:noFill/>
              <a:miter lim="800000"/>
              <a:headEnd/>
              <a:tailEnd/>
            </a:ln>
          </p:spPr>
          <p:txBody>
            <a:bodyPr>
              <a:spAutoFit/>
            </a:bodyPr>
            <a:lstStyle/>
            <a:p>
              <a:pPr algn="ctr"/>
              <a:r>
                <a:rPr lang="en-US" sz="1600">
                  <a:solidFill>
                    <a:srgbClr val="000000"/>
                  </a:solidFill>
                  <a:latin typeface="Arial" charset="0"/>
                </a:rPr>
                <a:t>ΟΠΤΙΚΕΣ</a:t>
              </a:r>
            </a:p>
            <a:p>
              <a:pPr algn="ctr"/>
              <a:r>
                <a:rPr lang="en-US" sz="1600">
                  <a:solidFill>
                    <a:srgbClr val="000000"/>
                  </a:solidFill>
                  <a:latin typeface="Arial" charset="0"/>
                </a:rPr>
                <a:t>π.χ. AAS</a:t>
              </a:r>
              <a:endParaRPr lang="el-GR" sz="1600">
                <a:latin typeface="Arial" charset="0"/>
              </a:endParaRPr>
            </a:p>
          </p:txBody>
        </p:sp>
        <p:sp>
          <p:nvSpPr>
            <p:cNvPr id="15372" name="Text Box 12"/>
            <p:cNvSpPr txBox="1">
              <a:spLocks noChangeArrowheads="1"/>
            </p:cNvSpPr>
            <p:nvPr/>
          </p:nvSpPr>
          <p:spPr bwMode="auto">
            <a:xfrm>
              <a:off x="3540" y="2604"/>
              <a:ext cx="843" cy="519"/>
            </a:xfrm>
            <a:prstGeom prst="rect">
              <a:avLst/>
            </a:prstGeom>
            <a:solidFill>
              <a:srgbClr val="FF9900"/>
            </a:solidFill>
            <a:ln w="9525">
              <a:noFill/>
              <a:miter lim="800000"/>
              <a:headEnd/>
              <a:tailEnd/>
            </a:ln>
          </p:spPr>
          <p:txBody>
            <a:bodyPr>
              <a:spAutoFit/>
            </a:bodyPr>
            <a:lstStyle/>
            <a:p>
              <a:pPr algn="ctr"/>
              <a:r>
                <a:rPr lang="en-US" sz="1600">
                  <a:solidFill>
                    <a:srgbClr val="000000"/>
                  </a:solidFill>
                  <a:latin typeface="Arial" charset="0"/>
                </a:rPr>
                <a:t>ΧΡΩΜΑΤΟ-ΓΡΑΦΙΚΕΣ</a:t>
              </a:r>
            </a:p>
            <a:p>
              <a:pPr algn="ctr"/>
              <a:r>
                <a:rPr lang="en-US" sz="1600">
                  <a:solidFill>
                    <a:srgbClr val="000000"/>
                  </a:solidFill>
                  <a:latin typeface="Arial" charset="0"/>
                </a:rPr>
                <a:t>π.χ. IC</a:t>
              </a:r>
              <a:endParaRPr lang="el-GR" sz="1600">
                <a:latin typeface="Arial" charset="0"/>
              </a:endParaRPr>
            </a:p>
          </p:txBody>
        </p:sp>
        <p:sp>
          <p:nvSpPr>
            <p:cNvPr id="15373" name="Text Box 13"/>
            <p:cNvSpPr txBox="1">
              <a:spLocks noChangeArrowheads="1"/>
            </p:cNvSpPr>
            <p:nvPr/>
          </p:nvSpPr>
          <p:spPr bwMode="auto">
            <a:xfrm>
              <a:off x="4453" y="2602"/>
              <a:ext cx="1194" cy="521"/>
            </a:xfrm>
            <a:prstGeom prst="rect">
              <a:avLst/>
            </a:prstGeom>
            <a:solidFill>
              <a:srgbClr val="FF9900"/>
            </a:solidFill>
            <a:ln w="9525">
              <a:noFill/>
              <a:miter lim="800000"/>
              <a:headEnd/>
              <a:tailEnd/>
            </a:ln>
          </p:spPr>
          <p:txBody>
            <a:bodyPr>
              <a:spAutoFit/>
            </a:bodyPr>
            <a:lstStyle/>
            <a:p>
              <a:pPr algn="ctr"/>
              <a:r>
                <a:rPr lang="en-US" sz="1600">
                  <a:solidFill>
                    <a:srgbClr val="000000"/>
                  </a:solidFill>
                  <a:latin typeface="Arial" charset="0"/>
                </a:rPr>
                <a:t>ΗΛΕΚΤΡΟ-ΧΗΜΙΚΕΣ</a:t>
              </a:r>
            </a:p>
            <a:p>
              <a:pPr algn="ctr"/>
              <a:r>
                <a:rPr lang="en-US" sz="1600">
                  <a:solidFill>
                    <a:srgbClr val="000000"/>
                  </a:solidFill>
                  <a:latin typeface="Arial" charset="0"/>
                </a:rPr>
                <a:t>π.χ. ηλεκτρόλυση</a:t>
              </a:r>
              <a:endParaRPr lang="el-GR" sz="1600">
                <a:latin typeface="Arial" charset="0"/>
              </a:endParaRPr>
            </a:p>
          </p:txBody>
        </p:sp>
        <p:cxnSp>
          <p:nvCxnSpPr>
            <p:cNvPr id="15374" name="AutoShape 14"/>
            <p:cNvCxnSpPr>
              <a:cxnSpLocks noChangeShapeType="1"/>
              <a:stCxn id="15366" idx="2"/>
              <a:endCxn id="15367" idx="0"/>
            </p:cNvCxnSpPr>
            <p:nvPr/>
          </p:nvCxnSpPr>
          <p:spPr bwMode="auto">
            <a:xfrm rot="5400000">
              <a:off x="1735" y="486"/>
              <a:ext cx="929" cy="1315"/>
            </a:xfrm>
            <a:prstGeom prst="bentConnector3">
              <a:avLst>
                <a:gd name="adj1" fmla="val 49944"/>
              </a:avLst>
            </a:prstGeom>
            <a:noFill/>
            <a:ln w="9525">
              <a:solidFill>
                <a:srgbClr val="FFFF00"/>
              </a:solidFill>
              <a:miter lim="800000"/>
              <a:headEnd/>
              <a:tailEnd type="triangle" w="med" len="med"/>
            </a:ln>
          </p:spPr>
        </p:cxnSp>
        <p:cxnSp>
          <p:nvCxnSpPr>
            <p:cNvPr id="15375" name="AutoShape 15"/>
            <p:cNvCxnSpPr>
              <a:cxnSpLocks noChangeShapeType="1"/>
              <a:stCxn id="15366" idx="2"/>
              <a:endCxn id="15369" idx="0"/>
            </p:cNvCxnSpPr>
            <p:nvPr/>
          </p:nvCxnSpPr>
          <p:spPr bwMode="auto">
            <a:xfrm rot="16200000" flipH="1">
              <a:off x="2926" y="610"/>
              <a:ext cx="929" cy="1067"/>
            </a:xfrm>
            <a:prstGeom prst="bentConnector3">
              <a:avLst>
                <a:gd name="adj1" fmla="val 49944"/>
              </a:avLst>
            </a:prstGeom>
            <a:noFill/>
            <a:ln w="9525">
              <a:solidFill>
                <a:srgbClr val="FFFF00"/>
              </a:solidFill>
              <a:miter lim="800000"/>
              <a:headEnd/>
              <a:tailEnd type="triangle" w="med" len="med"/>
            </a:ln>
          </p:spPr>
        </p:cxnSp>
        <p:cxnSp>
          <p:nvCxnSpPr>
            <p:cNvPr id="15376" name="AutoShape 16"/>
            <p:cNvCxnSpPr>
              <a:cxnSpLocks noChangeShapeType="1"/>
              <a:stCxn id="15367" idx="2"/>
              <a:endCxn id="15368" idx="0"/>
            </p:cNvCxnSpPr>
            <p:nvPr/>
          </p:nvCxnSpPr>
          <p:spPr bwMode="auto">
            <a:xfrm rot="5400000">
              <a:off x="913" y="1974"/>
              <a:ext cx="554" cy="705"/>
            </a:xfrm>
            <a:prstGeom prst="bentConnector3">
              <a:avLst>
                <a:gd name="adj1" fmla="val 50000"/>
              </a:avLst>
            </a:prstGeom>
            <a:noFill/>
            <a:ln w="9525">
              <a:solidFill>
                <a:srgbClr val="FFFF00"/>
              </a:solidFill>
              <a:miter lim="800000"/>
              <a:headEnd/>
              <a:tailEnd type="triangle" w="med" len="med"/>
            </a:ln>
          </p:spPr>
        </p:cxnSp>
        <p:cxnSp>
          <p:nvCxnSpPr>
            <p:cNvPr id="15377" name="AutoShape 17"/>
            <p:cNvCxnSpPr>
              <a:cxnSpLocks noChangeShapeType="1"/>
              <a:stCxn id="15367" idx="2"/>
              <a:endCxn id="15370" idx="0"/>
            </p:cNvCxnSpPr>
            <p:nvPr/>
          </p:nvCxnSpPr>
          <p:spPr bwMode="auto">
            <a:xfrm rot="16200000" flipH="1">
              <a:off x="1474" y="2118"/>
              <a:ext cx="554" cy="418"/>
            </a:xfrm>
            <a:prstGeom prst="bentConnector3">
              <a:avLst>
                <a:gd name="adj1" fmla="val 50000"/>
              </a:avLst>
            </a:prstGeom>
            <a:noFill/>
            <a:ln w="9525">
              <a:solidFill>
                <a:srgbClr val="FFFF00"/>
              </a:solidFill>
              <a:miter lim="800000"/>
              <a:headEnd/>
              <a:tailEnd type="triangle" w="med" len="med"/>
            </a:ln>
          </p:spPr>
        </p:cxnSp>
        <p:cxnSp>
          <p:nvCxnSpPr>
            <p:cNvPr id="15378" name="AutoShape 18"/>
            <p:cNvCxnSpPr>
              <a:cxnSpLocks noChangeShapeType="1"/>
              <a:stCxn id="15369" idx="2"/>
              <a:endCxn id="15371" idx="0"/>
            </p:cNvCxnSpPr>
            <p:nvPr/>
          </p:nvCxnSpPr>
          <p:spPr bwMode="auto">
            <a:xfrm rot="5400000">
              <a:off x="3227" y="1908"/>
              <a:ext cx="553" cy="840"/>
            </a:xfrm>
            <a:prstGeom prst="bentConnector3">
              <a:avLst>
                <a:gd name="adj1" fmla="val 49907"/>
              </a:avLst>
            </a:prstGeom>
            <a:noFill/>
            <a:ln w="9525">
              <a:solidFill>
                <a:srgbClr val="FFFF00"/>
              </a:solidFill>
              <a:miter lim="800000"/>
              <a:headEnd/>
              <a:tailEnd type="triangle" w="med" len="med"/>
            </a:ln>
          </p:spPr>
        </p:cxnSp>
        <p:cxnSp>
          <p:nvCxnSpPr>
            <p:cNvPr id="15379" name="AutoShape 19"/>
            <p:cNvCxnSpPr>
              <a:cxnSpLocks noChangeShapeType="1"/>
              <a:stCxn id="15369" idx="2"/>
              <a:endCxn id="15372" idx="0"/>
            </p:cNvCxnSpPr>
            <p:nvPr/>
          </p:nvCxnSpPr>
          <p:spPr bwMode="auto">
            <a:xfrm rot="16200000" flipH="1">
              <a:off x="3666" y="2309"/>
              <a:ext cx="553" cy="38"/>
            </a:xfrm>
            <a:prstGeom prst="bentConnector3">
              <a:avLst>
                <a:gd name="adj1" fmla="val 49907"/>
              </a:avLst>
            </a:prstGeom>
            <a:noFill/>
            <a:ln w="9525">
              <a:solidFill>
                <a:srgbClr val="FFFF00"/>
              </a:solidFill>
              <a:miter lim="800000"/>
              <a:headEnd/>
              <a:tailEnd type="triangle" w="med" len="med"/>
            </a:ln>
          </p:spPr>
        </p:cxnSp>
        <p:cxnSp>
          <p:nvCxnSpPr>
            <p:cNvPr id="15380" name="AutoShape 20"/>
            <p:cNvCxnSpPr>
              <a:cxnSpLocks noChangeShapeType="1"/>
              <a:stCxn id="15369" idx="2"/>
              <a:endCxn id="15373" idx="0"/>
            </p:cNvCxnSpPr>
            <p:nvPr/>
          </p:nvCxnSpPr>
          <p:spPr bwMode="auto">
            <a:xfrm rot="16200000" flipH="1">
              <a:off x="4211" y="1764"/>
              <a:ext cx="551" cy="1126"/>
            </a:xfrm>
            <a:prstGeom prst="bentConnector3">
              <a:avLst>
                <a:gd name="adj1" fmla="val 49907"/>
              </a:avLst>
            </a:prstGeom>
            <a:noFill/>
            <a:ln w="9525">
              <a:solidFill>
                <a:srgbClr val="FFFF00"/>
              </a:solidFill>
              <a:miter lim="800000"/>
              <a:headEnd/>
              <a:tailEnd type="triangle" w="med" len="med"/>
            </a:ln>
          </p:spPr>
        </p:cxnSp>
      </p:grpSp>
      <p:sp>
        <p:nvSpPr>
          <p:cNvPr id="15381" name="Rectangle 21"/>
          <p:cNvSpPr>
            <a:spLocks noChangeArrowheads="1"/>
          </p:cNvSpPr>
          <p:nvPr/>
        </p:nvSpPr>
        <p:spPr bwMode="auto">
          <a:xfrm>
            <a:off x="107950" y="549275"/>
            <a:ext cx="8964613" cy="5903913"/>
          </a:xfrm>
          <a:prstGeom prst="rect">
            <a:avLst/>
          </a:prstGeom>
          <a:noFill/>
          <a:ln w="9525">
            <a:noFill/>
            <a:miter lim="800000"/>
            <a:headEnd/>
            <a:tailEnd/>
          </a:ln>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82"/>
                                        </p:tgtEl>
                                        <p:attrNameLst>
                                          <p:attrName>style.visibility</p:attrName>
                                        </p:attrNameLst>
                                      </p:cBhvr>
                                      <p:to>
                                        <p:strVal val="visible"/>
                                      </p:to>
                                    </p:set>
                                    <p:anim calcmode="lin" valueType="num">
                                      <p:cBhvr additive="base">
                                        <p:cTn id="7" dur="500" fill="hold"/>
                                        <p:tgtEl>
                                          <p:spTgt spid="15382"/>
                                        </p:tgtEl>
                                        <p:attrNameLst>
                                          <p:attrName>ppt_x</p:attrName>
                                        </p:attrNameLst>
                                      </p:cBhvr>
                                      <p:tavLst>
                                        <p:tav tm="0">
                                          <p:val>
                                            <p:strVal val="#ppt_x"/>
                                          </p:val>
                                        </p:tav>
                                        <p:tav tm="100000">
                                          <p:val>
                                            <p:strVal val="#ppt_x"/>
                                          </p:val>
                                        </p:tav>
                                      </p:tavLst>
                                    </p:anim>
                                    <p:anim calcmode="lin" valueType="num">
                                      <p:cBhvr additive="base">
                                        <p:cTn id="8" dur="500" fill="hold"/>
                                        <p:tgtEl>
                                          <p:spTgt spid="153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16" name="Group 232"/>
          <p:cNvGraphicFramePr>
            <a:graphicFrameLocks noGrp="1"/>
          </p:cNvGraphicFramePr>
          <p:nvPr/>
        </p:nvGraphicFramePr>
        <p:xfrm>
          <a:off x="900113" y="836613"/>
          <a:ext cx="7991475" cy="5539423"/>
        </p:xfrm>
        <a:graphic>
          <a:graphicData uri="http://schemas.openxmlformats.org/drawingml/2006/table">
            <a:tbl>
              <a:tblPr/>
              <a:tblGrid>
                <a:gridCol w="3048000"/>
                <a:gridCol w="2352675"/>
                <a:gridCol w="2590800"/>
              </a:tblGrid>
              <a:tr h="787400">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ΧΑΡΑΚΤΗΡΙΣΤΙΚΟ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tab pos="457200" algn="r"/>
                          <a:tab pos="2743200" algn="ctr"/>
                          <a:tab pos="5486400" algn="r"/>
                        </a:tabLst>
                      </a:pPr>
                      <a:r>
                        <a:rPr kumimoji="0" lang="el-GR" sz="20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ΚΛΑΣΙΚΕΣ ΤΕΧΝΙΚΕΣ ΑΝΑΛΥΣΗΣ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tab pos="457200" algn="r"/>
                          <a:tab pos="2743200" algn="ctr"/>
                          <a:tab pos="5486400" algn="r"/>
                        </a:tabLst>
                      </a:pPr>
                      <a:r>
                        <a:rPr kumimoji="0" lang="el-GR" sz="2000" b="1"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ΕΝΟΡΓΑΝΕΣ ΤΕΧΝΙΚΕΣ ΑΝΑΛΥΣΗΣ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ΚΟΣΤΟΣ</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μικρό</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υψηλό</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ΑΞΙΟΠΙΣΤΙΑ ΑΠΟΤΕΛΕΣΜΑΤΩΝ</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ικανοποιητική</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ικανοποιητική-χαμηλή</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ΕΥΑΙΣΘΗΣΙΑ</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μικρή</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μεγάλη</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ΕΚΛΕΚΤΙΚΟΤΗΤΑ</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μικρή</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μεγάλη</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ΤΑΧΥΤΗΤΑ</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μικρή</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μεγάλη</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ΠΟΣΟΤΗΤΑ ΔΕΙΓΜΑΤΟΣ</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μεγάλη (καταστρεπτικές)</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μικρή</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ΑΥΤΟΜΑΤΙΣΜΟΣ</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όχι</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ναι</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ΕΠΙΔΕΞΙΟΤΗΤΑ ΧΕΙΡΙΣΤΗ</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υψηλή</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χαμηλή</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66800" y="447675"/>
            <a:ext cx="6384925" cy="1252538"/>
          </a:xfrm>
          <a:solidFill>
            <a:schemeClr val="folHlink"/>
          </a:solidFill>
        </p:spPr>
        <p:txBody>
          <a:bodyPr/>
          <a:lstStyle/>
          <a:p>
            <a:r>
              <a:rPr lang="el-GR" sz="3200"/>
              <a:t>ΑΝΑΛΥΣΗ ΠΕΡΙΕΚΤΙΚΟΤΗΤΑΣ</a:t>
            </a:r>
          </a:p>
        </p:txBody>
      </p:sp>
      <p:grpSp>
        <p:nvGrpSpPr>
          <p:cNvPr id="18451" name="Group 19"/>
          <p:cNvGrpSpPr>
            <a:grpSpLocks/>
          </p:cNvGrpSpPr>
          <p:nvPr/>
        </p:nvGrpSpPr>
        <p:grpSpPr bwMode="auto">
          <a:xfrm>
            <a:off x="1042988" y="1916113"/>
            <a:ext cx="6553200" cy="4465637"/>
            <a:chOff x="657" y="1207"/>
            <a:chExt cx="4128" cy="2813"/>
          </a:xfrm>
        </p:grpSpPr>
        <p:sp>
          <p:nvSpPr>
            <p:cNvPr id="18437" name="Rectangle 5"/>
            <p:cNvSpPr>
              <a:spLocks noChangeArrowheads="1"/>
            </p:cNvSpPr>
            <p:nvPr/>
          </p:nvSpPr>
          <p:spPr bwMode="auto">
            <a:xfrm>
              <a:off x="657" y="1207"/>
              <a:ext cx="4128" cy="2813"/>
            </a:xfrm>
            <a:prstGeom prst="rect">
              <a:avLst/>
            </a:prstGeom>
            <a:solidFill>
              <a:srgbClr val="FFFFFF"/>
            </a:solidFill>
            <a:ln w="9525">
              <a:solidFill>
                <a:schemeClr val="bg1"/>
              </a:solidFill>
              <a:miter lim="800000"/>
              <a:headEnd/>
              <a:tailEnd/>
            </a:ln>
          </p:spPr>
          <p:txBody>
            <a:bodyPr/>
            <a:lstStyle/>
            <a:p>
              <a:endParaRPr lang="el-GR">
                <a:solidFill>
                  <a:schemeClr val="bg1"/>
                </a:solidFill>
              </a:endParaRPr>
            </a:p>
          </p:txBody>
        </p:sp>
        <p:sp>
          <p:nvSpPr>
            <p:cNvPr id="18439" name="Text Box 7"/>
            <p:cNvSpPr txBox="1">
              <a:spLocks noChangeArrowheads="1"/>
            </p:cNvSpPr>
            <p:nvPr/>
          </p:nvSpPr>
          <p:spPr bwMode="auto">
            <a:xfrm>
              <a:off x="1026" y="2819"/>
              <a:ext cx="403" cy="384"/>
            </a:xfrm>
            <a:prstGeom prst="rect">
              <a:avLst/>
            </a:prstGeom>
            <a:noFill/>
            <a:ln w="9525">
              <a:noFill/>
              <a:miter lim="800000"/>
              <a:headEnd/>
              <a:tailEnd/>
            </a:ln>
          </p:spPr>
          <p:txBody>
            <a:bodyPr/>
            <a:lstStyle/>
            <a:p>
              <a:r>
                <a:rPr lang="el-GR">
                  <a:solidFill>
                    <a:schemeClr val="bg1"/>
                  </a:solidFill>
                  <a:latin typeface="Arial" charset="0"/>
                </a:rPr>
                <a:t>y</a:t>
              </a:r>
              <a:r>
                <a:rPr lang="el-GR" baseline="-25000">
                  <a:solidFill>
                    <a:schemeClr val="bg1"/>
                  </a:solidFill>
                  <a:latin typeface="Arial" charset="0"/>
                </a:rPr>
                <a:t>1</a:t>
              </a:r>
              <a:endParaRPr lang="el-GR">
                <a:solidFill>
                  <a:schemeClr val="bg1"/>
                </a:solidFill>
                <a:latin typeface="Arial" charset="0"/>
              </a:endParaRPr>
            </a:p>
          </p:txBody>
        </p:sp>
        <p:sp>
          <p:nvSpPr>
            <p:cNvPr id="18440" name="Text Box 8"/>
            <p:cNvSpPr txBox="1">
              <a:spLocks noChangeArrowheads="1"/>
            </p:cNvSpPr>
            <p:nvPr/>
          </p:nvSpPr>
          <p:spPr bwMode="auto">
            <a:xfrm>
              <a:off x="1026" y="1842"/>
              <a:ext cx="403" cy="383"/>
            </a:xfrm>
            <a:prstGeom prst="rect">
              <a:avLst/>
            </a:prstGeom>
            <a:noFill/>
            <a:ln w="9525">
              <a:noFill/>
              <a:miter lim="800000"/>
              <a:headEnd/>
              <a:tailEnd/>
            </a:ln>
          </p:spPr>
          <p:txBody>
            <a:bodyPr/>
            <a:lstStyle/>
            <a:p>
              <a:r>
                <a:rPr lang="el-GR">
                  <a:solidFill>
                    <a:schemeClr val="bg1"/>
                  </a:solidFill>
                  <a:latin typeface="Arial" charset="0"/>
                </a:rPr>
                <a:t>y</a:t>
              </a:r>
              <a:r>
                <a:rPr lang="el-GR" baseline="-25000">
                  <a:solidFill>
                    <a:schemeClr val="bg1"/>
                  </a:solidFill>
                  <a:latin typeface="Arial" charset="0"/>
                </a:rPr>
                <a:t>2</a:t>
              </a:r>
              <a:endParaRPr lang="el-GR">
                <a:solidFill>
                  <a:schemeClr val="bg1"/>
                </a:solidFill>
                <a:latin typeface="Arial" charset="0"/>
              </a:endParaRPr>
            </a:p>
          </p:txBody>
        </p:sp>
        <p:grpSp>
          <p:nvGrpSpPr>
            <p:cNvPr id="18441" name="Group 9"/>
            <p:cNvGrpSpPr>
              <a:grpSpLocks/>
            </p:cNvGrpSpPr>
            <p:nvPr/>
          </p:nvGrpSpPr>
          <p:grpSpPr bwMode="auto">
            <a:xfrm>
              <a:off x="959" y="1335"/>
              <a:ext cx="3423" cy="2557"/>
              <a:chOff x="1296" y="12528"/>
              <a:chExt cx="4896" cy="2880"/>
            </a:xfrm>
          </p:grpSpPr>
          <p:sp>
            <p:nvSpPr>
              <p:cNvPr id="18442" name="Freeform 10"/>
              <p:cNvSpPr>
                <a:spLocks/>
              </p:cNvSpPr>
              <p:nvPr/>
            </p:nvSpPr>
            <p:spPr bwMode="auto">
              <a:xfrm>
                <a:off x="1728" y="12672"/>
                <a:ext cx="4176" cy="2304"/>
              </a:xfrm>
              <a:custGeom>
                <a:avLst/>
                <a:gdLst/>
                <a:ahLst/>
                <a:cxnLst>
                  <a:cxn ang="0">
                    <a:pos x="0" y="0"/>
                  </a:cxn>
                  <a:cxn ang="0">
                    <a:pos x="0" y="2304"/>
                  </a:cxn>
                  <a:cxn ang="0">
                    <a:pos x="4176" y="2304"/>
                  </a:cxn>
                </a:cxnLst>
                <a:rect l="0" t="0" r="r" b="b"/>
                <a:pathLst>
                  <a:path w="4176" h="2304">
                    <a:moveTo>
                      <a:pt x="0" y="0"/>
                    </a:moveTo>
                    <a:lnTo>
                      <a:pt x="0" y="2304"/>
                    </a:lnTo>
                    <a:lnTo>
                      <a:pt x="4176" y="2304"/>
                    </a:lnTo>
                  </a:path>
                </a:pathLst>
              </a:custGeom>
              <a:noFill/>
              <a:ln w="9525">
                <a:solidFill>
                  <a:srgbClr val="000000"/>
                </a:solidFill>
                <a:round/>
                <a:headEnd type="stealth" w="med" len="med"/>
                <a:tailEnd type="stealth" w="med" len="med"/>
              </a:ln>
            </p:spPr>
            <p:txBody>
              <a:bodyPr/>
              <a:lstStyle/>
              <a:p>
                <a:endParaRPr lang="el-GR"/>
              </a:p>
            </p:txBody>
          </p:sp>
          <p:sp>
            <p:nvSpPr>
              <p:cNvPr id="18443" name="Freeform 11"/>
              <p:cNvSpPr>
                <a:spLocks/>
              </p:cNvSpPr>
              <p:nvPr/>
            </p:nvSpPr>
            <p:spPr bwMode="auto">
              <a:xfrm>
                <a:off x="2160" y="14400"/>
                <a:ext cx="1008" cy="576"/>
              </a:xfrm>
              <a:custGeom>
                <a:avLst/>
                <a:gdLst/>
                <a:ahLst/>
                <a:cxnLst>
                  <a:cxn ang="0">
                    <a:pos x="0" y="624"/>
                  </a:cxn>
                  <a:cxn ang="0">
                    <a:pos x="288" y="336"/>
                  </a:cxn>
                  <a:cxn ang="0">
                    <a:pos x="432" y="48"/>
                  </a:cxn>
                  <a:cxn ang="0">
                    <a:pos x="576" y="48"/>
                  </a:cxn>
                  <a:cxn ang="0">
                    <a:pos x="720" y="336"/>
                  </a:cxn>
                  <a:cxn ang="0">
                    <a:pos x="1008" y="624"/>
                  </a:cxn>
                </a:cxnLst>
                <a:rect l="0" t="0" r="r" b="b"/>
                <a:pathLst>
                  <a:path w="1008" h="624">
                    <a:moveTo>
                      <a:pt x="0" y="624"/>
                    </a:moveTo>
                    <a:cubicBezTo>
                      <a:pt x="108" y="528"/>
                      <a:pt x="216" y="432"/>
                      <a:pt x="288" y="336"/>
                    </a:cubicBezTo>
                    <a:cubicBezTo>
                      <a:pt x="360" y="240"/>
                      <a:pt x="384" y="96"/>
                      <a:pt x="432" y="48"/>
                    </a:cubicBezTo>
                    <a:cubicBezTo>
                      <a:pt x="480" y="0"/>
                      <a:pt x="528" y="0"/>
                      <a:pt x="576" y="48"/>
                    </a:cubicBezTo>
                    <a:cubicBezTo>
                      <a:pt x="624" y="96"/>
                      <a:pt x="648" y="240"/>
                      <a:pt x="720" y="336"/>
                    </a:cubicBezTo>
                    <a:cubicBezTo>
                      <a:pt x="792" y="432"/>
                      <a:pt x="900" y="528"/>
                      <a:pt x="1008" y="624"/>
                    </a:cubicBezTo>
                  </a:path>
                </a:pathLst>
              </a:custGeom>
              <a:noFill/>
              <a:ln w="9525">
                <a:solidFill>
                  <a:srgbClr val="000000"/>
                </a:solidFill>
                <a:round/>
                <a:headEnd/>
                <a:tailEnd/>
              </a:ln>
            </p:spPr>
            <p:txBody>
              <a:bodyPr/>
              <a:lstStyle/>
              <a:p>
                <a:endParaRPr lang="el-GR"/>
              </a:p>
            </p:txBody>
          </p:sp>
          <p:sp>
            <p:nvSpPr>
              <p:cNvPr id="18444" name="Freeform 12"/>
              <p:cNvSpPr>
                <a:spLocks/>
              </p:cNvSpPr>
              <p:nvPr/>
            </p:nvSpPr>
            <p:spPr bwMode="auto">
              <a:xfrm>
                <a:off x="3888" y="13248"/>
                <a:ext cx="1008" cy="1728"/>
              </a:xfrm>
              <a:custGeom>
                <a:avLst/>
                <a:gdLst/>
                <a:ahLst/>
                <a:cxnLst>
                  <a:cxn ang="0">
                    <a:pos x="0" y="624"/>
                  </a:cxn>
                  <a:cxn ang="0">
                    <a:pos x="288" y="336"/>
                  </a:cxn>
                  <a:cxn ang="0">
                    <a:pos x="432" y="48"/>
                  </a:cxn>
                  <a:cxn ang="0">
                    <a:pos x="576" y="48"/>
                  </a:cxn>
                  <a:cxn ang="0">
                    <a:pos x="720" y="336"/>
                  </a:cxn>
                  <a:cxn ang="0">
                    <a:pos x="1008" y="624"/>
                  </a:cxn>
                </a:cxnLst>
                <a:rect l="0" t="0" r="r" b="b"/>
                <a:pathLst>
                  <a:path w="1008" h="624">
                    <a:moveTo>
                      <a:pt x="0" y="624"/>
                    </a:moveTo>
                    <a:cubicBezTo>
                      <a:pt x="108" y="528"/>
                      <a:pt x="216" y="432"/>
                      <a:pt x="288" y="336"/>
                    </a:cubicBezTo>
                    <a:cubicBezTo>
                      <a:pt x="360" y="240"/>
                      <a:pt x="384" y="96"/>
                      <a:pt x="432" y="48"/>
                    </a:cubicBezTo>
                    <a:cubicBezTo>
                      <a:pt x="480" y="0"/>
                      <a:pt x="528" y="0"/>
                      <a:pt x="576" y="48"/>
                    </a:cubicBezTo>
                    <a:cubicBezTo>
                      <a:pt x="624" y="96"/>
                      <a:pt x="648" y="240"/>
                      <a:pt x="720" y="336"/>
                    </a:cubicBezTo>
                    <a:cubicBezTo>
                      <a:pt x="792" y="432"/>
                      <a:pt x="900" y="528"/>
                      <a:pt x="1008" y="624"/>
                    </a:cubicBezTo>
                  </a:path>
                </a:pathLst>
              </a:custGeom>
              <a:noFill/>
              <a:ln w="9525">
                <a:solidFill>
                  <a:srgbClr val="000000"/>
                </a:solidFill>
                <a:round/>
                <a:headEnd/>
                <a:tailEnd/>
              </a:ln>
            </p:spPr>
            <p:txBody>
              <a:bodyPr/>
              <a:lstStyle/>
              <a:p>
                <a:endParaRPr lang="el-GR"/>
              </a:p>
            </p:txBody>
          </p:sp>
          <p:sp>
            <p:nvSpPr>
              <p:cNvPr id="18445" name="Text Box 13"/>
              <p:cNvSpPr txBox="1">
                <a:spLocks noChangeArrowheads="1"/>
              </p:cNvSpPr>
              <p:nvPr/>
            </p:nvSpPr>
            <p:spPr bwMode="auto">
              <a:xfrm>
                <a:off x="1296" y="12528"/>
                <a:ext cx="576" cy="432"/>
              </a:xfrm>
              <a:prstGeom prst="rect">
                <a:avLst/>
              </a:prstGeom>
              <a:noFill/>
              <a:ln w="9525">
                <a:noFill/>
                <a:miter lim="800000"/>
                <a:headEnd/>
                <a:tailEnd/>
              </a:ln>
            </p:spPr>
            <p:txBody>
              <a:bodyPr/>
              <a:lstStyle/>
              <a:p>
                <a:r>
                  <a:rPr lang="el-GR" sz="2000">
                    <a:solidFill>
                      <a:schemeClr val="bg1"/>
                    </a:solidFill>
                    <a:latin typeface="Arial" charset="0"/>
                  </a:rPr>
                  <a:t>y</a:t>
                </a:r>
              </a:p>
            </p:txBody>
          </p:sp>
          <p:sp>
            <p:nvSpPr>
              <p:cNvPr id="18446" name="Text Box 14"/>
              <p:cNvSpPr txBox="1">
                <a:spLocks noChangeArrowheads="1"/>
              </p:cNvSpPr>
              <p:nvPr/>
            </p:nvSpPr>
            <p:spPr bwMode="auto">
              <a:xfrm>
                <a:off x="5616" y="14976"/>
                <a:ext cx="576" cy="432"/>
              </a:xfrm>
              <a:prstGeom prst="rect">
                <a:avLst/>
              </a:prstGeom>
              <a:noFill/>
              <a:ln w="9525">
                <a:noFill/>
                <a:miter lim="800000"/>
                <a:headEnd/>
                <a:tailEnd/>
              </a:ln>
            </p:spPr>
            <p:txBody>
              <a:bodyPr/>
              <a:lstStyle/>
              <a:p>
                <a:r>
                  <a:rPr lang="el-GR">
                    <a:solidFill>
                      <a:schemeClr val="bg1"/>
                    </a:solidFill>
                    <a:latin typeface="Arial" charset="0"/>
                  </a:rPr>
                  <a:t>z</a:t>
                </a:r>
              </a:p>
            </p:txBody>
          </p:sp>
          <p:sp>
            <p:nvSpPr>
              <p:cNvPr id="18447" name="Line 15"/>
              <p:cNvSpPr>
                <a:spLocks noChangeShapeType="1"/>
              </p:cNvSpPr>
              <p:nvPr/>
            </p:nvSpPr>
            <p:spPr bwMode="auto">
              <a:xfrm flipH="1">
                <a:off x="1728" y="14400"/>
                <a:ext cx="864" cy="0"/>
              </a:xfrm>
              <a:prstGeom prst="line">
                <a:avLst/>
              </a:prstGeom>
              <a:noFill/>
              <a:ln w="9525">
                <a:solidFill>
                  <a:srgbClr val="000000"/>
                </a:solidFill>
                <a:prstDash val="sysDot"/>
                <a:round/>
                <a:headEnd/>
                <a:tailEnd/>
              </a:ln>
            </p:spPr>
            <p:txBody>
              <a:bodyPr/>
              <a:lstStyle/>
              <a:p>
                <a:endParaRPr lang="el-GR"/>
              </a:p>
            </p:txBody>
          </p:sp>
          <p:sp>
            <p:nvSpPr>
              <p:cNvPr id="18448" name="Line 16"/>
              <p:cNvSpPr>
                <a:spLocks noChangeShapeType="1"/>
              </p:cNvSpPr>
              <p:nvPr/>
            </p:nvSpPr>
            <p:spPr bwMode="auto">
              <a:xfrm flipH="1">
                <a:off x="1728" y="13248"/>
                <a:ext cx="2592" cy="0"/>
              </a:xfrm>
              <a:prstGeom prst="line">
                <a:avLst/>
              </a:prstGeom>
              <a:noFill/>
              <a:ln w="9525">
                <a:solidFill>
                  <a:srgbClr val="000000"/>
                </a:solidFill>
                <a:prstDash val="sysDot"/>
                <a:round/>
                <a:headEnd/>
                <a:tailEnd/>
              </a:ln>
            </p:spPr>
            <p:txBody>
              <a:bodyPr/>
              <a:lstStyle/>
              <a:p>
                <a:endParaRPr lang="el-GR"/>
              </a:p>
            </p:txBody>
          </p:sp>
          <p:sp>
            <p:nvSpPr>
              <p:cNvPr id="18449" name="Text Box 17"/>
              <p:cNvSpPr txBox="1">
                <a:spLocks noChangeArrowheads="1"/>
              </p:cNvSpPr>
              <p:nvPr/>
            </p:nvSpPr>
            <p:spPr bwMode="auto">
              <a:xfrm>
                <a:off x="2448" y="14976"/>
                <a:ext cx="576" cy="432"/>
              </a:xfrm>
              <a:prstGeom prst="rect">
                <a:avLst/>
              </a:prstGeom>
              <a:noFill/>
              <a:ln w="9525">
                <a:noFill/>
                <a:miter lim="800000"/>
                <a:headEnd/>
                <a:tailEnd/>
              </a:ln>
            </p:spPr>
            <p:txBody>
              <a:bodyPr/>
              <a:lstStyle/>
              <a:p>
                <a:r>
                  <a:rPr lang="el-GR">
                    <a:latin typeface="Arial" charset="0"/>
                  </a:rPr>
                  <a:t>z</a:t>
                </a:r>
                <a:r>
                  <a:rPr lang="el-GR" baseline="-25000">
                    <a:latin typeface="Arial" charset="0"/>
                  </a:rPr>
                  <a:t>1</a:t>
                </a:r>
                <a:endParaRPr lang="el-GR">
                  <a:latin typeface="Arial" charset="0"/>
                </a:endParaRPr>
              </a:p>
            </p:txBody>
          </p:sp>
          <p:sp>
            <p:nvSpPr>
              <p:cNvPr id="18450" name="Text Box 18"/>
              <p:cNvSpPr txBox="1">
                <a:spLocks noChangeArrowheads="1"/>
              </p:cNvSpPr>
              <p:nvPr/>
            </p:nvSpPr>
            <p:spPr bwMode="auto">
              <a:xfrm>
                <a:off x="4176" y="14976"/>
                <a:ext cx="576" cy="432"/>
              </a:xfrm>
              <a:prstGeom prst="rect">
                <a:avLst/>
              </a:prstGeom>
              <a:noFill/>
              <a:ln w="9525">
                <a:noFill/>
                <a:miter lim="800000"/>
                <a:headEnd/>
                <a:tailEnd/>
              </a:ln>
            </p:spPr>
            <p:txBody>
              <a:bodyPr/>
              <a:lstStyle/>
              <a:p>
                <a:r>
                  <a:rPr lang="el-GR">
                    <a:latin typeface="Arial" charset="0"/>
                  </a:rPr>
                  <a:t>z</a:t>
                </a:r>
                <a:r>
                  <a:rPr lang="el-GR" baseline="-25000">
                    <a:latin typeface="Arial" charset="0"/>
                  </a:rPr>
                  <a:t>2</a:t>
                </a:r>
                <a:endParaRPr lang="el-GR">
                  <a:latin typeface="Arial" charset="0"/>
                </a:endParaRPr>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71550" y="692150"/>
            <a:ext cx="5410200" cy="1079500"/>
          </a:xfrm>
          <a:solidFill>
            <a:schemeClr val="folHlink"/>
          </a:solidFill>
        </p:spPr>
        <p:txBody>
          <a:bodyPr/>
          <a:lstStyle/>
          <a:p>
            <a:r>
              <a:rPr lang="el-GR" sz="3200"/>
              <a:t>ΑΝΑΛΥΣΗ ΚΑΤΑΝΟΜΗΣ</a:t>
            </a:r>
          </a:p>
        </p:txBody>
      </p:sp>
      <p:pic>
        <p:nvPicPr>
          <p:cNvPr id="26628" name="Picture 4" descr="znmap"/>
          <p:cNvPicPr>
            <a:picLocks noChangeAspect="1" noChangeArrowheads="1"/>
          </p:cNvPicPr>
          <p:nvPr>
            <p:ph idx="1"/>
          </p:nvPr>
        </p:nvPicPr>
        <p:blipFill>
          <a:blip r:embed="rId2" cstate="print"/>
          <a:srcRect/>
          <a:stretch>
            <a:fillRect/>
          </a:stretch>
        </p:blipFill>
        <p:spPr>
          <a:xfrm>
            <a:off x="1042988" y="1952625"/>
            <a:ext cx="6985000" cy="4905375"/>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42988" y="836613"/>
            <a:ext cx="7177087" cy="900112"/>
          </a:xfrm>
          <a:solidFill>
            <a:schemeClr val="folHlink"/>
          </a:solidFill>
        </p:spPr>
        <p:txBody>
          <a:bodyPr/>
          <a:lstStyle/>
          <a:p>
            <a:r>
              <a:rPr lang="el-GR" sz="3200"/>
              <a:t>ΑΝΑΛΥΣΗ ΧΗΜΙΚΩΝ ΔΙΕΡΓΑΣΙΩΝ</a:t>
            </a:r>
          </a:p>
        </p:txBody>
      </p:sp>
      <p:sp>
        <p:nvSpPr>
          <p:cNvPr id="28679" name="Rectangle 7"/>
          <p:cNvSpPr>
            <a:spLocks noChangeArrowheads="1"/>
          </p:cNvSpPr>
          <p:nvPr/>
        </p:nvSpPr>
        <p:spPr bwMode="auto">
          <a:xfrm>
            <a:off x="1042988" y="1916113"/>
            <a:ext cx="6911975" cy="4681537"/>
          </a:xfrm>
          <a:prstGeom prst="rect">
            <a:avLst/>
          </a:prstGeom>
          <a:solidFill>
            <a:srgbClr val="FFFFFF"/>
          </a:solidFill>
          <a:ln w="9525">
            <a:solidFill>
              <a:schemeClr val="bg1"/>
            </a:solidFill>
            <a:miter lim="800000"/>
            <a:headEnd/>
            <a:tailEnd/>
          </a:ln>
        </p:spPr>
        <p:txBody>
          <a:bodyPr/>
          <a:lstStyle/>
          <a:p>
            <a:endParaRPr lang="el-GR"/>
          </a:p>
        </p:txBody>
      </p:sp>
      <p:sp>
        <p:nvSpPr>
          <p:cNvPr id="28680" name="Freeform 8"/>
          <p:cNvSpPr>
            <a:spLocks/>
          </p:cNvSpPr>
          <p:nvPr/>
        </p:nvSpPr>
        <p:spPr bwMode="auto">
          <a:xfrm>
            <a:off x="2054225" y="2681288"/>
            <a:ext cx="4889500" cy="3405187"/>
          </a:xfrm>
          <a:custGeom>
            <a:avLst/>
            <a:gdLst/>
            <a:ahLst/>
            <a:cxnLst>
              <a:cxn ang="0">
                <a:pos x="0" y="0"/>
              </a:cxn>
              <a:cxn ang="0">
                <a:pos x="0" y="2304"/>
              </a:cxn>
              <a:cxn ang="0">
                <a:pos x="4176" y="2304"/>
              </a:cxn>
            </a:cxnLst>
            <a:rect l="0" t="0" r="r" b="b"/>
            <a:pathLst>
              <a:path w="4176" h="2304">
                <a:moveTo>
                  <a:pt x="0" y="0"/>
                </a:moveTo>
                <a:lnTo>
                  <a:pt x="0" y="2304"/>
                </a:lnTo>
                <a:lnTo>
                  <a:pt x="4176" y="2304"/>
                </a:lnTo>
              </a:path>
            </a:pathLst>
          </a:custGeom>
          <a:noFill/>
          <a:ln w="9525">
            <a:solidFill>
              <a:schemeClr val="bg1"/>
            </a:solidFill>
            <a:round/>
            <a:headEnd type="stealth" w="med" len="med"/>
            <a:tailEnd type="stealth" w="med" len="med"/>
          </a:ln>
        </p:spPr>
        <p:txBody>
          <a:bodyPr/>
          <a:lstStyle/>
          <a:p>
            <a:endParaRPr lang="el-GR"/>
          </a:p>
        </p:txBody>
      </p:sp>
      <p:sp>
        <p:nvSpPr>
          <p:cNvPr id="28681" name="Text Box 9"/>
          <p:cNvSpPr txBox="1">
            <a:spLocks noChangeArrowheads="1"/>
          </p:cNvSpPr>
          <p:nvPr/>
        </p:nvSpPr>
        <p:spPr bwMode="auto">
          <a:xfrm>
            <a:off x="1738313" y="2636838"/>
            <a:ext cx="673100" cy="638175"/>
          </a:xfrm>
          <a:prstGeom prst="rect">
            <a:avLst/>
          </a:prstGeom>
          <a:noFill/>
          <a:ln w="9525">
            <a:noFill/>
            <a:miter lim="800000"/>
            <a:headEnd/>
            <a:tailEnd/>
          </a:ln>
        </p:spPr>
        <p:txBody>
          <a:bodyPr/>
          <a:lstStyle/>
          <a:p>
            <a:r>
              <a:rPr lang="el-GR" sz="2000">
                <a:solidFill>
                  <a:schemeClr val="bg1"/>
                </a:solidFill>
                <a:latin typeface="Arial" charset="0"/>
              </a:rPr>
              <a:t>y</a:t>
            </a:r>
          </a:p>
        </p:txBody>
      </p:sp>
      <p:sp>
        <p:nvSpPr>
          <p:cNvPr id="28682" name="Text Box 10"/>
          <p:cNvSpPr txBox="1">
            <a:spLocks noChangeArrowheads="1"/>
          </p:cNvSpPr>
          <p:nvPr/>
        </p:nvSpPr>
        <p:spPr bwMode="auto">
          <a:xfrm>
            <a:off x="6084888" y="6092825"/>
            <a:ext cx="747712" cy="639763"/>
          </a:xfrm>
          <a:prstGeom prst="rect">
            <a:avLst/>
          </a:prstGeom>
          <a:noFill/>
          <a:ln w="9525">
            <a:noFill/>
            <a:miter lim="800000"/>
            <a:headEnd/>
            <a:tailEnd/>
          </a:ln>
        </p:spPr>
        <p:txBody>
          <a:bodyPr/>
          <a:lstStyle/>
          <a:p>
            <a:pPr lvl="1"/>
            <a:r>
              <a:rPr lang="el-GR" sz="2000">
                <a:solidFill>
                  <a:schemeClr val="bg1"/>
                </a:solidFill>
                <a:latin typeface="Arial" charset="0"/>
              </a:rPr>
              <a:t>τ</a:t>
            </a:r>
          </a:p>
        </p:txBody>
      </p:sp>
      <p:sp>
        <p:nvSpPr>
          <p:cNvPr id="28683" name="Line 11"/>
          <p:cNvSpPr>
            <a:spLocks noChangeShapeType="1"/>
          </p:cNvSpPr>
          <p:nvPr/>
        </p:nvSpPr>
        <p:spPr bwMode="auto">
          <a:xfrm flipH="1">
            <a:off x="2054225" y="5235575"/>
            <a:ext cx="4383088" cy="0"/>
          </a:xfrm>
          <a:prstGeom prst="line">
            <a:avLst/>
          </a:prstGeom>
          <a:noFill/>
          <a:ln w="9525">
            <a:solidFill>
              <a:schemeClr val="bg1"/>
            </a:solidFill>
            <a:round/>
            <a:headEnd/>
            <a:tailEnd/>
          </a:ln>
        </p:spPr>
        <p:txBody>
          <a:bodyPr/>
          <a:lstStyle/>
          <a:p>
            <a:endParaRPr lang="el-GR"/>
          </a:p>
        </p:txBody>
      </p:sp>
      <p:sp>
        <p:nvSpPr>
          <p:cNvPr id="28684" name="Text Box 12"/>
          <p:cNvSpPr txBox="1">
            <a:spLocks noChangeArrowheads="1"/>
          </p:cNvSpPr>
          <p:nvPr/>
        </p:nvSpPr>
        <p:spPr bwMode="auto">
          <a:xfrm>
            <a:off x="6156325" y="4797425"/>
            <a:ext cx="674688" cy="638175"/>
          </a:xfrm>
          <a:prstGeom prst="rect">
            <a:avLst/>
          </a:prstGeom>
          <a:noFill/>
          <a:ln w="9525">
            <a:noFill/>
            <a:miter lim="800000"/>
            <a:headEnd/>
            <a:tailEnd/>
          </a:ln>
        </p:spPr>
        <p:txBody>
          <a:bodyPr/>
          <a:lstStyle/>
          <a:p>
            <a:r>
              <a:rPr lang="el-GR" sz="2000">
                <a:solidFill>
                  <a:schemeClr val="bg1"/>
                </a:solidFill>
                <a:latin typeface="Arial" charset="0"/>
              </a:rPr>
              <a:t>z</a:t>
            </a:r>
            <a:r>
              <a:rPr lang="el-GR" sz="2000" baseline="-25000">
                <a:solidFill>
                  <a:schemeClr val="bg1"/>
                </a:solidFill>
                <a:latin typeface="Arial" charset="0"/>
              </a:rPr>
              <a:t>1</a:t>
            </a:r>
            <a:endParaRPr lang="el-GR" sz="2000">
              <a:solidFill>
                <a:schemeClr val="bg1"/>
              </a:solidFill>
              <a:latin typeface="Arial" charset="0"/>
            </a:endParaRPr>
          </a:p>
        </p:txBody>
      </p:sp>
      <p:sp>
        <p:nvSpPr>
          <p:cNvPr id="28685" name="Text Box 13"/>
          <p:cNvSpPr txBox="1">
            <a:spLocks noChangeArrowheads="1"/>
          </p:cNvSpPr>
          <p:nvPr/>
        </p:nvSpPr>
        <p:spPr bwMode="auto">
          <a:xfrm>
            <a:off x="6300788" y="5373688"/>
            <a:ext cx="674687" cy="639762"/>
          </a:xfrm>
          <a:prstGeom prst="rect">
            <a:avLst/>
          </a:prstGeom>
          <a:noFill/>
          <a:ln w="9525">
            <a:noFill/>
            <a:miter lim="800000"/>
            <a:headEnd/>
            <a:tailEnd/>
          </a:ln>
        </p:spPr>
        <p:txBody>
          <a:bodyPr/>
          <a:lstStyle/>
          <a:p>
            <a:r>
              <a:rPr lang="el-GR" sz="2000">
                <a:solidFill>
                  <a:schemeClr val="bg1"/>
                </a:solidFill>
                <a:latin typeface="Arial" charset="0"/>
              </a:rPr>
              <a:t>z</a:t>
            </a:r>
            <a:r>
              <a:rPr lang="el-GR" sz="2000" baseline="-25000">
                <a:solidFill>
                  <a:schemeClr val="bg1"/>
                </a:solidFill>
                <a:latin typeface="Arial" charset="0"/>
              </a:rPr>
              <a:t>2</a:t>
            </a:r>
            <a:endParaRPr lang="el-GR" sz="2000">
              <a:solidFill>
                <a:schemeClr val="bg1"/>
              </a:solidFill>
              <a:latin typeface="Arial" charset="0"/>
            </a:endParaRPr>
          </a:p>
        </p:txBody>
      </p:sp>
      <p:sp>
        <p:nvSpPr>
          <p:cNvPr id="28686" name="Freeform 14"/>
          <p:cNvSpPr>
            <a:spLocks/>
          </p:cNvSpPr>
          <p:nvPr/>
        </p:nvSpPr>
        <p:spPr bwMode="auto">
          <a:xfrm>
            <a:off x="2054225" y="4432300"/>
            <a:ext cx="4383088" cy="1384300"/>
          </a:xfrm>
          <a:custGeom>
            <a:avLst/>
            <a:gdLst/>
            <a:ahLst/>
            <a:cxnLst>
              <a:cxn ang="0">
                <a:pos x="0" y="888"/>
              </a:cxn>
              <a:cxn ang="0">
                <a:pos x="576" y="888"/>
              </a:cxn>
              <a:cxn ang="0">
                <a:pos x="1008" y="600"/>
              </a:cxn>
              <a:cxn ang="0">
                <a:pos x="1440" y="456"/>
              </a:cxn>
              <a:cxn ang="0">
                <a:pos x="1728" y="600"/>
              </a:cxn>
              <a:cxn ang="0">
                <a:pos x="2304" y="312"/>
              </a:cxn>
              <a:cxn ang="0">
                <a:pos x="2736" y="24"/>
              </a:cxn>
              <a:cxn ang="0">
                <a:pos x="3024" y="168"/>
              </a:cxn>
              <a:cxn ang="0">
                <a:pos x="3312" y="600"/>
              </a:cxn>
              <a:cxn ang="0">
                <a:pos x="3744" y="888"/>
              </a:cxn>
            </a:cxnLst>
            <a:rect l="0" t="0" r="r" b="b"/>
            <a:pathLst>
              <a:path w="3744" h="936">
                <a:moveTo>
                  <a:pt x="0" y="888"/>
                </a:moveTo>
                <a:cubicBezTo>
                  <a:pt x="204" y="912"/>
                  <a:pt x="408" y="936"/>
                  <a:pt x="576" y="888"/>
                </a:cubicBezTo>
                <a:cubicBezTo>
                  <a:pt x="744" y="840"/>
                  <a:pt x="864" y="672"/>
                  <a:pt x="1008" y="600"/>
                </a:cubicBezTo>
                <a:cubicBezTo>
                  <a:pt x="1152" y="528"/>
                  <a:pt x="1320" y="456"/>
                  <a:pt x="1440" y="456"/>
                </a:cubicBezTo>
                <a:cubicBezTo>
                  <a:pt x="1560" y="456"/>
                  <a:pt x="1584" y="624"/>
                  <a:pt x="1728" y="600"/>
                </a:cubicBezTo>
                <a:cubicBezTo>
                  <a:pt x="1872" y="576"/>
                  <a:pt x="2136" y="408"/>
                  <a:pt x="2304" y="312"/>
                </a:cubicBezTo>
                <a:cubicBezTo>
                  <a:pt x="2472" y="216"/>
                  <a:pt x="2616" y="48"/>
                  <a:pt x="2736" y="24"/>
                </a:cubicBezTo>
                <a:cubicBezTo>
                  <a:pt x="2856" y="0"/>
                  <a:pt x="2928" y="72"/>
                  <a:pt x="3024" y="168"/>
                </a:cubicBezTo>
                <a:cubicBezTo>
                  <a:pt x="3120" y="264"/>
                  <a:pt x="3192" y="480"/>
                  <a:pt x="3312" y="600"/>
                </a:cubicBezTo>
                <a:cubicBezTo>
                  <a:pt x="3432" y="720"/>
                  <a:pt x="3588" y="804"/>
                  <a:pt x="3744" y="888"/>
                </a:cubicBezTo>
              </a:path>
            </a:pathLst>
          </a:custGeom>
          <a:noFill/>
          <a:ln w="9525">
            <a:solidFill>
              <a:schemeClr val="bg1"/>
            </a:solidFill>
            <a:round/>
            <a:headEnd/>
            <a:tailEnd/>
          </a:ln>
        </p:spPr>
        <p:txBody>
          <a:bodyPr/>
          <a:lstStyle/>
          <a:p>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66800" y="836613"/>
            <a:ext cx="4081463" cy="900112"/>
          </a:xfrm>
          <a:solidFill>
            <a:schemeClr val="folHlink"/>
          </a:solidFill>
        </p:spPr>
        <p:txBody>
          <a:bodyPr/>
          <a:lstStyle/>
          <a:p>
            <a:r>
              <a:rPr lang="el-GR" sz="3200"/>
              <a:t>ΑΝΑΛΥΣΗ ΔΟΜΗΣ</a:t>
            </a:r>
          </a:p>
        </p:txBody>
      </p:sp>
      <p:pic>
        <p:nvPicPr>
          <p:cNvPr id="29701" name="Picture 5" descr="SJ31VII_Pyrite oxidized rims1"/>
          <p:cNvPicPr>
            <a:picLocks noChangeAspect="1" noChangeArrowheads="1"/>
          </p:cNvPicPr>
          <p:nvPr/>
        </p:nvPicPr>
        <p:blipFill>
          <a:blip r:embed="rId2" cstate="print"/>
          <a:srcRect l="3206" r="10388"/>
          <a:stretch>
            <a:fillRect/>
          </a:stretch>
        </p:blipFill>
        <p:spPr bwMode="auto">
          <a:xfrm>
            <a:off x="5437188" y="4248150"/>
            <a:ext cx="2951162" cy="2355850"/>
          </a:xfrm>
          <a:prstGeom prst="rect">
            <a:avLst/>
          </a:prstGeom>
          <a:noFill/>
          <a:ln w="9525">
            <a:noFill/>
            <a:miter lim="800000"/>
            <a:headEnd/>
            <a:tailEnd/>
          </a:ln>
        </p:spPr>
      </p:pic>
      <p:pic>
        <p:nvPicPr>
          <p:cNvPr id="29702" name="Picture 6" descr="SK4AB6_Pyromorphite1"/>
          <p:cNvPicPr>
            <a:picLocks noChangeAspect="1" noChangeArrowheads="1"/>
          </p:cNvPicPr>
          <p:nvPr/>
        </p:nvPicPr>
        <p:blipFill>
          <a:blip r:embed="rId3" cstate="print"/>
          <a:srcRect l="10782" r="13672"/>
          <a:stretch>
            <a:fillRect/>
          </a:stretch>
        </p:blipFill>
        <p:spPr bwMode="auto">
          <a:xfrm>
            <a:off x="1538288" y="3870325"/>
            <a:ext cx="2951162" cy="2835275"/>
          </a:xfrm>
          <a:prstGeom prst="rect">
            <a:avLst/>
          </a:prstGeom>
          <a:noFill/>
          <a:ln w="9525">
            <a:noFill/>
            <a:miter lim="800000"/>
            <a:headEnd/>
            <a:tailEnd/>
          </a:ln>
        </p:spPr>
      </p:pic>
      <p:pic>
        <p:nvPicPr>
          <p:cNvPr id="29703" name="Picture 7" descr="SK4AB4_Alunite-Pb (Beaverite)_B&amp;W1"/>
          <p:cNvPicPr>
            <a:picLocks noChangeAspect="1" noChangeArrowheads="1"/>
          </p:cNvPicPr>
          <p:nvPr/>
        </p:nvPicPr>
        <p:blipFill>
          <a:blip r:embed="rId4" cstate="print"/>
          <a:srcRect l="15152" t="7310" r="9091"/>
          <a:stretch>
            <a:fillRect/>
          </a:stretch>
        </p:blipFill>
        <p:spPr bwMode="auto">
          <a:xfrm>
            <a:off x="5753100" y="1412875"/>
            <a:ext cx="2635250" cy="2409825"/>
          </a:xfrm>
          <a:prstGeom prst="rect">
            <a:avLst/>
          </a:prstGeom>
          <a:noFill/>
          <a:ln w="9525">
            <a:noFill/>
            <a:miter lim="800000"/>
            <a:headEnd/>
            <a:tailEnd/>
          </a:ln>
        </p:spPr>
      </p:pic>
      <p:sp>
        <p:nvSpPr>
          <p:cNvPr id="29704" name="Text Box 8"/>
          <p:cNvSpPr txBox="1">
            <a:spLocks noChangeArrowheads="1"/>
          </p:cNvSpPr>
          <p:nvPr/>
        </p:nvSpPr>
        <p:spPr bwMode="auto">
          <a:xfrm>
            <a:off x="900113" y="1989138"/>
            <a:ext cx="4321175" cy="1570037"/>
          </a:xfrm>
          <a:prstGeom prst="rect">
            <a:avLst/>
          </a:prstGeom>
          <a:noFill/>
          <a:ln w="9525">
            <a:noFill/>
            <a:miter lim="800000"/>
            <a:headEnd/>
            <a:tailEnd/>
          </a:ln>
        </p:spPr>
        <p:txBody>
          <a:bodyPr/>
          <a:lstStyle/>
          <a:p>
            <a:endParaRPr lang="el-GR" sz="1200">
              <a:latin typeface="Arial" charset="0"/>
            </a:endParaRPr>
          </a:p>
          <a:p>
            <a:r>
              <a:rPr lang="el-GR">
                <a:latin typeface="Arial" charset="0"/>
              </a:rPr>
              <a:t>Δέσμευση μετάλλων σε στερεές φάσεις που σχηματίζονται στο έδαφος του Στρατωνίου. Εικόνες από το ηλεκτρονικό μικροσκόπιο (SEM) του Τμήματος Γεωλογίας.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chemeClr val="folHlink"/>
          </a:solidFill>
        </p:spPr>
        <p:txBody>
          <a:bodyPr/>
          <a:lstStyle/>
          <a:p>
            <a:r>
              <a:rPr lang="el-GR"/>
              <a:t>ΕΙΣΑΓΩΓΗ</a:t>
            </a:r>
          </a:p>
        </p:txBody>
      </p:sp>
      <p:sp>
        <p:nvSpPr>
          <p:cNvPr id="3075" name="Rectangle 3"/>
          <p:cNvSpPr>
            <a:spLocks noGrp="1" noChangeArrowheads="1"/>
          </p:cNvSpPr>
          <p:nvPr>
            <p:ph type="body" idx="1"/>
          </p:nvPr>
        </p:nvSpPr>
        <p:spPr>
          <a:xfrm>
            <a:off x="395288" y="2636838"/>
            <a:ext cx="8229600" cy="2116137"/>
          </a:xfrm>
        </p:spPr>
        <p:txBody>
          <a:bodyPr/>
          <a:lstStyle/>
          <a:p>
            <a:pPr marL="609600" indent="-609600">
              <a:buFont typeface="Wingdings" pitchFamily="2" charset="2"/>
              <a:buAutoNum type="arabicPeriod"/>
            </a:pPr>
            <a:r>
              <a:rPr lang="el-GR" b="1"/>
              <a:t>Αναλυτική χημεία και γεωεπιστήμες</a:t>
            </a:r>
          </a:p>
          <a:p>
            <a:pPr marL="609600" indent="-609600">
              <a:buFont typeface="Wingdings" pitchFamily="2" charset="2"/>
              <a:buAutoNum type="arabicPeriod"/>
            </a:pPr>
            <a:r>
              <a:rPr lang="el-GR" b="1"/>
              <a:t>Ταξινόμηση μεθόδων ανάλυσης</a:t>
            </a:r>
          </a:p>
          <a:p>
            <a:pPr marL="609600" indent="-609600">
              <a:buFont typeface="Wingdings" pitchFamily="2" charset="2"/>
              <a:buAutoNum type="arabicPeriod"/>
            </a:pPr>
            <a:r>
              <a:rPr lang="el-GR" b="1"/>
              <a:t>Επιλογή μεθόδων ανάλυσης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 calcmode="lin" valueType="num">
                                      <p:cBhvr>
                                        <p:cTn id="14" dur="1000" fill="hold"/>
                                        <p:tgtEl>
                                          <p:spTgt spid="307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0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07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 calcmode="lin" valueType="num">
                                      <p:cBhvr>
                                        <p:cTn id="21" dur="1000" fill="hold"/>
                                        <p:tgtEl>
                                          <p:spTgt spid="307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16013" y="620713"/>
            <a:ext cx="6335712" cy="971550"/>
          </a:xfrm>
          <a:solidFill>
            <a:schemeClr val="folHlink"/>
          </a:solidFill>
        </p:spPr>
        <p:txBody>
          <a:bodyPr/>
          <a:lstStyle/>
          <a:p>
            <a:r>
              <a:rPr lang="el-GR" sz="3200"/>
              <a:t>ΟΛΙΚΗ – ΜΕΡΙΚΗ ΑΝΑΛΥΣΗ 1</a:t>
            </a:r>
          </a:p>
        </p:txBody>
      </p:sp>
      <p:sp>
        <p:nvSpPr>
          <p:cNvPr id="30723" name="Rectangle 3"/>
          <p:cNvSpPr>
            <a:spLocks noGrp="1" noChangeArrowheads="1"/>
          </p:cNvSpPr>
          <p:nvPr>
            <p:ph type="body" idx="1"/>
          </p:nvPr>
        </p:nvSpPr>
        <p:spPr>
          <a:xfrm>
            <a:off x="519113" y="1916113"/>
            <a:ext cx="8229600" cy="4525962"/>
          </a:xfrm>
        </p:spPr>
        <p:txBody>
          <a:bodyPr/>
          <a:lstStyle/>
          <a:p>
            <a:r>
              <a:rPr lang="el-GR" sz="2800" b="1" i="1"/>
              <a:t>Ολική:</a:t>
            </a:r>
            <a:r>
              <a:rPr lang="el-GR" sz="2800"/>
              <a:t> </a:t>
            </a:r>
            <a:r>
              <a:rPr lang="en-US" sz="2800"/>
              <a:t>προσδιορι</a:t>
            </a:r>
            <a:r>
              <a:rPr lang="el-GR" sz="2800"/>
              <a:t>σ</a:t>
            </a:r>
            <a:r>
              <a:rPr lang="en-US" sz="2800"/>
              <a:t>μό</a:t>
            </a:r>
            <a:r>
              <a:rPr lang="el-GR" sz="2800"/>
              <a:t>ς</a:t>
            </a:r>
            <a:r>
              <a:rPr lang="en-US" sz="2800"/>
              <a:t> του συνόλου των στοιχείων που απαντ</a:t>
            </a:r>
            <a:r>
              <a:rPr lang="el-GR" sz="2800"/>
              <a:t>ώ</a:t>
            </a:r>
            <a:r>
              <a:rPr lang="en-US" sz="2800"/>
              <a:t>νται στο δείγμα. </a:t>
            </a:r>
            <a:endParaRPr lang="el-GR" sz="2800"/>
          </a:p>
          <a:p>
            <a:endParaRPr lang="el-GR" sz="2800"/>
          </a:p>
          <a:p>
            <a:r>
              <a:rPr lang="el-GR" sz="2800" b="1" i="1"/>
              <a:t>Μ</a:t>
            </a:r>
            <a:r>
              <a:rPr lang="en-US" sz="2800" b="1" i="1"/>
              <a:t>ερική</a:t>
            </a:r>
            <a:r>
              <a:rPr lang="el-GR" sz="2800" b="1" i="1"/>
              <a:t>:</a:t>
            </a:r>
            <a:r>
              <a:rPr lang="el-GR" sz="2800"/>
              <a:t> </a:t>
            </a:r>
            <a:r>
              <a:rPr lang="en-US" sz="2800"/>
              <a:t>ποσοτικό</a:t>
            </a:r>
            <a:r>
              <a:rPr lang="el-GR" sz="2800"/>
              <a:t>ς</a:t>
            </a:r>
            <a:r>
              <a:rPr lang="en-US" sz="2800"/>
              <a:t> προσδιορι</a:t>
            </a:r>
            <a:r>
              <a:rPr lang="el-GR" sz="2800"/>
              <a:t>σ</a:t>
            </a:r>
            <a:r>
              <a:rPr lang="en-US" sz="2800"/>
              <a:t>μό</a:t>
            </a:r>
            <a:r>
              <a:rPr lang="el-GR" sz="2800"/>
              <a:t>ς</a:t>
            </a:r>
            <a:r>
              <a:rPr lang="en-US" sz="2800"/>
              <a:t> ενός κλάσματος των στοίχείων του δείγματος</a:t>
            </a:r>
            <a:r>
              <a:rPr lang="el-GR" sz="2800"/>
              <a:t>.</a:t>
            </a:r>
          </a:p>
          <a:p>
            <a:endParaRPr lang="el-GR" sz="2800"/>
          </a:p>
          <a:p>
            <a:r>
              <a:rPr lang="el-GR" sz="2800"/>
              <a:t>Χρήση κατάλληλων αντιδραστηρίων που επιδρούν εκλεκτικά στα συστατικά του δείγματος.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1000" fill="hold"/>
                                        <p:tgtEl>
                                          <p:spTgt spid="307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723">
                                            <p:txEl>
                                              <p:pRg st="2" end="2"/>
                                            </p:txEl>
                                          </p:spTgt>
                                        </p:tgtEl>
                                        <p:attrNameLst>
                                          <p:attrName>style.visibility</p:attrName>
                                        </p:attrNameLst>
                                      </p:cBhvr>
                                      <p:to>
                                        <p:strVal val="visible"/>
                                      </p:to>
                                    </p:set>
                                    <p:anim calcmode="lin" valueType="num">
                                      <p:cBhvr>
                                        <p:cTn id="14" dur="1000" fill="hold"/>
                                        <p:tgtEl>
                                          <p:spTgt spid="3072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072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072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 calcmode="lin" valueType="num">
                                      <p:cBhvr>
                                        <p:cTn id="21" dur="1000" fill="hold"/>
                                        <p:tgtEl>
                                          <p:spTgt spid="3072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072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1042988" y="692150"/>
            <a:ext cx="6242050" cy="1044575"/>
          </a:xfrm>
          <a:solidFill>
            <a:schemeClr val="folHlink"/>
          </a:solidFill>
          <a:ln/>
        </p:spPr>
        <p:txBody>
          <a:bodyPr/>
          <a:lstStyle/>
          <a:p>
            <a:r>
              <a:rPr lang="el-GR" sz="3200"/>
              <a:t>ΟΛΙΚΗ – ΜΕΡΙΚΗ ΑΝΑΛΥΣΗ 2</a:t>
            </a:r>
          </a:p>
        </p:txBody>
      </p:sp>
      <p:graphicFrame>
        <p:nvGraphicFramePr>
          <p:cNvPr id="31750" name="Object 6"/>
          <p:cNvGraphicFramePr>
            <a:graphicFrameLocks noChangeAspect="1"/>
          </p:cNvGraphicFramePr>
          <p:nvPr>
            <p:ph idx="1"/>
          </p:nvPr>
        </p:nvGraphicFramePr>
        <p:xfrm>
          <a:off x="900113" y="1916113"/>
          <a:ext cx="8086725" cy="4405312"/>
        </p:xfrm>
        <a:graphic>
          <a:graphicData uri="http://schemas.openxmlformats.org/presentationml/2006/ole">
            <p:oleObj spid="_x0000_s31750" name="Γράφημα" r:id="rId3" imgW="6277051" imgH="3419551" progId="Excel.Char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6800" y="836613"/>
            <a:ext cx="7105650" cy="900112"/>
          </a:xfrm>
          <a:solidFill>
            <a:schemeClr val="folHlink"/>
          </a:solidFill>
        </p:spPr>
        <p:txBody>
          <a:bodyPr/>
          <a:lstStyle/>
          <a:p>
            <a:r>
              <a:rPr lang="el-GR" sz="3200"/>
              <a:t>ΕΠΙΛΟΓΗ ΑΝΑΛΥΤΙΚΗΣ ΜΕΘΟΔΟΥ</a:t>
            </a:r>
          </a:p>
        </p:txBody>
      </p:sp>
      <p:sp>
        <p:nvSpPr>
          <p:cNvPr id="34819" name="Rectangle 3"/>
          <p:cNvSpPr>
            <a:spLocks noGrp="1" noChangeArrowheads="1"/>
          </p:cNvSpPr>
          <p:nvPr>
            <p:ph type="body" idx="1"/>
          </p:nvPr>
        </p:nvSpPr>
        <p:spPr>
          <a:xfrm>
            <a:off x="250825" y="1744663"/>
            <a:ext cx="8686800" cy="5068887"/>
          </a:xfrm>
        </p:spPr>
        <p:txBody>
          <a:bodyPr/>
          <a:lstStyle/>
          <a:p>
            <a:pPr marL="660400" indent="-660400" algn="ctr">
              <a:lnSpc>
                <a:spcPct val="90000"/>
              </a:lnSpc>
              <a:buFont typeface="Wingdings" pitchFamily="2" charset="2"/>
              <a:buNone/>
            </a:pPr>
            <a:r>
              <a:rPr lang="el-GR" sz="2000" b="1"/>
              <a:t>ΚΡΙΤΗΡΙΑ ΕΠΙΛΟΓΗΣ</a:t>
            </a:r>
            <a:r>
              <a:rPr lang="el-GR" sz="2000"/>
              <a:t>:</a:t>
            </a:r>
          </a:p>
          <a:p>
            <a:pPr marL="660400" indent="-660400">
              <a:lnSpc>
                <a:spcPct val="90000"/>
              </a:lnSpc>
            </a:pPr>
            <a:r>
              <a:rPr lang="el-GR" sz="2400"/>
              <a:t>ποια στοιχεία ή χημικές ενώσεις πρέπει να προσδιοριστούν</a:t>
            </a:r>
            <a:r>
              <a:rPr lang="en-US" sz="2400"/>
              <a:t>;</a:t>
            </a:r>
            <a:endParaRPr lang="el-GR" sz="2400"/>
          </a:p>
          <a:p>
            <a:pPr marL="660400" indent="-660400">
              <a:lnSpc>
                <a:spcPct val="90000"/>
              </a:lnSpc>
            </a:pPr>
            <a:r>
              <a:rPr lang="el-GR" sz="2400"/>
              <a:t>ποιες οι αναμενόμενες συγκεντρώσεις</a:t>
            </a:r>
            <a:r>
              <a:rPr lang="en-US" sz="2400"/>
              <a:t>,</a:t>
            </a:r>
            <a:r>
              <a:rPr lang="el-GR" sz="2400"/>
              <a:t> ποια τα όρια ανυχνευσιμότητας</a:t>
            </a:r>
            <a:r>
              <a:rPr lang="en-US" sz="2400"/>
              <a:t>;</a:t>
            </a:r>
            <a:endParaRPr lang="el-GR" sz="2400"/>
          </a:p>
          <a:p>
            <a:pPr marL="660400" indent="-660400">
              <a:lnSpc>
                <a:spcPct val="90000"/>
              </a:lnSpc>
            </a:pPr>
            <a:r>
              <a:rPr lang="el-GR" sz="2400"/>
              <a:t>ποια τα συστατικά της μήτρας και ποιες οι πιθανές παρεμβολές στον προσδιορισμό των εξεταζόμενων στοιχείων ή ενώσεων</a:t>
            </a:r>
            <a:r>
              <a:rPr lang="en-US" sz="2400"/>
              <a:t>;</a:t>
            </a:r>
            <a:endParaRPr lang="el-GR" sz="2400"/>
          </a:p>
          <a:p>
            <a:pPr marL="660400" indent="-660400">
              <a:lnSpc>
                <a:spcPct val="90000"/>
              </a:lnSpc>
            </a:pPr>
            <a:r>
              <a:rPr lang="el-GR" sz="2400"/>
              <a:t>ποια η απαιτούμενη ακρίβεια και επαναληψημότητα των μετρήσεων καθώς και η μετέπειτα χρήση των αναλυτικών αποτελεσμάτων</a:t>
            </a:r>
            <a:r>
              <a:rPr lang="en-US" sz="2400"/>
              <a:t>;</a:t>
            </a:r>
            <a:endParaRPr lang="el-GR" sz="2400"/>
          </a:p>
          <a:p>
            <a:pPr marL="660400" indent="-660400">
              <a:lnSpc>
                <a:spcPct val="90000"/>
              </a:lnSpc>
            </a:pPr>
            <a:r>
              <a:rPr lang="el-GR" sz="2400"/>
              <a:t>ποιοι οι οικονομικοί, χρονικοί, νομικοί περιορισμοί της χημικής ανάλυσης</a:t>
            </a:r>
            <a:r>
              <a:rPr lang="en-US" sz="2400"/>
              <a:t>;</a:t>
            </a:r>
            <a:endParaRPr lang="el-G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1000" fill="hold"/>
                                        <p:tgtEl>
                                          <p:spTgt spid="348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8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4819">
                                            <p:txEl>
                                              <p:pRg st="1" end="1"/>
                                            </p:txEl>
                                          </p:spTgt>
                                        </p:tgtEl>
                                        <p:attrNameLst>
                                          <p:attrName>style.visibility</p:attrName>
                                        </p:attrNameLst>
                                      </p:cBhvr>
                                      <p:to>
                                        <p:strVal val="visible"/>
                                      </p:to>
                                    </p:set>
                                    <p:anim calcmode="lin" valueType="num">
                                      <p:cBhvr>
                                        <p:cTn id="14" dur="1000" fill="hold"/>
                                        <p:tgtEl>
                                          <p:spTgt spid="3481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481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48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4819">
                                            <p:txEl>
                                              <p:pRg st="2" end="2"/>
                                            </p:txEl>
                                          </p:spTgt>
                                        </p:tgtEl>
                                        <p:attrNameLst>
                                          <p:attrName>style.visibility</p:attrName>
                                        </p:attrNameLst>
                                      </p:cBhvr>
                                      <p:to>
                                        <p:strVal val="visible"/>
                                      </p:to>
                                    </p:set>
                                    <p:anim calcmode="lin" valueType="num">
                                      <p:cBhvr>
                                        <p:cTn id="21" dur="1000" fill="hold"/>
                                        <p:tgtEl>
                                          <p:spTgt spid="3481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481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48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4819">
                                            <p:txEl>
                                              <p:pRg st="3" end="3"/>
                                            </p:txEl>
                                          </p:spTgt>
                                        </p:tgtEl>
                                        <p:attrNameLst>
                                          <p:attrName>style.visibility</p:attrName>
                                        </p:attrNameLst>
                                      </p:cBhvr>
                                      <p:to>
                                        <p:strVal val="visible"/>
                                      </p:to>
                                    </p:set>
                                    <p:anim calcmode="lin" valueType="num">
                                      <p:cBhvr>
                                        <p:cTn id="28" dur="1000" fill="hold"/>
                                        <p:tgtEl>
                                          <p:spTgt spid="3481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481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48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4819">
                                            <p:txEl>
                                              <p:pRg st="4" end="4"/>
                                            </p:txEl>
                                          </p:spTgt>
                                        </p:tgtEl>
                                        <p:attrNameLst>
                                          <p:attrName>style.visibility</p:attrName>
                                        </p:attrNameLst>
                                      </p:cBhvr>
                                      <p:to>
                                        <p:strVal val="visible"/>
                                      </p:to>
                                    </p:set>
                                    <p:anim calcmode="lin" valueType="num">
                                      <p:cBhvr>
                                        <p:cTn id="35" dur="1000" fill="hold"/>
                                        <p:tgtEl>
                                          <p:spTgt spid="34819">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481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481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4819">
                                            <p:txEl>
                                              <p:pRg st="5" end="5"/>
                                            </p:txEl>
                                          </p:spTgt>
                                        </p:tgtEl>
                                        <p:attrNameLst>
                                          <p:attrName>style.visibility</p:attrName>
                                        </p:attrNameLst>
                                      </p:cBhvr>
                                      <p:to>
                                        <p:strVal val="visible"/>
                                      </p:to>
                                    </p:set>
                                    <p:anim calcmode="lin" valueType="num">
                                      <p:cBhvr>
                                        <p:cTn id="42" dur="1000" fill="hold"/>
                                        <p:tgtEl>
                                          <p:spTgt spid="34819">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4819">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66800" y="908050"/>
            <a:ext cx="6384925" cy="828675"/>
          </a:xfrm>
          <a:solidFill>
            <a:schemeClr val="folHlink"/>
          </a:solidFill>
        </p:spPr>
        <p:txBody>
          <a:bodyPr/>
          <a:lstStyle/>
          <a:p>
            <a:r>
              <a:rPr lang="el-GR" sz="3200"/>
              <a:t>ΕΠΙΤΥΧΙΑ ΧΗΜΙΚΗΣ ΑΝΑΛΥΣΗΣ</a:t>
            </a:r>
          </a:p>
        </p:txBody>
      </p:sp>
      <p:sp>
        <p:nvSpPr>
          <p:cNvPr id="35843" name="Rectangle 3"/>
          <p:cNvSpPr>
            <a:spLocks noGrp="1" noChangeArrowheads="1"/>
          </p:cNvSpPr>
          <p:nvPr>
            <p:ph type="body" idx="1"/>
          </p:nvPr>
        </p:nvSpPr>
        <p:spPr>
          <a:xfrm>
            <a:off x="539750" y="1989138"/>
            <a:ext cx="8208963" cy="4114800"/>
          </a:xfrm>
        </p:spPr>
        <p:txBody>
          <a:bodyPr/>
          <a:lstStyle/>
          <a:p>
            <a:pPr>
              <a:buFont typeface="Wingdings" pitchFamily="2" charset="2"/>
              <a:buChar char="ü"/>
            </a:pPr>
            <a:r>
              <a:rPr lang="el-GR" sz="2800"/>
              <a:t>Προσεκτικός σχεδιασμός και προγραμματισμός εργαστηριακών εργασιών.</a:t>
            </a:r>
          </a:p>
          <a:p>
            <a:pPr>
              <a:buFont typeface="Wingdings" pitchFamily="2" charset="2"/>
              <a:buChar char="ü"/>
            </a:pPr>
            <a:r>
              <a:rPr lang="el-GR" sz="2800"/>
              <a:t>Αντιπροσωπευτικά χονδρικά δείγματα.</a:t>
            </a:r>
          </a:p>
          <a:p>
            <a:pPr>
              <a:buFont typeface="Wingdings" pitchFamily="2" charset="2"/>
              <a:buChar char="ü"/>
            </a:pPr>
            <a:r>
              <a:rPr lang="el-GR" sz="2800"/>
              <a:t>Μελέτη βιβλιογραφίας.</a:t>
            </a:r>
          </a:p>
          <a:p>
            <a:pPr>
              <a:buFont typeface="Wingdings" pitchFamily="2" charset="2"/>
              <a:buChar char="ü"/>
            </a:pPr>
            <a:r>
              <a:rPr lang="el-GR" sz="2800"/>
              <a:t>Χαρακτηριστικά απόδοσης αναλυτικής μεθόδου.</a:t>
            </a:r>
          </a:p>
          <a:p>
            <a:pPr>
              <a:buFont typeface="Wingdings" pitchFamily="2" charset="2"/>
              <a:buChar char="ü"/>
            </a:pPr>
            <a:r>
              <a:rPr lang="el-GR" sz="2800"/>
              <a:t>Διαθεσιμότητα αντιδραστηρίων, κόστος, απαιτούμενος χρόνος.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1000" fill="hold"/>
                                        <p:tgtEl>
                                          <p:spTgt spid="3584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58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8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5843">
                                            <p:txEl>
                                              <p:pRg st="1" end="1"/>
                                            </p:txEl>
                                          </p:spTgt>
                                        </p:tgtEl>
                                        <p:attrNameLst>
                                          <p:attrName>style.visibility</p:attrName>
                                        </p:attrNameLst>
                                      </p:cBhvr>
                                      <p:to>
                                        <p:strVal val="visible"/>
                                      </p:to>
                                    </p:set>
                                    <p:anim calcmode="lin" valueType="num">
                                      <p:cBhvr>
                                        <p:cTn id="14" dur="1000" fill="hold"/>
                                        <p:tgtEl>
                                          <p:spTgt spid="3584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584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584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5843">
                                            <p:txEl>
                                              <p:pRg st="2" end="2"/>
                                            </p:txEl>
                                          </p:spTgt>
                                        </p:tgtEl>
                                        <p:attrNameLst>
                                          <p:attrName>style.visibility</p:attrName>
                                        </p:attrNameLst>
                                      </p:cBhvr>
                                      <p:to>
                                        <p:strVal val="visible"/>
                                      </p:to>
                                    </p:set>
                                    <p:anim calcmode="lin" valueType="num">
                                      <p:cBhvr>
                                        <p:cTn id="21" dur="1000" fill="hold"/>
                                        <p:tgtEl>
                                          <p:spTgt spid="3584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584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584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5843">
                                            <p:txEl>
                                              <p:pRg st="3" end="3"/>
                                            </p:txEl>
                                          </p:spTgt>
                                        </p:tgtEl>
                                        <p:attrNameLst>
                                          <p:attrName>style.visibility</p:attrName>
                                        </p:attrNameLst>
                                      </p:cBhvr>
                                      <p:to>
                                        <p:strVal val="visible"/>
                                      </p:to>
                                    </p:set>
                                    <p:anim calcmode="lin" valueType="num">
                                      <p:cBhvr>
                                        <p:cTn id="28" dur="1000" fill="hold"/>
                                        <p:tgtEl>
                                          <p:spTgt spid="3584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584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584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5843">
                                            <p:txEl>
                                              <p:pRg st="4" end="4"/>
                                            </p:txEl>
                                          </p:spTgt>
                                        </p:tgtEl>
                                        <p:attrNameLst>
                                          <p:attrName>style.visibility</p:attrName>
                                        </p:attrNameLst>
                                      </p:cBhvr>
                                      <p:to>
                                        <p:strVal val="visible"/>
                                      </p:to>
                                    </p:set>
                                    <p:anim calcmode="lin" valueType="num">
                                      <p:cBhvr>
                                        <p:cTn id="35" dur="1000" fill="hold"/>
                                        <p:tgtEl>
                                          <p:spTgt spid="3584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584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42988" y="144463"/>
            <a:ext cx="5545137" cy="908050"/>
          </a:xfrm>
          <a:solidFill>
            <a:schemeClr val="folHlink"/>
          </a:solidFill>
        </p:spPr>
        <p:txBody>
          <a:bodyPr/>
          <a:lstStyle/>
          <a:p>
            <a:r>
              <a:rPr lang="el-GR" sz="2800"/>
              <a:t>ΧΑΡΑΚΤΗΡΙΣΤΙΚΑ ΑΠΟΔΟΣΗΣ </a:t>
            </a:r>
            <a:br>
              <a:rPr lang="el-GR" sz="2800"/>
            </a:br>
            <a:r>
              <a:rPr lang="el-GR" sz="2800"/>
              <a:t>ΑΝΑΛΥΤΙΚΩΝ ΜΕΘΟΔΩΝ</a:t>
            </a:r>
          </a:p>
        </p:txBody>
      </p:sp>
      <p:graphicFrame>
        <p:nvGraphicFramePr>
          <p:cNvPr id="37076" name="Group 212"/>
          <p:cNvGraphicFramePr>
            <a:graphicFrameLocks noGrp="1"/>
          </p:cNvGraphicFramePr>
          <p:nvPr>
            <p:ph idx="1"/>
          </p:nvPr>
        </p:nvGraphicFramePr>
        <p:xfrm>
          <a:off x="288925" y="1196975"/>
          <a:ext cx="8531225" cy="5587683"/>
        </p:xfrm>
        <a:graphic>
          <a:graphicData uri="http://schemas.openxmlformats.org/drawingml/2006/table">
            <a:tbl>
              <a:tblPr/>
              <a:tblGrid>
                <a:gridCol w="1847850"/>
                <a:gridCol w="1476375"/>
                <a:gridCol w="5207000"/>
              </a:tblGrid>
              <a:tr h="296863">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1" i="1"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rPr>
                        <a:t>Χαρακτηριστικό</a:t>
                      </a:r>
                      <a:endParaRPr kumimoji="0" lang="el-GR" sz="1800" b="0"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1" i="1"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rPr>
                        <a:t>Αγγλικός όρος</a:t>
                      </a:r>
                      <a:endParaRPr kumimoji="0" lang="el-GR" sz="1800" b="0"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1" i="1"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rPr>
                        <a:t>Περιγραφή</a:t>
                      </a:r>
                      <a:endParaRPr kumimoji="0" lang="el-GR" sz="1800" b="0"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Όριο ανίχνευσης</a:t>
                      </a:r>
                      <a:endParaRPr kumimoji="0" 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Limit of detection</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Η μικρότερη συγκέντρωση της ουσίας που μπορεί να προσδιοριστεί με ορισμένη αξιοπιστία.</a:t>
                      </a:r>
                      <a:endParaRPr kumimoji="0" 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Ακρίβεια</a:t>
                      </a:r>
                      <a:endParaRPr kumimoji="0" 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Accuracy, bias</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Μέτρο της εγγύτητας της πειραματικής τιμής προς την αληθινή τιμή.</a:t>
                      </a:r>
                      <a:endParaRPr kumimoji="0" 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Επαναληψιμότητα</a:t>
                      </a:r>
                      <a:endParaRPr kumimoji="0" 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Precision</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Χαρακτηρίζει τη συμφωνία των αποτελεσμάτων μιας σειράς μετρήσεων.</a:t>
                      </a:r>
                      <a:endParaRPr kumimoji="0" 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Εκλεκτικότητα ή επιλεκτικότητα</a:t>
                      </a:r>
                      <a:endParaRPr kumimoji="0" 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Specificity, selectivity</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Η ικανότητα μιας αναλυτικής μεθόδου να προσδιορίζει μια ουσία (αναλυτής) παρουσία άλλων ουσιών (μήτρα).</a:t>
                      </a:r>
                      <a:endParaRPr kumimoji="0" 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Ανάκτηση ή απόδοση</a:t>
                      </a:r>
                      <a:endParaRPr kumimoji="0" 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Recovery</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Το ποσοστό της συνολικής ποσότητας της ουσίας το οποίο προσδιορίζεται μετά από ένα ή περισσότερα στάδια της αναλυτικής μεθόδου.</a:t>
                      </a:r>
                      <a:endParaRPr kumimoji="0" 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Αναλυτική περιοχή</a:t>
                      </a:r>
                      <a:endParaRPr kumimoji="0" 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Range, calibration range</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Η περιοχή συγκεντρώσεων όπου μπορεί να προσδιοριστεί ο αναλυτής με ορισμένη αξιοπιστία.</a:t>
                      </a:r>
                      <a:endParaRPr kumimoji="0" 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Ανθεκτικότητα</a:t>
                      </a:r>
                      <a:endParaRPr kumimoji="0" 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Robustness, ruggedness</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6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Ικανότητα μεθόδου να "ανθίσταται" (δηλ. να παράγει ορθά αποτελέσματα) σε μικρές μεταβολές πειραματικών παραμέτρων.</a:t>
                      </a:r>
                      <a:endParaRPr kumimoji="0" lang="el-GR"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42988" y="692150"/>
            <a:ext cx="6026150" cy="971550"/>
          </a:xfrm>
          <a:solidFill>
            <a:schemeClr val="folHlink"/>
          </a:solidFill>
        </p:spPr>
        <p:txBody>
          <a:bodyPr/>
          <a:lstStyle/>
          <a:p>
            <a:r>
              <a:rPr lang="el-GR" sz="3200"/>
              <a:t>ΑΞΙΟΛΟΓΗΣΗ-ΕΠΙΚΥΡΩΣΗ ΑΝΑΛΥΤΙΚΗΣ ΜΕΘΟΔΟΥ</a:t>
            </a:r>
          </a:p>
        </p:txBody>
      </p:sp>
      <p:sp>
        <p:nvSpPr>
          <p:cNvPr id="38918" name="Text Box 6"/>
          <p:cNvSpPr txBox="1">
            <a:spLocks noChangeArrowheads="1"/>
          </p:cNvSpPr>
          <p:nvPr/>
        </p:nvSpPr>
        <p:spPr bwMode="auto">
          <a:xfrm>
            <a:off x="684213" y="2133600"/>
            <a:ext cx="1655762" cy="1079500"/>
          </a:xfrm>
          <a:prstGeom prst="rect">
            <a:avLst/>
          </a:prstGeom>
          <a:solidFill>
            <a:srgbClr val="969696"/>
          </a:solidFill>
          <a:ln w="9525">
            <a:solidFill>
              <a:srgbClr val="000000"/>
            </a:solidFill>
            <a:miter lim="800000"/>
            <a:headEnd/>
            <a:tailEnd/>
          </a:ln>
        </p:spPr>
        <p:txBody>
          <a:bodyPr/>
          <a:lstStyle/>
          <a:p>
            <a:pPr algn="ctr"/>
            <a:r>
              <a:rPr lang="el-GR" sz="2000">
                <a:latin typeface="Arial" charset="0"/>
              </a:rPr>
              <a:t>Υποψήφια αναλυτική μέθοδος</a:t>
            </a:r>
          </a:p>
        </p:txBody>
      </p:sp>
      <p:sp>
        <p:nvSpPr>
          <p:cNvPr id="38919" name="Text Box 7"/>
          <p:cNvSpPr txBox="1">
            <a:spLocks noChangeArrowheads="1"/>
          </p:cNvSpPr>
          <p:nvPr/>
        </p:nvSpPr>
        <p:spPr bwMode="auto">
          <a:xfrm>
            <a:off x="3060700" y="1989138"/>
            <a:ext cx="2160588" cy="1368425"/>
          </a:xfrm>
          <a:prstGeom prst="rect">
            <a:avLst/>
          </a:prstGeom>
          <a:solidFill>
            <a:srgbClr val="3399FF"/>
          </a:solidFill>
          <a:ln w="9525">
            <a:solidFill>
              <a:srgbClr val="000000"/>
            </a:solidFill>
            <a:miter lim="800000"/>
            <a:headEnd/>
            <a:tailEnd/>
          </a:ln>
        </p:spPr>
        <p:txBody>
          <a:bodyPr/>
          <a:lstStyle/>
          <a:p>
            <a:pPr algn="ctr"/>
            <a:r>
              <a:rPr lang="el-GR" sz="2000">
                <a:latin typeface="Arial" charset="0"/>
              </a:rPr>
              <a:t>Προσδιορισμός χαρακτηριστικών απόδοσης της μεθόδου</a:t>
            </a:r>
          </a:p>
        </p:txBody>
      </p:sp>
      <p:sp>
        <p:nvSpPr>
          <p:cNvPr id="38920" name="Text Box 8"/>
          <p:cNvSpPr txBox="1">
            <a:spLocks noChangeArrowheads="1"/>
          </p:cNvSpPr>
          <p:nvPr/>
        </p:nvSpPr>
        <p:spPr bwMode="auto">
          <a:xfrm>
            <a:off x="5795963" y="1989138"/>
            <a:ext cx="2089150" cy="1368425"/>
          </a:xfrm>
          <a:prstGeom prst="rect">
            <a:avLst/>
          </a:prstGeom>
          <a:solidFill>
            <a:srgbClr val="FF9900"/>
          </a:solidFill>
          <a:ln w="9525">
            <a:solidFill>
              <a:srgbClr val="000000"/>
            </a:solidFill>
            <a:miter lim="800000"/>
            <a:headEnd/>
            <a:tailEnd/>
          </a:ln>
        </p:spPr>
        <p:txBody>
          <a:bodyPr/>
          <a:lstStyle/>
          <a:p>
            <a:pPr algn="ctr"/>
            <a:r>
              <a:rPr lang="el-GR" sz="2000">
                <a:latin typeface="Arial" charset="0"/>
              </a:rPr>
              <a:t>Προσδιορισμός στατιστικών παραμέτρων της μεθόδου</a:t>
            </a:r>
          </a:p>
        </p:txBody>
      </p:sp>
      <p:sp>
        <p:nvSpPr>
          <p:cNvPr id="38921" name="Text Box 9"/>
          <p:cNvSpPr txBox="1">
            <a:spLocks noChangeArrowheads="1"/>
          </p:cNvSpPr>
          <p:nvPr/>
        </p:nvSpPr>
        <p:spPr bwMode="auto">
          <a:xfrm>
            <a:off x="5726113" y="4005263"/>
            <a:ext cx="2663825" cy="1728787"/>
          </a:xfrm>
          <a:prstGeom prst="rect">
            <a:avLst/>
          </a:prstGeom>
          <a:solidFill>
            <a:srgbClr val="FF66CC"/>
          </a:solidFill>
          <a:ln w="9525">
            <a:solidFill>
              <a:srgbClr val="000000"/>
            </a:solidFill>
            <a:miter lim="800000"/>
            <a:headEnd/>
            <a:tailEnd/>
          </a:ln>
        </p:spPr>
        <p:txBody>
          <a:bodyPr/>
          <a:lstStyle/>
          <a:p>
            <a:pPr algn="ctr"/>
            <a:r>
              <a:rPr lang="el-GR" sz="2000">
                <a:latin typeface="Arial" charset="0"/>
              </a:rPr>
              <a:t>Εκτίμηση επαναληψιμότητας μέσω επαναλαμβανόμενων μετρήσεων</a:t>
            </a:r>
          </a:p>
        </p:txBody>
      </p:sp>
      <p:sp>
        <p:nvSpPr>
          <p:cNvPr id="38922" name="Text Box 10"/>
          <p:cNvSpPr txBox="1">
            <a:spLocks noChangeArrowheads="1"/>
          </p:cNvSpPr>
          <p:nvPr/>
        </p:nvSpPr>
        <p:spPr bwMode="auto">
          <a:xfrm>
            <a:off x="2844800" y="4005263"/>
            <a:ext cx="2447925" cy="1657350"/>
          </a:xfrm>
          <a:prstGeom prst="rect">
            <a:avLst/>
          </a:prstGeom>
          <a:solidFill>
            <a:schemeClr val="folHlink"/>
          </a:solidFill>
          <a:ln w="9525">
            <a:solidFill>
              <a:srgbClr val="000000"/>
            </a:solidFill>
            <a:miter lim="800000"/>
            <a:headEnd/>
            <a:tailEnd/>
          </a:ln>
        </p:spPr>
        <p:txBody>
          <a:bodyPr/>
          <a:lstStyle/>
          <a:p>
            <a:pPr algn="ctr"/>
            <a:r>
              <a:rPr lang="el-GR" sz="2000">
                <a:latin typeface="Arial" charset="0"/>
              </a:rPr>
              <a:t>Εκτίμηση ακρίβειας μέσω ανάλυσης πιστοποιημένων δειγμάτων αναφοράς</a:t>
            </a:r>
          </a:p>
        </p:txBody>
      </p:sp>
      <p:sp>
        <p:nvSpPr>
          <p:cNvPr id="38923" name="Text Box 11"/>
          <p:cNvSpPr txBox="1">
            <a:spLocks noChangeArrowheads="1"/>
          </p:cNvSpPr>
          <p:nvPr/>
        </p:nvSpPr>
        <p:spPr bwMode="auto">
          <a:xfrm>
            <a:off x="684213" y="4294188"/>
            <a:ext cx="1800225" cy="1081087"/>
          </a:xfrm>
          <a:prstGeom prst="rect">
            <a:avLst/>
          </a:prstGeom>
          <a:solidFill>
            <a:srgbClr val="969696"/>
          </a:solidFill>
          <a:ln w="9525">
            <a:solidFill>
              <a:srgbClr val="000000"/>
            </a:solidFill>
            <a:miter lim="800000"/>
            <a:headEnd/>
            <a:tailEnd/>
          </a:ln>
        </p:spPr>
        <p:txBody>
          <a:bodyPr/>
          <a:lstStyle/>
          <a:p>
            <a:pPr algn="ctr"/>
            <a:r>
              <a:rPr lang="el-GR" sz="2000">
                <a:latin typeface="Arial" charset="0"/>
              </a:rPr>
              <a:t>Επικυρωμένη αναλυτική μέθοδος</a:t>
            </a:r>
          </a:p>
        </p:txBody>
      </p:sp>
      <p:cxnSp>
        <p:nvCxnSpPr>
          <p:cNvPr id="38924" name="AutoShape 12"/>
          <p:cNvCxnSpPr>
            <a:cxnSpLocks noChangeShapeType="1"/>
            <a:stCxn id="38918" idx="3"/>
            <a:endCxn id="38919" idx="1"/>
          </p:cNvCxnSpPr>
          <p:nvPr/>
        </p:nvCxnSpPr>
        <p:spPr bwMode="auto">
          <a:xfrm>
            <a:off x="2339975" y="2673350"/>
            <a:ext cx="720725" cy="0"/>
          </a:xfrm>
          <a:prstGeom prst="straightConnector1">
            <a:avLst/>
          </a:prstGeom>
          <a:noFill/>
          <a:ln w="9525">
            <a:solidFill>
              <a:schemeClr val="tx1"/>
            </a:solidFill>
            <a:round/>
            <a:headEnd/>
            <a:tailEnd type="triangle" w="med" len="med"/>
          </a:ln>
          <a:effectLst/>
        </p:spPr>
      </p:cxnSp>
      <p:cxnSp>
        <p:nvCxnSpPr>
          <p:cNvPr id="38925" name="AutoShape 13"/>
          <p:cNvCxnSpPr>
            <a:cxnSpLocks noChangeShapeType="1"/>
            <a:stCxn id="38919" idx="3"/>
            <a:endCxn id="38920" idx="1"/>
          </p:cNvCxnSpPr>
          <p:nvPr/>
        </p:nvCxnSpPr>
        <p:spPr bwMode="auto">
          <a:xfrm>
            <a:off x="5221288" y="2673350"/>
            <a:ext cx="574675" cy="0"/>
          </a:xfrm>
          <a:prstGeom prst="straightConnector1">
            <a:avLst/>
          </a:prstGeom>
          <a:noFill/>
          <a:ln w="9525">
            <a:solidFill>
              <a:schemeClr val="tx1"/>
            </a:solidFill>
            <a:round/>
            <a:headEnd/>
            <a:tailEnd type="triangle" w="med" len="med"/>
          </a:ln>
          <a:effectLst/>
        </p:spPr>
      </p:cxnSp>
      <p:cxnSp>
        <p:nvCxnSpPr>
          <p:cNvPr id="38926" name="AutoShape 14"/>
          <p:cNvCxnSpPr>
            <a:cxnSpLocks noChangeShapeType="1"/>
            <a:stCxn id="38920" idx="3"/>
            <a:endCxn id="38921" idx="3"/>
          </p:cNvCxnSpPr>
          <p:nvPr/>
        </p:nvCxnSpPr>
        <p:spPr bwMode="auto">
          <a:xfrm>
            <a:off x="7885113" y="2673350"/>
            <a:ext cx="504825" cy="2197100"/>
          </a:xfrm>
          <a:prstGeom prst="bentConnector3">
            <a:avLst>
              <a:gd name="adj1" fmla="val 145282"/>
            </a:avLst>
          </a:prstGeom>
          <a:noFill/>
          <a:ln w="9525">
            <a:solidFill>
              <a:schemeClr val="tx1"/>
            </a:solidFill>
            <a:miter lim="800000"/>
            <a:headEnd/>
            <a:tailEnd type="triangle" w="med" len="med"/>
          </a:ln>
          <a:effectLst/>
        </p:spPr>
      </p:cxnSp>
      <p:cxnSp>
        <p:nvCxnSpPr>
          <p:cNvPr id="38927" name="AutoShape 15"/>
          <p:cNvCxnSpPr>
            <a:cxnSpLocks noChangeShapeType="1"/>
            <a:stCxn id="38921" idx="1"/>
            <a:endCxn id="38922" idx="3"/>
          </p:cNvCxnSpPr>
          <p:nvPr/>
        </p:nvCxnSpPr>
        <p:spPr bwMode="auto">
          <a:xfrm flipH="1" flipV="1">
            <a:off x="5292725" y="4833938"/>
            <a:ext cx="433388" cy="36512"/>
          </a:xfrm>
          <a:prstGeom prst="straightConnector1">
            <a:avLst/>
          </a:prstGeom>
          <a:noFill/>
          <a:ln w="9525">
            <a:solidFill>
              <a:schemeClr val="tx1"/>
            </a:solidFill>
            <a:round/>
            <a:headEnd/>
            <a:tailEnd type="triangle" w="med" len="med"/>
          </a:ln>
          <a:effectLst/>
        </p:spPr>
      </p:cxnSp>
      <p:cxnSp>
        <p:nvCxnSpPr>
          <p:cNvPr id="38928" name="AutoShape 16"/>
          <p:cNvCxnSpPr>
            <a:cxnSpLocks noChangeShapeType="1"/>
            <a:stCxn id="38922" idx="1"/>
            <a:endCxn id="38923" idx="3"/>
          </p:cNvCxnSpPr>
          <p:nvPr/>
        </p:nvCxnSpPr>
        <p:spPr bwMode="auto">
          <a:xfrm flipH="1">
            <a:off x="2484438" y="4833938"/>
            <a:ext cx="360362" cy="1587"/>
          </a:xfrm>
          <a:prstGeom prst="straightConnector1">
            <a:avLst/>
          </a:prstGeom>
          <a:noFill/>
          <a:ln w="9525">
            <a:solidFill>
              <a:schemeClr val="tx1"/>
            </a:solidFill>
            <a:round/>
            <a:headEn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box(in)">
                                      <p:cBhvr>
                                        <p:cTn id="7" dur="500"/>
                                        <p:tgtEl>
                                          <p:spTgt spid="389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8924"/>
                                        </p:tgtEl>
                                        <p:attrNameLst>
                                          <p:attrName>style.visibility</p:attrName>
                                        </p:attrNameLst>
                                      </p:cBhvr>
                                      <p:to>
                                        <p:strVal val="visible"/>
                                      </p:to>
                                    </p:set>
                                    <p:animEffect transition="in" filter="slide(fromBottom)">
                                      <p:cBhvr>
                                        <p:cTn id="12" dur="500"/>
                                        <p:tgtEl>
                                          <p:spTgt spid="3892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8919"/>
                                        </p:tgtEl>
                                        <p:attrNameLst>
                                          <p:attrName>style.visibility</p:attrName>
                                        </p:attrNameLst>
                                      </p:cBhvr>
                                      <p:to>
                                        <p:strVal val="visible"/>
                                      </p:to>
                                    </p:set>
                                    <p:animEffect transition="in" filter="box(in)">
                                      <p:cBhvr>
                                        <p:cTn id="17" dur="500"/>
                                        <p:tgtEl>
                                          <p:spTgt spid="3891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8925"/>
                                        </p:tgtEl>
                                        <p:attrNameLst>
                                          <p:attrName>style.visibility</p:attrName>
                                        </p:attrNameLst>
                                      </p:cBhvr>
                                      <p:to>
                                        <p:strVal val="visible"/>
                                      </p:to>
                                    </p:set>
                                    <p:animEffect transition="in" filter="slide(fromBottom)">
                                      <p:cBhvr>
                                        <p:cTn id="22" dur="500"/>
                                        <p:tgtEl>
                                          <p:spTgt spid="3892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8920"/>
                                        </p:tgtEl>
                                        <p:attrNameLst>
                                          <p:attrName>style.visibility</p:attrName>
                                        </p:attrNameLst>
                                      </p:cBhvr>
                                      <p:to>
                                        <p:strVal val="visible"/>
                                      </p:to>
                                    </p:set>
                                    <p:animEffect transition="in" filter="box(in)">
                                      <p:cBhvr>
                                        <p:cTn id="27" dur="500"/>
                                        <p:tgtEl>
                                          <p:spTgt spid="3892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8926"/>
                                        </p:tgtEl>
                                        <p:attrNameLst>
                                          <p:attrName>style.visibility</p:attrName>
                                        </p:attrNameLst>
                                      </p:cBhvr>
                                      <p:to>
                                        <p:strVal val="visible"/>
                                      </p:to>
                                    </p:set>
                                    <p:animEffect transition="in" filter="slide(fromBottom)">
                                      <p:cBhvr>
                                        <p:cTn id="32" dur="500"/>
                                        <p:tgtEl>
                                          <p:spTgt spid="3892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8921"/>
                                        </p:tgtEl>
                                        <p:attrNameLst>
                                          <p:attrName>style.visibility</p:attrName>
                                        </p:attrNameLst>
                                      </p:cBhvr>
                                      <p:to>
                                        <p:strVal val="visible"/>
                                      </p:to>
                                    </p:set>
                                    <p:animEffect transition="in" filter="box(in)">
                                      <p:cBhvr>
                                        <p:cTn id="37" dur="500"/>
                                        <p:tgtEl>
                                          <p:spTgt spid="38921"/>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38927"/>
                                        </p:tgtEl>
                                        <p:attrNameLst>
                                          <p:attrName>style.visibility</p:attrName>
                                        </p:attrNameLst>
                                      </p:cBhvr>
                                      <p:to>
                                        <p:strVal val="visible"/>
                                      </p:to>
                                    </p:set>
                                    <p:animEffect transition="in" filter="slide(fromBottom)">
                                      <p:cBhvr>
                                        <p:cTn id="42" dur="500"/>
                                        <p:tgtEl>
                                          <p:spTgt spid="3892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8922"/>
                                        </p:tgtEl>
                                        <p:attrNameLst>
                                          <p:attrName>style.visibility</p:attrName>
                                        </p:attrNameLst>
                                      </p:cBhvr>
                                      <p:to>
                                        <p:strVal val="visible"/>
                                      </p:to>
                                    </p:set>
                                    <p:animEffect transition="in" filter="box(in)">
                                      <p:cBhvr>
                                        <p:cTn id="47" dur="500"/>
                                        <p:tgtEl>
                                          <p:spTgt spid="38922"/>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38928"/>
                                        </p:tgtEl>
                                        <p:attrNameLst>
                                          <p:attrName>style.visibility</p:attrName>
                                        </p:attrNameLst>
                                      </p:cBhvr>
                                      <p:to>
                                        <p:strVal val="visible"/>
                                      </p:to>
                                    </p:set>
                                    <p:animEffect transition="in" filter="slide(fromBottom)">
                                      <p:cBhvr>
                                        <p:cTn id="52" dur="500"/>
                                        <p:tgtEl>
                                          <p:spTgt spid="38928"/>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8923"/>
                                        </p:tgtEl>
                                        <p:attrNameLst>
                                          <p:attrName>style.visibility</p:attrName>
                                        </p:attrNameLst>
                                      </p:cBhvr>
                                      <p:to>
                                        <p:strVal val="visible"/>
                                      </p:to>
                                    </p:set>
                                    <p:animEffect transition="in" filter="box(in)">
                                      <p:cBhvr>
                                        <p:cTn id="57" dur="500"/>
                                        <p:tgtEl>
                                          <p:spTgt spid="3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P spid="38919" grpId="0" animBg="1"/>
      <p:bldP spid="38920" grpId="0" animBg="1"/>
      <p:bldP spid="38921" grpId="0" animBg="1"/>
      <p:bldP spid="38922" grpId="0" animBg="1"/>
      <p:bldP spid="389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solidFill>
            <a:schemeClr val="folHlink"/>
          </a:solidFill>
        </p:spPr>
        <p:txBody>
          <a:bodyPr/>
          <a:lstStyle/>
          <a:p>
            <a:r>
              <a:rPr lang="el-GR"/>
              <a:t>ΠΡΟΕΤΟΙΜΑΣΙΑ ΔΕΙΓΜΑΤΩΝ</a:t>
            </a:r>
          </a:p>
        </p:txBody>
      </p:sp>
      <p:sp>
        <p:nvSpPr>
          <p:cNvPr id="100355" name="Rectangle 3"/>
          <p:cNvSpPr>
            <a:spLocks noGrp="1" noChangeArrowheads="1"/>
          </p:cNvSpPr>
          <p:nvPr>
            <p:ph type="body" idx="1"/>
          </p:nvPr>
        </p:nvSpPr>
        <p:spPr>
          <a:xfrm>
            <a:off x="1042988" y="2276475"/>
            <a:ext cx="7543800" cy="3103563"/>
          </a:xfrm>
        </p:spPr>
        <p:txBody>
          <a:bodyPr/>
          <a:lstStyle/>
          <a:p>
            <a:pPr marL="533400" indent="-533400"/>
            <a:r>
              <a:rPr lang="el-GR"/>
              <a:t>Ξήρανση</a:t>
            </a:r>
            <a:r>
              <a:rPr lang="en-US"/>
              <a:t> </a:t>
            </a:r>
            <a:r>
              <a:rPr lang="en-US">
                <a:sym typeface="Wingdings" pitchFamily="2" charset="2"/>
              </a:rPr>
              <a:t> </a:t>
            </a:r>
            <a:r>
              <a:rPr lang="el-GR">
                <a:sym typeface="Wingdings" pitchFamily="2" charset="2"/>
              </a:rPr>
              <a:t>Απομάκρυνση νερού σε φούρνο Τ&lt; 60</a:t>
            </a:r>
            <a:r>
              <a:rPr lang="el-GR"/>
              <a:t> </a:t>
            </a:r>
            <a:r>
              <a:rPr lang="el-GR" baseline="30000"/>
              <a:t>ο</a:t>
            </a:r>
            <a:r>
              <a:rPr lang="en-US"/>
              <a:t>C</a:t>
            </a:r>
            <a:endParaRPr lang="el-GR"/>
          </a:p>
          <a:p>
            <a:pPr marL="533400" indent="-533400"/>
            <a:r>
              <a:rPr lang="el-GR"/>
              <a:t>Κονιοποίηση/ κοσκίνισμα </a:t>
            </a:r>
          </a:p>
          <a:p>
            <a:pPr marL="533400" indent="-533400"/>
            <a:r>
              <a:rPr lang="el-GR"/>
              <a:t>Μείωση μάζας </a:t>
            </a:r>
            <a:r>
              <a:rPr lang="en-US">
                <a:sym typeface="Wingdings" pitchFamily="2" charset="2"/>
              </a:rPr>
              <a:t> </a:t>
            </a:r>
            <a:r>
              <a:rPr lang="el-GR">
                <a:sym typeface="Wingdings" pitchFamily="2" charset="2"/>
              </a:rPr>
              <a:t>μέθοδος τεταρτημορίων ή με μηχανικά μέσα</a:t>
            </a:r>
            <a:endParaRPr lang="el-G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p:cTn id="7" dur="1000" fill="hold"/>
                                        <p:tgtEl>
                                          <p:spTgt spid="1003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03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03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0355">
                                            <p:txEl>
                                              <p:pRg st="1" end="1"/>
                                            </p:txEl>
                                          </p:spTgt>
                                        </p:tgtEl>
                                        <p:attrNameLst>
                                          <p:attrName>style.visibility</p:attrName>
                                        </p:attrNameLst>
                                      </p:cBhvr>
                                      <p:to>
                                        <p:strVal val="visible"/>
                                      </p:to>
                                    </p:set>
                                    <p:anim calcmode="lin" valueType="num">
                                      <p:cBhvr>
                                        <p:cTn id="14" dur="1000" fill="hold"/>
                                        <p:tgtEl>
                                          <p:spTgt spid="10035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035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035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0355">
                                            <p:txEl>
                                              <p:pRg st="2" end="2"/>
                                            </p:txEl>
                                          </p:spTgt>
                                        </p:tgtEl>
                                        <p:attrNameLst>
                                          <p:attrName>style.visibility</p:attrName>
                                        </p:attrNameLst>
                                      </p:cBhvr>
                                      <p:to>
                                        <p:strVal val="visible"/>
                                      </p:to>
                                    </p:set>
                                    <p:anim calcmode="lin" valueType="num">
                                      <p:cBhvr>
                                        <p:cTn id="21" dur="1000" fill="hold"/>
                                        <p:tgtEl>
                                          <p:spTgt spid="10035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035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0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16013" y="1746250"/>
            <a:ext cx="7467600" cy="5111750"/>
            <a:chOff x="1620" y="4656"/>
            <a:chExt cx="4140" cy="3240"/>
          </a:xfrm>
        </p:grpSpPr>
        <p:sp>
          <p:nvSpPr>
            <p:cNvPr id="101379" name="Rectangle 3"/>
            <p:cNvSpPr>
              <a:spLocks noChangeArrowheads="1"/>
            </p:cNvSpPr>
            <p:nvPr/>
          </p:nvSpPr>
          <p:spPr bwMode="auto">
            <a:xfrm>
              <a:off x="1620" y="4656"/>
              <a:ext cx="3960" cy="2880"/>
            </a:xfrm>
            <a:prstGeom prst="rect">
              <a:avLst/>
            </a:prstGeom>
            <a:solidFill>
              <a:srgbClr val="FFFFFF"/>
            </a:solidFill>
            <a:ln w="9525">
              <a:solidFill>
                <a:srgbClr val="000000"/>
              </a:solidFill>
              <a:miter lim="800000"/>
              <a:headEnd/>
              <a:tailEnd/>
            </a:ln>
          </p:spPr>
          <p:txBody>
            <a:bodyPr/>
            <a:lstStyle/>
            <a:p>
              <a:endParaRPr lang="el-GR"/>
            </a:p>
          </p:txBody>
        </p:sp>
        <p:sp>
          <p:nvSpPr>
            <p:cNvPr id="101380" name="Line 4"/>
            <p:cNvSpPr>
              <a:spLocks noChangeShapeType="1"/>
            </p:cNvSpPr>
            <p:nvPr/>
          </p:nvSpPr>
          <p:spPr bwMode="auto">
            <a:xfrm>
              <a:off x="2879" y="7356"/>
              <a:ext cx="1" cy="180"/>
            </a:xfrm>
            <a:prstGeom prst="line">
              <a:avLst/>
            </a:prstGeom>
            <a:noFill/>
            <a:ln w="9525">
              <a:solidFill>
                <a:srgbClr val="000000"/>
              </a:solidFill>
              <a:round/>
              <a:headEnd/>
              <a:tailEnd/>
            </a:ln>
          </p:spPr>
          <p:txBody>
            <a:bodyPr/>
            <a:lstStyle/>
            <a:p>
              <a:endParaRPr lang="el-GR"/>
            </a:p>
          </p:txBody>
        </p:sp>
        <p:sp>
          <p:nvSpPr>
            <p:cNvPr id="101381" name="Line 5"/>
            <p:cNvSpPr>
              <a:spLocks noChangeShapeType="1"/>
            </p:cNvSpPr>
            <p:nvPr/>
          </p:nvSpPr>
          <p:spPr bwMode="auto">
            <a:xfrm>
              <a:off x="4320" y="7356"/>
              <a:ext cx="1" cy="180"/>
            </a:xfrm>
            <a:prstGeom prst="line">
              <a:avLst/>
            </a:prstGeom>
            <a:noFill/>
            <a:ln w="9525">
              <a:solidFill>
                <a:srgbClr val="000000"/>
              </a:solidFill>
              <a:round/>
              <a:headEnd/>
              <a:tailEnd/>
            </a:ln>
          </p:spPr>
          <p:txBody>
            <a:bodyPr/>
            <a:lstStyle/>
            <a:p>
              <a:endParaRPr lang="el-GR"/>
            </a:p>
          </p:txBody>
        </p:sp>
        <p:sp>
          <p:nvSpPr>
            <p:cNvPr id="101382" name="Freeform 6"/>
            <p:cNvSpPr>
              <a:spLocks/>
            </p:cNvSpPr>
            <p:nvPr/>
          </p:nvSpPr>
          <p:spPr bwMode="auto">
            <a:xfrm>
              <a:off x="1620" y="5526"/>
              <a:ext cx="3960" cy="1830"/>
            </a:xfrm>
            <a:custGeom>
              <a:avLst/>
              <a:gdLst/>
              <a:ahLst/>
              <a:cxnLst>
                <a:cxn ang="0">
                  <a:pos x="0" y="30"/>
                </a:cxn>
                <a:cxn ang="0">
                  <a:pos x="360" y="30"/>
                </a:cxn>
                <a:cxn ang="0">
                  <a:pos x="1620" y="210"/>
                </a:cxn>
                <a:cxn ang="0">
                  <a:pos x="2340" y="570"/>
                </a:cxn>
                <a:cxn ang="0">
                  <a:pos x="2700" y="1290"/>
                </a:cxn>
                <a:cxn ang="0">
                  <a:pos x="3240" y="1650"/>
                </a:cxn>
                <a:cxn ang="0">
                  <a:pos x="3960" y="1830"/>
                </a:cxn>
              </a:cxnLst>
              <a:rect l="0" t="0" r="r" b="b"/>
              <a:pathLst>
                <a:path w="3960" h="1830">
                  <a:moveTo>
                    <a:pt x="0" y="30"/>
                  </a:moveTo>
                  <a:cubicBezTo>
                    <a:pt x="45" y="15"/>
                    <a:pt x="90" y="0"/>
                    <a:pt x="360" y="30"/>
                  </a:cubicBezTo>
                  <a:cubicBezTo>
                    <a:pt x="630" y="60"/>
                    <a:pt x="1290" y="120"/>
                    <a:pt x="1620" y="210"/>
                  </a:cubicBezTo>
                  <a:cubicBezTo>
                    <a:pt x="1950" y="300"/>
                    <a:pt x="2160" y="390"/>
                    <a:pt x="2340" y="570"/>
                  </a:cubicBezTo>
                  <a:cubicBezTo>
                    <a:pt x="2520" y="750"/>
                    <a:pt x="2550" y="1110"/>
                    <a:pt x="2700" y="1290"/>
                  </a:cubicBezTo>
                  <a:cubicBezTo>
                    <a:pt x="2850" y="1470"/>
                    <a:pt x="3030" y="1560"/>
                    <a:pt x="3240" y="1650"/>
                  </a:cubicBezTo>
                  <a:cubicBezTo>
                    <a:pt x="3450" y="1740"/>
                    <a:pt x="3705" y="1785"/>
                    <a:pt x="3960" y="1830"/>
                  </a:cubicBezTo>
                </a:path>
              </a:pathLst>
            </a:custGeom>
            <a:noFill/>
            <a:ln w="9525">
              <a:solidFill>
                <a:srgbClr val="000000"/>
              </a:solidFill>
              <a:round/>
              <a:headEnd/>
              <a:tailEnd/>
            </a:ln>
          </p:spPr>
          <p:txBody>
            <a:bodyPr/>
            <a:lstStyle/>
            <a:p>
              <a:endParaRPr lang="el-GR"/>
            </a:p>
          </p:txBody>
        </p:sp>
        <p:sp>
          <p:nvSpPr>
            <p:cNvPr id="101383" name="Freeform 7"/>
            <p:cNvSpPr>
              <a:spLocks/>
            </p:cNvSpPr>
            <p:nvPr/>
          </p:nvSpPr>
          <p:spPr bwMode="auto">
            <a:xfrm>
              <a:off x="1620" y="4836"/>
              <a:ext cx="2700" cy="1980"/>
            </a:xfrm>
            <a:custGeom>
              <a:avLst/>
              <a:gdLst/>
              <a:ahLst/>
              <a:cxnLst>
                <a:cxn ang="0">
                  <a:pos x="0" y="0"/>
                </a:cxn>
                <a:cxn ang="0">
                  <a:pos x="1080" y="180"/>
                </a:cxn>
                <a:cxn ang="0">
                  <a:pos x="1980" y="540"/>
                </a:cxn>
                <a:cxn ang="0">
                  <a:pos x="2520" y="1080"/>
                </a:cxn>
                <a:cxn ang="0">
                  <a:pos x="2700" y="1980"/>
                </a:cxn>
              </a:cxnLst>
              <a:rect l="0" t="0" r="r" b="b"/>
              <a:pathLst>
                <a:path w="2700" h="1980">
                  <a:moveTo>
                    <a:pt x="0" y="0"/>
                  </a:moveTo>
                  <a:cubicBezTo>
                    <a:pt x="375" y="45"/>
                    <a:pt x="750" y="90"/>
                    <a:pt x="1080" y="180"/>
                  </a:cubicBezTo>
                  <a:cubicBezTo>
                    <a:pt x="1410" y="270"/>
                    <a:pt x="1740" y="390"/>
                    <a:pt x="1980" y="540"/>
                  </a:cubicBezTo>
                  <a:cubicBezTo>
                    <a:pt x="2220" y="690"/>
                    <a:pt x="2400" y="840"/>
                    <a:pt x="2520" y="1080"/>
                  </a:cubicBezTo>
                  <a:cubicBezTo>
                    <a:pt x="2640" y="1320"/>
                    <a:pt x="2670" y="1650"/>
                    <a:pt x="2700" y="1980"/>
                  </a:cubicBezTo>
                </a:path>
              </a:pathLst>
            </a:custGeom>
            <a:noFill/>
            <a:ln w="9525">
              <a:solidFill>
                <a:srgbClr val="000000"/>
              </a:solidFill>
              <a:round/>
              <a:headEnd/>
              <a:tailEnd/>
            </a:ln>
          </p:spPr>
          <p:txBody>
            <a:bodyPr/>
            <a:lstStyle/>
            <a:p>
              <a:endParaRPr lang="el-GR"/>
            </a:p>
          </p:txBody>
        </p:sp>
        <p:sp>
          <p:nvSpPr>
            <p:cNvPr id="101384" name="Freeform 8"/>
            <p:cNvSpPr>
              <a:spLocks/>
            </p:cNvSpPr>
            <p:nvPr/>
          </p:nvSpPr>
          <p:spPr bwMode="auto">
            <a:xfrm>
              <a:off x="3240" y="5016"/>
              <a:ext cx="2340" cy="390"/>
            </a:xfrm>
            <a:custGeom>
              <a:avLst/>
              <a:gdLst/>
              <a:ahLst/>
              <a:cxnLst>
                <a:cxn ang="0">
                  <a:pos x="2340" y="0"/>
                </a:cxn>
                <a:cxn ang="0">
                  <a:pos x="1080" y="360"/>
                </a:cxn>
                <a:cxn ang="0">
                  <a:pos x="0" y="180"/>
                </a:cxn>
              </a:cxnLst>
              <a:rect l="0" t="0" r="r" b="b"/>
              <a:pathLst>
                <a:path w="2340" h="390">
                  <a:moveTo>
                    <a:pt x="2340" y="0"/>
                  </a:moveTo>
                  <a:cubicBezTo>
                    <a:pt x="1905" y="165"/>
                    <a:pt x="1470" y="330"/>
                    <a:pt x="1080" y="360"/>
                  </a:cubicBezTo>
                  <a:cubicBezTo>
                    <a:pt x="690" y="390"/>
                    <a:pt x="345" y="285"/>
                    <a:pt x="0" y="180"/>
                  </a:cubicBezTo>
                </a:path>
              </a:pathLst>
            </a:custGeom>
            <a:noFill/>
            <a:ln w="9525">
              <a:solidFill>
                <a:srgbClr val="000000"/>
              </a:solidFill>
              <a:round/>
              <a:headEnd/>
              <a:tailEnd/>
            </a:ln>
          </p:spPr>
          <p:txBody>
            <a:bodyPr/>
            <a:lstStyle/>
            <a:p>
              <a:endParaRPr lang="el-GR"/>
            </a:p>
          </p:txBody>
        </p:sp>
        <p:sp>
          <p:nvSpPr>
            <p:cNvPr id="101385" name="Text Box 9"/>
            <p:cNvSpPr txBox="1">
              <a:spLocks noChangeArrowheads="1"/>
            </p:cNvSpPr>
            <p:nvPr/>
          </p:nvSpPr>
          <p:spPr bwMode="auto">
            <a:xfrm>
              <a:off x="1800" y="7536"/>
              <a:ext cx="900" cy="360"/>
            </a:xfrm>
            <a:prstGeom prst="rect">
              <a:avLst/>
            </a:prstGeom>
            <a:noFill/>
            <a:ln w="9525">
              <a:noFill/>
              <a:miter lim="800000"/>
              <a:headEnd/>
              <a:tailEnd/>
            </a:ln>
          </p:spPr>
          <p:txBody>
            <a:bodyPr lIns="87563" tIns="43781" rIns="87563" bIns="43781"/>
            <a:lstStyle/>
            <a:p>
              <a:r>
                <a:rPr lang="el-GR" sz="2000">
                  <a:latin typeface="Arial" charset="0"/>
                </a:rPr>
                <a:t>άμμος</a:t>
              </a:r>
            </a:p>
          </p:txBody>
        </p:sp>
        <p:sp>
          <p:nvSpPr>
            <p:cNvPr id="101386" name="Text Box 10"/>
            <p:cNvSpPr txBox="1">
              <a:spLocks noChangeArrowheads="1"/>
            </p:cNvSpPr>
            <p:nvPr/>
          </p:nvSpPr>
          <p:spPr bwMode="auto">
            <a:xfrm>
              <a:off x="3240" y="7536"/>
              <a:ext cx="900" cy="360"/>
            </a:xfrm>
            <a:prstGeom prst="rect">
              <a:avLst/>
            </a:prstGeom>
            <a:noFill/>
            <a:ln w="9525">
              <a:noFill/>
              <a:miter lim="800000"/>
              <a:headEnd/>
              <a:tailEnd/>
            </a:ln>
          </p:spPr>
          <p:txBody>
            <a:bodyPr lIns="87563" tIns="43781" rIns="87563" bIns="43781"/>
            <a:lstStyle/>
            <a:p>
              <a:r>
                <a:rPr lang="el-GR" sz="2000">
                  <a:latin typeface="Arial" charset="0"/>
                </a:rPr>
                <a:t>ιλύς</a:t>
              </a:r>
            </a:p>
          </p:txBody>
        </p:sp>
        <p:sp>
          <p:nvSpPr>
            <p:cNvPr id="101387" name="Text Box 11"/>
            <p:cNvSpPr txBox="1">
              <a:spLocks noChangeArrowheads="1"/>
            </p:cNvSpPr>
            <p:nvPr/>
          </p:nvSpPr>
          <p:spPr bwMode="auto">
            <a:xfrm>
              <a:off x="4680" y="7536"/>
              <a:ext cx="900" cy="360"/>
            </a:xfrm>
            <a:prstGeom prst="rect">
              <a:avLst/>
            </a:prstGeom>
            <a:noFill/>
            <a:ln w="9525">
              <a:noFill/>
              <a:miter lim="800000"/>
              <a:headEnd/>
              <a:tailEnd/>
            </a:ln>
          </p:spPr>
          <p:txBody>
            <a:bodyPr lIns="87563" tIns="43781" rIns="87563" bIns="43781"/>
            <a:lstStyle/>
            <a:p>
              <a:r>
                <a:rPr lang="el-GR" sz="2000">
                  <a:latin typeface="Arial" charset="0"/>
                </a:rPr>
                <a:t>άργιλος</a:t>
              </a:r>
            </a:p>
          </p:txBody>
        </p:sp>
        <p:sp>
          <p:nvSpPr>
            <p:cNvPr id="101388" name="Text Box 12"/>
            <p:cNvSpPr txBox="1">
              <a:spLocks noChangeArrowheads="1"/>
            </p:cNvSpPr>
            <p:nvPr/>
          </p:nvSpPr>
          <p:spPr bwMode="auto">
            <a:xfrm>
              <a:off x="2520" y="6456"/>
              <a:ext cx="1260" cy="360"/>
            </a:xfrm>
            <a:prstGeom prst="rect">
              <a:avLst/>
            </a:prstGeom>
            <a:noFill/>
            <a:ln w="9525">
              <a:noFill/>
              <a:miter lim="800000"/>
              <a:headEnd/>
              <a:tailEnd/>
            </a:ln>
          </p:spPr>
          <p:txBody>
            <a:bodyPr lIns="87563" tIns="43781" rIns="87563" bIns="43781"/>
            <a:lstStyle/>
            <a:p>
              <a:r>
                <a:rPr lang="el-GR">
                  <a:solidFill>
                    <a:schemeClr val="bg1"/>
                  </a:solidFill>
                  <a:latin typeface="Arial" charset="0"/>
                </a:rPr>
                <a:t>χαλαζίας</a:t>
              </a:r>
            </a:p>
          </p:txBody>
        </p:sp>
        <p:sp>
          <p:nvSpPr>
            <p:cNvPr id="101389" name="Text Box 13"/>
            <p:cNvSpPr txBox="1">
              <a:spLocks noChangeArrowheads="1"/>
            </p:cNvSpPr>
            <p:nvPr/>
          </p:nvSpPr>
          <p:spPr bwMode="auto">
            <a:xfrm>
              <a:off x="1620" y="5016"/>
              <a:ext cx="1620" cy="540"/>
            </a:xfrm>
            <a:prstGeom prst="rect">
              <a:avLst/>
            </a:prstGeom>
            <a:noFill/>
            <a:ln w="9525">
              <a:noFill/>
              <a:miter lim="800000"/>
              <a:headEnd/>
              <a:tailEnd/>
            </a:ln>
          </p:spPr>
          <p:txBody>
            <a:bodyPr lIns="87563" tIns="43781" rIns="87563" bIns="43781"/>
            <a:lstStyle/>
            <a:p>
              <a:r>
                <a:rPr lang="el-GR">
                  <a:solidFill>
                    <a:schemeClr val="bg1"/>
                  </a:solidFill>
                  <a:latin typeface="Arial" charset="0"/>
                </a:rPr>
                <a:t>Πρωτογενή </a:t>
              </a:r>
            </a:p>
            <a:p>
              <a:r>
                <a:rPr lang="el-GR">
                  <a:solidFill>
                    <a:schemeClr val="bg1"/>
                  </a:solidFill>
                  <a:latin typeface="Arial" charset="0"/>
                </a:rPr>
                <a:t>πυριτικά ορυκτά</a:t>
              </a:r>
            </a:p>
          </p:txBody>
        </p:sp>
        <p:sp>
          <p:nvSpPr>
            <p:cNvPr id="101390" name="Text Box 14"/>
            <p:cNvSpPr txBox="1">
              <a:spLocks noChangeArrowheads="1"/>
            </p:cNvSpPr>
            <p:nvPr/>
          </p:nvSpPr>
          <p:spPr bwMode="auto">
            <a:xfrm>
              <a:off x="4140" y="5736"/>
              <a:ext cx="1620" cy="540"/>
            </a:xfrm>
            <a:prstGeom prst="rect">
              <a:avLst/>
            </a:prstGeom>
            <a:noFill/>
            <a:ln w="9525">
              <a:noFill/>
              <a:miter lim="800000"/>
              <a:headEnd/>
              <a:tailEnd/>
            </a:ln>
          </p:spPr>
          <p:txBody>
            <a:bodyPr lIns="87563" tIns="43781" rIns="87563" bIns="43781"/>
            <a:lstStyle/>
            <a:p>
              <a:r>
                <a:rPr lang="el-GR">
                  <a:solidFill>
                    <a:schemeClr val="bg1"/>
                  </a:solidFill>
                  <a:latin typeface="Arial" charset="0"/>
                </a:rPr>
                <a:t>Δευτερογενή</a:t>
              </a:r>
            </a:p>
            <a:p>
              <a:r>
                <a:rPr lang="el-GR">
                  <a:solidFill>
                    <a:schemeClr val="bg1"/>
                  </a:solidFill>
                  <a:latin typeface="Arial" charset="0"/>
                </a:rPr>
                <a:t>πυριτικά ορυκτά</a:t>
              </a:r>
            </a:p>
          </p:txBody>
        </p:sp>
        <p:sp>
          <p:nvSpPr>
            <p:cNvPr id="101391" name="Text Box 15"/>
            <p:cNvSpPr txBox="1">
              <a:spLocks noChangeArrowheads="1"/>
            </p:cNvSpPr>
            <p:nvPr/>
          </p:nvSpPr>
          <p:spPr bwMode="auto">
            <a:xfrm>
              <a:off x="3240" y="4656"/>
              <a:ext cx="1620" cy="540"/>
            </a:xfrm>
            <a:prstGeom prst="rect">
              <a:avLst/>
            </a:prstGeom>
            <a:noFill/>
            <a:ln w="9525">
              <a:noFill/>
              <a:miter lim="800000"/>
              <a:headEnd/>
              <a:tailEnd/>
            </a:ln>
          </p:spPr>
          <p:txBody>
            <a:bodyPr lIns="87563" tIns="43781" rIns="87563" bIns="43781"/>
            <a:lstStyle/>
            <a:p>
              <a:r>
                <a:rPr lang="el-GR">
                  <a:solidFill>
                    <a:schemeClr val="bg1"/>
                  </a:solidFill>
                  <a:latin typeface="Arial" charset="0"/>
                </a:rPr>
                <a:t>Δευτερογενή μη</a:t>
              </a:r>
            </a:p>
            <a:p>
              <a:r>
                <a:rPr lang="el-GR">
                  <a:solidFill>
                    <a:schemeClr val="bg1"/>
                  </a:solidFill>
                  <a:latin typeface="Arial" charset="0"/>
                </a:rPr>
                <a:t>πυριτικά ορυκτά</a:t>
              </a:r>
            </a:p>
          </p:txBody>
        </p:sp>
      </p:grpSp>
      <p:sp>
        <p:nvSpPr>
          <p:cNvPr id="101392" name="Rectangle 16"/>
          <p:cNvSpPr>
            <a:spLocks noChangeArrowheads="1"/>
          </p:cNvSpPr>
          <p:nvPr/>
        </p:nvSpPr>
        <p:spPr bwMode="auto">
          <a:xfrm>
            <a:off x="1066800" y="304800"/>
            <a:ext cx="7543800" cy="1036638"/>
          </a:xfrm>
          <a:prstGeom prst="rect">
            <a:avLst/>
          </a:prstGeom>
          <a:solidFill>
            <a:schemeClr val="folHlink"/>
          </a:solidFill>
          <a:ln w="9525">
            <a:noFill/>
            <a:miter lim="800000"/>
            <a:headEnd/>
            <a:tailEnd/>
          </a:ln>
          <a:effectLst/>
        </p:spPr>
        <p:txBody>
          <a:bodyPr anchor="ctr"/>
          <a:lstStyle/>
          <a:p>
            <a:r>
              <a:rPr lang="el-GR" sz="2800" b="1">
                <a:solidFill>
                  <a:schemeClr val="tx2"/>
                </a:solidFill>
                <a:effectLst>
                  <a:outerShdw blurRad="38100" dist="38100" dir="2700000" algn="tl">
                    <a:srgbClr val="000000"/>
                  </a:outerShdw>
                </a:effectLst>
              </a:rPr>
              <a:t>ΣΧΕΣΗ ΚΟΚΟΜΕΤΡΙΑΣ / ΟΡΥΚΤΟΛΟΓΙΑΣ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ChangeArrowheads="1"/>
          </p:cNvSpPr>
          <p:nvPr>
            <p:ph type="title"/>
          </p:nvPr>
        </p:nvSpPr>
        <p:spPr>
          <a:solidFill>
            <a:schemeClr val="folHlink"/>
          </a:solidFill>
          <a:ln/>
        </p:spPr>
        <p:txBody>
          <a:bodyPr/>
          <a:lstStyle/>
          <a:p>
            <a:r>
              <a:rPr lang="el-GR" sz="3600"/>
              <a:t>ΤΡΟΠΟΣ ΕΜΦΑΝΙΣΗΣ ΑΝΑΛΥΤΗ ΣΕ ΣΤΕΡΕΑ ΔΕΙΓΜΑΤΑ</a:t>
            </a:r>
          </a:p>
        </p:txBody>
      </p:sp>
      <p:grpSp>
        <p:nvGrpSpPr>
          <p:cNvPr id="2" name="Group 5"/>
          <p:cNvGrpSpPr>
            <a:grpSpLocks/>
          </p:cNvGrpSpPr>
          <p:nvPr/>
        </p:nvGrpSpPr>
        <p:grpSpPr bwMode="auto">
          <a:xfrm>
            <a:off x="971550" y="1916113"/>
            <a:ext cx="7416800" cy="4681537"/>
            <a:chOff x="1260" y="6222"/>
            <a:chExt cx="8820" cy="5400"/>
          </a:xfrm>
        </p:grpSpPr>
        <p:sp>
          <p:nvSpPr>
            <p:cNvPr id="80902" name="Rectangle 6"/>
            <p:cNvSpPr>
              <a:spLocks noChangeArrowheads="1"/>
            </p:cNvSpPr>
            <p:nvPr/>
          </p:nvSpPr>
          <p:spPr bwMode="auto">
            <a:xfrm>
              <a:off x="1260" y="6222"/>
              <a:ext cx="8820" cy="5400"/>
            </a:xfrm>
            <a:prstGeom prst="rect">
              <a:avLst/>
            </a:prstGeom>
            <a:solidFill>
              <a:srgbClr val="FFFFFF"/>
            </a:solidFill>
            <a:ln w="9525">
              <a:solidFill>
                <a:srgbClr val="000000"/>
              </a:solidFill>
              <a:miter lim="800000"/>
              <a:headEnd/>
              <a:tailEnd/>
            </a:ln>
          </p:spPr>
          <p:txBody>
            <a:bodyPr/>
            <a:lstStyle/>
            <a:p>
              <a:endParaRPr lang="el-GR">
                <a:solidFill>
                  <a:schemeClr val="bg1"/>
                </a:solidFill>
              </a:endParaRPr>
            </a:p>
          </p:txBody>
        </p:sp>
        <p:sp>
          <p:nvSpPr>
            <p:cNvPr id="80903" name="Oval 7"/>
            <p:cNvSpPr>
              <a:spLocks noChangeArrowheads="1"/>
            </p:cNvSpPr>
            <p:nvPr/>
          </p:nvSpPr>
          <p:spPr bwMode="auto">
            <a:xfrm>
              <a:off x="7198" y="6581"/>
              <a:ext cx="179" cy="179"/>
            </a:xfrm>
            <a:prstGeom prst="ellipse">
              <a:avLst/>
            </a:prstGeom>
            <a:solidFill>
              <a:srgbClr val="000000"/>
            </a:solidFill>
            <a:ln w="9525">
              <a:solidFill>
                <a:srgbClr val="000000"/>
              </a:solidFill>
              <a:round/>
              <a:headEnd/>
              <a:tailEnd/>
            </a:ln>
          </p:spPr>
          <p:txBody>
            <a:bodyPr/>
            <a:lstStyle/>
            <a:p>
              <a:endParaRPr lang="el-GR"/>
            </a:p>
          </p:txBody>
        </p:sp>
        <p:sp>
          <p:nvSpPr>
            <p:cNvPr id="80904" name="Oval 8"/>
            <p:cNvSpPr>
              <a:spLocks noChangeArrowheads="1"/>
            </p:cNvSpPr>
            <p:nvPr/>
          </p:nvSpPr>
          <p:spPr bwMode="auto">
            <a:xfrm>
              <a:off x="1799" y="6402"/>
              <a:ext cx="361" cy="360"/>
            </a:xfrm>
            <a:prstGeom prst="ellipse">
              <a:avLst/>
            </a:prstGeom>
            <a:solidFill>
              <a:srgbClr val="FFFFFF"/>
            </a:solidFill>
            <a:ln w="9525">
              <a:solidFill>
                <a:srgbClr val="000000"/>
              </a:solidFill>
              <a:round/>
              <a:headEnd/>
              <a:tailEnd/>
            </a:ln>
          </p:spPr>
          <p:txBody>
            <a:bodyPr/>
            <a:lstStyle/>
            <a:p>
              <a:endParaRPr lang="el-GR"/>
            </a:p>
          </p:txBody>
        </p:sp>
        <p:sp>
          <p:nvSpPr>
            <p:cNvPr id="80905" name="Oval 9"/>
            <p:cNvSpPr>
              <a:spLocks noChangeArrowheads="1"/>
            </p:cNvSpPr>
            <p:nvPr/>
          </p:nvSpPr>
          <p:spPr bwMode="auto">
            <a:xfrm>
              <a:off x="7557" y="6581"/>
              <a:ext cx="179" cy="179"/>
            </a:xfrm>
            <a:prstGeom prst="ellipse">
              <a:avLst/>
            </a:prstGeom>
            <a:solidFill>
              <a:srgbClr val="000000"/>
            </a:solidFill>
            <a:ln w="9525">
              <a:solidFill>
                <a:srgbClr val="000000"/>
              </a:solidFill>
              <a:round/>
              <a:headEnd/>
              <a:tailEnd/>
            </a:ln>
          </p:spPr>
          <p:txBody>
            <a:bodyPr/>
            <a:lstStyle/>
            <a:p>
              <a:endParaRPr lang="el-GR"/>
            </a:p>
          </p:txBody>
        </p:sp>
        <p:sp>
          <p:nvSpPr>
            <p:cNvPr id="80906" name="Oval 10"/>
            <p:cNvSpPr>
              <a:spLocks noChangeArrowheads="1"/>
            </p:cNvSpPr>
            <p:nvPr/>
          </p:nvSpPr>
          <p:spPr bwMode="auto">
            <a:xfrm>
              <a:off x="7919" y="6581"/>
              <a:ext cx="179" cy="179"/>
            </a:xfrm>
            <a:prstGeom prst="ellipse">
              <a:avLst/>
            </a:prstGeom>
            <a:solidFill>
              <a:srgbClr val="000000"/>
            </a:solidFill>
            <a:ln w="9525">
              <a:solidFill>
                <a:srgbClr val="000000"/>
              </a:solidFill>
              <a:round/>
              <a:headEnd/>
              <a:tailEnd/>
            </a:ln>
          </p:spPr>
          <p:txBody>
            <a:bodyPr/>
            <a:lstStyle/>
            <a:p>
              <a:endParaRPr lang="el-GR"/>
            </a:p>
          </p:txBody>
        </p:sp>
        <p:sp>
          <p:nvSpPr>
            <p:cNvPr id="80907" name="Oval 11"/>
            <p:cNvSpPr>
              <a:spLocks noChangeArrowheads="1"/>
            </p:cNvSpPr>
            <p:nvPr/>
          </p:nvSpPr>
          <p:spPr bwMode="auto">
            <a:xfrm>
              <a:off x="8280" y="6581"/>
              <a:ext cx="179" cy="179"/>
            </a:xfrm>
            <a:prstGeom prst="ellipse">
              <a:avLst/>
            </a:prstGeom>
            <a:solidFill>
              <a:srgbClr val="000000"/>
            </a:solidFill>
            <a:ln w="9525">
              <a:solidFill>
                <a:srgbClr val="000000"/>
              </a:solidFill>
              <a:round/>
              <a:headEnd/>
              <a:tailEnd/>
            </a:ln>
          </p:spPr>
          <p:txBody>
            <a:bodyPr/>
            <a:lstStyle/>
            <a:p>
              <a:endParaRPr lang="el-GR"/>
            </a:p>
          </p:txBody>
        </p:sp>
        <p:sp>
          <p:nvSpPr>
            <p:cNvPr id="80908" name="Oval 12"/>
            <p:cNvSpPr>
              <a:spLocks noChangeArrowheads="1"/>
            </p:cNvSpPr>
            <p:nvPr/>
          </p:nvSpPr>
          <p:spPr bwMode="auto">
            <a:xfrm>
              <a:off x="8639" y="6581"/>
              <a:ext cx="179" cy="179"/>
            </a:xfrm>
            <a:prstGeom prst="ellipse">
              <a:avLst/>
            </a:prstGeom>
            <a:solidFill>
              <a:srgbClr val="000000"/>
            </a:solidFill>
            <a:ln w="9525">
              <a:solidFill>
                <a:srgbClr val="000000"/>
              </a:solidFill>
              <a:round/>
              <a:headEnd/>
              <a:tailEnd/>
            </a:ln>
          </p:spPr>
          <p:txBody>
            <a:bodyPr/>
            <a:lstStyle/>
            <a:p>
              <a:endParaRPr lang="el-GR"/>
            </a:p>
          </p:txBody>
        </p:sp>
        <p:sp>
          <p:nvSpPr>
            <p:cNvPr id="80909" name="Oval 13"/>
            <p:cNvSpPr>
              <a:spLocks noChangeArrowheads="1"/>
            </p:cNvSpPr>
            <p:nvPr/>
          </p:nvSpPr>
          <p:spPr bwMode="auto">
            <a:xfrm>
              <a:off x="9000" y="6581"/>
              <a:ext cx="179" cy="179"/>
            </a:xfrm>
            <a:prstGeom prst="ellipse">
              <a:avLst/>
            </a:prstGeom>
            <a:solidFill>
              <a:srgbClr val="000000"/>
            </a:solidFill>
            <a:ln w="9525">
              <a:solidFill>
                <a:srgbClr val="000000"/>
              </a:solidFill>
              <a:round/>
              <a:headEnd/>
              <a:tailEnd/>
            </a:ln>
          </p:spPr>
          <p:txBody>
            <a:bodyPr/>
            <a:lstStyle/>
            <a:p>
              <a:endParaRPr lang="el-GR"/>
            </a:p>
          </p:txBody>
        </p:sp>
        <p:sp>
          <p:nvSpPr>
            <p:cNvPr id="80910" name="Oval 14"/>
            <p:cNvSpPr>
              <a:spLocks noChangeArrowheads="1"/>
            </p:cNvSpPr>
            <p:nvPr/>
          </p:nvSpPr>
          <p:spPr bwMode="auto">
            <a:xfrm>
              <a:off x="7198" y="6943"/>
              <a:ext cx="179" cy="179"/>
            </a:xfrm>
            <a:prstGeom prst="ellipse">
              <a:avLst/>
            </a:prstGeom>
            <a:solidFill>
              <a:srgbClr val="000000"/>
            </a:solidFill>
            <a:ln w="9525">
              <a:solidFill>
                <a:srgbClr val="000000"/>
              </a:solidFill>
              <a:round/>
              <a:headEnd/>
              <a:tailEnd/>
            </a:ln>
          </p:spPr>
          <p:txBody>
            <a:bodyPr/>
            <a:lstStyle/>
            <a:p>
              <a:endParaRPr lang="el-GR"/>
            </a:p>
          </p:txBody>
        </p:sp>
        <p:sp>
          <p:nvSpPr>
            <p:cNvPr id="80911" name="Oval 15"/>
            <p:cNvSpPr>
              <a:spLocks noChangeArrowheads="1"/>
            </p:cNvSpPr>
            <p:nvPr/>
          </p:nvSpPr>
          <p:spPr bwMode="auto">
            <a:xfrm>
              <a:off x="7921" y="6943"/>
              <a:ext cx="179" cy="179"/>
            </a:xfrm>
            <a:prstGeom prst="ellipse">
              <a:avLst/>
            </a:prstGeom>
            <a:solidFill>
              <a:srgbClr val="000000"/>
            </a:solidFill>
            <a:ln w="9525">
              <a:solidFill>
                <a:srgbClr val="000000"/>
              </a:solidFill>
              <a:round/>
              <a:headEnd/>
              <a:tailEnd/>
            </a:ln>
          </p:spPr>
          <p:txBody>
            <a:bodyPr/>
            <a:lstStyle/>
            <a:p>
              <a:endParaRPr lang="el-GR"/>
            </a:p>
          </p:txBody>
        </p:sp>
        <p:sp>
          <p:nvSpPr>
            <p:cNvPr id="80912" name="Oval 16"/>
            <p:cNvSpPr>
              <a:spLocks noChangeArrowheads="1"/>
            </p:cNvSpPr>
            <p:nvPr/>
          </p:nvSpPr>
          <p:spPr bwMode="auto">
            <a:xfrm>
              <a:off x="8280" y="6943"/>
              <a:ext cx="179" cy="179"/>
            </a:xfrm>
            <a:prstGeom prst="ellipse">
              <a:avLst/>
            </a:prstGeom>
            <a:solidFill>
              <a:srgbClr val="000000"/>
            </a:solidFill>
            <a:ln w="9525">
              <a:solidFill>
                <a:srgbClr val="000000"/>
              </a:solidFill>
              <a:round/>
              <a:headEnd/>
              <a:tailEnd/>
            </a:ln>
          </p:spPr>
          <p:txBody>
            <a:bodyPr/>
            <a:lstStyle/>
            <a:p>
              <a:endParaRPr lang="el-GR"/>
            </a:p>
          </p:txBody>
        </p:sp>
        <p:sp>
          <p:nvSpPr>
            <p:cNvPr id="80913" name="Oval 17"/>
            <p:cNvSpPr>
              <a:spLocks noChangeArrowheads="1"/>
            </p:cNvSpPr>
            <p:nvPr/>
          </p:nvSpPr>
          <p:spPr bwMode="auto">
            <a:xfrm>
              <a:off x="8639" y="6943"/>
              <a:ext cx="179" cy="179"/>
            </a:xfrm>
            <a:prstGeom prst="ellipse">
              <a:avLst/>
            </a:prstGeom>
            <a:solidFill>
              <a:srgbClr val="000000"/>
            </a:solidFill>
            <a:ln w="9525">
              <a:solidFill>
                <a:srgbClr val="000000"/>
              </a:solidFill>
              <a:round/>
              <a:headEnd/>
              <a:tailEnd/>
            </a:ln>
          </p:spPr>
          <p:txBody>
            <a:bodyPr/>
            <a:lstStyle/>
            <a:p>
              <a:endParaRPr lang="el-GR"/>
            </a:p>
          </p:txBody>
        </p:sp>
        <p:sp>
          <p:nvSpPr>
            <p:cNvPr id="80914" name="Oval 18"/>
            <p:cNvSpPr>
              <a:spLocks noChangeArrowheads="1"/>
            </p:cNvSpPr>
            <p:nvPr/>
          </p:nvSpPr>
          <p:spPr bwMode="auto">
            <a:xfrm>
              <a:off x="9000" y="6943"/>
              <a:ext cx="179" cy="179"/>
            </a:xfrm>
            <a:prstGeom prst="ellipse">
              <a:avLst/>
            </a:prstGeom>
            <a:solidFill>
              <a:srgbClr val="000000"/>
            </a:solidFill>
            <a:ln w="9525">
              <a:solidFill>
                <a:srgbClr val="000000"/>
              </a:solidFill>
              <a:round/>
              <a:headEnd/>
              <a:tailEnd/>
            </a:ln>
          </p:spPr>
          <p:txBody>
            <a:bodyPr/>
            <a:lstStyle/>
            <a:p>
              <a:endParaRPr lang="el-GR"/>
            </a:p>
          </p:txBody>
        </p:sp>
        <p:sp>
          <p:nvSpPr>
            <p:cNvPr id="80915" name="Oval 19"/>
            <p:cNvSpPr>
              <a:spLocks noChangeArrowheads="1"/>
            </p:cNvSpPr>
            <p:nvPr/>
          </p:nvSpPr>
          <p:spPr bwMode="auto">
            <a:xfrm>
              <a:off x="7198" y="730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16" name="Oval 20"/>
            <p:cNvSpPr>
              <a:spLocks noChangeArrowheads="1"/>
            </p:cNvSpPr>
            <p:nvPr/>
          </p:nvSpPr>
          <p:spPr bwMode="auto">
            <a:xfrm>
              <a:off x="7560" y="730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17" name="Oval 21"/>
            <p:cNvSpPr>
              <a:spLocks noChangeArrowheads="1"/>
            </p:cNvSpPr>
            <p:nvPr/>
          </p:nvSpPr>
          <p:spPr bwMode="auto">
            <a:xfrm>
              <a:off x="7919" y="7303"/>
              <a:ext cx="179" cy="179"/>
            </a:xfrm>
            <a:prstGeom prst="ellipse">
              <a:avLst/>
            </a:prstGeom>
            <a:solidFill>
              <a:srgbClr val="000000"/>
            </a:solidFill>
            <a:ln w="9525">
              <a:solidFill>
                <a:srgbClr val="000000"/>
              </a:solidFill>
              <a:round/>
              <a:headEnd/>
              <a:tailEnd/>
            </a:ln>
          </p:spPr>
          <p:txBody>
            <a:bodyPr/>
            <a:lstStyle/>
            <a:p>
              <a:endParaRPr lang="el-GR"/>
            </a:p>
          </p:txBody>
        </p:sp>
        <p:sp>
          <p:nvSpPr>
            <p:cNvPr id="80918" name="Oval 22"/>
            <p:cNvSpPr>
              <a:spLocks noChangeArrowheads="1"/>
            </p:cNvSpPr>
            <p:nvPr/>
          </p:nvSpPr>
          <p:spPr bwMode="auto">
            <a:xfrm>
              <a:off x="8280" y="730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19" name="Oval 23"/>
            <p:cNvSpPr>
              <a:spLocks noChangeArrowheads="1"/>
            </p:cNvSpPr>
            <p:nvPr/>
          </p:nvSpPr>
          <p:spPr bwMode="auto">
            <a:xfrm>
              <a:off x="8639" y="730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20" name="Oval 24"/>
            <p:cNvSpPr>
              <a:spLocks noChangeArrowheads="1"/>
            </p:cNvSpPr>
            <p:nvPr/>
          </p:nvSpPr>
          <p:spPr bwMode="auto">
            <a:xfrm>
              <a:off x="9000" y="730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21" name="Oval 25"/>
            <p:cNvSpPr>
              <a:spLocks noChangeArrowheads="1"/>
            </p:cNvSpPr>
            <p:nvPr/>
          </p:nvSpPr>
          <p:spPr bwMode="auto">
            <a:xfrm>
              <a:off x="7198" y="7664"/>
              <a:ext cx="179" cy="179"/>
            </a:xfrm>
            <a:prstGeom prst="ellipse">
              <a:avLst/>
            </a:prstGeom>
            <a:solidFill>
              <a:srgbClr val="000000"/>
            </a:solidFill>
            <a:ln w="9525">
              <a:solidFill>
                <a:srgbClr val="000000"/>
              </a:solidFill>
              <a:round/>
              <a:headEnd/>
              <a:tailEnd/>
            </a:ln>
          </p:spPr>
          <p:txBody>
            <a:bodyPr/>
            <a:lstStyle/>
            <a:p>
              <a:endParaRPr lang="el-GR"/>
            </a:p>
          </p:txBody>
        </p:sp>
        <p:sp>
          <p:nvSpPr>
            <p:cNvPr id="80922" name="Oval 26"/>
            <p:cNvSpPr>
              <a:spLocks noChangeArrowheads="1"/>
            </p:cNvSpPr>
            <p:nvPr/>
          </p:nvSpPr>
          <p:spPr bwMode="auto">
            <a:xfrm>
              <a:off x="7560" y="7664"/>
              <a:ext cx="179" cy="179"/>
            </a:xfrm>
            <a:prstGeom prst="ellipse">
              <a:avLst/>
            </a:prstGeom>
            <a:solidFill>
              <a:srgbClr val="000000"/>
            </a:solidFill>
            <a:ln w="9525">
              <a:solidFill>
                <a:srgbClr val="000000"/>
              </a:solidFill>
              <a:round/>
              <a:headEnd/>
              <a:tailEnd/>
            </a:ln>
          </p:spPr>
          <p:txBody>
            <a:bodyPr/>
            <a:lstStyle/>
            <a:p>
              <a:endParaRPr lang="el-GR"/>
            </a:p>
          </p:txBody>
        </p:sp>
        <p:sp>
          <p:nvSpPr>
            <p:cNvPr id="80923" name="Oval 27"/>
            <p:cNvSpPr>
              <a:spLocks noChangeArrowheads="1"/>
            </p:cNvSpPr>
            <p:nvPr/>
          </p:nvSpPr>
          <p:spPr bwMode="auto">
            <a:xfrm>
              <a:off x="7917" y="7664"/>
              <a:ext cx="179" cy="179"/>
            </a:xfrm>
            <a:prstGeom prst="ellipse">
              <a:avLst/>
            </a:prstGeom>
            <a:solidFill>
              <a:srgbClr val="000000"/>
            </a:solidFill>
            <a:ln w="9525">
              <a:solidFill>
                <a:srgbClr val="000000"/>
              </a:solidFill>
              <a:round/>
              <a:headEnd/>
              <a:tailEnd/>
            </a:ln>
          </p:spPr>
          <p:txBody>
            <a:bodyPr/>
            <a:lstStyle/>
            <a:p>
              <a:endParaRPr lang="el-GR"/>
            </a:p>
          </p:txBody>
        </p:sp>
        <p:sp>
          <p:nvSpPr>
            <p:cNvPr id="80924" name="Oval 28"/>
            <p:cNvSpPr>
              <a:spLocks noChangeArrowheads="1"/>
            </p:cNvSpPr>
            <p:nvPr/>
          </p:nvSpPr>
          <p:spPr bwMode="auto">
            <a:xfrm>
              <a:off x="8280" y="7664"/>
              <a:ext cx="179" cy="179"/>
            </a:xfrm>
            <a:prstGeom prst="ellipse">
              <a:avLst/>
            </a:prstGeom>
            <a:solidFill>
              <a:srgbClr val="000000"/>
            </a:solidFill>
            <a:ln w="9525">
              <a:solidFill>
                <a:srgbClr val="000000"/>
              </a:solidFill>
              <a:round/>
              <a:headEnd/>
              <a:tailEnd/>
            </a:ln>
          </p:spPr>
          <p:txBody>
            <a:bodyPr/>
            <a:lstStyle/>
            <a:p>
              <a:endParaRPr lang="el-GR"/>
            </a:p>
          </p:txBody>
        </p:sp>
        <p:sp>
          <p:nvSpPr>
            <p:cNvPr id="80925" name="Oval 29"/>
            <p:cNvSpPr>
              <a:spLocks noChangeArrowheads="1"/>
            </p:cNvSpPr>
            <p:nvPr/>
          </p:nvSpPr>
          <p:spPr bwMode="auto">
            <a:xfrm>
              <a:off x="8639" y="7664"/>
              <a:ext cx="179" cy="179"/>
            </a:xfrm>
            <a:prstGeom prst="ellipse">
              <a:avLst/>
            </a:prstGeom>
            <a:solidFill>
              <a:srgbClr val="000000"/>
            </a:solidFill>
            <a:ln w="9525">
              <a:solidFill>
                <a:srgbClr val="000000"/>
              </a:solidFill>
              <a:round/>
              <a:headEnd/>
              <a:tailEnd/>
            </a:ln>
          </p:spPr>
          <p:txBody>
            <a:bodyPr/>
            <a:lstStyle/>
            <a:p>
              <a:endParaRPr lang="el-GR"/>
            </a:p>
          </p:txBody>
        </p:sp>
        <p:sp>
          <p:nvSpPr>
            <p:cNvPr id="80926" name="Oval 30"/>
            <p:cNvSpPr>
              <a:spLocks noChangeArrowheads="1"/>
            </p:cNvSpPr>
            <p:nvPr/>
          </p:nvSpPr>
          <p:spPr bwMode="auto">
            <a:xfrm>
              <a:off x="9000" y="7664"/>
              <a:ext cx="179" cy="179"/>
            </a:xfrm>
            <a:prstGeom prst="ellipse">
              <a:avLst/>
            </a:prstGeom>
            <a:solidFill>
              <a:srgbClr val="000000"/>
            </a:solidFill>
            <a:ln w="9525">
              <a:solidFill>
                <a:srgbClr val="000000"/>
              </a:solidFill>
              <a:round/>
              <a:headEnd/>
              <a:tailEnd/>
            </a:ln>
          </p:spPr>
          <p:txBody>
            <a:bodyPr/>
            <a:lstStyle/>
            <a:p>
              <a:endParaRPr lang="el-GR"/>
            </a:p>
          </p:txBody>
        </p:sp>
        <p:sp>
          <p:nvSpPr>
            <p:cNvPr id="80927" name="Oval 31"/>
            <p:cNvSpPr>
              <a:spLocks noChangeArrowheads="1"/>
            </p:cNvSpPr>
            <p:nvPr/>
          </p:nvSpPr>
          <p:spPr bwMode="auto">
            <a:xfrm>
              <a:off x="7198" y="8024"/>
              <a:ext cx="179" cy="179"/>
            </a:xfrm>
            <a:prstGeom prst="ellipse">
              <a:avLst/>
            </a:prstGeom>
            <a:solidFill>
              <a:srgbClr val="000000"/>
            </a:solidFill>
            <a:ln w="9525">
              <a:solidFill>
                <a:srgbClr val="000000"/>
              </a:solidFill>
              <a:round/>
              <a:headEnd/>
              <a:tailEnd/>
            </a:ln>
          </p:spPr>
          <p:txBody>
            <a:bodyPr/>
            <a:lstStyle/>
            <a:p>
              <a:endParaRPr lang="el-GR"/>
            </a:p>
          </p:txBody>
        </p:sp>
        <p:sp>
          <p:nvSpPr>
            <p:cNvPr id="80928" name="Oval 32"/>
            <p:cNvSpPr>
              <a:spLocks noChangeArrowheads="1"/>
            </p:cNvSpPr>
            <p:nvPr/>
          </p:nvSpPr>
          <p:spPr bwMode="auto">
            <a:xfrm>
              <a:off x="7560" y="8024"/>
              <a:ext cx="179" cy="179"/>
            </a:xfrm>
            <a:prstGeom prst="ellipse">
              <a:avLst/>
            </a:prstGeom>
            <a:solidFill>
              <a:srgbClr val="000000"/>
            </a:solidFill>
            <a:ln w="9525">
              <a:solidFill>
                <a:srgbClr val="000000"/>
              </a:solidFill>
              <a:round/>
              <a:headEnd/>
              <a:tailEnd/>
            </a:ln>
          </p:spPr>
          <p:txBody>
            <a:bodyPr/>
            <a:lstStyle/>
            <a:p>
              <a:endParaRPr lang="el-GR"/>
            </a:p>
          </p:txBody>
        </p:sp>
        <p:sp>
          <p:nvSpPr>
            <p:cNvPr id="80929" name="Oval 33"/>
            <p:cNvSpPr>
              <a:spLocks noChangeArrowheads="1"/>
            </p:cNvSpPr>
            <p:nvPr/>
          </p:nvSpPr>
          <p:spPr bwMode="auto">
            <a:xfrm>
              <a:off x="7917" y="8024"/>
              <a:ext cx="179" cy="179"/>
            </a:xfrm>
            <a:prstGeom prst="ellipse">
              <a:avLst/>
            </a:prstGeom>
            <a:solidFill>
              <a:srgbClr val="000000"/>
            </a:solidFill>
            <a:ln w="9525">
              <a:solidFill>
                <a:srgbClr val="000000"/>
              </a:solidFill>
              <a:round/>
              <a:headEnd/>
              <a:tailEnd/>
            </a:ln>
          </p:spPr>
          <p:txBody>
            <a:bodyPr/>
            <a:lstStyle/>
            <a:p>
              <a:endParaRPr lang="el-GR"/>
            </a:p>
          </p:txBody>
        </p:sp>
        <p:sp>
          <p:nvSpPr>
            <p:cNvPr id="80930" name="Oval 34"/>
            <p:cNvSpPr>
              <a:spLocks noChangeArrowheads="1"/>
            </p:cNvSpPr>
            <p:nvPr/>
          </p:nvSpPr>
          <p:spPr bwMode="auto">
            <a:xfrm>
              <a:off x="8639" y="8024"/>
              <a:ext cx="179" cy="179"/>
            </a:xfrm>
            <a:prstGeom prst="ellipse">
              <a:avLst/>
            </a:prstGeom>
            <a:solidFill>
              <a:srgbClr val="000000"/>
            </a:solidFill>
            <a:ln w="9525">
              <a:solidFill>
                <a:srgbClr val="000000"/>
              </a:solidFill>
              <a:round/>
              <a:headEnd/>
              <a:tailEnd/>
            </a:ln>
          </p:spPr>
          <p:txBody>
            <a:bodyPr/>
            <a:lstStyle/>
            <a:p>
              <a:endParaRPr lang="el-GR"/>
            </a:p>
          </p:txBody>
        </p:sp>
        <p:sp>
          <p:nvSpPr>
            <p:cNvPr id="80931" name="Oval 35"/>
            <p:cNvSpPr>
              <a:spLocks noChangeArrowheads="1"/>
            </p:cNvSpPr>
            <p:nvPr/>
          </p:nvSpPr>
          <p:spPr bwMode="auto">
            <a:xfrm>
              <a:off x="9000" y="8024"/>
              <a:ext cx="179" cy="179"/>
            </a:xfrm>
            <a:prstGeom prst="ellipse">
              <a:avLst/>
            </a:prstGeom>
            <a:solidFill>
              <a:srgbClr val="000000"/>
            </a:solidFill>
            <a:ln w="9525">
              <a:solidFill>
                <a:srgbClr val="000000"/>
              </a:solidFill>
              <a:round/>
              <a:headEnd/>
              <a:tailEnd/>
            </a:ln>
          </p:spPr>
          <p:txBody>
            <a:bodyPr/>
            <a:lstStyle/>
            <a:p>
              <a:endParaRPr lang="el-GR"/>
            </a:p>
          </p:txBody>
        </p:sp>
        <p:sp>
          <p:nvSpPr>
            <p:cNvPr id="80932" name="Oval 36"/>
            <p:cNvSpPr>
              <a:spLocks noChangeArrowheads="1"/>
            </p:cNvSpPr>
            <p:nvPr/>
          </p:nvSpPr>
          <p:spPr bwMode="auto">
            <a:xfrm>
              <a:off x="7198" y="8383"/>
              <a:ext cx="179" cy="179"/>
            </a:xfrm>
            <a:prstGeom prst="ellipse">
              <a:avLst/>
            </a:prstGeom>
            <a:solidFill>
              <a:srgbClr val="000000"/>
            </a:solidFill>
            <a:ln w="9525">
              <a:solidFill>
                <a:srgbClr val="000000"/>
              </a:solidFill>
              <a:round/>
              <a:headEnd/>
              <a:tailEnd/>
            </a:ln>
          </p:spPr>
          <p:txBody>
            <a:bodyPr/>
            <a:lstStyle/>
            <a:p>
              <a:endParaRPr lang="el-GR"/>
            </a:p>
          </p:txBody>
        </p:sp>
        <p:sp>
          <p:nvSpPr>
            <p:cNvPr id="80933" name="Oval 37"/>
            <p:cNvSpPr>
              <a:spLocks noChangeArrowheads="1"/>
            </p:cNvSpPr>
            <p:nvPr/>
          </p:nvSpPr>
          <p:spPr bwMode="auto">
            <a:xfrm>
              <a:off x="7560" y="8383"/>
              <a:ext cx="179" cy="179"/>
            </a:xfrm>
            <a:prstGeom prst="ellipse">
              <a:avLst/>
            </a:prstGeom>
            <a:solidFill>
              <a:srgbClr val="000000"/>
            </a:solidFill>
            <a:ln w="9525">
              <a:solidFill>
                <a:srgbClr val="000000"/>
              </a:solidFill>
              <a:round/>
              <a:headEnd/>
              <a:tailEnd/>
            </a:ln>
          </p:spPr>
          <p:txBody>
            <a:bodyPr/>
            <a:lstStyle/>
            <a:p>
              <a:endParaRPr lang="el-GR"/>
            </a:p>
          </p:txBody>
        </p:sp>
        <p:sp>
          <p:nvSpPr>
            <p:cNvPr id="80934" name="Oval 38"/>
            <p:cNvSpPr>
              <a:spLocks noChangeArrowheads="1"/>
            </p:cNvSpPr>
            <p:nvPr/>
          </p:nvSpPr>
          <p:spPr bwMode="auto">
            <a:xfrm>
              <a:off x="7917" y="8383"/>
              <a:ext cx="179" cy="179"/>
            </a:xfrm>
            <a:prstGeom prst="ellipse">
              <a:avLst/>
            </a:prstGeom>
            <a:solidFill>
              <a:srgbClr val="000000"/>
            </a:solidFill>
            <a:ln w="9525">
              <a:solidFill>
                <a:srgbClr val="000000"/>
              </a:solidFill>
              <a:round/>
              <a:headEnd/>
              <a:tailEnd/>
            </a:ln>
          </p:spPr>
          <p:txBody>
            <a:bodyPr/>
            <a:lstStyle/>
            <a:p>
              <a:endParaRPr lang="el-GR"/>
            </a:p>
          </p:txBody>
        </p:sp>
        <p:sp>
          <p:nvSpPr>
            <p:cNvPr id="80935" name="Oval 39"/>
            <p:cNvSpPr>
              <a:spLocks noChangeArrowheads="1"/>
            </p:cNvSpPr>
            <p:nvPr/>
          </p:nvSpPr>
          <p:spPr bwMode="auto">
            <a:xfrm>
              <a:off x="8280" y="8383"/>
              <a:ext cx="179" cy="179"/>
            </a:xfrm>
            <a:prstGeom prst="ellipse">
              <a:avLst/>
            </a:prstGeom>
            <a:solidFill>
              <a:srgbClr val="000000"/>
            </a:solidFill>
            <a:ln w="9525">
              <a:solidFill>
                <a:srgbClr val="000000"/>
              </a:solidFill>
              <a:round/>
              <a:headEnd/>
              <a:tailEnd/>
            </a:ln>
          </p:spPr>
          <p:txBody>
            <a:bodyPr/>
            <a:lstStyle/>
            <a:p>
              <a:endParaRPr lang="el-GR"/>
            </a:p>
          </p:txBody>
        </p:sp>
        <p:sp>
          <p:nvSpPr>
            <p:cNvPr id="80936" name="Oval 40"/>
            <p:cNvSpPr>
              <a:spLocks noChangeArrowheads="1"/>
            </p:cNvSpPr>
            <p:nvPr/>
          </p:nvSpPr>
          <p:spPr bwMode="auto">
            <a:xfrm>
              <a:off x="8639" y="8383"/>
              <a:ext cx="179" cy="179"/>
            </a:xfrm>
            <a:prstGeom prst="ellipse">
              <a:avLst/>
            </a:prstGeom>
            <a:solidFill>
              <a:srgbClr val="000000"/>
            </a:solidFill>
            <a:ln w="9525">
              <a:solidFill>
                <a:srgbClr val="000000"/>
              </a:solidFill>
              <a:round/>
              <a:headEnd/>
              <a:tailEnd/>
            </a:ln>
          </p:spPr>
          <p:txBody>
            <a:bodyPr/>
            <a:lstStyle/>
            <a:p>
              <a:endParaRPr lang="el-GR"/>
            </a:p>
          </p:txBody>
        </p:sp>
        <p:sp>
          <p:nvSpPr>
            <p:cNvPr id="80937" name="Oval 41"/>
            <p:cNvSpPr>
              <a:spLocks noChangeArrowheads="1"/>
            </p:cNvSpPr>
            <p:nvPr/>
          </p:nvSpPr>
          <p:spPr bwMode="auto">
            <a:xfrm>
              <a:off x="9000" y="8383"/>
              <a:ext cx="179" cy="179"/>
            </a:xfrm>
            <a:prstGeom prst="ellipse">
              <a:avLst/>
            </a:prstGeom>
            <a:solidFill>
              <a:srgbClr val="000000"/>
            </a:solidFill>
            <a:ln w="9525">
              <a:solidFill>
                <a:srgbClr val="000000"/>
              </a:solidFill>
              <a:round/>
              <a:headEnd/>
              <a:tailEnd/>
            </a:ln>
          </p:spPr>
          <p:txBody>
            <a:bodyPr/>
            <a:lstStyle/>
            <a:p>
              <a:endParaRPr lang="el-GR"/>
            </a:p>
          </p:txBody>
        </p:sp>
        <p:sp>
          <p:nvSpPr>
            <p:cNvPr id="80938" name="Oval 42"/>
            <p:cNvSpPr>
              <a:spLocks noChangeArrowheads="1"/>
            </p:cNvSpPr>
            <p:nvPr/>
          </p:nvSpPr>
          <p:spPr bwMode="auto">
            <a:xfrm>
              <a:off x="2160" y="6402"/>
              <a:ext cx="362" cy="362"/>
            </a:xfrm>
            <a:prstGeom prst="ellipse">
              <a:avLst/>
            </a:prstGeom>
            <a:solidFill>
              <a:srgbClr val="FFFFFF"/>
            </a:solidFill>
            <a:ln w="9525">
              <a:solidFill>
                <a:srgbClr val="000000"/>
              </a:solidFill>
              <a:round/>
              <a:headEnd/>
              <a:tailEnd/>
            </a:ln>
          </p:spPr>
          <p:txBody>
            <a:bodyPr/>
            <a:lstStyle/>
            <a:p>
              <a:endParaRPr lang="el-GR"/>
            </a:p>
          </p:txBody>
        </p:sp>
        <p:sp>
          <p:nvSpPr>
            <p:cNvPr id="80939" name="Oval 43"/>
            <p:cNvSpPr>
              <a:spLocks noChangeArrowheads="1"/>
            </p:cNvSpPr>
            <p:nvPr/>
          </p:nvSpPr>
          <p:spPr bwMode="auto">
            <a:xfrm>
              <a:off x="2520" y="6402"/>
              <a:ext cx="361" cy="362"/>
            </a:xfrm>
            <a:prstGeom prst="ellipse">
              <a:avLst/>
            </a:prstGeom>
            <a:solidFill>
              <a:srgbClr val="FFFFFF"/>
            </a:solidFill>
            <a:ln w="9525">
              <a:solidFill>
                <a:srgbClr val="000000"/>
              </a:solidFill>
              <a:round/>
              <a:headEnd/>
              <a:tailEnd/>
            </a:ln>
          </p:spPr>
          <p:txBody>
            <a:bodyPr/>
            <a:lstStyle/>
            <a:p>
              <a:endParaRPr lang="el-GR"/>
            </a:p>
          </p:txBody>
        </p:sp>
        <p:sp>
          <p:nvSpPr>
            <p:cNvPr id="80940" name="Oval 44"/>
            <p:cNvSpPr>
              <a:spLocks noChangeArrowheads="1"/>
            </p:cNvSpPr>
            <p:nvPr/>
          </p:nvSpPr>
          <p:spPr bwMode="auto">
            <a:xfrm>
              <a:off x="2879" y="6402"/>
              <a:ext cx="362" cy="362"/>
            </a:xfrm>
            <a:prstGeom prst="ellipse">
              <a:avLst/>
            </a:prstGeom>
            <a:solidFill>
              <a:srgbClr val="FFFFFF"/>
            </a:solidFill>
            <a:ln w="9525">
              <a:solidFill>
                <a:srgbClr val="000000"/>
              </a:solidFill>
              <a:round/>
              <a:headEnd/>
              <a:tailEnd/>
            </a:ln>
          </p:spPr>
          <p:txBody>
            <a:bodyPr/>
            <a:lstStyle/>
            <a:p>
              <a:endParaRPr lang="el-GR"/>
            </a:p>
          </p:txBody>
        </p:sp>
        <p:sp>
          <p:nvSpPr>
            <p:cNvPr id="80941" name="Oval 45"/>
            <p:cNvSpPr>
              <a:spLocks noChangeArrowheads="1"/>
            </p:cNvSpPr>
            <p:nvPr/>
          </p:nvSpPr>
          <p:spPr bwMode="auto">
            <a:xfrm>
              <a:off x="3238" y="6402"/>
              <a:ext cx="362" cy="362"/>
            </a:xfrm>
            <a:prstGeom prst="ellipse">
              <a:avLst/>
            </a:prstGeom>
            <a:solidFill>
              <a:srgbClr val="FFFFFF"/>
            </a:solidFill>
            <a:ln w="9525">
              <a:solidFill>
                <a:srgbClr val="000000"/>
              </a:solidFill>
              <a:round/>
              <a:headEnd/>
              <a:tailEnd/>
            </a:ln>
          </p:spPr>
          <p:txBody>
            <a:bodyPr/>
            <a:lstStyle/>
            <a:p>
              <a:endParaRPr lang="el-GR"/>
            </a:p>
          </p:txBody>
        </p:sp>
        <p:sp>
          <p:nvSpPr>
            <p:cNvPr id="80942" name="Oval 46"/>
            <p:cNvSpPr>
              <a:spLocks noChangeArrowheads="1"/>
            </p:cNvSpPr>
            <p:nvPr/>
          </p:nvSpPr>
          <p:spPr bwMode="auto">
            <a:xfrm>
              <a:off x="3598" y="6402"/>
              <a:ext cx="361" cy="362"/>
            </a:xfrm>
            <a:prstGeom prst="ellipse">
              <a:avLst/>
            </a:prstGeom>
            <a:solidFill>
              <a:srgbClr val="FFFFFF"/>
            </a:solidFill>
            <a:ln w="9525">
              <a:solidFill>
                <a:srgbClr val="000000"/>
              </a:solidFill>
              <a:round/>
              <a:headEnd/>
              <a:tailEnd/>
            </a:ln>
          </p:spPr>
          <p:txBody>
            <a:bodyPr/>
            <a:lstStyle/>
            <a:p>
              <a:endParaRPr lang="el-GR"/>
            </a:p>
          </p:txBody>
        </p:sp>
        <p:sp>
          <p:nvSpPr>
            <p:cNvPr id="80943" name="Oval 47"/>
            <p:cNvSpPr>
              <a:spLocks noChangeArrowheads="1"/>
            </p:cNvSpPr>
            <p:nvPr/>
          </p:nvSpPr>
          <p:spPr bwMode="auto">
            <a:xfrm>
              <a:off x="1799" y="6762"/>
              <a:ext cx="362" cy="361"/>
            </a:xfrm>
            <a:prstGeom prst="ellipse">
              <a:avLst/>
            </a:prstGeom>
            <a:solidFill>
              <a:srgbClr val="FFFFFF"/>
            </a:solidFill>
            <a:ln w="9525">
              <a:solidFill>
                <a:srgbClr val="000000"/>
              </a:solidFill>
              <a:round/>
              <a:headEnd/>
              <a:tailEnd/>
            </a:ln>
          </p:spPr>
          <p:txBody>
            <a:bodyPr/>
            <a:lstStyle/>
            <a:p>
              <a:endParaRPr lang="el-GR"/>
            </a:p>
          </p:txBody>
        </p:sp>
        <p:sp>
          <p:nvSpPr>
            <p:cNvPr id="80944" name="Oval 48"/>
            <p:cNvSpPr>
              <a:spLocks noChangeArrowheads="1"/>
            </p:cNvSpPr>
            <p:nvPr/>
          </p:nvSpPr>
          <p:spPr bwMode="auto">
            <a:xfrm>
              <a:off x="2161" y="6762"/>
              <a:ext cx="361" cy="362"/>
            </a:xfrm>
            <a:prstGeom prst="ellipse">
              <a:avLst/>
            </a:prstGeom>
            <a:solidFill>
              <a:srgbClr val="FFFFFF"/>
            </a:solidFill>
            <a:ln w="9525">
              <a:solidFill>
                <a:srgbClr val="000000"/>
              </a:solidFill>
              <a:round/>
              <a:headEnd/>
              <a:tailEnd/>
            </a:ln>
          </p:spPr>
          <p:txBody>
            <a:bodyPr/>
            <a:lstStyle/>
            <a:p>
              <a:endParaRPr lang="el-GR"/>
            </a:p>
          </p:txBody>
        </p:sp>
        <p:sp>
          <p:nvSpPr>
            <p:cNvPr id="80945" name="Oval 49"/>
            <p:cNvSpPr>
              <a:spLocks noChangeArrowheads="1"/>
            </p:cNvSpPr>
            <p:nvPr/>
          </p:nvSpPr>
          <p:spPr bwMode="auto">
            <a:xfrm>
              <a:off x="2522" y="6762"/>
              <a:ext cx="360" cy="362"/>
            </a:xfrm>
            <a:prstGeom prst="ellipse">
              <a:avLst/>
            </a:prstGeom>
            <a:solidFill>
              <a:srgbClr val="FFFFFF"/>
            </a:solidFill>
            <a:ln w="9525">
              <a:solidFill>
                <a:srgbClr val="000000"/>
              </a:solidFill>
              <a:round/>
              <a:headEnd/>
              <a:tailEnd/>
            </a:ln>
          </p:spPr>
          <p:txBody>
            <a:bodyPr/>
            <a:lstStyle/>
            <a:p>
              <a:endParaRPr lang="el-GR"/>
            </a:p>
          </p:txBody>
        </p:sp>
        <p:sp>
          <p:nvSpPr>
            <p:cNvPr id="80946" name="Oval 50"/>
            <p:cNvSpPr>
              <a:spLocks noChangeArrowheads="1"/>
            </p:cNvSpPr>
            <p:nvPr/>
          </p:nvSpPr>
          <p:spPr bwMode="auto">
            <a:xfrm>
              <a:off x="2879" y="6762"/>
              <a:ext cx="363" cy="362"/>
            </a:xfrm>
            <a:prstGeom prst="ellipse">
              <a:avLst/>
            </a:prstGeom>
            <a:solidFill>
              <a:srgbClr val="FFFFFF"/>
            </a:solidFill>
            <a:ln w="9525">
              <a:solidFill>
                <a:srgbClr val="000000"/>
              </a:solidFill>
              <a:round/>
              <a:headEnd/>
              <a:tailEnd/>
            </a:ln>
          </p:spPr>
          <p:txBody>
            <a:bodyPr/>
            <a:lstStyle/>
            <a:p>
              <a:endParaRPr lang="el-GR"/>
            </a:p>
          </p:txBody>
        </p:sp>
        <p:sp>
          <p:nvSpPr>
            <p:cNvPr id="80947" name="Oval 51"/>
            <p:cNvSpPr>
              <a:spLocks noChangeArrowheads="1"/>
            </p:cNvSpPr>
            <p:nvPr/>
          </p:nvSpPr>
          <p:spPr bwMode="auto">
            <a:xfrm>
              <a:off x="3238" y="6762"/>
              <a:ext cx="363" cy="362"/>
            </a:xfrm>
            <a:prstGeom prst="ellipse">
              <a:avLst/>
            </a:prstGeom>
            <a:solidFill>
              <a:srgbClr val="FFFFFF"/>
            </a:solidFill>
            <a:ln w="9525">
              <a:solidFill>
                <a:srgbClr val="000000"/>
              </a:solidFill>
              <a:round/>
              <a:headEnd/>
              <a:tailEnd/>
            </a:ln>
          </p:spPr>
          <p:txBody>
            <a:bodyPr/>
            <a:lstStyle/>
            <a:p>
              <a:endParaRPr lang="el-GR"/>
            </a:p>
          </p:txBody>
        </p:sp>
        <p:sp>
          <p:nvSpPr>
            <p:cNvPr id="80948" name="Oval 52"/>
            <p:cNvSpPr>
              <a:spLocks noChangeArrowheads="1"/>
            </p:cNvSpPr>
            <p:nvPr/>
          </p:nvSpPr>
          <p:spPr bwMode="auto">
            <a:xfrm>
              <a:off x="3598" y="6762"/>
              <a:ext cx="363" cy="362"/>
            </a:xfrm>
            <a:prstGeom prst="ellipse">
              <a:avLst/>
            </a:prstGeom>
            <a:solidFill>
              <a:srgbClr val="FFFFFF"/>
            </a:solidFill>
            <a:ln w="9525">
              <a:solidFill>
                <a:srgbClr val="000000"/>
              </a:solidFill>
              <a:round/>
              <a:headEnd/>
              <a:tailEnd/>
            </a:ln>
          </p:spPr>
          <p:txBody>
            <a:bodyPr/>
            <a:lstStyle/>
            <a:p>
              <a:endParaRPr lang="el-GR"/>
            </a:p>
          </p:txBody>
        </p:sp>
        <p:sp>
          <p:nvSpPr>
            <p:cNvPr id="80949" name="Oval 53"/>
            <p:cNvSpPr>
              <a:spLocks noChangeArrowheads="1"/>
            </p:cNvSpPr>
            <p:nvPr/>
          </p:nvSpPr>
          <p:spPr bwMode="auto">
            <a:xfrm>
              <a:off x="1798" y="7121"/>
              <a:ext cx="362" cy="361"/>
            </a:xfrm>
            <a:prstGeom prst="ellipse">
              <a:avLst/>
            </a:prstGeom>
            <a:solidFill>
              <a:srgbClr val="FFFFFF"/>
            </a:solidFill>
            <a:ln w="9525">
              <a:solidFill>
                <a:srgbClr val="000000"/>
              </a:solidFill>
              <a:round/>
              <a:headEnd/>
              <a:tailEnd/>
            </a:ln>
          </p:spPr>
          <p:txBody>
            <a:bodyPr/>
            <a:lstStyle/>
            <a:p>
              <a:endParaRPr lang="el-GR"/>
            </a:p>
          </p:txBody>
        </p:sp>
        <p:sp>
          <p:nvSpPr>
            <p:cNvPr id="80950" name="Oval 54"/>
            <p:cNvSpPr>
              <a:spLocks noChangeArrowheads="1"/>
            </p:cNvSpPr>
            <p:nvPr/>
          </p:nvSpPr>
          <p:spPr bwMode="auto">
            <a:xfrm>
              <a:off x="2160" y="7121"/>
              <a:ext cx="360" cy="362"/>
            </a:xfrm>
            <a:prstGeom prst="ellipse">
              <a:avLst/>
            </a:prstGeom>
            <a:solidFill>
              <a:srgbClr val="FFFFFF"/>
            </a:solidFill>
            <a:ln w="9525">
              <a:solidFill>
                <a:srgbClr val="000000"/>
              </a:solidFill>
              <a:round/>
              <a:headEnd/>
              <a:tailEnd/>
            </a:ln>
          </p:spPr>
          <p:txBody>
            <a:bodyPr/>
            <a:lstStyle/>
            <a:p>
              <a:endParaRPr lang="el-GR"/>
            </a:p>
          </p:txBody>
        </p:sp>
        <p:sp>
          <p:nvSpPr>
            <p:cNvPr id="80951" name="Oval 55"/>
            <p:cNvSpPr>
              <a:spLocks noChangeArrowheads="1"/>
            </p:cNvSpPr>
            <p:nvPr/>
          </p:nvSpPr>
          <p:spPr bwMode="auto">
            <a:xfrm>
              <a:off x="2520" y="7121"/>
              <a:ext cx="359" cy="362"/>
            </a:xfrm>
            <a:prstGeom prst="ellipse">
              <a:avLst/>
            </a:prstGeom>
            <a:solidFill>
              <a:srgbClr val="FFFFFF"/>
            </a:solidFill>
            <a:ln w="9525">
              <a:solidFill>
                <a:srgbClr val="000000"/>
              </a:solidFill>
              <a:round/>
              <a:headEnd/>
              <a:tailEnd/>
            </a:ln>
          </p:spPr>
          <p:txBody>
            <a:bodyPr/>
            <a:lstStyle/>
            <a:p>
              <a:endParaRPr lang="el-GR"/>
            </a:p>
          </p:txBody>
        </p:sp>
        <p:sp>
          <p:nvSpPr>
            <p:cNvPr id="80952" name="Oval 56"/>
            <p:cNvSpPr>
              <a:spLocks noChangeArrowheads="1"/>
            </p:cNvSpPr>
            <p:nvPr/>
          </p:nvSpPr>
          <p:spPr bwMode="auto">
            <a:xfrm>
              <a:off x="2878" y="7121"/>
              <a:ext cx="363" cy="362"/>
            </a:xfrm>
            <a:prstGeom prst="ellipse">
              <a:avLst/>
            </a:prstGeom>
            <a:solidFill>
              <a:srgbClr val="FFFFFF"/>
            </a:solidFill>
            <a:ln w="9525">
              <a:solidFill>
                <a:srgbClr val="000000"/>
              </a:solidFill>
              <a:round/>
              <a:headEnd/>
              <a:tailEnd/>
            </a:ln>
          </p:spPr>
          <p:txBody>
            <a:bodyPr/>
            <a:lstStyle/>
            <a:p>
              <a:endParaRPr lang="el-GR"/>
            </a:p>
          </p:txBody>
        </p:sp>
        <p:sp>
          <p:nvSpPr>
            <p:cNvPr id="80953" name="Oval 57"/>
            <p:cNvSpPr>
              <a:spLocks noChangeArrowheads="1"/>
            </p:cNvSpPr>
            <p:nvPr/>
          </p:nvSpPr>
          <p:spPr bwMode="auto">
            <a:xfrm>
              <a:off x="3237" y="7121"/>
              <a:ext cx="363" cy="362"/>
            </a:xfrm>
            <a:prstGeom prst="ellipse">
              <a:avLst/>
            </a:prstGeom>
            <a:solidFill>
              <a:srgbClr val="FFFFFF"/>
            </a:solidFill>
            <a:ln w="9525">
              <a:solidFill>
                <a:srgbClr val="000000"/>
              </a:solidFill>
              <a:round/>
              <a:headEnd/>
              <a:tailEnd/>
            </a:ln>
          </p:spPr>
          <p:txBody>
            <a:bodyPr/>
            <a:lstStyle/>
            <a:p>
              <a:endParaRPr lang="el-GR"/>
            </a:p>
          </p:txBody>
        </p:sp>
        <p:sp>
          <p:nvSpPr>
            <p:cNvPr id="80954" name="Oval 58"/>
            <p:cNvSpPr>
              <a:spLocks noChangeArrowheads="1"/>
            </p:cNvSpPr>
            <p:nvPr/>
          </p:nvSpPr>
          <p:spPr bwMode="auto">
            <a:xfrm>
              <a:off x="3596" y="7121"/>
              <a:ext cx="363" cy="362"/>
            </a:xfrm>
            <a:prstGeom prst="ellipse">
              <a:avLst/>
            </a:prstGeom>
            <a:solidFill>
              <a:srgbClr val="FFFFFF"/>
            </a:solidFill>
            <a:ln w="9525">
              <a:solidFill>
                <a:srgbClr val="000000"/>
              </a:solidFill>
              <a:round/>
              <a:headEnd/>
              <a:tailEnd/>
            </a:ln>
          </p:spPr>
          <p:txBody>
            <a:bodyPr/>
            <a:lstStyle/>
            <a:p>
              <a:endParaRPr lang="el-GR"/>
            </a:p>
          </p:txBody>
        </p:sp>
        <p:sp>
          <p:nvSpPr>
            <p:cNvPr id="80955" name="Oval 59"/>
            <p:cNvSpPr>
              <a:spLocks noChangeArrowheads="1"/>
            </p:cNvSpPr>
            <p:nvPr/>
          </p:nvSpPr>
          <p:spPr bwMode="auto">
            <a:xfrm>
              <a:off x="1798" y="7482"/>
              <a:ext cx="362" cy="361"/>
            </a:xfrm>
            <a:prstGeom prst="ellipse">
              <a:avLst/>
            </a:prstGeom>
            <a:solidFill>
              <a:srgbClr val="FFFFFF"/>
            </a:solidFill>
            <a:ln w="9525">
              <a:solidFill>
                <a:srgbClr val="000000"/>
              </a:solidFill>
              <a:round/>
              <a:headEnd/>
              <a:tailEnd/>
            </a:ln>
          </p:spPr>
          <p:txBody>
            <a:bodyPr/>
            <a:lstStyle/>
            <a:p>
              <a:endParaRPr lang="el-GR"/>
            </a:p>
          </p:txBody>
        </p:sp>
        <p:sp>
          <p:nvSpPr>
            <p:cNvPr id="80956" name="Oval 60"/>
            <p:cNvSpPr>
              <a:spLocks noChangeArrowheads="1"/>
            </p:cNvSpPr>
            <p:nvPr/>
          </p:nvSpPr>
          <p:spPr bwMode="auto">
            <a:xfrm>
              <a:off x="2160" y="7482"/>
              <a:ext cx="360" cy="361"/>
            </a:xfrm>
            <a:prstGeom prst="ellipse">
              <a:avLst/>
            </a:prstGeom>
            <a:solidFill>
              <a:srgbClr val="FFFFFF"/>
            </a:solidFill>
            <a:ln w="9525">
              <a:solidFill>
                <a:srgbClr val="000000"/>
              </a:solidFill>
              <a:round/>
              <a:headEnd/>
              <a:tailEnd/>
            </a:ln>
          </p:spPr>
          <p:txBody>
            <a:bodyPr/>
            <a:lstStyle/>
            <a:p>
              <a:endParaRPr lang="el-GR"/>
            </a:p>
          </p:txBody>
        </p:sp>
        <p:sp>
          <p:nvSpPr>
            <p:cNvPr id="80957" name="Oval 61"/>
            <p:cNvSpPr>
              <a:spLocks noChangeArrowheads="1"/>
            </p:cNvSpPr>
            <p:nvPr/>
          </p:nvSpPr>
          <p:spPr bwMode="auto">
            <a:xfrm>
              <a:off x="2520" y="7482"/>
              <a:ext cx="359" cy="361"/>
            </a:xfrm>
            <a:prstGeom prst="ellipse">
              <a:avLst/>
            </a:prstGeom>
            <a:solidFill>
              <a:srgbClr val="FFFFFF"/>
            </a:solidFill>
            <a:ln w="9525">
              <a:solidFill>
                <a:srgbClr val="000000"/>
              </a:solidFill>
              <a:round/>
              <a:headEnd/>
              <a:tailEnd/>
            </a:ln>
          </p:spPr>
          <p:txBody>
            <a:bodyPr/>
            <a:lstStyle/>
            <a:p>
              <a:endParaRPr lang="el-GR"/>
            </a:p>
          </p:txBody>
        </p:sp>
        <p:sp>
          <p:nvSpPr>
            <p:cNvPr id="80958" name="Oval 62"/>
            <p:cNvSpPr>
              <a:spLocks noChangeArrowheads="1"/>
            </p:cNvSpPr>
            <p:nvPr/>
          </p:nvSpPr>
          <p:spPr bwMode="auto">
            <a:xfrm>
              <a:off x="2878" y="7482"/>
              <a:ext cx="363" cy="361"/>
            </a:xfrm>
            <a:prstGeom prst="ellipse">
              <a:avLst/>
            </a:prstGeom>
            <a:solidFill>
              <a:srgbClr val="FFFFFF"/>
            </a:solidFill>
            <a:ln w="9525">
              <a:solidFill>
                <a:srgbClr val="000000"/>
              </a:solidFill>
              <a:round/>
              <a:headEnd/>
              <a:tailEnd/>
            </a:ln>
          </p:spPr>
          <p:txBody>
            <a:bodyPr/>
            <a:lstStyle/>
            <a:p>
              <a:endParaRPr lang="el-GR"/>
            </a:p>
          </p:txBody>
        </p:sp>
        <p:sp>
          <p:nvSpPr>
            <p:cNvPr id="80959" name="Oval 63"/>
            <p:cNvSpPr>
              <a:spLocks noChangeArrowheads="1"/>
            </p:cNvSpPr>
            <p:nvPr/>
          </p:nvSpPr>
          <p:spPr bwMode="auto">
            <a:xfrm>
              <a:off x="3237" y="7482"/>
              <a:ext cx="363" cy="361"/>
            </a:xfrm>
            <a:prstGeom prst="ellipse">
              <a:avLst/>
            </a:prstGeom>
            <a:solidFill>
              <a:srgbClr val="FFFFFF"/>
            </a:solidFill>
            <a:ln w="9525">
              <a:solidFill>
                <a:srgbClr val="000000"/>
              </a:solidFill>
              <a:round/>
              <a:headEnd/>
              <a:tailEnd/>
            </a:ln>
          </p:spPr>
          <p:txBody>
            <a:bodyPr/>
            <a:lstStyle/>
            <a:p>
              <a:endParaRPr lang="el-GR"/>
            </a:p>
          </p:txBody>
        </p:sp>
        <p:sp>
          <p:nvSpPr>
            <p:cNvPr id="80960" name="Oval 64"/>
            <p:cNvSpPr>
              <a:spLocks noChangeArrowheads="1"/>
            </p:cNvSpPr>
            <p:nvPr/>
          </p:nvSpPr>
          <p:spPr bwMode="auto">
            <a:xfrm>
              <a:off x="3596" y="7482"/>
              <a:ext cx="363" cy="361"/>
            </a:xfrm>
            <a:prstGeom prst="ellipse">
              <a:avLst/>
            </a:prstGeom>
            <a:solidFill>
              <a:srgbClr val="FFFFFF"/>
            </a:solidFill>
            <a:ln w="9525">
              <a:solidFill>
                <a:srgbClr val="000000"/>
              </a:solidFill>
              <a:round/>
              <a:headEnd/>
              <a:tailEnd/>
            </a:ln>
          </p:spPr>
          <p:txBody>
            <a:bodyPr/>
            <a:lstStyle/>
            <a:p>
              <a:endParaRPr lang="el-GR"/>
            </a:p>
          </p:txBody>
        </p:sp>
        <p:sp>
          <p:nvSpPr>
            <p:cNvPr id="80961" name="Oval 65"/>
            <p:cNvSpPr>
              <a:spLocks noChangeArrowheads="1"/>
            </p:cNvSpPr>
            <p:nvPr/>
          </p:nvSpPr>
          <p:spPr bwMode="auto">
            <a:xfrm>
              <a:off x="1798" y="7842"/>
              <a:ext cx="362" cy="362"/>
            </a:xfrm>
            <a:prstGeom prst="ellipse">
              <a:avLst/>
            </a:prstGeom>
            <a:solidFill>
              <a:srgbClr val="FFFFFF"/>
            </a:solidFill>
            <a:ln w="9525">
              <a:solidFill>
                <a:srgbClr val="000000"/>
              </a:solidFill>
              <a:round/>
              <a:headEnd/>
              <a:tailEnd/>
            </a:ln>
          </p:spPr>
          <p:txBody>
            <a:bodyPr/>
            <a:lstStyle/>
            <a:p>
              <a:endParaRPr lang="el-GR"/>
            </a:p>
          </p:txBody>
        </p:sp>
        <p:sp>
          <p:nvSpPr>
            <p:cNvPr id="80962" name="Oval 66"/>
            <p:cNvSpPr>
              <a:spLocks noChangeArrowheads="1"/>
            </p:cNvSpPr>
            <p:nvPr/>
          </p:nvSpPr>
          <p:spPr bwMode="auto">
            <a:xfrm>
              <a:off x="2160" y="7842"/>
              <a:ext cx="360" cy="362"/>
            </a:xfrm>
            <a:prstGeom prst="ellipse">
              <a:avLst/>
            </a:prstGeom>
            <a:solidFill>
              <a:srgbClr val="FFFFFF"/>
            </a:solidFill>
            <a:ln w="9525">
              <a:solidFill>
                <a:srgbClr val="000000"/>
              </a:solidFill>
              <a:round/>
              <a:headEnd/>
              <a:tailEnd/>
            </a:ln>
          </p:spPr>
          <p:txBody>
            <a:bodyPr/>
            <a:lstStyle/>
            <a:p>
              <a:endParaRPr lang="el-GR"/>
            </a:p>
          </p:txBody>
        </p:sp>
        <p:sp>
          <p:nvSpPr>
            <p:cNvPr id="80963" name="Oval 67"/>
            <p:cNvSpPr>
              <a:spLocks noChangeArrowheads="1"/>
            </p:cNvSpPr>
            <p:nvPr/>
          </p:nvSpPr>
          <p:spPr bwMode="auto">
            <a:xfrm>
              <a:off x="2520" y="7842"/>
              <a:ext cx="359" cy="362"/>
            </a:xfrm>
            <a:prstGeom prst="ellipse">
              <a:avLst/>
            </a:prstGeom>
            <a:solidFill>
              <a:srgbClr val="FFFFFF"/>
            </a:solidFill>
            <a:ln w="9525">
              <a:solidFill>
                <a:srgbClr val="000000"/>
              </a:solidFill>
              <a:round/>
              <a:headEnd/>
              <a:tailEnd/>
            </a:ln>
          </p:spPr>
          <p:txBody>
            <a:bodyPr/>
            <a:lstStyle/>
            <a:p>
              <a:endParaRPr lang="el-GR"/>
            </a:p>
          </p:txBody>
        </p:sp>
        <p:sp>
          <p:nvSpPr>
            <p:cNvPr id="80964" name="Oval 68"/>
            <p:cNvSpPr>
              <a:spLocks noChangeArrowheads="1"/>
            </p:cNvSpPr>
            <p:nvPr/>
          </p:nvSpPr>
          <p:spPr bwMode="auto">
            <a:xfrm>
              <a:off x="2878" y="7842"/>
              <a:ext cx="363" cy="362"/>
            </a:xfrm>
            <a:prstGeom prst="ellipse">
              <a:avLst/>
            </a:prstGeom>
            <a:solidFill>
              <a:srgbClr val="FFFFFF"/>
            </a:solidFill>
            <a:ln w="9525">
              <a:solidFill>
                <a:srgbClr val="000000"/>
              </a:solidFill>
              <a:round/>
              <a:headEnd/>
              <a:tailEnd/>
            </a:ln>
          </p:spPr>
          <p:txBody>
            <a:bodyPr/>
            <a:lstStyle/>
            <a:p>
              <a:endParaRPr lang="el-GR"/>
            </a:p>
          </p:txBody>
        </p:sp>
        <p:sp>
          <p:nvSpPr>
            <p:cNvPr id="80965" name="Oval 69"/>
            <p:cNvSpPr>
              <a:spLocks noChangeArrowheads="1"/>
            </p:cNvSpPr>
            <p:nvPr/>
          </p:nvSpPr>
          <p:spPr bwMode="auto">
            <a:xfrm>
              <a:off x="3237" y="7842"/>
              <a:ext cx="363" cy="362"/>
            </a:xfrm>
            <a:prstGeom prst="ellipse">
              <a:avLst/>
            </a:prstGeom>
            <a:solidFill>
              <a:srgbClr val="FFFFFF"/>
            </a:solidFill>
            <a:ln w="9525">
              <a:solidFill>
                <a:srgbClr val="000000"/>
              </a:solidFill>
              <a:round/>
              <a:headEnd/>
              <a:tailEnd/>
            </a:ln>
          </p:spPr>
          <p:txBody>
            <a:bodyPr/>
            <a:lstStyle/>
            <a:p>
              <a:endParaRPr lang="el-GR"/>
            </a:p>
          </p:txBody>
        </p:sp>
        <p:sp>
          <p:nvSpPr>
            <p:cNvPr id="80966" name="Oval 70"/>
            <p:cNvSpPr>
              <a:spLocks noChangeArrowheads="1"/>
            </p:cNvSpPr>
            <p:nvPr/>
          </p:nvSpPr>
          <p:spPr bwMode="auto">
            <a:xfrm>
              <a:off x="3596" y="7842"/>
              <a:ext cx="363" cy="362"/>
            </a:xfrm>
            <a:prstGeom prst="ellipse">
              <a:avLst/>
            </a:prstGeom>
            <a:solidFill>
              <a:srgbClr val="FFFFFF"/>
            </a:solidFill>
            <a:ln w="9525">
              <a:solidFill>
                <a:srgbClr val="000000"/>
              </a:solidFill>
              <a:round/>
              <a:headEnd/>
              <a:tailEnd/>
            </a:ln>
          </p:spPr>
          <p:txBody>
            <a:bodyPr/>
            <a:lstStyle/>
            <a:p>
              <a:endParaRPr lang="el-GR"/>
            </a:p>
          </p:txBody>
        </p:sp>
        <p:sp>
          <p:nvSpPr>
            <p:cNvPr id="80967" name="Oval 71"/>
            <p:cNvSpPr>
              <a:spLocks noChangeArrowheads="1"/>
            </p:cNvSpPr>
            <p:nvPr/>
          </p:nvSpPr>
          <p:spPr bwMode="auto">
            <a:xfrm>
              <a:off x="1798" y="8203"/>
              <a:ext cx="362" cy="360"/>
            </a:xfrm>
            <a:prstGeom prst="ellipse">
              <a:avLst/>
            </a:prstGeom>
            <a:solidFill>
              <a:srgbClr val="FFFFFF"/>
            </a:solidFill>
            <a:ln w="9525">
              <a:solidFill>
                <a:srgbClr val="000000"/>
              </a:solidFill>
              <a:round/>
              <a:headEnd/>
              <a:tailEnd/>
            </a:ln>
          </p:spPr>
          <p:txBody>
            <a:bodyPr/>
            <a:lstStyle/>
            <a:p>
              <a:endParaRPr lang="el-GR"/>
            </a:p>
          </p:txBody>
        </p:sp>
        <p:sp>
          <p:nvSpPr>
            <p:cNvPr id="80968" name="Oval 72"/>
            <p:cNvSpPr>
              <a:spLocks noChangeArrowheads="1"/>
            </p:cNvSpPr>
            <p:nvPr/>
          </p:nvSpPr>
          <p:spPr bwMode="auto">
            <a:xfrm>
              <a:off x="2160" y="8203"/>
              <a:ext cx="360" cy="360"/>
            </a:xfrm>
            <a:prstGeom prst="ellipse">
              <a:avLst/>
            </a:prstGeom>
            <a:solidFill>
              <a:srgbClr val="FFFFFF"/>
            </a:solidFill>
            <a:ln w="9525">
              <a:solidFill>
                <a:srgbClr val="000000"/>
              </a:solidFill>
              <a:round/>
              <a:headEnd/>
              <a:tailEnd/>
            </a:ln>
          </p:spPr>
          <p:txBody>
            <a:bodyPr/>
            <a:lstStyle/>
            <a:p>
              <a:endParaRPr lang="el-GR"/>
            </a:p>
          </p:txBody>
        </p:sp>
        <p:sp>
          <p:nvSpPr>
            <p:cNvPr id="80969" name="Oval 73"/>
            <p:cNvSpPr>
              <a:spLocks noChangeArrowheads="1"/>
            </p:cNvSpPr>
            <p:nvPr/>
          </p:nvSpPr>
          <p:spPr bwMode="auto">
            <a:xfrm>
              <a:off x="2520" y="8203"/>
              <a:ext cx="359" cy="360"/>
            </a:xfrm>
            <a:prstGeom prst="ellipse">
              <a:avLst/>
            </a:prstGeom>
            <a:solidFill>
              <a:srgbClr val="FFFFFF"/>
            </a:solidFill>
            <a:ln w="9525">
              <a:solidFill>
                <a:srgbClr val="000000"/>
              </a:solidFill>
              <a:round/>
              <a:headEnd/>
              <a:tailEnd/>
            </a:ln>
          </p:spPr>
          <p:txBody>
            <a:bodyPr/>
            <a:lstStyle/>
            <a:p>
              <a:endParaRPr lang="el-GR"/>
            </a:p>
          </p:txBody>
        </p:sp>
        <p:sp>
          <p:nvSpPr>
            <p:cNvPr id="80970" name="Oval 74"/>
            <p:cNvSpPr>
              <a:spLocks noChangeArrowheads="1"/>
            </p:cNvSpPr>
            <p:nvPr/>
          </p:nvSpPr>
          <p:spPr bwMode="auto">
            <a:xfrm>
              <a:off x="2878" y="8203"/>
              <a:ext cx="363" cy="360"/>
            </a:xfrm>
            <a:prstGeom prst="ellipse">
              <a:avLst/>
            </a:prstGeom>
            <a:solidFill>
              <a:srgbClr val="FFFFFF"/>
            </a:solidFill>
            <a:ln w="9525">
              <a:solidFill>
                <a:srgbClr val="000000"/>
              </a:solidFill>
              <a:round/>
              <a:headEnd/>
              <a:tailEnd/>
            </a:ln>
          </p:spPr>
          <p:txBody>
            <a:bodyPr/>
            <a:lstStyle/>
            <a:p>
              <a:endParaRPr lang="el-GR"/>
            </a:p>
          </p:txBody>
        </p:sp>
        <p:sp>
          <p:nvSpPr>
            <p:cNvPr id="80971" name="Oval 75"/>
            <p:cNvSpPr>
              <a:spLocks noChangeArrowheads="1"/>
            </p:cNvSpPr>
            <p:nvPr/>
          </p:nvSpPr>
          <p:spPr bwMode="auto">
            <a:xfrm>
              <a:off x="3237" y="8203"/>
              <a:ext cx="363" cy="360"/>
            </a:xfrm>
            <a:prstGeom prst="ellipse">
              <a:avLst/>
            </a:prstGeom>
            <a:solidFill>
              <a:srgbClr val="FFFFFF"/>
            </a:solidFill>
            <a:ln w="9525">
              <a:solidFill>
                <a:srgbClr val="000000"/>
              </a:solidFill>
              <a:round/>
              <a:headEnd/>
              <a:tailEnd/>
            </a:ln>
          </p:spPr>
          <p:txBody>
            <a:bodyPr/>
            <a:lstStyle/>
            <a:p>
              <a:endParaRPr lang="el-GR"/>
            </a:p>
          </p:txBody>
        </p:sp>
        <p:sp>
          <p:nvSpPr>
            <p:cNvPr id="80972" name="Oval 76"/>
            <p:cNvSpPr>
              <a:spLocks noChangeArrowheads="1"/>
            </p:cNvSpPr>
            <p:nvPr/>
          </p:nvSpPr>
          <p:spPr bwMode="auto">
            <a:xfrm>
              <a:off x="3596" y="8203"/>
              <a:ext cx="363" cy="360"/>
            </a:xfrm>
            <a:prstGeom prst="ellipse">
              <a:avLst/>
            </a:prstGeom>
            <a:solidFill>
              <a:srgbClr val="FFFFFF"/>
            </a:solidFill>
            <a:ln w="9525">
              <a:solidFill>
                <a:srgbClr val="000000"/>
              </a:solidFill>
              <a:round/>
              <a:headEnd/>
              <a:tailEnd/>
            </a:ln>
          </p:spPr>
          <p:txBody>
            <a:bodyPr/>
            <a:lstStyle/>
            <a:p>
              <a:endParaRPr lang="el-GR"/>
            </a:p>
          </p:txBody>
        </p:sp>
        <p:sp>
          <p:nvSpPr>
            <p:cNvPr id="80973" name="Oval 77"/>
            <p:cNvSpPr>
              <a:spLocks noChangeArrowheads="1"/>
            </p:cNvSpPr>
            <p:nvPr/>
          </p:nvSpPr>
          <p:spPr bwMode="auto">
            <a:xfrm>
              <a:off x="7560" y="6762"/>
              <a:ext cx="363" cy="362"/>
            </a:xfrm>
            <a:prstGeom prst="ellipse">
              <a:avLst/>
            </a:prstGeom>
            <a:solidFill>
              <a:srgbClr val="FFFFFF"/>
            </a:solidFill>
            <a:ln w="9525">
              <a:solidFill>
                <a:srgbClr val="000000"/>
              </a:solidFill>
              <a:round/>
              <a:headEnd/>
              <a:tailEnd/>
            </a:ln>
          </p:spPr>
          <p:txBody>
            <a:bodyPr/>
            <a:lstStyle/>
            <a:p>
              <a:endParaRPr lang="el-GR"/>
            </a:p>
          </p:txBody>
        </p:sp>
        <p:sp>
          <p:nvSpPr>
            <p:cNvPr id="80974" name="Oval 78"/>
            <p:cNvSpPr>
              <a:spLocks noChangeArrowheads="1"/>
            </p:cNvSpPr>
            <p:nvPr/>
          </p:nvSpPr>
          <p:spPr bwMode="auto">
            <a:xfrm>
              <a:off x="8280" y="8022"/>
              <a:ext cx="363" cy="362"/>
            </a:xfrm>
            <a:prstGeom prst="ellipse">
              <a:avLst/>
            </a:prstGeom>
            <a:solidFill>
              <a:srgbClr val="FFFFFF"/>
            </a:solidFill>
            <a:ln w="9525">
              <a:solidFill>
                <a:srgbClr val="000000"/>
              </a:solidFill>
              <a:round/>
              <a:headEnd/>
              <a:tailEnd/>
            </a:ln>
          </p:spPr>
          <p:txBody>
            <a:bodyPr/>
            <a:lstStyle/>
            <a:p>
              <a:endParaRPr lang="el-GR"/>
            </a:p>
          </p:txBody>
        </p:sp>
        <p:sp>
          <p:nvSpPr>
            <p:cNvPr id="80975" name="Oval 79"/>
            <p:cNvSpPr>
              <a:spLocks noChangeArrowheads="1"/>
            </p:cNvSpPr>
            <p:nvPr/>
          </p:nvSpPr>
          <p:spPr bwMode="auto">
            <a:xfrm>
              <a:off x="1800" y="946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76" name="Oval 80"/>
            <p:cNvSpPr>
              <a:spLocks noChangeArrowheads="1"/>
            </p:cNvSpPr>
            <p:nvPr/>
          </p:nvSpPr>
          <p:spPr bwMode="auto">
            <a:xfrm>
              <a:off x="2340" y="946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77" name="Oval 81"/>
            <p:cNvSpPr>
              <a:spLocks noChangeArrowheads="1"/>
            </p:cNvSpPr>
            <p:nvPr/>
          </p:nvSpPr>
          <p:spPr bwMode="auto">
            <a:xfrm>
              <a:off x="2880" y="10002"/>
              <a:ext cx="363" cy="362"/>
            </a:xfrm>
            <a:prstGeom prst="ellipse">
              <a:avLst/>
            </a:prstGeom>
            <a:solidFill>
              <a:srgbClr val="FFFFFF"/>
            </a:solidFill>
            <a:ln w="9525">
              <a:solidFill>
                <a:srgbClr val="000000"/>
              </a:solidFill>
              <a:round/>
              <a:headEnd/>
              <a:tailEnd/>
            </a:ln>
          </p:spPr>
          <p:txBody>
            <a:bodyPr/>
            <a:lstStyle/>
            <a:p>
              <a:endParaRPr lang="el-GR"/>
            </a:p>
          </p:txBody>
        </p:sp>
        <p:sp>
          <p:nvSpPr>
            <p:cNvPr id="80978" name="Oval 82"/>
            <p:cNvSpPr>
              <a:spLocks noChangeArrowheads="1"/>
            </p:cNvSpPr>
            <p:nvPr/>
          </p:nvSpPr>
          <p:spPr bwMode="auto">
            <a:xfrm>
              <a:off x="2880" y="946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79" name="Oval 83"/>
            <p:cNvSpPr>
              <a:spLocks noChangeArrowheads="1"/>
            </p:cNvSpPr>
            <p:nvPr/>
          </p:nvSpPr>
          <p:spPr bwMode="auto">
            <a:xfrm>
              <a:off x="1800" y="1000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80" name="Oval 84"/>
            <p:cNvSpPr>
              <a:spLocks noChangeArrowheads="1"/>
            </p:cNvSpPr>
            <p:nvPr/>
          </p:nvSpPr>
          <p:spPr bwMode="auto">
            <a:xfrm>
              <a:off x="2340" y="1000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81" name="Oval 85"/>
            <p:cNvSpPr>
              <a:spLocks noChangeArrowheads="1"/>
            </p:cNvSpPr>
            <p:nvPr/>
          </p:nvSpPr>
          <p:spPr bwMode="auto">
            <a:xfrm>
              <a:off x="2160" y="1054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82" name="Oval 86"/>
            <p:cNvSpPr>
              <a:spLocks noChangeArrowheads="1"/>
            </p:cNvSpPr>
            <p:nvPr/>
          </p:nvSpPr>
          <p:spPr bwMode="auto">
            <a:xfrm>
              <a:off x="2700" y="1054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83" name="Oval 87"/>
            <p:cNvSpPr>
              <a:spLocks noChangeArrowheads="1"/>
            </p:cNvSpPr>
            <p:nvPr/>
          </p:nvSpPr>
          <p:spPr bwMode="auto">
            <a:xfrm>
              <a:off x="3240" y="1054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84" name="Oval 88"/>
            <p:cNvSpPr>
              <a:spLocks noChangeArrowheads="1"/>
            </p:cNvSpPr>
            <p:nvPr/>
          </p:nvSpPr>
          <p:spPr bwMode="auto">
            <a:xfrm>
              <a:off x="2160" y="1108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85" name="Oval 89"/>
            <p:cNvSpPr>
              <a:spLocks noChangeArrowheads="1"/>
            </p:cNvSpPr>
            <p:nvPr/>
          </p:nvSpPr>
          <p:spPr bwMode="auto">
            <a:xfrm>
              <a:off x="2700" y="1108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86" name="Oval 90"/>
            <p:cNvSpPr>
              <a:spLocks noChangeArrowheads="1"/>
            </p:cNvSpPr>
            <p:nvPr/>
          </p:nvSpPr>
          <p:spPr bwMode="auto">
            <a:xfrm>
              <a:off x="3240" y="1108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87" name="Oval 91"/>
            <p:cNvSpPr>
              <a:spLocks noChangeArrowheads="1"/>
            </p:cNvSpPr>
            <p:nvPr/>
          </p:nvSpPr>
          <p:spPr bwMode="auto">
            <a:xfrm>
              <a:off x="3960" y="1054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88" name="Oval 92"/>
            <p:cNvSpPr>
              <a:spLocks noChangeArrowheads="1"/>
            </p:cNvSpPr>
            <p:nvPr/>
          </p:nvSpPr>
          <p:spPr bwMode="auto">
            <a:xfrm>
              <a:off x="3960" y="1000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89" name="Oval 93"/>
            <p:cNvSpPr>
              <a:spLocks noChangeArrowheads="1"/>
            </p:cNvSpPr>
            <p:nvPr/>
          </p:nvSpPr>
          <p:spPr bwMode="auto">
            <a:xfrm>
              <a:off x="4500" y="1000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90" name="Oval 94"/>
            <p:cNvSpPr>
              <a:spLocks noChangeArrowheads="1"/>
            </p:cNvSpPr>
            <p:nvPr/>
          </p:nvSpPr>
          <p:spPr bwMode="auto">
            <a:xfrm>
              <a:off x="5040" y="1000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91" name="Oval 95"/>
            <p:cNvSpPr>
              <a:spLocks noChangeArrowheads="1"/>
            </p:cNvSpPr>
            <p:nvPr/>
          </p:nvSpPr>
          <p:spPr bwMode="auto">
            <a:xfrm>
              <a:off x="5040" y="1054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92" name="Oval 96"/>
            <p:cNvSpPr>
              <a:spLocks noChangeArrowheads="1"/>
            </p:cNvSpPr>
            <p:nvPr/>
          </p:nvSpPr>
          <p:spPr bwMode="auto">
            <a:xfrm>
              <a:off x="4500" y="10362"/>
              <a:ext cx="363" cy="362"/>
            </a:xfrm>
            <a:prstGeom prst="ellipse">
              <a:avLst/>
            </a:prstGeom>
            <a:solidFill>
              <a:srgbClr val="FFFFFF"/>
            </a:solidFill>
            <a:ln w="9525">
              <a:solidFill>
                <a:srgbClr val="000000"/>
              </a:solidFill>
              <a:round/>
              <a:headEnd/>
              <a:tailEnd/>
            </a:ln>
          </p:spPr>
          <p:txBody>
            <a:bodyPr/>
            <a:lstStyle/>
            <a:p>
              <a:endParaRPr lang="el-GR"/>
            </a:p>
          </p:txBody>
        </p:sp>
        <p:sp>
          <p:nvSpPr>
            <p:cNvPr id="80993" name="Oval 97"/>
            <p:cNvSpPr>
              <a:spLocks noChangeArrowheads="1"/>
            </p:cNvSpPr>
            <p:nvPr/>
          </p:nvSpPr>
          <p:spPr bwMode="auto">
            <a:xfrm>
              <a:off x="4500" y="11082"/>
              <a:ext cx="179" cy="179"/>
            </a:xfrm>
            <a:prstGeom prst="ellipse">
              <a:avLst/>
            </a:prstGeom>
            <a:solidFill>
              <a:srgbClr val="000000"/>
            </a:solidFill>
            <a:ln w="9525">
              <a:solidFill>
                <a:srgbClr val="000000"/>
              </a:solidFill>
              <a:round/>
              <a:headEnd/>
              <a:tailEnd/>
            </a:ln>
          </p:spPr>
          <p:txBody>
            <a:bodyPr/>
            <a:lstStyle/>
            <a:p>
              <a:endParaRPr lang="el-GR"/>
            </a:p>
          </p:txBody>
        </p:sp>
        <p:sp>
          <p:nvSpPr>
            <p:cNvPr id="80994" name="Oval 98"/>
            <p:cNvSpPr>
              <a:spLocks noChangeArrowheads="1"/>
            </p:cNvSpPr>
            <p:nvPr/>
          </p:nvSpPr>
          <p:spPr bwMode="auto">
            <a:xfrm>
              <a:off x="3960" y="11082"/>
              <a:ext cx="179" cy="179"/>
            </a:xfrm>
            <a:prstGeom prst="ellipse">
              <a:avLst/>
            </a:prstGeom>
            <a:solidFill>
              <a:srgbClr val="000000"/>
            </a:solidFill>
            <a:ln w="9525">
              <a:solidFill>
                <a:srgbClr val="000000"/>
              </a:solidFill>
              <a:round/>
              <a:headEnd/>
              <a:tailEnd/>
            </a:ln>
          </p:spPr>
          <p:txBody>
            <a:bodyPr/>
            <a:lstStyle/>
            <a:p>
              <a:endParaRPr lang="el-GR"/>
            </a:p>
          </p:txBody>
        </p:sp>
        <p:cxnSp>
          <p:nvCxnSpPr>
            <p:cNvPr id="80995" name="AutoShape 99"/>
            <p:cNvCxnSpPr>
              <a:cxnSpLocks noChangeShapeType="1"/>
              <a:stCxn id="80975" idx="6"/>
              <a:endCxn id="80977" idx="0"/>
            </p:cNvCxnSpPr>
            <p:nvPr/>
          </p:nvCxnSpPr>
          <p:spPr bwMode="auto">
            <a:xfrm>
              <a:off x="1979" y="9552"/>
              <a:ext cx="1083" cy="450"/>
            </a:xfrm>
            <a:prstGeom prst="bentConnector2">
              <a:avLst/>
            </a:prstGeom>
            <a:noFill/>
            <a:ln w="9525">
              <a:solidFill>
                <a:srgbClr val="000000"/>
              </a:solidFill>
              <a:miter lim="800000"/>
              <a:headEnd/>
              <a:tailEnd/>
            </a:ln>
          </p:spPr>
        </p:cxnSp>
        <p:cxnSp>
          <p:nvCxnSpPr>
            <p:cNvPr id="80996" name="AutoShape 100"/>
            <p:cNvCxnSpPr>
              <a:cxnSpLocks noChangeShapeType="1"/>
              <a:stCxn id="80977" idx="5"/>
              <a:endCxn id="80983" idx="0"/>
            </p:cNvCxnSpPr>
            <p:nvPr/>
          </p:nvCxnSpPr>
          <p:spPr bwMode="auto">
            <a:xfrm>
              <a:off x="3190" y="10311"/>
              <a:ext cx="140" cy="231"/>
            </a:xfrm>
            <a:prstGeom prst="straightConnector1">
              <a:avLst/>
            </a:prstGeom>
            <a:noFill/>
            <a:ln w="9525">
              <a:solidFill>
                <a:srgbClr val="000000"/>
              </a:solidFill>
              <a:round/>
              <a:headEnd/>
              <a:tailEnd/>
            </a:ln>
          </p:spPr>
        </p:cxnSp>
        <p:cxnSp>
          <p:nvCxnSpPr>
            <p:cNvPr id="80997" name="AutoShape 101"/>
            <p:cNvCxnSpPr>
              <a:cxnSpLocks noChangeShapeType="1"/>
              <a:stCxn id="80983" idx="4"/>
              <a:endCxn id="80986" idx="0"/>
            </p:cNvCxnSpPr>
            <p:nvPr/>
          </p:nvCxnSpPr>
          <p:spPr bwMode="auto">
            <a:xfrm>
              <a:off x="3330" y="10721"/>
              <a:ext cx="1" cy="361"/>
            </a:xfrm>
            <a:prstGeom prst="straightConnector1">
              <a:avLst/>
            </a:prstGeom>
            <a:noFill/>
            <a:ln w="9525">
              <a:solidFill>
                <a:srgbClr val="000000"/>
              </a:solidFill>
              <a:round/>
              <a:headEnd/>
              <a:tailEnd/>
            </a:ln>
          </p:spPr>
        </p:cxnSp>
        <p:cxnSp>
          <p:nvCxnSpPr>
            <p:cNvPr id="80998" name="AutoShape 102"/>
            <p:cNvCxnSpPr>
              <a:cxnSpLocks noChangeShapeType="1"/>
              <a:stCxn id="80986" idx="2"/>
              <a:endCxn id="80984" idx="2"/>
            </p:cNvCxnSpPr>
            <p:nvPr/>
          </p:nvCxnSpPr>
          <p:spPr bwMode="auto">
            <a:xfrm flipH="1">
              <a:off x="2160" y="11172"/>
              <a:ext cx="1080" cy="1"/>
            </a:xfrm>
            <a:prstGeom prst="straightConnector1">
              <a:avLst/>
            </a:prstGeom>
            <a:noFill/>
            <a:ln w="9525">
              <a:solidFill>
                <a:srgbClr val="000000"/>
              </a:solidFill>
              <a:round/>
              <a:headEnd/>
              <a:tailEnd/>
            </a:ln>
          </p:spPr>
        </p:cxnSp>
        <p:cxnSp>
          <p:nvCxnSpPr>
            <p:cNvPr id="80999" name="AutoShape 103"/>
            <p:cNvCxnSpPr>
              <a:cxnSpLocks noChangeShapeType="1"/>
              <a:stCxn id="80981" idx="1"/>
              <a:endCxn id="80979" idx="4"/>
            </p:cNvCxnSpPr>
            <p:nvPr/>
          </p:nvCxnSpPr>
          <p:spPr bwMode="auto">
            <a:xfrm flipH="1" flipV="1">
              <a:off x="1890" y="10181"/>
              <a:ext cx="296" cy="387"/>
            </a:xfrm>
            <a:prstGeom prst="straightConnector1">
              <a:avLst/>
            </a:prstGeom>
            <a:noFill/>
            <a:ln w="9525">
              <a:solidFill>
                <a:srgbClr val="000000"/>
              </a:solidFill>
              <a:round/>
              <a:headEnd/>
              <a:tailEnd/>
            </a:ln>
          </p:spPr>
        </p:cxnSp>
        <p:cxnSp>
          <p:nvCxnSpPr>
            <p:cNvPr id="81000" name="AutoShape 104"/>
            <p:cNvCxnSpPr>
              <a:cxnSpLocks noChangeShapeType="1"/>
              <a:stCxn id="80981" idx="4"/>
              <a:endCxn id="80984" idx="0"/>
            </p:cNvCxnSpPr>
            <p:nvPr/>
          </p:nvCxnSpPr>
          <p:spPr bwMode="auto">
            <a:xfrm>
              <a:off x="2250" y="10721"/>
              <a:ext cx="1" cy="361"/>
            </a:xfrm>
            <a:prstGeom prst="straightConnector1">
              <a:avLst/>
            </a:prstGeom>
            <a:noFill/>
            <a:ln w="9525">
              <a:solidFill>
                <a:srgbClr val="000000"/>
              </a:solidFill>
              <a:round/>
              <a:headEnd/>
              <a:tailEnd/>
            </a:ln>
          </p:spPr>
        </p:cxnSp>
        <p:cxnSp>
          <p:nvCxnSpPr>
            <p:cNvPr id="81001" name="AutoShape 105"/>
            <p:cNvCxnSpPr>
              <a:cxnSpLocks noChangeShapeType="1"/>
              <a:stCxn id="80975" idx="4"/>
              <a:endCxn id="80979" idx="0"/>
            </p:cNvCxnSpPr>
            <p:nvPr/>
          </p:nvCxnSpPr>
          <p:spPr bwMode="auto">
            <a:xfrm>
              <a:off x="1890" y="9641"/>
              <a:ext cx="1" cy="361"/>
            </a:xfrm>
            <a:prstGeom prst="straightConnector1">
              <a:avLst/>
            </a:prstGeom>
            <a:noFill/>
            <a:ln w="9525">
              <a:solidFill>
                <a:srgbClr val="000000"/>
              </a:solidFill>
              <a:round/>
              <a:headEnd/>
              <a:tailEnd/>
            </a:ln>
          </p:spPr>
        </p:cxnSp>
        <p:cxnSp>
          <p:nvCxnSpPr>
            <p:cNvPr id="81002" name="AutoShape 106"/>
            <p:cNvCxnSpPr>
              <a:cxnSpLocks noChangeShapeType="1"/>
              <a:stCxn id="80988" idx="6"/>
              <a:endCxn id="80990" idx="6"/>
            </p:cNvCxnSpPr>
            <p:nvPr/>
          </p:nvCxnSpPr>
          <p:spPr bwMode="auto">
            <a:xfrm>
              <a:off x="4139" y="10092"/>
              <a:ext cx="1080" cy="1"/>
            </a:xfrm>
            <a:prstGeom prst="straightConnector1">
              <a:avLst/>
            </a:prstGeom>
            <a:noFill/>
            <a:ln w="9525">
              <a:solidFill>
                <a:srgbClr val="000000"/>
              </a:solidFill>
              <a:round/>
              <a:headEnd/>
              <a:tailEnd/>
            </a:ln>
          </p:spPr>
        </p:cxnSp>
        <p:cxnSp>
          <p:nvCxnSpPr>
            <p:cNvPr id="81003" name="AutoShape 107"/>
            <p:cNvCxnSpPr>
              <a:cxnSpLocks noChangeShapeType="1"/>
              <a:stCxn id="80990" idx="4"/>
              <a:endCxn id="80991" idx="0"/>
            </p:cNvCxnSpPr>
            <p:nvPr/>
          </p:nvCxnSpPr>
          <p:spPr bwMode="auto">
            <a:xfrm>
              <a:off x="5130" y="10181"/>
              <a:ext cx="1" cy="361"/>
            </a:xfrm>
            <a:prstGeom prst="straightConnector1">
              <a:avLst/>
            </a:prstGeom>
            <a:noFill/>
            <a:ln w="9525">
              <a:solidFill>
                <a:srgbClr val="000000"/>
              </a:solidFill>
              <a:round/>
              <a:headEnd/>
              <a:tailEnd/>
            </a:ln>
          </p:spPr>
        </p:cxnSp>
        <p:cxnSp>
          <p:nvCxnSpPr>
            <p:cNvPr id="81004" name="AutoShape 108"/>
            <p:cNvCxnSpPr>
              <a:cxnSpLocks noChangeShapeType="1"/>
              <a:stCxn id="80991" idx="4"/>
              <a:endCxn id="80993" idx="6"/>
            </p:cNvCxnSpPr>
            <p:nvPr/>
          </p:nvCxnSpPr>
          <p:spPr bwMode="auto">
            <a:xfrm flipH="1">
              <a:off x="4679" y="10721"/>
              <a:ext cx="451" cy="451"/>
            </a:xfrm>
            <a:prstGeom prst="straightConnector1">
              <a:avLst/>
            </a:prstGeom>
            <a:noFill/>
            <a:ln w="9525">
              <a:solidFill>
                <a:srgbClr val="000000"/>
              </a:solidFill>
              <a:round/>
              <a:headEnd/>
              <a:tailEnd/>
            </a:ln>
          </p:spPr>
        </p:cxnSp>
        <p:cxnSp>
          <p:nvCxnSpPr>
            <p:cNvPr id="81005" name="AutoShape 109"/>
            <p:cNvCxnSpPr>
              <a:cxnSpLocks noChangeShapeType="1"/>
              <a:stCxn id="80993" idx="2"/>
              <a:endCxn id="80994" idx="6"/>
            </p:cNvCxnSpPr>
            <p:nvPr/>
          </p:nvCxnSpPr>
          <p:spPr bwMode="auto">
            <a:xfrm flipH="1">
              <a:off x="4139" y="11172"/>
              <a:ext cx="361" cy="1"/>
            </a:xfrm>
            <a:prstGeom prst="straightConnector1">
              <a:avLst/>
            </a:prstGeom>
            <a:noFill/>
            <a:ln w="9525">
              <a:solidFill>
                <a:srgbClr val="000000"/>
              </a:solidFill>
              <a:round/>
              <a:headEnd/>
              <a:tailEnd/>
            </a:ln>
          </p:spPr>
        </p:cxnSp>
        <p:cxnSp>
          <p:nvCxnSpPr>
            <p:cNvPr id="81006" name="AutoShape 110"/>
            <p:cNvCxnSpPr>
              <a:cxnSpLocks noChangeShapeType="1"/>
              <a:stCxn id="80988" idx="4"/>
              <a:endCxn id="80994" idx="0"/>
            </p:cNvCxnSpPr>
            <p:nvPr/>
          </p:nvCxnSpPr>
          <p:spPr bwMode="auto">
            <a:xfrm>
              <a:off x="4050" y="10181"/>
              <a:ext cx="1" cy="901"/>
            </a:xfrm>
            <a:prstGeom prst="straightConnector1">
              <a:avLst/>
            </a:prstGeom>
            <a:noFill/>
            <a:ln w="9525">
              <a:solidFill>
                <a:srgbClr val="000000"/>
              </a:solidFill>
              <a:round/>
              <a:headEnd/>
              <a:tailEnd/>
            </a:ln>
          </p:spPr>
        </p:cxnSp>
        <p:sp>
          <p:nvSpPr>
            <p:cNvPr id="81007" name="Oval 111"/>
            <p:cNvSpPr>
              <a:spLocks noChangeArrowheads="1"/>
            </p:cNvSpPr>
            <p:nvPr/>
          </p:nvSpPr>
          <p:spPr bwMode="auto">
            <a:xfrm>
              <a:off x="7200" y="928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08" name="Oval 112"/>
            <p:cNvSpPr>
              <a:spLocks noChangeArrowheads="1"/>
            </p:cNvSpPr>
            <p:nvPr/>
          </p:nvSpPr>
          <p:spPr bwMode="auto">
            <a:xfrm>
              <a:off x="7740" y="928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09" name="Oval 113"/>
            <p:cNvSpPr>
              <a:spLocks noChangeArrowheads="1"/>
            </p:cNvSpPr>
            <p:nvPr/>
          </p:nvSpPr>
          <p:spPr bwMode="auto">
            <a:xfrm>
              <a:off x="8280" y="928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10" name="Oval 114"/>
            <p:cNvSpPr>
              <a:spLocks noChangeArrowheads="1"/>
            </p:cNvSpPr>
            <p:nvPr/>
          </p:nvSpPr>
          <p:spPr bwMode="auto">
            <a:xfrm>
              <a:off x="8820" y="928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11" name="Oval 115"/>
            <p:cNvSpPr>
              <a:spLocks noChangeArrowheads="1"/>
            </p:cNvSpPr>
            <p:nvPr/>
          </p:nvSpPr>
          <p:spPr bwMode="auto">
            <a:xfrm>
              <a:off x="8820" y="982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12" name="Oval 116"/>
            <p:cNvSpPr>
              <a:spLocks noChangeArrowheads="1"/>
            </p:cNvSpPr>
            <p:nvPr/>
          </p:nvSpPr>
          <p:spPr bwMode="auto">
            <a:xfrm>
              <a:off x="8820" y="1036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13" name="Oval 117"/>
            <p:cNvSpPr>
              <a:spLocks noChangeArrowheads="1"/>
            </p:cNvSpPr>
            <p:nvPr/>
          </p:nvSpPr>
          <p:spPr bwMode="auto">
            <a:xfrm>
              <a:off x="8820" y="1090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14" name="Oval 118"/>
            <p:cNvSpPr>
              <a:spLocks noChangeArrowheads="1"/>
            </p:cNvSpPr>
            <p:nvPr/>
          </p:nvSpPr>
          <p:spPr bwMode="auto">
            <a:xfrm>
              <a:off x="8280" y="982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15" name="Oval 119"/>
            <p:cNvSpPr>
              <a:spLocks noChangeArrowheads="1"/>
            </p:cNvSpPr>
            <p:nvPr/>
          </p:nvSpPr>
          <p:spPr bwMode="auto">
            <a:xfrm>
              <a:off x="7740" y="982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16" name="Oval 120"/>
            <p:cNvSpPr>
              <a:spLocks noChangeArrowheads="1"/>
            </p:cNvSpPr>
            <p:nvPr/>
          </p:nvSpPr>
          <p:spPr bwMode="auto">
            <a:xfrm>
              <a:off x="7200" y="982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17" name="Oval 121"/>
            <p:cNvSpPr>
              <a:spLocks noChangeArrowheads="1"/>
            </p:cNvSpPr>
            <p:nvPr/>
          </p:nvSpPr>
          <p:spPr bwMode="auto">
            <a:xfrm>
              <a:off x="7200" y="1036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18" name="Oval 122"/>
            <p:cNvSpPr>
              <a:spLocks noChangeArrowheads="1"/>
            </p:cNvSpPr>
            <p:nvPr/>
          </p:nvSpPr>
          <p:spPr bwMode="auto">
            <a:xfrm>
              <a:off x="7200" y="1090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19" name="Oval 123"/>
            <p:cNvSpPr>
              <a:spLocks noChangeArrowheads="1"/>
            </p:cNvSpPr>
            <p:nvPr/>
          </p:nvSpPr>
          <p:spPr bwMode="auto">
            <a:xfrm>
              <a:off x="7740" y="1036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20" name="Oval 124"/>
            <p:cNvSpPr>
              <a:spLocks noChangeArrowheads="1"/>
            </p:cNvSpPr>
            <p:nvPr/>
          </p:nvSpPr>
          <p:spPr bwMode="auto">
            <a:xfrm>
              <a:off x="8280" y="1036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21" name="Oval 125"/>
            <p:cNvSpPr>
              <a:spLocks noChangeArrowheads="1"/>
            </p:cNvSpPr>
            <p:nvPr/>
          </p:nvSpPr>
          <p:spPr bwMode="auto">
            <a:xfrm>
              <a:off x="8280" y="1090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22" name="Oval 126"/>
            <p:cNvSpPr>
              <a:spLocks noChangeArrowheads="1"/>
            </p:cNvSpPr>
            <p:nvPr/>
          </p:nvSpPr>
          <p:spPr bwMode="auto">
            <a:xfrm>
              <a:off x="7740" y="10902"/>
              <a:ext cx="179" cy="179"/>
            </a:xfrm>
            <a:prstGeom prst="ellipse">
              <a:avLst/>
            </a:prstGeom>
            <a:solidFill>
              <a:srgbClr val="000000"/>
            </a:solidFill>
            <a:ln w="9525">
              <a:solidFill>
                <a:srgbClr val="000000"/>
              </a:solidFill>
              <a:round/>
              <a:headEnd/>
              <a:tailEnd/>
            </a:ln>
          </p:spPr>
          <p:txBody>
            <a:bodyPr/>
            <a:lstStyle/>
            <a:p>
              <a:endParaRPr lang="el-GR"/>
            </a:p>
          </p:txBody>
        </p:sp>
        <p:sp>
          <p:nvSpPr>
            <p:cNvPr id="81023" name="Oval 127"/>
            <p:cNvSpPr>
              <a:spLocks noChangeArrowheads="1"/>
            </p:cNvSpPr>
            <p:nvPr/>
          </p:nvSpPr>
          <p:spPr bwMode="auto">
            <a:xfrm>
              <a:off x="9180" y="10002"/>
              <a:ext cx="363" cy="362"/>
            </a:xfrm>
            <a:prstGeom prst="ellipse">
              <a:avLst/>
            </a:prstGeom>
            <a:solidFill>
              <a:srgbClr val="FFFFFF"/>
            </a:solidFill>
            <a:ln w="9525">
              <a:solidFill>
                <a:srgbClr val="000000"/>
              </a:solidFill>
              <a:round/>
              <a:headEnd/>
              <a:tailEnd/>
            </a:ln>
          </p:spPr>
          <p:txBody>
            <a:bodyPr/>
            <a:lstStyle/>
            <a:p>
              <a:endParaRPr lang="el-GR"/>
            </a:p>
          </p:txBody>
        </p:sp>
        <p:sp>
          <p:nvSpPr>
            <p:cNvPr id="81024" name="Oval 128"/>
            <p:cNvSpPr>
              <a:spLocks noChangeArrowheads="1"/>
            </p:cNvSpPr>
            <p:nvPr/>
          </p:nvSpPr>
          <p:spPr bwMode="auto">
            <a:xfrm>
              <a:off x="7920" y="11082"/>
              <a:ext cx="363" cy="362"/>
            </a:xfrm>
            <a:prstGeom prst="ellipse">
              <a:avLst/>
            </a:prstGeom>
            <a:solidFill>
              <a:srgbClr val="FFFFFF"/>
            </a:solidFill>
            <a:ln w="9525">
              <a:solidFill>
                <a:srgbClr val="000000"/>
              </a:solidFill>
              <a:round/>
              <a:headEnd/>
              <a:tailEnd/>
            </a:ln>
          </p:spPr>
          <p:txBody>
            <a:bodyPr/>
            <a:lstStyle/>
            <a:p>
              <a:endParaRPr lang="el-GR"/>
            </a:p>
          </p:txBody>
        </p:sp>
        <p:cxnSp>
          <p:nvCxnSpPr>
            <p:cNvPr id="81025" name="AutoShape 129"/>
            <p:cNvCxnSpPr>
              <a:cxnSpLocks noChangeShapeType="1"/>
              <a:stCxn id="81007" idx="6"/>
              <a:endCxn id="81010" idx="2"/>
            </p:cNvCxnSpPr>
            <p:nvPr/>
          </p:nvCxnSpPr>
          <p:spPr bwMode="auto">
            <a:xfrm>
              <a:off x="7379" y="9372"/>
              <a:ext cx="1441" cy="1"/>
            </a:xfrm>
            <a:prstGeom prst="straightConnector1">
              <a:avLst/>
            </a:prstGeom>
            <a:noFill/>
            <a:ln w="9525">
              <a:solidFill>
                <a:srgbClr val="000000"/>
              </a:solidFill>
              <a:round/>
              <a:headEnd/>
              <a:tailEnd/>
            </a:ln>
          </p:spPr>
        </p:cxnSp>
        <p:cxnSp>
          <p:nvCxnSpPr>
            <p:cNvPr id="81026" name="AutoShape 130"/>
            <p:cNvCxnSpPr>
              <a:cxnSpLocks noChangeShapeType="1"/>
              <a:stCxn id="81010" idx="4"/>
              <a:endCxn id="81013" idx="0"/>
            </p:cNvCxnSpPr>
            <p:nvPr/>
          </p:nvCxnSpPr>
          <p:spPr bwMode="auto">
            <a:xfrm>
              <a:off x="8910" y="9461"/>
              <a:ext cx="1" cy="1441"/>
            </a:xfrm>
            <a:prstGeom prst="straightConnector1">
              <a:avLst/>
            </a:prstGeom>
            <a:noFill/>
            <a:ln w="9525">
              <a:solidFill>
                <a:srgbClr val="000000"/>
              </a:solidFill>
              <a:round/>
              <a:headEnd/>
              <a:tailEnd/>
            </a:ln>
          </p:spPr>
        </p:cxnSp>
        <p:cxnSp>
          <p:nvCxnSpPr>
            <p:cNvPr id="81027" name="AutoShape 131"/>
            <p:cNvCxnSpPr>
              <a:cxnSpLocks noChangeShapeType="1"/>
              <a:stCxn id="81013" idx="2"/>
              <a:endCxn id="81018" idx="6"/>
            </p:cNvCxnSpPr>
            <p:nvPr/>
          </p:nvCxnSpPr>
          <p:spPr bwMode="auto">
            <a:xfrm flipH="1">
              <a:off x="7379" y="10992"/>
              <a:ext cx="1441" cy="1"/>
            </a:xfrm>
            <a:prstGeom prst="straightConnector1">
              <a:avLst/>
            </a:prstGeom>
            <a:noFill/>
            <a:ln w="9525">
              <a:solidFill>
                <a:srgbClr val="000000"/>
              </a:solidFill>
              <a:round/>
              <a:headEnd/>
              <a:tailEnd/>
            </a:ln>
          </p:spPr>
        </p:cxnSp>
        <p:cxnSp>
          <p:nvCxnSpPr>
            <p:cNvPr id="81028" name="AutoShape 132"/>
            <p:cNvCxnSpPr>
              <a:cxnSpLocks noChangeShapeType="1"/>
              <a:stCxn id="81007" idx="4"/>
              <a:endCxn id="81018" idx="0"/>
            </p:cNvCxnSpPr>
            <p:nvPr/>
          </p:nvCxnSpPr>
          <p:spPr bwMode="auto">
            <a:xfrm>
              <a:off x="7290" y="9461"/>
              <a:ext cx="1" cy="1441"/>
            </a:xfrm>
            <a:prstGeom prst="straightConnector1">
              <a:avLst/>
            </a:prstGeom>
            <a:noFill/>
            <a:ln w="9525">
              <a:solidFill>
                <a:srgbClr val="000000"/>
              </a:solidFill>
              <a:round/>
              <a:headEnd/>
              <a:tailEnd/>
            </a:ln>
          </p:spPr>
        </p:cxnSp>
        <p:sp>
          <p:nvSpPr>
            <p:cNvPr id="81029" name="Text Box 133"/>
            <p:cNvSpPr txBox="1">
              <a:spLocks noChangeArrowheads="1"/>
            </p:cNvSpPr>
            <p:nvPr/>
          </p:nvSpPr>
          <p:spPr bwMode="auto">
            <a:xfrm>
              <a:off x="1260" y="6402"/>
              <a:ext cx="720" cy="540"/>
            </a:xfrm>
            <a:prstGeom prst="rect">
              <a:avLst/>
            </a:prstGeom>
            <a:noFill/>
            <a:ln w="9525">
              <a:noFill/>
              <a:miter lim="800000"/>
              <a:headEnd/>
              <a:tailEnd/>
            </a:ln>
          </p:spPr>
          <p:txBody>
            <a:bodyPr/>
            <a:lstStyle/>
            <a:p>
              <a:r>
                <a:rPr lang="el-GR" sz="1200">
                  <a:solidFill>
                    <a:schemeClr val="bg1"/>
                  </a:solidFill>
                </a:rPr>
                <a:t>α) </a:t>
              </a:r>
              <a:endParaRPr lang="el-GR">
                <a:solidFill>
                  <a:schemeClr val="bg1"/>
                </a:solidFill>
              </a:endParaRPr>
            </a:p>
          </p:txBody>
        </p:sp>
        <p:sp>
          <p:nvSpPr>
            <p:cNvPr id="81030" name="Text Box 134"/>
            <p:cNvSpPr txBox="1">
              <a:spLocks noChangeArrowheads="1"/>
            </p:cNvSpPr>
            <p:nvPr/>
          </p:nvSpPr>
          <p:spPr bwMode="auto">
            <a:xfrm>
              <a:off x="6480" y="6402"/>
              <a:ext cx="720" cy="540"/>
            </a:xfrm>
            <a:prstGeom prst="rect">
              <a:avLst/>
            </a:prstGeom>
            <a:noFill/>
            <a:ln w="9525">
              <a:noFill/>
              <a:miter lim="800000"/>
              <a:headEnd/>
              <a:tailEnd/>
            </a:ln>
          </p:spPr>
          <p:txBody>
            <a:bodyPr/>
            <a:lstStyle/>
            <a:p>
              <a:r>
                <a:rPr lang="el-GR" sz="1200">
                  <a:solidFill>
                    <a:schemeClr val="bg1"/>
                  </a:solidFill>
                </a:rPr>
                <a:t>β) </a:t>
              </a:r>
              <a:endParaRPr lang="el-GR">
                <a:solidFill>
                  <a:schemeClr val="bg1"/>
                </a:solidFill>
              </a:endParaRPr>
            </a:p>
          </p:txBody>
        </p:sp>
        <p:sp>
          <p:nvSpPr>
            <p:cNvPr id="81031" name="Text Box 135"/>
            <p:cNvSpPr txBox="1">
              <a:spLocks noChangeArrowheads="1"/>
            </p:cNvSpPr>
            <p:nvPr/>
          </p:nvSpPr>
          <p:spPr bwMode="auto">
            <a:xfrm>
              <a:off x="6300" y="9282"/>
              <a:ext cx="720" cy="540"/>
            </a:xfrm>
            <a:prstGeom prst="rect">
              <a:avLst/>
            </a:prstGeom>
            <a:noFill/>
            <a:ln w="9525">
              <a:noFill/>
              <a:miter lim="800000"/>
              <a:headEnd/>
              <a:tailEnd/>
            </a:ln>
          </p:spPr>
          <p:txBody>
            <a:bodyPr/>
            <a:lstStyle/>
            <a:p>
              <a:r>
                <a:rPr lang="el-GR" sz="1200">
                  <a:solidFill>
                    <a:schemeClr val="bg1"/>
                  </a:solidFill>
                </a:rPr>
                <a:t>δ) </a:t>
              </a:r>
              <a:endParaRPr lang="el-GR">
                <a:solidFill>
                  <a:schemeClr val="bg1"/>
                </a:solidFill>
              </a:endParaRPr>
            </a:p>
          </p:txBody>
        </p:sp>
        <p:sp>
          <p:nvSpPr>
            <p:cNvPr id="81032" name="Text Box 136"/>
            <p:cNvSpPr txBox="1">
              <a:spLocks noChangeArrowheads="1"/>
            </p:cNvSpPr>
            <p:nvPr/>
          </p:nvSpPr>
          <p:spPr bwMode="auto">
            <a:xfrm>
              <a:off x="1260" y="9462"/>
              <a:ext cx="720" cy="540"/>
            </a:xfrm>
            <a:prstGeom prst="rect">
              <a:avLst/>
            </a:prstGeom>
            <a:noFill/>
            <a:ln w="9525">
              <a:noFill/>
              <a:miter lim="800000"/>
              <a:headEnd/>
              <a:tailEnd/>
            </a:ln>
          </p:spPr>
          <p:txBody>
            <a:bodyPr/>
            <a:lstStyle/>
            <a:p>
              <a:r>
                <a:rPr lang="el-GR" sz="1200">
                  <a:solidFill>
                    <a:schemeClr val="bg1"/>
                  </a:solidFill>
                </a:rPr>
                <a:t>γ) </a:t>
              </a:r>
              <a:endParaRPr lang="el-GR">
                <a:solidFill>
                  <a:schemeClr val="bg1"/>
                </a:solidFil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p:txBody>
          <a:bodyPr/>
          <a:lstStyle/>
          <a:p>
            <a:pPr>
              <a:lnSpc>
                <a:spcPct val="80000"/>
              </a:lnSpc>
            </a:pPr>
            <a:r>
              <a:rPr lang="el-GR" sz="2400"/>
              <a:t>Στοιχεία που συγκρατούνται στο πλέγμα πρωτογενών πυριτικών ορυκτών περιέχονται συνήθως στο αδρόκκοκο κλάσμα της κοκκομετρίας και απαιτούν </a:t>
            </a:r>
            <a:r>
              <a:rPr lang="el-GR" sz="2400" b="1"/>
              <a:t>ισχυρή όξινη προσβολή</a:t>
            </a:r>
            <a:r>
              <a:rPr lang="el-GR" sz="2400"/>
              <a:t> για την απελευθέρωσή τους στο προς ανάλυση διάλυμα.</a:t>
            </a:r>
          </a:p>
          <a:p>
            <a:pPr>
              <a:lnSpc>
                <a:spcPct val="80000"/>
              </a:lnSpc>
            </a:pPr>
            <a:r>
              <a:rPr lang="el-GR" sz="2400"/>
              <a:t>Στοιχεία προσροφημένα στην επιφάνεια αργιλικών ορυκτών, οξειδίων </a:t>
            </a:r>
            <a:r>
              <a:rPr lang="en-US" sz="2400"/>
              <a:t>Fe</a:t>
            </a:r>
            <a:r>
              <a:rPr lang="el-GR" sz="2400"/>
              <a:t>, </a:t>
            </a:r>
            <a:r>
              <a:rPr lang="en-US" sz="2400"/>
              <a:t>Mn</a:t>
            </a:r>
            <a:r>
              <a:rPr lang="el-GR" sz="2400"/>
              <a:t>, ή οργανικής ύλης, τα οποία πιθανότατα έχουν βρεθεί σε αυτές τις θέσεις μέσω μεταφοράς τους από φυσικά διαλύματα, περιέχονται κυρίως στο λεπτόκοκκο κλάσμα της κοκκομετρίας και μπορούν να απελευθερωθούν στο προς ανάλυση διάλυμα με </a:t>
            </a:r>
            <a:r>
              <a:rPr lang="el-GR" sz="2400" b="1"/>
              <a:t>ασθενή προσβολή οξέων.</a:t>
            </a:r>
          </a:p>
        </p:txBody>
      </p:sp>
      <p:sp>
        <p:nvSpPr>
          <p:cNvPr id="81924" name="Rectangle 4"/>
          <p:cNvSpPr>
            <a:spLocks noChangeArrowheads="1"/>
          </p:cNvSpPr>
          <p:nvPr>
            <p:ph type="title"/>
          </p:nvPr>
        </p:nvSpPr>
        <p:spPr>
          <a:solidFill>
            <a:schemeClr val="folHlink"/>
          </a:solidFill>
          <a:ln/>
        </p:spPr>
        <p:txBody>
          <a:bodyPr/>
          <a:lstStyle/>
          <a:p>
            <a:r>
              <a:rPr lang="el-GR" sz="4000"/>
              <a:t>ΔΙΑΛΥΤΟΠΟΙΗΣΗ ΓΕΩΛΟΓΙΚΩΝ ΥΛΙΚΩΝ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folHlink"/>
          </a:solidFill>
        </p:spPr>
        <p:txBody>
          <a:bodyPr/>
          <a:lstStyle/>
          <a:p>
            <a:r>
              <a:rPr lang="el-GR"/>
              <a:t>ΟΡΙΣΜΟΣ- ΣΤΟΧΟΙ</a:t>
            </a:r>
          </a:p>
        </p:txBody>
      </p:sp>
      <p:sp>
        <p:nvSpPr>
          <p:cNvPr id="4099" name="Rectangle 3"/>
          <p:cNvSpPr>
            <a:spLocks noGrp="1" noChangeArrowheads="1"/>
          </p:cNvSpPr>
          <p:nvPr>
            <p:ph type="body" idx="1"/>
          </p:nvPr>
        </p:nvSpPr>
        <p:spPr/>
        <p:txBody>
          <a:bodyPr/>
          <a:lstStyle/>
          <a:p>
            <a:pPr marL="533400" indent="-533400"/>
            <a:r>
              <a:rPr lang="en-US" sz="2800" b="1"/>
              <a:t>Αναλυτική Γεωχημεία</a:t>
            </a:r>
            <a:r>
              <a:rPr lang="en-US" sz="2800"/>
              <a:t> </a:t>
            </a:r>
            <a:r>
              <a:rPr lang="en-US" sz="2800">
                <a:sym typeface="Wingdings" pitchFamily="2" charset="2"/>
              </a:rPr>
              <a:t></a:t>
            </a:r>
            <a:r>
              <a:rPr lang="en-US" sz="2800"/>
              <a:t> εφαρμογή της Αναλυτικής Χημείας στις Γεωεπιστήμες.</a:t>
            </a:r>
            <a:endParaRPr lang="el-GR" sz="2800"/>
          </a:p>
          <a:p>
            <a:pPr marL="533400" indent="-533400"/>
            <a:r>
              <a:rPr lang="el-GR" sz="2800"/>
              <a:t>Τα </a:t>
            </a:r>
            <a:r>
              <a:rPr lang="en-US" sz="2800"/>
              <a:t>“</a:t>
            </a:r>
            <a:r>
              <a:rPr lang="el-GR" sz="2800"/>
              <a:t>μάτια</a:t>
            </a:r>
            <a:r>
              <a:rPr lang="en-US" sz="2800"/>
              <a:t>” </a:t>
            </a:r>
            <a:r>
              <a:rPr lang="el-GR" sz="2800"/>
              <a:t>της γεωχημείας</a:t>
            </a:r>
            <a:r>
              <a:rPr lang="en-US" sz="2800"/>
              <a:t> </a:t>
            </a:r>
          </a:p>
          <a:p>
            <a:pPr marL="533400" indent="-533400"/>
            <a:r>
              <a:rPr lang="el-GR" sz="2800"/>
              <a:t>Στόχοι γεωεπιστημών που εξυπηρετεί:</a:t>
            </a:r>
          </a:p>
          <a:p>
            <a:pPr marL="914400" lvl="1" indent="-457200">
              <a:buFont typeface="Wingdings" pitchFamily="2" charset="2"/>
              <a:buAutoNum type="arabicPeriod"/>
            </a:pPr>
            <a:r>
              <a:rPr lang="el-GR" sz="2400"/>
              <a:t>Η κατανόηση διεργασιών που διαμορφώνουν την γεωλογική ιστορία της γης, </a:t>
            </a:r>
          </a:p>
          <a:p>
            <a:pPr marL="914400" lvl="1" indent="-457200">
              <a:buFont typeface="Wingdings" pitchFamily="2" charset="2"/>
              <a:buAutoNum type="arabicPeriod"/>
            </a:pPr>
            <a:r>
              <a:rPr lang="el-GR" sz="2400"/>
              <a:t>Η εκμετάλλευση ορυκτών πόρων,</a:t>
            </a:r>
          </a:p>
          <a:p>
            <a:pPr marL="914400" lvl="1" indent="-457200">
              <a:buFont typeface="Wingdings" pitchFamily="2" charset="2"/>
              <a:buAutoNum type="arabicPeriod"/>
            </a:pPr>
            <a:r>
              <a:rPr lang="el-GR" sz="2400"/>
              <a:t>Η περιβαλλοντική έρευνα.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0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 calcmode="lin" valueType="num">
                                      <p:cBhvr>
                                        <p:cTn id="14" dur="1000" fill="hold"/>
                                        <p:tgtEl>
                                          <p:spTgt spid="409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09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 calcmode="lin" valueType="num">
                                      <p:cBhvr>
                                        <p:cTn id="21" dur="1000" fill="hold"/>
                                        <p:tgtEl>
                                          <p:spTgt spid="409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09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099">
                                            <p:txEl>
                                              <p:pRg st="2" end="2"/>
                                            </p:txEl>
                                          </p:spTgt>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4099">
                                            <p:txEl>
                                              <p:pRg st="3" end="3"/>
                                            </p:txEl>
                                          </p:spTgt>
                                        </p:tgtEl>
                                        <p:attrNameLst>
                                          <p:attrName>style.visibility</p:attrName>
                                        </p:attrNameLst>
                                      </p:cBhvr>
                                      <p:to>
                                        <p:strVal val="visible"/>
                                      </p:to>
                                    </p:set>
                                    <p:anim calcmode="lin" valueType="num">
                                      <p:cBhvr>
                                        <p:cTn id="26" dur="1000" fill="hold"/>
                                        <p:tgtEl>
                                          <p:spTgt spid="4099">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4099">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4099">
                                            <p:txEl>
                                              <p:pRg st="3" end="3"/>
                                            </p:tx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p:cTn id="31" dur="1000" fill="hold"/>
                                        <p:tgtEl>
                                          <p:spTgt spid="4099">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4099">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4099">
                                            <p:txEl>
                                              <p:pRg st="4" end="4"/>
                                            </p:tx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4099">
                                            <p:txEl>
                                              <p:pRg st="5" end="5"/>
                                            </p:txEl>
                                          </p:spTgt>
                                        </p:tgtEl>
                                        <p:attrNameLst>
                                          <p:attrName>style.visibility</p:attrName>
                                        </p:attrNameLst>
                                      </p:cBhvr>
                                      <p:to>
                                        <p:strVal val="visible"/>
                                      </p:to>
                                    </p:set>
                                    <p:anim calcmode="lin" valueType="num">
                                      <p:cBhvr>
                                        <p:cTn id="36" dur="1000" fill="hold"/>
                                        <p:tgtEl>
                                          <p:spTgt spid="4099">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4099">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1116013" y="2420938"/>
            <a:ext cx="7543800" cy="3176587"/>
          </a:xfrm>
        </p:spPr>
        <p:txBody>
          <a:bodyPr/>
          <a:lstStyle/>
          <a:p>
            <a:pPr>
              <a:buFont typeface="Wingdings" pitchFamily="2" charset="2"/>
              <a:buNone/>
            </a:pPr>
            <a:r>
              <a:rPr lang="fr-FR" i="1"/>
              <a:t>Tr – X + Me2+ = Me – X +Tr2+</a:t>
            </a:r>
            <a:endParaRPr lang="en-US"/>
          </a:p>
          <a:p>
            <a:pPr>
              <a:buFont typeface="Wingdings" pitchFamily="2" charset="2"/>
              <a:buNone/>
            </a:pPr>
            <a:r>
              <a:rPr lang="en-US"/>
              <a:t>Όπου</a:t>
            </a:r>
            <a:r>
              <a:rPr lang="el-GR"/>
              <a:t> </a:t>
            </a:r>
            <a:r>
              <a:rPr lang="fr-FR" i="1"/>
              <a:t>Tr</a:t>
            </a:r>
            <a:r>
              <a:rPr lang="fr-FR"/>
              <a:t>	</a:t>
            </a:r>
            <a:r>
              <a:rPr lang="en-US"/>
              <a:t>το</a:t>
            </a:r>
            <a:r>
              <a:rPr lang="fr-FR"/>
              <a:t>  </a:t>
            </a:r>
            <a:r>
              <a:rPr lang="en-US"/>
              <a:t>ιχνοκατιόν</a:t>
            </a:r>
            <a:endParaRPr lang="en-US" i="1"/>
          </a:p>
          <a:p>
            <a:pPr>
              <a:buFont typeface="Wingdings" pitchFamily="2" charset="2"/>
              <a:buNone/>
            </a:pPr>
            <a:r>
              <a:rPr lang="en-US" i="1"/>
              <a:t>Me</a:t>
            </a:r>
            <a:r>
              <a:rPr lang="el-GR"/>
              <a:t>		ένα κύριο κατιόν</a:t>
            </a:r>
            <a:endParaRPr lang="en-US" i="1"/>
          </a:p>
          <a:p>
            <a:pPr>
              <a:buFont typeface="Wingdings" pitchFamily="2" charset="2"/>
              <a:buNone/>
            </a:pPr>
            <a:r>
              <a:rPr lang="en-US" i="1"/>
              <a:t>X</a:t>
            </a:r>
            <a:r>
              <a:rPr lang="el-GR"/>
              <a:t>			αργιλικό ορυκτό ή κολλοειδές 			σωματίδιο.</a:t>
            </a:r>
          </a:p>
        </p:txBody>
      </p:sp>
      <p:sp>
        <p:nvSpPr>
          <p:cNvPr id="82948" name="Rectangle 4"/>
          <p:cNvSpPr>
            <a:spLocks noChangeArrowheads="1"/>
          </p:cNvSpPr>
          <p:nvPr>
            <p:ph type="title"/>
          </p:nvPr>
        </p:nvSpPr>
        <p:spPr>
          <a:solidFill>
            <a:schemeClr val="folHlink"/>
          </a:solidFill>
          <a:ln/>
        </p:spPr>
        <p:txBody>
          <a:bodyPr/>
          <a:lstStyle/>
          <a:p>
            <a:r>
              <a:rPr lang="el-GR" sz="2800"/>
              <a:t>ΕΚΛΕΚΤΙΚΗ ΕΚΧΥΛΙΣΗ/</a:t>
            </a:r>
            <a:br>
              <a:rPr lang="el-GR" sz="2800"/>
            </a:br>
            <a:r>
              <a:rPr lang="el-GR" sz="2800"/>
              <a:t>ΑΣΘΕΝΗΣ ΟΞΙΝΗ ΠΡΟΣΒΟΛΗ</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15" name="Group 47"/>
          <p:cNvGraphicFramePr>
            <a:graphicFrameLocks noGrp="1"/>
          </p:cNvGraphicFramePr>
          <p:nvPr>
            <p:ph idx="1"/>
          </p:nvPr>
        </p:nvGraphicFramePr>
        <p:xfrm>
          <a:off x="250825" y="1989138"/>
          <a:ext cx="8532813" cy="4160520"/>
        </p:xfrm>
        <a:graphic>
          <a:graphicData uri="http://schemas.openxmlformats.org/drawingml/2006/table">
            <a:tbl>
              <a:tblPr/>
              <a:tblGrid>
                <a:gridCol w="946150"/>
                <a:gridCol w="1676400"/>
                <a:gridCol w="4087813"/>
                <a:gridCol w="1822450"/>
              </a:tblGrid>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Στάδιο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Φάση</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800" b="1"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Κλάσμα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Αντιδραστήριο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Ανταλλάξιμη</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Προσροφημένο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 </a:t>
                      </a:r>
                      <a:r>
                        <a:rPr kumimoji="0" lang="en-GB"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MgCl</a:t>
                      </a:r>
                      <a:r>
                        <a:rPr kumimoji="0" lang="en-GB" sz="1800" b="0" i="0" u="none" strike="noStrike" cap="none" normalizeH="0" baseline="-25000" smtClean="0">
                          <a:ln>
                            <a:noFill/>
                          </a:ln>
                          <a:solidFill>
                            <a:schemeClr val="tx1"/>
                          </a:solidFill>
                          <a:effectLst>
                            <a:outerShdw blurRad="38100" dist="38100" dir="2700000" algn="tl">
                              <a:srgbClr val="000000"/>
                            </a:outerShdw>
                          </a:effectLst>
                          <a:latin typeface="Comic Sans MS" pitchFamily="66" charset="0"/>
                          <a:cs typeface="Arial" charset="0"/>
                        </a:rPr>
                        <a:t>2</a:t>
                      </a:r>
                      <a:endParaRPr kumimoji="0" lang="el-GR" sz="1800" b="0" i="0" u="none" strike="noStrike" cap="none" normalizeH="0" baseline="-2500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ΙΙ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Ανθρακική</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Ανθρακικό και προσροφημένο κλάσμα με μηχανισμούς ειδικής προσρόφησης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NaOAc</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GB" sz="2400" b="0" i="0" u="none" strike="noStrike" cap="none" normalizeH="0" baseline="30000" smtClean="0">
                        <a:ln>
                          <a:noFill/>
                        </a:ln>
                        <a:solidFill>
                          <a:schemeClr val="tx1"/>
                        </a:solidFill>
                        <a:effectLst>
                          <a:outerShdw blurRad="38100" dist="38100" dir="2700000" algn="tl">
                            <a:srgbClr val="000000"/>
                          </a:outerShdw>
                        </a:effectLst>
                        <a:latin typeface="Comic Sans MS" pitchFamily="66"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30000" smtClean="0">
                          <a:ln>
                            <a:noFill/>
                          </a:ln>
                          <a:solidFill>
                            <a:schemeClr val="tx1"/>
                          </a:solidFill>
                          <a:effectLst>
                            <a:outerShdw blurRad="38100" dist="38100" dir="2700000" algn="tl">
                              <a:srgbClr val="000000"/>
                            </a:outerShdw>
                          </a:effectLst>
                          <a:latin typeface="Comic Sans MS" pitchFamily="66" charset="0"/>
                          <a:cs typeface="Arial" charset="0"/>
                        </a:rPr>
                        <a:t>III</a:t>
                      </a:r>
                      <a:endParaRPr kumimoji="0" lang="el-GR" sz="2400" b="0" i="0" u="none" strike="noStrike" cap="none" normalizeH="0" baseline="3000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Αναγώγιμη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Κλάσμα συνδεδεμένο με οξείδια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Fe / Mn</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NH</a:t>
                      </a:r>
                      <a:r>
                        <a:rPr kumimoji="0" lang="en-GB" sz="1800" b="0" i="0" u="none" strike="noStrike" cap="none" normalizeH="0" baseline="-25000" smtClean="0">
                          <a:ln>
                            <a:noFill/>
                          </a:ln>
                          <a:solidFill>
                            <a:schemeClr val="tx1"/>
                          </a:solidFill>
                          <a:effectLst>
                            <a:outerShdw blurRad="38100" dist="38100" dir="2700000" algn="tl">
                              <a:srgbClr val="000000"/>
                            </a:outerShdw>
                          </a:effectLst>
                          <a:latin typeface="Comic Sans MS" pitchFamily="66" charset="0"/>
                          <a:cs typeface="Arial" charset="0"/>
                        </a:rPr>
                        <a:t>2</a:t>
                      </a:r>
                      <a:r>
                        <a:rPr kumimoji="0" lang="en-GB"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.OH.HCl</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GB" sz="2400" b="0" i="0" u="none" strike="noStrike" cap="none" normalizeH="0" baseline="30000" smtClean="0">
                        <a:ln>
                          <a:noFill/>
                        </a:ln>
                        <a:solidFill>
                          <a:schemeClr val="tx1"/>
                        </a:solidFill>
                        <a:effectLst>
                          <a:outerShdw blurRad="38100" dist="38100" dir="2700000" algn="tl">
                            <a:srgbClr val="000000"/>
                          </a:outerShdw>
                        </a:effectLst>
                        <a:latin typeface="Comic Sans MS" pitchFamily="66"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30000" smtClean="0">
                          <a:ln>
                            <a:noFill/>
                          </a:ln>
                          <a:solidFill>
                            <a:schemeClr val="tx1"/>
                          </a:solidFill>
                          <a:effectLst>
                            <a:outerShdw blurRad="38100" dist="38100" dir="2700000" algn="tl">
                              <a:srgbClr val="000000"/>
                            </a:outerShdw>
                          </a:effectLst>
                          <a:latin typeface="Comic Sans MS" pitchFamily="66" charset="0"/>
                          <a:cs typeface="Arial" charset="0"/>
                        </a:rPr>
                        <a:t>IV</a:t>
                      </a:r>
                      <a:endParaRPr kumimoji="0" lang="el-GR" sz="2400" b="0" i="0" u="none" strike="noStrike" cap="none" normalizeH="0" baseline="3000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Οξειδώσιμη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Κλάσμα συνδεδεμένο με οργανικές και θειούχες ενώσεις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H</a:t>
                      </a:r>
                      <a:r>
                        <a:rPr kumimoji="0" lang="en-GB" sz="1800" b="0" i="0" u="none" strike="noStrike" cap="none" normalizeH="0" baseline="-25000" smtClean="0">
                          <a:ln>
                            <a:noFill/>
                          </a:ln>
                          <a:solidFill>
                            <a:schemeClr val="tx1"/>
                          </a:solidFill>
                          <a:effectLst>
                            <a:outerShdw blurRad="38100" dist="38100" dir="2700000" algn="tl">
                              <a:srgbClr val="000000"/>
                            </a:outerShdw>
                          </a:effectLst>
                          <a:latin typeface="Comic Sans MS" pitchFamily="66" charset="0"/>
                          <a:cs typeface="Arial" charset="0"/>
                        </a:rPr>
                        <a:t>2</a:t>
                      </a:r>
                      <a:r>
                        <a:rPr kumimoji="0" lang="en-GB"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O</a:t>
                      </a:r>
                      <a:r>
                        <a:rPr kumimoji="0" lang="en-GB" sz="1800" b="0" i="0" u="none" strike="noStrike" cap="none" normalizeH="0" baseline="-25000" smtClean="0">
                          <a:ln>
                            <a:noFill/>
                          </a:ln>
                          <a:solidFill>
                            <a:schemeClr val="tx1"/>
                          </a:solidFill>
                          <a:effectLst>
                            <a:outerShdw blurRad="38100" dist="38100" dir="2700000" algn="tl">
                              <a:srgbClr val="000000"/>
                            </a:outerShdw>
                          </a:effectLst>
                          <a:latin typeface="Comic Sans MS" pitchFamily="66" charset="0"/>
                          <a:cs typeface="Arial" charset="0"/>
                        </a:rPr>
                        <a:t>2</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NH</a:t>
                      </a:r>
                      <a:r>
                        <a:rPr kumimoji="0" lang="en-GB" sz="1800" b="0" i="0" u="none" strike="noStrike" cap="none" normalizeH="0" baseline="-25000" smtClean="0">
                          <a:ln>
                            <a:noFill/>
                          </a:ln>
                          <a:solidFill>
                            <a:schemeClr val="tx1"/>
                          </a:solidFill>
                          <a:effectLst>
                            <a:outerShdw blurRad="38100" dist="38100" dir="2700000" algn="tl">
                              <a:srgbClr val="000000"/>
                            </a:outerShdw>
                          </a:effectLst>
                          <a:latin typeface="Comic Sans MS" pitchFamily="66" charset="0"/>
                          <a:cs typeface="Arial" charset="0"/>
                        </a:rPr>
                        <a:t>4</a:t>
                      </a:r>
                      <a:r>
                        <a:rPr kumimoji="0" lang="en-GB"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OAc</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GB" sz="2400" b="0" i="0" u="none" strike="noStrike" cap="none" normalizeH="0" baseline="30000" smtClean="0">
                        <a:ln>
                          <a:noFill/>
                        </a:ln>
                        <a:solidFill>
                          <a:schemeClr val="tx1"/>
                        </a:solidFill>
                        <a:effectLst>
                          <a:outerShdw blurRad="38100" dist="38100" dir="2700000" algn="tl">
                            <a:srgbClr val="000000"/>
                          </a:outerShdw>
                        </a:effectLst>
                        <a:latin typeface="Comic Sans MS" pitchFamily="66"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400" b="0" i="0" u="none" strike="noStrike" cap="none" normalizeH="0" baseline="30000" smtClean="0">
                          <a:ln>
                            <a:noFill/>
                          </a:ln>
                          <a:solidFill>
                            <a:schemeClr val="tx1"/>
                          </a:solidFill>
                          <a:effectLst>
                            <a:outerShdw blurRad="38100" dist="38100" dir="2700000" algn="tl">
                              <a:srgbClr val="000000"/>
                            </a:outerShdw>
                          </a:effectLst>
                          <a:latin typeface="Comic Sans MS" pitchFamily="66" charset="0"/>
                          <a:cs typeface="Arial" charset="0"/>
                        </a:rPr>
                        <a:t>V</a:t>
                      </a:r>
                      <a:endParaRPr kumimoji="0" lang="el-GR" sz="2400" b="0" i="0" u="none" strike="noStrike" cap="none" normalizeH="0" baseline="3000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Υπολειμματική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Κλάσμα στο πλέγμα πυριτικών και αργιλοπυριτικών ορυκτών/ φάσεων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HF + HClO</a:t>
                      </a:r>
                      <a:r>
                        <a:rPr kumimoji="0" lang="en-GB" sz="1800" b="0" i="0" u="none" strike="noStrike" cap="none" normalizeH="0" baseline="-25000" smtClean="0">
                          <a:ln>
                            <a:noFill/>
                          </a:ln>
                          <a:solidFill>
                            <a:schemeClr val="tx1"/>
                          </a:solidFill>
                          <a:effectLst>
                            <a:outerShdw blurRad="38100" dist="38100" dir="2700000" algn="tl">
                              <a:srgbClr val="000000"/>
                            </a:outerShdw>
                          </a:effectLst>
                          <a:latin typeface="Comic Sans MS" pitchFamily="66" charset="0"/>
                          <a:cs typeface="Arial" charset="0"/>
                        </a:rPr>
                        <a:t>4</a:t>
                      </a:r>
                      <a:r>
                        <a:rPr kumimoji="0" lang="en-GB"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rPr>
                        <a:t> + HNO</a:t>
                      </a:r>
                      <a:r>
                        <a:rPr kumimoji="0" lang="en-GB" sz="1800" b="0" i="0" u="none" strike="noStrike" cap="none" normalizeH="0" baseline="-25000" smtClean="0">
                          <a:ln>
                            <a:noFill/>
                          </a:ln>
                          <a:solidFill>
                            <a:schemeClr val="tx1"/>
                          </a:solidFill>
                          <a:effectLst>
                            <a:outerShdw blurRad="38100" dist="38100" dir="2700000" algn="tl">
                              <a:srgbClr val="000000"/>
                            </a:outerShdw>
                          </a:effectLst>
                          <a:latin typeface="Comic Sans MS" pitchFamily="66" charset="0"/>
                          <a:cs typeface="Arial" charset="0"/>
                        </a:rPr>
                        <a:t>3</a:t>
                      </a:r>
                      <a:endParaRPr kumimoji="0" lang="el-GR" sz="1800" b="0" i="0" u="none" strike="noStrike" cap="none" normalizeH="0" baseline="-2500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014" name="Rectangle 46"/>
          <p:cNvSpPr>
            <a:spLocks noChangeArrowheads="1"/>
          </p:cNvSpPr>
          <p:nvPr>
            <p:ph type="title"/>
          </p:nvPr>
        </p:nvSpPr>
        <p:spPr>
          <a:solidFill>
            <a:schemeClr val="folHlink"/>
          </a:solidFill>
          <a:ln/>
        </p:spPr>
        <p:txBody>
          <a:bodyPr/>
          <a:lstStyle/>
          <a:p>
            <a:r>
              <a:rPr lang="el-GR" sz="2400" b="0">
                <a:solidFill>
                  <a:schemeClr val="tx1"/>
                </a:solidFill>
                <a:effectLst/>
                <a:latin typeface="Comic Sans MS" pitchFamily="66" charset="0"/>
              </a:rPr>
              <a:t>Μέθοδ</a:t>
            </a:r>
            <a:r>
              <a:rPr lang="en-GB" sz="2400" b="0">
                <a:solidFill>
                  <a:schemeClr val="tx1"/>
                </a:solidFill>
                <a:effectLst/>
                <a:latin typeface="Comic Sans MS" pitchFamily="66" charset="0"/>
              </a:rPr>
              <a:t>o</a:t>
            </a:r>
            <a:r>
              <a:rPr lang="el-GR" sz="2400" b="0">
                <a:solidFill>
                  <a:schemeClr val="tx1"/>
                </a:solidFill>
                <a:effectLst/>
                <a:latin typeface="Comic Sans MS" pitchFamily="66" charset="0"/>
              </a:rPr>
              <a:t>ς Διαδοχικών Εκχυλίσεων</a:t>
            </a:r>
            <a:r>
              <a:rPr lang="en-GB" sz="2400" b="0">
                <a:solidFill>
                  <a:schemeClr val="tx1"/>
                </a:solidFill>
                <a:effectLst/>
                <a:latin typeface="Comic Sans MS" pitchFamily="66" charset="0"/>
              </a:rPr>
              <a:t>  </a:t>
            </a:r>
            <a:r>
              <a:rPr lang="el-GR" sz="2400" b="0">
                <a:solidFill>
                  <a:schemeClr val="tx1"/>
                </a:solidFill>
                <a:effectLst/>
                <a:latin typeface="Comic Sans MS" pitchFamily="66" charset="0"/>
              </a:rPr>
              <a:t/>
            </a:r>
            <a:br>
              <a:rPr lang="el-GR" sz="2400" b="0">
                <a:solidFill>
                  <a:schemeClr val="tx1"/>
                </a:solidFill>
                <a:effectLst/>
                <a:latin typeface="Comic Sans MS" pitchFamily="66" charset="0"/>
              </a:rPr>
            </a:br>
            <a:r>
              <a:rPr lang="en-GB" sz="2400" b="0">
                <a:solidFill>
                  <a:schemeClr val="tx1"/>
                </a:solidFill>
                <a:effectLst/>
                <a:latin typeface="Comic Sans MS" pitchFamily="66" charset="0"/>
              </a:rPr>
              <a:t>(Tessier et al., 1979,  Li &amp; Thor</a:t>
            </a:r>
            <a:r>
              <a:rPr lang="en-US" sz="2400" b="0">
                <a:solidFill>
                  <a:schemeClr val="tx1"/>
                </a:solidFill>
                <a:effectLst/>
                <a:latin typeface="Comic Sans MS" pitchFamily="66" charset="0"/>
              </a:rPr>
              <a:t>n</a:t>
            </a:r>
            <a:r>
              <a:rPr lang="en-GB" sz="2400" b="0">
                <a:solidFill>
                  <a:schemeClr val="tx1"/>
                </a:solidFill>
                <a:effectLst/>
                <a:latin typeface="Comic Sans MS" pitchFamily="66" charset="0"/>
              </a:rPr>
              <a:t>ton, 2001)</a:t>
            </a:r>
            <a:endParaRPr lang="el-GR" sz="2400" b="0">
              <a:solidFill>
                <a:schemeClr val="tx1"/>
              </a:solidFill>
              <a:effectLst/>
              <a:latin typeface="Comic Sans MS" pitchFamily="66"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468313" y="1981200"/>
            <a:ext cx="8351837" cy="4400550"/>
          </a:xfrm>
        </p:spPr>
        <p:txBody>
          <a:bodyPr/>
          <a:lstStyle/>
          <a:p>
            <a:pPr>
              <a:lnSpc>
                <a:spcPct val="90000"/>
              </a:lnSpc>
            </a:pPr>
            <a:r>
              <a:rPr lang="el-GR" sz="2400"/>
              <a:t> Αντιδραστήριο</a:t>
            </a:r>
            <a:r>
              <a:rPr lang="en-US" sz="2400"/>
              <a:t>: </a:t>
            </a:r>
            <a:r>
              <a:rPr lang="el-GR" sz="2400" i="1"/>
              <a:t>βασιλικό νερό</a:t>
            </a:r>
            <a:r>
              <a:rPr lang="el-GR" sz="2400"/>
              <a:t> (</a:t>
            </a:r>
            <a:r>
              <a:rPr lang="en-US" sz="2400" i="1"/>
              <a:t>aqua regia</a:t>
            </a:r>
            <a:r>
              <a:rPr lang="el-GR" sz="2400"/>
              <a:t>), διάλυμα πυκνού υδροχλωρικού και νιτρικού οξέος σε αναλογία </a:t>
            </a:r>
          </a:p>
          <a:p>
            <a:pPr>
              <a:lnSpc>
                <a:spcPct val="90000"/>
              </a:lnSpc>
              <a:buFont typeface="Wingdings" pitchFamily="2" charset="2"/>
              <a:buNone/>
            </a:pPr>
            <a:r>
              <a:rPr lang="el-GR" sz="2400"/>
              <a:t>	3 : 1. </a:t>
            </a:r>
          </a:p>
          <a:p>
            <a:pPr>
              <a:lnSpc>
                <a:spcPct val="90000"/>
              </a:lnSpc>
              <a:buFont typeface="Wingdings" pitchFamily="2" charset="2"/>
              <a:buNone/>
            </a:pPr>
            <a:r>
              <a:rPr lang="el-GR" sz="2400"/>
              <a:t>			3</a:t>
            </a:r>
            <a:r>
              <a:rPr lang="en-US" sz="2400"/>
              <a:t>HCl</a:t>
            </a:r>
            <a:r>
              <a:rPr lang="el-GR" sz="2400"/>
              <a:t> + </a:t>
            </a:r>
            <a:r>
              <a:rPr lang="en-US" sz="2400"/>
              <a:t>HNO</a:t>
            </a:r>
            <a:r>
              <a:rPr lang="el-GR" sz="2400"/>
              <a:t>3 </a:t>
            </a:r>
            <a:r>
              <a:rPr lang="en-US" sz="2400">
                <a:sym typeface="Wingdings" pitchFamily="2" charset="2"/>
              </a:rPr>
              <a:t></a:t>
            </a:r>
            <a:r>
              <a:rPr lang="el-GR" sz="2400"/>
              <a:t> 2 </a:t>
            </a:r>
            <a:r>
              <a:rPr lang="en-US" sz="2400"/>
              <a:t>H</a:t>
            </a:r>
            <a:r>
              <a:rPr lang="el-GR" sz="2400"/>
              <a:t>2</a:t>
            </a:r>
            <a:r>
              <a:rPr lang="en-US" sz="2400"/>
              <a:t>O</a:t>
            </a:r>
            <a:r>
              <a:rPr lang="el-GR" sz="2400"/>
              <a:t> + </a:t>
            </a:r>
            <a:r>
              <a:rPr lang="en-US" sz="2400"/>
              <a:t>NOCl</a:t>
            </a:r>
            <a:r>
              <a:rPr lang="el-GR" sz="2400"/>
              <a:t> + </a:t>
            </a:r>
            <a:r>
              <a:rPr lang="en-US" sz="2400"/>
              <a:t>Cl</a:t>
            </a:r>
            <a:r>
              <a:rPr lang="el-GR" sz="2400"/>
              <a:t>2</a:t>
            </a:r>
          </a:p>
          <a:p>
            <a:pPr>
              <a:lnSpc>
                <a:spcPct val="90000"/>
              </a:lnSpc>
            </a:pPr>
            <a:r>
              <a:rPr lang="el-GR" sz="2400"/>
              <a:t>Ισχυρό διαλυτικό μέσο για τα </a:t>
            </a:r>
            <a:r>
              <a:rPr lang="el-GR" sz="2400" b="1"/>
              <a:t>σουλφίδια</a:t>
            </a:r>
            <a:r>
              <a:rPr lang="el-GR" sz="2400"/>
              <a:t> λόγω των οξειδωτικών ιδιοτήτων του. </a:t>
            </a:r>
          </a:p>
          <a:p>
            <a:pPr>
              <a:lnSpc>
                <a:spcPct val="90000"/>
              </a:lnSpc>
            </a:pPr>
            <a:r>
              <a:rPr lang="el-GR" sz="2400"/>
              <a:t>Επιπλέον διαλυτοποιεί </a:t>
            </a:r>
            <a:r>
              <a:rPr lang="el-GR" sz="2400" b="1"/>
              <a:t>οξείδια του σιδήρου</a:t>
            </a:r>
            <a:r>
              <a:rPr lang="el-GR" sz="2400"/>
              <a:t>, </a:t>
            </a:r>
            <a:r>
              <a:rPr lang="el-GR" sz="2400" b="1"/>
              <a:t>απατίτη</a:t>
            </a:r>
            <a:r>
              <a:rPr lang="el-GR" sz="2400"/>
              <a:t>, </a:t>
            </a:r>
            <a:r>
              <a:rPr lang="el-GR" sz="2400" b="1"/>
              <a:t>οξείδια του ουρανίου και του μολυβδαινίου</a:t>
            </a:r>
            <a:r>
              <a:rPr lang="el-GR" sz="2400"/>
              <a:t>, ενώ έχει περιορισμένη δράση επί των πυριτικών ενώσεων. </a:t>
            </a:r>
          </a:p>
          <a:p>
            <a:pPr>
              <a:lnSpc>
                <a:spcPct val="90000"/>
              </a:lnSpc>
            </a:pPr>
            <a:r>
              <a:rPr lang="el-GR" sz="2400"/>
              <a:t>Ακατάλληλο για διαλυτοποιήσεις δειγμάτων με υψηλό περιεχόμενο οργανικής ύλης.</a:t>
            </a:r>
          </a:p>
        </p:txBody>
      </p:sp>
      <p:sp>
        <p:nvSpPr>
          <p:cNvPr id="86020" name="Rectangle 4"/>
          <p:cNvSpPr>
            <a:spLocks noChangeArrowheads="1"/>
          </p:cNvSpPr>
          <p:nvPr>
            <p:ph type="title"/>
          </p:nvPr>
        </p:nvSpPr>
        <p:spPr>
          <a:solidFill>
            <a:schemeClr val="folHlink"/>
          </a:solidFill>
          <a:ln/>
        </p:spPr>
        <p:txBody>
          <a:bodyPr/>
          <a:lstStyle/>
          <a:p>
            <a:r>
              <a:rPr lang="el-GR" sz="4000"/>
              <a:t>ΜΕΡΙΚΗ ΔΙΑΛΥΤΟΠΟΙΗΣΗ</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538163" y="1844675"/>
            <a:ext cx="8426450" cy="4941888"/>
          </a:xfrm>
        </p:spPr>
        <p:txBody>
          <a:bodyPr/>
          <a:lstStyle/>
          <a:p>
            <a:pPr>
              <a:lnSpc>
                <a:spcPct val="80000"/>
              </a:lnSpc>
            </a:pPr>
            <a:r>
              <a:rPr lang="el-GR" sz="2400"/>
              <a:t>Αρχικά οξείδωση της οργανικής ύλης με χρήση νιτρικού οξέος και ακολούθως θέρμανση με υδροφθορικό οξύ ή μίγμα νιτρικού, υπερχλωρικού και υδροφθορικού οξέων.</a:t>
            </a:r>
          </a:p>
          <a:p>
            <a:pPr>
              <a:lnSpc>
                <a:spcPct val="80000"/>
              </a:lnSpc>
            </a:pPr>
            <a:r>
              <a:rPr lang="el-GR" sz="2400"/>
              <a:t>Προσβολή του πυριτικού πλέγματος των ορυκτών. Η περίσσεια του πυριτίου απομακρύνεται από το δείγμα υπό τη μορφή του αερίου </a:t>
            </a:r>
            <a:r>
              <a:rPr lang="en-US" sz="2400"/>
              <a:t>SiF</a:t>
            </a:r>
            <a:r>
              <a:rPr lang="el-GR" sz="2400"/>
              <a:t>4. </a:t>
            </a:r>
          </a:p>
          <a:p>
            <a:pPr>
              <a:lnSpc>
                <a:spcPct val="80000"/>
              </a:lnSpc>
            </a:pPr>
            <a:r>
              <a:rPr lang="el-GR" sz="2400"/>
              <a:t>Προσδιορισμός πτητικών χημικών στοιχείων, π.χ. </a:t>
            </a:r>
            <a:r>
              <a:rPr lang="en-US" sz="2400"/>
              <a:t>As</a:t>
            </a:r>
            <a:r>
              <a:rPr lang="el-GR" sz="2400"/>
              <a:t>, θα πρέπει να χρησιμοποιούνται κλειστά δοχεία ώστε να αποφεύγεται η απώλεια τους από το δείγμα. </a:t>
            </a:r>
          </a:p>
          <a:p>
            <a:pPr>
              <a:lnSpc>
                <a:spcPct val="80000"/>
              </a:lnSpc>
            </a:pPr>
            <a:r>
              <a:rPr lang="el-GR" sz="2400"/>
              <a:t>Ορισμένα ανθεκτικά ορυκτά όπως ο βαρίτης και το ζιρκόνιο δεν διαλύονται πλήρως με την παραπάνω διαδικασία. </a:t>
            </a:r>
          </a:p>
          <a:p>
            <a:pPr>
              <a:lnSpc>
                <a:spcPct val="80000"/>
              </a:lnSpc>
            </a:pPr>
            <a:r>
              <a:rPr lang="en-US" sz="2400"/>
              <a:t>Για τον προσδιορισμό των σπανίων γαιών και του πυριτίου σε γεωλογικά δείγματα απαιτείται σύντηξη με μεταβορικό/ τετραβορικό λίθιο. και οδηγείται για ανάλυση.</a:t>
            </a:r>
            <a:r>
              <a:rPr lang="el-GR" sz="2400"/>
              <a:t> </a:t>
            </a:r>
          </a:p>
        </p:txBody>
      </p:sp>
      <p:sp>
        <p:nvSpPr>
          <p:cNvPr id="87044" name="Rectangle 4"/>
          <p:cNvSpPr>
            <a:spLocks noChangeArrowheads="1"/>
          </p:cNvSpPr>
          <p:nvPr>
            <p:ph type="title"/>
          </p:nvPr>
        </p:nvSpPr>
        <p:spPr>
          <a:solidFill>
            <a:schemeClr val="folHlink"/>
          </a:solidFill>
          <a:ln/>
        </p:spPr>
        <p:txBody>
          <a:bodyPr/>
          <a:lstStyle/>
          <a:p>
            <a:r>
              <a:rPr lang="el-GR" sz="4000"/>
              <a:t>ΟΛΙΚΗ ΔΙΑΛΥΤΟΠΟΙΗΣΗ</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p:txBody>
          <a:bodyPr/>
          <a:lstStyle/>
          <a:p>
            <a:pPr>
              <a:lnSpc>
                <a:spcPct val="90000"/>
              </a:lnSpc>
            </a:pPr>
            <a:r>
              <a:rPr lang="el-GR" sz="2800"/>
              <a:t>Ξηρή αποτέφρωση – </a:t>
            </a:r>
            <a:r>
              <a:rPr lang="en-US" sz="2800"/>
              <a:t>dry ashing</a:t>
            </a:r>
            <a:r>
              <a:rPr lang="el-GR" sz="2800"/>
              <a:t>, είτε υγρή αποτέφρωση – </a:t>
            </a:r>
            <a:r>
              <a:rPr lang="en-US" sz="2800"/>
              <a:t>wet ashing</a:t>
            </a:r>
            <a:endParaRPr lang="el-GR" sz="2800"/>
          </a:p>
          <a:p>
            <a:pPr>
              <a:lnSpc>
                <a:spcPct val="90000"/>
              </a:lnSpc>
            </a:pPr>
            <a:r>
              <a:rPr lang="el-GR" sz="2800"/>
              <a:t>Η ξηρή αποτέφρωση συντελείται με θέρμανση επί 4-12 ώρες σε θερμοκρασία 450- 600 ο</a:t>
            </a:r>
            <a:r>
              <a:rPr lang="en-US" sz="2800"/>
              <a:t>C</a:t>
            </a:r>
            <a:r>
              <a:rPr lang="el-GR" sz="2800"/>
              <a:t>. Το ανόργανο στερεό υπόλειμμα (τέφρα) της διαδικασίας διαλυτοποιείται εύκολα </a:t>
            </a:r>
          </a:p>
          <a:p>
            <a:pPr>
              <a:lnSpc>
                <a:spcPct val="90000"/>
              </a:lnSpc>
            </a:pPr>
            <a:r>
              <a:rPr lang="el-GR" sz="2800"/>
              <a:t>πτητικά στοιχεία όπως τα </a:t>
            </a:r>
            <a:r>
              <a:rPr lang="en-US" sz="2800"/>
              <a:t>As</a:t>
            </a:r>
            <a:r>
              <a:rPr lang="el-GR" sz="2800"/>
              <a:t>, </a:t>
            </a:r>
            <a:r>
              <a:rPr lang="en-US" sz="2800"/>
              <a:t>Se</a:t>
            </a:r>
            <a:r>
              <a:rPr lang="el-GR" sz="2800"/>
              <a:t>, </a:t>
            </a:r>
            <a:r>
              <a:rPr lang="en-US" sz="2800"/>
              <a:t>Pb</a:t>
            </a:r>
            <a:r>
              <a:rPr lang="el-GR" sz="2800"/>
              <a:t>, </a:t>
            </a:r>
            <a:r>
              <a:rPr lang="en-US" sz="2800"/>
              <a:t>Cd</a:t>
            </a:r>
            <a:r>
              <a:rPr lang="el-GR" sz="2800"/>
              <a:t> </a:t>
            </a:r>
            <a:r>
              <a:rPr lang="en-US" sz="2800">
                <a:sym typeface="Wingdings" pitchFamily="2" charset="2"/>
              </a:rPr>
              <a:t></a:t>
            </a:r>
            <a:r>
              <a:rPr lang="el-GR" sz="2800"/>
              <a:t> αυτόκλειστο σύστημα μικροκυμάτων με δοχεία </a:t>
            </a:r>
            <a:r>
              <a:rPr lang="en-US" sz="2800"/>
              <a:t>Teflon</a:t>
            </a:r>
            <a:r>
              <a:rPr lang="el-GR" sz="2800"/>
              <a:t>.</a:t>
            </a:r>
          </a:p>
        </p:txBody>
      </p:sp>
      <p:sp>
        <p:nvSpPr>
          <p:cNvPr id="88068" name="Rectangle 4"/>
          <p:cNvSpPr>
            <a:spLocks noChangeArrowheads="1"/>
          </p:cNvSpPr>
          <p:nvPr>
            <p:ph type="title"/>
          </p:nvPr>
        </p:nvSpPr>
        <p:spPr>
          <a:solidFill>
            <a:schemeClr val="folHlink"/>
          </a:solidFill>
          <a:ln/>
        </p:spPr>
        <p:txBody>
          <a:bodyPr/>
          <a:lstStyle/>
          <a:p>
            <a:r>
              <a:rPr lang="el-GR" sz="4000"/>
              <a:t>ΒΙΟΛΟΓΙΚΑ ΥΛΙΚΑ</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p:txBody>
          <a:bodyPr/>
          <a:lstStyle/>
          <a:p>
            <a:pPr>
              <a:lnSpc>
                <a:spcPct val="90000"/>
              </a:lnSpc>
            </a:pPr>
            <a:r>
              <a:rPr lang="el-GR" sz="2400"/>
              <a:t>δεν απαιτούν διαλυτοποίηση με εξαίρεση περιπτώσεις μεγάλης περιεκτικότητας αιωρούμενων στερεών.</a:t>
            </a:r>
          </a:p>
          <a:p>
            <a:pPr>
              <a:lnSpc>
                <a:spcPct val="90000"/>
              </a:lnSpc>
            </a:pPr>
            <a:r>
              <a:rPr lang="el-GR" sz="2400"/>
              <a:t>Τυπική προετοιμασία των δειγμάτων νερού για χημική ανάλυση περιλαμβάνει διήθηση με χρήση φίλτρου 0.45 μ. και οξύνιση στην ύπαιθρο.</a:t>
            </a:r>
          </a:p>
          <a:p>
            <a:pPr>
              <a:lnSpc>
                <a:spcPct val="90000"/>
              </a:lnSpc>
            </a:pPr>
            <a:r>
              <a:rPr lang="el-GR" sz="2400"/>
              <a:t>Δείγματα υγρών αποβλήτων μπορεί να περιέχουν υψηλές συγκεντρώσεις μετάλλων σε ποικιλία υποστρωμάτων και απαιτούν διαλυτοποίηση ώστε αυτά να απελευθερωθούν σε ένα ομοιογενές διάλυμα πριν από τη χημική ανάλυση.</a:t>
            </a:r>
          </a:p>
        </p:txBody>
      </p:sp>
      <p:sp>
        <p:nvSpPr>
          <p:cNvPr id="89092" name="Rectangle 4"/>
          <p:cNvSpPr>
            <a:spLocks noChangeArrowheads="1"/>
          </p:cNvSpPr>
          <p:nvPr/>
        </p:nvSpPr>
        <p:spPr bwMode="auto">
          <a:xfrm>
            <a:off x="1187450" y="260350"/>
            <a:ext cx="7543800" cy="1431925"/>
          </a:xfrm>
          <a:prstGeom prst="rect">
            <a:avLst/>
          </a:prstGeom>
          <a:solidFill>
            <a:schemeClr val="folHlink"/>
          </a:solidFill>
          <a:ln w="9525">
            <a:noFill/>
            <a:miter lim="800000"/>
            <a:headEnd/>
            <a:tailEnd/>
          </a:ln>
          <a:effectLst/>
        </p:spPr>
        <p:txBody>
          <a:bodyPr anchor="ctr"/>
          <a:lstStyle/>
          <a:p>
            <a:r>
              <a:rPr lang="el-GR" sz="4000" b="1">
                <a:solidFill>
                  <a:schemeClr val="tx2"/>
                </a:solidFill>
                <a:effectLst>
                  <a:outerShdw blurRad="38100" dist="38100" dir="2700000" algn="tl">
                    <a:srgbClr val="000000"/>
                  </a:outerShdw>
                </a:effectLst>
              </a:rPr>
              <a:t>ΥΔΑΤΙΚΑ ΔΕΙΓΜΑΤΑ</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1042988" y="2420938"/>
            <a:ext cx="7543800" cy="4114800"/>
          </a:xfrm>
        </p:spPr>
        <p:txBody>
          <a:bodyPr/>
          <a:lstStyle/>
          <a:p>
            <a:r>
              <a:rPr lang="el-GR"/>
              <a:t>Ατομική Φασματοσκοπία </a:t>
            </a:r>
            <a:r>
              <a:rPr lang="en-US"/>
              <a:t>(AS)</a:t>
            </a:r>
          </a:p>
          <a:p>
            <a:endParaRPr lang="el-GR"/>
          </a:p>
          <a:p>
            <a:r>
              <a:rPr lang="el-GR"/>
              <a:t>Φασματοσκοπία Μάζας </a:t>
            </a:r>
            <a:r>
              <a:rPr lang="en-US"/>
              <a:t>(MS)</a:t>
            </a:r>
          </a:p>
          <a:p>
            <a:endParaRPr lang="en-US"/>
          </a:p>
          <a:p>
            <a:r>
              <a:rPr lang="el-GR"/>
              <a:t>Ηλεκτροχημικές τεχνικές </a:t>
            </a:r>
            <a:r>
              <a:rPr lang="en-US"/>
              <a:t>(ET)</a:t>
            </a:r>
            <a:endParaRPr lang="el-GR"/>
          </a:p>
        </p:txBody>
      </p:sp>
      <p:sp>
        <p:nvSpPr>
          <p:cNvPr id="78852" name="Rectangle 4"/>
          <p:cNvSpPr>
            <a:spLocks noChangeArrowheads="1"/>
          </p:cNvSpPr>
          <p:nvPr>
            <p:ph type="title"/>
          </p:nvPr>
        </p:nvSpPr>
        <p:spPr>
          <a:solidFill>
            <a:schemeClr val="folHlink"/>
          </a:solidFill>
          <a:ln/>
        </p:spPr>
        <p:txBody>
          <a:bodyPr/>
          <a:lstStyle/>
          <a:p>
            <a:r>
              <a:rPr lang="el-GR" sz="4000"/>
              <a:t>ΤΕΧΝΙΚΕΣ ΑΝΑΛΥΣΗΣ ΔΙΑΛΥΜΑΤΩΝ</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539750" y="1844675"/>
            <a:ext cx="8424863" cy="4876800"/>
          </a:xfrm>
        </p:spPr>
        <p:txBody>
          <a:bodyPr/>
          <a:lstStyle/>
          <a:p>
            <a:pPr>
              <a:lnSpc>
                <a:spcPct val="80000"/>
              </a:lnSpc>
            </a:pPr>
            <a:r>
              <a:rPr lang="el-GR" sz="2400"/>
              <a:t>Αναλυτικές τεχνικές</a:t>
            </a:r>
            <a:r>
              <a:rPr lang="en-US" sz="2400"/>
              <a:t>:</a:t>
            </a:r>
            <a:r>
              <a:rPr lang="el-GR" sz="2400"/>
              <a:t> Φασματοσκοπικές και μη φασματοσκοπικές ή κλασσικές, υγρές χημικές. </a:t>
            </a:r>
          </a:p>
          <a:p>
            <a:pPr>
              <a:lnSpc>
                <a:spcPct val="80000"/>
              </a:lnSpc>
            </a:pPr>
            <a:r>
              <a:rPr lang="en-US" sz="2400"/>
              <a:t>O</a:t>
            </a:r>
            <a:r>
              <a:rPr lang="el-GR" sz="2400"/>
              <a:t>ι φασματοσκοπικές τεχνικές χρησιμοποιούν την αλληλεπίδραση της ηλεκρομαγνητικής ακτινοβολίας με το γεωχημικό δείγμα για την πραγματοποίηση της χημικής ανάλυσης. </a:t>
            </a:r>
          </a:p>
          <a:p>
            <a:pPr>
              <a:lnSpc>
                <a:spcPct val="80000"/>
              </a:lnSpc>
            </a:pPr>
            <a:r>
              <a:rPr lang="el-GR" sz="2400"/>
              <a:t>Ηλεκτρομαγνητική ακτινοβολία</a:t>
            </a:r>
            <a:r>
              <a:rPr lang="en-US" sz="2400"/>
              <a:t>: </a:t>
            </a:r>
            <a:r>
              <a:rPr lang="el-GR" sz="2400"/>
              <a:t>ρεύμα φωτονίων κινούμενο κυματοειδώς με ταχύτητα ίση με αυτή του φωτός. Τα φωτόνια μπορεί να εκφραστούν ως ενέργεια (Ε), μήκος κύματος (λ) ή συχνότητα (</a:t>
            </a:r>
            <a:r>
              <a:rPr lang="el-GR" sz="2400" i="1"/>
              <a:t>ν</a:t>
            </a:r>
            <a:r>
              <a:rPr lang="el-GR" sz="2400"/>
              <a:t>). </a:t>
            </a:r>
            <a:endParaRPr lang="en-US" sz="2400"/>
          </a:p>
          <a:p>
            <a:pPr>
              <a:lnSpc>
                <a:spcPct val="80000"/>
              </a:lnSpc>
            </a:pPr>
            <a:r>
              <a:rPr lang="en-US" sz="2400"/>
              <a:t>E</a:t>
            </a:r>
            <a:r>
              <a:rPr lang="el-GR" sz="2400"/>
              <a:t>ξίσωση του </a:t>
            </a:r>
            <a:r>
              <a:rPr lang="en-US" sz="2400"/>
              <a:t>Max Planck</a:t>
            </a:r>
            <a:r>
              <a:rPr lang="el-GR" sz="2400"/>
              <a:t>: </a:t>
            </a:r>
          </a:p>
          <a:p>
            <a:pPr>
              <a:lnSpc>
                <a:spcPct val="80000"/>
              </a:lnSpc>
              <a:buFont typeface="Wingdings" pitchFamily="2" charset="2"/>
              <a:buNone/>
            </a:pPr>
            <a:r>
              <a:rPr lang="el-GR" sz="2400"/>
              <a:t>				</a:t>
            </a:r>
            <a:r>
              <a:rPr lang="en-US" sz="2400"/>
              <a:t>E</a:t>
            </a:r>
            <a:r>
              <a:rPr lang="el-GR" sz="2400"/>
              <a:t> = </a:t>
            </a:r>
            <a:r>
              <a:rPr lang="en-US" sz="2400"/>
              <a:t>h</a:t>
            </a:r>
            <a:r>
              <a:rPr lang="el-GR" sz="2400" i="1"/>
              <a:t>ν</a:t>
            </a:r>
            <a:r>
              <a:rPr lang="el-GR" sz="2400"/>
              <a:t> = </a:t>
            </a:r>
            <a:r>
              <a:rPr lang="en-US" sz="2400"/>
              <a:t>hc</a:t>
            </a:r>
            <a:r>
              <a:rPr lang="el-GR" sz="2400"/>
              <a:t> /λ</a:t>
            </a:r>
          </a:p>
          <a:p>
            <a:pPr>
              <a:lnSpc>
                <a:spcPct val="80000"/>
              </a:lnSpc>
              <a:buFont typeface="Wingdings" pitchFamily="2" charset="2"/>
              <a:buNone/>
            </a:pPr>
            <a:r>
              <a:rPr lang="en-US" sz="2400"/>
              <a:t>	</a:t>
            </a:r>
            <a:r>
              <a:rPr lang="el-GR" sz="2400"/>
              <a:t>όπου, (h) η σταθερά του </a:t>
            </a:r>
            <a:r>
              <a:rPr lang="en-US" sz="2400"/>
              <a:t>Planck</a:t>
            </a:r>
            <a:r>
              <a:rPr lang="el-GR" sz="2400"/>
              <a:t> (4.136 10-15 </a:t>
            </a:r>
            <a:r>
              <a:rPr lang="en-US" sz="2400"/>
              <a:t>eVsec</a:t>
            </a:r>
            <a:r>
              <a:rPr lang="el-GR" sz="2400"/>
              <a:t>) και (c) η ταχύτητα του φωτός (3 10</a:t>
            </a:r>
            <a:r>
              <a:rPr lang="el-GR" sz="2400" baseline="30000"/>
              <a:t>8</a:t>
            </a:r>
            <a:r>
              <a:rPr lang="el-GR" sz="2400"/>
              <a:t> </a:t>
            </a:r>
            <a:r>
              <a:rPr lang="en-US" sz="2400"/>
              <a:t>m</a:t>
            </a:r>
            <a:r>
              <a:rPr lang="el-GR" sz="2400"/>
              <a:t> /</a:t>
            </a:r>
            <a:r>
              <a:rPr lang="en-US" sz="2400"/>
              <a:t>sec</a:t>
            </a:r>
            <a:r>
              <a:rPr lang="el-GR" sz="2400"/>
              <a:t>). </a:t>
            </a:r>
          </a:p>
        </p:txBody>
      </p:sp>
      <p:sp>
        <p:nvSpPr>
          <p:cNvPr id="76804" name="Rectangle 4"/>
          <p:cNvSpPr>
            <a:spLocks noChangeArrowheads="1"/>
          </p:cNvSpPr>
          <p:nvPr>
            <p:ph type="title"/>
          </p:nvPr>
        </p:nvSpPr>
        <p:spPr>
          <a:solidFill>
            <a:schemeClr val="folHlink"/>
          </a:solidFill>
          <a:ln/>
        </p:spPr>
        <p:txBody>
          <a:bodyPr/>
          <a:lstStyle/>
          <a:p>
            <a:r>
              <a:rPr lang="el-GR" sz="4000"/>
              <a:t>ΦΑΣΜΑΤΟΣΚΟΠΙΚΕΣ ΑΝΑΛΥΤΙΚΕΣ ΤΕΧΝΙΚΕΣ</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ChangeArrowheads="1"/>
          </p:cNvSpPr>
          <p:nvPr>
            <p:ph type="title"/>
          </p:nvPr>
        </p:nvSpPr>
        <p:spPr>
          <a:solidFill>
            <a:schemeClr val="folHlink"/>
          </a:solidFill>
          <a:ln/>
        </p:spPr>
        <p:txBody>
          <a:bodyPr/>
          <a:lstStyle/>
          <a:p>
            <a:r>
              <a:rPr lang="el-GR" sz="3200"/>
              <a:t>ΣΥΓΚΕΝΤΡΩΣΗ ΣΤΟΙΧΕΙΩΝ</a:t>
            </a:r>
            <a:r>
              <a:rPr lang="en-US" sz="3200"/>
              <a:t> &amp;</a:t>
            </a:r>
            <a:r>
              <a:rPr lang="el-GR" sz="3200"/>
              <a:t> ΑΝΑΛΥΤΙΚΕΣ ΤΕΧΝΙΚΕΣ</a:t>
            </a:r>
          </a:p>
        </p:txBody>
      </p:sp>
      <p:graphicFrame>
        <p:nvGraphicFramePr>
          <p:cNvPr id="74859" name="Group 107"/>
          <p:cNvGraphicFramePr>
            <a:graphicFrameLocks noGrp="1"/>
          </p:cNvGraphicFramePr>
          <p:nvPr>
            <p:ph idx="1"/>
          </p:nvPr>
        </p:nvGraphicFramePr>
        <p:xfrm>
          <a:off x="900113" y="1989138"/>
          <a:ext cx="8070850" cy="4196716"/>
        </p:xfrm>
        <a:graphic>
          <a:graphicData uri="http://schemas.openxmlformats.org/drawingml/2006/table">
            <a:tbl>
              <a:tblPr/>
              <a:tblGrid>
                <a:gridCol w="1703387"/>
                <a:gridCol w="3689350"/>
                <a:gridCol w="2678113"/>
              </a:tblGrid>
              <a:tr h="6191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Συγκέντρωση </a:t>
                      </a:r>
                      <a:endParaRPr kumimoji="0" 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Χημικό Στοιχείο</a:t>
                      </a:r>
                      <a:endParaRPr kumimoji="0" 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smtClean="0">
                          <a:ln>
                            <a:noFill/>
                          </a:ln>
                          <a:solidFill>
                            <a:schemeClr val="tx1"/>
                          </a:solidFill>
                          <a:effectLst/>
                          <a:latin typeface="Times New Roman" pitchFamily="18" charset="0"/>
                          <a:cs typeface="Times New Roman" pitchFamily="18" charset="0"/>
                        </a:rPr>
                        <a:t>Αναλυτική Τεχνική</a:t>
                      </a:r>
                      <a:endParaRPr kumimoji="0" 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imes New Roman" pitchFamily="18" charset="0"/>
                          <a:cs typeface="Times New Roman" pitchFamily="18" charset="0"/>
                        </a:rPr>
                        <a:t>Κύρια στοιχεία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 Si, Al, Fe, Ca, Mg, Na, K, Ti</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imes New Roman" pitchFamily="18" charset="0"/>
                          <a:cs typeface="Times New Roman" pitchFamily="18" charset="0"/>
                        </a:rPr>
                        <a:t>XRF, INAA</a:t>
                      </a:r>
                      <a:endParaRPr kumimoji="0" 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9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imes New Roman" pitchFamily="18" charset="0"/>
                          <a:cs typeface="Times New Roman" pitchFamily="18" charset="0"/>
                        </a:rPr>
                        <a:t>Ολιγοστοιχεία</a:t>
                      </a:r>
                      <a:endParaRPr kumimoji="0" 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imes New Roman" pitchFamily="18" charset="0"/>
                          <a:cs typeface="Times New Roman" pitchFamily="18" charset="0"/>
                        </a:rPr>
                        <a:t>P, Mn, Sr, Ba, V, Cr, Νi, Zr, Zn, Cu, Ce, Rb, Sc, Co, Y, Ga, La, Nd, Li, Nb, B, Pb, Pr, Dy, S, Th, Gd, Hf, Sn, Er, Yb, Ge, Be, Eu</a:t>
                      </a:r>
                      <a:endParaRPr kumimoji="0" 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imes New Roman" pitchFamily="18" charset="0"/>
                          <a:cs typeface="Times New Roman" pitchFamily="18" charset="0"/>
                        </a:rPr>
                        <a:t>INAA, XRF, TXRF, AAS,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imes New Roman" pitchFamily="18" charset="0"/>
                          <a:cs typeface="Times New Roman" pitchFamily="18" charset="0"/>
                        </a:rPr>
                        <a:t>ICP-AES</a:t>
                      </a:r>
                      <a:endParaRPr kumimoji="0" lang="el-G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7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imes New Roman" pitchFamily="18" charset="0"/>
                          <a:cs typeface="Times New Roman" pitchFamily="18" charset="0"/>
                        </a:rPr>
                        <a:t>Ιχνοστοιχεία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As, Mo, Pd, Cs, Ta, W, U, Ho, T, Tl, Tm, Lu, Sb, Cd, Ag, Bi, Se, In, Au, Re, Ir, Os</a:t>
                      </a:r>
                      <a:endParaRPr kumimoji="0" lang="fr-F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INAA, RNAA, ICP-MS, TXRF</a:t>
                      </a:r>
                      <a:endParaRPr kumimoji="0" lang="fr-FR"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ph type="title"/>
          </p:nvPr>
        </p:nvSpPr>
        <p:spPr>
          <a:solidFill>
            <a:schemeClr val="folHlink"/>
          </a:solidFill>
          <a:ln/>
        </p:spPr>
        <p:txBody>
          <a:bodyPr/>
          <a:lstStyle/>
          <a:p>
            <a:r>
              <a:rPr lang="el-GR" sz="3200"/>
              <a:t>ΗΛΕΚΤΡΟΜΑΓΝΗΤΙΚΟ ΦΑΣΜΑ </a:t>
            </a:r>
            <a:r>
              <a:rPr lang="en-US" sz="3200"/>
              <a:t>&amp;</a:t>
            </a:r>
            <a:r>
              <a:rPr lang="el-GR" sz="3200"/>
              <a:t> ΑΝΑΛΥΤΙΚΕΣ ΤΕΧΝΙΚΕΣ</a:t>
            </a:r>
          </a:p>
        </p:txBody>
      </p:sp>
      <p:grpSp>
        <p:nvGrpSpPr>
          <p:cNvPr id="2" name="Group 57"/>
          <p:cNvGrpSpPr>
            <a:grpSpLocks/>
          </p:cNvGrpSpPr>
          <p:nvPr/>
        </p:nvGrpSpPr>
        <p:grpSpPr bwMode="auto">
          <a:xfrm>
            <a:off x="179388" y="1844675"/>
            <a:ext cx="8820150" cy="4608513"/>
            <a:chOff x="204" y="1344"/>
            <a:chExt cx="5130" cy="2721"/>
          </a:xfrm>
        </p:grpSpPr>
        <p:sp>
          <p:nvSpPr>
            <p:cNvPr id="77830" name="Rectangle 6"/>
            <p:cNvSpPr>
              <a:spLocks noChangeArrowheads="1"/>
            </p:cNvSpPr>
            <p:nvPr/>
          </p:nvSpPr>
          <p:spPr bwMode="auto">
            <a:xfrm>
              <a:off x="204" y="1344"/>
              <a:ext cx="5130" cy="2721"/>
            </a:xfrm>
            <a:prstGeom prst="rect">
              <a:avLst/>
            </a:prstGeom>
            <a:solidFill>
              <a:srgbClr val="FFFFFF"/>
            </a:solidFill>
            <a:ln w="9525">
              <a:solidFill>
                <a:srgbClr val="000000"/>
              </a:solidFill>
              <a:miter lim="800000"/>
              <a:headEnd/>
              <a:tailEnd/>
            </a:ln>
          </p:spPr>
          <p:txBody>
            <a:bodyPr/>
            <a:lstStyle/>
            <a:p>
              <a:endParaRPr lang="el-GR"/>
            </a:p>
          </p:txBody>
        </p:sp>
        <p:sp>
          <p:nvSpPr>
            <p:cNvPr id="77831" name="Text Box 7"/>
            <p:cNvSpPr txBox="1">
              <a:spLocks noChangeArrowheads="1"/>
            </p:cNvSpPr>
            <p:nvPr/>
          </p:nvSpPr>
          <p:spPr bwMode="auto">
            <a:xfrm>
              <a:off x="357" y="1432"/>
              <a:ext cx="1570" cy="526"/>
            </a:xfrm>
            <a:prstGeom prst="rect">
              <a:avLst/>
            </a:prstGeom>
            <a:solidFill>
              <a:srgbClr val="FFFFFF"/>
            </a:solidFill>
            <a:ln w="9525">
              <a:noFill/>
              <a:miter lim="800000"/>
              <a:headEnd/>
              <a:tailEnd/>
            </a:ln>
          </p:spPr>
          <p:txBody>
            <a:bodyPr/>
            <a:lstStyle/>
            <a:p>
              <a:r>
                <a:rPr lang="el-GR">
                  <a:solidFill>
                    <a:schemeClr val="bg1"/>
                  </a:solidFill>
                </a:rPr>
                <a:t>Χαμηλή ενέργεια</a:t>
              </a:r>
            </a:p>
            <a:p>
              <a:r>
                <a:rPr lang="el-GR">
                  <a:solidFill>
                    <a:schemeClr val="bg1"/>
                  </a:solidFill>
                </a:rPr>
                <a:t>Χαμηλή συχνότητα</a:t>
              </a:r>
            </a:p>
            <a:p>
              <a:r>
                <a:rPr lang="el-GR">
                  <a:solidFill>
                    <a:schemeClr val="bg1"/>
                  </a:solidFill>
                </a:rPr>
                <a:t>Υψηλό μήκος κύματος</a:t>
              </a:r>
            </a:p>
          </p:txBody>
        </p:sp>
        <p:sp>
          <p:nvSpPr>
            <p:cNvPr id="77832" name="Text Box 8"/>
            <p:cNvSpPr txBox="1">
              <a:spLocks noChangeArrowheads="1"/>
            </p:cNvSpPr>
            <p:nvPr/>
          </p:nvSpPr>
          <p:spPr bwMode="auto">
            <a:xfrm>
              <a:off x="3243" y="1432"/>
              <a:ext cx="2011" cy="526"/>
            </a:xfrm>
            <a:prstGeom prst="rect">
              <a:avLst/>
            </a:prstGeom>
            <a:solidFill>
              <a:srgbClr val="FFFFFF"/>
            </a:solidFill>
            <a:ln w="9525">
              <a:noFill/>
              <a:miter lim="800000"/>
              <a:headEnd/>
              <a:tailEnd/>
            </a:ln>
          </p:spPr>
          <p:txBody>
            <a:bodyPr/>
            <a:lstStyle/>
            <a:p>
              <a:pPr algn="r"/>
              <a:r>
                <a:rPr lang="el-GR">
                  <a:solidFill>
                    <a:schemeClr val="bg1"/>
                  </a:solidFill>
                </a:rPr>
                <a:t>Υψηλή ενέργεια</a:t>
              </a:r>
            </a:p>
            <a:p>
              <a:pPr algn="r"/>
              <a:r>
                <a:rPr lang="el-GR">
                  <a:solidFill>
                    <a:schemeClr val="bg1"/>
                  </a:solidFill>
                </a:rPr>
                <a:t>Υψηλή συχνότητα</a:t>
              </a:r>
            </a:p>
            <a:p>
              <a:pPr algn="r"/>
              <a:r>
                <a:rPr lang="el-GR">
                  <a:solidFill>
                    <a:schemeClr val="bg1"/>
                  </a:solidFill>
                </a:rPr>
                <a:t>Χαμηλό μήκος κύματος</a:t>
              </a:r>
            </a:p>
          </p:txBody>
        </p:sp>
        <p:sp>
          <p:nvSpPr>
            <p:cNvPr id="77835" name="Rectangle 11"/>
            <p:cNvSpPr>
              <a:spLocks noChangeArrowheads="1"/>
            </p:cNvSpPr>
            <p:nvPr/>
          </p:nvSpPr>
          <p:spPr bwMode="auto">
            <a:xfrm>
              <a:off x="302" y="2330"/>
              <a:ext cx="4900" cy="790"/>
            </a:xfrm>
            <a:prstGeom prst="rect">
              <a:avLst/>
            </a:prstGeom>
            <a:gradFill rotWithShape="1">
              <a:gsLst>
                <a:gs pos="0">
                  <a:schemeClr val="folHlink"/>
                </a:gs>
                <a:gs pos="100000">
                  <a:srgbClr val="FF9900"/>
                </a:gs>
              </a:gsLst>
              <a:lin ang="0" scaled="1"/>
            </a:gradFill>
            <a:ln w="9525">
              <a:solidFill>
                <a:srgbClr val="000000"/>
              </a:solidFill>
              <a:miter lim="800000"/>
              <a:headEnd/>
              <a:tailEnd/>
            </a:ln>
          </p:spPr>
          <p:txBody>
            <a:bodyPr/>
            <a:lstStyle/>
            <a:p>
              <a:endParaRPr lang="el-GR"/>
            </a:p>
          </p:txBody>
        </p:sp>
        <p:sp>
          <p:nvSpPr>
            <p:cNvPr id="77836" name="Text Box 12"/>
            <p:cNvSpPr txBox="1">
              <a:spLocks noChangeArrowheads="1"/>
            </p:cNvSpPr>
            <p:nvPr/>
          </p:nvSpPr>
          <p:spPr bwMode="auto">
            <a:xfrm>
              <a:off x="295" y="2155"/>
              <a:ext cx="635" cy="233"/>
            </a:xfrm>
            <a:prstGeom prst="rect">
              <a:avLst/>
            </a:prstGeom>
            <a:noFill/>
            <a:ln w="9525">
              <a:noFill/>
              <a:miter lim="800000"/>
              <a:headEnd/>
              <a:tailEnd/>
            </a:ln>
          </p:spPr>
          <p:txBody>
            <a:bodyPr/>
            <a:lstStyle/>
            <a:p>
              <a:r>
                <a:rPr lang="el-GR">
                  <a:solidFill>
                    <a:schemeClr val="bg1"/>
                  </a:solidFill>
                </a:rPr>
                <a:t>10</a:t>
              </a:r>
              <a:r>
                <a:rPr lang="el-GR" baseline="30000">
                  <a:solidFill>
                    <a:schemeClr val="bg1"/>
                  </a:solidFill>
                </a:rPr>
                <a:t>4</a:t>
              </a:r>
              <a:endParaRPr lang="el-GR">
                <a:solidFill>
                  <a:schemeClr val="bg1"/>
                </a:solidFill>
              </a:endParaRPr>
            </a:p>
          </p:txBody>
        </p:sp>
        <p:sp>
          <p:nvSpPr>
            <p:cNvPr id="77837" name="Text Box 13"/>
            <p:cNvSpPr txBox="1">
              <a:spLocks noChangeArrowheads="1"/>
            </p:cNvSpPr>
            <p:nvPr/>
          </p:nvSpPr>
          <p:spPr bwMode="auto">
            <a:xfrm>
              <a:off x="579" y="2155"/>
              <a:ext cx="314" cy="233"/>
            </a:xfrm>
            <a:prstGeom prst="rect">
              <a:avLst/>
            </a:prstGeom>
            <a:noFill/>
            <a:ln w="9525">
              <a:noFill/>
              <a:miter lim="800000"/>
              <a:headEnd/>
              <a:tailEnd/>
            </a:ln>
          </p:spPr>
          <p:txBody>
            <a:bodyPr/>
            <a:lstStyle/>
            <a:p>
              <a:r>
                <a:rPr lang="el-GR" sz="900"/>
                <a:t>10</a:t>
              </a:r>
              <a:r>
                <a:rPr lang="el-GR" sz="900" baseline="30000"/>
                <a:t>3</a:t>
              </a:r>
              <a:endParaRPr lang="el-GR"/>
            </a:p>
          </p:txBody>
        </p:sp>
        <p:sp>
          <p:nvSpPr>
            <p:cNvPr id="77838" name="Text Box 14"/>
            <p:cNvSpPr txBox="1">
              <a:spLocks noChangeArrowheads="1"/>
            </p:cNvSpPr>
            <p:nvPr/>
          </p:nvSpPr>
          <p:spPr bwMode="auto">
            <a:xfrm>
              <a:off x="864" y="2155"/>
              <a:ext cx="314" cy="233"/>
            </a:xfrm>
            <a:prstGeom prst="rect">
              <a:avLst/>
            </a:prstGeom>
            <a:noFill/>
            <a:ln w="9525">
              <a:noFill/>
              <a:miter lim="800000"/>
              <a:headEnd/>
              <a:tailEnd/>
            </a:ln>
          </p:spPr>
          <p:txBody>
            <a:bodyPr/>
            <a:lstStyle/>
            <a:p>
              <a:r>
                <a:rPr lang="el-GR" sz="900"/>
                <a:t>10</a:t>
              </a:r>
              <a:r>
                <a:rPr lang="el-GR" sz="900" baseline="30000"/>
                <a:t>2</a:t>
              </a:r>
              <a:endParaRPr lang="el-GR"/>
            </a:p>
          </p:txBody>
        </p:sp>
        <p:sp>
          <p:nvSpPr>
            <p:cNvPr id="77839" name="Text Box 15"/>
            <p:cNvSpPr txBox="1">
              <a:spLocks noChangeArrowheads="1"/>
            </p:cNvSpPr>
            <p:nvPr/>
          </p:nvSpPr>
          <p:spPr bwMode="auto">
            <a:xfrm>
              <a:off x="1148" y="2155"/>
              <a:ext cx="314" cy="233"/>
            </a:xfrm>
            <a:prstGeom prst="rect">
              <a:avLst/>
            </a:prstGeom>
            <a:noFill/>
            <a:ln w="9525">
              <a:noFill/>
              <a:miter lim="800000"/>
              <a:headEnd/>
              <a:tailEnd/>
            </a:ln>
          </p:spPr>
          <p:txBody>
            <a:bodyPr/>
            <a:lstStyle/>
            <a:p>
              <a:r>
                <a:rPr lang="el-GR" sz="900"/>
                <a:t>10</a:t>
              </a:r>
              <a:r>
                <a:rPr lang="el-GR" sz="900" baseline="30000"/>
                <a:t>1</a:t>
              </a:r>
              <a:endParaRPr lang="el-GR"/>
            </a:p>
          </p:txBody>
        </p:sp>
        <p:sp>
          <p:nvSpPr>
            <p:cNvPr id="77840" name="Text Box 16"/>
            <p:cNvSpPr txBox="1">
              <a:spLocks noChangeArrowheads="1"/>
            </p:cNvSpPr>
            <p:nvPr/>
          </p:nvSpPr>
          <p:spPr bwMode="auto">
            <a:xfrm>
              <a:off x="1433" y="2155"/>
              <a:ext cx="313" cy="233"/>
            </a:xfrm>
            <a:prstGeom prst="rect">
              <a:avLst/>
            </a:prstGeom>
            <a:noFill/>
            <a:ln w="9525">
              <a:noFill/>
              <a:miter lim="800000"/>
              <a:headEnd/>
              <a:tailEnd/>
            </a:ln>
          </p:spPr>
          <p:txBody>
            <a:bodyPr/>
            <a:lstStyle/>
            <a:p>
              <a:r>
                <a:rPr lang="el-GR" sz="900"/>
                <a:t>10</a:t>
              </a:r>
              <a:r>
                <a:rPr lang="el-GR" sz="900" baseline="30000"/>
                <a:t>0</a:t>
              </a:r>
              <a:endParaRPr lang="el-GR"/>
            </a:p>
          </p:txBody>
        </p:sp>
        <p:sp>
          <p:nvSpPr>
            <p:cNvPr id="77841" name="Text Box 17"/>
            <p:cNvSpPr txBox="1">
              <a:spLocks noChangeArrowheads="1"/>
            </p:cNvSpPr>
            <p:nvPr/>
          </p:nvSpPr>
          <p:spPr bwMode="auto">
            <a:xfrm>
              <a:off x="1717" y="2155"/>
              <a:ext cx="314" cy="233"/>
            </a:xfrm>
            <a:prstGeom prst="rect">
              <a:avLst/>
            </a:prstGeom>
            <a:noFill/>
            <a:ln w="9525">
              <a:noFill/>
              <a:miter lim="800000"/>
              <a:headEnd/>
              <a:tailEnd/>
            </a:ln>
          </p:spPr>
          <p:txBody>
            <a:bodyPr/>
            <a:lstStyle/>
            <a:p>
              <a:r>
                <a:rPr lang="el-GR" sz="900"/>
                <a:t>10</a:t>
              </a:r>
              <a:r>
                <a:rPr lang="el-GR" sz="900" baseline="30000"/>
                <a:t>-1</a:t>
              </a:r>
              <a:endParaRPr lang="el-GR"/>
            </a:p>
          </p:txBody>
        </p:sp>
        <p:sp>
          <p:nvSpPr>
            <p:cNvPr id="77842" name="Text Box 18"/>
            <p:cNvSpPr txBox="1">
              <a:spLocks noChangeArrowheads="1"/>
            </p:cNvSpPr>
            <p:nvPr/>
          </p:nvSpPr>
          <p:spPr bwMode="auto">
            <a:xfrm>
              <a:off x="2002" y="2155"/>
              <a:ext cx="313" cy="233"/>
            </a:xfrm>
            <a:prstGeom prst="rect">
              <a:avLst/>
            </a:prstGeom>
            <a:noFill/>
            <a:ln w="9525">
              <a:noFill/>
              <a:miter lim="800000"/>
              <a:headEnd/>
              <a:tailEnd/>
            </a:ln>
          </p:spPr>
          <p:txBody>
            <a:bodyPr/>
            <a:lstStyle/>
            <a:p>
              <a:r>
                <a:rPr lang="el-GR" sz="900"/>
                <a:t>10</a:t>
              </a:r>
              <a:r>
                <a:rPr lang="el-GR" sz="900" baseline="30000"/>
                <a:t>-2</a:t>
              </a:r>
              <a:endParaRPr lang="el-GR"/>
            </a:p>
          </p:txBody>
        </p:sp>
        <p:sp>
          <p:nvSpPr>
            <p:cNvPr id="77843" name="Text Box 19"/>
            <p:cNvSpPr txBox="1">
              <a:spLocks noChangeArrowheads="1"/>
            </p:cNvSpPr>
            <p:nvPr/>
          </p:nvSpPr>
          <p:spPr bwMode="auto">
            <a:xfrm>
              <a:off x="2285" y="2155"/>
              <a:ext cx="314" cy="233"/>
            </a:xfrm>
            <a:prstGeom prst="rect">
              <a:avLst/>
            </a:prstGeom>
            <a:noFill/>
            <a:ln w="9525">
              <a:noFill/>
              <a:miter lim="800000"/>
              <a:headEnd/>
              <a:tailEnd/>
            </a:ln>
          </p:spPr>
          <p:txBody>
            <a:bodyPr/>
            <a:lstStyle/>
            <a:p>
              <a:r>
                <a:rPr lang="el-GR" sz="900"/>
                <a:t>10</a:t>
              </a:r>
              <a:r>
                <a:rPr lang="el-GR" sz="900" baseline="30000"/>
                <a:t>-3</a:t>
              </a:r>
              <a:endParaRPr lang="el-GR"/>
            </a:p>
          </p:txBody>
        </p:sp>
        <p:sp>
          <p:nvSpPr>
            <p:cNvPr id="77844" name="Text Box 20"/>
            <p:cNvSpPr txBox="1">
              <a:spLocks noChangeArrowheads="1"/>
            </p:cNvSpPr>
            <p:nvPr/>
          </p:nvSpPr>
          <p:spPr bwMode="auto">
            <a:xfrm>
              <a:off x="2570" y="2155"/>
              <a:ext cx="537" cy="233"/>
            </a:xfrm>
            <a:prstGeom prst="rect">
              <a:avLst/>
            </a:prstGeom>
            <a:noFill/>
            <a:ln w="9525">
              <a:noFill/>
              <a:miter lim="800000"/>
              <a:headEnd/>
              <a:tailEnd/>
            </a:ln>
          </p:spPr>
          <p:txBody>
            <a:bodyPr/>
            <a:lstStyle/>
            <a:p>
              <a:r>
                <a:rPr lang="el-GR" sz="1600">
                  <a:solidFill>
                    <a:schemeClr val="bg1"/>
                  </a:solidFill>
                </a:rPr>
                <a:t>10</a:t>
              </a:r>
              <a:r>
                <a:rPr lang="el-GR" sz="1600" baseline="30000">
                  <a:solidFill>
                    <a:schemeClr val="bg1"/>
                  </a:solidFill>
                </a:rPr>
                <a:t>-4</a:t>
              </a:r>
              <a:endParaRPr lang="el-GR" sz="1600">
                <a:solidFill>
                  <a:schemeClr val="bg1"/>
                </a:solidFill>
              </a:endParaRPr>
            </a:p>
          </p:txBody>
        </p:sp>
        <p:sp>
          <p:nvSpPr>
            <p:cNvPr id="77845" name="Text Box 21"/>
            <p:cNvSpPr txBox="1">
              <a:spLocks noChangeArrowheads="1"/>
            </p:cNvSpPr>
            <p:nvPr/>
          </p:nvSpPr>
          <p:spPr bwMode="auto">
            <a:xfrm>
              <a:off x="2854" y="2155"/>
              <a:ext cx="314" cy="233"/>
            </a:xfrm>
            <a:prstGeom prst="rect">
              <a:avLst/>
            </a:prstGeom>
            <a:noFill/>
            <a:ln w="9525">
              <a:noFill/>
              <a:miter lim="800000"/>
              <a:headEnd/>
              <a:tailEnd/>
            </a:ln>
          </p:spPr>
          <p:txBody>
            <a:bodyPr/>
            <a:lstStyle/>
            <a:p>
              <a:r>
                <a:rPr lang="el-GR" sz="900"/>
                <a:t>10</a:t>
              </a:r>
              <a:r>
                <a:rPr lang="el-GR" sz="900" baseline="30000"/>
                <a:t>-5</a:t>
              </a:r>
              <a:endParaRPr lang="el-GR"/>
            </a:p>
          </p:txBody>
        </p:sp>
        <p:sp>
          <p:nvSpPr>
            <p:cNvPr id="77846" name="Text Box 22"/>
            <p:cNvSpPr txBox="1">
              <a:spLocks noChangeArrowheads="1"/>
            </p:cNvSpPr>
            <p:nvPr/>
          </p:nvSpPr>
          <p:spPr bwMode="auto">
            <a:xfrm>
              <a:off x="3139" y="2155"/>
              <a:ext cx="313" cy="233"/>
            </a:xfrm>
            <a:prstGeom prst="rect">
              <a:avLst/>
            </a:prstGeom>
            <a:noFill/>
            <a:ln w="9525">
              <a:noFill/>
              <a:miter lim="800000"/>
              <a:headEnd/>
              <a:tailEnd/>
            </a:ln>
          </p:spPr>
          <p:txBody>
            <a:bodyPr/>
            <a:lstStyle/>
            <a:p>
              <a:r>
                <a:rPr lang="el-GR" sz="900"/>
                <a:t>10</a:t>
              </a:r>
              <a:r>
                <a:rPr lang="el-GR" sz="900" baseline="30000"/>
                <a:t>-6</a:t>
              </a:r>
              <a:endParaRPr lang="el-GR"/>
            </a:p>
          </p:txBody>
        </p:sp>
        <p:sp>
          <p:nvSpPr>
            <p:cNvPr id="77847" name="Text Box 23"/>
            <p:cNvSpPr txBox="1">
              <a:spLocks noChangeArrowheads="1"/>
            </p:cNvSpPr>
            <p:nvPr/>
          </p:nvSpPr>
          <p:spPr bwMode="auto">
            <a:xfrm>
              <a:off x="3423" y="2155"/>
              <a:ext cx="314" cy="233"/>
            </a:xfrm>
            <a:prstGeom prst="rect">
              <a:avLst/>
            </a:prstGeom>
            <a:noFill/>
            <a:ln w="9525">
              <a:noFill/>
              <a:miter lim="800000"/>
              <a:headEnd/>
              <a:tailEnd/>
            </a:ln>
          </p:spPr>
          <p:txBody>
            <a:bodyPr/>
            <a:lstStyle/>
            <a:p>
              <a:r>
                <a:rPr lang="el-GR" sz="900"/>
                <a:t>10</a:t>
              </a:r>
              <a:r>
                <a:rPr lang="el-GR" sz="900" baseline="30000"/>
                <a:t>-7</a:t>
              </a:r>
              <a:endParaRPr lang="el-GR"/>
            </a:p>
          </p:txBody>
        </p:sp>
        <p:sp>
          <p:nvSpPr>
            <p:cNvPr id="77848" name="Text Box 24"/>
            <p:cNvSpPr txBox="1">
              <a:spLocks noChangeArrowheads="1"/>
            </p:cNvSpPr>
            <p:nvPr/>
          </p:nvSpPr>
          <p:spPr bwMode="auto">
            <a:xfrm>
              <a:off x="3708" y="2155"/>
              <a:ext cx="313" cy="233"/>
            </a:xfrm>
            <a:prstGeom prst="rect">
              <a:avLst/>
            </a:prstGeom>
            <a:noFill/>
            <a:ln w="9525">
              <a:noFill/>
              <a:miter lim="800000"/>
              <a:headEnd/>
              <a:tailEnd/>
            </a:ln>
          </p:spPr>
          <p:txBody>
            <a:bodyPr/>
            <a:lstStyle/>
            <a:p>
              <a:r>
                <a:rPr lang="el-GR" sz="900"/>
                <a:t>10</a:t>
              </a:r>
              <a:r>
                <a:rPr lang="el-GR" sz="900" baseline="30000"/>
                <a:t>-8</a:t>
              </a:r>
              <a:endParaRPr lang="el-GR"/>
            </a:p>
          </p:txBody>
        </p:sp>
        <p:sp>
          <p:nvSpPr>
            <p:cNvPr id="77849" name="Text Box 25"/>
            <p:cNvSpPr txBox="1">
              <a:spLocks noChangeArrowheads="1"/>
            </p:cNvSpPr>
            <p:nvPr/>
          </p:nvSpPr>
          <p:spPr bwMode="auto">
            <a:xfrm>
              <a:off x="3992" y="2155"/>
              <a:ext cx="314" cy="233"/>
            </a:xfrm>
            <a:prstGeom prst="rect">
              <a:avLst/>
            </a:prstGeom>
            <a:noFill/>
            <a:ln w="9525">
              <a:noFill/>
              <a:miter lim="800000"/>
              <a:headEnd/>
              <a:tailEnd/>
            </a:ln>
          </p:spPr>
          <p:txBody>
            <a:bodyPr/>
            <a:lstStyle/>
            <a:p>
              <a:r>
                <a:rPr lang="el-GR" sz="900"/>
                <a:t>10</a:t>
              </a:r>
              <a:r>
                <a:rPr lang="el-GR" sz="900" baseline="30000"/>
                <a:t>-9</a:t>
              </a:r>
              <a:endParaRPr lang="el-GR"/>
            </a:p>
          </p:txBody>
        </p:sp>
        <p:sp>
          <p:nvSpPr>
            <p:cNvPr id="77850" name="Text Box 26"/>
            <p:cNvSpPr txBox="1">
              <a:spLocks noChangeArrowheads="1"/>
            </p:cNvSpPr>
            <p:nvPr/>
          </p:nvSpPr>
          <p:spPr bwMode="auto">
            <a:xfrm>
              <a:off x="4276" y="2155"/>
              <a:ext cx="390" cy="233"/>
            </a:xfrm>
            <a:prstGeom prst="rect">
              <a:avLst/>
            </a:prstGeom>
            <a:noFill/>
            <a:ln w="9525">
              <a:noFill/>
              <a:miter lim="800000"/>
              <a:headEnd/>
              <a:tailEnd/>
            </a:ln>
          </p:spPr>
          <p:txBody>
            <a:bodyPr/>
            <a:lstStyle/>
            <a:p>
              <a:r>
                <a:rPr lang="el-GR" sz="1600">
                  <a:solidFill>
                    <a:schemeClr val="bg1"/>
                  </a:solidFill>
                </a:rPr>
                <a:t>10</a:t>
              </a:r>
              <a:r>
                <a:rPr lang="el-GR" sz="1600" baseline="30000">
                  <a:solidFill>
                    <a:schemeClr val="bg1"/>
                  </a:solidFill>
                </a:rPr>
                <a:t>-10</a:t>
              </a:r>
              <a:endParaRPr lang="el-GR" sz="1600">
                <a:solidFill>
                  <a:schemeClr val="bg1"/>
                </a:solidFill>
              </a:endParaRPr>
            </a:p>
          </p:txBody>
        </p:sp>
        <p:sp>
          <p:nvSpPr>
            <p:cNvPr id="77851" name="Text Box 27"/>
            <p:cNvSpPr txBox="1">
              <a:spLocks noChangeArrowheads="1"/>
            </p:cNvSpPr>
            <p:nvPr/>
          </p:nvSpPr>
          <p:spPr bwMode="auto">
            <a:xfrm>
              <a:off x="4819" y="1979"/>
              <a:ext cx="398" cy="233"/>
            </a:xfrm>
            <a:prstGeom prst="rect">
              <a:avLst/>
            </a:prstGeom>
            <a:noFill/>
            <a:ln w="9525">
              <a:noFill/>
              <a:miter lim="800000"/>
              <a:headEnd/>
              <a:tailEnd/>
            </a:ln>
          </p:spPr>
          <p:txBody>
            <a:bodyPr/>
            <a:lstStyle/>
            <a:p>
              <a:r>
                <a:rPr lang="el-GR" sz="1400">
                  <a:solidFill>
                    <a:schemeClr val="bg1"/>
                  </a:solidFill>
                </a:rPr>
                <a:t>λ (m)</a:t>
              </a:r>
            </a:p>
          </p:txBody>
        </p:sp>
        <p:sp>
          <p:nvSpPr>
            <p:cNvPr id="77852" name="Line 28"/>
            <p:cNvSpPr>
              <a:spLocks noChangeShapeType="1"/>
            </p:cNvSpPr>
            <p:nvPr/>
          </p:nvSpPr>
          <p:spPr bwMode="auto">
            <a:xfrm flipH="1" flipV="1">
              <a:off x="4743" y="2242"/>
              <a:ext cx="447" cy="3"/>
            </a:xfrm>
            <a:prstGeom prst="line">
              <a:avLst/>
            </a:prstGeom>
            <a:noFill/>
            <a:ln w="9525">
              <a:solidFill>
                <a:srgbClr val="000000"/>
              </a:solidFill>
              <a:round/>
              <a:headEnd/>
              <a:tailEnd type="triangle" w="med" len="med"/>
            </a:ln>
          </p:spPr>
          <p:txBody>
            <a:bodyPr/>
            <a:lstStyle/>
            <a:p>
              <a:endParaRPr lang="el-GR"/>
            </a:p>
          </p:txBody>
        </p:sp>
        <p:sp>
          <p:nvSpPr>
            <p:cNvPr id="77853" name="Text Box 29"/>
            <p:cNvSpPr txBox="1">
              <a:spLocks noChangeArrowheads="1"/>
            </p:cNvSpPr>
            <p:nvPr/>
          </p:nvSpPr>
          <p:spPr bwMode="auto">
            <a:xfrm>
              <a:off x="379" y="3120"/>
              <a:ext cx="314" cy="233"/>
            </a:xfrm>
            <a:prstGeom prst="rect">
              <a:avLst/>
            </a:prstGeom>
            <a:noFill/>
            <a:ln w="9525">
              <a:noFill/>
              <a:miter lim="800000"/>
              <a:headEnd/>
              <a:tailEnd/>
            </a:ln>
          </p:spPr>
          <p:txBody>
            <a:bodyPr/>
            <a:lstStyle/>
            <a:p>
              <a:r>
                <a:rPr lang="el-GR" sz="1600">
                  <a:solidFill>
                    <a:schemeClr val="bg1"/>
                  </a:solidFill>
                </a:rPr>
                <a:t>10</a:t>
              </a:r>
              <a:r>
                <a:rPr lang="el-GR" sz="1600" baseline="30000">
                  <a:solidFill>
                    <a:schemeClr val="bg1"/>
                  </a:solidFill>
                </a:rPr>
                <a:t>5</a:t>
              </a:r>
              <a:endParaRPr lang="el-GR" sz="1600">
                <a:solidFill>
                  <a:schemeClr val="bg1"/>
                </a:solidFill>
              </a:endParaRPr>
            </a:p>
          </p:txBody>
        </p:sp>
        <p:sp>
          <p:nvSpPr>
            <p:cNvPr id="77854" name="Text Box 30"/>
            <p:cNvSpPr txBox="1">
              <a:spLocks noChangeArrowheads="1"/>
            </p:cNvSpPr>
            <p:nvPr/>
          </p:nvSpPr>
          <p:spPr bwMode="auto">
            <a:xfrm>
              <a:off x="663" y="3120"/>
              <a:ext cx="314" cy="233"/>
            </a:xfrm>
            <a:prstGeom prst="rect">
              <a:avLst/>
            </a:prstGeom>
            <a:noFill/>
            <a:ln w="9525">
              <a:noFill/>
              <a:miter lim="800000"/>
              <a:headEnd/>
              <a:tailEnd/>
            </a:ln>
          </p:spPr>
          <p:txBody>
            <a:bodyPr/>
            <a:lstStyle/>
            <a:p>
              <a:r>
                <a:rPr lang="el-GR" sz="900"/>
                <a:t>10</a:t>
              </a:r>
              <a:r>
                <a:rPr lang="el-GR" sz="900" baseline="30000"/>
                <a:t>6</a:t>
              </a:r>
              <a:endParaRPr lang="el-GR"/>
            </a:p>
          </p:txBody>
        </p:sp>
        <p:sp>
          <p:nvSpPr>
            <p:cNvPr id="77855" name="Text Box 31"/>
            <p:cNvSpPr txBox="1">
              <a:spLocks noChangeArrowheads="1"/>
            </p:cNvSpPr>
            <p:nvPr/>
          </p:nvSpPr>
          <p:spPr bwMode="auto">
            <a:xfrm>
              <a:off x="948" y="3120"/>
              <a:ext cx="314" cy="233"/>
            </a:xfrm>
            <a:prstGeom prst="rect">
              <a:avLst/>
            </a:prstGeom>
            <a:noFill/>
            <a:ln w="9525">
              <a:noFill/>
              <a:miter lim="800000"/>
              <a:headEnd/>
              <a:tailEnd/>
            </a:ln>
          </p:spPr>
          <p:txBody>
            <a:bodyPr/>
            <a:lstStyle/>
            <a:p>
              <a:r>
                <a:rPr lang="el-GR" sz="900"/>
                <a:t>10</a:t>
              </a:r>
              <a:r>
                <a:rPr lang="el-GR" sz="900" baseline="30000"/>
                <a:t>7</a:t>
              </a:r>
              <a:endParaRPr lang="el-GR"/>
            </a:p>
          </p:txBody>
        </p:sp>
        <p:sp>
          <p:nvSpPr>
            <p:cNvPr id="77856" name="Text Box 32"/>
            <p:cNvSpPr txBox="1">
              <a:spLocks noChangeArrowheads="1"/>
            </p:cNvSpPr>
            <p:nvPr/>
          </p:nvSpPr>
          <p:spPr bwMode="auto">
            <a:xfrm>
              <a:off x="1232" y="3120"/>
              <a:ext cx="314" cy="233"/>
            </a:xfrm>
            <a:prstGeom prst="rect">
              <a:avLst/>
            </a:prstGeom>
            <a:noFill/>
            <a:ln w="9525">
              <a:noFill/>
              <a:miter lim="800000"/>
              <a:headEnd/>
              <a:tailEnd/>
            </a:ln>
          </p:spPr>
          <p:txBody>
            <a:bodyPr/>
            <a:lstStyle/>
            <a:p>
              <a:r>
                <a:rPr lang="el-GR" sz="900"/>
                <a:t>10</a:t>
              </a:r>
              <a:r>
                <a:rPr lang="el-GR" sz="900" baseline="30000"/>
                <a:t>8</a:t>
              </a:r>
              <a:endParaRPr lang="el-GR"/>
            </a:p>
          </p:txBody>
        </p:sp>
        <p:sp>
          <p:nvSpPr>
            <p:cNvPr id="77857" name="Text Box 33"/>
            <p:cNvSpPr txBox="1">
              <a:spLocks noChangeArrowheads="1"/>
            </p:cNvSpPr>
            <p:nvPr/>
          </p:nvSpPr>
          <p:spPr bwMode="auto">
            <a:xfrm>
              <a:off x="1517" y="3120"/>
              <a:ext cx="313" cy="233"/>
            </a:xfrm>
            <a:prstGeom prst="rect">
              <a:avLst/>
            </a:prstGeom>
            <a:noFill/>
            <a:ln w="9525">
              <a:noFill/>
              <a:miter lim="800000"/>
              <a:headEnd/>
              <a:tailEnd/>
            </a:ln>
          </p:spPr>
          <p:txBody>
            <a:bodyPr/>
            <a:lstStyle/>
            <a:p>
              <a:r>
                <a:rPr lang="el-GR" sz="900"/>
                <a:t>10</a:t>
              </a:r>
              <a:r>
                <a:rPr lang="el-GR" sz="900" baseline="30000"/>
                <a:t>9</a:t>
              </a:r>
              <a:endParaRPr lang="el-GR"/>
            </a:p>
          </p:txBody>
        </p:sp>
        <p:sp>
          <p:nvSpPr>
            <p:cNvPr id="77858" name="Text Box 34"/>
            <p:cNvSpPr txBox="1">
              <a:spLocks noChangeArrowheads="1"/>
            </p:cNvSpPr>
            <p:nvPr/>
          </p:nvSpPr>
          <p:spPr bwMode="auto">
            <a:xfrm>
              <a:off x="1801" y="3120"/>
              <a:ext cx="314" cy="233"/>
            </a:xfrm>
            <a:prstGeom prst="rect">
              <a:avLst/>
            </a:prstGeom>
            <a:noFill/>
            <a:ln w="9525">
              <a:noFill/>
              <a:miter lim="800000"/>
              <a:headEnd/>
              <a:tailEnd/>
            </a:ln>
          </p:spPr>
          <p:txBody>
            <a:bodyPr/>
            <a:lstStyle/>
            <a:p>
              <a:r>
                <a:rPr lang="el-GR" sz="900"/>
                <a:t>10</a:t>
              </a:r>
              <a:r>
                <a:rPr lang="el-GR" sz="900" baseline="30000"/>
                <a:t>10</a:t>
              </a:r>
              <a:endParaRPr lang="el-GR"/>
            </a:p>
          </p:txBody>
        </p:sp>
        <p:sp>
          <p:nvSpPr>
            <p:cNvPr id="77859" name="Text Box 35"/>
            <p:cNvSpPr txBox="1">
              <a:spLocks noChangeArrowheads="1"/>
            </p:cNvSpPr>
            <p:nvPr/>
          </p:nvSpPr>
          <p:spPr bwMode="auto">
            <a:xfrm>
              <a:off x="2086" y="3120"/>
              <a:ext cx="313" cy="233"/>
            </a:xfrm>
            <a:prstGeom prst="rect">
              <a:avLst/>
            </a:prstGeom>
            <a:noFill/>
            <a:ln w="9525">
              <a:noFill/>
              <a:miter lim="800000"/>
              <a:headEnd/>
              <a:tailEnd/>
            </a:ln>
          </p:spPr>
          <p:txBody>
            <a:bodyPr/>
            <a:lstStyle/>
            <a:p>
              <a:r>
                <a:rPr lang="el-GR" sz="900"/>
                <a:t>10</a:t>
              </a:r>
              <a:r>
                <a:rPr lang="el-GR" sz="900" baseline="30000"/>
                <a:t>11</a:t>
              </a:r>
              <a:endParaRPr lang="el-GR"/>
            </a:p>
          </p:txBody>
        </p:sp>
        <p:sp>
          <p:nvSpPr>
            <p:cNvPr id="77860" name="Text Box 36"/>
            <p:cNvSpPr txBox="1">
              <a:spLocks noChangeArrowheads="1"/>
            </p:cNvSpPr>
            <p:nvPr/>
          </p:nvSpPr>
          <p:spPr bwMode="auto">
            <a:xfrm>
              <a:off x="2369" y="3120"/>
              <a:ext cx="314" cy="233"/>
            </a:xfrm>
            <a:prstGeom prst="rect">
              <a:avLst/>
            </a:prstGeom>
            <a:noFill/>
            <a:ln w="9525">
              <a:noFill/>
              <a:miter lim="800000"/>
              <a:headEnd/>
              <a:tailEnd/>
            </a:ln>
          </p:spPr>
          <p:txBody>
            <a:bodyPr/>
            <a:lstStyle/>
            <a:p>
              <a:r>
                <a:rPr lang="el-GR" sz="900"/>
                <a:t>10</a:t>
              </a:r>
              <a:r>
                <a:rPr lang="el-GR" sz="900" baseline="30000"/>
                <a:t>12</a:t>
              </a:r>
              <a:endParaRPr lang="el-GR"/>
            </a:p>
          </p:txBody>
        </p:sp>
        <p:sp>
          <p:nvSpPr>
            <p:cNvPr id="77861" name="Text Box 37"/>
            <p:cNvSpPr txBox="1">
              <a:spLocks noChangeArrowheads="1"/>
            </p:cNvSpPr>
            <p:nvPr/>
          </p:nvSpPr>
          <p:spPr bwMode="auto">
            <a:xfrm>
              <a:off x="2562" y="3120"/>
              <a:ext cx="406" cy="233"/>
            </a:xfrm>
            <a:prstGeom prst="rect">
              <a:avLst/>
            </a:prstGeom>
            <a:noFill/>
            <a:ln w="9525">
              <a:noFill/>
              <a:miter lim="800000"/>
              <a:headEnd/>
              <a:tailEnd/>
            </a:ln>
          </p:spPr>
          <p:txBody>
            <a:bodyPr/>
            <a:lstStyle/>
            <a:p>
              <a:r>
                <a:rPr lang="el-GR" sz="1600">
                  <a:solidFill>
                    <a:schemeClr val="bg1"/>
                  </a:solidFill>
                </a:rPr>
                <a:t>10</a:t>
              </a:r>
              <a:r>
                <a:rPr lang="el-GR" sz="1600" baseline="30000">
                  <a:solidFill>
                    <a:schemeClr val="bg1"/>
                  </a:solidFill>
                </a:rPr>
                <a:t>13</a:t>
              </a:r>
              <a:endParaRPr lang="el-GR" sz="1600">
                <a:solidFill>
                  <a:schemeClr val="bg1"/>
                </a:solidFill>
              </a:endParaRPr>
            </a:p>
          </p:txBody>
        </p:sp>
        <p:sp>
          <p:nvSpPr>
            <p:cNvPr id="77862" name="Text Box 38"/>
            <p:cNvSpPr txBox="1">
              <a:spLocks noChangeArrowheads="1"/>
            </p:cNvSpPr>
            <p:nvPr/>
          </p:nvSpPr>
          <p:spPr bwMode="auto">
            <a:xfrm>
              <a:off x="2938" y="3120"/>
              <a:ext cx="314" cy="233"/>
            </a:xfrm>
            <a:prstGeom prst="rect">
              <a:avLst/>
            </a:prstGeom>
            <a:noFill/>
            <a:ln w="9525">
              <a:noFill/>
              <a:miter lim="800000"/>
              <a:headEnd/>
              <a:tailEnd/>
            </a:ln>
          </p:spPr>
          <p:txBody>
            <a:bodyPr/>
            <a:lstStyle/>
            <a:p>
              <a:r>
                <a:rPr lang="el-GR" sz="900"/>
                <a:t>10</a:t>
              </a:r>
              <a:r>
                <a:rPr lang="el-GR" sz="900" baseline="30000"/>
                <a:t>14</a:t>
              </a:r>
              <a:endParaRPr lang="el-GR"/>
            </a:p>
          </p:txBody>
        </p:sp>
        <p:sp>
          <p:nvSpPr>
            <p:cNvPr id="77863" name="Text Box 39"/>
            <p:cNvSpPr txBox="1">
              <a:spLocks noChangeArrowheads="1"/>
            </p:cNvSpPr>
            <p:nvPr/>
          </p:nvSpPr>
          <p:spPr bwMode="auto">
            <a:xfrm>
              <a:off x="3223" y="3120"/>
              <a:ext cx="313" cy="233"/>
            </a:xfrm>
            <a:prstGeom prst="rect">
              <a:avLst/>
            </a:prstGeom>
            <a:noFill/>
            <a:ln w="9525">
              <a:noFill/>
              <a:miter lim="800000"/>
              <a:headEnd/>
              <a:tailEnd/>
            </a:ln>
          </p:spPr>
          <p:txBody>
            <a:bodyPr/>
            <a:lstStyle/>
            <a:p>
              <a:r>
                <a:rPr lang="el-GR" sz="900"/>
                <a:t>10</a:t>
              </a:r>
              <a:r>
                <a:rPr lang="el-GR" sz="900" baseline="30000"/>
                <a:t>15</a:t>
              </a:r>
              <a:endParaRPr lang="el-GR"/>
            </a:p>
          </p:txBody>
        </p:sp>
        <p:sp>
          <p:nvSpPr>
            <p:cNvPr id="77864" name="Text Box 40"/>
            <p:cNvSpPr txBox="1">
              <a:spLocks noChangeArrowheads="1"/>
            </p:cNvSpPr>
            <p:nvPr/>
          </p:nvSpPr>
          <p:spPr bwMode="auto">
            <a:xfrm>
              <a:off x="3507" y="3120"/>
              <a:ext cx="314" cy="233"/>
            </a:xfrm>
            <a:prstGeom prst="rect">
              <a:avLst/>
            </a:prstGeom>
            <a:noFill/>
            <a:ln w="9525">
              <a:noFill/>
              <a:miter lim="800000"/>
              <a:headEnd/>
              <a:tailEnd/>
            </a:ln>
          </p:spPr>
          <p:txBody>
            <a:bodyPr/>
            <a:lstStyle/>
            <a:p>
              <a:r>
                <a:rPr lang="el-GR" sz="900"/>
                <a:t>10</a:t>
              </a:r>
              <a:r>
                <a:rPr lang="el-GR" sz="900" baseline="30000"/>
                <a:t>16</a:t>
              </a:r>
              <a:endParaRPr lang="el-GR"/>
            </a:p>
          </p:txBody>
        </p:sp>
        <p:sp>
          <p:nvSpPr>
            <p:cNvPr id="77865" name="Text Box 41"/>
            <p:cNvSpPr txBox="1">
              <a:spLocks noChangeArrowheads="1"/>
            </p:cNvSpPr>
            <p:nvPr/>
          </p:nvSpPr>
          <p:spPr bwMode="auto">
            <a:xfrm>
              <a:off x="3792" y="3120"/>
              <a:ext cx="313" cy="233"/>
            </a:xfrm>
            <a:prstGeom prst="rect">
              <a:avLst/>
            </a:prstGeom>
            <a:noFill/>
            <a:ln w="9525">
              <a:noFill/>
              <a:miter lim="800000"/>
              <a:headEnd/>
              <a:tailEnd/>
            </a:ln>
          </p:spPr>
          <p:txBody>
            <a:bodyPr/>
            <a:lstStyle/>
            <a:p>
              <a:r>
                <a:rPr lang="el-GR" sz="900"/>
                <a:t>10</a:t>
              </a:r>
              <a:r>
                <a:rPr lang="el-GR" sz="900" baseline="30000"/>
                <a:t>17</a:t>
              </a:r>
              <a:endParaRPr lang="el-GR"/>
            </a:p>
          </p:txBody>
        </p:sp>
        <p:sp>
          <p:nvSpPr>
            <p:cNvPr id="77866" name="Text Box 42"/>
            <p:cNvSpPr txBox="1">
              <a:spLocks noChangeArrowheads="1"/>
            </p:cNvSpPr>
            <p:nvPr/>
          </p:nvSpPr>
          <p:spPr bwMode="auto">
            <a:xfrm>
              <a:off x="4076" y="3120"/>
              <a:ext cx="314" cy="233"/>
            </a:xfrm>
            <a:prstGeom prst="rect">
              <a:avLst/>
            </a:prstGeom>
            <a:noFill/>
            <a:ln w="9525">
              <a:noFill/>
              <a:miter lim="800000"/>
              <a:headEnd/>
              <a:tailEnd/>
            </a:ln>
          </p:spPr>
          <p:txBody>
            <a:bodyPr/>
            <a:lstStyle/>
            <a:p>
              <a:r>
                <a:rPr lang="el-GR" sz="900"/>
                <a:t>10</a:t>
              </a:r>
              <a:r>
                <a:rPr lang="el-GR" sz="900" baseline="30000"/>
                <a:t>18</a:t>
              </a:r>
              <a:endParaRPr lang="el-GR"/>
            </a:p>
          </p:txBody>
        </p:sp>
        <p:sp>
          <p:nvSpPr>
            <p:cNvPr id="77867" name="Text Box 43"/>
            <p:cNvSpPr txBox="1">
              <a:spLocks noChangeArrowheads="1"/>
            </p:cNvSpPr>
            <p:nvPr/>
          </p:nvSpPr>
          <p:spPr bwMode="auto">
            <a:xfrm>
              <a:off x="4360" y="3120"/>
              <a:ext cx="390" cy="233"/>
            </a:xfrm>
            <a:prstGeom prst="rect">
              <a:avLst/>
            </a:prstGeom>
            <a:noFill/>
            <a:ln w="9525">
              <a:noFill/>
              <a:miter lim="800000"/>
              <a:headEnd/>
              <a:tailEnd/>
            </a:ln>
          </p:spPr>
          <p:txBody>
            <a:bodyPr/>
            <a:lstStyle/>
            <a:p>
              <a:r>
                <a:rPr lang="el-GR" sz="1600">
                  <a:solidFill>
                    <a:schemeClr val="bg1"/>
                  </a:solidFill>
                </a:rPr>
                <a:t>10</a:t>
              </a:r>
              <a:r>
                <a:rPr lang="el-GR" sz="1600" baseline="30000">
                  <a:solidFill>
                    <a:schemeClr val="bg1"/>
                  </a:solidFill>
                </a:rPr>
                <a:t>19</a:t>
              </a:r>
              <a:endParaRPr lang="el-GR" sz="1600">
                <a:solidFill>
                  <a:schemeClr val="bg1"/>
                </a:solidFill>
              </a:endParaRPr>
            </a:p>
          </p:txBody>
        </p:sp>
        <p:sp>
          <p:nvSpPr>
            <p:cNvPr id="77868" name="Text Box 44"/>
            <p:cNvSpPr txBox="1">
              <a:spLocks noChangeArrowheads="1"/>
            </p:cNvSpPr>
            <p:nvPr/>
          </p:nvSpPr>
          <p:spPr bwMode="auto">
            <a:xfrm>
              <a:off x="4743" y="3296"/>
              <a:ext cx="397" cy="233"/>
            </a:xfrm>
            <a:prstGeom prst="rect">
              <a:avLst/>
            </a:prstGeom>
            <a:noFill/>
            <a:ln w="9525">
              <a:noFill/>
              <a:miter lim="800000"/>
              <a:headEnd/>
              <a:tailEnd/>
            </a:ln>
          </p:spPr>
          <p:txBody>
            <a:bodyPr/>
            <a:lstStyle/>
            <a:p>
              <a:r>
                <a:rPr lang="el-GR" sz="1600">
                  <a:solidFill>
                    <a:schemeClr val="bg1"/>
                  </a:solidFill>
                </a:rPr>
                <a:t>ν (Hz)</a:t>
              </a:r>
            </a:p>
          </p:txBody>
        </p:sp>
        <p:sp>
          <p:nvSpPr>
            <p:cNvPr id="77869" name="Line 45"/>
            <p:cNvSpPr>
              <a:spLocks noChangeShapeType="1"/>
            </p:cNvSpPr>
            <p:nvPr/>
          </p:nvSpPr>
          <p:spPr bwMode="auto">
            <a:xfrm>
              <a:off x="4743" y="3208"/>
              <a:ext cx="459" cy="0"/>
            </a:xfrm>
            <a:prstGeom prst="line">
              <a:avLst/>
            </a:prstGeom>
            <a:noFill/>
            <a:ln w="9525">
              <a:solidFill>
                <a:srgbClr val="000000"/>
              </a:solidFill>
              <a:round/>
              <a:headEnd/>
              <a:tailEnd type="triangle" w="med" len="med"/>
            </a:ln>
          </p:spPr>
          <p:txBody>
            <a:bodyPr/>
            <a:lstStyle/>
            <a:p>
              <a:endParaRPr lang="el-GR"/>
            </a:p>
          </p:txBody>
        </p:sp>
        <p:sp>
          <p:nvSpPr>
            <p:cNvPr id="77870" name="WordArt 46"/>
            <p:cNvSpPr>
              <a:spLocks noChangeArrowheads="1" noChangeShapeType="1" noTextEdit="1"/>
            </p:cNvSpPr>
            <p:nvPr/>
          </p:nvSpPr>
          <p:spPr bwMode="auto">
            <a:xfrm rot="-5400000">
              <a:off x="765" y="2616"/>
              <a:ext cx="702" cy="239"/>
            </a:xfrm>
            <a:prstGeom prst="rect">
              <a:avLst/>
            </a:prstGeom>
          </p:spPr>
          <p:txBody>
            <a:bodyPr wrap="none" fromWordArt="1">
              <a:prstTxWarp prst="textPlain">
                <a:avLst>
                  <a:gd name="adj" fmla="val 50000"/>
                </a:avLst>
              </a:prstTxWarp>
            </a:bodyPr>
            <a:lstStyle/>
            <a:p>
              <a:pPr algn="ctr"/>
              <a:r>
                <a:rPr lang="el-GR" sz="900" kern="10">
                  <a:ln w="9525">
                    <a:solidFill>
                      <a:srgbClr val="000000"/>
                    </a:solidFill>
                    <a:round/>
                    <a:headEnd/>
                    <a:tailEnd/>
                  </a:ln>
                  <a:solidFill>
                    <a:srgbClr val="000000"/>
                  </a:solidFill>
                  <a:latin typeface="Times New Roman"/>
                  <a:cs typeface="Times New Roman"/>
                </a:rPr>
                <a:t>Ραδιοφωνικά</a:t>
              </a:r>
            </a:p>
            <a:p>
              <a:pPr algn="ctr"/>
              <a:r>
                <a:rPr lang="el-GR" sz="900" kern="10">
                  <a:ln w="9525">
                    <a:solidFill>
                      <a:srgbClr val="000000"/>
                    </a:solidFill>
                    <a:round/>
                    <a:headEnd/>
                    <a:tailEnd/>
                  </a:ln>
                  <a:solidFill>
                    <a:srgbClr val="000000"/>
                  </a:solidFill>
                  <a:latin typeface="Times New Roman"/>
                  <a:cs typeface="Times New Roman"/>
                </a:rPr>
                <a:t>κύματα</a:t>
              </a:r>
            </a:p>
          </p:txBody>
        </p:sp>
        <p:sp>
          <p:nvSpPr>
            <p:cNvPr id="77871" name="WordArt 47"/>
            <p:cNvSpPr>
              <a:spLocks noChangeAspect="1" noChangeArrowheads="1" noChangeShapeType="1" noTextEdit="1"/>
            </p:cNvSpPr>
            <p:nvPr/>
          </p:nvSpPr>
          <p:spPr bwMode="auto">
            <a:xfrm rot="-5400000">
              <a:off x="1842" y="2634"/>
              <a:ext cx="497" cy="204"/>
            </a:xfrm>
            <a:prstGeom prst="rect">
              <a:avLst/>
            </a:prstGeom>
          </p:spPr>
          <p:txBody>
            <a:bodyPr wrap="none" fromWordArt="1">
              <a:prstTxWarp prst="textPlain">
                <a:avLst>
                  <a:gd name="adj" fmla="val 50000"/>
                </a:avLst>
              </a:prstTxWarp>
            </a:bodyPr>
            <a:lstStyle/>
            <a:p>
              <a:pPr algn="ctr"/>
              <a:r>
                <a:rPr lang="el-GR" sz="900" kern="10">
                  <a:ln w="9525">
                    <a:solidFill>
                      <a:srgbClr val="000000"/>
                    </a:solidFill>
                    <a:round/>
                    <a:headEnd/>
                    <a:tailEnd/>
                  </a:ln>
                  <a:solidFill>
                    <a:srgbClr val="000000"/>
                  </a:solidFill>
                  <a:latin typeface="Times New Roman"/>
                  <a:cs typeface="Times New Roman"/>
                </a:rPr>
                <a:t>Μικρο-</a:t>
              </a:r>
            </a:p>
            <a:p>
              <a:pPr algn="ctr"/>
              <a:r>
                <a:rPr lang="el-GR" sz="900" kern="10">
                  <a:ln w="9525">
                    <a:solidFill>
                      <a:srgbClr val="000000"/>
                    </a:solidFill>
                    <a:round/>
                    <a:headEnd/>
                    <a:tailEnd/>
                  </a:ln>
                  <a:solidFill>
                    <a:srgbClr val="000000"/>
                  </a:solidFill>
                  <a:latin typeface="Times New Roman"/>
                  <a:cs typeface="Times New Roman"/>
                </a:rPr>
                <a:t>κύματα</a:t>
              </a:r>
            </a:p>
          </p:txBody>
        </p:sp>
        <p:sp>
          <p:nvSpPr>
            <p:cNvPr id="77872" name="WordArt 48"/>
            <p:cNvSpPr>
              <a:spLocks noChangeAspect="1" noChangeArrowheads="1" noChangeShapeType="1" noTextEdit="1"/>
            </p:cNvSpPr>
            <p:nvPr/>
          </p:nvSpPr>
          <p:spPr bwMode="auto">
            <a:xfrm rot="-5400000">
              <a:off x="2669" y="2712"/>
              <a:ext cx="497" cy="123"/>
            </a:xfrm>
            <a:prstGeom prst="rect">
              <a:avLst/>
            </a:prstGeom>
          </p:spPr>
          <p:txBody>
            <a:bodyPr wrap="none" fromWordArt="1">
              <a:prstTxWarp prst="textPlain">
                <a:avLst>
                  <a:gd name="adj" fmla="val 50000"/>
                </a:avLst>
              </a:prstTxWarp>
            </a:bodyPr>
            <a:lstStyle/>
            <a:p>
              <a:pPr algn="ctr"/>
              <a:r>
                <a:rPr lang="el-GR" sz="900" kern="10">
                  <a:ln w="9525">
                    <a:solidFill>
                      <a:srgbClr val="000000"/>
                    </a:solidFill>
                    <a:round/>
                    <a:headEnd/>
                    <a:tailEnd/>
                  </a:ln>
                  <a:solidFill>
                    <a:srgbClr val="000000"/>
                  </a:solidFill>
                  <a:latin typeface="Times New Roman"/>
                  <a:cs typeface="Times New Roman"/>
                </a:rPr>
                <a:t>Υπέρυθρη</a:t>
              </a:r>
            </a:p>
          </p:txBody>
        </p:sp>
        <p:sp>
          <p:nvSpPr>
            <p:cNvPr id="77873" name="WordArt 49"/>
            <p:cNvSpPr>
              <a:spLocks noChangeAspect="1" noChangeArrowheads="1" noChangeShapeType="1" noTextEdit="1"/>
            </p:cNvSpPr>
            <p:nvPr/>
          </p:nvSpPr>
          <p:spPr bwMode="auto">
            <a:xfrm rot="-5400000">
              <a:off x="3096" y="2691"/>
              <a:ext cx="497" cy="123"/>
            </a:xfrm>
            <a:prstGeom prst="rect">
              <a:avLst/>
            </a:prstGeom>
          </p:spPr>
          <p:txBody>
            <a:bodyPr wrap="none" fromWordArt="1">
              <a:prstTxWarp prst="textPlain">
                <a:avLst>
                  <a:gd name="adj" fmla="val 50000"/>
                </a:avLst>
              </a:prstTxWarp>
            </a:bodyPr>
            <a:lstStyle/>
            <a:p>
              <a:pPr algn="ctr"/>
              <a:r>
                <a:rPr lang="el-GR" sz="900" kern="10">
                  <a:ln w="9525">
                    <a:solidFill>
                      <a:srgbClr val="000000"/>
                    </a:solidFill>
                    <a:round/>
                    <a:headEnd/>
                    <a:tailEnd/>
                  </a:ln>
                  <a:solidFill>
                    <a:srgbClr val="000000"/>
                  </a:solidFill>
                  <a:latin typeface="Times New Roman"/>
                  <a:cs typeface="Times New Roman"/>
                </a:rPr>
                <a:t>Ορατό φως</a:t>
              </a:r>
            </a:p>
          </p:txBody>
        </p:sp>
        <p:sp>
          <p:nvSpPr>
            <p:cNvPr id="77874" name="WordArt 50"/>
            <p:cNvSpPr>
              <a:spLocks noChangeAspect="1" noChangeArrowheads="1" noChangeShapeType="1" noTextEdit="1"/>
            </p:cNvSpPr>
            <p:nvPr/>
          </p:nvSpPr>
          <p:spPr bwMode="auto">
            <a:xfrm rot="-5400000">
              <a:off x="3374" y="2679"/>
              <a:ext cx="497" cy="123"/>
            </a:xfrm>
            <a:prstGeom prst="rect">
              <a:avLst/>
            </a:prstGeom>
          </p:spPr>
          <p:txBody>
            <a:bodyPr wrap="none" fromWordArt="1">
              <a:prstTxWarp prst="textPlain">
                <a:avLst>
                  <a:gd name="adj" fmla="val 50000"/>
                </a:avLst>
              </a:prstTxWarp>
            </a:bodyPr>
            <a:lstStyle/>
            <a:p>
              <a:pPr algn="ctr"/>
              <a:r>
                <a:rPr lang="el-GR" sz="900" kern="10">
                  <a:ln w="9525">
                    <a:solidFill>
                      <a:srgbClr val="000000"/>
                    </a:solidFill>
                    <a:round/>
                    <a:headEnd/>
                    <a:tailEnd/>
                  </a:ln>
                  <a:solidFill>
                    <a:srgbClr val="000000"/>
                  </a:solidFill>
                  <a:latin typeface="Times New Roman"/>
                  <a:cs typeface="Times New Roman"/>
                </a:rPr>
                <a:t>Υπεριώδης</a:t>
              </a:r>
            </a:p>
          </p:txBody>
        </p:sp>
        <p:sp>
          <p:nvSpPr>
            <p:cNvPr id="77875" name="WordArt 51"/>
            <p:cNvSpPr>
              <a:spLocks noChangeAspect="1" noChangeArrowheads="1" noChangeShapeType="1" noTextEdit="1"/>
            </p:cNvSpPr>
            <p:nvPr/>
          </p:nvSpPr>
          <p:spPr bwMode="auto">
            <a:xfrm rot="-5400000">
              <a:off x="3747" y="2694"/>
              <a:ext cx="497" cy="122"/>
            </a:xfrm>
            <a:prstGeom prst="rect">
              <a:avLst/>
            </a:prstGeom>
          </p:spPr>
          <p:txBody>
            <a:bodyPr wrap="none" fromWordArt="1">
              <a:prstTxWarp prst="textPlain">
                <a:avLst>
                  <a:gd name="adj" fmla="val 50000"/>
                </a:avLst>
              </a:prstTxWarp>
            </a:bodyPr>
            <a:lstStyle/>
            <a:p>
              <a:pPr algn="ctr"/>
              <a:r>
                <a:rPr lang="el-GR" sz="900" kern="10">
                  <a:ln w="9525">
                    <a:solidFill>
                      <a:srgbClr val="000000"/>
                    </a:solidFill>
                    <a:round/>
                    <a:headEnd/>
                    <a:tailEnd/>
                  </a:ln>
                  <a:solidFill>
                    <a:srgbClr val="000000"/>
                  </a:solidFill>
                  <a:latin typeface="Times New Roman"/>
                  <a:cs typeface="Times New Roman"/>
                </a:rPr>
                <a:t>Ακτίνες Χ</a:t>
              </a:r>
            </a:p>
          </p:txBody>
        </p:sp>
        <p:sp>
          <p:nvSpPr>
            <p:cNvPr id="77876" name="WordArt 52"/>
            <p:cNvSpPr>
              <a:spLocks noChangeAspect="1" noChangeArrowheads="1" noChangeShapeType="1" noTextEdit="1"/>
            </p:cNvSpPr>
            <p:nvPr/>
          </p:nvSpPr>
          <p:spPr bwMode="auto">
            <a:xfrm rot="-5400000">
              <a:off x="4121" y="2679"/>
              <a:ext cx="498" cy="123"/>
            </a:xfrm>
            <a:prstGeom prst="rect">
              <a:avLst/>
            </a:prstGeom>
          </p:spPr>
          <p:txBody>
            <a:bodyPr wrap="none" fromWordArt="1">
              <a:prstTxWarp prst="textPlain">
                <a:avLst>
                  <a:gd name="adj" fmla="val 50000"/>
                </a:avLst>
              </a:prstTxWarp>
            </a:bodyPr>
            <a:lstStyle/>
            <a:p>
              <a:pPr algn="ctr"/>
              <a:r>
                <a:rPr lang="el-GR" sz="900" kern="10">
                  <a:ln w="9525">
                    <a:solidFill>
                      <a:srgbClr val="000000"/>
                    </a:solidFill>
                    <a:round/>
                    <a:headEnd/>
                    <a:tailEnd/>
                  </a:ln>
                  <a:solidFill>
                    <a:srgbClr val="000000"/>
                  </a:solidFill>
                  <a:latin typeface="Times New Roman"/>
                  <a:cs typeface="Times New Roman"/>
                </a:rPr>
                <a:t>Ακτίνες γ</a:t>
              </a:r>
            </a:p>
          </p:txBody>
        </p:sp>
        <p:sp>
          <p:nvSpPr>
            <p:cNvPr id="77877" name="WordArt 53"/>
            <p:cNvSpPr>
              <a:spLocks noChangeAspect="1" noChangeArrowheads="1" noChangeShapeType="1" noTextEdit="1"/>
            </p:cNvSpPr>
            <p:nvPr/>
          </p:nvSpPr>
          <p:spPr bwMode="auto">
            <a:xfrm rot="-5400000">
              <a:off x="4590" y="2589"/>
              <a:ext cx="622" cy="269"/>
            </a:xfrm>
            <a:prstGeom prst="rect">
              <a:avLst/>
            </a:prstGeom>
          </p:spPr>
          <p:txBody>
            <a:bodyPr wrap="none" fromWordArt="1">
              <a:prstTxWarp prst="textPlain">
                <a:avLst>
                  <a:gd name="adj" fmla="val 48481"/>
                </a:avLst>
              </a:prstTxWarp>
            </a:bodyPr>
            <a:lstStyle/>
            <a:p>
              <a:pPr algn="ctr"/>
              <a:r>
                <a:rPr lang="el-GR" sz="900" kern="10">
                  <a:ln w="9525">
                    <a:solidFill>
                      <a:srgbClr val="000000"/>
                    </a:solidFill>
                    <a:round/>
                    <a:headEnd/>
                    <a:tailEnd/>
                  </a:ln>
                  <a:solidFill>
                    <a:srgbClr val="000000"/>
                  </a:solidFill>
                  <a:latin typeface="Times New Roman"/>
                  <a:cs typeface="Times New Roman"/>
                </a:rPr>
                <a:t>Κοσμική</a:t>
              </a:r>
            </a:p>
            <a:p>
              <a:pPr algn="ctr"/>
              <a:r>
                <a:rPr lang="el-GR" sz="900" kern="10">
                  <a:ln w="9525">
                    <a:solidFill>
                      <a:srgbClr val="000000"/>
                    </a:solidFill>
                    <a:round/>
                    <a:headEnd/>
                    <a:tailEnd/>
                  </a:ln>
                  <a:solidFill>
                    <a:srgbClr val="000000"/>
                  </a:solidFill>
                  <a:latin typeface="Times New Roman"/>
                  <a:cs typeface="Times New Roman"/>
                </a:rPr>
                <a:t>ακτινοβολία</a:t>
              </a:r>
            </a:p>
          </p:txBody>
        </p:sp>
        <p:sp>
          <p:nvSpPr>
            <p:cNvPr id="77878" name="AutoShape 54"/>
            <p:cNvSpPr>
              <a:spLocks noChangeArrowheads="1"/>
            </p:cNvSpPr>
            <p:nvPr/>
          </p:nvSpPr>
          <p:spPr bwMode="auto">
            <a:xfrm>
              <a:off x="2958" y="3363"/>
              <a:ext cx="409" cy="526"/>
            </a:xfrm>
            <a:prstGeom prst="wedgeRectCallout">
              <a:avLst>
                <a:gd name="adj1" fmla="val 51713"/>
                <a:gd name="adj2" fmla="val -95435"/>
              </a:avLst>
            </a:prstGeom>
            <a:gradFill rotWithShape="0">
              <a:gsLst>
                <a:gs pos="0">
                  <a:srgbClr val="FFFFFF"/>
                </a:gs>
                <a:gs pos="100000">
                  <a:srgbClr val="FFFFFF">
                    <a:gamma/>
                    <a:shade val="46275"/>
                    <a:invGamma/>
                  </a:srgbClr>
                </a:gs>
              </a:gsLst>
              <a:lin ang="0" scaled="1"/>
            </a:gradFill>
            <a:ln w="9525">
              <a:solidFill>
                <a:srgbClr val="000000"/>
              </a:solidFill>
              <a:miter lim="800000"/>
              <a:headEnd/>
              <a:tailEnd/>
            </a:ln>
            <a:effectLst/>
          </p:spPr>
          <p:txBody>
            <a:bodyPr/>
            <a:lstStyle/>
            <a:p>
              <a:r>
                <a:rPr lang="el-GR" sz="1600">
                  <a:solidFill>
                    <a:schemeClr val="bg1"/>
                  </a:solidFill>
                </a:rPr>
                <a:t>AES</a:t>
              </a:r>
            </a:p>
            <a:p>
              <a:r>
                <a:rPr lang="el-GR" sz="1600">
                  <a:solidFill>
                    <a:schemeClr val="bg1"/>
                  </a:solidFill>
                </a:rPr>
                <a:t>AAS</a:t>
              </a:r>
            </a:p>
            <a:p>
              <a:r>
                <a:rPr lang="el-GR" sz="1600">
                  <a:solidFill>
                    <a:schemeClr val="bg1"/>
                  </a:solidFill>
                </a:rPr>
                <a:t>ICP</a:t>
              </a:r>
            </a:p>
          </p:txBody>
        </p:sp>
        <p:sp>
          <p:nvSpPr>
            <p:cNvPr id="77879" name="AutoShape 55"/>
            <p:cNvSpPr>
              <a:spLocks noChangeArrowheads="1"/>
            </p:cNvSpPr>
            <p:nvPr/>
          </p:nvSpPr>
          <p:spPr bwMode="auto">
            <a:xfrm>
              <a:off x="3488" y="3355"/>
              <a:ext cx="450" cy="527"/>
            </a:xfrm>
            <a:prstGeom prst="wedgeRectCallout">
              <a:avLst>
                <a:gd name="adj1" fmla="val 42667"/>
                <a:gd name="adj2" fmla="val -95542"/>
              </a:avLst>
            </a:prstGeom>
            <a:gradFill rotWithShape="0">
              <a:gsLst>
                <a:gs pos="0">
                  <a:srgbClr val="FFFFFF"/>
                </a:gs>
                <a:gs pos="100000">
                  <a:srgbClr val="FFFFFF">
                    <a:gamma/>
                    <a:shade val="46275"/>
                    <a:invGamma/>
                  </a:srgbClr>
                </a:gs>
              </a:gsLst>
              <a:lin ang="0" scaled="1"/>
            </a:gradFill>
            <a:ln w="9525">
              <a:solidFill>
                <a:srgbClr val="000000"/>
              </a:solidFill>
              <a:miter lim="800000"/>
              <a:headEnd/>
              <a:tailEnd/>
            </a:ln>
            <a:effectLst/>
          </p:spPr>
          <p:txBody>
            <a:bodyPr/>
            <a:lstStyle/>
            <a:p>
              <a:r>
                <a:rPr lang="el-GR" sz="1600">
                  <a:solidFill>
                    <a:schemeClr val="bg1"/>
                  </a:solidFill>
                </a:rPr>
                <a:t>XRF</a:t>
              </a:r>
            </a:p>
            <a:p>
              <a:r>
                <a:rPr lang="el-GR" sz="1600">
                  <a:solidFill>
                    <a:schemeClr val="bg1"/>
                  </a:solidFill>
                </a:rPr>
                <a:t>TXRF</a:t>
              </a:r>
            </a:p>
            <a:p>
              <a:r>
                <a:rPr lang="el-GR" sz="1600">
                  <a:solidFill>
                    <a:schemeClr val="bg1"/>
                  </a:solidFill>
                </a:rPr>
                <a:t>PIXE</a:t>
              </a:r>
            </a:p>
          </p:txBody>
        </p:sp>
        <p:sp>
          <p:nvSpPr>
            <p:cNvPr id="77880" name="AutoShape 56"/>
            <p:cNvSpPr>
              <a:spLocks noChangeArrowheads="1"/>
            </p:cNvSpPr>
            <p:nvPr/>
          </p:nvSpPr>
          <p:spPr bwMode="auto">
            <a:xfrm>
              <a:off x="4019" y="3348"/>
              <a:ext cx="509" cy="527"/>
            </a:xfrm>
            <a:prstGeom prst="wedgeRectCallout">
              <a:avLst>
                <a:gd name="adj1" fmla="val 31727"/>
                <a:gd name="adj2" fmla="val -95542"/>
              </a:avLst>
            </a:prstGeom>
            <a:gradFill rotWithShape="0">
              <a:gsLst>
                <a:gs pos="0">
                  <a:srgbClr val="FFFFFF"/>
                </a:gs>
                <a:gs pos="100000">
                  <a:srgbClr val="FFFFFF">
                    <a:gamma/>
                    <a:shade val="46275"/>
                    <a:invGamma/>
                  </a:srgbClr>
                </a:gs>
              </a:gsLst>
              <a:lin ang="0" scaled="1"/>
            </a:gradFill>
            <a:ln w="9525">
              <a:solidFill>
                <a:srgbClr val="000000"/>
              </a:solidFill>
              <a:miter lim="800000"/>
              <a:headEnd/>
              <a:tailEnd/>
            </a:ln>
            <a:effectLst/>
          </p:spPr>
          <p:txBody>
            <a:bodyPr/>
            <a:lstStyle/>
            <a:p>
              <a:r>
                <a:rPr lang="el-GR" sz="1600">
                  <a:solidFill>
                    <a:schemeClr val="bg1"/>
                  </a:solidFill>
                </a:rPr>
                <a:t>INAA</a:t>
              </a:r>
            </a:p>
            <a:p>
              <a:r>
                <a:rPr lang="el-GR" sz="1600">
                  <a:solidFill>
                    <a:schemeClr val="bg1"/>
                  </a:solidFill>
                </a:rPr>
                <a:t>RNAA</a:t>
              </a:r>
            </a:p>
            <a:p>
              <a:r>
                <a:rPr lang="el-GR" sz="1600">
                  <a:solidFill>
                    <a:schemeClr val="bg1"/>
                  </a:solidFill>
                </a:rPr>
                <a:t>PGAA</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periodictab"/>
          <p:cNvPicPr>
            <a:picLocks noChangeAspect="1" noChangeArrowheads="1"/>
          </p:cNvPicPr>
          <p:nvPr>
            <p:ph idx="1"/>
          </p:nvPr>
        </p:nvPicPr>
        <p:blipFill>
          <a:blip r:embed="rId2" cstate="print"/>
          <a:srcRect/>
          <a:stretch>
            <a:fillRect/>
          </a:stretch>
        </p:blipFill>
        <p:spPr>
          <a:xfrm>
            <a:off x="576263" y="0"/>
            <a:ext cx="8027987" cy="6854825"/>
          </a:xfrm>
          <a:noFill/>
          <a:ln/>
        </p:spPr>
      </p:pic>
      <p:sp>
        <p:nvSpPr>
          <p:cNvPr id="24583" name="Oval 7"/>
          <p:cNvSpPr>
            <a:spLocks noChangeArrowheads="1"/>
          </p:cNvSpPr>
          <p:nvPr/>
        </p:nvSpPr>
        <p:spPr bwMode="auto">
          <a:xfrm>
            <a:off x="5435600" y="5373688"/>
            <a:ext cx="3059113" cy="1152525"/>
          </a:xfrm>
          <a:prstGeom prst="ellipse">
            <a:avLst/>
          </a:prstGeom>
          <a:solidFill>
            <a:srgbClr val="FFFF00"/>
          </a:solidFill>
          <a:ln w="9525">
            <a:solidFill>
              <a:schemeClr val="tx1"/>
            </a:solidFill>
            <a:round/>
            <a:headEnd/>
            <a:tailEnd/>
          </a:ln>
          <a:effectLst/>
        </p:spPr>
        <p:txBody>
          <a:bodyPr wrap="none" anchor="ctr"/>
          <a:lstStyle/>
          <a:p>
            <a:pPr algn="ctr"/>
            <a:r>
              <a:rPr lang="en-US">
                <a:solidFill>
                  <a:schemeClr val="bg1"/>
                </a:solidFill>
                <a:latin typeface="Arial" charset="0"/>
              </a:rPr>
              <a:t>www.webelements.com</a:t>
            </a:r>
            <a:endParaRPr lang="el-GR">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ox(in)">
                                      <p:cBhvr>
                                        <p:cTn id="7" dur="5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4583"/>
                                        </p:tgtEl>
                                        <p:attrNameLst>
                                          <p:attrName>style.visibility</p:attrName>
                                        </p:attrNameLst>
                                      </p:cBhvr>
                                      <p:to>
                                        <p:strVal val="visible"/>
                                      </p:to>
                                    </p:set>
                                    <p:animEffect transition="in" filter="box(in)">
                                      <p:cBhvr>
                                        <p:cTn id="12" dur="500"/>
                                        <p:tgtEl>
                                          <p:spTgt spid="2458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2458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458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p:cNvSpPr>
          <p:nvPr/>
        </p:nvSpPr>
        <p:spPr bwMode="auto">
          <a:xfrm>
            <a:off x="1641475" y="1825625"/>
            <a:ext cx="6767513" cy="3946525"/>
          </a:xfrm>
          <a:custGeom>
            <a:avLst/>
            <a:gdLst/>
            <a:ahLst/>
            <a:cxnLst>
              <a:cxn ang="0">
                <a:pos x="0" y="0"/>
              </a:cxn>
              <a:cxn ang="0">
                <a:pos x="0" y="3780"/>
              </a:cxn>
              <a:cxn ang="0">
                <a:pos x="6480" y="3780"/>
              </a:cxn>
            </a:cxnLst>
            <a:rect l="0" t="0" r="r" b="b"/>
            <a:pathLst>
              <a:path w="6480" h="3780">
                <a:moveTo>
                  <a:pt x="0" y="0"/>
                </a:moveTo>
                <a:lnTo>
                  <a:pt x="0" y="3780"/>
                </a:lnTo>
                <a:lnTo>
                  <a:pt x="6480" y="3780"/>
                </a:lnTo>
              </a:path>
            </a:pathLst>
          </a:custGeom>
          <a:noFill/>
          <a:ln w="9525" cap="flat" cmpd="sng">
            <a:solidFill>
              <a:schemeClr val="tx1"/>
            </a:solidFill>
            <a:prstDash val="solid"/>
            <a:round/>
            <a:headEnd type="stealth" w="med" len="med"/>
            <a:tailEnd type="stealth" w="med" len="med"/>
          </a:ln>
          <a:effectLst/>
        </p:spPr>
        <p:txBody>
          <a:bodyPr/>
          <a:lstStyle/>
          <a:p>
            <a:endParaRPr lang="el-GR"/>
          </a:p>
        </p:txBody>
      </p:sp>
      <p:sp>
        <p:nvSpPr>
          <p:cNvPr id="18435" name="Line 3"/>
          <p:cNvSpPr>
            <a:spLocks noChangeShapeType="1"/>
          </p:cNvSpPr>
          <p:nvPr/>
        </p:nvSpPr>
        <p:spPr bwMode="auto">
          <a:xfrm flipV="1">
            <a:off x="1641475" y="1825625"/>
            <a:ext cx="6767513" cy="3946525"/>
          </a:xfrm>
          <a:prstGeom prst="line">
            <a:avLst/>
          </a:prstGeom>
          <a:noFill/>
          <a:ln w="9525">
            <a:solidFill>
              <a:schemeClr val="tx1"/>
            </a:solidFill>
            <a:prstDash val="dash"/>
            <a:round/>
            <a:headEnd/>
            <a:tailEnd/>
          </a:ln>
          <a:effectLst/>
        </p:spPr>
        <p:txBody>
          <a:bodyPr/>
          <a:lstStyle/>
          <a:p>
            <a:endParaRPr lang="el-GR"/>
          </a:p>
        </p:txBody>
      </p:sp>
      <p:sp>
        <p:nvSpPr>
          <p:cNvPr id="18436" name="Freeform 4"/>
          <p:cNvSpPr>
            <a:spLocks/>
          </p:cNvSpPr>
          <p:nvPr/>
        </p:nvSpPr>
        <p:spPr bwMode="auto">
          <a:xfrm>
            <a:off x="1641475" y="2576513"/>
            <a:ext cx="6767513" cy="3195637"/>
          </a:xfrm>
          <a:custGeom>
            <a:avLst/>
            <a:gdLst/>
            <a:ahLst/>
            <a:cxnLst>
              <a:cxn ang="0">
                <a:pos x="0" y="3060"/>
              </a:cxn>
              <a:cxn ang="0">
                <a:pos x="3060" y="1260"/>
              </a:cxn>
              <a:cxn ang="0">
                <a:pos x="4680" y="360"/>
              </a:cxn>
              <a:cxn ang="0">
                <a:pos x="6480" y="0"/>
              </a:cxn>
            </a:cxnLst>
            <a:rect l="0" t="0" r="r" b="b"/>
            <a:pathLst>
              <a:path w="6480" h="3060">
                <a:moveTo>
                  <a:pt x="0" y="3060"/>
                </a:moveTo>
                <a:cubicBezTo>
                  <a:pt x="1140" y="2385"/>
                  <a:pt x="2280" y="1710"/>
                  <a:pt x="3060" y="1260"/>
                </a:cubicBezTo>
                <a:cubicBezTo>
                  <a:pt x="3840" y="810"/>
                  <a:pt x="4110" y="570"/>
                  <a:pt x="4680" y="360"/>
                </a:cubicBezTo>
                <a:cubicBezTo>
                  <a:pt x="5250" y="150"/>
                  <a:pt x="5865" y="75"/>
                  <a:pt x="6480" y="0"/>
                </a:cubicBezTo>
              </a:path>
            </a:pathLst>
          </a:custGeom>
          <a:noFill/>
          <a:ln w="9525" cap="flat" cmpd="sng">
            <a:solidFill>
              <a:schemeClr val="tx1"/>
            </a:solidFill>
            <a:prstDash val="solid"/>
            <a:round/>
            <a:headEnd/>
            <a:tailEnd/>
          </a:ln>
          <a:effectLst/>
        </p:spPr>
        <p:txBody>
          <a:bodyPr/>
          <a:lstStyle/>
          <a:p>
            <a:endParaRPr lang="el-GR"/>
          </a:p>
        </p:txBody>
      </p:sp>
      <p:sp>
        <p:nvSpPr>
          <p:cNvPr id="18437" name="Oval 5"/>
          <p:cNvSpPr>
            <a:spLocks noChangeArrowheads="1"/>
          </p:cNvSpPr>
          <p:nvPr/>
        </p:nvSpPr>
        <p:spPr bwMode="auto">
          <a:xfrm>
            <a:off x="2982913" y="4819650"/>
            <a:ext cx="187325" cy="187325"/>
          </a:xfrm>
          <a:prstGeom prst="ellipse">
            <a:avLst/>
          </a:prstGeom>
          <a:solidFill>
            <a:srgbClr val="000000"/>
          </a:solidFill>
          <a:ln w="9525">
            <a:solidFill>
              <a:schemeClr val="tx1"/>
            </a:solidFill>
            <a:round/>
            <a:headEnd/>
            <a:tailEnd/>
          </a:ln>
          <a:effectLst/>
        </p:spPr>
        <p:txBody>
          <a:bodyPr/>
          <a:lstStyle/>
          <a:p>
            <a:endParaRPr lang="el-GR"/>
          </a:p>
        </p:txBody>
      </p:sp>
      <p:sp>
        <p:nvSpPr>
          <p:cNvPr id="18438" name="Oval 6"/>
          <p:cNvSpPr>
            <a:spLocks noChangeArrowheads="1"/>
          </p:cNvSpPr>
          <p:nvPr/>
        </p:nvSpPr>
        <p:spPr bwMode="auto">
          <a:xfrm>
            <a:off x="5905500" y="3108325"/>
            <a:ext cx="187325" cy="188913"/>
          </a:xfrm>
          <a:prstGeom prst="ellipse">
            <a:avLst/>
          </a:prstGeom>
          <a:solidFill>
            <a:srgbClr val="000000"/>
          </a:solidFill>
          <a:ln w="9525">
            <a:solidFill>
              <a:schemeClr val="tx1"/>
            </a:solidFill>
            <a:round/>
            <a:headEnd/>
            <a:tailEnd/>
          </a:ln>
          <a:effectLst/>
        </p:spPr>
        <p:txBody>
          <a:bodyPr/>
          <a:lstStyle/>
          <a:p>
            <a:endParaRPr lang="el-GR"/>
          </a:p>
        </p:txBody>
      </p:sp>
      <p:sp>
        <p:nvSpPr>
          <p:cNvPr id="18439" name="Oval 7"/>
          <p:cNvSpPr>
            <a:spLocks noChangeArrowheads="1"/>
          </p:cNvSpPr>
          <p:nvPr/>
        </p:nvSpPr>
        <p:spPr bwMode="auto">
          <a:xfrm>
            <a:off x="7083425" y="2673350"/>
            <a:ext cx="185738" cy="187325"/>
          </a:xfrm>
          <a:prstGeom prst="ellipse">
            <a:avLst/>
          </a:prstGeom>
          <a:solidFill>
            <a:srgbClr val="000000"/>
          </a:solidFill>
          <a:ln w="9525">
            <a:solidFill>
              <a:schemeClr val="tx1"/>
            </a:solidFill>
            <a:round/>
            <a:headEnd/>
            <a:tailEnd/>
          </a:ln>
          <a:effectLst/>
        </p:spPr>
        <p:txBody>
          <a:bodyPr/>
          <a:lstStyle/>
          <a:p>
            <a:endParaRPr lang="el-GR"/>
          </a:p>
        </p:txBody>
      </p:sp>
      <p:sp>
        <p:nvSpPr>
          <p:cNvPr id="18440" name="Oval 8"/>
          <p:cNvSpPr>
            <a:spLocks noChangeArrowheads="1"/>
          </p:cNvSpPr>
          <p:nvPr/>
        </p:nvSpPr>
        <p:spPr bwMode="auto">
          <a:xfrm>
            <a:off x="4459288" y="3970338"/>
            <a:ext cx="185737" cy="187325"/>
          </a:xfrm>
          <a:prstGeom prst="ellipse">
            <a:avLst/>
          </a:prstGeom>
          <a:solidFill>
            <a:srgbClr val="000000"/>
          </a:solidFill>
          <a:ln w="9525">
            <a:solidFill>
              <a:schemeClr val="tx1"/>
            </a:solidFill>
            <a:round/>
            <a:headEnd/>
            <a:tailEnd/>
          </a:ln>
          <a:effectLst/>
        </p:spPr>
        <p:txBody>
          <a:bodyPr/>
          <a:lstStyle/>
          <a:p>
            <a:endParaRPr lang="el-GR"/>
          </a:p>
        </p:txBody>
      </p:sp>
      <p:sp>
        <p:nvSpPr>
          <p:cNvPr id="18441" name="Text Box 9"/>
          <p:cNvSpPr txBox="1">
            <a:spLocks noChangeArrowheads="1"/>
          </p:cNvSpPr>
          <p:nvPr/>
        </p:nvSpPr>
        <p:spPr bwMode="auto">
          <a:xfrm>
            <a:off x="3708400" y="5961063"/>
            <a:ext cx="2068513" cy="563562"/>
          </a:xfrm>
          <a:prstGeom prst="rect">
            <a:avLst/>
          </a:prstGeom>
          <a:noFill/>
          <a:ln w="9525">
            <a:noFill/>
            <a:miter lim="800000"/>
            <a:headEnd/>
            <a:tailEnd/>
          </a:ln>
          <a:effectLst/>
        </p:spPr>
        <p:txBody>
          <a:bodyPr/>
          <a:lstStyle/>
          <a:p>
            <a:r>
              <a:rPr lang="el-GR" sz="1600">
                <a:latin typeface="Tahoma" pitchFamily="34" charset="0"/>
              </a:rPr>
              <a:t>Συγκέντρωση</a:t>
            </a:r>
          </a:p>
        </p:txBody>
      </p:sp>
      <p:sp>
        <p:nvSpPr>
          <p:cNvPr id="18442" name="Text Box 10"/>
          <p:cNvSpPr txBox="1">
            <a:spLocks noChangeArrowheads="1"/>
          </p:cNvSpPr>
          <p:nvPr/>
        </p:nvSpPr>
        <p:spPr bwMode="auto">
          <a:xfrm>
            <a:off x="323850" y="2201863"/>
            <a:ext cx="2068513" cy="563562"/>
          </a:xfrm>
          <a:prstGeom prst="rect">
            <a:avLst/>
          </a:prstGeom>
          <a:noFill/>
          <a:ln w="9525">
            <a:noFill/>
            <a:miter lim="800000"/>
            <a:headEnd/>
            <a:tailEnd/>
          </a:ln>
          <a:effectLst/>
        </p:spPr>
        <p:txBody>
          <a:bodyPr/>
          <a:lstStyle/>
          <a:p>
            <a:r>
              <a:rPr lang="el-GR" sz="1600">
                <a:latin typeface="Tahoma" pitchFamily="34" charset="0"/>
              </a:rPr>
              <a:t>Απορρόφηση</a:t>
            </a:r>
          </a:p>
        </p:txBody>
      </p:sp>
      <p:sp>
        <p:nvSpPr>
          <p:cNvPr id="18443" name="Text Box 11"/>
          <p:cNvSpPr txBox="1">
            <a:spLocks noChangeArrowheads="1"/>
          </p:cNvSpPr>
          <p:nvPr/>
        </p:nvSpPr>
        <p:spPr bwMode="auto">
          <a:xfrm>
            <a:off x="4648200" y="4268788"/>
            <a:ext cx="1503363" cy="563562"/>
          </a:xfrm>
          <a:prstGeom prst="rect">
            <a:avLst/>
          </a:prstGeom>
          <a:noFill/>
          <a:ln w="9525">
            <a:noFill/>
            <a:miter lim="800000"/>
            <a:headEnd/>
            <a:tailEnd/>
          </a:ln>
          <a:effectLst/>
        </p:spPr>
        <p:txBody>
          <a:bodyPr/>
          <a:lstStyle/>
          <a:p>
            <a:r>
              <a:rPr lang="el-GR" sz="1600">
                <a:latin typeface="Tahoma" pitchFamily="34" charset="0"/>
              </a:rPr>
              <a:t>Standards</a:t>
            </a:r>
          </a:p>
        </p:txBody>
      </p:sp>
      <p:sp>
        <p:nvSpPr>
          <p:cNvPr id="18444" name="Line 12"/>
          <p:cNvSpPr>
            <a:spLocks noChangeShapeType="1"/>
          </p:cNvSpPr>
          <p:nvPr/>
        </p:nvSpPr>
        <p:spPr bwMode="auto">
          <a:xfrm flipH="1" flipV="1">
            <a:off x="4648200" y="4081463"/>
            <a:ext cx="225425" cy="266700"/>
          </a:xfrm>
          <a:prstGeom prst="line">
            <a:avLst/>
          </a:prstGeom>
          <a:noFill/>
          <a:ln w="9525">
            <a:solidFill>
              <a:schemeClr val="tx1"/>
            </a:solidFill>
            <a:round/>
            <a:headEnd/>
            <a:tailEnd type="triangle" w="med" len="med"/>
          </a:ln>
          <a:effectLst/>
        </p:spPr>
        <p:txBody>
          <a:bodyPr/>
          <a:lstStyle/>
          <a:p>
            <a:endParaRPr lang="el-GR"/>
          </a:p>
        </p:txBody>
      </p:sp>
      <p:sp>
        <p:nvSpPr>
          <p:cNvPr id="18445" name="Line 13"/>
          <p:cNvSpPr>
            <a:spLocks noChangeShapeType="1"/>
          </p:cNvSpPr>
          <p:nvPr/>
        </p:nvSpPr>
        <p:spPr bwMode="auto">
          <a:xfrm flipV="1">
            <a:off x="5499100" y="3370263"/>
            <a:ext cx="460375" cy="950912"/>
          </a:xfrm>
          <a:prstGeom prst="line">
            <a:avLst/>
          </a:prstGeom>
          <a:noFill/>
          <a:ln w="9525">
            <a:solidFill>
              <a:schemeClr val="tx1"/>
            </a:solidFill>
            <a:round/>
            <a:headEnd/>
            <a:tailEnd type="triangle" w="med" len="med"/>
          </a:ln>
          <a:effectLst/>
        </p:spPr>
        <p:txBody>
          <a:bodyPr/>
          <a:lstStyle/>
          <a:p>
            <a:endParaRPr lang="el-GR"/>
          </a:p>
        </p:txBody>
      </p:sp>
      <p:sp>
        <p:nvSpPr>
          <p:cNvPr id="18446" name="Freeform 14"/>
          <p:cNvSpPr>
            <a:spLocks/>
          </p:cNvSpPr>
          <p:nvPr/>
        </p:nvSpPr>
        <p:spPr bwMode="auto">
          <a:xfrm>
            <a:off x="1616075" y="3043238"/>
            <a:ext cx="4689475" cy="2767012"/>
          </a:xfrm>
          <a:custGeom>
            <a:avLst/>
            <a:gdLst/>
            <a:ahLst/>
            <a:cxnLst>
              <a:cxn ang="0">
                <a:pos x="0" y="0"/>
              </a:cxn>
              <a:cxn ang="0">
                <a:pos x="3960" y="0"/>
              </a:cxn>
              <a:cxn ang="0">
                <a:pos x="3960" y="2340"/>
              </a:cxn>
            </a:cxnLst>
            <a:rect l="0" t="0" r="r" b="b"/>
            <a:pathLst>
              <a:path w="3960" h="2340">
                <a:moveTo>
                  <a:pt x="0" y="0"/>
                </a:moveTo>
                <a:lnTo>
                  <a:pt x="3960" y="0"/>
                </a:lnTo>
                <a:lnTo>
                  <a:pt x="3960" y="2340"/>
                </a:lnTo>
              </a:path>
            </a:pathLst>
          </a:custGeom>
          <a:noFill/>
          <a:ln w="9525" cap="flat" cmpd="sng">
            <a:solidFill>
              <a:schemeClr val="tx1"/>
            </a:solidFill>
            <a:prstDash val="solid"/>
            <a:round/>
            <a:headEnd/>
            <a:tailEnd/>
          </a:ln>
          <a:effectLst/>
        </p:spPr>
        <p:txBody>
          <a:bodyPr/>
          <a:lstStyle/>
          <a:p>
            <a:endParaRPr lang="el-GR"/>
          </a:p>
        </p:txBody>
      </p:sp>
      <p:sp>
        <p:nvSpPr>
          <p:cNvPr id="18447" name="Text Box 15"/>
          <p:cNvSpPr txBox="1">
            <a:spLocks noChangeArrowheads="1"/>
          </p:cNvSpPr>
          <p:nvPr/>
        </p:nvSpPr>
        <p:spPr bwMode="auto">
          <a:xfrm>
            <a:off x="2916238" y="1738313"/>
            <a:ext cx="2255837" cy="750887"/>
          </a:xfrm>
          <a:prstGeom prst="rect">
            <a:avLst/>
          </a:prstGeom>
          <a:noFill/>
          <a:ln w="9525">
            <a:noFill/>
            <a:miter lim="800000"/>
            <a:headEnd/>
            <a:tailEnd/>
          </a:ln>
          <a:effectLst/>
        </p:spPr>
        <p:txBody>
          <a:bodyPr/>
          <a:lstStyle/>
          <a:p>
            <a:pPr algn="ctr"/>
            <a:r>
              <a:rPr lang="el-GR" sz="1600">
                <a:latin typeface="Tahoma" pitchFamily="34" charset="0"/>
              </a:rPr>
              <a:t>Εύρος μετρούμενης συγκέντρωσης</a:t>
            </a:r>
          </a:p>
        </p:txBody>
      </p:sp>
      <p:sp>
        <p:nvSpPr>
          <p:cNvPr id="18448" name="Line 16"/>
          <p:cNvSpPr>
            <a:spLocks noChangeShapeType="1"/>
          </p:cNvSpPr>
          <p:nvPr/>
        </p:nvSpPr>
        <p:spPr bwMode="auto">
          <a:xfrm>
            <a:off x="1639888" y="2576513"/>
            <a:ext cx="4700587" cy="0"/>
          </a:xfrm>
          <a:prstGeom prst="line">
            <a:avLst/>
          </a:prstGeom>
          <a:noFill/>
          <a:ln w="9525">
            <a:solidFill>
              <a:schemeClr val="tx1"/>
            </a:solidFill>
            <a:round/>
            <a:headEnd type="triangle" w="med" len="med"/>
            <a:tailEnd type="triangle" w="med" len="med"/>
          </a:ln>
          <a:effectLst/>
        </p:spPr>
        <p:txBody>
          <a:bodyPr/>
          <a:lstStyle/>
          <a:p>
            <a:endParaRPr lang="el-GR"/>
          </a:p>
        </p:txBody>
      </p:sp>
      <p:sp>
        <p:nvSpPr>
          <p:cNvPr id="18449" name="Rectangle 17"/>
          <p:cNvSpPr>
            <a:spLocks noChangeArrowheads="1"/>
          </p:cNvSpPr>
          <p:nvPr/>
        </p:nvSpPr>
        <p:spPr bwMode="auto">
          <a:xfrm>
            <a:off x="3735388" y="4368800"/>
            <a:ext cx="193675" cy="190500"/>
          </a:xfrm>
          <a:prstGeom prst="rect">
            <a:avLst/>
          </a:prstGeom>
          <a:solidFill>
            <a:srgbClr val="808080"/>
          </a:solidFill>
          <a:ln w="9525">
            <a:solidFill>
              <a:schemeClr val="tx1"/>
            </a:solidFill>
            <a:miter lim="800000"/>
            <a:headEnd/>
            <a:tailEnd/>
          </a:ln>
          <a:effectLst/>
        </p:spPr>
        <p:txBody>
          <a:bodyPr/>
          <a:lstStyle/>
          <a:p>
            <a:endParaRPr lang="el-GR"/>
          </a:p>
        </p:txBody>
      </p:sp>
      <p:sp>
        <p:nvSpPr>
          <p:cNvPr id="18450" name="Text Box 18"/>
          <p:cNvSpPr txBox="1">
            <a:spLocks noChangeArrowheads="1"/>
          </p:cNvSpPr>
          <p:nvPr/>
        </p:nvSpPr>
        <p:spPr bwMode="auto">
          <a:xfrm>
            <a:off x="3708400" y="4832350"/>
            <a:ext cx="1501775" cy="752475"/>
          </a:xfrm>
          <a:prstGeom prst="rect">
            <a:avLst/>
          </a:prstGeom>
          <a:noFill/>
          <a:ln w="9525">
            <a:noFill/>
            <a:miter lim="800000"/>
            <a:headEnd/>
            <a:tailEnd/>
          </a:ln>
          <a:effectLst/>
        </p:spPr>
        <p:txBody>
          <a:bodyPr/>
          <a:lstStyle/>
          <a:p>
            <a:r>
              <a:rPr lang="el-GR" sz="1600">
                <a:latin typeface="Tahoma" pitchFamily="34" charset="0"/>
              </a:rPr>
              <a:t>Αναλυόμενο δείγμα</a:t>
            </a:r>
          </a:p>
        </p:txBody>
      </p:sp>
      <p:sp>
        <p:nvSpPr>
          <p:cNvPr id="18451" name="Line 19"/>
          <p:cNvSpPr>
            <a:spLocks noChangeShapeType="1"/>
          </p:cNvSpPr>
          <p:nvPr/>
        </p:nvSpPr>
        <p:spPr bwMode="auto">
          <a:xfrm flipH="1" flipV="1">
            <a:off x="3944938" y="4614863"/>
            <a:ext cx="139700" cy="217487"/>
          </a:xfrm>
          <a:prstGeom prst="line">
            <a:avLst/>
          </a:prstGeom>
          <a:noFill/>
          <a:ln w="9525">
            <a:solidFill>
              <a:schemeClr val="tx1"/>
            </a:solidFill>
            <a:round/>
            <a:headEnd/>
            <a:tailEnd type="triangle" w="med" len="med"/>
          </a:ln>
          <a:effectLst/>
        </p:spPr>
        <p:txBody>
          <a:bodyPr/>
          <a:lstStyle/>
          <a:p>
            <a:endParaRPr lang="el-GR"/>
          </a:p>
        </p:txBody>
      </p:sp>
      <p:sp>
        <p:nvSpPr>
          <p:cNvPr id="18452" name="Rectangle 20"/>
          <p:cNvSpPr>
            <a:spLocks noChangeArrowheads="1"/>
          </p:cNvSpPr>
          <p:nvPr/>
        </p:nvSpPr>
        <p:spPr bwMode="auto">
          <a:xfrm>
            <a:off x="1066800" y="304800"/>
            <a:ext cx="7543800" cy="1431925"/>
          </a:xfrm>
          <a:prstGeom prst="rect">
            <a:avLst/>
          </a:prstGeom>
          <a:solidFill>
            <a:schemeClr val="folHlink"/>
          </a:solidFill>
          <a:ln w="9525">
            <a:noFill/>
            <a:miter lim="800000"/>
            <a:headEnd/>
            <a:tailEnd/>
          </a:ln>
          <a:effectLst/>
        </p:spPr>
        <p:txBody>
          <a:bodyPr anchor="ctr"/>
          <a:lstStyle/>
          <a:p>
            <a:r>
              <a:rPr lang="el-GR" sz="4400" b="1">
                <a:solidFill>
                  <a:schemeClr val="tx2"/>
                </a:solidFill>
                <a:effectLst>
                  <a:outerShdw blurRad="38100" dist="38100" dir="2700000" algn="tl">
                    <a:srgbClr val="000000"/>
                  </a:outerShdw>
                </a:effectLst>
                <a:latin typeface="Tahoma" pitchFamily="34" charset="0"/>
              </a:rPr>
              <a:t>ΚΑΜΠΥΛΗ ΒΑΘΜΟΝΟΜΗΣΗΣ</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Text Box 5"/>
          <p:cNvSpPr txBox="1">
            <a:spLocks noChangeArrowheads="1"/>
          </p:cNvSpPr>
          <p:nvPr/>
        </p:nvSpPr>
        <p:spPr bwMode="auto">
          <a:xfrm>
            <a:off x="3336925" y="712788"/>
            <a:ext cx="2763838" cy="1093787"/>
          </a:xfrm>
          <a:prstGeom prst="rect">
            <a:avLst/>
          </a:prstGeom>
          <a:noFill/>
          <a:ln w="9525">
            <a:solidFill>
              <a:schemeClr val="tx1"/>
            </a:solidFill>
            <a:miter lim="800000"/>
            <a:headEnd/>
            <a:tailEnd/>
          </a:ln>
        </p:spPr>
        <p:txBody>
          <a:bodyPr/>
          <a:lstStyle/>
          <a:p>
            <a:pPr algn="ctr"/>
            <a:r>
              <a:rPr lang="el-GR" sz="2000" b="1"/>
              <a:t>ΑΤΟΜΙΚΗ ΦΑΣΜΑΤΟΣΚΟΠΙΑ</a:t>
            </a:r>
          </a:p>
        </p:txBody>
      </p:sp>
      <p:sp>
        <p:nvSpPr>
          <p:cNvPr id="79878" name="Text Box 6"/>
          <p:cNvSpPr txBox="1">
            <a:spLocks noChangeArrowheads="1"/>
          </p:cNvSpPr>
          <p:nvPr/>
        </p:nvSpPr>
        <p:spPr bwMode="auto">
          <a:xfrm>
            <a:off x="949325" y="2625725"/>
            <a:ext cx="1782763" cy="406400"/>
          </a:xfrm>
          <a:prstGeom prst="rect">
            <a:avLst/>
          </a:prstGeom>
          <a:noFill/>
          <a:ln w="9525">
            <a:solidFill>
              <a:schemeClr val="tx1"/>
            </a:solidFill>
            <a:miter lim="800000"/>
            <a:headEnd/>
            <a:tailEnd/>
          </a:ln>
        </p:spPr>
        <p:txBody>
          <a:bodyPr>
            <a:spAutoFit/>
          </a:bodyPr>
          <a:lstStyle/>
          <a:p>
            <a:pPr algn="ctr"/>
            <a:r>
              <a:rPr lang="el-GR" sz="2000"/>
              <a:t>Απορρόφηση</a:t>
            </a:r>
          </a:p>
        </p:txBody>
      </p:sp>
      <p:sp>
        <p:nvSpPr>
          <p:cNvPr id="79879" name="Text Box 7"/>
          <p:cNvSpPr txBox="1">
            <a:spLocks noChangeArrowheads="1"/>
          </p:cNvSpPr>
          <p:nvPr/>
        </p:nvSpPr>
        <p:spPr bwMode="auto">
          <a:xfrm>
            <a:off x="577850" y="4262438"/>
            <a:ext cx="979488" cy="376237"/>
          </a:xfrm>
          <a:prstGeom prst="rect">
            <a:avLst/>
          </a:prstGeom>
          <a:noFill/>
          <a:ln w="9525">
            <a:solidFill>
              <a:schemeClr val="tx1"/>
            </a:solidFill>
            <a:miter lim="800000"/>
            <a:headEnd/>
            <a:tailEnd/>
          </a:ln>
        </p:spPr>
        <p:txBody>
          <a:bodyPr>
            <a:spAutoFit/>
          </a:bodyPr>
          <a:lstStyle/>
          <a:p>
            <a:pPr algn="ctr"/>
            <a:r>
              <a:rPr lang="el-GR"/>
              <a:t>FAAS</a:t>
            </a:r>
          </a:p>
        </p:txBody>
      </p:sp>
      <p:sp>
        <p:nvSpPr>
          <p:cNvPr id="79880" name="Text Box 8"/>
          <p:cNvSpPr txBox="1">
            <a:spLocks noChangeArrowheads="1"/>
          </p:cNvSpPr>
          <p:nvPr/>
        </p:nvSpPr>
        <p:spPr bwMode="auto">
          <a:xfrm>
            <a:off x="4035425" y="2630488"/>
            <a:ext cx="1562100" cy="376237"/>
          </a:xfrm>
          <a:prstGeom prst="rect">
            <a:avLst/>
          </a:prstGeom>
          <a:noFill/>
          <a:ln w="9525">
            <a:solidFill>
              <a:schemeClr val="tx1"/>
            </a:solidFill>
            <a:miter lim="800000"/>
            <a:headEnd/>
            <a:tailEnd/>
          </a:ln>
        </p:spPr>
        <p:txBody>
          <a:bodyPr>
            <a:spAutoFit/>
          </a:bodyPr>
          <a:lstStyle/>
          <a:p>
            <a:pPr algn="ctr"/>
            <a:r>
              <a:rPr lang="el-GR"/>
              <a:t>Εκπομπή</a:t>
            </a:r>
          </a:p>
        </p:txBody>
      </p:sp>
      <p:sp>
        <p:nvSpPr>
          <p:cNvPr id="79881" name="Text Box 9"/>
          <p:cNvSpPr txBox="1">
            <a:spLocks noChangeArrowheads="1"/>
          </p:cNvSpPr>
          <p:nvPr/>
        </p:nvSpPr>
        <p:spPr bwMode="auto">
          <a:xfrm>
            <a:off x="2457450" y="4262438"/>
            <a:ext cx="1058863" cy="376237"/>
          </a:xfrm>
          <a:prstGeom prst="rect">
            <a:avLst/>
          </a:prstGeom>
          <a:noFill/>
          <a:ln w="9525">
            <a:solidFill>
              <a:schemeClr val="tx1"/>
            </a:solidFill>
            <a:miter lim="800000"/>
            <a:headEnd/>
            <a:tailEnd/>
          </a:ln>
        </p:spPr>
        <p:txBody>
          <a:bodyPr>
            <a:spAutoFit/>
          </a:bodyPr>
          <a:lstStyle/>
          <a:p>
            <a:pPr algn="ctr"/>
            <a:r>
              <a:rPr lang="el-GR"/>
              <a:t>GFAAS</a:t>
            </a:r>
          </a:p>
        </p:txBody>
      </p:sp>
      <p:sp>
        <p:nvSpPr>
          <p:cNvPr id="79882" name="Text Box 10"/>
          <p:cNvSpPr txBox="1">
            <a:spLocks noChangeArrowheads="1"/>
          </p:cNvSpPr>
          <p:nvPr/>
        </p:nvSpPr>
        <p:spPr bwMode="auto">
          <a:xfrm>
            <a:off x="3711575" y="4262438"/>
            <a:ext cx="822325" cy="376237"/>
          </a:xfrm>
          <a:prstGeom prst="rect">
            <a:avLst/>
          </a:prstGeom>
          <a:noFill/>
          <a:ln w="9525">
            <a:solidFill>
              <a:schemeClr val="tx1"/>
            </a:solidFill>
            <a:miter lim="800000"/>
            <a:headEnd/>
            <a:tailEnd/>
          </a:ln>
        </p:spPr>
        <p:txBody>
          <a:bodyPr>
            <a:spAutoFit/>
          </a:bodyPr>
          <a:lstStyle/>
          <a:p>
            <a:pPr algn="ctr"/>
            <a:r>
              <a:rPr lang="el-GR"/>
              <a:t>FEP</a:t>
            </a:r>
          </a:p>
        </p:txBody>
      </p:sp>
      <p:sp>
        <p:nvSpPr>
          <p:cNvPr id="79883" name="Text Box 11"/>
          <p:cNvSpPr txBox="1">
            <a:spLocks noChangeArrowheads="1"/>
          </p:cNvSpPr>
          <p:nvPr/>
        </p:nvSpPr>
        <p:spPr bwMode="auto">
          <a:xfrm>
            <a:off x="4886325" y="4262438"/>
            <a:ext cx="1174750" cy="376237"/>
          </a:xfrm>
          <a:prstGeom prst="rect">
            <a:avLst/>
          </a:prstGeom>
          <a:noFill/>
          <a:ln w="9525">
            <a:solidFill>
              <a:schemeClr val="tx1"/>
            </a:solidFill>
            <a:miter lim="800000"/>
            <a:headEnd/>
            <a:tailEnd/>
          </a:ln>
        </p:spPr>
        <p:txBody>
          <a:bodyPr>
            <a:spAutoFit/>
          </a:bodyPr>
          <a:lstStyle/>
          <a:p>
            <a:pPr algn="ctr"/>
            <a:r>
              <a:rPr lang="el-GR"/>
              <a:t>ICPAES</a:t>
            </a:r>
          </a:p>
        </p:txBody>
      </p:sp>
      <p:cxnSp>
        <p:nvCxnSpPr>
          <p:cNvPr id="79884" name="AutoShape 12"/>
          <p:cNvCxnSpPr>
            <a:cxnSpLocks noChangeShapeType="1"/>
            <a:stCxn id="79877" idx="2"/>
            <a:endCxn id="79878" idx="0"/>
          </p:cNvCxnSpPr>
          <p:nvPr/>
        </p:nvCxnSpPr>
        <p:spPr bwMode="auto">
          <a:xfrm rot="5400000">
            <a:off x="2870994" y="777081"/>
            <a:ext cx="819150" cy="2878138"/>
          </a:xfrm>
          <a:prstGeom prst="bentConnector3">
            <a:avLst>
              <a:gd name="adj1" fmla="val 50000"/>
            </a:avLst>
          </a:prstGeom>
          <a:noFill/>
          <a:ln w="9525">
            <a:solidFill>
              <a:schemeClr val="tx1"/>
            </a:solidFill>
            <a:miter lim="800000"/>
            <a:headEnd/>
            <a:tailEnd type="triangle" w="med" len="med"/>
          </a:ln>
        </p:spPr>
      </p:cxnSp>
      <p:cxnSp>
        <p:nvCxnSpPr>
          <p:cNvPr id="79885" name="AutoShape 13"/>
          <p:cNvCxnSpPr>
            <a:cxnSpLocks noChangeShapeType="1"/>
            <a:stCxn id="79877" idx="2"/>
            <a:endCxn id="79880" idx="0"/>
          </p:cNvCxnSpPr>
          <p:nvPr/>
        </p:nvCxnSpPr>
        <p:spPr bwMode="auto">
          <a:xfrm rot="16200000" flipH="1">
            <a:off x="4356100" y="2170113"/>
            <a:ext cx="823913" cy="96837"/>
          </a:xfrm>
          <a:prstGeom prst="bentConnector3">
            <a:avLst>
              <a:gd name="adj1" fmla="val 49903"/>
            </a:avLst>
          </a:prstGeom>
          <a:noFill/>
          <a:ln w="9525">
            <a:solidFill>
              <a:schemeClr val="tx1"/>
            </a:solidFill>
            <a:miter lim="800000"/>
            <a:headEnd/>
            <a:tailEnd type="triangle" w="med" len="med"/>
          </a:ln>
        </p:spPr>
      </p:cxnSp>
      <p:cxnSp>
        <p:nvCxnSpPr>
          <p:cNvPr id="79886" name="AutoShape 14"/>
          <p:cNvCxnSpPr>
            <a:cxnSpLocks noChangeShapeType="1"/>
            <a:stCxn id="79878" idx="2"/>
            <a:endCxn id="79879" idx="0"/>
          </p:cNvCxnSpPr>
          <p:nvPr/>
        </p:nvCxnSpPr>
        <p:spPr bwMode="auto">
          <a:xfrm rot="5400000">
            <a:off x="839787" y="3260726"/>
            <a:ext cx="1230313" cy="773112"/>
          </a:xfrm>
          <a:prstGeom prst="bentConnector3">
            <a:avLst>
              <a:gd name="adj1" fmla="val 49935"/>
            </a:avLst>
          </a:prstGeom>
          <a:noFill/>
          <a:ln w="9525">
            <a:solidFill>
              <a:schemeClr val="tx1"/>
            </a:solidFill>
            <a:miter lim="800000"/>
            <a:headEnd/>
            <a:tailEnd type="triangle" w="med" len="med"/>
          </a:ln>
        </p:spPr>
      </p:cxnSp>
      <p:cxnSp>
        <p:nvCxnSpPr>
          <p:cNvPr id="79887" name="AutoShape 15"/>
          <p:cNvCxnSpPr>
            <a:cxnSpLocks noChangeShapeType="1"/>
            <a:stCxn id="79878" idx="2"/>
            <a:endCxn id="79881" idx="0"/>
          </p:cNvCxnSpPr>
          <p:nvPr/>
        </p:nvCxnSpPr>
        <p:spPr bwMode="auto">
          <a:xfrm rot="16200000" flipH="1">
            <a:off x="1799431" y="3074194"/>
            <a:ext cx="1230313" cy="1146175"/>
          </a:xfrm>
          <a:prstGeom prst="bentConnector3">
            <a:avLst>
              <a:gd name="adj1" fmla="val 49935"/>
            </a:avLst>
          </a:prstGeom>
          <a:noFill/>
          <a:ln w="9525">
            <a:solidFill>
              <a:schemeClr val="tx1"/>
            </a:solidFill>
            <a:miter lim="800000"/>
            <a:headEnd/>
            <a:tailEnd type="triangle" w="med" len="med"/>
          </a:ln>
        </p:spPr>
      </p:cxnSp>
      <p:cxnSp>
        <p:nvCxnSpPr>
          <p:cNvPr id="79888" name="AutoShape 16"/>
          <p:cNvCxnSpPr>
            <a:cxnSpLocks noChangeShapeType="1"/>
            <a:stCxn id="79880" idx="2"/>
            <a:endCxn id="79882" idx="0"/>
          </p:cNvCxnSpPr>
          <p:nvPr/>
        </p:nvCxnSpPr>
        <p:spPr bwMode="auto">
          <a:xfrm rot="5400000">
            <a:off x="3841750" y="3287713"/>
            <a:ext cx="1255713" cy="693737"/>
          </a:xfrm>
          <a:prstGeom prst="bentConnector3">
            <a:avLst>
              <a:gd name="adj1" fmla="val 49935"/>
            </a:avLst>
          </a:prstGeom>
          <a:noFill/>
          <a:ln w="9525">
            <a:solidFill>
              <a:schemeClr val="tx1"/>
            </a:solidFill>
            <a:miter lim="800000"/>
            <a:headEnd/>
            <a:tailEnd type="triangle" w="med" len="med"/>
          </a:ln>
        </p:spPr>
      </p:cxnSp>
      <p:cxnSp>
        <p:nvCxnSpPr>
          <p:cNvPr id="79889" name="AutoShape 17"/>
          <p:cNvCxnSpPr>
            <a:cxnSpLocks noChangeShapeType="1"/>
            <a:stCxn id="79880" idx="2"/>
            <a:endCxn id="79883" idx="0"/>
          </p:cNvCxnSpPr>
          <p:nvPr/>
        </p:nvCxnSpPr>
        <p:spPr bwMode="auto">
          <a:xfrm rot="16200000" flipH="1">
            <a:off x="4517231" y="3305969"/>
            <a:ext cx="1255713" cy="657225"/>
          </a:xfrm>
          <a:prstGeom prst="bentConnector3">
            <a:avLst>
              <a:gd name="adj1" fmla="val 49935"/>
            </a:avLst>
          </a:prstGeom>
          <a:noFill/>
          <a:ln w="9525">
            <a:solidFill>
              <a:schemeClr val="tx1"/>
            </a:solidFill>
            <a:miter lim="800000"/>
            <a:headEnd/>
            <a:tailEnd type="triangle" w="med" len="med"/>
          </a:ln>
        </p:spPr>
      </p:cxnSp>
      <p:sp>
        <p:nvSpPr>
          <p:cNvPr id="79891" name="Text Box 19"/>
          <p:cNvSpPr txBox="1">
            <a:spLocks noChangeArrowheads="1"/>
          </p:cNvSpPr>
          <p:nvPr/>
        </p:nvSpPr>
        <p:spPr bwMode="auto">
          <a:xfrm>
            <a:off x="6877050" y="2924175"/>
            <a:ext cx="1566863" cy="376238"/>
          </a:xfrm>
          <a:prstGeom prst="rect">
            <a:avLst/>
          </a:prstGeom>
          <a:noFill/>
          <a:ln w="9525">
            <a:solidFill>
              <a:schemeClr val="tx1"/>
            </a:solidFill>
            <a:miter lim="800000"/>
            <a:headEnd/>
            <a:tailEnd/>
          </a:ln>
        </p:spPr>
        <p:txBody>
          <a:bodyPr>
            <a:spAutoFit/>
          </a:bodyPr>
          <a:lstStyle/>
          <a:p>
            <a:pPr algn="ctr"/>
            <a:r>
              <a:rPr lang="el-GR"/>
              <a:t>Φθορισμός</a:t>
            </a:r>
          </a:p>
        </p:txBody>
      </p:sp>
      <p:sp>
        <p:nvSpPr>
          <p:cNvPr id="79892" name="Text Box 20"/>
          <p:cNvSpPr txBox="1">
            <a:spLocks noChangeArrowheads="1"/>
          </p:cNvSpPr>
          <p:nvPr/>
        </p:nvSpPr>
        <p:spPr bwMode="auto">
          <a:xfrm>
            <a:off x="7253288" y="4210050"/>
            <a:ext cx="785812" cy="376238"/>
          </a:xfrm>
          <a:prstGeom prst="rect">
            <a:avLst/>
          </a:prstGeom>
          <a:noFill/>
          <a:ln w="9525">
            <a:solidFill>
              <a:schemeClr val="tx1"/>
            </a:solidFill>
            <a:miter lim="800000"/>
            <a:headEnd/>
            <a:tailEnd/>
          </a:ln>
        </p:spPr>
        <p:txBody>
          <a:bodyPr>
            <a:spAutoFit/>
          </a:bodyPr>
          <a:lstStyle/>
          <a:p>
            <a:pPr algn="ctr"/>
            <a:r>
              <a:rPr lang="el-GR"/>
              <a:t>AFS</a:t>
            </a:r>
          </a:p>
        </p:txBody>
      </p:sp>
      <p:cxnSp>
        <p:nvCxnSpPr>
          <p:cNvPr id="79893" name="AutoShape 21"/>
          <p:cNvCxnSpPr>
            <a:cxnSpLocks noChangeShapeType="1"/>
          </p:cNvCxnSpPr>
          <p:nvPr/>
        </p:nvCxnSpPr>
        <p:spPr bwMode="auto">
          <a:xfrm>
            <a:off x="4706938" y="2024063"/>
            <a:ext cx="2151062" cy="969962"/>
          </a:xfrm>
          <a:prstGeom prst="bentConnector3">
            <a:avLst>
              <a:gd name="adj1" fmla="val 68218"/>
            </a:avLst>
          </a:prstGeom>
          <a:noFill/>
          <a:ln w="9525">
            <a:solidFill>
              <a:schemeClr val="tx1"/>
            </a:solidFill>
            <a:miter lim="800000"/>
            <a:headEnd/>
            <a:tailEnd type="triangle" w="med" len="med"/>
          </a:ln>
        </p:spPr>
      </p:cxnSp>
      <p:cxnSp>
        <p:nvCxnSpPr>
          <p:cNvPr id="79894" name="AutoShape 22"/>
          <p:cNvCxnSpPr>
            <a:cxnSpLocks noChangeShapeType="1"/>
          </p:cNvCxnSpPr>
          <p:nvPr/>
        </p:nvCxnSpPr>
        <p:spPr bwMode="auto">
          <a:xfrm rot="16200000" flipH="1">
            <a:off x="7192169" y="3756819"/>
            <a:ext cx="903287" cy="3175"/>
          </a:xfrm>
          <a:prstGeom prst="bentConnector3">
            <a:avLst>
              <a:gd name="adj1" fmla="val 49917"/>
            </a:avLst>
          </a:prstGeom>
          <a:noFill/>
          <a:ln w="9525">
            <a:solidFill>
              <a:schemeClr val="tx1"/>
            </a:solidFill>
            <a:miter lim="800000"/>
            <a:headEnd/>
            <a:tailEnd type="triangle" w="med" len="med"/>
          </a:ln>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chemeClr val="folHlink"/>
          </a:solidFill>
        </p:spPr>
        <p:txBody>
          <a:bodyPr/>
          <a:lstStyle/>
          <a:p>
            <a:r>
              <a:rPr lang="el-GR" sz="2800" dirty="0" smtClean="0"/>
              <a:t>ΣΥΝΗΘΕΙΣ ΕΝΟΡΓΑΝΕΣ ΤΕΧΝΙΚΕΣ ΓΙΑ ΑΝΑΛΥΣΗ ΔΙΑΛΥΜΑΤΩΝ</a:t>
            </a:r>
            <a:endParaRPr lang="el-GR" sz="2800" dirty="0"/>
          </a:p>
        </p:txBody>
      </p:sp>
      <p:sp>
        <p:nvSpPr>
          <p:cNvPr id="30723" name="Rectangle 3"/>
          <p:cNvSpPr>
            <a:spLocks noGrp="1" noChangeArrowheads="1"/>
          </p:cNvSpPr>
          <p:nvPr>
            <p:ph type="body" idx="1"/>
          </p:nvPr>
        </p:nvSpPr>
        <p:spPr>
          <a:xfrm>
            <a:off x="395288" y="2636838"/>
            <a:ext cx="8353425" cy="2808287"/>
          </a:xfrm>
        </p:spPr>
        <p:txBody>
          <a:bodyPr/>
          <a:lstStyle/>
          <a:p>
            <a:pPr marL="609600" indent="-609600">
              <a:buFont typeface="Wingdings" pitchFamily="2" charset="2"/>
              <a:buAutoNum type="arabicPeriod"/>
            </a:pPr>
            <a:r>
              <a:rPr lang="el-GR" b="1"/>
              <a:t>Φασματοσκοπία ατομικής απορρόφησης</a:t>
            </a:r>
          </a:p>
          <a:p>
            <a:pPr marL="609600" indent="-609600">
              <a:buFont typeface="Wingdings" pitchFamily="2" charset="2"/>
              <a:buAutoNum type="arabicPeriod"/>
            </a:pPr>
            <a:r>
              <a:rPr lang="el-GR" b="1"/>
              <a:t>Φασματοσκοπία ατομικής εκπομπής</a:t>
            </a:r>
          </a:p>
          <a:p>
            <a:pPr marL="609600" indent="-609600">
              <a:buFont typeface="Wingdings" pitchFamily="2" charset="2"/>
              <a:buAutoNum type="arabicPeriod"/>
            </a:pPr>
            <a:r>
              <a:rPr lang="el-GR" b="1"/>
              <a:t>Φασματομετρία μαζών</a:t>
            </a:r>
          </a:p>
          <a:p>
            <a:pPr marL="609600" indent="-609600">
              <a:buFont typeface="Wingdings" pitchFamily="2" charset="2"/>
              <a:buNone/>
            </a:pPr>
            <a:endParaRPr lang="el-G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1000" fill="hold"/>
                                        <p:tgtEl>
                                          <p:spTgt spid="307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 calcmode="lin" valueType="num">
                                      <p:cBhvr>
                                        <p:cTn id="14" dur="1000" fill="hold"/>
                                        <p:tgtEl>
                                          <p:spTgt spid="3072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072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 calcmode="lin" valueType="num">
                                      <p:cBhvr>
                                        <p:cTn id="21" dur="1000" fill="hold"/>
                                        <p:tgtEl>
                                          <p:spTgt spid="3072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072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j0236357[1]"/>
          <p:cNvPicPr>
            <a:picLocks noChangeAspect="1" noChangeArrowheads="1" noCrop="1"/>
          </p:cNvPicPr>
          <p:nvPr/>
        </p:nvPicPr>
        <p:blipFill>
          <a:blip r:embed="rId2" cstate="print"/>
          <a:srcRect/>
          <a:stretch>
            <a:fillRect/>
          </a:stretch>
        </p:blipFill>
        <p:spPr bwMode="auto">
          <a:xfrm>
            <a:off x="3657600" y="1098550"/>
            <a:ext cx="719138" cy="979488"/>
          </a:xfrm>
          <a:prstGeom prst="rect">
            <a:avLst/>
          </a:prstGeom>
          <a:noFill/>
          <a:ln w="9525">
            <a:noFill/>
            <a:miter lim="800000"/>
            <a:headEnd/>
            <a:tailEnd/>
          </a:ln>
        </p:spPr>
      </p:pic>
      <p:pic>
        <p:nvPicPr>
          <p:cNvPr id="16387" name="Picture 3" descr="j0396732[1]"/>
          <p:cNvPicPr>
            <a:picLocks noChangeAspect="1" noChangeArrowheads="1"/>
          </p:cNvPicPr>
          <p:nvPr/>
        </p:nvPicPr>
        <p:blipFill>
          <a:blip r:embed="rId3" cstate="print"/>
          <a:srcRect/>
          <a:stretch>
            <a:fillRect/>
          </a:stretch>
        </p:blipFill>
        <p:spPr bwMode="auto">
          <a:xfrm>
            <a:off x="7497763" y="4868863"/>
            <a:ext cx="1187450" cy="1190625"/>
          </a:xfrm>
          <a:prstGeom prst="rect">
            <a:avLst/>
          </a:prstGeom>
          <a:noFill/>
          <a:ln w="9525">
            <a:solidFill>
              <a:schemeClr val="tx1"/>
            </a:solidFill>
            <a:miter lim="800000"/>
            <a:headEnd/>
            <a:tailEnd/>
          </a:ln>
        </p:spPr>
      </p:pic>
      <p:pic>
        <p:nvPicPr>
          <p:cNvPr id="16388" name="Picture 4" descr="j0239641"/>
          <p:cNvPicPr>
            <a:picLocks noChangeAspect="1" noChangeArrowheads="1"/>
          </p:cNvPicPr>
          <p:nvPr/>
        </p:nvPicPr>
        <p:blipFill>
          <a:blip r:embed="rId4" cstate="print"/>
          <a:srcRect/>
          <a:stretch>
            <a:fillRect/>
          </a:stretch>
        </p:blipFill>
        <p:spPr bwMode="auto">
          <a:xfrm>
            <a:off x="3667125" y="4714875"/>
            <a:ext cx="1177925" cy="1104900"/>
          </a:xfrm>
          <a:prstGeom prst="rect">
            <a:avLst/>
          </a:prstGeom>
          <a:noFill/>
          <a:ln w="9525">
            <a:noFill/>
            <a:miter lim="800000"/>
            <a:headEnd/>
            <a:tailEnd/>
          </a:ln>
        </p:spPr>
      </p:pic>
      <p:pic>
        <p:nvPicPr>
          <p:cNvPr id="16389" name="Picture 5" descr="j0349965[1]"/>
          <p:cNvPicPr>
            <a:picLocks noChangeAspect="1" noChangeArrowheads="1"/>
          </p:cNvPicPr>
          <p:nvPr/>
        </p:nvPicPr>
        <p:blipFill>
          <a:blip r:embed="rId5" cstate="print"/>
          <a:srcRect/>
          <a:stretch>
            <a:fillRect/>
          </a:stretch>
        </p:blipFill>
        <p:spPr bwMode="auto">
          <a:xfrm>
            <a:off x="365125" y="1463675"/>
            <a:ext cx="736600" cy="901700"/>
          </a:xfrm>
          <a:prstGeom prst="rect">
            <a:avLst/>
          </a:prstGeom>
          <a:solidFill>
            <a:schemeClr val="accent1"/>
          </a:solidFill>
          <a:ln w="9525">
            <a:solidFill>
              <a:schemeClr val="tx1"/>
            </a:solidFill>
            <a:miter lim="800000"/>
            <a:headEnd/>
            <a:tailEnd/>
          </a:ln>
        </p:spPr>
      </p:pic>
      <p:sp>
        <p:nvSpPr>
          <p:cNvPr id="16390" name="Oval 6"/>
          <p:cNvSpPr>
            <a:spLocks noChangeArrowheads="1"/>
          </p:cNvSpPr>
          <p:nvPr/>
        </p:nvSpPr>
        <p:spPr bwMode="auto">
          <a:xfrm>
            <a:off x="2744788" y="1281113"/>
            <a:ext cx="180975" cy="1096962"/>
          </a:xfrm>
          <a:prstGeom prst="ellipse">
            <a:avLst/>
          </a:prstGeom>
          <a:solidFill>
            <a:srgbClr val="FFFFFF"/>
          </a:solidFill>
          <a:ln w="9525">
            <a:solidFill>
              <a:schemeClr val="tx1"/>
            </a:solidFill>
            <a:round/>
            <a:headEnd/>
            <a:tailEnd/>
          </a:ln>
        </p:spPr>
        <p:txBody>
          <a:bodyPr/>
          <a:lstStyle/>
          <a:p>
            <a:endParaRPr lang="el-GR"/>
          </a:p>
        </p:txBody>
      </p:sp>
      <p:sp>
        <p:nvSpPr>
          <p:cNvPr id="16391" name="Oval 7"/>
          <p:cNvSpPr>
            <a:spLocks noChangeArrowheads="1"/>
          </p:cNvSpPr>
          <p:nvPr/>
        </p:nvSpPr>
        <p:spPr bwMode="auto">
          <a:xfrm>
            <a:off x="5121275" y="1281113"/>
            <a:ext cx="182563" cy="1096962"/>
          </a:xfrm>
          <a:prstGeom prst="ellipse">
            <a:avLst/>
          </a:prstGeom>
          <a:solidFill>
            <a:srgbClr val="FFFFFF"/>
          </a:solidFill>
          <a:ln w="9525">
            <a:solidFill>
              <a:schemeClr val="tx1"/>
            </a:solidFill>
            <a:round/>
            <a:headEnd/>
            <a:tailEnd/>
          </a:ln>
        </p:spPr>
        <p:txBody>
          <a:bodyPr/>
          <a:lstStyle/>
          <a:p>
            <a:endParaRPr lang="el-GR"/>
          </a:p>
        </p:txBody>
      </p:sp>
      <p:sp>
        <p:nvSpPr>
          <p:cNvPr id="16392" name="Rectangle 8"/>
          <p:cNvSpPr>
            <a:spLocks noChangeArrowheads="1"/>
          </p:cNvSpPr>
          <p:nvPr/>
        </p:nvSpPr>
        <p:spPr bwMode="auto">
          <a:xfrm>
            <a:off x="6584950" y="2378075"/>
            <a:ext cx="730250" cy="731838"/>
          </a:xfrm>
          <a:prstGeom prst="rect">
            <a:avLst/>
          </a:prstGeom>
          <a:solidFill>
            <a:srgbClr val="FFFFFF"/>
          </a:solidFill>
          <a:ln w="9525">
            <a:solidFill>
              <a:schemeClr val="tx1"/>
            </a:solidFill>
            <a:miter lim="800000"/>
            <a:headEnd/>
            <a:tailEnd/>
          </a:ln>
        </p:spPr>
        <p:txBody>
          <a:bodyPr/>
          <a:lstStyle/>
          <a:p>
            <a:endParaRPr lang="el-GR"/>
          </a:p>
        </p:txBody>
      </p:sp>
      <p:sp>
        <p:nvSpPr>
          <p:cNvPr id="16393" name="Rectangle 9"/>
          <p:cNvSpPr>
            <a:spLocks noChangeArrowheads="1"/>
          </p:cNvSpPr>
          <p:nvPr/>
        </p:nvSpPr>
        <p:spPr bwMode="auto">
          <a:xfrm>
            <a:off x="6218238" y="1463675"/>
            <a:ext cx="1646237" cy="731838"/>
          </a:xfrm>
          <a:prstGeom prst="rect">
            <a:avLst/>
          </a:prstGeom>
          <a:solidFill>
            <a:srgbClr val="FF99CC"/>
          </a:solidFill>
          <a:ln w="9525">
            <a:solidFill>
              <a:schemeClr val="tx1"/>
            </a:solidFill>
            <a:miter lim="800000"/>
            <a:headEnd/>
            <a:tailEnd/>
          </a:ln>
        </p:spPr>
        <p:txBody>
          <a:bodyPr/>
          <a:lstStyle/>
          <a:p>
            <a:endParaRPr lang="el-GR"/>
          </a:p>
        </p:txBody>
      </p:sp>
      <p:sp>
        <p:nvSpPr>
          <p:cNvPr id="16394" name="Rectangle 10"/>
          <p:cNvSpPr>
            <a:spLocks noChangeArrowheads="1"/>
          </p:cNvSpPr>
          <p:nvPr/>
        </p:nvSpPr>
        <p:spPr bwMode="auto">
          <a:xfrm>
            <a:off x="5853113" y="3657600"/>
            <a:ext cx="549275" cy="549275"/>
          </a:xfrm>
          <a:prstGeom prst="rect">
            <a:avLst/>
          </a:prstGeom>
          <a:solidFill>
            <a:srgbClr val="FFFFFF"/>
          </a:solidFill>
          <a:ln w="9525">
            <a:solidFill>
              <a:schemeClr val="tx1"/>
            </a:solidFill>
            <a:miter lim="800000"/>
            <a:headEnd/>
            <a:tailEnd/>
          </a:ln>
        </p:spPr>
        <p:txBody>
          <a:bodyPr/>
          <a:lstStyle/>
          <a:p>
            <a:endParaRPr lang="el-GR"/>
          </a:p>
        </p:txBody>
      </p:sp>
      <p:sp>
        <p:nvSpPr>
          <p:cNvPr id="16395" name="Rectangle 11"/>
          <p:cNvSpPr>
            <a:spLocks noChangeArrowheads="1"/>
          </p:cNvSpPr>
          <p:nvPr/>
        </p:nvSpPr>
        <p:spPr bwMode="auto">
          <a:xfrm>
            <a:off x="6765925" y="3657600"/>
            <a:ext cx="549275" cy="549275"/>
          </a:xfrm>
          <a:prstGeom prst="rect">
            <a:avLst/>
          </a:prstGeom>
          <a:solidFill>
            <a:srgbClr val="FFFFFF"/>
          </a:solidFill>
          <a:ln w="9525">
            <a:solidFill>
              <a:schemeClr val="tx1"/>
            </a:solidFill>
            <a:miter lim="800000"/>
            <a:headEnd/>
            <a:tailEnd/>
          </a:ln>
        </p:spPr>
        <p:txBody>
          <a:bodyPr/>
          <a:lstStyle/>
          <a:p>
            <a:endParaRPr lang="el-GR"/>
          </a:p>
        </p:txBody>
      </p:sp>
      <p:cxnSp>
        <p:nvCxnSpPr>
          <p:cNvPr id="16396" name="AutoShape 12"/>
          <p:cNvCxnSpPr>
            <a:cxnSpLocks noChangeShapeType="1"/>
            <a:stCxn id="16392" idx="1"/>
            <a:endCxn id="16394" idx="0"/>
          </p:cNvCxnSpPr>
          <p:nvPr/>
        </p:nvCxnSpPr>
        <p:spPr bwMode="auto">
          <a:xfrm rot="10800000" flipV="1">
            <a:off x="6127750" y="2743200"/>
            <a:ext cx="457200" cy="914400"/>
          </a:xfrm>
          <a:prstGeom prst="bentConnector2">
            <a:avLst/>
          </a:prstGeom>
          <a:noFill/>
          <a:ln w="9525">
            <a:solidFill>
              <a:schemeClr val="tx1"/>
            </a:solidFill>
            <a:miter lim="800000"/>
            <a:headEnd/>
            <a:tailEnd/>
          </a:ln>
        </p:spPr>
      </p:cxnSp>
      <p:cxnSp>
        <p:nvCxnSpPr>
          <p:cNvPr id="16397" name="AutoShape 13"/>
          <p:cNvCxnSpPr>
            <a:cxnSpLocks noChangeShapeType="1"/>
            <a:stCxn id="16392" idx="2"/>
            <a:endCxn id="16395" idx="0"/>
          </p:cNvCxnSpPr>
          <p:nvPr/>
        </p:nvCxnSpPr>
        <p:spPr bwMode="auto">
          <a:xfrm rot="16200000" flipH="1">
            <a:off x="6721475" y="3338513"/>
            <a:ext cx="547687" cy="90488"/>
          </a:xfrm>
          <a:prstGeom prst="bentConnector3">
            <a:avLst>
              <a:gd name="adj1" fmla="val 50000"/>
            </a:avLst>
          </a:prstGeom>
          <a:noFill/>
          <a:ln w="9525">
            <a:solidFill>
              <a:schemeClr val="tx1"/>
            </a:solidFill>
            <a:miter lim="800000"/>
            <a:headEnd/>
            <a:tailEnd/>
          </a:ln>
        </p:spPr>
      </p:cxnSp>
      <p:cxnSp>
        <p:nvCxnSpPr>
          <p:cNvPr id="16398" name="AutoShape 14"/>
          <p:cNvCxnSpPr>
            <a:cxnSpLocks noChangeShapeType="1"/>
            <a:stCxn id="16393" idx="2"/>
            <a:endCxn id="16392" idx="0"/>
          </p:cNvCxnSpPr>
          <p:nvPr/>
        </p:nvCxnSpPr>
        <p:spPr bwMode="auto">
          <a:xfrm rot="5400000">
            <a:off x="6904038" y="2241550"/>
            <a:ext cx="182562" cy="90488"/>
          </a:xfrm>
          <a:prstGeom prst="bentConnector3">
            <a:avLst>
              <a:gd name="adj1" fmla="val 50000"/>
            </a:avLst>
          </a:prstGeom>
          <a:noFill/>
          <a:ln w="9525">
            <a:solidFill>
              <a:schemeClr val="tx1"/>
            </a:solidFill>
            <a:miter lim="800000"/>
            <a:headEnd/>
            <a:tailEnd/>
          </a:ln>
        </p:spPr>
      </p:cxnSp>
      <p:cxnSp>
        <p:nvCxnSpPr>
          <p:cNvPr id="16399" name="AutoShape 15"/>
          <p:cNvCxnSpPr>
            <a:cxnSpLocks noChangeShapeType="1"/>
            <a:endCxn id="16390" idx="1"/>
          </p:cNvCxnSpPr>
          <p:nvPr/>
        </p:nvCxnSpPr>
        <p:spPr bwMode="auto">
          <a:xfrm flipV="1">
            <a:off x="917575" y="1441450"/>
            <a:ext cx="1854200" cy="385763"/>
          </a:xfrm>
          <a:prstGeom prst="straightConnector1">
            <a:avLst/>
          </a:prstGeom>
          <a:noFill/>
          <a:ln w="9525">
            <a:solidFill>
              <a:schemeClr val="tx1"/>
            </a:solidFill>
            <a:round/>
            <a:headEnd/>
            <a:tailEnd/>
          </a:ln>
        </p:spPr>
      </p:cxnSp>
      <p:cxnSp>
        <p:nvCxnSpPr>
          <p:cNvPr id="16400" name="AutoShape 16"/>
          <p:cNvCxnSpPr>
            <a:cxnSpLocks noChangeShapeType="1"/>
            <a:endCxn id="16390" idx="3"/>
          </p:cNvCxnSpPr>
          <p:nvPr/>
        </p:nvCxnSpPr>
        <p:spPr bwMode="auto">
          <a:xfrm>
            <a:off x="917575" y="1827213"/>
            <a:ext cx="1854200" cy="390525"/>
          </a:xfrm>
          <a:prstGeom prst="straightConnector1">
            <a:avLst/>
          </a:prstGeom>
          <a:noFill/>
          <a:ln w="9525">
            <a:solidFill>
              <a:schemeClr val="tx1"/>
            </a:solidFill>
            <a:round/>
            <a:headEnd/>
            <a:tailEnd/>
          </a:ln>
        </p:spPr>
      </p:cxnSp>
      <p:cxnSp>
        <p:nvCxnSpPr>
          <p:cNvPr id="16401" name="AutoShape 17"/>
          <p:cNvCxnSpPr>
            <a:cxnSpLocks noChangeShapeType="1"/>
            <a:stCxn id="16390" idx="1"/>
            <a:endCxn id="16391" idx="5"/>
          </p:cNvCxnSpPr>
          <p:nvPr/>
        </p:nvCxnSpPr>
        <p:spPr bwMode="auto">
          <a:xfrm>
            <a:off x="2770188" y="1441450"/>
            <a:ext cx="2506662" cy="776288"/>
          </a:xfrm>
          <a:prstGeom prst="straightConnector1">
            <a:avLst/>
          </a:prstGeom>
          <a:noFill/>
          <a:ln w="9525">
            <a:solidFill>
              <a:schemeClr val="tx1"/>
            </a:solidFill>
            <a:round/>
            <a:headEnd/>
            <a:tailEnd/>
          </a:ln>
        </p:spPr>
      </p:cxnSp>
      <p:cxnSp>
        <p:nvCxnSpPr>
          <p:cNvPr id="16402" name="AutoShape 18"/>
          <p:cNvCxnSpPr>
            <a:cxnSpLocks noChangeShapeType="1"/>
            <a:stCxn id="16390" idx="3"/>
            <a:endCxn id="16391" idx="7"/>
          </p:cNvCxnSpPr>
          <p:nvPr/>
        </p:nvCxnSpPr>
        <p:spPr bwMode="auto">
          <a:xfrm flipV="1">
            <a:off x="2770188" y="1441450"/>
            <a:ext cx="2506662" cy="776288"/>
          </a:xfrm>
          <a:prstGeom prst="straightConnector1">
            <a:avLst/>
          </a:prstGeom>
          <a:noFill/>
          <a:ln w="9525">
            <a:solidFill>
              <a:schemeClr val="tx1"/>
            </a:solidFill>
            <a:round/>
            <a:headEnd/>
            <a:tailEnd/>
          </a:ln>
        </p:spPr>
      </p:cxnSp>
      <p:cxnSp>
        <p:nvCxnSpPr>
          <p:cNvPr id="16403" name="AutoShape 19"/>
          <p:cNvCxnSpPr>
            <a:cxnSpLocks noChangeShapeType="1"/>
            <a:stCxn id="16391" idx="7"/>
            <a:endCxn id="16393" idx="1"/>
          </p:cNvCxnSpPr>
          <p:nvPr/>
        </p:nvCxnSpPr>
        <p:spPr bwMode="auto">
          <a:xfrm>
            <a:off x="5276850" y="1441450"/>
            <a:ext cx="941388" cy="387350"/>
          </a:xfrm>
          <a:prstGeom prst="straightConnector1">
            <a:avLst/>
          </a:prstGeom>
          <a:noFill/>
          <a:ln w="9525">
            <a:solidFill>
              <a:schemeClr val="tx1"/>
            </a:solidFill>
            <a:round/>
            <a:headEnd/>
            <a:tailEnd/>
          </a:ln>
        </p:spPr>
      </p:cxnSp>
      <p:sp>
        <p:nvSpPr>
          <p:cNvPr id="16404" name="Freeform 20"/>
          <p:cNvSpPr>
            <a:spLocks/>
          </p:cNvSpPr>
          <p:nvPr/>
        </p:nvSpPr>
        <p:spPr bwMode="auto">
          <a:xfrm>
            <a:off x="3638550" y="3668713"/>
            <a:ext cx="584200" cy="793750"/>
          </a:xfrm>
          <a:custGeom>
            <a:avLst/>
            <a:gdLst/>
            <a:ahLst/>
            <a:cxnLst>
              <a:cxn ang="0">
                <a:pos x="0" y="900"/>
              </a:cxn>
              <a:cxn ang="0">
                <a:pos x="720" y="900"/>
              </a:cxn>
              <a:cxn ang="0">
                <a:pos x="720" y="180"/>
              </a:cxn>
              <a:cxn ang="0">
                <a:pos x="900" y="0"/>
              </a:cxn>
              <a:cxn ang="0">
                <a:pos x="1260" y="0"/>
              </a:cxn>
              <a:cxn ang="0">
                <a:pos x="1440" y="180"/>
              </a:cxn>
              <a:cxn ang="0">
                <a:pos x="1440" y="900"/>
              </a:cxn>
              <a:cxn ang="0">
                <a:pos x="1440" y="1440"/>
              </a:cxn>
              <a:cxn ang="0">
                <a:pos x="720" y="1440"/>
              </a:cxn>
              <a:cxn ang="0">
                <a:pos x="720" y="1080"/>
              </a:cxn>
              <a:cxn ang="0">
                <a:pos x="0" y="1080"/>
              </a:cxn>
            </a:cxnLst>
            <a:rect l="0" t="0" r="r" b="b"/>
            <a:pathLst>
              <a:path w="1440" h="1440">
                <a:moveTo>
                  <a:pt x="0" y="900"/>
                </a:moveTo>
                <a:lnTo>
                  <a:pt x="720" y="900"/>
                </a:lnTo>
                <a:lnTo>
                  <a:pt x="720" y="180"/>
                </a:lnTo>
                <a:lnTo>
                  <a:pt x="900" y="0"/>
                </a:lnTo>
                <a:lnTo>
                  <a:pt x="1260" y="0"/>
                </a:lnTo>
                <a:lnTo>
                  <a:pt x="1440" y="180"/>
                </a:lnTo>
                <a:lnTo>
                  <a:pt x="1440" y="900"/>
                </a:lnTo>
                <a:lnTo>
                  <a:pt x="1440" y="1440"/>
                </a:lnTo>
                <a:lnTo>
                  <a:pt x="720" y="1440"/>
                </a:lnTo>
                <a:lnTo>
                  <a:pt x="720" y="1080"/>
                </a:lnTo>
                <a:lnTo>
                  <a:pt x="0" y="1080"/>
                </a:lnTo>
              </a:path>
            </a:pathLst>
          </a:custGeom>
          <a:noFill/>
          <a:ln w="9525">
            <a:solidFill>
              <a:schemeClr val="tx1"/>
            </a:solidFill>
            <a:round/>
            <a:headEnd/>
            <a:tailEnd/>
          </a:ln>
        </p:spPr>
        <p:txBody>
          <a:bodyPr/>
          <a:lstStyle/>
          <a:p>
            <a:endParaRPr lang="el-GR"/>
          </a:p>
        </p:txBody>
      </p:sp>
      <p:sp>
        <p:nvSpPr>
          <p:cNvPr id="16405" name="Freeform 21"/>
          <p:cNvSpPr>
            <a:spLocks/>
          </p:cNvSpPr>
          <p:nvPr/>
        </p:nvSpPr>
        <p:spPr bwMode="auto">
          <a:xfrm>
            <a:off x="3074988" y="2085975"/>
            <a:ext cx="1463675" cy="1747838"/>
          </a:xfrm>
          <a:custGeom>
            <a:avLst/>
            <a:gdLst/>
            <a:ahLst/>
            <a:cxnLst>
              <a:cxn ang="0">
                <a:pos x="0" y="1620"/>
              </a:cxn>
              <a:cxn ang="0">
                <a:pos x="720" y="1620"/>
              </a:cxn>
              <a:cxn ang="0">
                <a:pos x="720" y="720"/>
              </a:cxn>
              <a:cxn ang="0">
                <a:pos x="900" y="720"/>
              </a:cxn>
              <a:cxn ang="0">
                <a:pos x="900" y="360"/>
              </a:cxn>
              <a:cxn ang="0">
                <a:pos x="540" y="180"/>
              </a:cxn>
              <a:cxn ang="0">
                <a:pos x="540" y="0"/>
              </a:cxn>
              <a:cxn ang="0">
                <a:pos x="1620" y="0"/>
              </a:cxn>
              <a:cxn ang="0">
                <a:pos x="1620" y="180"/>
              </a:cxn>
              <a:cxn ang="0">
                <a:pos x="1260" y="360"/>
              </a:cxn>
              <a:cxn ang="0">
                <a:pos x="1260" y="720"/>
              </a:cxn>
              <a:cxn ang="0">
                <a:pos x="1440" y="720"/>
              </a:cxn>
              <a:cxn ang="0">
                <a:pos x="1440" y="1980"/>
              </a:cxn>
              <a:cxn ang="0">
                <a:pos x="720" y="1980"/>
              </a:cxn>
              <a:cxn ang="0">
                <a:pos x="720" y="1800"/>
              </a:cxn>
              <a:cxn ang="0">
                <a:pos x="0" y="1800"/>
              </a:cxn>
            </a:cxnLst>
            <a:rect l="0" t="0" r="r" b="b"/>
            <a:pathLst>
              <a:path w="1620" h="1980">
                <a:moveTo>
                  <a:pt x="0" y="1620"/>
                </a:moveTo>
                <a:lnTo>
                  <a:pt x="720" y="1620"/>
                </a:lnTo>
                <a:lnTo>
                  <a:pt x="720" y="720"/>
                </a:lnTo>
                <a:lnTo>
                  <a:pt x="900" y="720"/>
                </a:lnTo>
                <a:lnTo>
                  <a:pt x="900" y="360"/>
                </a:lnTo>
                <a:lnTo>
                  <a:pt x="540" y="180"/>
                </a:lnTo>
                <a:lnTo>
                  <a:pt x="540" y="0"/>
                </a:lnTo>
                <a:lnTo>
                  <a:pt x="1620" y="0"/>
                </a:lnTo>
                <a:lnTo>
                  <a:pt x="1620" y="180"/>
                </a:lnTo>
                <a:lnTo>
                  <a:pt x="1260" y="360"/>
                </a:lnTo>
                <a:lnTo>
                  <a:pt x="1260" y="720"/>
                </a:lnTo>
                <a:lnTo>
                  <a:pt x="1440" y="720"/>
                </a:lnTo>
                <a:lnTo>
                  <a:pt x="1440" y="1980"/>
                </a:lnTo>
                <a:lnTo>
                  <a:pt x="720" y="1980"/>
                </a:lnTo>
                <a:lnTo>
                  <a:pt x="720" y="1800"/>
                </a:lnTo>
                <a:lnTo>
                  <a:pt x="0" y="1800"/>
                </a:lnTo>
              </a:path>
            </a:pathLst>
          </a:custGeom>
          <a:noFill/>
          <a:ln w="9525">
            <a:solidFill>
              <a:schemeClr val="tx1"/>
            </a:solidFill>
            <a:round/>
            <a:headEnd/>
            <a:tailEnd/>
          </a:ln>
        </p:spPr>
        <p:txBody>
          <a:bodyPr/>
          <a:lstStyle/>
          <a:p>
            <a:endParaRPr lang="el-GR"/>
          </a:p>
        </p:txBody>
      </p:sp>
      <p:sp>
        <p:nvSpPr>
          <p:cNvPr id="16406" name="Line 22"/>
          <p:cNvSpPr>
            <a:spLocks noChangeShapeType="1"/>
          </p:cNvSpPr>
          <p:nvPr/>
        </p:nvSpPr>
        <p:spPr bwMode="auto">
          <a:xfrm flipH="1">
            <a:off x="4067175" y="2205038"/>
            <a:ext cx="12700" cy="3455987"/>
          </a:xfrm>
          <a:prstGeom prst="line">
            <a:avLst/>
          </a:prstGeom>
          <a:noFill/>
          <a:ln w="41275">
            <a:solidFill>
              <a:schemeClr val="tx1"/>
            </a:solidFill>
            <a:prstDash val="sysDot"/>
            <a:round/>
            <a:headEnd/>
            <a:tailEnd/>
          </a:ln>
        </p:spPr>
        <p:txBody>
          <a:bodyPr/>
          <a:lstStyle/>
          <a:p>
            <a:endParaRPr lang="el-GR"/>
          </a:p>
        </p:txBody>
      </p:sp>
      <p:cxnSp>
        <p:nvCxnSpPr>
          <p:cNvPr id="16407" name="AutoShape 23"/>
          <p:cNvCxnSpPr>
            <a:cxnSpLocks noChangeShapeType="1"/>
          </p:cNvCxnSpPr>
          <p:nvPr/>
        </p:nvCxnSpPr>
        <p:spPr bwMode="auto">
          <a:xfrm flipV="1">
            <a:off x="5303838" y="1828800"/>
            <a:ext cx="939800" cy="388938"/>
          </a:xfrm>
          <a:prstGeom prst="straightConnector1">
            <a:avLst/>
          </a:prstGeom>
          <a:noFill/>
          <a:ln w="9525">
            <a:solidFill>
              <a:schemeClr val="tx1"/>
            </a:solidFill>
            <a:round/>
            <a:headEnd/>
            <a:tailEnd/>
          </a:ln>
        </p:spPr>
      </p:cxnSp>
      <p:sp>
        <p:nvSpPr>
          <p:cNvPr id="16408" name="Freeform 24"/>
          <p:cNvSpPr>
            <a:spLocks/>
          </p:cNvSpPr>
          <p:nvPr/>
        </p:nvSpPr>
        <p:spPr bwMode="auto">
          <a:xfrm>
            <a:off x="7561263" y="1463675"/>
            <a:ext cx="192087" cy="695325"/>
          </a:xfrm>
          <a:custGeom>
            <a:avLst/>
            <a:gdLst/>
            <a:ahLst/>
            <a:cxnLst>
              <a:cxn ang="0">
                <a:pos x="0" y="0"/>
              </a:cxn>
              <a:cxn ang="0">
                <a:pos x="180" y="180"/>
              </a:cxn>
              <a:cxn ang="0">
                <a:pos x="180" y="360"/>
              </a:cxn>
              <a:cxn ang="0">
                <a:pos x="180" y="540"/>
              </a:cxn>
              <a:cxn ang="0">
                <a:pos x="0" y="720"/>
              </a:cxn>
            </a:cxnLst>
            <a:rect l="0" t="0" r="r" b="b"/>
            <a:pathLst>
              <a:path w="210" h="720">
                <a:moveTo>
                  <a:pt x="0" y="0"/>
                </a:moveTo>
                <a:cubicBezTo>
                  <a:pt x="75" y="60"/>
                  <a:pt x="150" y="120"/>
                  <a:pt x="180" y="180"/>
                </a:cubicBezTo>
                <a:cubicBezTo>
                  <a:pt x="210" y="240"/>
                  <a:pt x="180" y="300"/>
                  <a:pt x="180" y="360"/>
                </a:cubicBezTo>
                <a:cubicBezTo>
                  <a:pt x="180" y="420"/>
                  <a:pt x="210" y="480"/>
                  <a:pt x="180" y="540"/>
                </a:cubicBezTo>
                <a:cubicBezTo>
                  <a:pt x="150" y="600"/>
                  <a:pt x="75" y="660"/>
                  <a:pt x="0" y="720"/>
                </a:cubicBezTo>
              </a:path>
            </a:pathLst>
          </a:custGeom>
          <a:noFill/>
          <a:ln w="9525" cap="flat" cmpd="sng">
            <a:solidFill>
              <a:schemeClr val="tx1"/>
            </a:solidFill>
            <a:prstDash val="solid"/>
            <a:round/>
            <a:headEnd/>
            <a:tailEnd/>
          </a:ln>
          <a:effectLst/>
        </p:spPr>
        <p:txBody>
          <a:bodyPr/>
          <a:lstStyle/>
          <a:p>
            <a:endParaRPr lang="el-GR"/>
          </a:p>
        </p:txBody>
      </p:sp>
      <p:cxnSp>
        <p:nvCxnSpPr>
          <p:cNvPr id="16409" name="AutoShape 25"/>
          <p:cNvCxnSpPr>
            <a:cxnSpLocks noChangeShapeType="1"/>
            <a:stCxn id="16393" idx="1"/>
            <a:endCxn id="16408" idx="1"/>
          </p:cNvCxnSpPr>
          <p:nvPr/>
        </p:nvCxnSpPr>
        <p:spPr bwMode="auto">
          <a:xfrm flipV="1">
            <a:off x="6218238" y="1636713"/>
            <a:ext cx="1508125" cy="192087"/>
          </a:xfrm>
          <a:prstGeom prst="straightConnector1">
            <a:avLst/>
          </a:prstGeom>
          <a:noFill/>
          <a:ln w="9525">
            <a:solidFill>
              <a:schemeClr val="tx1"/>
            </a:solidFill>
            <a:round/>
            <a:headEnd/>
            <a:tailEnd/>
          </a:ln>
          <a:effectLst/>
        </p:spPr>
      </p:cxnSp>
      <p:cxnSp>
        <p:nvCxnSpPr>
          <p:cNvPr id="16410" name="AutoShape 26"/>
          <p:cNvCxnSpPr>
            <a:cxnSpLocks noChangeShapeType="1"/>
            <a:stCxn id="16393" idx="1"/>
            <a:endCxn id="16408" idx="3"/>
          </p:cNvCxnSpPr>
          <p:nvPr/>
        </p:nvCxnSpPr>
        <p:spPr bwMode="auto">
          <a:xfrm>
            <a:off x="6218238" y="1828800"/>
            <a:ext cx="1508125" cy="155575"/>
          </a:xfrm>
          <a:prstGeom prst="straightConnector1">
            <a:avLst/>
          </a:prstGeom>
          <a:noFill/>
          <a:ln w="9525">
            <a:solidFill>
              <a:schemeClr val="tx1"/>
            </a:solidFill>
            <a:round/>
            <a:headEnd/>
            <a:tailEnd/>
          </a:ln>
          <a:effectLst/>
        </p:spPr>
      </p:cxnSp>
      <p:sp>
        <p:nvSpPr>
          <p:cNvPr id="16411" name="Text Box 27"/>
          <p:cNvSpPr txBox="1">
            <a:spLocks noChangeArrowheads="1"/>
          </p:cNvSpPr>
          <p:nvPr/>
        </p:nvSpPr>
        <p:spPr bwMode="auto">
          <a:xfrm>
            <a:off x="6218238" y="1098550"/>
            <a:ext cx="1954212" cy="547688"/>
          </a:xfrm>
          <a:prstGeom prst="rect">
            <a:avLst/>
          </a:prstGeom>
          <a:noFill/>
          <a:ln w="9525">
            <a:noFill/>
            <a:miter lim="800000"/>
            <a:headEnd/>
            <a:tailEnd/>
          </a:ln>
        </p:spPr>
        <p:txBody>
          <a:bodyPr/>
          <a:lstStyle/>
          <a:p>
            <a:r>
              <a:rPr lang="el-GR" sz="1600"/>
              <a:t>Μονοχρωμάτορας</a:t>
            </a:r>
          </a:p>
        </p:txBody>
      </p:sp>
      <p:sp>
        <p:nvSpPr>
          <p:cNvPr id="16412" name="Text Box 28"/>
          <p:cNvSpPr txBox="1">
            <a:spLocks noChangeArrowheads="1"/>
          </p:cNvSpPr>
          <p:nvPr/>
        </p:nvSpPr>
        <p:spPr bwMode="auto">
          <a:xfrm>
            <a:off x="7315200" y="2560638"/>
            <a:ext cx="1360488" cy="366712"/>
          </a:xfrm>
          <a:prstGeom prst="rect">
            <a:avLst/>
          </a:prstGeom>
          <a:noFill/>
          <a:ln w="9525">
            <a:solidFill>
              <a:schemeClr val="tx1"/>
            </a:solidFill>
            <a:miter lim="800000"/>
            <a:headEnd/>
            <a:tailEnd/>
          </a:ln>
        </p:spPr>
        <p:txBody>
          <a:bodyPr/>
          <a:lstStyle/>
          <a:p>
            <a:r>
              <a:rPr lang="el-GR" sz="1600"/>
              <a:t>Ενισχυτής</a:t>
            </a:r>
          </a:p>
        </p:txBody>
      </p:sp>
      <p:sp>
        <p:nvSpPr>
          <p:cNvPr id="16413" name="Text Box 29"/>
          <p:cNvSpPr txBox="1">
            <a:spLocks noChangeArrowheads="1"/>
          </p:cNvSpPr>
          <p:nvPr/>
        </p:nvSpPr>
        <p:spPr bwMode="auto">
          <a:xfrm>
            <a:off x="5592763" y="4206875"/>
            <a:ext cx="2508250" cy="365125"/>
          </a:xfrm>
          <a:prstGeom prst="rect">
            <a:avLst/>
          </a:prstGeom>
          <a:noFill/>
          <a:ln w="9525">
            <a:solidFill>
              <a:schemeClr val="tx1"/>
            </a:solidFill>
            <a:miter lim="800000"/>
            <a:headEnd/>
            <a:tailEnd/>
          </a:ln>
        </p:spPr>
        <p:txBody>
          <a:bodyPr/>
          <a:lstStyle/>
          <a:p>
            <a:r>
              <a:rPr lang="el-GR" sz="1600"/>
              <a:t>Φωτοπολλαπλασιαστές</a:t>
            </a:r>
          </a:p>
        </p:txBody>
      </p:sp>
      <p:cxnSp>
        <p:nvCxnSpPr>
          <p:cNvPr id="16414" name="AutoShape 30"/>
          <p:cNvCxnSpPr>
            <a:cxnSpLocks noChangeShapeType="1"/>
            <a:stCxn id="16413" idx="2"/>
            <a:endCxn id="0" idx="1"/>
          </p:cNvCxnSpPr>
          <p:nvPr/>
        </p:nvCxnSpPr>
        <p:spPr bwMode="auto">
          <a:xfrm rot="16200000" flipH="1">
            <a:off x="6726238" y="4692650"/>
            <a:ext cx="892175" cy="650875"/>
          </a:xfrm>
          <a:prstGeom prst="bentConnector2">
            <a:avLst/>
          </a:prstGeom>
          <a:noFill/>
          <a:ln w="9525">
            <a:solidFill>
              <a:schemeClr val="tx1"/>
            </a:solidFill>
            <a:miter lim="800000"/>
            <a:headEnd/>
            <a:tailEnd type="triangle" w="med" len="med"/>
          </a:ln>
          <a:effectLst/>
        </p:spPr>
      </p:cxnSp>
      <p:sp>
        <p:nvSpPr>
          <p:cNvPr id="16415" name="Text Box 31"/>
          <p:cNvSpPr txBox="1">
            <a:spLocks noChangeArrowheads="1"/>
          </p:cNvSpPr>
          <p:nvPr/>
        </p:nvSpPr>
        <p:spPr bwMode="auto">
          <a:xfrm>
            <a:off x="182563" y="1098550"/>
            <a:ext cx="1646237" cy="547688"/>
          </a:xfrm>
          <a:prstGeom prst="rect">
            <a:avLst/>
          </a:prstGeom>
          <a:noFill/>
          <a:ln w="9525">
            <a:noFill/>
            <a:miter lim="800000"/>
            <a:headEnd/>
            <a:tailEnd/>
          </a:ln>
        </p:spPr>
        <p:txBody>
          <a:bodyPr/>
          <a:lstStyle/>
          <a:p>
            <a:r>
              <a:rPr lang="el-GR" sz="1600"/>
              <a:t>Λυχνία καθόδου</a:t>
            </a:r>
          </a:p>
        </p:txBody>
      </p:sp>
      <p:sp>
        <p:nvSpPr>
          <p:cNvPr id="16416" name="Text Box 32"/>
          <p:cNvSpPr txBox="1">
            <a:spLocks noChangeArrowheads="1"/>
          </p:cNvSpPr>
          <p:nvPr/>
        </p:nvSpPr>
        <p:spPr bwMode="auto">
          <a:xfrm>
            <a:off x="1646238" y="5121275"/>
            <a:ext cx="2011362" cy="547688"/>
          </a:xfrm>
          <a:prstGeom prst="rect">
            <a:avLst/>
          </a:prstGeom>
          <a:noFill/>
          <a:ln w="9525">
            <a:solidFill>
              <a:schemeClr val="tx1"/>
            </a:solidFill>
            <a:miter lim="800000"/>
            <a:headEnd/>
            <a:tailEnd/>
          </a:ln>
        </p:spPr>
        <p:txBody>
          <a:bodyPr/>
          <a:lstStyle/>
          <a:p>
            <a:pPr algn="ctr"/>
            <a:r>
              <a:rPr lang="el-GR" sz="1600"/>
              <a:t>Αναλυόμενο διάλυμα δείγματος</a:t>
            </a:r>
          </a:p>
        </p:txBody>
      </p:sp>
      <p:sp>
        <p:nvSpPr>
          <p:cNvPr id="16417" name="Text Box 33"/>
          <p:cNvSpPr txBox="1">
            <a:spLocks noChangeArrowheads="1"/>
          </p:cNvSpPr>
          <p:nvPr/>
        </p:nvSpPr>
        <p:spPr bwMode="auto">
          <a:xfrm>
            <a:off x="1543050" y="3995738"/>
            <a:ext cx="1463675" cy="549275"/>
          </a:xfrm>
          <a:prstGeom prst="rect">
            <a:avLst/>
          </a:prstGeom>
          <a:noFill/>
          <a:ln w="9525">
            <a:noFill/>
            <a:miter lim="800000"/>
            <a:headEnd/>
            <a:tailEnd/>
          </a:ln>
        </p:spPr>
        <p:txBody>
          <a:bodyPr/>
          <a:lstStyle/>
          <a:p>
            <a:pPr algn="ctr"/>
            <a:r>
              <a:rPr lang="el-GR" sz="1600"/>
              <a:t>Οξειδωτικό αέριο</a:t>
            </a:r>
          </a:p>
        </p:txBody>
      </p:sp>
      <p:sp>
        <p:nvSpPr>
          <p:cNvPr id="16418" name="Text Box 34"/>
          <p:cNvSpPr txBox="1">
            <a:spLocks noChangeArrowheads="1"/>
          </p:cNvSpPr>
          <p:nvPr/>
        </p:nvSpPr>
        <p:spPr bwMode="auto">
          <a:xfrm>
            <a:off x="1557338" y="3175000"/>
            <a:ext cx="1463675" cy="549275"/>
          </a:xfrm>
          <a:prstGeom prst="rect">
            <a:avLst/>
          </a:prstGeom>
          <a:noFill/>
          <a:ln w="9525">
            <a:noFill/>
            <a:miter lim="800000"/>
            <a:headEnd/>
            <a:tailEnd/>
          </a:ln>
        </p:spPr>
        <p:txBody>
          <a:bodyPr/>
          <a:lstStyle/>
          <a:p>
            <a:r>
              <a:rPr lang="el-GR" sz="1600"/>
              <a:t>Καύσιμο αέριο</a:t>
            </a:r>
          </a:p>
        </p:txBody>
      </p:sp>
      <p:sp>
        <p:nvSpPr>
          <p:cNvPr id="16419" name="Line 35"/>
          <p:cNvSpPr>
            <a:spLocks noChangeShapeType="1"/>
          </p:cNvSpPr>
          <p:nvPr/>
        </p:nvSpPr>
        <p:spPr bwMode="auto">
          <a:xfrm>
            <a:off x="2743200" y="4206875"/>
            <a:ext cx="731838" cy="1588"/>
          </a:xfrm>
          <a:prstGeom prst="line">
            <a:avLst/>
          </a:prstGeom>
          <a:noFill/>
          <a:ln w="9525">
            <a:solidFill>
              <a:schemeClr val="tx1"/>
            </a:solidFill>
            <a:round/>
            <a:headEnd/>
            <a:tailEnd type="triangle" w="med" len="med"/>
          </a:ln>
          <a:effectLst/>
        </p:spPr>
        <p:txBody>
          <a:bodyPr/>
          <a:lstStyle/>
          <a:p>
            <a:endParaRPr lang="el-GR"/>
          </a:p>
        </p:txBody>
      </p:sp>
      <p:sp>
        <p:nvSpPr>
          <p:cNvPr id="16420" name="Line 36"/>
          <p:cNvSpPr>
            <a:spLocks noChangeShapeType="1"/>
          </p:cNvSpPr>
          <p:nvPr/>
        </p:nvSpPr>
        <p:spPr bwMode="auto">
          <a:xfrm>
            <a:off x="2312988" y="3575050"/>
            <a:ext cx="731837" cy="1588"/>
          </a:xfrm>
          <a:prstGeom prst="line">
            <a:avLst/>
          </a:prstGeom>
          <a:noFill/>
          <a:ln w="9525">
            <a:solidFill>
              <a:schemeClr val="tx1"/>
            </a:solidFill>
            <a:round/>
            <a:headEnd/>
            <a:tailEnd type="triangle" w="med" len="med"/>
          </a:ln>
          <a:effectLst/>
        </p:spPr>
        <p:txBody>
          <a:bodyPr/>
          <a:lstStyle/>
          <a:p>
            <a:endParaRPr lang="el-GR"/>
          </a:p>
        </p:txBody>
      </p:sp>
      <p:sp>
        <p:nvSpPr>
          <p:cNvPr id="16421" name="AutoShape 37"/>
          <p:cNvSpPr>
            <a:spLocks/>
          </p:cNvSpPr>
          <p:nvPr/>
        </p:nvSpPr>
        <p:spPr bwMode="auto">
          <a:xfrm>
            <a:off x="4543425" y="2179638"/>
            <a:ext cx="211138" cy="2193925"/>
          </a:xfrm>
          <a:prstGeom prst="rightBrace">
            <a:avLst>
              <a:gd name="adj1" fmla="val 86591"/>
              <a:gd name="adj2" fmla="val 50000"/>
            </a:avLst>
          </a:prstGeom>
          <a:noFill/>
          <a:ln w="9525">
            <a:solidFill>
              <a:schemeClr val="tx1"/>
            </a:solidFill>
            <a:round/>
            <a:headEnd/>
            <a:tailEnd/>
          </a:ln>
          <a:effectLst/>
        </p:spPr>
        <p:txBody>
          <a:bodyPr/>
          <a:lstStyle/>
          <a:p>
            <a:endParaRPr lang="el-GR"/>
          </a:p>
        </p:txBody>
      </p:sp>
      <p:sp>
        <p:nvSpPr>
          <p:cNvPr id="16422" name="Rectangle 38"/>
          <p:cNvSpPr>
            <a:spLocks noChangeArrowheads="1"/>
          </p:cNvSpPr>
          <p:nvPr/>
        </p:nvSpPr>
        <p:spPr bwMode="auto">
          <a:xfrm rot="16200000">
            <a:off x="3500438" y="3190875"/>
            <a:ext cx="2686050" cy="257175"/>
          </a:xfrm>
          <a:prstGeom prst="rect">
            <a:avLst/>
          </a:prstGeom>
          <a:noFill/>
          <a:ln w="9525">
            <a:noFill/>
            <a:miter lim="800000"/>
            <a:headEnd/>
            <a:tailEnd/>
          </a:ln>
          <a:effectLst/>
        </p:spPr>
        <p:txBody>
          <a:bodyPr/>
          <a:lstStyle/>
          <a:p>
            <a:pPr algn="ctr"/>
            <a:r>
              <a:rPr lang="el-GR" sz="1600"/>
              <a:t>Εκνεφελωτής</a:t>
            </a:r>
          </a:p>
        </p:txBody>
      </p:sp>
      <p:sp>
        <p:nvSpPr>
          <p:cNvPr id="16423" name="Text Box 39"/>
          <p:cNvSpPr txBox="1">
            <a:spLocks noChangeArrowheads="1"/>
          </p:cNvSpPr>
          <p:nvPr/>
        </p:nvSpPr>
        <p:spPr bwMode="auto">
          <a:xfrm>
            <a:off x="3492500" y="549275"/>
            <a:ext cx="935038" cy="547688"/>
          </a:xfrm>
          <a:prstGeom prst="rect">
            <a:avLst/>
          </a:prstGeom>
          <a:noFill/>
          <a:ln w="9525">
            <a:noFill/>
            <a:miter lim="800000"/>
            <a:headEnd/>
            <a:tailEnd/>
          </a:ln>
        </p:spPr>
        <p:txBody>
          <a:bodyPr/>
          <a:lstStyle/>
          <a:p>
            <a:r>
              <a:rPr lang="el-GR" sz="1600"/>
              <a:t>Φλόγα</a:t>
            </a:r>
          </a:p>
        </p:txBody>
      </p:sp>
      <p:sp>
        <p:nvSpPr>
          <p:cNvPr id="16424" name="Text Box 40"/>
          <p:cNvSpPr txBox="1">
            <a:spLocks noChangeArrowheads="1"/>
          </p:cNvSpPr>
          <p:nvPr/>
        </p:nvSpPr>
        <p:spPr bwMode="auto">
          <a:xfrm>
            <a:off x="900113" y="260350"/>
            <a:ext cx="2519362" cy="547688"/>
          </a:xfrm>
          <a:prstGeom prst="rect">
            <a:avLst/>
          </a:prstGeom>
          <a:solidFill>
            <a:schemeClr val="folHlink"/>
          </a:solidFill>
          <a:ln w="9525">
            <a:noFill/>
            <a:miter lim="800000"/>
            <a:headEnd/>
            <a:tailEnd/>
          </a:ln>
        </p:spPr>
        <p:txBody>
          <a:bodyPr/>
          <a:lstStyle/>
          <a:p>
            <a:r>
              <a:rPr lang="en-US" sz="2400" b="1"/>
              <a:t>F- AAS</a:t>
            </a:r>
            <a:endParaRPr lang="el-GR" sz="2400" b="1"/>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DSC03071"/>
          <p:cNvPicPr>
            <a:picLocks noChangeAspect="1" noChangeArrowheads="1"/>
          </p:cNvPicPr>
          <p:nvPr/>
        </p:nvPicPr>
        <p:blipFill>
          <a:blip r:embed="rId2" cstate="print"/>
          <a:srcRect/>
          <a:stretch>
            <a:fillRect/>
          </a:stretch>
        </p:blipFill>
        <p:spPr bwMode="auto">
          <a:xfrm>
            <a:off x="1835150" y="0"/>
            <a:ext cx="5143500" cy="6858000"/>
          </a:xfrm>
          <a:prstGeom prst="rect">
            <a:avLst/>
          </a:prstGeom>
          <a:noFill/>
        </p:spPr>
      </p:pic>
      <p:pic>
        <p:nvPicPr>
          <p:cNvPr id="31749" name="Picture 5" descr="DSC03070"/>
          <p:cNvPicPr>
            <a:picLocks noChangeAspect="1" noChangeArrowheads="1"/>
          </p:cNvPicPr>
          <p:nvPr/>
        </p:nvPicPr>
        <p:blipFill>
          <a:blip r:embed="rId3" cstate="print"/>
          <a:srcRect/>
          <a:stretch>
            <a:fillRect/>
          </a:stretch>
        </p:blipFill>
        <p:spPr bwMode="auto">
          <a:xfrm>
            <a:off x="0" y="0"/>
            <a:ext cx="9144000" cy="68595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1000" fill="hold"/>
                                        <p:tgtEl>
                                          <p:spTgt spid="31749"/>
                                        </p:tgtEl>
                                        <p:attrNameLst>
                                          <p:attrName>ppt_w</p:attrName>
                                        </p:attrNameLst>
                                      </p:cBhvr>
                                      <p:tavLst>
                                        <p:tav tm="0">
                                          <p:val>
                                            <p:strVal val="#ppt_w*0.70"/>
                                          </p:val>
                                        </p:tav>
                                        <p:tav tm="100000">
                                          <p:val>
                                            <p:strVal val="#ppt_w"/>
                                          </p:val>
                                        </p:tav>
                                      </p:tavLst>
                                    </p:anim>
                                    <p:anim calcmode="lin" valueType="num">
                                      <p:cBhvr>
                                        <p:cTn id="8" dur="1000" fill="hold"/>
                                        <p:tgtEl>
                                          <p:spTgt spid="31749"/>
                                        </p:tgtEl>
                                        <p:attrNameLst>
                                          <p:attrName>ppt_h</p:attrName>
                                        </p:attrNameLst>
                                      </p:cBhvr>
                                      <p:tavLst>
                                        <p:tav tm="0">
                                          <p:val>
                                            <p:strVal val="#ppt_h"/>
                                          </p:val>
                                        </p:tav>
                                        <p:tav tm="100000">
                                          <p:val>
                                            <p:strVal val="#ppt_h"/>
                                          </p:val>
                                        </p:tav>
                                      </p:tavLst>
                                    </p:anim>
                                    <p:animEffect transition="in" filter="fade">
                                      <p:cBhvr>
                                        <p:cTn id="9" dur="1000"/>
                                        <p:tgtEl>
                                          <p:spTgt spid="31749"/>
                                        </p:tgtEl>
                                      </p:cBhvr>
                                    </p:animEffect>
                                  </p:childTnLst>
                                </p:cTn>
                              </p:par>
                              <p:par>
                                <p:cTn id="10" presetID="3" presetClass="exit" presetSubtype="10" fill="hold" nodeType="withEffect">
                                  <p:stCondLst>
                                    <p:cond delay="0"/>
                                  </p:stCondLst>
                                  <p:childTnLst>
                                    <p:animEffect transition="out" filter="blinds(horizontal)">
                                      <p:cBhvr>
                                        <p:cTn id="11" dur="500"/>
                                        <p:tgtEl>
                                          <p:spTgt spid="31748"/>
                                        </p:tgtEl>
                                      </p:cBhvr>
                                    </p:animEffect>
                                    <p:set>
                                      <p:cBhvr>
                                        <p:cTn id="12" dur="1" fill="hold">
                                          <p:stCondLst>
                                            <p:cond delay="499"/>
                                          </p:stCondLst>
                                        </p:cTn>
                                        <p:tgtEl>
                                          <p:spTgt spid="317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MOV03072.MPG">
            <a:hlinkClick r:id="" action="ppaction://media"/>
          </p:cNvPr>
          <p:cNvPicPr>
            <a:picLocks noRot="1" noChangeAspect="1" noChangeArrowheads="1"/>
          </p:cNvPicPr>
          <p:nvPr>
            <a:videoFile r:link="rId1"/>
          </p:nvPr>
        </p:nvPicPr>
        <p:blipFill>
          <a:blip r:embed="rId3" cstate="print"/>
          <a:srcRect/>
          <a:stretch>
            <a:fillRect/>
          </a:stretch>
        </p:blipFill>
        <p:spPr bwMode="auto">
          <a:xfrm>
            <a:off x="1524000" y="1143000"/>
            <a:ext cx="6096000" cy="45720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77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2772"/>
                                        </p:tgtEl>
                                      </p:cBhvr>
                                    </p:cmd>
                                  </p:childTnLst>
                                </p:cTn>
                              </p:par>
                            </p:childTnLst>
                          </p:cTn>
                        </p:par>
                      </p:childTnLst>
                    </p:cTn>
                  </p:par>
                </p:childTnLst>
              </p:cTn>
              <p:nextCondLst>
                <p:cond evt="onClick" delay="0">
                  <p:tgtEl>
                    <p:spTgt spid="32772"/>
                  </p:tgtEl>
                </p:cond>
              </p:nextCondLst>
            </p:seq>
            <p:video>
              <p:cMediaNode>
                <p:cTn id="7" fill="hold" display="0">
                  <p:stCondLst>
                    <p:cond delay="indefinite"/>
                  </p:stCondLst>
                  <p:endCondLst>
                    <p:cond evt="onNext" delay="0">
                      <p:tgtEl>
                        <p:sldTgt/>
                      </p:tgtEl>
                    </p:cond>
                    <p:cond evt="onPrev" delay="0">
                      <p:tgtEl>
                        <p:sldTgt/>
                      </p:tgtEl>
                    </p:cond>
                  </p:endCondLst>
                </p:cTn>
                <p:tgtEl>
                  <p:spTgt spid="32772"/>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j0396732[1]"/>
          <p:cNvPicPr>
            <a:picLocks noChangeAspect="1" noChangeArrowheads="1"/>
          </p:cNvPicPr>
          <p:nvPr/>
        </p:nvPicPr>
        <p:blipFill>
          <a:blip r:embed="rId2" cstate="print"/>
          <a:srcRect/>
          <a:stretch>
            <a:fillRect/>
          </a:stretch>
        </p:blipFill>
        <p:spPr bwMode="auto">
          <a:xfrm>
            <a:off x="7524750" y="5157788"/>
            <a:ext cx="1262063" cy="1411287"/>
          </a:xfrm>
          <a:prstGeom prst="rect">
            <a:avLst/>
          </a:prstGeom>
          <a:noFill/>
          <a:ln w="9525">
            <a:noFill/>
            <a:miter lim="800000"/>
            <a:headEnd/>
            <a:tailEnd/>
          </a:ln>
        </p:spPr>
      </p:pic>
      <p:pic>
        <p:nvPicPr>
          <p:cNvPr id="17411" name="Picture 3" descr="j0349965[1]"/>
          <p:cNvPicPr>
            <a:picLocks noChangeAspect="1" noChangeArrowheads="1"/>
          </p:cNvPicPr>
          <p:nvPr/>
        </p:nvPicPr>
        <p:blipFill>
          <a:blip r:embed="rId3" cstate="print"/>
          <a:srcRect/>
          <a:stretch>
            <a:fillRect/>
          </a:stretch>
        </p:blipFill>
        <p:spPr bwMode="auto">
          <a:xfrm>
            <a:off x="1211263" y="3109913"/>
            <a:ext cx="627062" cy="857250"/>
          </a:xfrm>
          <a:prstGeom prst="rect">
            <a:avLst/>
          </a:prstGeom>
          <a:solidFill>
            <a:srgbClr val="3399FF"/>
          </a:solidFill>
          <a:ln w="9525">
            <a:noFill/>
            <a:miter lim="800000"/>
            <a:headEnd/>
            <a:tailEnd/>
          </a:ln>
        </p:spPr>
      </p:pic>
      <p:sp>
        <p:nvSpPr>
          <p:cNvPr id="17412" name="Oval 4"/>
          <p:cNvSpPr>
            <a:spLocks noChangeArrowheads="1"/>
          </p:cNvSpPr>
          <p:nvPr/>
        </p:nvSpPr>
        <p:spPr bwMode="auto">
          <a:xfrm>
            <a:off x="3233738" y="2935288"/>
            <a:ext cx="155575" cy="1042987"/>
          </a:xfrm>
          <a:prstGeom prst="ellipse">
            <a:avLst/>
          </a:prstGeom>
          <a:solidFill>
            <a:srgbClr val="FFFFFF"/>
          </a:solidFill>
          <a:ln w="9525">
            <a:solidFill>
              <a:srgbClr val="000000"/>
            </a:solidFill>
            <a:round/>
            <a:headEnd/>
            <a:tailEnd/>
          </a:ln>
        </p:spPr>
        <p:txBody>
          <a:bodyPr/>
          <a:lstStyle/>
          <a:p>
            <a:endParaRPr lang="el-GR"/>
          </a:p>
        </p:txBody>
      </p:sp>
      <p:sp>
        <p:nvSpPr>
          <p:cNvPr id="17413" name="Oval 5"/>
          <p:cNvSpPr>
            <a:spLocks noChangeArrowheads="1"/>
          </p:cNvSpPr>
          <p:nvPr/>
        </p:nvSpPr>
        <p:spPr bwMode="auto">
          <a:xfrm>
            <a:off x="5254625" y="2935288"/>
            <a:ext cx="157163" cy="1042987"/>
          </a:xfrm>
          <a:prstGeom prst="ellipse">
            <a:avLst/>
          </a:prstGeom>
          <a:solidFill>
            <a:srgbClr val="FFFFFF"/>
          </a:solidFill>
          <a:ln w="9525">
            <a:solidFill>
              <a:srgbClr val="000000"/>
            </a:solidFill>
            <a:round/>
            <a:headEnd/>
            <a:tailEnd/>
          </a:ln>
        </p:spPr>
        <p:txBody>
          <a:bodyPr/>
          <a:lstStyle/>
          <a:p>
            <a:endParaRPr lang="el-GR"/>
          </a:p>
        </p:txBody>
      </p:sp>
      <p:sp>
        <p:nvSpPr>
          <p:cNvPr id="17414" name="Rectangle 6"/>
          <p:cNvSpPr>
            <a:spLocks noChangeArrowheads="1"/>
          </p:cNvSpPr>
          <p:nvPr/>
        </p:nvSpPr>
        <p:spPr bwMode="auto">
          <a:xfrm>
            <a:off x="6500813" y="3978275"/>
            <a:ext cx="620712" cy="695325"/>
          </a:xfrm>
          <a:prstGeom prst="rect">
            <a:avLst/>
          </a:prstGeom>
          <a:solidFill>
            <a:srgbClr val="FFFFFF"/>
          </a:solidFill>
          <a:ln w="9525">
            <a:solidFill>
              <a:srgbClr val="000000"/>
            </a:solidFill>
            <a:miter lim="800000"/>
            <a:headEnd/>
            <a:tailEnd/>
          </a:ln>
        </p:spPr>
        <p:txBody>
          <a:bodyPr/>
          <a:lstStyle/>
          <a:p>
            <a:endParaRPr lang="el-GR"/>
          </a:p>
        </p:txBody>
      </p:sp>
      <p:sp>
        <p:nvSpPr>
          <p:cNvPr id="17415" name="Rectangle 7"/>
          <p:cNvSpPr>
            <a:spLocks noChangeArrowheads="1"/>
          </p:cNvSpPr>
          <p:nvPr/>
        </p:nvSpPr>
        <p:spPr bwMode="auto">
          <a:xfrm>
            <a:off x="6188075" y="3109913"/>
            <a:ext cx="1400175" cy="693737"/>
          </a:xfrm>
          <a:prstGeom prst="rect">
            <a:avLst/>
          </a:prstGeom>
          <a:solidFill>
            <a:srgbClr val="FF99CC"/>
          </a:solidFill>
          <a:ln w="9525">
            <a:solidFill>
              <a:srgbClr val="000000"/>
            </a:solidFill>
            <a:miter lim="800000"/>
            <a:headEnd/>
            <a:tailEnd/>
          </a:ln>
        </p:spPr>
        <p:txBody>
          <a:bodyPr/>
          <a:lstStyle/>
          <a:p>
            <a:endParaRPr lang="el-GR"/>
          </a:p>
        </p:txBody>
      </p:sp>
      <p:sp>
        <p:nvSpPr>
          <p:cNvPr id="17416" name="Rectangle 8"/>
          <p:cNvSpPr>
            <a:spLocks noChangeArrowheads="1"/>
          </p:cNvSpPr>
          <p:nvPr/>
        </p:nvSpPr>
        <p:spPr bwMode="auto">
          <a:xfrm>
            <a:off x="5878513" y="5194300"/>
            <a:ext cx="466725" cy="520700"/>
          </a:xfrm>
          <a:prstGeom prst="rect">
            <a:avLst/>
          </a:prstGeom>
          <a:solidFill>
            <a:srgbClr val="FFFFFF"/>
          </a:solidFill>
          <a:ln w="9525">
            <a:solidFill>
              <a:srgbClr val="000000"/>
            </a:solidFill>
            <a:miter lim="800000"/>
            <a:headEnd/>
            <a:tailEnd/>
          </a:ln>
        </p:spPr>
        <p:txBody>
          <a:bodyPr/>
          <a:lstStyle/>
          <a:p>
            <a:endParaRPr lang="el-GR"/>
          </a:p>
        </p:txBody>
      </p:sp>
      <p:sp>
        <p:nvSpPr>
          <p:cNvPr id="17417" name="Rectangle 9"/>
          <p:cNvSpPr>
            <a:spLocks noChangeArrowheads="1"/>
          </p:cNvSpPr>
          <p:nvPr/>
        </p:nvSpPr>
        <p:spPr bwMode="auto">
          <a:xfrm>
            <a:off x="6654800" y="5194300"/>
            <a:ext cx="466725" cy="520700"/>
          </a:xfrm>
          <a:prstGeom prst="rect">
            <a:avLst/>
          </a:prstGeom>
          <a:solidFill>
            <a:srgbClr val="FFFFFF"/>
          </a:solidFill>
          <a:ln w="9525">
            <a:solidFill>
              <a:srgbClr val="000000"/>
            </a:solidFill>
            <a:miter lim="800000"/>
            <a:headEnd/>
            <a:tailEnd/>
          </a:ln>
        </p:spPr>
        <p:txBody>
          <a:bodyPr/>
          <a:lstStyle/>
          <a:p>
            <a:endParaRPr lang="el-GR"/>
          </a:p>
        </p:txBody>
      </p:sp>
      <p:cxnSp>
        <p:nvCxnSpPr>
          <p:cNvPr id="17418" name="AutoShape 10"/>
          <p:cNvCxnSpPr>
            <a:cxnSpLocks noChangeShapeType="1"/>
            <a:stCxn id="17414" idx="1"/>
            <a:endCxn id="17416" idx="0"/>
          </p:cNvCxnSpPr>
          <p:nvPr/>
        </p:nvCxnSpPr>
        <p:spPr bwMode="auto">
          <a:xfrm rot="10800000" flipV="1">
            <a:off x="6111875" y="4325938"/>
            <a:ext cx="388938" cy="868362"/>
          </a:xfrm>
          <a:prstGeom prst="bentConnector2">
            <a:avLst/>
          </a:prstGeom>
          <a:noFill/>
          <a:ln w="9525">
            <a:solidFill>
              <a:schemeClr val="tx1"/>
            </a:solidFill>
            <a:miter lim="800000"/>
            <a:headEnd/>
            <a:tailEnd/>
          </a:ln>
        </p:spPr>
      </p:cxnSp>
      <p:cxnSp>
        <p:nvCxnSpPr>
          <p:cNvPr id="17419" name="AutoShape 11"/>
          <p:cNvCxnSpPr>
            <a:cxnSpLocks noChangeShapeType="1"/>
            <a:stCxn id="17414" idx="2"/>
            <a:endCxn id="17417" idx="0"/>
          </p:cNvCxnSpPr>
          <p:nvPr/>
        </p:nvCxnSpPr>
        <p:spPr bwMode="auto">
          <a:xfrm rot="16200000" flipH="1">
            <a:off x="6589713" y="4895850"/>
            <a:ext cx="520700" cy="76200"/>
          </a:xfrm>
          <a:prstGeom prst="bentConnector3">
            <a:avLst>
              <a:gd name="adj1" fmla="val 50000"/>
            </a:avLst>
          </a:prstGeom>
          <a:noFill/>
          <a:ln w="9525">
            <a:solidFill>
              <a:schemeClr val="tx1"/>
            </a:solidFill>
            <a:miter lim="800000"/>
            <a:headEnd/>
            <a:tailEnd/>
          </a:ln>
        </p:spPr>
      </p:cxnSp>
      <p:cxnSp>
        <p:nvCxnSpPr>
          <p:cNvPr id="17420" name="AutoShape 12"/>
          <p:cNvCxnSpPr>
            <a:cxnSpLocks noChangeShapeType="1"/>
            <a:stCxn id="17415" idx="2"/>
            <a:endCxn id="17414" idx="0"/>
          </p:cNvCxnSpPr>
          <p:nvPr/>
        </p:nvCxnSpPr>
        <p:spPr bwMode="auto">
          <a:xfrm rot="5400000">
            <a:off x="6762750" y="3852863"/>
            <a:ext cx="174625" cy="76200"/>
          </a:xfrm>
          <a:prstGeom prst="bentConnector3">
            <a:avLst>
              <a:gd name="adj1" fmla="val 50000"/>
            </a:avLst>
          </a:prstGeom>
          <a:noFill/>
          <a:ln w="9525">
            <a:solidFill>
              <a:schemeClr val="tx1"/>
            </a:solidFill>
            <a:miter lim="800000"/>
            <a:headEnd/>
            <a:tailEnd/>
          </a:ln>
        </p:spPr>
      </p:cxnSp>
      <p:cxnSp>
        <p:nvCxnSpPr>
          <p:cNvPr id="17421" name="AutoShape 13"/>
          <p:cNvCxnSpPr>
            <a:cxnSpLocks noChangeShapeType="1"/>
            <a:endCxn id="17412" idx="1"/>
          </p:cNvCxnSpPr>
          <p:nvPr/>
        </p:nvCxnSpPr>
        <p:spPr bwMode="auto">
          <a:xfrm flipV="1">
            <a:off x="1677988" y="3087688"/>
            <a:ext cx="1577975" cy="366712"/>
          </a:xfrm>
          <a:prstGeom prst="straightConnector1">
            <a:avLst/>
          </a:prstGeom>
          <a:noFill/>
          <a:ln w="9525">
            <a:solidFill>
              <a:schemeClr val="tx1"/>
            </a:solidFill>
            <a:round/>
            <a:headEnd/>
            <a:tailEnd/>
          </a:ln>
        </p:spPr>
      </p:cxnSp>
      <p:cxnSp>
        <p:nvCxnSpPr>
          <p:cNvPr id="17422" name="AutoShape 14"/>
          <p:cNvCxnSpPr>
            <a:cxnSpLocks noChangeShapeType="1"/>
            <a:endCxn id="17412" idx="3"/>
          </p:cNvCxnSpPr>
          <p:nvPr/>
        </p:nvCxnSpPr>
        <p:spPr bwMode="auto">
          <a:xfrm>
            <a:off x="1677988" y="3454400"/>
            <a:ext cx="1577975" cy="371475"/>
          </a:xfrm>
          <a:prstGeom prst="straightConnector1">
            <a:avLst/>
          </a:prstGeom>
          <a:noFill/>
          <a:ln w="9525">
            <a:solidFill>
              <a:schemeClr val="tx1"/>
            </a:solidFill>
            <a:round/>
            <a:headEnd/>
            <a:tailEnd/>
          </a:ln>
        </p:spPr>
      </p:cxnSp>
      <p:cxnSp>
        <p:nvCxnSpPr>
          <p:cNvPr id="17423" name="AutoShape 15"/>
          <p:cNvCxnSpPr>
            <a:cxnSpLocks noChangeShapeType="1"/>
            <a:stCxn id="17412" idx="1"/>
            <a:endCxn id="17413" idx="5"/>
          </p:cNvCxnSpPr>
          <p:nvPr/>
        </p:nvCxnSpPr>
        <p:spPr bwMode="auto">
          <a:xfrm>
            <a:off x="3255963" y="3087688"/>
            <a:ext cx="2132012" cy="738187"/>
          </a:xfrm>
          <a:prstGeom prst="straightConnector1">
            <a:avLst/>
          </a:prstGeom>
          <a:noFill/>
          <a:ln w="9525">
            <a:solidFill>
              <a:schemeClr val="tx1"/>
            </a:solidFill>
            <a:round/>
            <a:headEnd/>
            <a:tailEnd/>
          </a:ln>
        </p:spPr>
      </p:cxnSp>
      <p:cxnSp>
        <p:nvCxnSpPr>
          <p:cNvPr id="17424" name="AutoShape 16"/>
          <p:cNvCxnSpPr>
            <a:cxnSpLocks noChangeShapeType="1"/>
          </p:cNvCxnSpPr>
          <p:nvPr/>
        </p:nvCxnSpPr>
        <p:spPr bwMode="auto">
          <a:xfrm flipV="1">
            <a:off x="3263900" y="3121025"/>
            <a:ext cx="2132013" cy="736600"/>
          </a:xfrm>
          <a:prstGeom prst="straightConnector1">
            <a:avLst/>
          </a:prstGeom>
          <a:noFill/>
          <a:ln w="9525">
            <a:solidFill>
              <a:schemeClr val="tx1"/>
            </a:solidFill>
            <a:round/>
            <a:headEnd/>
            <a:tailEnd/>
          </a:ln>
        </p:spPr>
      </p:cxnSp>
      <p:cxnSp>
        <p:nvCxnSpPr>
          <p:cNvPr id="17425" name="AutoShape 17"/>
          <p:cNvCxnSpPr>
            <a:cxnSpLocks noChangeShapeType="1"/>
            <a:stCxn id="17413" idx="7"/>
            <a:endCxn id="17415" idx="1"/>
          </p:cNvCxnSpPr>
          <p:nvPr/>
        </p:nvCxnSpPr>
        <p:spPr bwMode="auto">
          <a:xfrm>
            <a:off x="5387975" y="3087688"/>
            <a:ext cx="800100" cy="369887"/>
          </a:xfrm>
          <a:prstGeom prst="straightConnector1">
            <a:avLst/>
          </a:prstGeom>
          <a:noFill/>
          <a:ln w="9525">
            <a:solidFill>
              <a:schemeClr val="tx1"/>
            </a:solidFill>
            <a:round/>
            <a:headEnd/>
            <a:tailEnd/>
          </a:ln>
        </p:spPr>
      </p:cxnSp>
      <p:sp>
        <p:nvSpPr>
          <p:cNvPr id="17426" name="Freeform 18"/>
          <p:cNvSpPr>
            <a:spLocks/>
          </p:cNvSpPr>
          <p:nvPr/>
        </p:nvSpPr>
        <p:spPr bwMode="auto">
          <a:xfrm rot="5400000">
            <a:off x="4021138" y="2711450"/>
            <a:ext cx="868362" cy="1017588"/>
          </a:xfrm>
          <a:custGeom>
            <a:avLst/>
            <a:gdLst/>
            <a:ahLst/>
            <a:cxnLst>
              <a:cxn ang="0">
                <a:pos x="0" y="900"/>
              </a:cxn>
              <a:cxn ang="0">
                <a:pos x="720" y="900"/>
              </a:cxn>
              <a:cxn ang="0">
                <a:pos x="720" y="180"/>
              </a:cxn>
              <a:cxn ang="0">
                <a:pos x="900" y="0"/>
              </a:cxn>
              <a:cxn ang="0">
                <a:pos x="1260" y="0"/>
              </a:cxn>
              <a:cxn ang="0">
                <a:pos x="1440" y="180"/>
              </a:cxn>
              <a:cxn ang="0">
                <a:pos x="1440" y="900"/>
              </a:cxn>
              <a:cxn ang="0">
                <a:pos x="1440" y="1440"/>
              </a:cxn>
              <a:cxn ang="0">
                <a:pos x="720" y="1440"/>
              </a:cxn>
              <a:cxn ang="0">
                <a:pos x="720" y="1080"/>
              </a:cxn>
              <a:cxn ang="0">
                <a:pos x="0" y="1080"/>
              </a:cxn>
            </a:cxnLst>
            <a:rect l="0" t="0" r="r" b="b"/>
            <a:pathLst>
              <a:path w="1440" h="1440">
                <a:moveTo>
                  <a:pt x="0" y="900"/>
                </a:moveTo>
                <a:lnTo>
                  <a:pt x="720" y="900"/>
                </a:lnTo>
                <a:lnTo>
                  <a:pt x="720" y="180"/>
                </a:lnTo>
                <a:lnTo>
                  <a:pt x="900" y="0"/>
                </a:lnTo>
                <a:lnTo>
                  <a:pt x="1260" y="0"/>
                </a:lnTo>
                <a:lnTo>
                  <a:pt x="1440" y="180"/>
                </a:lnTo>
                <a:lnTo>
                  <a:pt x="1440" y="900"/>
                </a:lnTo>
                <a:lnTo>
                  <a:pt x="1440" y="1440"/>
                </a:lnTo>
                <a:lnTo>
                  <a:pt x="720" y="1440"/>
                </a:lnTo>
                <a:lnTo>
                  <a:pt x="720" y="1080"/>
                </a:lnTo>
                <a:lnTo>
                  <a:pt x="0" y="1080"/>
                </a:lnTo>
              </a:path>
            </a:pathLst>
          </a:custGeom>
          <a:noFill/>
          <a:ln w="9525">
            <a:solidFill>
              <a:schemeClr val="tx1"/>
            </a:solidFill>
            <a:round/>
            <a:headEnd/>
            <a:tailEnd/>
          </a:ln>
        </p:spPr>
        <p:txBody>
          <a:bodyPr/>
          <a:lstStyle/>
          <a:p>
            <a:endParaRPr lang="el-GR"/>
          </a:p>
        </p:txBody>
      </p:sp>
      <p:cxnSp>
        <p:nvCxnSpPr>
          <p:cNvPr id="17427" name="AutoShape 19"/>
          <p:cNvCxnSpPr>
            <a:cxnSpLocks noChangeShapeType="1"/>
          </p:cNvCxnSpPr>
          <p:nvPr/>
        </p:nvCxnSpPr>
        <p:spPr bwMode="auto">
          <a:xfrm flipV="1">
            <a:off x="5410200" y="3457575"/>
            <a:ext cx="800100" cy="368300"/>
          </a:xfrm>
          <a:prstGeom prst="straightConnector1">
            <a:avLst/>
          </a:prstGeom>
          <a:noFill/>
          <a:ln w="9525">
            <a:solidFill>
              <a:schemeClr val="tx1"/>
            </a:solidFill>
            <a:round/>
            <a:headEnd/>
            <a:tailEnd/>
          </a:ln>
        </p:spPr>
      </p:cxnSp>
      <p:sp>
        <p:nvSpPr>
          <p:cNvPr id="17428" name="Freeform 20"/>
          <p:cNvSpPr>
            <a:spLocks/>
          </p:cNvSpPr>
          <p:nvPr/>
        </p:nvSpPr>
        <p:spPr bwMode="auto">
          <a:xfrm>
            <a:off x="7331075" y="3109913"/>
            <a:ext cx="163513" cy="660400"/>
          </a:xfrm>
          <a:custGeom>
            <a:avLst/>
            <a:gdLst/>
            <a:ahLst/>
            <a:cxnLst>
              <a:cxn ang="0">
                <a:pos x="0" y="0"/>
              </a:cxn>
              <a:cxn ang="0">
                <a:pos x="180" y="180"/>
              </a:cxn>
              <a:cxn ang="0">
                <a:pos x="180" y="360"/>
              </a:cxn>
              <a:cxn ang="0">
                <a:pos x="180" y="540"/>
              </a:cxn>
              <a:cxn ang="0">
                <a:pos x="0" y="720"/>
              </a:cxn>
            </a:cxnLst>
            <a:rect l="0" t="0" r="r" b="b"/>
            <a:pathLst>
              <a:path w="210" h="720">
                <a:moveTo>
                  <a:pt x="0" y="0"/>
                </a:moveTo>
                <a:cubicBezTo>
                  <a:pt x="75" y="60"/>
                  <a:pt x="150" y="120"/>
                  <a:pt x="180" y="180"/>
                </a:cubicBezTo>
                <a:cubicBezTo>
                  <a:pt x="210" y="240"/>
                  <a:pt x="180" y="300"/>
                  <a:pt x="180" y="360"/>
                </a:cubicBezTo>
                <a:cubicBezTo>
                  <a:pt x="180" y="420"/>
                  <a:pt x="210" y="480"/>
                  <a:pt x="180" y="540"/>
                </a:cubicBezTo>
                <a:cubicBezTo>
                  <a:pt x="150" y="600"/>
                  <a:pt x="75" y="660"/>
                  <a:pt x="0" y="720"/>
                </a:cubicBezTo>
              </a:path>
            </a:pathLst>
          </a:custGeom>
          <a:noFill/>
          <a:ln w="9525" cap="flat" cmpd="sng">
            <a:solidFill>
              <a:srgbClr val="000000"/>
            </a:solidFill>
            <a:prstDash val="solid"/>
            <a:round/>
            <a:headEnd/>
            <a:tailEnd/>
          </a:ln>
          <a:effectLst/>
        </p:spPr>
        <p:txBody>
          <a:bodyPr/>
          <a:lstStyle/>
          <a:p>
            <a:endParaRPr lang="el-GR"/>
          </a:p>
        </p:txBody>
      </p:sp>
      <p:cxnSp>
        <p:nvCxnSpPr>
          <p:cNvPr id="17429" name="AutoShape 21"/>
          <p:cNvCxnSpPr>
            <a:cxnSpLocks noChangeShapeType="1"/>
            <a:stCxn id="17415" idx="1"/>
            <a:endCxn id="17428" idx="1"/>
          </p:cNvCxnSpPr>
          <p:nvPr/>
        </p:nvCxnSpPr>
        <p:spPr bwMode="auto">
          <a:xfrm flipV="1">
            <a:off x="6188075" y="3275013"/>
            <a:ext cx="1282700" cy="182562"/>
          </a:xfrm>
          <a:prstGeom prst="straightConnector1">
            <a:avLst/>
          </a:prstGeom>
          <a:noFill/>
          <a:ln w="9525">
            <a:solidFill>
              <a:srgbClr val="000000"/>
            </a:solidFill>
            <a:round/>
            <a:headEnd/>
            <a:tailEnd/>
          </a:ln>
          <a:effectLst/>
        </p:spPr>
      </p:cxnSp>
      <p:cxnSp>
        <p:nvCxnSpPr>
          <p:cNvPr id="17430" name="AutoShape 22"/>
          <p:cNvCxnSpPr>
            <a:cxnSpLocks noChangeShapeType="1"/>
            <a:stCxn id="17415" idx="1"/>
            <a:endCxn id="17428" idx="3"/>
          </p:cNvCxnSpPr>
          <p:nvPr/>
        </p:nvCxnSpPr>
        <p:spPr bwMode="auto">
          <a:xfrm>
            <a:off x="6188075" y="3457575"/>
            <a:ext cx="1282700" cy="147638"/>
          </a:xfrm>
          <a:prstGeom prst="straightConnector1">
            <a:avLst/>
          </a:prstGeom>
          <a:noFill/>
          <a:ln w="9525">
            <a:solidFill>
              <a:srgbClr val="000000"/>
            </a:solidFill>
            <a:round/>
            <a:headEnd/>
            <a:tailEnd/>
          </a:ln>
          <a:effectLst/>
        </p:spPr>
      </p:cxnSp>
      <p:sp>
        <p:nvSpPr>
          <p:cNvPr id="17431" name="Text Box 23"/>
          <p:cNvSpPr txBox="1">
            <a:spLocks noChangeArrowheads="1"/>
          </p:cNvSpPr>
          <p:nvPr/>
        </p:nvSpPr>
        <p:spPr bwMode="auto">
          <a:xfrm>
            <a:off x="6156325" y="2565400"/>
            <a:ext cx="2200275" cy="520700"/>
          </a:xfrm>
          <a:prstGeom prst="rect">
            <a:avLst/>
          </a:prstGeom>
          <a:noFill/>
          <a:ln w="9525">
            <a:noFill/>
            <a:miter lim="800000"/>
            <a:headEnd/>
            <a:tailEnd/>
          </a:ln>
        </p:spPr>
        <p:txBody>
          <a:bodyPr/>
          <a:lstStyle/>
          <a:p>
            <a:r>
              <a:rPr lang="el-GR">
                <a:latin typeface="Tahoma" pitchFamily="34" charset="0"/>
              </a:rPr>
              <a:t>Μονοχρωμάτορας</a:t>
            </a:r>
          </a:p>
        </p:txBody>
      </p:sp>
      <p:sp>
        <p:nvSpPr>
          <p:cNvPr id="17432" name="Text Box 24"/>
          <p:cNvSpPr txBox="1">
            <a:spLocks noChangeArrowheads="1"/>
          </p:cNvSpPr>
          <p:nvPr/>
        </p:nvSpPr>
        <p:spPr bwMode="auto">
          <a:xfrm>
            <a:off x="7092950" y="3933825"/>
            <a:ext cx="1771650" cy="347663"/>
          </a:xfrm>
          <a:prstGeom prst="rect">
            <a:avLst/>
          </a:prstGeom>
          <a:noFill/>
          <a:ln w="9525">
            <a:noFill/>
            <a:miter lim="800000"/>
            <a:headEnd/>
            <a:tailEnd/>
          </a:ln>
        </p:spPr>
        <p:txBody>
          <a:bodyPr/>
          <a:lstStyle/>
          <a:p>
            <a:r>
              <a:rPr lang="el-GR" sz="1600">
                <a:latin typeface="Tahoma" pitchFamily="34" charset="0"/>
              </a:rPr>
              <a:t>Ενισχυτής</a:t>
            </a:r>
          </a:p>
        </p:txBody>
      </p:sp>
      <p:sp>
        <p:nvSpPr>
          <p:cNvPr id="17433" name="Text Box 25"/>
          <p:cNvSpPr txBox="1">
            <a:spLocks noChangeArrowheads="1"/>
          </p:cNvSpPr>
          <p:nvPr/>
        </p:nvSpPr>
        <p:spPr bwMode="auto">
          <a:xfrm>
            <a:off x="2843213" y="5229225"/>
            <a:ext cx="2730500" cy="347663"/>
          </a:xfrm>
          <a:prstGeom prst="rect">
            <a:avLst/>
          </a:prstGeom>
          <a:noFill/>
          <a:ln w="9525">
            <a:noFill/>
            <a:miter lim="800000"/>
            <a:headEnd/>
            <a:tailEnd/>
          </a:ln>
        </p:spPr>
        <p:txBody>
          <a:bodyPr/>
          <a:lstStyle/>
          <a:p>
            <a:r>
              <a:rPr lang="el-GR">
                <a:latin typeface="Tahoma" pitchFamily="34" charset="0"/>
              </a:rPr>
              <a:t>Φωτοπολλαπλασιαστές</a:t>
            </a:r>
          </a:p>
        </p:txBody>
      </p:sp>
      <p:sp>
        <p:nvSpPr>
          <p:cNvPr id="17434" name="Text Box 26"/>
          <p:cNvSpPr txBox="1">
            <a:spLocks noChangeArrowheads="1"/>
          </p:cNvSpPr>
          <p:nvPr/>
        </p:nvSpPr>
        <p:spPr bwMode="auto">
          <a:xfrm>
            <a:off x="1042988" y="2420938"/>
            <a:ext cx="1400175" cy="520700"/>
          </a:xfrm>
          <a:prstGeom prst="rect">
            <a:avLst/>
          </a:prstGeom>
          <a:noFill/>
          <a:ln w="9525">
            <a:noFill/>
            <a:miter lim="800000"/>
            <a:headEnd/>
            <a:tailEnd/>
          </a:ln>
        </p:spPr>
        <p:txBody>
          <a:bodyPr/>
          <a:lstStyle/>
          <a:p>
            <a:r>
              <a:rPr lang="el-GR">
                <a:latin typeface="Tahoma" pitchFamily="34" charset="0"/>
              </a:rPr>
              <a:t>Λυχνία καθόδου</a:t>
            </a:r>
          </a:p>
        </p:txBody>
      </p:sp>
      <p:sp>
        <p:nvSpPr>
          <p:cNvPr id="17435" name="Text Box 27"/>
          <p:cNvSpPr txBox="1">
            <a:spLocks noChangeArrowheads="1"/>
          </p:cNvSpPr>
          <p:nvPr/>
        </p:nvSpPr>
        <p:spPr bwMode="auto">
          <a:xfrm>
            <a:off x="2555875" y="4005263"/>
            <a:ext cx="2705100" cy="347662"/>
          </a:xfrm>
          <a:prstGeom prst="rect">
            <a:avLst/>
          </a:prstGeom>
          <a:noFill/>
          <a:ln w="9525">
            <a:noFill/>
            <a:miter lim="800000"/>
            <a:headEnd/>
            <a:tailEnd/>
          </a:ln>
        </p:spPr>
        <p:txBody>
          <a:bodyPr/>
          <a:lstStyle/>
          <a:p>
            <a:r>
              <a:rPr lang="el-GR">
                <a:latin typeface="Tahoma" pitchFamily="34" charset="0"/>
              </a:rPr>
              <a:t>Εξαχνωτής γραφίτη</a:t>
            </a:r>
          </a:p>
        </p:txBody>
      </p:sp>
      <p:sp>
        <p:nvSpPr>
          <p:cNvPr id="17436" name="Text Box 28"/>
          <p:cNvSpPr txBox="1">
            <a:spLocks noChangeArrowheads="1"/>
          </p:cNvSpPr>
          <p:nvPr/>
        </p:nvSpPr>
        <p:spPr bwMode="auto">
          <a:xfrm>
            <a:off x="900113" y="260350"/>
            <a:ext cx="2519362" cy="547688"/>
          </a:xfrm>
          <a:prstGeom prst="rect">
            <a:avLst/>
          </a:prstGeom>
          <a:solidFill>
            <a:schemeClr val="folHlink"/>
          </a:solidFill>
          <a:ln w="9525">
            <a:noFill/>
            <a:miter lim="800000"/>
            <a:headEnd/>
            <a:tailEnd/>
          </a:ln>
        </p:spPr>
        <p:txBody>
          <a:bodyPr/>
          <a:lstStyle/>
          <a:p>
            <a:r>
              <a:rPr lang="en-US" sz="2400" b="1"/>
              <a:t>G- AAS</a:t>
            </a:r>
            <a:endParaRPr lang="el-GR" sz="2400" b="1"/>
          </a:p>
        </p:txBody>
      </p:sp>
      <p:pic>
        <p:nvPicPr>
          <p:cNvPr id="17437" name="Picture 29" descr="j0336976"/>
          <p:cNvPicPr>
            <a:picLocks noChangeAspect="1" noChangeArrowheads="1" noCrop="1"/>
          </p:cNvPicPr>
          <p:nvPr/>
        </p:nvPicPr>
        <p:blipFill>
          <a:blip r:embed="rId4" cstate="print"/>
          <a:srcRect/>
          <a:stretch>
            <a:fillRect/>
          </a:stretch>
        </p:blipFill>
        <p:spPr bwMode="auto">
          <a:xfrm>
            <a:off x="3708400" y="2060575"/>
            <a:ext cx="609600" cy="6096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p:txBody>
          <a:bodyPr/>
          <a:lstStyle/>
          <a:p>
            <a:pPr>
              <a:lnSpc>
                <a:spcPct val="80000"/>
              </a:lnSpc>
            </a:pPr>
            <a:r>
              <a:rPr lang="el-GR" sz="2400" i="1"/>
              <a:t>Φυσικές </a:t>
            </a:r>
            <a:r>
              <a:rPr lang="el-GR" sz="2400"/>
              <a:t>παρεμποδίσεις οι οποίες σχετίζονται με το ιξώδες ή την πυκνότητα των διαλυμάτων </a:t>
            </a:r>
            <a:r>
              <a:rPr lang="el-GR" sz="2400" i="1"/>
              <a:t>Χημικές</a:t>
            </a:r>
            <a:r>
              <a:rPr lang="el-GR" sz="2400"/>
              <a:t> παρεμποδίσεις οι οποίες σχετίζονται με ατελή διέγερση των ατόμων, λόγω παρουσίας άλλων στοιχείων και χημικών ενώσεων στο υλικό της μήτρας του διαλύματος.</a:t>
            </a:r>
            <a:endParaRPr lang="el-GR" sz="2400" i="1"/>
          </a:p>
          <a:p>
            <a:pPr>
              <a:lnSpc>
                <a:spcPct val="80000"/>
              </a:lnSpc>
            </a:pPr>
            <a:r>
              <a:rPr lang="el-GR" sz="2400" i="1"/>
              <a:t>Φασματικές </a:t>
            </a:r>
            <a:r>
              <a:rPr lang="el-GR" sz="2400"/>
              <a:t>παρεμποδίσεις εμφανίζονται όταν η γραμμή του φάσματος του υπό ανάλυση στοιχείου επικαλύπτεται από τη φασματική γραμμή κάποιου άλλου στοιχείου ή ένωσης.</a:t>
            </a:r>
          </a:p>
          <a:p>
            <a:pPr>
              <a:lnSpc>
                <a:spcPct val="80000"/>
              </a:lnSpc>
            </a:pPr>
            <a:r>
              <a:rPr lang="el-GR" sz="2400"/>
              <a:t>Παρεμποδίσεις</a:t>
            </a:r>
            <a:r>
              <a:rPr lang="el-GR" sz="2400" i="1"/>
              <a:t> ιονισμού</a:t>
            </a:r>
            <a:r>
              <a:rPr lang="el-GR" sz="2400"/>
              <a:t> </a:t>
            </a:r>
            <a:endParaRPr lang="en-US" sz="2400"/>
          </a:p>
          <a:p>
            <a:pPr>
              <a:lnSpc>
                <a:spcPct val="80000"/>
              </a:lnSpc>
            </a:pPr>
            <a:r>
              <a:rPr lang="el-GR" sz="2400"/>
              <a:t>Παρεμποδίσεις </a:t>
            </a:r>
            <a:r>
              <a:rPr lang="el-GR" sz="2400" i="1"/>
              <a:t> υποβάθρου</a:t>
            </a:r>
            <a:r>
              <a:rPr lang="el-GR" sz="2400"/>
              <a:t> οφείλονται σε μοριακές ενώσεις του υποστρώματος</a:t>
            </a:r>
          </a:p>
        </p:txBody>
      </p:sp>
      <p:sp>
        <p:nvSpPr>
          <p:cNvPr id="19459" name="Rectangle 3"/>
          <p:cNvSpPr>
            <a:spLocks noChangeArrowheads="1"/>
          </p:cNvSpPr>
          <p:nvPr/>
        </p:nvSpPr>
        <p:spPr bwMode="auto">
          <a:xfrm>
            <a:off x="1187450" y="260350"/>
            <a:ext cx="7543800" cy="1431925"/>
          </a:xfrm>
          <a:prstGeom prst="rect">
            <a:avLst/>
          </a:prstGeom>
          <a:solidFill>
            <a:schemeClr val="folHlink"/>
          </a:solidFill>
          <a:ln w="9525">
            <a:noFill/>
            <a:miter lim="800000"/>
            <a:headEnd/>
            <a:tailEnd/>
          </a:ln>
          <a:effectLst/>
        </p:spPr>
        <p:txBody>
          <a:bodyPr anchor="ctr"/>
          <a:lstStyle/>
          <a:p>
            <a:r>
              <a:rPr lang="el-GR" sz="4000" b="1">
                <a:solidFill>
                  <a:schemeClr val="tx2"/>
                </a:solidFill>
                <a:effectLst>
                  <a:outerShdw blurRad="38100" dist="38100" dir="2700000" algn="tl">
                    <a:srgbClr val="000000"/>
                  </a:outerShdw>
                </a:effectLst>
                <a:latin typeface="Tahoma" pitchFamily="34" charset="0"/>
              </a:rPr>
              <a:t>ΠΑΡΕΜΠΟΔΙΣΕΙΣ </a:t>
            </a:r>
            <a:r>
              <a:rPr lang="en-US" sz="4000" b="1">
                <a:solidFill>
                  <a:schemeClr val="tx2"/>
                </a:solidFill>
                <a:effectLst>
                  <a:outerShdw blurRad="38100" dist="38100" dir="2700000" algn="tl">
                    <a:srgbClr val="000000"/>
                  </a:outerShdw>
                </a:effectLst>
                <a:latin typeface="Tahoma" pitchFamily="34" charset="0"/>
              </a:rPr>
              <a:t>AAS</a:t>
            </a:r>
            <a:endParaRPr lang="el-GR" sz="4000" b="1">
              <a:solidFill>
                <a:schemeClr val="tx2"/>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187450" y="260350"/>
            <a:ext cx="7543800" cy="1431925"/>
          </a:xfrm>
          <a:prstGeom prst="rect">
            <a:avLst/>
          </a:prstGeom>
          <a:solidFill>
            <a:schemeClr val="folHlink"/>
          </a:solidFill>
          <a:ln w="9525">
            <a:noFill/>
            <a:miter lim="800000"/>
            <a:headEnd/>
            <a:tailEnd/>
          </a:ln>
          <a:effectLst/>
        </p:spPr>
        <p:txBody>
          <a:bodyPr anchor="ctr"/>
          <a:lstStyle/>
          <a:p>
            <a:r>
              <a:rPr lang="el-GR" sz="3600" b="1" dirty="0">
                <a:solidFill>
                  <a:schemeClr val="tx2"/>
                </a:solidFill>
                <a:effectLst>
                  <a:outerShdw blurRad="38100" dist="38100" dir="2700000" algn="tl">
                    <a:srgbClr val="000000"/>
                  </a:outerShdw>
                </a:effectLst>
                <a:latin typeface="Tahoma" pitchFamily="34" charset="0"/>
              </a:rPr>
              <a:t>ΦΑΣΜΑΤΟΣΚΟΠΙΑ ΑΤΟΜΙΚΗΣ ΕΚΠΟΜΠΗΣ </a:t>
            </a:r>
            <a:r>
              <a:rPr lang="en-US" sz="3600" b="1" dirty="0">
                <a:solidFill>
                  <a:schemeClr val="tx2"/>
                </a:solidFill>
                <a:effectLst>
                  <a:outerShdw blurRad="38100" dist="38100" dir="2700000" algn="tl">
                    <a:srgbClr val="000000"/>
                  </a:outerShdw>
                </a:effectLst>
                <a:latin typeface="Tahoma" pitchFamily="34" charset="0"/>
              </a:rPr>
              <a:t>(AES)</a:t>
            </a:r>
            <a:endParaRPr lang="el-GR" sz="3600" b="1" dirty="0">
              <a:solidFill>
                <a:schemeClr val="tx2"/>
              </a:solidFill>
              <a:effectLst>
                <a:outerShdw blurRad="38100" dist="38100" dir="2700000" algn="tl">
                  <a:srgbClr val="000000"/>
                </a:outerShdw>
              </a:effectLst>
              <a:latin typeface="Tahoma" pitchFamily="34" charset="0"/>
            </a:endParaRPr>
          </a:p>
        </p:txBody>
      </p:sp>
      <p:sp>
        <p:nvSpPr>
          <p:cNvPr id="20483" name="Text Box 3"/>
          <p:cNvSpPr txBox="1">
            <a:spLocks noChangeArrowheads="1"/>
          </p:cNvSpPr>
          <p:nvPr/>
        </p:nvSpPr>
        <p:spPr bwMode="auto">
          <a:xfrm>
            <a:off x="611188" y="1989138"/>
            <a:ext cx="8281987" cy="4060825"/>
          </a:xfrm>
          <a:prstGeom prst="rect">
            <a:avLst/>
          </a:prstGeom>
          <a:noFill/>
          <a:ln w="9525">
            <a:noFill/>
            <a:miter lim="800000"/>
            <a:headEnd/>
            <a:tailEnd/>
          </a:ln>
          <a:effectLst/>
        </p:spPr>
        <p:txBody>
          <a:bodyPr>
            <a:spAutoFit/>
          </a:bodyPr>
          <a:lstStyle/>
          <a:p>
            <a:pPr>
              <a:spcBef>
                <a:spcPct val="50000"/>
              </a:spcBef>
              <a:buFontTx/>
              <a:buChar char="•"/>
            </a:pPr>
            <a:r>
              <a:rPr lang="en-US">
                <a:latin typeface="Tahoma" pitchFamily="34" charset="0"/>
              </a:rPr>
              <a:t> </a:t>
            </a:r>
            <a:r>
              <a:rPr lang="el-GR" sz="2600">
                <a:latin typeface="Tahoma" pitchFamily="34" charset="0"/>
              </a:rPr>
              <a:t>Φάσμα εκπομπής διεγερμένων ατόμων</a:t>
            </a:r>
          </a:p>
          <a:p>
            <a:pPr>
              <a:spcBef>
                <a:spcPct val="50000"/>
              </a:spcBef>
              <a:buFontTx/>
              <a:buChar char="•"/>
            </a:pPr>
            <a:r>
              <a:rPr lang="el-GR" sz="2600">
                <a:latin typeface="Tahoma" pitchFamily="34" charset="0"/>
              </a:rPr>
              <a:t> Φλογοφωτομετρία εκπομπής για προσδιορισμό </a:t>
            </a:r>
            <a:r>
              <a:rPr lang="en-US" sz="2600">
                <a:latin typeface="Tahoma" pitchFamily="34" charset="0"/>
              </a:rPr>
              <a:t>K, Na</a:t>
            </a:r>
          </a:p>
          <a:p>
            <a:pPr>
              <a:spcBef>
                <a:spcPct val="50000"/>
              </a:spcBef>
              <a:buFontTx/>
              <a:buChar char="•"/>
            </a:pPr>
            <a:r>
              <a:rPr lang="en-US" sz="2600">
                <a:latin typeface="Tahoma" pitchFamily="34" charset="0"/>
              </a:rPr>
              <a:t> </a:t>
            </a:r>
            <a:r>
              <a:rPr lang="el-GR" sz="2600">
                <a:latin typeface="Tahoma" pitchFamily="34" charset="0"/>
              </a:rPr>
              <a:t>Χρήση πλάσματος με επαγωγική σύζευξη</a:t>
            </a:r>
            <a:r>
              <a:rPr lang="en-US" sz="2600">
                <a:latin typeface="Tahoma" pitchFamily="34" charset="0"/>
              </a:rPr>
              <a:t> (ICP)</a:t>
            </a:r>
            <a:r>
              <a:rPr lang="el-GR" sz="2600">
                <a:latin typeface="Tahoma" pitchFamily="34" charset="0"/>
              </a:rPr>
              <a:t> </a:t>
            </a:r>
            <a:r>
              <a:rPr lang="en-US" sz="2600">
                <a:latin typeface="Tahoma" pitchFamily="34" charset="0"/>
                <a:sym typeface="Wingdings" pitchFamily="2" charset="2"/>
              </a:rPr>
              <a:t></a:t>
            </a:r>
            <a:r>
              <a:rPr lang="el-GR" sz="2600">
                <a:latin typeface="Tahoma" pitchFamily="34" charset="0"/>
                <a:sym typeface="Wingdings" pitchFamily="2" charset="2"/>
              </a:rPr>
              <a:t>υψηλότερες θερμοκρασίες/ καλύτερη ατομοποίηση</a:t>
            </a:r>
          </a:p>
          <a:p>
            <a:pPr>
              <a:spcBef>
                <a:spcPct val="50000"/>
              </a:spcBef>
              <a:buFontTx/>
              <a:buChar char="•"/>
            </a:pPr>
            <a:r>
              <a:rPr lang="el-GR" sz="2600">
                <a:latin typeface="Tahoma" pitchFamily="34" charset="0"/>
                <a:sym typeface="Wingdings" pitchFamily="2" charset="2"/>
              </a:rPr>
              <a:t>Πλάσμα </a:t>
            </a:r>
            <a:r>
              <a:rPr lang="en-US" sz="2600">
                <a:latin typeface="Tahoma" pitchFamily="34" charset="0"/>
                <a:sym typeface="Wingdings" pitchFamily="2" charset="2"/>
              </a:rPr>
              <a:t>= </a:t>
            </a:r>
            <a:r>
              <a:rPr lang="el-GR" sz="2600">
                <a:latin typeface="Tahoma" pitchFamily="34" charset="0"/>
                <a:sym typeface="Wingdings" pitchFamily="2" charset="2"/>
              </a:rPr>
              <a:t>κατάσταση ύλης σε υψηλές θερμοκρασίες </a:t>
            </a:r>
            <a:r>
              <a:rPr lang="en-US" sz="2600">
                <a:latin typeface="Tahoma" pitchFamily="34" charset="0"/>
                <a:sym typeface="Wingdings" pitchFamily="2" charset="2"/>
              </a:rPr>
              <a:t>(&gt;6000K)</a:t>
            </a:r>
            <a:r>
              <a:rPr lang="el-GR" sz="2600">
                <a:latin typeface="Tahoma" pitchFamily="34" charset="0"/>
                <a:sym typeface="Wingdings" pitchFamily="2" charset="2"/>
              </a:rPr>
              <a:t> όπου όλα τα μόρια έχουν διασπασθεί</a:t>
            </a:r>
          </a:p>
          <a:p>
            <a:pPr>
              <a:spcBef>
                <a:spcPct val="50000"/>
              </a:spcBef>
              <a:buFontTx/>
              <a:buChar char="•"/>
            </a:pPr>
            <a:r>
              <a:rPr lang="el-GR" sz="2600">
                <a:latin typeface="Tahoma" pitchFamily="34" charset="0"/>
                <a:sym typeface="Wingdings" pitchFamily="2" charset="2"/>
              </a:rPr>
              <a:t> </a:t>
            </a:r>
            <a:r>
              <a:rPr lang="en-US" sz="2600">
                <a:latin typeface="Tahoma" pitchFamily="34" charset="0"/>
                <a:sym typeface="Wingdings" pitchFamily="2" charset="2"/>
              </a:rPr>
              <a:t>ICP-AES: </a:t>
            </a:r>
            <a:r>
              <a:rPr lang="el-GR" sz="2600">
                <a:latin typeface="Tahoma" pitchFamily="34" charset="0"/>
                <a:sym typeface="Wingdings" pitchFamily="2" charset="2"/>
              </a:rPr>
              <a:t>Πολυστοιχειακή τεχνική</a:t>
            </a:r>
            <a:r>
              <a:rPr lang="el-GR" sz="2600">
                <a:latin typeface="Tahoma" pitchFamily="34"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lame_photometer"/>
          <p:cNvPicPr>
            <a:picLocks noChangeAspect="1" noChangeArrowheads="1"/>
          </p:cNvPicPr>
          <p:nvPr/>
        </p:nvPicPr>
        <p:blipFill>
          <a:blip r:embed="rId2" cstate="print"/>
          <a:srcRect/>
          <a:stretch>
            <a:fillRect/>
          </a:stretch>
        </p:blipFill>
        <p:spPr bwMode="auto">
          <a:xfrm>
            <a:off x="173038" y="1244600"/>
            <a:ext cx="8797925" cy="5453063"/>
          </a:xfrm>
          <a:prstGeom prst="rect">
            <a:avLst/>
          </a:prstGeom>
          <a:noFill/>
          <a:ln w="9525">
            <a:noFill/>
            <a:miter lim="800000"/>
            <a:headEnd/>
            <a:tailEnd/>
          </a:ln>
        </p:spPr>
      </p:pic>
      <p:sp>
        <p:nvSpPr>
          <p:cNvPr id="21507" name="Text Box 3"/>
          <p:cNvSpPr txBox="1">
            <a:spLocks noChangeArrowheads="1"/>
          </p:cNvSpPr>
          <p:nvPr/>
        </p:nvSpPr>
        <p:spPr bwMode="auto">
          <a:xfrm>
            <a:off x="250825" y="333375"/>
            <a:ext cx="8642350" cy="457200"/>
          </a:xfrm>
          <a:prstGeom prst="rect">
            <a:avLst/>
          </a:prstGeom>
          <a:solidFill>
            <a:schemeClr val="folHlink"/>
          </a:solidFill>
          <a:ln w="9525">
            <a:noFill/>
            <a:miter lim="800000"/>
            <a:headEnd/>
            <a:tailEnd/>
          </a:ln>
          <a:effectLst/>
        </p:spPr>
        <p:txBody>
          <a:bodyPr>
            <a:spAutoFit/>
          </a:bodyPr>
          <a:lstStyle/>
          <a:p>
            <a:pPr>
              <a:spcBef>
                <a:spcPct val="50000"/>
              </a:spcBef>
            </a:pPr>
            <a:r>
              <a:rPr lang="el-GR" sz="2400" b="1">
                <a:latin typeface="Tahoma" pitchFamily="34" charset="0"/>
              </a:rPr>
              <a:t>ΦΛΟΓΟΦΩΤΟΜΕΤΡΟ ΤΟΥ ΕΡΓΑΣΤΗΡΙΟΥ ΓΕΩΧΗΜΕΙΑΣ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 name="Rectangle 1331"/>
          <p:cNvSpPr>
            <a:spLocks noChangeArrowheads="1"/>
          </p:cNvSpPr>
          <p:nvPr/>
        </p:nvSpPr>
        <p:spPr bwMode="auto">
          <a:xfrm>
            <a:off x="1116013" y="188913"/>
            <a:ext cx="6911975" cy="946150"/>
          </a:xfrm>
          <a:prstGeom prst="rect">
            <a:avLst/>
          </a:prstGeom>
          <a:solidFill>
            <a:schemeClr val="folHlink"/>
          </a:solidFill>
          <a:ln w="9525">
            <a:noFill/>
            <a:miter lim="800000"/>
            <a:headEnd/>
            <a:tailEnd/>
          </a:ln>
          <a:effectLst/>
        </p:spPr>
        <p:txBody>
          <a:bodyPr anchor="ctr">
            <a:spAutoFit/>
          </a:bodyPr>
          <a:lstStyle/>
          <a:p>
            <a:r>
              <a:rPr lang="el-GR" sz="2800" b="1" i="1">
                <a:latin typeface="Arial" charset="0"/>
              </a:rPr>
              <a:t>ΣΥΣΤΑΣΗ ΓΗΙΝΟΥ ΦΛΟΙΟΥ: </a:t>
            </a:r>
          </a:p>
          <a:p>
            <a:r>
              <a:rPr lang="el-GR" sz="2800" b="1" i="1">
                <a:latin typeface="Arial" charset="0"/>
                <a:cs typeface="Times New Roman" pitchFamily="18" charset="0"/>
              </a:rPr>
              <a:t>Κύρια στοιχεία (% κατά βάρος)</a:t>
            </a:r>
            <a:endParaRPr lang="el-GR" sz="2800">
              <a:latin typeface="Arial" charset="0"/>
            </a:endParaRPr>
          </a:p>
        </p:txBody>
      </p:sp>
      <p:graphicFrame>
        <p:nvGraphicFramePr>
          <p:cNvPr id="6736" name="Group 1616"/>
          <p:cNvGraphicFramePr>
            <a:graphicFrameLocks noGrp="1"/>
          </p:cNvGraphicFramePr>
          <p:nvPr/>
        </p:nvGraphicFramePr>
        <p:xfrm>
          <a:off x="1114425" y="1125538"/>
          <a:ext cx="6842125" cy="5401628"/>
        </p:xfrm>
        <a:graphic>
          <a:graphicData uri="http://schemas.openxmlformats.org/drawingml/2006/table">
            <a:tbl>
              <a:tblPr/>
              <a:tblGrid>
                <a:gridCol w="1371600"/>
                <a:gridCol w="2589213"/>
                <a:gridCol w="2881312"/>
              </a:tblGrid>
              <a:tr h="49688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Οξείδιο</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Συγκέντρωση </a:t>
                      </a:r>
                    </a:p>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r>
                        <a:rPr kumimoji="0" lang="en-GB"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R&amp;F</a:t>
                      </a: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1995)</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Συγκέντρωση </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r>
                        <a:rPr kumimoji="0" lang="en-GB"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T&amp;M</a:t>
                      </a:r>
                      <a:r>
                        <a:rPr kumimoji="0" lang="el-GR" sz="20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1985)</a:t>
                      </a:r>
                      <a:endParaRPr kumimoji="0" lang="el-GR"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SiO</a:t>
                      </a:r>
                      <a:r>
                        <a:rPr kumimoji="0" lang="en-GB" sz="24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 </a:t>
                      </a:r>
                      <a:endParaRPr kumimoji="0" lang="en-GB" sz="24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59.1 </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57.3</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TiO</a:t>
                      </a:r>
                      <a:r>
                        <a:rPr kumimoji="0" lang="en-GB" sz="24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 </a:t>
                      </a:r>
                      <a:endParaRPr kumimoji="0" lang="en-GB" sz="24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0.7 </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0.9</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Al</a:t>
                      </a:r>
                      <a:r>
                        <a:rPr kumimoji="0" lang="en-GB" sz="24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O</a:t>
                      </a:r>
                      <a:r>
                        <a:rPr kumimoji="0" lang="en-GB" sz="24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15.8 </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15.9</a:t>
                      </a:r>
                      <a:endParaRPr kumimoji="0" lang="en-GB"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FeO</a:t>
                      </a: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6.6 </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9.1</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MnO</a:t>
                      </a: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0.1 </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0.18</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MgO</a:t>
                      </a: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4.4 </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5.3</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CaO</a:t>
                      </a: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6.4 </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7.4</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Na</a:t>
                      </a:r>
                      <a:r>
                        <a:rPr kumimoji="0" lang="el-GR" sz="24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O</a:t>
                      </a: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3.2 </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3.1</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K</a:t>
                      </a:r>
                      <a:r>
                        <a:rPr kumimoji="0" lang="el-GR" sz="24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O</a:t>
                      </a: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1.88 </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a:t>
                      </a:r>
                      <a:r>
                        <a:rPr kumimoji="0" lang="el-GR" sz="24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a:t>
                      </a:r>
                      <a:r>
                        <a:rPr kumimoji="0" lang="en-GB"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O</a:t>
                      </a:r>
                      <a:r>
                        <a:rPr kumimoji="0" lang="el-GR" sz="2400" b="0" i="0" u="none" strike="noStrike" cap="none" normalizeH="0" baseline="-2500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a:t>
                      </a: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24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0.2</a:t>
                      </a: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736"/>
                                        </p:tgtEl>
                                        <p:attrNameLst>
                                          <p:attrName>style.visibility</p:attrName>
                                        </p:attrNameLst>
                                      </p:cBhvr>
                                      <p:to>
                                        <p:strVal val="visible"/>
                                      </p:to>
                                    </p:set>
                                    <p:animEffect transition="in" filter="box(in)">
                                      <p:cBhvr>
                                        <p:cTn id="7" dur="500"/>
                                        <p:tgtEl>
                                          <p:spTgt spid="6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71550" y="1557338"/>
            <a:ext cx="7832725" cy="4832350"/>
            <a:chOff x="368" y="740"/>
            <a:chExt cx="4934" cy="3044"/>
          </a:xfrm>
        </p:grpSpPr>
        <p:sp>
          <p:nvSpPr>
            <p:cNvPr id="22531" name="Rectangle 3"/>
            <p:cNvSpPr>
              <a:spLocks noChangeArrowheads="1"/>
            </p:cNvSpPr>
            <p:nvPr/>
          </p:nvSpPr>
          <p:spPr bwMode="auto">
            <a:xfrm>
              <a:off x="1685" y="1748"/>
              <a:ext cx="104" cy="1009"/>
            </a:xfrm>
            <a:prstGeom prst="rect">
              <a:avLst/>
            </a:prstGeom>
            <a:noFill/>
            <a:ln w="9525">
              <a:solidFill>
                <a:schemeClr val="tx1"/>
              </a:solidFill>
              <a:miter lim="800000"/>
              <a:headEnd/>
              <a:tailEnd/>
            </a:ln>
            <a:effectLst/>
          </p:spPr>
          <p:txBody>
            <a:bodyPr/>
            <a:lstStyle/>
            <a:p>
              <a:endParaRPr lang="el-GR"/>
            </a:p>
          </p:txBody>
        </p:sp>
        <p:pic>
          <p:nvPicPr>
            <p:cNvPr id="22532" name="Picture 4" descr="BD18190_"/>
            <p:cNvPicPr>
              <a:picLocks noChangeAspect="1" noChangeArrowheads="1"/>
            </p:cNvPicPr>
            <p:nvPr/>
          </p:nvPicPr>
          <p:blipFill>
            <a:blip r:embed="rId2" cstate="print"/>
            <a:srcRect/>
            <a:stretch>
              <a:fillRect/>
            </a:stretch>
          </p:blipFill>
          <p:spPr bwMode="auto">
            <a:xfrm>
              <a:off x="4042" y="2767"/>
              <a:ext cx="1260" cy="944"/>
            </a:xfrm>
            <a:prstGeom prst="rect">
              <a:avLst/>
            </a:prstGeom>
            <a:noFill/>
            <a:ln w="9525">
              <a:noFill/>
              <a:miter lim="800000"/>
              <a:headEnd/>
              <a:tailEnd/>
            </a:ln>
          </p:spPr>
        </p:pic>
        <p:pic>
          <p:nvPicPr>
            <p:cNvPr id="22533" name="Picture 5" descr="j0239641"/>
            <p:cNvPicPr>
              <a:picLocks noChangeAspect="1" noChangeArrowheads="1"/>
            </p:cNvPicPr>
            <p:nvPr/>
          </p:nvPicPr>
          <p:blipFill>
            <a:blip r:embed="rId3" cstate="print"/>
            <a:srcRect/>
            <a:stretch>
              <a:fillRect/>
            </a:stretch>
          </p:blipFill>
          <p:spPr bwMode="auto">
            <a:xfrm>
              <a:off x="368" y="3292"/>
              <a:ext cx="525" cy="492"/>
            </a:xfrm>
            <a:prstGeom prst="rect">
              <a:avLst/>
            </a:prstGeom>
            <a:noFill/>
            <a:ln w="9525">
              <a:solidFill>
                <a:schemeClr val="tx1"/>
              </a:solidFill>
              <a:miter lim="800000"/>
              <a:headEnd/>
              <a:tailEnd/>
            </a:ln>
          </p:spPr>
        </p:pic>
        <p:sp>
          <p:nvSpPr>
            <p:cNvPr id="22534" name="Freeform 6"/>
            <p:cNvSpPr>
              <a:spLocks/>
            </p:cNvSpPr>
            <p:nvPr/>
          </p:nvSpPr>
          <p:spPr bwMode="auto">
            <a:xfrm rot="-5400000">
              <a:off x="1497" y="2688"/>
              <a:ext cx="577" cy="735"/>
            </a:xfrm>
            <a:custGeom>
              <a:avLst/>
              <a:gdLst/>
              <a:ahLst/>
              <a:cxnLst>
                <a:cxn ang="0">
                  <a:pos x="0" y="900"/>
                </a:cxn>
                <a:cxn ang="0">
                  <a:pos x="720" y="900"/>
                </a:cxn>
                <a:cxn ang="0">
                  <a:pos x="720" y="180"/>
                </a:cxn>
                <a:cxn ang="0">
                  <a:pos x="900" y="0"/>
                </a:cxn>
                <a:cxn ang="0">
                  <a:pos x="1260" y="0"/>
                </a:cxn>
                <a:cxn ang="0">
                  <a:pos x="1440" y="180"/>
                </a:cxn>
                <a:cxn ang="0">
                  <a:pos x="1440" y="900"/>
                </a:cxn>
                <a:cxn ang="0">
                  <a:pos x="1440" y="1440"/>
                </a:cxn>
                <a:cxn ang="0">
                  <a:pos x="720" y="1440"/>
                </a:cxn>
                <a:cxn ang="0">
                  <a:pos x="720" y="1080"/>
                </a:cxn>
                <a:cxn ang="0">
                  <a:pos x="0" y="1080"/>
                </a:cxn>
              </a:cxnLst>
              <a:rect l="0" t="0" r="r" b="b"/>
              <a:pathLst>
                <a:path w="1440" h="1440">
                  <a:moveTo>
                    <a:pt x="0" y="900"/>
                  </a:moveTo>
                  <a:lnTo>
                    <a:pt x="720" y="900"/>
                  </a:lnTo>
                  <a:lnTo>
                    <a:pt x="720" y="180"/>
                  </a:lnTo>
                  <a:lnTo>
                    <a:pt x="900" y="0"/>
                  </a:lnTo>
                  <a:lnTo>
                    <a:pt x="1260" y="0"/>
                  </a:lnTo>
                  <a:lnTo>
                    <a:pt x="1440" y="180"/>
                  </a:lnTo>
                  <a:lnTo>
                    <a:pt x="1440" y="900"/>
                  </a:lnTo>
                  <a:lnTo>
                    <a:pt x="1440" y="1440"/>
                  </a:lnTo>
                  <a:lnTo>
                    <a:pt x="720" y="1440"/>
                  </a:lnTo>
                  <a:lnTo>
                    <a:pt x="720" y="1080"/>
                  </a:lnTo>
                  <a:lnTo>
                    <a:pt x="0" y="1080"/>
                  </a:lnTo>
                </a:path>
              </a:pathLst>
            </a:custGeom>
            <a:noFill/>
            <a:ln w="9525">
              <a:solidFill>
                <a:schemeClr val="tx1"/>
              </a:solidFill>
              <a:round/>
              <a:headEnd/>
              <a:tailEnd/>
            </a:ln>
          </p:spPr>
          <p:txBody>
            <a:bodyPr/>
            <a:lstStyle/>
            <a:p>
              <a:endParaRPr lang="el-GR"/>
            </a:p>
          </p:txBody>
        </p:sp>
        <p:grpSp>
          <p:nvGrpSpPr>
            <p:cNvPr id="3" name="Group 7"/>
            <p:cNvGrpSpPr>
              <a:grpSpLocks/>
            </p:cNvGrpSpPr>
            <p:nvPr/>
          </p:nvGrpSpPr>
          <p:grpSpPr bwMode="auto">
            <a:xfrm>
              <a:off x="1575" y="1108"/>
              <a:ext cx="315" cy="630"/>
              <a:chOff x="5206" y="2659"/>
              <a:chExt cx="534" cy="1080"/>
            </a:xfrm>
          </p:grpSpPr>
          <p:sp>
            <p:nvSpPr>
              <p:cNvPr id="22536" name="AutoShape 8"/>
              <p:cNvSpPr>
                <a:spLocks noChangeArrowheads="1"/>
              </p:cNvSpPr>
              <p:nvPr/>
            </p:nvSpPr>
            <p:spPr bwMode="auto">
              <a:xfrm rot="10800000">
                <a:off x="5206" y="2659"/>
                <a:ext cx="534" cy="108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0C0C0"/>
              </a:solidFill>
              <a:ln w="9525">
                <a:solidFill>
                  <a:schemeClr val="tx1"/>
                </a:solidFill>
                <a:miter lim="800000"/>
                <a:headEnd/>
                <a:tailEnd/>
              </a:ln>
              <a:effectLst/>
            </p:spPr>
            <p:txBody>
              <a:bodyPr/>
              <a:lstStyle/>
              <a:p>
                <a:endParaRPr lang="el-GR"/>
              </a:p>
            </p:txBody>
          </p:sp>
          <p:sp>
            <p:nvSpPr>
              <p:cNvPr id="22537" name="AutoShape 9"/>
              <p:cNvSpPr>
                <a:spLocks noChangeArrowheads="1"/>
              </p:cNvSpPr>
              <p:nvPr/>
            </p:nvSpPr>
            <p:spPr bwMode="auto">
              <a:xfrm>
                <a:off x="5491" y="3214"/>
                <a:ext cx="189" cy="405"/>
              </a:xfrm>
              <a:prstGeom prst="flowChartDelay">
                <a:avLst/>
              </a:prstGeom>
              <a:solidFill>
                <a:srgbClr val="808080"/>
              </a:solidFill>
              <a:ln w="9525">
                <a:solidFill>
                  <a:schemeClr val="tx1"/>
                </a:solidFill>
                <a:miter lim="800000"/>
                <a:headEnd/>
                <a:tailEnd/>
              </a:ln>
              <a:effectLst/>
            </p:spPr>
            <p:txBody>
              <a:bodyPr/>
              <a:lstStyle/>
              <a:p>
                <a:endParaRPr lang="el-GR"/>
              </a:p>
            </p:txBody>
          </p:sp>
          <p:sp>
            <p:nvSpPr>
              <p:cNvPr id="22538" name="AutoShape 10"/>
              <p:cNvSpPr>
                <a:spLocks noChangeArrowheads="1"/>
              </p:cNvSpPr>
              <p:nvPr/>
            </p:nvSpPr>
            <p:spPr bwMode="auto">
              <a:xfrm rot="-10800000">
                <a:off x="5255" y="3216"/>
                <a:ext cx="188" cy="405"/>
              </a:xfrm>
              <a:prstGeom prst="flowChartDelay">
                <a:avLst/>
              </a:prstGeom>
              <a:solidFill>
                <a:srgbClr val="808080"/>
              </a:solidFill>
              <a:ln w="9525">
                <a:solidFill>
                  <a:schemeClr val="tx1"/>
                </a:solidFill>
                <a:miter lim="800000"/>
                <a:headEnd/>
                <a:tailEnd/>
              </a:ln>
              <a:effectLst/>
            </p:spPr>
            <p:txBody>
              <a:bodyPr/>
              <a:lstStyle/>
              <a:p>
                <a:endParaRPr lang="el-GR"/>
              </a:p>
            </p:txBody>
          </p:sp>
        </p:grpSp>
        <p:sp>
          <p:nvSpPr>
            <p:cNvPr id="22539" name="Freeform 11"/>
            <p:cNvSpPr>
              <a:spLocks/>
            </p:cNvSpPr>
            <p:nvPr/>
          </p:nvSpPr>
          <p:spPr bwMode="auto">
            <a:xfrm>
              <a:off x="1523" y="1403"/>
              <a:ext cx="420" cy="1364"/>
            </a:xfrm>
            <a:custGeom>
              <a:avLst/>
              <a:gdLst/>
              <a:ahLst/>
              <a:cxnLst>
                <a:cxn ang="0">
                  <a:pos x="0" y="0"/>
                </a:cxn>
                <a:cxn ang="0">
                  <a:pos x="0" y="1260"/>
                </a:cxn>
                <a:cxn ang="0">
                  <a:pos x="180" y="1620"/>
                </a:cxn>
                <a:cxn ang="0">
                  <a:pos x="540" y="1620"/>
                </a:cxn>
                <a:cxn ang="0">
                  <a:pos x="720" y="1260"/>
                </a:cxn>
                <a:cxn ang="0">
                  <a:pos x="720" y="0"/>
                </a:cxn>
              </a:cxnLst>
              <a:rect l="0" t="0" r="r" b="b"/>
              <a:pathLst>
                <a:path w="720" h="1620">
                  <a:moveTo>
                    <a:pt x="0" y="0"/>
                  </a:moveTo>
                  <a:lnTo>
                    <a:pt x="0" y="1260"/>
                  </a:lnTo>
                  <a:lnTo>
                    <a:pt x="180" y="1620"/>
                  </a:lnTo>
                  <a:lnTo>
                    <a:pt x="540" y="1620"/>
                  </a:lnTo>
                  <a:lnTo>
                    <a:pt x="720" y="1260"/>
                  </a:lnTo>
                  <a:lnTo>
                    <a:pt x="720" y="0"/>
                  </a:lnTo>
                </a:path>
              </a:pathLst>
            </a:custGeom>
            <a:noFill/>
            <a:ln w="9525" cap="flat" cmpd="sng">
              <a:solidFill>
                <a:schemeClr val="tx1"/>
              </a:solidFill>
              <a:prstDash val="solid"/>
              <a:round/>
              <a:headEnd/>
              <a:tailEnd/>
            </a:ln>
            <a:effectLst/>
          </p:spPr>
          <p:txBody>
            <a:bodyPr/>
            <a:lstStyle/>
            <a:p>
              <a:endParaRPr lang="el-GR"/>
            </a:p>
          </p:txBody>
        </p:sp>
        <p:sp>
          <p:nvSpPr>
            <p:cNvPr id="22540" name="Freeform 12"/>
            <p:cNvSpPr>
              <a:spLocks/>
            </p:cNvSpPr>
            <p:nvPr/>
          </p:nvSpPr>
          <p:spPr bwMode="auto">
            <a:xfrm>
              <a:off x="742" y="2909"/>
              <a:ext cx="807" cy="632"/>
            </a:xfrm>
            <a:custGeom>
              <a:avLst/>
              <a:gdLst/>
              <a:ahLst/>
              <a:cxnLst>
                <a:cxn ang="0">
                  <a:pos x="0" y="1080"/>
                </a:cxn>
                <a:cxn ang="0">
                  <a:pos x="0" y="180"/>
                </a:cxn>
                <a:cxn ang="0">
                  <a:pos x="0" y="0"/>
                </a:cxn>
                <a:cxn ang="0">
                  <a:pos x="1080" y="0"/>
                </a:cxn>
              </a:cxnLst>
              <a:rect l="0" t="0" r="r" b="b"/>
              <a:pathLst>
                <a:path w="1080" h="1080">
                  <a:moveTo>
                    <a:pt x="0" y="1080"/>
                  </a:moveTo>
                  <a:lnTo>
                    <a:pt x="0" y="180"/>
                  </a:lnTo>
                  <a:lnTo>
                    <a:pt x="0" y="0"/>
                  </a:lnTo>
                  <a:lnTo>
                    <a:pt x="1080" y="0"/>
                  </a:lnTo>
                </a:path>
              </a:pathLst>
            </a:custGeom>
            <a:noFill/>
            <a:ln w="25400" cap="flat" cmpd="sng">
              <a:solidFill>
                <a:schemeClr val="tx1"/>
              </a:solidFill>
              <a:prstDash val="sysDot"/>
              <a:round/>
              <a:headEnd/>
              <a:tailEnd/>
            </a:ln>
            <a:effectLst/>
          </p:spPr>
          <p:txBody>
            <a:bodyPr/>
            <a:lstStyle/>
            <a:p>
              <a:endParaRPr lang="el-GR"/>
            </a:p>
          </p:txBody>
        </p:sp>
        <p:grpSp>
          <p:nvGrpSpPr>
            <p:cNvPr id="4" name="Group 13"/>
            <p:cNvGrpSpPr>
              <a:grpSpLocks/>
            </p:cNvGrpSpPr>
            <p:nvPr/>
          </p:nvGrpSpPr>
          <p:grpSpPr bwMode="auto">
            <a:xfrm>
              <a:off x="1969" y="1404"/>
              <a:ext cx="105" cy="357"/>
              <a:chOff x="4706" y="2390"/>
              <a:chExt cx="134" cy="460"/>
            </a:xfrm>
          </p:grpSpPr>
          <p:sp>
            <p:nvSpPr>
              <p:cNvPr id="22542" name="Oval 14"/>
              <p:cNvSpPr>
                <a:spLocks noChangeArrowheads="1"/>
              </p:cNvSpPr>
              <p:nvPr/>
            </p:nvSpPr>
            <p:spPr bwMode="auto">
              <a:xfrm>
                <a:off x="4706" y="2390"/>
                <a:ext cx="133" cy="134"/>
              </a:xfrm>
              <a:prstGeom prst="ellipse">
                <a:avLst/>
              </a:prstGeom>
              <a:solidFill>
                <a:srgbClr val="000000"/>
              </a:solidFill>
              <a:ln w="9525">
                <a:solidFill>
                  <a:schemeClr val="tx1"/>
                </a:solidFill>
                <a:round/>
                <a:headEnd/>
                <a:tailEnd/>
              </a:ln>
              <a:effectLst/>
            </p:spPr>
            <p:txBody>
              <a:bodyPr/>
              <a:lstStyle/>
              <a:p>
                <a:endParaRPr lang="el-GR"/>
              </a:p>
            </p:txBody>
          </p:sp>
          <p:sp>
            <p:nvSpPr>
              <p:cNvPr id="22543" name="Oval 15"/>
              <p:cNvSpPr>
                <a:spLocks noChangeArrowheads="1"/>
              </p:cNvSpPr>
              <p:nvPr/>
            </p:nvSpPr>
            <p:spPr bwMode="auto">
              <a:xfrm>
                <a:off x="4706" y="2547"/>
                <a:ext cx="133" cy="135"/>
              </a:xfrm>
              <a:prstGeom prst="ellipse">
                <a:avLst/>
              </a:prstGeom>
              <a:solidFill>
                <a:srgbClr val="000000"/>
              </a:solidFill>
              <a:ln w="9525">
                <a:solidFill>
                  <a:schemeClr val="tx1"/>
                </a:solidFill>
                <a:round/>
                <a:headEnd/>
                <a:tailEnd/>
              </a:ln>
              <a:effectLst/>
            </p:spPr>
            <p:txBody>
              <a:bodyPr/>
              <a:lstStyle/>
              <a:p>
                <a:endParaRPr lang="el-GR"/>
              </a:p>
            </p:txBody>
          </p:sp>
          <p:sp>
            <p:nvSpPr>
              <p:cNvPr id="22544" name="Oval 16"/>
              <p:cNvSpPr>
                <a:spLocks noChangeArrowheads="1"/>
              </p:cNvSpPr>
              <p:nvPr/>
            </p:nvSpPr>
            <p:spPr bwMode="auto">
              <a:xfrm>
                <a:off x="4706" y="2716"/>
                <a:ext cx="134" cy="134"/>
              </a:xfrm>
              <a:prstGeom prst="ellipse">
                <a:avLst/>
              </a:prstGeom>
              <a:solidFill>
                <a:srgbClr val="000000"/>
              </a:solidFill>
              <a:ln w="9525">
                <a:solidFill>
                  <a:schemeClr val="tx1"/>
                </a:solidFill>
                <a:round/>
                <a:headEnd/>
                <a:tailEnd/>
              </a:ln>
              <a:effectLst/>
            </p:spPr>
            <p:txBody>
              <a:bodyPr/>
              <a:lstStyle/>
              <a:p>
                <a:endParaRPr lang="el-GR"/>
              </a:p>
            </p:txBody>
          </p:sp>
        </p:grpSp>
        <p:grpSp>
          <p:nvGrpSpPr>
            <p:cNvPr id="5" name="Group 17"/>
            <p:cNvGrpSpPr>
              <a:grpSpLocks/>
            </p:cNvGrpSpPr>
            <p:nvPr/>
          </p:nvGrpSpPr>
          <p:grpSpPr bwMode="auto">
            <a:xfrm>
              <a:off x="1374" y="1395"/>
              <a:ext cx="106" cy="358"/>
              <a:chOff x="4706" y="2390"/>
              <a:chExt cx="134" cy="460"/>
            </a:xfrm>
          </p:grpSpPr>
          <p:sp>
            <p:nvSpPr>
              <p:cNvPr id="22546" name="Oval 18"/>
              <p:cNvSpPr>
                <a:spLocks noChangeArrowheads="1"/>
              </p:cNvSpPr>
              <p:nvPr/>
            </p:nvSpPr>
            <p:spPr bwMode="auto">
              <a:xfrm>
                <a:off x="4706" y="2390"/>
                <a:ext cx="133" cy="134"/>
              </a:xfrm>
              <a:prstGeom prst="ellipse">
                <a:avLst/>
              </a:prstGeom>
              <a:solidFill>
                <a:srgbClr val="000000"/>
              </a:solidFill>
              <a:ln w="9525">
                <a:solidFill>
                  <a:schemeClr val="tx1"/>
                </a:solidFill>
                <a:round/>
                <a:headEnd/>
                <a:tailEnd/>
              </a:ln>
              <a:effectLst/>
            </p:spPr>
            <p:txBody>
              <a:bodyPr/>
              <a:lstStyle/>
              <a:p>
                <a:endParaRPr lang="el-GR"/>
              </a:p>
            </p:txBody>
          </p:sp>
          <p:sp>
            <p:nvSpPr>
              <p:cNvPr id="22547" name="Oval 19"/>
              <p:cNvSpPr>
                <a:spLocks noChangeArrowheads="1"/>
              </p:cNvSpPr>
              <p:nvPr/>
            </p:nvSpPr>
            <p:spPr bwMode="auto">
              <a:xfrm>
                <a:off x="4706" y="2547"/>
                <a:ext cx="133" cy="135"/>
              </a:xfrm>
              <a:prstGeom prst="ellipse">
                <a:avLst/>
              </a:prstGeom>
              <a:solidFill>
                <a:srgbClr val="000000"/>
              </a:solidFill>
              <a:ln w="9525">
                <a:solidFill>
                  <a:schemeClr val="tx1"/>
                </a:solidFill>
                <a:round/>
                <a:headEnd/>
                <a:tailEnd/>
              </a:ln>
              <a:effectLst/>
            </p:spPr>
            <p:txBody>
              <a:bodyPr/>
              <a:lstStyle/>
              <a:p>
                <a:endParaRPr lang="el-GR"/>
              </a:p>
            </p:txBody>
          </p:sp>
          <p:sp>
            <p:nvSpPr>
              <p:cNvPr id="22548" name="Oval 20"/>
              <p:cNvSpPr>
                <a:spLocks noChangeArrowheads="1"/>
              </p:cNvSpPr>
              <p:nvPr/>
            </p:nvSpPr>
            <p:spPr bwMode="auto">
              <a:xfrm>
                <a:off x="4706" y="2716"/>
                <a:ext cx="134" cy="134"/>
              </a:xfrm>
              <a:prstGeom prst="ellipse">
                <a:avLst/>
              </a:prstGeom>
              <a:solidFill>
                <a:srgbClr val="000000"/>
              </a:solidFill>
              <a:ln w="9525">
                <a:solidFill>
                  <a:schemeClr val="tx1"/>
                </a:solidFill>
                <a:round/>
                <a:headEnd/>
                <a:tailEnd/>
              </a:ln>
              <a:effectLst/>
            </p:spPr>
            <p:txBody>
              <a:bodyPr/>
              <a:lstStyle/>
              <a:p>
                <a:endParaRPr lang="el-GR"/>
              </a:p>
            </p:txBody>
          </p:sp>
        </p:grpSp>
        <p:sp>
          <p:nvSpPr>
            <p:cNvPr id="22549" name="Rectangle 21"/>
            <p:cNvSpPr>
              <a:spLocks noChangeArrowheads="1"/>
            </p:cNvSpPr>
            <p:nvPr/>
          </p:nvSpPr>
          <p:spPr bwMode="auto">
            <a:xfrm>
              <a:off x="473" y="1403"/>
              <a:ext cx="735" cy="439"/>
            </a:xfrm>
            <a:prstGeom prst="rect">
              <a:avLst/>
            </a:prstGeom>
            <a:noFill/>
            <a:ln w="9525">
              <a:solidFill>
                <a:schemeClr val="tx1"/>
              </a:solidFill>
              <a:miter lim="800000"/>
              <a:headEnd/>
              <a:tailEnd/>
            </a:ln>
            <a:effectLst/>
          </p:spPr>
          <p:txBody>
            <a:bodyPr/>
            <a:lstStyle/>
            <a:p>
              <a:pPr algn="ctr"/>
              <a:r>
                <a:rPr lang="el-GR" sz="1600">
                  <a:latin typeface="Tahoma" pitchFamily="34" charset="0"/>
                </a:rPr>
                <a:t>Γεννήτρια τάσης</a:t>
              </a:r>
            </a:p>
          </p:txBody>
        </p:sp>
        <p:sp>
          <p:nvSpPr>
            <p:cNvPr id="22550" name="Line 22"/>
            <p:cNvSpPr>
              <a:spLocks noChangeShapeType="1"/>
            </p:cNvSpPr>
            <p:nvPr/>
          </p:nvSpPr>
          <p:spPr bwMode="auto">
            <a:xfrm>
              <a:off x="1202" y="1439"/>
              <a:ext cx="209" cy="1"/>
            </a:xfrm>
            <a:prstGeom prst="line">
              <a:avLst/>
            </a:prstGeom>
            <a:noFill/>
            <a:ln w="9525">
              <a:solidFill>
                <a:schemeClr val="tx1"/>
              </a:solidFill>
              <a:round/>
              <a:headEnd/>
              <a:tailEnd/>
            </a:ln>
            <a:effectLst/>
          </p:spPr>
          <p:txBody>
            <a:bodyPr/>
            <a:lstStyle/>
            <a:p>
              <a:endParaRPr lang="el-GR"/>
            </a:p>
          </p:txBody>
        </p:sp>
        <p:sp>
          <p:nvSpPr>
            <p:cNvPr id="22551" name="Line 23"/>
            <p:cNvSpPr>
              <a:spLocks noChangeShapeType="1"/>
            </p:cNvSpPr>
            <p:nvPr/>
          </p:nvSpPr>
          <p:spPr bwMode="auto">
            <a:xfrm>
              <a:off x="1207" y="1575"/>
              <a:ext cx="209" cy="0"/>
            </a:xfrm>
            <a:prstGeom prst="line">
              <a:avLst/>
            </a:prstGeom>
            <a:noFill/>
            <a:ln w="9525">
              <a:solidFill>
                <a:schemeClr val="tx1"/>
              </a:solidFill>
              <a:round/>
              <a:headEnd/>
              <a:tailEnd/>
            </a:ln>
            <a:effectLst/>
          </p:spPr>
          <p:txBody>
            <a:bodyPr/>
            <a:lstStyle/>
            <a:p>
              <a:endParaRPr lang="el-GR"/>
            </a:p>
          </p:txBody>
        </p:sp>
        <p:sp>
          <p:nvSpPr>
            <p:cNvPr id="22552" name="Line 24"/>
            <p:cNvSpPr>
              <a:spLocks noChangeShapeType="1"/>
            </p:cNvSpPr>
            <p:nvPr/>
          </p:nvSpPr>
          <p:spPr bwMode="auto">
            <a:xfrm>
              <a:off x="1209" y="1708"/>
              <a:ext cx="209" cy="0"/>
            </a:xfrm>
            <a:prstGeom prst="line">
              <a:avLst/>
            </a:prstGeom>
            <a:noFill/>
            <a:ln w="9525">
              <a:solidFill>
                <a:schemeClr val="tx1"/>
              </a:solidFill>
              <a:round/>
              <a:headEnd/>
              <a:tailEnd/>
            </a:ln>
            <a:effectLst/>
          </p:spPr>
          <p:txBody>
            <a:bodyPr/>
            <a:lstStyle/>
            <a:p>
              <a:endParaRPr lang="el-GR"/>
            </a:p>
          </p:txBody>
        </p:sp>
        <p:sp>
          <p:nvSpPr>
            <p:cNvPr id="22553" name="AutoShape 25"/>
            <p:cNvSpPr>
              <a:spLocks noChangeArrowheads="1"/>
            </p:cNvSpPr>
            <p:nvPr/>
          </p:nvSpPr>
          <p:spPr bwMode="auto">
            <a:xfrm>
              <a:off x="1771" y="998"/>
              <a:ext cx="1963" cy="420"/>
            </a:xfrm>
            <a:prstGeom prst="flowChartDecision">
              <a:avLst/>
            </a:prstGeom>
            <a:noFill/>
            <a:ln w="9525">
              <a:solidFill>
                <a:schemeClr val="tx1"/>
              </a:solidFill>
              <a:miter lim="800000"/>
              <a:headEnd/>
              <a:tailEnd/>
            </a:ln>
            <a:effectLst/>
          </p:spPr>
          <p:txBody>
            <a:bodyPr/>
            <a:lstStyle/>
            <a:p>
              <a:endParaRPr lang="el-GR"/>
            </a:p>
          </p:txBody>
        </p:sp>
        <p:sp>
          <p:nvSpPr>
            <p:cNvPr id="22554" name="Oval 26"/>
            <p:cNvSpPr>
              <a:spLocks noChangeArrowheads="1"/>
            </p:cNvSpPr>
            <p:nvPr/>
          </p:nvSpPr>
          <p:spPr bwMode="auto">
            <a:xfrm>
              <a:off x="2683" y="872"/>
              <a:ext cx="103" cy="630"/>
            </a:xfrm>
            <a:prstGeom prst="ellipse">
              <a:avLst/>
            </a:prstGeom>
            <a:solidFill>
              <a:srgbClr val="FFFFFF"/>
            </a:solidFill>
            <a:ln w="9525">
              <a:solidFill>
                <a:schemeClr val="tx1"/>
              </a:solidFill>
              <a:round/>
              <a:headEnd/>
              <a:tailEnd/>
            </a:ln>
            <a:effectLst/>
          </p:spPr>
          <p:txBody>
            <a:bodyPr/>
            <a:lstStyle/>
            <a:p>
              <a:endParaRPr lang="el-GR"/>
            </a:p>
          </p:txBody>
        </p:sp>
        <p:sp>
          <p:nvSpPr>
            <p:cNvPr id="22555" name="AutoShape 27"/>
            <p:cNvSpPr>
              <a:spLocks noChangeArrowheads="1"/>
            </p:cNvSpPr>
            <p:nvPr/>
          </p:nvSpPr>
          <p:spPr bwMode="auto">
            <a:xfrm>
              <a:off x="3715" y="991"/>
              <a:ext cx="1155" cy="735"/>
            </a:xfrm>
            <a:prstGeom prst="roundRect">
              <a:avLst>
                <a:gd name="adj" fmla="val 16667"/>
              </a:avLst>
            </a:prstGeom>
            <a:noFill/>
            <a:ln w="9525">
              <a:solidFill>
                <a:schemeClr val="tx1"/>
              </a:solidFill>
              <a:round/>
              <a:headEnd/>
              <a:tailEnd/>
            </a:ln>
            <a:effectLst/>
          </p:spPr>
          <p:txBody>
            <a:bodyPr/>
            <a:lstStyle/>
            <a:p>
              <a:endParaRPr lang="el-GR"/>
            </a:p>
          </p:txBody>
        </p:sp>
        <p:sp>
          <p:nvSpPr>
            <p:cNvPr id="22556" name="Rectangle 28"/>
            <p:cNvSpPr>
              <a:spLocks noChangeArrowheads="1"/>
            </p:cNvSpPr>
            <p:nvPr/>
          </p:nvSpPr>
          <p:spPr bwMode="auto">
            <a:xfrm>
              <a:off x="4738" y="1081"/>
              <a:ext cx="105" cy="315"/>
            </a:xfrm>
            <a:prstGeom prst="rect">
              <a:avLst/>
            </a:prstGeom>
            <a:solidFill>
              <a:srgbClr val="FFFFFF"/>
            </a:solidFill>
            <a:ln w="9525">
              <a:solidFill>
                <a:schemeClr val="tx1"/>
              </a:solidFill>
              <a:miter lim="800000"/>
              <a:headEnd/>
              <a:tailEnd/>
            </a:ln>
            <a:effectLst/>
          </p:spPr>
          <p:txBody>
            <a:bodyPr/>
            <a:lstStyle/>
            <a:p>
              <a:endParaRPr lang="el-GR"/>
            </a:p>
          </p:txBody>
        </p:sp>
        <p:sp>
          <p:nvSpPr>
            <p:cNvPr id="22557" name="Line 29"/>
            <p:cNvSpPr>
              <a:spLocks noChangeShapeType="1"/>
            </p:cNvSpPr>
            <p:nvPr/>
          </p:nvSpPr>
          <p:spPr bwMode="auto">
            <a:xfrm>
              <a:off x="3676" y="1205"/>
              <a:ext cx="1071" cy="8"/>
            </a:xfrm>
            <a:prstGeom prst="line">
              <a:avLst/>
            </a:prstGeom>
            <a:noFill/>
            <a:ln w="9525">
              <a:solidFill>
                <a:schemeClr val="tx1"/>
              </a:solidFill>
              <a:round/>
              <a:headEnd/>
              <a:tailEnd type="triangle" w="med" len="med"/>
            </a:ln>
            <a:effectLst/>
          </p:spPr>
          <p:txBody>
            <a:bodyPr/>
            <a:lstStyle/>
            <a:p>
              <a:endParaRPr lang="el-GR"/>
            </a:p>
          </p:txBody>
        </p:sp>
        <p:pic>
          <p:nvPicPr>
            <p:cNvPr id="22558" name="Picture 30" descr="BD18224_"/>
            <p:cNvPicPr>
              <a:picLocks noChangeAspect="1" noChangeArrowheads="1"/>
            </p:cNvPicPr>
            <p:nvPr/>
          </p:nvPicPr>
          <p:blipFill>
            <a:blip r:embed="rId4" cstate="print"/>
            <a:srcRect/>
            <a:stretch>
              <a:fillRect/>
            </a:stretch>
          </p:blipFill>
          <p:spPr bwMode="auto">
            <a:xfrm>
              <a:off x="3745" y="1788"/>
              <a:ext cx="1096" cy="304"/>
            </a:xfrm>
            <a:prstGeom prst="rect">
              <a:avLst/>
            </a:prstGeom>
            <a:noFill/>
            <a:ln w="9525">
              <a:solidFill>
                <a:schemeClr val="tx1"/>
              </a:solidFill>
              <a:miter lim="800000"/>
              <a:headEnd/>
              <a:tailEnd/>
            </a:ln>
          </p:spPr>
        </p:pic>
        <p:cxnSp>
          <p:nvCxnSpPr>
            <p:cNvPr id="22559" name="AutoShape 31"/>
            <p:cNvCxnSpPr>
              <a:cxnSpLocks noChangeShapeType="1"/>
              <a:stCxn id="0" idx="2"/>
              <a:endCxn id="0" idx="0"/>
            </p:cNvCxnSpPr>
            <p:nvPr/>
          </p:nvCxnSpPr>
          <p:spPr bwMode="auto">
            <a:xfrm rot="16200000" flipH="1">
              <a:off x="4145" y="2240"/>
              <a:ext cx="675" cy="379"/>
            </a:xfrm>
            <a:prstGeom prst="bentConnector3">
              <a:avLst>
                <a:gd name="adj1" fmla="val 49926"/>
              </a:avLst>
            </a:prstGeom>
            <a:noFill/>
            <a:ln w="9525">
              <a:solidFill>
                <a:schemeClr val="tx1"/>
              </a:solidFill>
              <a:miter lim="800000"/>
              <a:headEnd/>
              <a:tailEnd type="triangle" w="med" len="med"/>
            </a:ln>
            <a:effectLst/>
          </p:spPr>
        </p:cxnSp>
        <p:grpSp>
          <p:nvGrpSpPr>
            <p:cNvPr id="6" name="Group 32"/>
            <p:cNvGrpSpPr>
              <a:grpSpLocks/>
            </p:cNvGrpSpPr>
            <p:nvPr/>
          </p:nvGrpSpPr>
          <p:grpSpPr bwMode="auto">
            <a:xfrm>
              <a:off x="3945" y="1743"/>
              <a:ext cx="685" cy="105"/>
              <a:chOff x="7206" y="2904"/>
              <a:chExt cx="870" cy="135"/>
            </a:xfrm>
          </p:grpSpPr>
          <p:sp>
            <p:nvSpPr>
              <p:cNvPr id="22561" name="Oval 33"/>
              <p:cNvSpPr>
                <a:spLocks noChangeArrowheads="1"/>
              </p:cNvSpPr>
              <p:nvPr/>
            </p:nvSpPr>
            <p:spPr bwMode="auto">
              <a:xfrm>
                <a:off x="7206" y="2904"/>
                <a:ext cx="133" cy="135"/>
              </a:xfrm>
              <a:prstGeom prst="ellipse">
                <a:avLst/>
              </a:prstGeom>
              <a:solidFill>
                <a:srgbClr val="000000"/>
              </a:solidFill>
              <a:ln w="9525">
                <a:solidFill>
                  <a:schemeClr val="tx1"/>
                </a:solidFill>
                <a:round/>
                <a:headEnd/>
                <a:tailEnd/>
              </a:ln>
              <a:effectLst/>
            </p:spPr>
            <p:txBody>
              <a:bodyPr/>
              <a:lstStyle/>
              <a:p>
                <a:endParaRPr lang="el-GR"/>
              </a:p>
            </p:txBody>
          </p:sp>
          <p:sp>
            <p:nvSpPr>
              <p:cNvPr id="22562" name="Oval 34"/>
              <p:cNvSpPr>
                <a:spLocks noChangeArrowheads="1"/>
              </p:cNvSpPr>
              <p:nvPr/>
            </p:nvSpPr>
            <p:spPr bwMode="auto">
              <a:xfrm>
                <a:off x="7434" y="2904"/>
                <a:ext cx="135" cy="135"/>
              </a:xfrm>
              <a:prstGeom prst="ellipse">
                <a:avLst/>
              </a:prstGeom>
              <a:solidFill>
                <a:srgbClr val="000000"/>
              </a:solidFill>
              <a:ln w="9525">
                <a:solidFill>
                  <a:schemeClr val="tx1"/>
                </a:solidFill>
                <a:round/>
                <a:headEnd/>
                <a:tailEnd/>
              </a:ln>
              <a:effectLst/>
            </p:spPr>
            <p:txBody>
              <a:bodyPr/>
              <a:lstStyle/>
              <a:p>
                <a:endParaRPr lang="el-GR"/>
              </a:p>
            </p:txBody>
          </p:sp>
          <p:sp>
            <p:nvSpPr>
              <p:cNvPr id="22563" name="Oval 35"/>
              <p:cNvSpPr>
                <a:spLocks noChangeArrowheads="1"/>
              </p:cNvSpPr>
              <p:nvPr/>
            </p:nvSpPr>
            <p:spPr bwMode="auto">
              <a:xfrm>
                <a:off x="7700" y="2904"/>
                <a:ext cx="134" cy="135"/>
              </a:xfrm>
              <a:prstGeom prst="ellipse">
                <a:avLst/>
              </a:prstGeom>
              <a:solidFill>
                <a:srgbClr val="000000"/>
              </a:solidFill>
              <a:ln w="9525">
                <a:solidFill>
                  <a:schemeClr val="tx1"/>
                </a:solidFill>
                <a:round/>
                <a:headEnd/>
                <a:tailEnd/>
              </a:ln>
              <a:effectLst/>
            </p:spPr>
            <p:txBody>
              <a:bodyPr/>
              <a:lstStyle/>
              <a:p>
                <a:endParaRPr lang="el-GR"/>
              </a:p>
            </p:txBody>
          </p:sp>
          <p:sp>
            <p:nvSpPr>
              <p:cNvPr id="22564" name="Oval 36"/>
              <p:cNvSpPr>
                <a:spLocks noChangeArrowheads="1"/>
              </p:cNvSpPr>
              <p:nvPr/>
            </p:nvSpPr>
            <p:spPr bwMode="auto">
              <a:xfrm>
                <a:off x="7942" y="2904"/>
                <a:ext cx="134" cy="135"/>
              </a:xfrm>
              <a:prstGeom prst="ellipse">
                <a:avLst/>
              </a:prstGeom>
              <a:solidFill>
                <a:srgbClr val="000000"/>
              </a:solidFill>
              <a:ln w="9525">
                <a:solidFill>
                  <a:schemeClr val="tx1"/>
                </a:solidFill>
                <a:round/>
                <a:headEnd/>
                <a:tailEnd/>
              </a:ln>
              <a:effectLst/>
            </p:spPr>
            <p:txBody>
              <a:bodyPr/>
              <a:lstStyle/>
              <a:p>
                <a:endParaRPr lang="el-GR"/>
              </a:p>
            </p:txBody>
          </p:sp>
        </p:grpSp>
        <p:sp>
          <p:nvSpPr>
            <p:cNvPr id="22565" name="Line 37"/>
            <p:cNvSpPr>
              <a:spLocks noChangeShapeType="1"/>
            </p:cNvSpPr>
            <p:nvPr/>
          </p:nvSpPr>
          <p:spPr bwMode="auto">
            <a:xfrm flipH="1">
              <a:off x="3998" y="1201"/>
              <a:ext cx="734" cy="561"/>
            </a:xfrm>
            <a:prstGeom prst="line">
              <a:avLst/>
            </a:prstGeom>
            <a:noFill/>
            <a:ln w="9525">
              <a:solidFill>
                <a:schemeClr val="tx1"/>
              </a:solidFill>
              <a:round/>
              <a:headEnd/>
              <a:tailEnd/>
            </a:ln>
            <a:effectLst/>
          </p:spPr>
          <p:txBody>
            <a:bodyPr/>
            <a:lstStyle/>
            <a:p>
              <a:endParaRPr lang="el-GR"/>
            </a:p>
          </p:txBody>
        </p:sp>
        <p:sp>
          <p:nvSpPr>
            <p:cNvPr id="22566" name="Line 38"/>
            <p:cNvSpPr>
              <a:spLocks noChangeShapeType="1"/>
            </p:cNvSpPr>
            <p:nvPr/>
          </p:nvSpPr>
          <p:spPr bwMode="auto">
            <a:xfrm flipH="1">
              <a:off x="4148" y="1201"/>
              <a:ext cx="584" cy="596"/>
            </a:xfrm>
            <a:prstGeom prst="line">
              <a:avLst/>
            </a:prstGeom>
            <a:noFill/>
            <a:ln w="9525">
              <a:solidFill>
                <a:schemeClr val="tx1"/>
              </a:solidFill>
              <a:round/>
              <a:headEnd/>
              <a:tailEnd/>
            </a:ln>
            <a:effectLst/>
          </p:spPr>
          <p:txBody>
            <a:bodyPr/>
            <a:lstStyle/>
            <a:p>
              <a:endParaRPr lang="el-GR"/>
            </a:p>
          </p:txBody>
        </p:sp>
        <p:sp>
          <p:nvSpPr>
            <p:cNvPr id="22567" name="Line 39"/>
            <p:cNvSpPr>
              <a:spLocks noChangeShapeType="1"/>
            </p:cNvSpPr>
            <p:nvPr/>
          </p:nvSpPr>
          <p:spPr bwMode="auto">
            <a:xfrm flipH="1">
              <a:off x="4375" y="1254"/>
              <a:ext cx="314" cy="526"/>
            </a:xfrm>
            <a:prstGeom prst="line">
              <a:avLst/>
            </a:prstGeom>
            <a:noFill/>
            <a:ln w="9525">
              <a:solidFill>
                <a:schemeClr val="tx1"/>
              </a:solidFill>
              <a:round/>
              <a:headEnd/>
              <a:tailEnd/>
            </a:ln>
            <a:effectLst/>
          </p:spPr>
          <p:txBody>
            <a:bodyPr/>
            <a:lstStyle/>
            <a:p>
              <a:endParaRPr lang="el-GR"/>
            </a:p>
          </p:txBody>
        </p:sp>
        <p:sp>
          <p:nvSpPr>
            <p:cNvPr id="22568" name="Line 40"/>
            <p:cNvSpPr>
              <a:spLocks noChangeShapeType="1"/>
            </p:cNvSpPr>
            <p:nvPr/>
          </p:nvSpPr>
          <p:spPr bwMode="auto">
            <a:xfrm flipH="1">
              <a:off x="4551" y="1220"/>
              <a:ext cx="166" cy="578"/>
            </a:xfrm>
            <a:prstGeom prst="line">
              <a:avLst/>
            </a:prstGeom>
            <a:noFill/>
            <a:ln w="9525">
              <a:solidFill>
                <a:schemeClr val="tx1"/>
              </a:solidFill>
              <a:round/>
              <a:headEnd/>
              <a:tailEnd/>
            </a:ln>
            <a:effectLst/>
          </p:spPr>
          <p:txBody>
            <a:bodyPr/>
            <a:lstStyle/>
            <a:p>
              <a:endParaRPr lang="el-GR"/>
            </a:p>
          </p:txBody>
        </p:sp>
        <p:sp>
          <p:nvSpPr>
            <p:cNvPr id="22569" name="Text Box 41"/>
            <p:cNvSpPr txBox="1">
              <a:spLocks noChangeArrowheads="1"/>
            </p:cNvSpPr>
            <p:nvPr/>
          </p:nvSpPr>
          <p:spPr bwMode="auto">
            <a:xfrm>
              <a:off x="998" y="3502"/>
              <a:ext cx="734" cy="210"/>
            </a:xfrm>
            <a:prstGeom prst="rect">
              <a:avLst/>
            </a:prstGeom>
            <a:noFill/>
            <a:ln w="9525">
              <a:noFill/>
              <a:miter lim="800000"/>
              <a:headEnd/>
              <a:tailEnd/>
            </a:ln>
            <a:effectLst/>
          </p:spPr>
          <p:txBody>
            <a:bodyPr/>
            <a:lstStyle/>
            <a:p>
              <a:r>
                <a:rPr lang="el-GR" sz="1600">
                  <a:latin typeface="Tahoma" pitchFamily="34" charset="0"/>
                </a:rPr>
                <a:t>Δείγμα</a:t>
              </a:r>
            </a:p>
          </p:txBody>
        </p:sp>
        <p:sp>
          <p:nvSpPr>
            <p:cNvPr id="22570" name="Text Box 42"/>
            <p:cNvSpPr txBox="1">
              <a:spLocks noChangeArrowheads="1"/>
            </p:cNvSpPr>
            <p:nvPr/>
          </p:nvSpPr>
          <p:spPr bwMode="auto">
            <a:xfrm>
              <a:off x="2153" y="2767"/>
              <a:ext cx="734" cy="420"/>
            </a:xfrm>
            <a:prstGeom prst="rect">
              <a:avLst/>
            </a:prstGeom>
            <a:noFill/>
            <a:ln w="9525">
              <a:noFill/>
              <a:miter lim="800000"/>
              <a:headEnd/>
              <a:tailEnd/>
            </a:ln>
            <a:effectLst/>
          </p:spPr>
          <p:txBody>
            <a:bodyPr/>
            <a:lstStyle/>
            <a:p>
              <a:r>
                <a:rPr lang="el-GR" sz="1600">
                  <a:latin typeface="Tahoma" pitchFamily="34" charset="0"/>
                </a:rPr>
                <a:t>Θάλαμος αεροζόλ</a:t>
              </a:r>
            </a:p>
          </p:txBody>
        </p:sp>
        <p:sp>
          <p:nvSpPr>
            <p:cNvPr id="22571" name="Text Box 43"/>
            <p:cNvSpPr txBox="1">
              <a:spLocks noChangeArrowheads="1"/>
            </p:cNvSpPr>
            <p:nvPr/>
          </p:nvSpPr>
          <p:spPr bwMode="auto">
            <a:xfrm>
              <a:off x="385" y="2557"/>
              <a:ext cx="1138" cy="210"/>
            </a:xfrm>
            <a:prstGeom prst="rect">
              <a:avLst/>
            </a:prstGeom>
            <a:noFill/>
            <a:ln w="9525">
              <a:noFill/>
              <a:miter lim="800000"/>
              <a:headEnd/>
              <a:tailEnd/>
            </a:ln>
            <a:effectLst/>
          </p:spPr>
          <p:txBody>
            <a:bodyPr/>
            <a:lstStyle/>
            <a:p>
              <a:r>
                <a:rPr lang="el-GR" sz="1600">
                  <a:latin typeface="Tahoma" pitchFamily="34" charset="0"/>
                </a:rPr>
                <a:t>Εκνεφελωτής</a:t>
              </a:r>
            </a:p>
          </p:txBody>
        </p:sp>
        <p:sp>
          <p:nvSpPr>
            <p:cNvPr id="22572" name="Text Box 44"/>
            <p:cNvSpPr txBox="1">
              <a:spLocks noChangeArrowheads="1"/>
            </p:cNvSpPr>
            <p:nvPr/>
          </p:nvSpPr>
          <p:spPr bwMode="auto">
            <a:xfrm>
              <a:off x="3800" y="740"/>
              <a:ext cx="1303" cy="195"/>
            </a:xfrm>
            <a:prstGeom prst="rect">
              <a:avLst/>
            </a:prstGeom>
            <a:noFill/>
            <a:ln w="9525">
              <a:noFill/>
              <a:miter lim="800000"/>
              <a:headEnd/>
              <a:tailEnd/>
            </a:ln>
            <a:effectLst/>
          </p:spPr>
          <p:txBody>
            <a:bodyPr/>
            <a:lstStyle/>
            <a:p>
              <a:r>
                <a:rPr lang="el-GR" sz="1600">
                  <a:latin typeface="Tahoma" pitchFamily="34" charset="0"/>
                </a:rPr>
                <a:t>Πολυχρωμάτορας</a:t>
              </a:r>
            </a:p>
          </p:txBody>
        </p:sp>
        <p:sp>
          <p:nvSpPr>
            <p:cNvPr id="22573" name="Text Box 45"/>
            <p:cNvSpPr txBox="1">
              <a:spLocks noChangeArrowheads="1"/>
            </p:cNvSpPr>
            <p:nvPr/>
          </p:nvSpPr>
          <p:spPr bwMode="auto">
            <a:xfrm>
              <a:off x="3939" y="2139"/>
              <a:ext cx="840" cy="210"/>
            </a:xfrm>
            <a:prstGeom prst="rect">
              <a:avLst/>
            </a:prstGeom>
            <a:noFill/>
            <a:ln w="9525">
              <a:noFill/>
              <a:miter lim="800000"/>
              <a:headEnd/>
              <a:tailEnd/>
            </a:ln>
            <a:effectLst/>
          </p:spPr>
          <p:txBody>
            <a:bodyPr/>
            <a:lstStyle/>
            <a:p>
              <a:r>
                <a:rPr lang="el-GR" sz="1600">
                  <a:latin typeface="Tahoma" pitchFamily="34" charset="0"/>
                </a:rPr>
                <a:t>Ανιχνευτές</a:t>
              </a:r>
            </a:p>
          </p:txBody>
        </p:sp>
        <p:sp>
          <p:nvSpPr>
            <p:cNvPr id="22574" name="Text Box 46"/>
            <p:cNvSpPr txBox="1">
              <a:spLocks noChangeArrowheads="1"/>
            </p:cNvSpPr>
            <p:nvPr/>
          </p:nvSpPr>
          <p:spPr bwMode="auto">
            <a:xfrm>
              <a:off x="2468" y="1508"/>
              <a:ext cx="839" cy="210"/>
            </a:xfrm>
            <a:prstGeom prst="rect">
              <a:avLst/>
            </a:prstGeom>
            <a:noFill/>
            <a:ln w="9525">
              <a:noFill/>
              <a:miter lim="800000"/>
              <a:headEnd/>
              <a:tailEnd/>
            </a:ln>
            <a:effectLst/>
          </p:spPr>
          <p:txBody>
            <a:bodyPr/>
            <a:lstStyle/>
            <a:p>
              <a:r>
                <a:rPr lang="el-GR">
                  <a:latin typeface="Tahoma" pitchFamily="34" charset="0"/>
                </a:rPr>
                <a:t>Φακός</a:t>
              </a:r>
            </a:p>
          </p:txBody>
        </p:sp>
        <p:sp>
          <p:nvSpPr>
            <p:cNvPr id="22575" name="Text Box 47"/>
            <p:cNvSpPr txBox="1">
              <a:spLocks noChangeArrowheads="1"/>
            </p:cNvSpPr>
            <p:nvPr/>
          </p:nvSpPr>
          <p:spPr bwMode="auto">
            <a:xfrm>
              <a:off x="2271" y="2338"/>
              <a:ext cx="1108" cy="420"/>
            </a:xfrm>
            <a:prstGeom prst="rect">
              <a:avLst/>
            </a:prstGeom>
            <a:noFill/>
            <a:ln w="9525">
              <a:noFill/>
              <a:miter lim="800000"/>
              <a:headEnd/>
              <a:tailEnd/>
            </a:ln>
            <a:effectLst/>
          </p:spPr>
          <p:txBody>
            <a:bodyPr/>
            <a:lstStyle/>
            <a:p>
              <a:r>
                <a:rPr lang="el-GR" sz="1600">
                  <a:latin typeface="Tahoma" pitchFamily="34" charset="0"/>
                </a:rPr>
                <a:t>Τροφοδοσία Αργόν</a:t>
              </a:r>
            </a:p>
          </p:txBody>
        </p:sp>
        <p:sp>
          <p:nvSpPr>
            <p:cNvPr id="22576" name="Line 48"/>
            <p:cNvSpPr>
              <a:spLocks noChangeShapeType="1"/>
            </p:cNvSpPr>
            <p:nvPr/>
          </p:nvSpPr>
          <p:spPr bwMode="auto">
            <a:xfrm flipH="1" flipV="1">
              <a:off x="1981" y="2293"/>
              <a:ext cx="276" cy="159"/>
            </a:xfrm>
            <a:prstGeom prst="line">
              <a:avLst/>
            </a:prstGeom>
            <a:noFill/>
            <a:ln w="9525">
              <a:solidFill>
                <a:schemeClr val="tx1"/>
              </a:solidFill>
              <a:round/>
              <a:headEnd/>
              <a:tailEnd type="triangle" w="med" len="med"/>
            </a:ln>
            <a:effectLst/>
          </p:spPr>
          <p:txBody>
            <a:bodyPr/>
            <a:lstStyle/>
            <a:p>
              <a:endParaRPr lang="el-GR"/>
            </a:p>
          </p:txBody>
        </p:sp>
        <p:sp>
          <p:nvSpPr>
            <p:cNvPr id="22577" name="Text Box 49"/>
            <p:cNvSpPr txBox="1">
              <a:spLocks noChangeArrowheads="1"/>
            </p:cNvSpPr>
            <p:nvPr/>
          </p:nvSpPr>
          <p:spPr bwMode="auto">
            <a:xfrm>
              <a:off x="1413" y="771"/>
              <a:ext cx="840" cy="210"/>
            </a:xfrm>
            <a:prstGeom prst="rect">
              <a:avLst/>
            </a:prstGeom>
            <a:noFill/>
            <a:ln w="9525">
              <a:noFill/>
              <a:miter lim="800000"/>
              <a:headEnd/>
              <a:tailEnd/>
            </a:ln>
            <a:effectLst/>
          </p:spPr>
          <p:txBody>
            <a:bodyPr/>
            <a:lstStyle/>
            <a:p>
              <a:r>
                <a:rPr lang="el-GR" sz="1600">
                  <a:latin typeface="Tahoma" pitchFamily="34" charset="0"/>
                </a:rPr>
                <a:t>ICP Torch</a:t>
              </a:r>
            </a:p>
          </p:txBody>
        </p:sp>
        <p:sp>
          <p:nvSpPr>
            <p:cNvPr id="22578" name="Rectangle 50"/>
            <p:cNvSpPr>
              <a:spLocks noChangeArrowheads="1"/>
            </p:cNvSpPr>
            <p:nvPr/>
          </p:nvSpPr>
          <p:spPr bwMode="auto">
            <a:xfrm>
              <a:off x="1683" y="2750"/>
              <a:ext cx="105" cy="105"/>
            </a:xfrm>
            <a:prstGeom prst="rect">
              <a:avLst/>
            </a:prstGeom>
            <a:noFill/>
            <a:ln w="9525">
              <a:noFill/>
              <a:miter lim="800000"/>
              <a:headEnd/>
              <a:tailEnd/>
            </a:ln>
            <a:effectLst/>
          </p:spPr>
          <p:txBody>
            <a:bodyPr/>
            <a:lstStyle/>
            <a:p>
              <a:endParaRPr lang="el-GR"/>
            </a:p>
          </p:txBody>
        </p:sp>
        <p:sp>
          <p:nvSpPr>
            <p:cNvPr id="22579" name="Rectangle 51"/>
            <p:cNvSpPr>
              <a:spLocks noChangeArrowheads="1"/>
            </p:cNvSpPr>
            <p:nvPr/>
          </p:nvSpPr>
          <p:spPr bwMode="auto">
            <a:xfrm>
              <a:off x="1876" y="2235"/>
              <a:ext cx="105" cy="105"/>
            </a:xfrm>
            <a:prstGeom prst="rect">
              <a:avLst/>
            </a:prstGeom>
            <a:solidFill>
              <a:schemeClr val="bg2"/>
            </a:solidFill>
            <a:ln w="9525">
              <a:noFill/>
              <a:miter lim="800000"/>
              <a:headEnd/>
              <a:tailEnd/>
            </a:ln>
            <a:effectLst/>
          </p:spPr>
          <p:txBody>
            <a:bodyPr/>
            <a:lstStyle/>
            <a:p>
              <a:endParaRPr lang="el-GR"/>
            </a:p>
          </p:txBody>
        </p:sp>
      </p:grpSp>
      <p:sp>
        <p:nvSpPr>
          <p:cNvPr id="22580" name="Text Box 52"/>
          <p:cNvSpPr txBox="1">
            <a:spLocks noChangeArrowheads="1"/>
          </p:cNvSpPr>
          <p:nvPr/>
        </p:nvSpPr>
        <p:spPr bwMode="auto">
          <a:xfrm>
            <a:off x="1042988" y="333375"/>
            <a:ext cx="2376487" cy="457200"/>
          </a:xfrm>
          <a:prstGeom prst="rect">
            <a:avLst/>
          </a:prstGeom>
          <a:solidFill>
            <a:schemeClr val="folHlink"/>
          </a:solidFill>
          <a:ln w="9525">
            <a:noFill/>
            <a:miter lim="800000"/>
            <a:headEnd/>
            <a:tailEnd/>
          </a:ln>
          <a:effectLst/>
        </p:spPr>
        <p:txBody>
          <a:bodyPr>
            <a:spAutoFit/>
          </a:bodyPr>
          <a:lstStyle/>
          <a:p>
            <a:pPr>
              <a:spcBef>
                <a:spcPct val="50000"/>
              </a:spcBef>
            </a:pPr>
            <a:r>
              <a:rPr lang="en-US" sz="2400" b="1">
                <a:latin typeface="Tahoma" pitchFamily="34" charset="0"/>
              </a:rPr>
              <a:t>ICP-AES</a:t>
            </a:r>
            <a:endParaRPr lang="el-GR" sz="2400" b="1">
              <a:latin typeface="Tahoma"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68313" y="1981200"/>
            <a:ext cx="8351837" cy="3968750"/>
          </a:xfrm>
        </p:spPr>
        <p:txBody>
          <a:bodyPr/>
          <a:lstStyle/>
          <a:p>
            <a:r>
              <a:rPr lang="el-GR" sz="2600"/>
              <a:t>Κυρίως ανάλυση διαλυμάτων</a:t>
            </a:r>
          </a:p>
          <a:p>
            <a:r>
              <a:rPr lang="el-GR" sz="2600"/>
              <a:t>Περίπου 60 στοιχεία / ορισμένα μη μέταλλα</a:t>
            </a:r>
          </a:p>
          <a:p>
            <a:r>
              <a:rPr lang="el-GR" sz="2600"/>
              <a:t>Προσδιορισμός συγκέντρωσης </a:t>
            </a:r>
            <a:r>
              <a:rPr lang="en-US" sz="2600">
                <a:sym typeface="Wingdings" pitchFamily="2" charset="2"/>
              </a:rPr>
              <a:t></a:t>
            </a:r>
            <a:r>
              <a:rPr lang="el-GR" sz="2600">
                <a:sym typeface="Wingdings" pitchFamily="2" charset="2"/>
              </a:rPr>
              <a:t> καμπύλες βαθμονόμησης</a:t>
            </a:r>
          </a:p>
          <a:p>
            <a:r>
              <a:rPr lang="el-GR" sz="2600">
                <a:sym typeface="Wingdings" pitchFamily="2" charset="2"/>
              </a:rPr>
              <a:t>Υψηλές θερ/σίες </a:t>
            </a:r>
            <a:r>
              <a:rPr lang="en-US" sz="2600">
                <a:sym typeface="Wingdings" pitchFamily="2" charset="2"/>
              </a:rPr>
              <a:t> </a:t>
            </a:r>
            <a:r>
              <a:rPr lang="el-GR" sz="2600">
                <a:sym typeface="Wingdings" pitchFamily="2" charset="2"/>
              </a:rPr>
              <a:t>χαμηλά όρια ανίχνευσης </a:t>
            </a:r>
            <a:r>
              <a:rPr lang="en-US" sz="2600">
                <a:sym typeface="Wingdings" pitchFamily="2" charset="2"/>
              </a:rPr>
              <a:t>(&lt;1</a:t>
            </a:r>
            <a:r>
              <a:rPr lang="el-GR" sz="2600">
                <a:sym typeface="Wingdings" pitchFamily="2" charset="2"/>
              </a:rPr>
              <a:t>μ</a:t>
            </a:r>
            <a:r>
              <a:rPr lang="en-US" sz="2600">
                <a:sym typeface="Wingdings" pitchFamily="2" charset="2"/>
              </a:rPr>
              <a:t>g/l)</a:t>
            </a:r>
            <a:endParaRPr lang="el-GR" sz="2600">
              <a:sym typeface="Wingdings" pitchFamily="2" charset="2"/>
            </a:endParaRPr>
          </a:p>
          <a:p>
            <a:r>
              <a:rPr lang="el-GR" sz="2600">
                <a:sym typeface="Wingdings" pitchFamily="2" charset="2"/>
              </a:rPr>
              <a:t>Προβλήματα φασματικών παρεμποδίσεων</a:t>
            </a:r>
          </a:p>
          <a:p>
            <a:r>
              <a:rPr lang="el-GR" sz="2600">
                <a:sym typeface="Wingdings" pitchFamily="2" charset="2"/>
              </a:rPr>
              <a:t>Περιορισμένες χημικές παρεμποδίσεις</a:t>
            </a:r>
            <a:endParaRPr lang="el-GR" sz="2600"/>
          </a:p>
        </p:txBody>
      </p:sp>
      <p:sp>
        <p:nvSpPr>
          <p:cNvPr id="23555" name="Rectangle 3"/>
          <p:cNvSpPr>
            <a:spLocks noChangeArrowheads="1"/>
          </p:cNvSpPr>
          <p:nvPr/>
        </p:nvSpPr>
        <p:spPr bwMode="auto">
          <a:xfrm>
            <a:off x="1187450" y="260350"/>
            <a:ext cx="7543800" cy="1431925"/>
          </a:xfrm>
          <a:prstGeom prst="rect">
            <a:avLst/>
          </a:prstGeom>
          <a:solidFill>
            <a:schemeClr val="folHlink"/>
          </a:solidFill>
          <a:ln w="9525">
            <a:noFill/>
            <a:miter lim="800000"/>
            <a:headEnd/>
            <a:tailEnd/>
          </a:ln>
          <a:effectLst/>
        </p:spPr>
        <p:txBody>
          <a:bodyPr anchor="ctr"/>
          <a:lstStyle/>
          <a:p>
            <a:r>
              <a:rPr lang="el-GR" sz="4000" b="1">
                <a:solidFill>
                  <a:schemeClr val="tx2"/>
                </a:solidFill>
                <a:effectLst>
                  <a:outerShdw blurRad="38100" dist="38100" dir="2700000" algn="tl">
                    <a:srgbClr val="000000"/>
                  </a:outerShdw>
                </a:effectLst>
                <a:latin typeface="Tahoma" pitchFamily="34" charset="0"/>
              </a:rPr>
              <a:t>ΑΝΑΛΥΤΙΚΕΣ ΔΥΝΑΤΟΤΗΤΕΣ </a:t>
            </a:r>
            <a:r>
              <a:rPr lang="en-US" sz="4000" b="1">
                <a:solidFill>
                  <a:schemeClr val="tx2"/>
                </a:solidFill>
                <a:effectLst>
                  <a:outerShdw blurRad="38100" dist="38100" dir="2700000" algn="tl">
                    <a:srgbClr val="000000"/>
                  </a:outerShdw>
                </a:effectLst>
                <a:latin typeface="Tahoma" pitchFamily="34" charset="0"/>
              </a:rPr>
              <a:t>ICP-AES</a:t>
            </a:r>
            <a:endParaRPr lang="el-GR" sz="4000" b="1">
              <a:solidFill>
                <a:schemeClr val="tx2"/>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p:cTn id="7" dur="1000" fill="hold"/>
                                        <p:tgtEl>
                                          <p:spTgt spid="2355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554">
                                            <p:txEl>
                                              <p:pRg st="1" end="1"/>
                                            </p:txEl>
                                          </p:spTgt>
                                        </p:tgtEl>
                                        <p:attrNameLst>
                                          <p:attrName>style.visibility</p:attrName>
                                        </p:attrNameLst>
                                      </p:cBhvr>
                                      <p:to>
                                        <p:strVal val="visible"/>
                                      </p:to>
                                    </p:set>
                                    <p:anim calcmode="lin" valueType="num">
                                      <p:cBhvr>
                                        <p:cTn id="14" dur="1000" fill="hold"/>
                                        <p:tgtEl>
                                          <p:spTgt spid="2355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355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355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3554">
                                            <p:txEl>
                                              <p:pRg st="2" end="2"/>
                                            </p:txEl>
                                          </p:spTgt>
                                        </p:tgtEl>
                                        <p:attrNameLst>
                                          <p:attrName>style.visibility</p:attrName>
                                        </p:attrNameLst>
                                      </p:cBhvr>
                                      <p:to>
                                        <p:strVal val="visible"/>
                                      </p:to>
                                    </p:set>
                                    <p:anim calcmode="lin" valueType="num">
                                      <p:cBhvr>
                                        <p:cTn id="21" dur="1000" fill="hold"/>
                                        <p:tgtEl>
                                          <p:spTgt spid="2355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355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355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3554">
                                            <p:txEl>
                                              <p:pRg st="3" end="3"/>
                                            </p:txEl>
                                          </p:spTgt>
                                        </p:tgtEl>
                                        <p:attrNameLst>
                                          <p:attrName>style.visibility</p:attrName>
                                        </p:attrNameLst>
                                      </p:cBhvr>
                                      <p:to>
                                        <p:strVal val="visible"/>
                                      </p:to>
                                    </p:set>
                                    <p:anim calcmode="lin" valueType="num">
                                      <p:cBhvr>
                                        <p:cTn id="28" dur="1000" fill="hold"/>
                                        <p:tgtEl>
                                          <p:spTgt spid="2355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355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355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3554">
                                            <p:txEl>
                                              <p:pRg st="4" end="4"/>
                                            </p:txEl>
                                          </p:spTgt>
                                        </p:tgtEl>
                                        <p:attrNameLst>
                                          <p:attrName>style.visibility</p:attrName>
                                        </p:attrNameLst>
                                      </p:cBhvr>
                                      <p:to>
                                        <p:strVal val="visible"/>
                                      </p:to>
                                    </p:set>
                                    <p:anim calcmode="lin" valueType="num">
                                      <p:cBhvr>
                                        <p:cTn id="35" dur="1000" fill="hold"/>
                                        <p:tgtEl>
                                          <p:spTgt spid="23554">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355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355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3554">
                                            <p:txEl>
                                              <p:pRg st="5" end="5"/>
                                            </p:txEl>
                                          </p:spTgt>
                                        </p:tgtEl>
                                        <p:attrNameLst>
                                          <p:attrName>style.visibility</p:attrName>
                                        </p:attrNameLst>
                                      </p:cBhvr>
                                      <p:to>
                                        <p:strVal val="visible"/>
                                      </p:to>
                                    </p:set>
                                    <p:anim calcmode="lin" valueType="num">
                                      <p:cBhvr>
                                        <p:cTn id="42" dur="1000" fill="hold"/>
                                        <p:tgtEl>
                                          <p:spTgt spid="23554">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3554">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35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D18190_"/>
          <p:cNvPicPr>
            <a:picLocks noChangeAspect="1" noChangeArrowheads="1"/>
          </p:cNvPicPr>
          <p:nvPr/>
        </p:nvPicPr>
        <p:blipFill>
          <a:blip r:embed="rId2" cstate="print"/>
          <a:srcRect/>
          <a:stretch>
            <a:fillRect/>
          </a:stretch>
        </p:blipFill>
        <p:spPr bwMode="auto">
          <a:xfrm>
            <a:off x="5403850" y="4640263"/>
            <a:ext cx="1633538" cy="1225550"/>
          </a:xfrm>
          <a:prstGeom prst="rect">
            <a:avLst/>
          </a:prstGeom>
          <a:noFill/>
          <a:ln w="9525">
            <a:solidFill>
              <a:schemeClr val="tx1"/>
            </a:solidFill>
            <a:miter lim="800000"/>
            <a:headEnd/>
            <a:tailEnd/>
          </a:ln>
        </p:spPr>
      </p:pic>
      <p:pic>
        <p:nvPicPr>
          <p:cNvPr id="24579" name="Picture 3" descr="j0239641"/>
          <p:cNvPicPr>
            <a:picLocks noChangeAspect="1" noChangeArrowheads="1"/>
          </p:cNvPicPr>
          <p:nvPr/>
        </p:nvPicPr>
        <p:blipFill>
          <a:blip r:embed="rId3" cstate="print"/>
          <a:srcRect/>
          <a:stretch>
            <a:fillRect/>
          </a:stretch>
        </p:blipFill>
        <p:spPr bwMode="auto">
          <a:xfrm>
            <a:off x="534988" y="4935538"/>
            <a:ext cx="906462" cy="850900"/>
          </a:xfrm>
          <a:prstGeom prst="rect">
            <a:avLst/>
          </a:prstGeom>
          <a:noFill/>
          <a:ln w="9525">
            <a:solidFill>
              <a:schemeClr val="tx1"/>
            </a:solidFill>
            <a:miter lim="800000"/>
            <a:headEnd/>
            <a:tailEnd/>
          </a:ln>
        </p:spPr>
      </p:pic>
      <p:cxnSp>
        <p:nvCxnSpPr>
          <p:cNvPr id="24580" name="AutoShape 4"/>
          <p:cNvCxnSpPr>
            <a:cxnSpLocks noChangeShapeType="1"/>
            <a:stCxn id="0" idx="3"/>
            <a:endCxn id="0" idx="0"/>
          </p:cNvCxnSpPr>
          <p:nvPr/>
        </p:nvCxnSpPr>
        <p:spPr bwMode="auto">
          <a:xfrm rot="5400000">
            <a:off x="6209506" y="3250407"/>
            <a:ext cx="1401763" cy="1377950"/>
          </a:xfrm>
          <a:prstGeom prst="bentConnector3">
            <a:avLst>
              <a:gd name="adj1" fmla="val 67046"/>
            </a:avLst>
          </a:prstGeom>
          <a:noFill/>
          <a:ln w="9525">
            <a:solidFill>
              <a:schemeClr val="tx1"/>
            </a:solidFill>
            <a:miter lim="800000"/>
            <a:headEnd/>
            <a:tailEnd type="triangle" w="med" len="med"/>
          </a:ln>
          <a:effectLst/>
        </p:spPr>
      </p:cxnSp>
      <p:sp>
        <p:nvSpPr>
          <p:cNvPr id="24581" name="Text Box 5"/>
          <p:cNvSpPr txBox="1">
            <a:spLocks noChangeArrowheads="1"/>
          </p:cNvSpPr>
          <p:nvPr/>
        </p:nvSpPr>
        <p:spPr bwMode="auto">
          <a:xfrm>
            <a:off x="504825" y="5911850"/>
            <a:ext cx="1270000" cy="363538"/>
          </a:xfrm>
          <a:prstGeom prst="rect">
            <a:avLst/>
          </a:prstGeom>
          <a:noFill/>
          <a:ln w="9525">
            <a:noFill/>
            <a:miter lim="800000"/>
            <a:headEnd/>
            <a:tailEnd/>
          </a:ln>
          <a:effectLst/>
        </p:spPr>
        <p:txBody>
          <a:bodyPr/>
          <a:lstStyle/>
          <a:p>
            <a:r>
              <a:rPr lang="el-GR" sz="1600">
                <a:latin typeface="Tahoma" pitchFamily="34" charset="0"/>
              </a:rPr>
              <a:t>Δείγμα</a:t>
            </a:r>
          </a:p>
        </p:txBody>
      </p:sp>
      <p:sp>
        <p:nvSpPr>
          <p:cNvPr id="24582" name="Text Box 6"/>
          <p:cNvSpPr txBox="1">
            <a:spLocks noChangeArrowheads="1"/>
          </p:cNvSpPr>
          <p:nvPr/>
        </p:nvSpPr>
        <p:spPr bwMode="auto">
          <a:xfrm>
            <a:off x="5943600" y="1916113"/>
            <a:ext cx="2178050" cy="363537"/>
          </a:xfrm>
          <a:prstGeom prst="rect">
            <a:avLst/>
          </a:prstGeom>
          <a:noFill/>
          <a:ln w="9525">
            <a:noFill/>
            <a:miter lim="800000"/>
            <a:headEnd/>
            <a:tailEnd/>
          </a:ln>
          <a:effectLst/>
        </p:spPr>
        <p:txBody>
          <a:bodyPr/>
          <a:lstStyle/>
          <a:p>
            <a:r>
              <a:rPr lang="el-GR" sz="1600">
                <a:latin typeface="Tahoma" pitchFamily="34" charset="0"/>
              </a:rPr>
              <a:t>Φίλτρο τετραπόλου</a:t>
            </a:r>
          </a:p>
        </p:txBody>
      </p:sp>
      <p:sp>
        <p:nvSpPr>
          <p:cNvPr id="24583" name="Text Box 7"/>
          <p:cNvSpPr txBox="1">
            <a:spLocks noChangeArrowheads="1"/>
          </p:cNvSpPr>
          <p:nvPr/>
        </p:nvSpPr>
        <p:spPr bwMode="auto">
          <a:xfrm rot="16200000">
            <a:off x="7914482" y="2750344"/>
            <a:ext cx="1452562" cy="361950"/>
          </a:xfrm>
          <a:prstGeom prst="rect">
            <a:avLst/>
          </a:prstGeom>
          <a:noFill/>
          <a:ln w="9525">
            <a:noFill/>
            <a:miter lim="800000"/>
            <a:headEnd/>
            <a:tailEnd/>
          </a:ln>
          <a:effectLst/>
        </p:spPr>
        <p:txBody>
          <a:bodyPr/>
          <a:lstStyle/>
          <a:p>
            <a:pPr algn="ctr"/>
            <a:r>
              <a:rPr lang="el-GR" sz="1600">
                <a:latin typeface="Tahoma" pitchFamily="34" charset="0"/>
              </a:rPr>
              <a:t>Ανιχνευτής</a:t>
            </a:r>
          </a:p>
        </p:txBody>
      </p:sp>
      <p:sp>
        <p:nvSpPr>
          <p:cNvPr id="24584" name="Text Box 8"/>
          <p:cNvSpPr txBox="1">
            <a:spLocks noChangeArrowheads="1"/>
          </p:cNvSpPr>
          <p:nvPr/>
        </p:nvSpPr>
        <p:spPr bwMode="auto">
          <a:xfrm>
            <a:off x="5270500" y="2974975"/>
            <a:ext cx="1089025" cy="544513"/>
          </a:xfrm>
          <a:prstGeom prst="rect">
            <a:avLst/>
          </a:prstGeom>
          <a:noFill/>
          <a:ln w="9525">
            <a:noFill/>
            <a:miter lim="800000"/>
            <a:headEnd/>
            <a:tailEnd/>
          </a:ln>
          <a:effectLst/>
        </p:spPr>
        <p:txBody>
          <a:bodyPr/>
          <a:lstStyle/>
          <a:p>
            <a:r>
              <a:rPr lang="el-GR" sz="1600">
                <a:latin typeface="Tahoma" pitchFamily="34" charset="0"/>
              </a:rPr>
              <a:t>Οπτικό σύστημα</a:t>
            </a:r>
          </a:p>
        </p:txBody>
      </p:sp>
      <p:sp>
        <p:nvSpPr>
          <p:cNvPr id="24585" name="Text Box 9"/>
          <p:cNvSpPr txBox="1">
            <a:spLocks noChangeArrowheads="1"/>
          </p:cNvSpPr>
          <p:nvPr/>
        </p:nvSpPr>
        <p:spPr bwMode="auto">
          <a:xfrm>
            <a:off x="3681413" y="1706563"/>
            <a:ext cx="1452562" cy="361950"/>
          </a:xfrm>
          <a:prstGeom prst="rect">
            <a:avLst/>
          </a:prstGeom>
          <a:noFill/>
          <a:ln w="9525">
            <a:noFill/>
            <a:miter lim="800000"/>
            <a:headEnd/>
            <a:tailEnd/>
          </a:ln>
          <a:effectLst/>
        </p:spPr>
        <p:txBody>
          <a:bodyPr/>
          <a:lstStyle/>
          <a:p>
            <a:r>
              <a:rPr lang="el-GR" sz="1600">
                <a:latin typeface="Tahoma" pitchFamily="34" charset="0"/>
              </a:rPr>
              <a:t>ICP Torch</a:t>
            </a:r>
          </a:p>
        </p:txBody>
      </p:sp>
      <p:sp>
        <p:nvSpPr>
          <p:cNvPr id="24586" name="Freeform 10"/>
          <p:cNvSpPr>
            <a:spLocks/>
          </p:cNvSpPr>
          <p:nvPr/>
        </p:nvSpPr>
        <p:spPr bwMode="auto">
          <a:xfrm>
            <a:off x="1397000" y="2014538"/>
            <a:ext cx="996950" cy="1270000"/>
          </a:xfrm>
          <a:custGeom>
            <a:avLst/>
            <a:gdLst/>
            <a:ahLst/>
            <a:cxnLst>
              <a:cxn ang="0">
                <a:pos x="0" y="900"/>
              </a:cxn>
              <a:cxn ang="0">
                <a:pos x="720" y="900"/>
              </a:cxn>
              <a:cxn ang="0">
                <a:pos x="720" y="180"/>
              </a:cxn>
              <a:cxn ang="0">
                <a:pos x="900" y="0"/>
              </a:cxn>
              <a:cxn ang="0">
                <a:pos x="1260" y="0"/>
              </a:cxn>
              <a:cxn ang="0">
                <a:pos x="1440" y="180"/>
              </a:cxn>
              <a:cxn ang="0">
                <a:pos x="1440" y="900"/>
              </a:cxn>
              <a:cxn ang="0">
                <a:pos x="1440" y="1440"/>
              </a:cxn>
              <a:cxn ang="0">
                <a:pos x="720" y="1440"/>
              </a:cxn>
              <a:cxn ang="0">
                <a:pos x="720" y="1080"/>
              </a:cxn>
              <a:cxn ang="0">
                <a:pos x="0" y="1080"/>
              </a:cxn>
            </a:cxnLst>
            <a:rect l="0" t="0" r="r" b="b"/>
            <a:pathLst>
              <a:path w="1440" h="1440">
                <a:moveTo>
                  <a:pt x="0" y="900"/>
                </a:moveTo>
                <a:lnTo>
                  <a:pt x="720" y="900"/>
                </a:lnTo>
                <a:lnTo>
                  <a:pt x="720" y="180"/>
                </a:lnTo>
                <a:lnTo>
                  <a:pt x="900" y="0"/>
                </a:lnTo>
                <a:lnTo>
                  <a:pt x="1260" y="0"/>
                </a:lnTo>
                <a:lnTo>
                  <a:pt x="1440" y="180"/>
                </a:lnTo>
                <a:lnTo>
                  <a:pt x="1440" y="900"/>
                </a:lnTo>
                <a:lnTo>
                  <a:pt x="1440" y="1440"/>
                </a:lnTo>
                <a:lnTo>
                  <a:pt x="720" y="1440"/>
                </a:lnTo>
                <a:lnTo>
                  <a:pt x="720" y="1080"/>
                </a:lnTo>
                <a:lnTo>
                  <a:pt x="0" y="1080"/>
                </a:lnTo>
              </a:path>
            </a:pathLst>
          </a:custGeom>
          <a:noFill/>
          <a:ln w="9525">
            <a:solidFill>
              <a:schemeClr val="tx1"/>
            </a:solidFill>
            <a:round/>
            <a:headEnd/>
            <a:tailEnd/>
          </a:ln>
        </p:spPr>
        <p:txBody>
          <a:bodyPr/>
          <a:lstStyle/>
          <a:p>
            <a:endParaRPr lang="el-GR"/>
          </a:p>
        </p:txBody>
      </p:sp>
      <p:sp>
        <p:nvSpPr>
          <p:cNvPr id="24587" name="Text Box 11"/>
          <p:cNvSpPr txBox="1">
            <a:spLocks noChangeArrowheads="1"/>
          </p:cNvSpPr>
          <p:nvPr/>
        </p:nvSpPr>
        <p:spPr bwMode="auto">
          <a:xfrm>
            <a:off x="1663700" y="3397250"/>
            <a:ext cx="1270000" cy="725488"/>
          </a:xfrm>
          <a:prstGeom prst="rect">
            <a:avLst/>
          </a:prstGeom>
          <a:noFill/>
          <a:ln w="9525">
            <a:noFill/>
            <a:miter lim="800000"/>
            <a:headEnd/>
            <a:tailEnd/>
          </a:ln>
          <a:effectLst/>
        </p:spPr>
        <p:txBody>
          <a:bodyPr/>
          <a:lstStyle/>
          <a:p>
            <a:r>
              <a:rPr lang="el-GR" sz="1600">
                <a:latin typeface="Tahoma" pitchFamily="34" charset="0"/>
              </a:rPr>
              <a:t>Θάλαμος αεροζόλ</a:t>
            </a:r>
          </a:p>
        </p:txBody>
      </p:sp>
      <p:sp>
        <p:nvSpPr>
          <p:cNvPr id="24588" name="Text Box 12"/>
          <p:cNvSpPr txBox="1">
            <a:spLocks noChangeArrowheads="1"/>
          </p:cNvSpPr>
          <p:nvPr/>
        </p:nvSpPr>
        <p:spPr bwMode="auto">
          <a:xfrm>
            <a:off x="827088" y="1196975"/>
            <a:ext cx="1452562" cy="363538"/>
          </a:xfrm>
          <a:prstGeom prst="rect">
            <a:avLst/>
          </a:prstGeom>
          <a:noFill/>
          <a:ln w="9525">
            <a:noFill/>
            <a:miter lim="800000"/>
            <a:headEnd/>
            <a:tailEnd/>
          </a:ln>
          <a:effectLst/>
        </p:spPr>
        <p:txBody>
          <a:bodyPr/>
          <a:lstStyle/>
          <a:p>
            <a:r>
              <a:rPr lang="el-GR" sz="1600">
                <a:latin typeface="Tahoma" pitchFamily="34" charset="0"/>
              </a:rPr>
              <a:t>Εκνεφελωτής</a:t>
            </a:r>
          </a:p>
        </p:txBody>
      </p:sp>
      <p:sp>
        <p:nvSpPr>
          <p:cNvPr id="24589" name="Rectangle 13"/>
          <p:cNvSpPr>
            <a:spLocks noChangeArrowheads="1"/>
          </p:cNvSpPr>
          <p:nvPr/>
        </p:nvSpPr>
        <p:spPr bwMode="auto">
          <a:xfrm rot="5400000">
            <a:off x="3169444" y="1886744"/>
            <a:ext cx="141288" cy="1568450"/>
          </a:xfrm>
          <a:prstGeom prst="rect">
            <a:avLst/>
          </a:prstGeom>
          <a:noFill/>
          <a:ln w="9525">
            <a:solidFill>
              <a:schemeClr val="tx1"/>
            </a:solidFill>
            <a:miter lim="800000"/>
            <a:headEnd/>
            <a:tailEnd/>
          </a:ln>
          <a:effectLst/>
        </p:spPr>
        <p:txBody>
          <a:bodyPr/>
          <a:lstStyle/>
          <a:p>
            <a:endParaRPr lang="el-GR"/>
          </a:p>
        </p:txBody>
      </p:sp>
      <p:grpSp>
        <p:nvGrpSpPr>
          <p:cNvPr id="2" name="Group 14"/>
          <p:cNvGrpSpPr>
            <a:grpSpLocks/>
          </p:cNvGrpSpPr>
          <p:nvPr/>
        </p:nvGrpSpPr>
        <p:grpSpPr bwMode="auto">
          <a:xfrm rot="5400000">
            <a:off x="4316412" y="2174876"/>
            <a:ext cx="428625" cy="977900"/>
            <a:chOff x="5206" y="2659"/>
            <a:chExt cx="534" cy="1080"/>
          </a:xfrm>
        </p:grpSpPr>
        <p:sp>
          <p:nvSpPr>
            <p:cNvPr id="24591" name="AutoShape 15"/>
            <p:cNvSpPr>
              <a:spLocks noChangeArrowheads="1"/>
            </p:cNvSpPr>
            <p:nvPr/>
          </p:nvSpPr>
          <p:spPr bwMode="auto">
            <a:xfrm rot="10800000">
              <a:off x="5206" y="2659"/>
              <a:ext cx="534" cy="108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0C0C0"/>
            </a:solidFill>
            <a:ln w="9525">
              <a:solidFill>
                <a:schemeClr val="tx1"/>
              </a:solidFill>
              <a:miter lim="800000"/>
              <a:headEnd/>
              <a:tailEnd/>
            </a:ln>
            <a:effectLst/>
          </p:spPr>
          <p:txBody>
            <a:bodyPr/>
            <a:lstStyle/>
            <a:p>
              <a:endParaRPr lang="el-GR"/>
            </a:p>
          </p:txBody>
        </p:sp>
        <p:sp>
          <p:nvSpPr>
            <p:cNvPr id="24592" name="AutoShape 16"/>
            <p:cNvSpPr>
              <a:spLocks noChangeArrowheads="1"/>
            </p:cNvSpPr>
            <p:nvPr/>
          </p:nvSpPr>
          <p:spPr bwMode="auto">
            <a:xfrm>
              <a:off x="5491" y="3214"/>
              <a:ext cx="189" cy="405"/>
            </a:xfrm>
            <a:prstGeom prst="flowChartDelay">
              <a:avLst/>
            </a:prstGeom>
            <a:solidFill>
              <a:srgbClr val="808080"/>
            </a:solidFill>
            <a:ln w="9525">
              <a:solidFill>
                <a:schemeClr val="tx1"/>
              </a:solidFill>
              <a:miter lim="800000"/>
              <a:headEnd/>
              <a:tailEnd/>
            </a:ln>
            <a:effectLst/>
          </p:spPr>
          <p:txBody>
            <a:bodyPr/>
            <a:lstStyle/>
            <a:p>
              <a:endParaRPr lang="el-GR"/>
            </a:p>
          </p:txBody>
        </p:sp>
        <p:sp>
          <p:nvSpPr>
            <p:cNvPr id="24593" name="AutoShape 17"/>
            <p:cNvSpPr>
              <a:spLocks noChangeArrowheads="1"/>
            </p:cNvSpPr>
            <p:nvPr/>
          </p:nvSpPr>
          <p:spPr bwMode="auto">
            <a:xfrm rot="-10800000">
              <a:off x="5255" y="3216"/>
              <a:ext cx="188" cy="405"/>
            </a:xfrm>
            <a:prstGeom prst="flowChartDelay">
              <a:avLst/>
            </a:prstGeom>
            <a:solidFill>
              <a:srgbClr val="808080"/>
            </a:solidFill>
            <a:ln w="9525">
              <a:solidFill>
                <a:schemeClr val="tx1"/>
              </a:solidFill>
              <a:miter lim="800000"/>
              <a:headEnd/>
              <a:tailEnd/>
            </a:ln>
            <a:effectLst/>
          </p:spPr>
          <p:txBody>
            <a:bodyPr/>
            <a:lstStyle/>
            <a:p>
              <a:endParaRPr lang="el-GR"/>
            </a:p>
          </p:txBody>
        </p:sp>
      </p:grpSp>
      <p:sp>
        <p:nvSpPr>
          <p:cNvPr id="24594" name="Freeform 18"/>
          <p:cNvSpPr>
            <a:spLocks/>
          </p:cNvSpPr>
          <p:nvPr/>
        </p:nvSpPr>
        <p:spPr bwMode="auto">
          <a:xfrm rot="5400000">
            <a:off x="3216276" y="1604962"/>
            <a:ext cx="569912" cy="2119313"/>
          </a:xfrm>
          <a:custGeom>
            <a:avLst/>
            <a:gdLst/>
            <a:ahLst/>
            <a:cxnLst>
              <a:cxn ang="0">
                <a:pos x="0" y="0"/>
              </a:cxn>
              <a:cxn ang="0">
                <a:pos x="0" y="1260"/>
              </a:cxn>
              <a:cxn ang="0">
                <a:pos x="180" y="1620"/>
              </a:cxn>
              <a:cxn ang="0">
                <a:pos x="540" y="1620"/>
              </a:cxn>
              <a:cxn ang="0">
                <a:pos x="720" y="1260"/>
              </a:cxn>
              <a:cxn ang="0">
                <a:pos x="720" y="0"/>
              </a:cxn>
            </a:cxnLst>
            <a:rect l="0" t="0" r="r" b="b"/>
            <a:pathLst>
              <a:path w="720" h="1620">
                <a:moveTo>
                  <a:pt x="0" y="0"/>
                </a:moveTo>
                <a:lnTo>
                  <a:pt x="0" y="1260"/>
                </a:lnTo>
                <a:lnTo>
                  <a:pt x="180" y="1620"/>
                </a:lnTo>
                <a:lnTo>
                  <a:pt x="540" y="1620"/>
                </a:lnTo>
                <a:lnTo>
                  <a:pt x="720" y="1260"/>
                </a:lnTo>
                <a:lnTo>
                  <a:pt x="720" y="0"/>
                </a:lnTo>
              </a:path>
            </a:pathLst>
          </a:custGeom>
          <a:noFill/>
          <a:ln w="9525" cap="flat" cmpd="sng">
            <a:solidFill>
              <a:schemeClr val="tx1"/>
            </a:solidFill>
            <a:prstDash val="solid"/>
            <a:round/>
            <a:headEnd/>
            <a:tailEnd/>
          </a:ln>
          <a:effectLst/>
        </p:spPr>
        <p:txBody>
          <a:bodyPr/>
          <a:lstStyle/>
          <a:p>
            <a:endParaRPr lang="el-GR"/>
          </a:p>
        </p:txBody>
      </p:sp>
      <p:grpSp>
        <p:nvGrpSpPr>
          <p:cNvPr id="3" name="Group 19"/>
          <p:cNvGrpSpPr>
            <a:grpSpLocks/>
          </p:cNvGrpSpPr>
          <p:nvPr/>
        </p:nvGrpSpPr>
        <p:grpSpPr bwMode="auto">
          <a:xfrm rot="5400000">
            <a:off x="4209256" y="2778919"/>
            <a:ext cx="144463" cy="555625"/>
            <a:chOff x="4706" y="2390"/>
            <a:chExt cx="134" cy="460"/>
          </a:xfrm>
        </p:grpSpPr>
        <p:sp>
          <p:nvSpPr>
            <p:cNvPr id="24596" name="Oval 20"/>
            <p:cNvSpPr>
              <a:spLocks noChangeArrowheads="1"/>
            </p:cNvSpPr>
            <p:nvPr/>
          </p:nvSpPr>
          <p:spPr bwMode="auto">
            <a:xfrm>
              <a:off x="4706" y="2390"/>
              <a:ext cx="133" cy="134"/>
            </a:xfrm>
            <a:prstGeom prst="ellipse">
              <a:avLst/>
            </a:prstGeom>
            <a:solidFill>
              <a:srgbClr val="000000"/>
            </a:solidFill>
            <a:ln w="9525">
              <a:solidFill>
                <a:schemeClr val="tx1"/>
              </a:solidFill>
              <a:round/>
              <a:headEnd/>
              <a:tailEnd/>
            </a:ln>
            <a:effectLst/>
          </p:spPr>
          <p:txBody>
            <a:bodyPr/>
            <a:lstStyle/>
            <a:p>
              <a:endParaRPr lang="el-GR"/>
            </a:p>
          </p:txBody>
        </p:sp>
        <p:sp>
          <p:nvSpPr>
            <p:cNvPr id="24597" name="Oval 21"/>
            <p:cNvSpPr>
              <a:spLocks noChangeArrowheads="1"/>
            </p:cNvSpPr>
            <p:nvPr/>
          </p:nvSpPr>
          <p:spPr bwMode="auto">
            <a:xfrm>
              <a:off x="4706" y="2547"/>
              <a:ext cx="133" cy="135"/>
            </a:xfrm>
            <a:prstGeom prst="ellipse">
              <a:avLst/>
            </a:prstGeom>
            <a:solidFill>
              <a:srgbClr val="000000"/>
            </a:solidFill>
            <a:ln w="9525">
              <a:solidFill>
                <a:schemeClr val="tx1"/>
              </a:solidFill>
              <a:round/>
              <a:headEnd/>
              <a:tailEnd/>
            </a:ln>
            <a:effectLst/>
          </p:spPr>
          <p:txBody>
            <a:bodyPr/>
            <a:lstStyle/>
            <a:p>
              <a:endParaRPr lang="el-GR"/>
            </a:p>
          </p:txBody>
        </p:sp>
        <p:sp>
          <p:nvSpPr>
            <p:cNvPr id="24598" name="Oval 22"/>
            <p:cNvSpPr>
              <a:spLocks noChangeArrowheads="1"/>
            </p:cNvSpPr>
            <p:nvPr/>
          </p:nvSpPr>
          <p:spPr bwMode="auto">
            <a:xfrm>
              <a:off x="4706" y="2716"/>
              <a:ext cx="134" cy="134"/>
            </a:xfrm>
            <a:prstGeom prst="ellipse">
              <a:avLst/>
            </a:prstGeom>
            <a:solidFill>
              <a:srgbClr val="000000"/>
            </a:solidFill>
            <a:ln w="9525">
              <a:solidFill>
                <a:schemeClr val="tx1"/>
              </a:solidFill>
              <a:round/>
              <a:headEnd/>
              <a:tailEnd/>
            </a:ln>
            <a:effectLst/>
          </p:spPr>
          <p:txBody>
            <a:bodyPr/>
            <a:lstStyle/>
            <a:p>
              <a:endParaRPr lang="el-GR"/>
            </a:p>
          </p:txBody>
        </p:sp>
      </p:grpSp>
      <p:sp>
        <p:nvSpPr>
          <p:cNvPr id="24599" name="Rectangle 23"/>
          <p:cNvSpPr>
            <a:spLocks noChangeArrowheads="1"/>
          </p:cNvSpPr>
          <p:nvPr/>
        </p:nvSpPr>
        <p:spPr bwMode="auto">
          <a:xfrm rot="5400000">
            <a:off x="2314575" y="2587625"/>
            <a:ext cx="142875" cy="161925"/>
          </a:xfrm>
          <a:prstGeom prst="rect">
            <a:avLst/>
          </a:prstGeom>
          <a:solidFill>
            <a:schemeClr val="bg2"/>
          </a:solidFill>
          <a:ln w="9525">
            <a:noFill/>
            <a:miter lim="800000"/>
            <a:headEnd/>
            <a:tailEnd/>
          </a:ln>
          <a:effectLst/>
        </p:spPr>
        <p:txBody>
          <a:bodyPr/>
          <a:lstStyle/>
          <a:p>
            <a:endParaRPr lang="el-GR"/>
          </a:p>
        </p:txBody>
      </p:sp>
      <p:grpSp>
        <p:nvGrpSpPr>
          <p:cNvPr id="4" name="Group 24"/>
          <p:cNvGrpSpPr>
            <a:grpSpLocks/>
          </p:cNvGrpSpPr>
          <p:nvPr/>
        </p:nvGrpSpPr>
        <p:grpSpPr bwMode="auto">
          <a:xfrm rot="5400000">
            <a:off x="4187032" y="1989931"/>
            <a:ext cx="144462" cy="555625"/>
            <a:chOff x="4706" y="2390"/>
            <a:chExt cx="134" cy="460"/>
          </a:xfrm>
        </p:grpSpPr>
        <p:sp>
          <p:nvSpPr>
            <p:cNvPr id="24601" name="Oval 25"/>
            <p:cNvSpPr>
              <a:spLocks noChangeArrowheads="1"/>
            </p:cNvSpPr>
            <p:nvPr/>
          </p:nvSpPr>
          <p:spPr bwMode="auto">
            <a:xfrm>
              <a:off x="4706" y="2390"/>
              <a:ext cx="133" cy="134"/>
            </a:xfrm>
            <a:prstGeom prst="ellipse">
              <a:avLst/>
            </a:prstGeom>
            <a:solidFill>
              <a:srgbClr val="000000"/>
            </a:solidFill>
            <a:ln w="9525">
              <a:solidFill>
                <a:schemeClr val="tx1"/>
              </a:solidFill>
              <a:round/>
              <a:headEnd/>
              <a:tailEnd/>
            </a:ln>
            <a:effectLst/>
          </p:spPr>
          <p:txBody>
            <a:bodyPr/>
            <a:lstStyle/>
            <a:p>
              <a:endParaRPr lang="el-GR"/>
            </a:p>
          </p:txBody>
        </p:sp>
        <p:sp>
          <p:nvSpPr>
            <p:cNvPr id="24602" name="Oval 26"/>
            <p:cNvSpPr>
              <a:spLocks noChangeArrowheads="1"/>
            </p:cNvSpPr>
            <p:nvPr/>
          </p:nvSpPr>
          <p:spPr bwMode="auto">
            <a:xfrm>
              <a:off x="4706" y="2547"/>
              <a:ext cx="133" cy="135"/>
            </a:xfrm>
            <a:prstGeom prst="ellipse">
              <a:avLst/>
            </a:prstGeom>
            <a:solidFill>
              <a:srgbClr val="000000"/>
            </a:solidFill>
            <a:ln w="9525">
              <a:solidFill>
                <a:schemeClr val="tx1"/>
              </a:solidFill>
              <a:round/>
              <a:headEnd/>
              <a:tailEnd/>
            </a:ln>
            <a:effectLst/>
          </p:spPr>
          <p:txBody>
            <a:bodyPr/>
            <a:lstStyle/>
            <a:p>
              <a:endParaRPr lang="el-GR"/>
            </a:p>
          </p:txBody>
        </p:sp>
        <p:sp>
          <p:nvSpPr>
            <p:cNvPr id="24603" name="Oval 27"/>
            <p:cNvSpPr>
              <a:spLocks noChangeArrowheads="1"/>
            </p:cNvSpPr>
            <p:nvPr/>
          </p:nvSpPr>
          <p:spPr bwMode="auto">
            <a:xfrm>
              <a:off x="4706" y="2716"/>
              <a:ext cx="134" cy="134"/>
            </a:xfrm>
            <a:prstGeom prst="ellipse">
              <a:avLst/>
            </a:prstGeom>
            <a:solidFill>
              <a:srgbClr val="000000"/>
            </a:solidFill>
            <a:ln w="9525">
              <a:solidFill>
                <a:schemeClr val="tx1"/>
              </a:solidFill>
              <a:round/>
              <a:headEnd/>
              <a:tailEnd/>
            </a:ln>
            <a:effectLst/>
          </p:spPr>
          <p:txBody>
            <a:bodyPr/>
            <a:lstStyle/>
            <a:p>
              <a:endParaRPr lang="el-GR"/>
            </a:p>
          </p:txBody>
        </p:sp>
      </p:grpSp>
      <p:sp>
        <p:nvSpPr>
          <p:cNvPr id="24604" name="Freeform 28"/>
          <p:cNvSpPr>
            <a:spLocks/>
          </p:cNvSpPr>
          <p:nvPr/>
        </p:nvSpPr>
        <p:spPr bwMode="auto">
          <a:xfrm>
            <a:off x="852488" y="1651000"/>
            <a:ext cx="1270000" cy="3449638"/>
          </a:xfrm>
          <a:custGeom>
            <a:avLst/>
            <a:gdLst/>
            <a:ahLst/>
            <a:cxnLst>
              <a:cxn ang="0">
                <a:pos x="0" y="3420"/>
              </a:cxn>
              <a:cxn ang="0">
                <a:pos x="0" y="0"/>
              </a:cxn>
              <a:cxn ang="0">
                <a:pos x="1260" y="0"/>
              </a:cxn>
              <a:cxn ang="0">
                <a:pos x="1260" y="540"/>
              </a:cxn>
            </a:cxnLst>
            <a:rect l="0" t="0" r="r" b="b"/>
            <a:pathLst>
              <a:path w="1260" h="3420">
                <a:moveTo>
                  <a:pt x="0" y="3420"/>
                </a:moveTo>
                <a:lnTo>
                  <a:pt x="0" y="0"/>
                </a:lnTo>
                <a:lnTo>
                  <a:pt x="1260" y="0"/>
                </a:lnTo>
                <a:lnTo>
                  <a:pt x="1260" y="540"/>
                </a:lnTo>
              </a:path>
            </a:pathLst>
          </a:custGeom>
          <a:noFill/>
          <a:ln w="25400" cap="flat" cmpd="sng">
            <a:solidFill>
              <a:schemeClr val="tx1"/>
            </a:solidFill>
            <a:prstDash val="sysDot"/>
            <a:round/>
            <a:headEnd/>
            <a:tailEnd/>
          </a:ln>
          <a:effectLst/>
        </p:spPr>
        <p:txBody>
          <a:bodyPr/>
          <a:lstStyle/>
          <a:p>
            <a:endParaRPr lang="el-GR"/>
          </a:p>
        </p:txBody>
      </p:sp>
      <p:sp>
        <p:nvSpPr>
          <p:cNvPr id="24605" name="Rectangle 29"/>
          <p:cNvSpPr>
            <a:spLocks noChangeArrowheads="1"/>
          </p:cNvSpPr>
          <p:nvPr/>
        </p:nvSpPr>
        <p:spPr bwMode="auto">
          <a:xfrm>
            <a:off x="5222875" y="1917700"/>
            <a:ext cx="2900363" cy="1636713"/>
          </a:xfrm>
          <a:prstGeom prst="rect">
            <a:avLst/>
          </a:prstGeom>
          <a:noFill/>
          <a:ln w="9525">
            <a:solidFill>
              <a:schemeClr val="tx1"/>
            </a:solidFill>
            <a:miter lim="800000"/>
            <a:headEnd/>
            <a:tailEnd/>
          </a:ln>
          <a:effectLst/>
        </p:spPr>
        <p:txBody>
          <a:bodyPr/>
          <a:lstStyle/>
          <a:p>
            <a:endParaRPr lang="el-GR"/>
          </a:p>
        </p:txBody>
      </p:sp>
      <p:pic>
        <p:nvPicPr>
          <p:cNvPr id="24606" name="Picture 30" descr="BD18202_"/>
          <p:cNvPicPr>
            <a:picLocks noChangeAspect="1" noChangeArrowheads="1"/>
          </p:cNvPicPr>
          <p:nvPr/>
        </p:nvPicPr>
        <p:blipFill>
          <a:blip r:embed="rId4" cstate="print">
            <a:grayscl/>
          </a:blip>
          <a:srcRect/>
          <a:stretch>
            <a:fillRect/>
          </a:stretch>
        </p:blipFill>
        <p:spPr bwMode="auto">
          <a:xfrm rot="7974177">
            <a:off x="7486650" y="2274888"/>
            <a:ext cx="714375" cy="1406525"/>
          </a:xfrm>
          <a:prstGeom prst="rect">
            <a:avLst/>
          </a:prstGeom>
          <a:noFill/>
          <a:ln w="9525">
            <a:noFill/>
            <a:miter lim="800000"/>
            <a:headEnd/>
            <a:tailEnd/>
          </a:ln>
        </p:spPr>
      </p:pic>
      <p:grpSp>
        <p:nvGrpSpPr>
          <p:cNvPr id="5" name="Group 31"/>
          <p:cNvGrpSpPr>
            <a:grpSpLocks/>
          </p:cNvGrpSpPr>
          <p:nvPr/>
        </p:nvGrpSpPr>
        <p:grpSpPr bwMode="auto">
          <a:xfrm>
            <a:off x="5691188" y="2271713"/>
            <a:ext cx="1373187" cy="725487"/>
            <a:chOff x="7784" y="2271"/>
            <a:chExt cx="1362" cy="720"/>
          </a:xfrm>
        </p:grpSpPr>
        <p:pic>
          <p:nvPicPr>
            <p:cNvPr id="24608" name="Picture 32" descr="BD18224_"/>
            <p:cNvPicPr>
              <a:picLocks noChangeAspect="1" noChangeArrowheads="1"/>
            </p:cNvPicPr>
            <p:nvPr/>
          </p:nvPicPr>
          <p:blipFill>
            <a:blip r:embed="rId5" cstate="print"/>
            <a:srcRect/>
            <a:stretch>
              <a:fillRect/>
            </a:stretch>
          </p:blipFill>
          <p:spPr bwMode="auto">
            <a:xfrm rot="5400000">
              <a:off x="7514" y="2541"/>
              <a:ext cx="720" cy="180"/>
            </a:xfrm>
            <a:prstGeom prst="rect">
              <a:avLst/>
            </a:prstGeom>
            <a:noFill/>
            <a:ln w="9525">
              <a:solidFill>
                <a:schemeClr val="tx1"/>
              </a:solidFill>
              <a:miter lim="800000"/>
              <a:headEnd/>
              <a:tailEnd/>
            </a:ln>
          </p:spPr>
        </p:pic>
        <p:sp>
          <p:nvSpPr>
            <p:cNvPr id="24609" name="Line 33"/>
            <p:cNvSpPr>
              <a:spLocks noChangeShapeType="1"/>
            </p:cNvSpPr>
            <p:nvPr/>
          </p:nvSpPr>
          <p:spPr bwMode="auto">
            <a:xfrm>
              <a:off x="8184" y="2436"/>
              <a:ext cx="900" cy="0"/>
            </a:xfrm>
            <a:prstGeom prst="line">
              <a:avLst/>
            </a:prstGeom>
            <a:noFill/>
            <a:ln w="38100">
              <a:solidFill>
                <a:schemeClr val="tx1"/>
              </a:solidFill>
              <a:round/>
              <a:headEnd/>
              <a:tailEnd/>
            </a:ln>
            <a:effectLst/>
          </p:spPr>
          <p:txBody>
            <a:bodyPr/>
            <a:lstStyle/>
            <a:p>
              <a:endParaRPr lang="el-GR"/>
            </a:p>
          </p:txBody>
        </p:sp>
        <p:sp>
          <p:nvSpPr>
            <p:cNvPr id="24610" name="Line 34"/>
            <p:cNvSpPr>
              <a:spLocks noChangeShapeType="1"/>
            </p:cNvSpPr>
            <p:nvPr/>
          </p:nvSpPr>
          <p:spPr bwMode="auto">
            <a:xfrm>
              <a:off x="8051" y="2574"/>
              <a:ext cx="900" cy="1"/>
            </a:xfrm>
            <a:prstGeom prst="line">
              <a:avLst/>
            </a:prstGeom>
            <a:noFill/>
            <a:ln w="38100">
              <a:solidFill>
                <a:schemeClr val="tx1"/>
              </a:solidFill>
              <a:round/>
              <a:headEnd/>
              <a:tailEnd/>
            </a:ln>
            <a:effectLst/>
          </p:spPr>
          <p:txBody>
            <a:bodyPr/>
            <a:lstStyle/>
            <a:p>
              <a:endParaRPr lang="el-GR"/>
            </a:p>
          </p:txBody>
        </p:sp>
        <p:sp>
          <p:nvSpPr>
            <p:cNvPr id="24611" name="Line 35"/>
            <p:cNvSpPr>
              <a:spLocks noChangeShapeType="1"/>
            </p:cNvSpPr>
            <p:nvPr/>
          </p:nvSpPr>
          <p:spPr bwMode="auto">
            <a:xfrm>
              <a:off x="8246" y="2679"/>
              <a:ext cx="900" cy="1"/>
            </a:xfrm>
            <a:prstGeom prst="line">
              <a:avLst/>
            </a:prstGeom>
            <a:noFill/>
            <a:ln w="38100">
              <a:solidFill>
                <a:schemeClr val="tx1"/>
              </a:solidFill>
              <a:round/>
              <a:headEnd/>
              <a:tailEnd/>
            </a:ln>
            <a:effectLst/>
          </p:spPr>
          <p:txBody>
            <a:bodyPr/>
            <a:lstStyle/>
            <a:p>
              <a:endParaRPr lang="el-GR"/>
            </a:p>
          </p:txBody>
        </p:sp>
        <p:sp>
          <p:nvSpPr>
            <p:cNvPr id="24612" name="Line 36"/>
            <p:cNvSpPr>
              <a:spLocks noChangeShapeType="1"/>
            </p:cNvSpPr>
            <p:nvPr/>
          </p:nvSpPr>
          <p:spPr bwMode="auto">
            <a:xfrm>
              <a:off x="8126" y="2829"/>
              <a:ext cx="900" cy="1"/>
            </a:xfrm>
            <a:prstGeom prst="line">
              <a:avLst/>
            </a:prstGeom>
            <a:noFill/>
            <a:ln w="38100">
              <a:solidFill>
                <a:schemeClr val="tx1"/>
              </a:solidFill>
              <a:round/>
              <a:headEnd/>
              <a:tailEnd/>
            </a:ln>
            <a:effectLst/>
          </p:spPr>
          <p:txBody>
            <a:bodyPr/>
            <a:lstStyle/>
            <a:p>
              <a:endParaRPr lang="el-GR"/>
            </a:p>
          </p:txBody>
        </p:sp>
      </p:grpSp>
      <p:sp>
        <p:nvSpPr>
          <p:cNvPr id="24613" name="Freeform 37"/>
          <p:cNvSpPr>
            <a:spLocks/>
          </p:cNvSpPr>
          <p:nvPr/>
        </p:nvSpPr>
        <p:spPr bwMode="auto">
          <a:xfrm>
            <a:off x="7096125" y="2547938"/>
            <a:ext cx="1022350" cy="619125"/>
          </a:xfrm>
          <a:custGeom>
            <a:avLst/>
            <a:gdLst/>
            <a:ahLst/>
            <a:cxnLst>
              <a:cxn ang="0">
                <a:pos x="0" y="0"/>
              </a:cxn>
              <a:cxn ang="0">
                <a:pos x="360" y="0"/>
              </a:cxn>
              <a:cxn ang="0">
                <a:pos x="360" y="360"/>
              </a:cxn>
              <a:cxn ang="0">
                <a:pos x="720" y="360"/>
              </a:cxn>
              <a:cxn ang="0">
                <a:pos x="720" y="540"/>
              </a:cxn>
            </a:cxnLst>
            <a:rect l="0" t="0" r="r" b="b"/>
            <a:pathLst>
              <a:path w="720" h="540">
                <a:moveTo>
                  <a:pt x="0" y="0"/>
                </a:moveTo>
                <a:lnTo>
                  <a:pt x="360" y="0"/>
                </a:lnTo>
                <a:lnTo>
                  <a:pt x="360" y="360"/>
                </a:lnTo>
                <a:lnTo>
                  <a:pt x="720" y="360"/>
                </a:lnTo>
                <a:lnTo>
                  <a:pt x="720" y="540"/>
                </a:lnTo>
              </a:path>
            </a:pathLst>
          </a:custGeom>
          <a:noFill/>
          <a:ln w="9525" cap="flat" cmpd="sng">
            <a:solidFill>
              <a:schemeClr val="tx1"/>
            </a:solidFill>
            <a:prstDash val="solid"/>
            <a:round/>
            <a:headEnd/>
            <a:tailEnd/>
          </a:ln>
          <a:effectLst/>
        </p:spPr>
        <p:txBody>
          <a:bodyPr/>
          <a:lstStyle/>
          <a:p>
            <a:endParaRPr lang="el-GR"/>
          </a:p>
        </p:txBody>
      </p:sp>
      <p:sp>
        <p:nvSpPr>
          <p:cNvPr id="24614" name="AutoShape 38"/>
          <p:cNvSpPr>
            <a:spLocks noChangeArrowheads="1"/>
          </p:cNvSpPr>
          <p:nvPr/>
        </p:nvSpPr>
        <p:spPr bwMode="auto">
          <a:xfrm>
            <a:off x="5332413" y="2471738"/>
            <a:ext cx="182562" cy="363537"/>
          </a:xfrm>
          <a:prstGeom prst="flowChartDelay">
            <a:avLst/>
          </a:prstGeom>
          <a:solidFill>
            <a:srgbClr val="FFFFFF"/>
          </a:solidFill>
          <a:ln w="9525">
            <a:solidFill>
              <a:schemeClr val="tx1"/>
            </a:solidFill>
            <a:miter lim="800000"/>
            <a:headEnd/>
            <a:tailEnd/>
          </a:ln>
          <a:effectLst/>
        </p:spPr>
        <p:txBody>
          <a:bodyPr/>
          <a:lstStyle/>
          <a:p>
            <a:endParaRPr lang="el-GR"/>
          </a:p>
        </p:txBody>
      </p:sp>
      <p:sp>
        <p:nvSpPr>
          <p:cNvPr id="24615" name="AutoShape 39"/>
          <p:cNvSpPr>
            <a:spLocks noChangeArrowheads="1"/>
          </p:cNvSpPr>
          <p:nvPr/>
        </p:nvSpPr>
        <p:spPr bwMode="auto">
          <a:xfrm>
            <a:off x="5033963" y="2582863"/>
            <a:ext cx="450850" cy="179387"/>
          </a:xfrm>
          <a:prstGeom prst="flowChartDecision">
            <a:avLst/>
          </a:prstGeom>
          <a:solidFill>
            <a:schemeClr val="bg2"/>
          </a:solidFill>
          <a:ln w="9525">
            <a:noFill/>
            <a:miter lim="800000"/>
            <a:headEnd/>
            <a:tailEnd/>
          </a:ln>
          <a:effectLst/>
        </p:spPr>
        <p:txBody>
          <a:bodyPr/>
          <a:lstStyle/>
          <a:p>
            <a:endParaRPr lang="el-GR"/>
          </a:p>
        </p:txBody>
      </p:sp>
      <p:sp>
        <p:nvSpPr>
          <p:cNvPr id="24616" name="Text Box 40"/>
          <p:cNvSpPr txBox="1">
            <a:spLocks noChangeArrowheads="1"/>
          </p:cNvSpPr>
          <p:nvPr/>
        </p:nvSpPr>
        <p:spPr bwMode="auto">
          <a:xfrm>
            <a:off x="1116013" y="260350"/>
            <a:ext cx="2087562" cy="457200"/>
          </a:xfrm>
          <a:prstGeom prst="rect">
            <a:avLst/>
          </a:prstGeom>
          <a:solidFill>
            <a:schemeClr val="folHlink"/>
          </a:solidFill>
          <a:ln w="9525">
            <a:noFill/>
            <a:miter lim="800000"/>
            <a:headEnd/>
            <a:tailEnd/>
          </a:ln>
          <a:effectLst/>
        </p:spPr>
        <p:txBody>
          <a:bodyPr>
            <a:spAutoFit/>
          </a:bodyPr>
          <a:lstStyle/>
          <a:p>
            <a:pPr>
              <a:spcBef>
                <a:spcPct val="50000"/>
              </a:spcBef>
            </a:pPr>
            <a:r>
              <a:rPr lang="en-US" sz="2400" b="1">
                <a:latin typeface="Tahoma" pitchFamily="34" charset="0"/>
              </a:rPr>
              <a:t>ICP-MS</a:t>
            </a:r>
            <a:endParaRPr lang="el-GR" sz="2400" b="1">
              <a:latin typeface="Tahoma"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68313" y="1981200"/>
            <a:ext cx="8351837" cy="3968750"/>
          </a:xfrm>
        </p:spPr>
        <p:txBody>
          <a:bodyPr/>
          <a:lstStyle/>
          <a:p>
            <a:r>
              <a:rPr lang="el-GR" sz="2600"/>
              <a:t>Κυρίως ανάλυση διαλυμάτων</a:t>
            </a:r>
          </a:p>
          <a:p>
            <a:r>
              <a:rPr lang="el-GR" sz="2600"/>
              <a:t>Περίπου </a:t>
            </a:r>
            <a:r>
              <a:rPr lang="en-US" sz="2600"/>
              <a:t>75</a:t>
            </a:r>
            <a:r>
              <a:rPr lang="el-GR" sz="2600"/>
              <a:t> στοιχεία / μέταλλα και αμέταλλα</a:t>
            </a:r>
          </a:p>
          <a:p>
            <a:r>
              <a:rPr lang="el-GR" sz="2600"/>
              <a:t>Προσδιορισμός συγκέντρωσης </a:t>
            </a:r>
            <a:r>
              <a:rPr lang="en-US" sz="2600">
                <a:sym typeface="Wingdings" pitchFamily="2" charset="2"/>
              </a:rPr>
              <a:t></a:t>
            </a:r>
            <a:r>
              <a:rPr lang="el-GR" sz="2600">
                <a:sym typeface="Wingdings" pitchFamily="2" charset="2"/>
              </a:rPr>
              <a:t> καμπύλες βαθμονόμησης</a:t>
            </a:r>
            <a:r>
              <a:rPr lang="en-US" sz="2600">
                <a:sym typeface="Wingdings" pitchFamily="2" charset="2"/>
              </a:rPr>
              <a:t>- </a:t>
            </a:r>
            <a:r>
              <a:rPr lang="el-GR" sz="2600">
                <a:sym typeface="Wingdings" pitchFamily="2" charset="2"/>
              </a:rPr>
              <a:t>ταυτοποίηση κορυφών φάσματος</a:t>
            </a:r>
          </a:p>
          <a:p>
            <a:r>
              <a:rPr lang="el-GR" sz="2600">
                <a:sym typeface="Wingdings" pitchFamily="2" charset="2"/>
              </a:rPr>
              <a:t>Υψηλές θερ/σίες </a:t>
            </a:r>
            <a:r>
              <a:rPr lang="en-US" sz="2600">
                <a:sym typeface="Wingdings" pitchFamily="2" charset="2"/>
              </a:rPr>
              <a:t> </a:t>
            </a:r>
            <a:r>
              <a:rPr lang="el-GR" sz="2600">
                <a:sym typeface="Wingdings" pitchFamily="2" charset="2"/>
              </a:rPr>
              <a:t>χαμηλά όρια ανίχνευσης</a:t>
            </a:r>
          </a:p>
          <a:p>
            <a:r>
              <a:rPr lang="el-GR" sz="2600">
                <a:sym typeface="Wingdings" pitchFamily="2" charset="2"/>
              </a:rPr>
              <a:t>Αμελητέες παρεμποδίσεις (λίγες φασματικές)</a:t>
            </a:r>
          </a:p>
          <a:p>
            <a:r>
              <a:rPr lang="el-GR" sz="2600">
                <a:sym typeface="Wingdings" pitchFamily="2" charset="2"/>
              </a:rPr>
              <a:t>Δυνατότητα ημι/ποσοτικής ανάλυσης</a:t>
            </a:r>
            <a:endParaRPr lang="el-GR" sz="2600"/>
          </a:p>
        </p:txBody>
      </p:sp>
      <p:sp>
        <p:nvSpPr>
          <p:cNvPr id="25603" name="Rectangle 3"/>
          <p:cNvSpPr>
            <a:spLocks noChangeArrowheads="1"/>
          </p:cNvSpPr>
          <p:nvPr/>
        </p:nvSpPr>
        <p:spPr bwMode="auto">
          <a:xfrm>
            <a:off x="1187450" y="260350"/>
            <a:ext cx="7543800" cy="1431925"/>
          </a:xfrm>
          <a:prstGeom prst="rect">
            <a:avLst/>
          </a:prstGeom>
          <a:solidFill>
            <a:schemeClr val="folHlink"/>
          </a:solidFill>
          <a:ln w="9525">
            <a:noFill/>
            <a:miter lim="800000"/>
            <a:headEnd/>
            <a:tailEnd/>
          </a:ln>
          <a:effectLst/>
        </p:spPr>
        <p:txBody>
          <a:bodyPr anchor="ctr"/>
          <a:lstStyle/>
          <a:p>
            <a:r>
              <a:rPr lang="el-GR" sz="4000" b="1">
                <a:solidFill>
                  <a:schemeClr val="tx2"/>
                </a:solidFill>
                <a:effectLst>
                  <a:outerShdw blurRad="38100" dist="38100" dir="2700000" algn="tl">
                    <a:srgbClr val="000000"/>
                  </a:outerShdw>
                </a:effectLst>
                <a:latin typeface="Tahoma" pitchFamily="34" charset="0"/>
              </a:rPr>
              <a:t>ΑΝΑΛΥΤΙΚΕΣ ΔΥΝΑΤΟΤΗΤΕΣ </a:t>
            </a:r>
            <a:r>
              <a:rPr lang="en-US" sz="4000" b="1">
                <a:solidFill>
                  <a:schemeClr val="tx2"/>
                </a:solidFill>
                <a:effectLst>
                  <a:outerShdw blurRad="38100" dist="38100" dir="2700000" algn="tl">
                    <a:srgbClr val="000000"/>
                  </a:outerShdw>
                </a:effectLst>
                <a:latin typeface="Tahoma" pitchFamily="34" charset="0"/>
              </a:rPr>
              <a:t>ICP-MS</a:t>
            </a:r>
            <a:endParaRPr lang="el-GR" sz="4000" b="1">
              <a:solidFill>
                <a:schemeClr val="tx2"/>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p:cTn id="7" dur="1000" fill="hold"/>
                                        <p:tgtEl>
                                          <p:spTgt spid="2560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560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560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5602">
                                            <p:txEl>
                                              <p:pRg st="1" end="1"/>
                                            </p:txEl>
                                          </p:spTgt>
                                        </p:tgtEl>
                                        <p:attrNameLst>
                                          <p:attrName>style.visibility</p:attrName>
                                        </p:attrNameLst>
                                      </p:cBhvr>
                                      <p:to>
                                        <p:strVal val="visible"/>
                                      </p:to>
                                    </p:set>
                                    <p:anim calcmode="lin" valueType="num">
                                      <p:cBhvr>
                                        <p:cTn id="14" dur="1000" fill="hold"/>
                                        <p:tgtEl>
                                          <p:spTgt spid="2560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560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560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5602">
                                            <p:txEl>
                                              <p:pRg st="2" end="2"/>
                                            </p:txEl>
                                          </p:spTgt>
                                        </p:tgtEl>
                                        <p:attrNameLst>
                                          <p:attrName>style.visibility</p:attrName>
                                        </p:attrNameLst>
                                      </p:cBhvr>
                                      <p:to>
                                        <p:strVal val="visible"/>
                                      </p:to>
                                    </p:set>
                                    <p:anim calcmode="lin" valueType="num">
                                      <p:cBhvr>
                                        <p:cTn id="21" dur="1000" fill="hold"/>
                                        <p:tgtEl>
                                          <p:spTgt spid="2560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560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560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5602">
                                            <p:txEl>
                                              <p:pRg st="3" end="3"/>
                                            </p:txEl>
                                          </p:spTgt>
                                        </p:tgtEl>
                                        <p:attrNameLst>
                                          <p:attrName>style.visibility</p:attrName>
                                        </p:attrNameLst>
                                      </p:cBhvr>
                                      <p:to>
                                        <p:strVal val="visible"/>
                                      </p:to>
                                    </p:set>
                                    <p:anim calcmode="lin" valueType="num">
                                      <p:cBhvr>
                                        <p:cTn id="28" dur="1000" fill="hold"/>
                                        <p:tgtEl>
                                          <p:spTgt spid="2560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560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560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5602">
                                            <p:txEl>
                                              <p:pRg st="4" end="4"/>
                                            </p:txEl>
                                          </p:spTgt>
                                        </p:tgtEl>
                                        <p:attrNameLst>
                                          <p:attrName>style.visibility</p:attrName>
                                        </p:attrNameLst>
                                      </p:cBhvr>
                                      <p:to>
                                        <p:strVal val="visible"/>
                                      </p:to>
                                    </p:set>
                                    <p:anim calcmode="lin" valueType="num">
                                      <p:cBhvr>
                                        <p:cTn id="35" dur="1000" fill="hold"/>
                                        <p:tgtEl>
                                          <p:spTgt spid="2560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560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560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5602">
                                            <p:txEl>
                                              <p:pRg st="5" end="5"/>
                                            </p:txEl>
                                          </p:spTgt>
                                        </p:tgtEl>
                                        <p:attrNameLst>
                                          <p:attrName>style.visibility</p:attrName>
                                        </p:attrNameLst>
                                      </p:cBhvr>
                                      <p:to>
                                        <p:strVal val="visible"/>
                                      </p:to>
                                    </p:set>
                                    <p:anim calcmode="lin" valueType="num">
                                      <p:cBhvr>
                                        <p:cTn id="42" dur="1000" fill="hold"/>
                                        <p:tgtEl>
                                          <p:spTgt spid="25602">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5602">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5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nvGraphicFramePr>
        <p:xfrm>
          <a:off x="395288" y="174625"/>
          <a:ext cx="8497887" cy="6712268"/>
        </p:xfrm>
        <a:graphic>
          <a:graphicData uri="http://schemas.openxmlformats.org/drawingml/2006/table">
            <a:tbl>
              <a:tblPr/>
              <a:tblGrid>
                <a:gridCol w="1890712"/>
                <a:gridCol w="1633538"/>
                <a:gridCol w="1711325"/>
                <a:gridCol w="1712912"/>
                <a:gridCol w="1549400"/>
              </a:tblGrid>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ΧΑΡΑΚΤΗΡΙΣΤΙΚΟ</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FAAS</a:t>
                      </a: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GAAS</a:t>
                      </a:r>
                      <a:endParaRPr kumimoji="0" lang="el-G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ICP-AES</a:t>
                      </a:r>
                      <a:endParaRPr kumimoji="0" lang="el-G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ICP-MS</a:t>
                      </a:r>
                      <a:endParaRPr kumimoji="0" lang="el-G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Αριθμός προσδιοριζόμενων στοιχείων</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60+ (μέταλλα)</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50+ (μέταλλα)</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70+ (μέταλλα και ορισμένα αμέταλλα)</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75+ (μέταλλα και αμέταλλα)</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Πολυστοιχειακή</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Όχι</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Όχι</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rgbClr val="FFFF00"/>
                          </a:solidFill>
                          <a:effectLst/>
                          <a:latin typeface="Times New Roman" pitchFamily="18" charset="0"/>
                          <a:cs typeface="Times New Roman" pitchFamily="18" charset="0"/>
                        </a:rPr>
                        <a:t>Ναι</a:t>
                      </a:r>
                      <a:endParaRPr kumimoji="0" lang="el-GR" sz="1400" b="0" i="0" u="none" strike="noStrike" cap="none" normalizeH="0" baseline="0" smtClean="0">
                        <a:ln>
                          <a:noFill/>
                        </a:ln>
                        <a:solidFill>
                          <a:srgbClr val="FFFF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rgbClr val="FFFF00"/>
                          </a:solidFill>
                          <a:effectLst/>
                          <a:latin typeface="Times New Roman" pitchFamily="18" charset="0"/>
                          <a:cs typeface="Times New Roman" pitchFamily="18" charset="0"/>
                        </a:rPr>
                        <a:t>Ναι</a:t>
                      </a:r>
                      <a:endParaRPr kumimoji="0" lang="el-GR" sz="1400" b="0" i="0" u="none" strike="noStrike" cap="none" normalizeH="0" baseline="0" smtClean="0">
                        <a:ln>
                          <a:noFill/>
                        </a:ln>
                        <a:solidFill>
                          <a:srgbClr val="FFFF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Ταχύτητα ανάλυσης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Ταχεία (για &lt;5 στοιχεία το δείγμα)</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Βραδεία (3-5 </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min </a:t>
                      </a: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το στοιχείο)</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Ταχεία (σύγχρονη ανάλυση πολλών στοιχείων)</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Ταχεία (σύγχρονη ανάλυση πολλών στοιχείων)</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Ημι-ποσοτική ανάλυση</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Όχι</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Όχι</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Ναι</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Ναι</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Ισοτοπική ανάλυση</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Όχι</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Όχι</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Όχι</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Ναι</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Όρια ανίχνευσης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Καλά</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rgbClr val="FFFF00"/>
                          </a:solidFill>
                          <a:effectLst/>
                          <a:latin typeface="Times New Roman" pitchFamily="18" charset="0"/>
                          <a:cs typeface="Times New Roman" pitchFamily="18" charset="0"/>
                        </a:rPr>
                        <a:t>Άριστα</a:t>
                      </a:r>
                      <a:endParaRPr kumimoji="0" lang="el-GR" sz="1400" b="0" i="0" u="none" strike="noStrike" cap="none" normalizeH="0" baseline="0" smtClean="0">
                        <a:ln>
                          <a:noFill/>
                        </a:ln>
                        <a:solidFill>
                          <a:srgbClr val="FFFF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Πολύ καλά</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Άριστα</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Εύρος προσδιοριζόμενης συγκέντρωσης </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l-GR" sz="1400" b="0" i="0" u="none" strike="noStrike" cap="none" normalizeH="0" baseline="30000" smtClean="0">
                          <a:ln>
                            <a:noFill/>
                          </a:ln>
                          <a:solidFill>
                            <a:schemeClr val="tx1"/>
                          </a:solidFill>
                          <a:effectLst/>
                          <a:latin typeface="Times New Roman" pitchFamily="18" charset="0"/>
                          <a:cs typeface="Times New Roman" pitchFamily="18" charset="0"/>
                        </a:rPr>
                        <a:t>3</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l-GR" sz="1400" b="0" i="0" u="none" strike="noStrike" cap="none" normalizeH="0" baseline="30000" smtClean="0">
                          <a:ln>
                            <a:noFill/>
                          </a:ln>
                          <a:solidFill>
                            <a:schemeClr val="tx1"/>
                          </a:solidFill>
                          <a:effectLst/>
                          <a:latin typeface="Times New Roman" pitchFamily="18" charset="0"/>
                          <a:cs typeface="Times New Roman" pitchFamily="18" charset="0"/>
                        </a:rPr>
                        <a:t>2</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l-GR" sz="1400" b="0" i="0" u="none" strike="noStrike" cap="none" normalizeH="0" baseline="30000" smtClean="0">
                          <a:ln>
                            <a:noFill/>
                          </a:ln>
                          <a:solidFill>
                            <a:schemeClr val="tx1"/>
                          </a:solidFill>
                          <a:effectLst/>
                          <a:latin typeface="Times New Roman" pitchFamily="18" charset="0"/>
                          <a:cs typeface="Times New Roman" pitchFamily="18" charset="0"/>
                        </a:rPr>
                        <a:t>5</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l-GR" sz="1400" b="0" i="0" u="none" strike="noStrike" cap="none" normalizeH="0" baseline="30000" smtClean="0">
                          <a:ln>
                            <a:noFill/>
                          </a:ln>
                          <a:solidFill>
                            <a:schemeClr val="tx1"/>
                          </a:solidFill>
                          <a:effectLst/>
                          <a:latin typeface="Times New Roman" pitchFamily="18" charset="0"/>
                          <a:cs typeface="Times New Roman" pitchFamily="18" charset="0"/>
                        </a:rPr>
                        <a:t>5</a:t>
                      </a: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l-GR" sz="1400" b="0" i="0" u="none" strike="noStrike" cap="none" normalizeH="0" baseline="30000" smtClean="0">
                          <a:ln>
                            <a:noFill/>
                          </a:ln>
                          <a:solidFill>
                            <a:schemeClr val="tx1"/>
                          </a:solidFill>
                          <a:effectLst/>
                          <a:latin typeface="Times New Roman" pitchFamily="18" charset="0"/>
                          <a:cs typeface="Times New Roman" pitchFamily="18" charset="0"/>
                        </a:rPr>
                        <a:t>8</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Επαναληψιμότητα</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&lt;1%</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&lt;5%</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&lt;2%</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&lt;3%</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Αναλυόμενος όγκος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Μεγάλος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Μικρός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Μικρός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Μικρός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Παρεμποδίσεις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Φασματικές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Πολύ λίγες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Πολύ λίγες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Πολλές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rgbClr val="FFFF00"/>
                          </a:solidFill>
                          <a:effectLst/>
                          <a:latin typeface="Times New Roman" pitchFamily="18" charset="0"/>
                          <a:cs typeface="Times New Roman" pitchFamily="18" charset="0"/>
                        </a:rPr>
                        <a:t>Λίγες</a:t>
                      </a:r>
                      <a:endParaRPr kumimoji="0" lang="el-GR" sz="1400" b="0" i="0" u="none" strike="noStrike" cap="none" normalizeH="0" baseline="0" smtClean="0">
                        <a:ln>
                          <a:noFill/>
                        </a:ln>
                        <a:solidFill>
                          <a:srgbClr val="FFFF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Χημικές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Πολλές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Πολλές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rgbClr val="FFFF00"/>
                          </a:solidFill>
                          <a:effectLst/>
                          <a:latin typeface="Times New Roman" pitchFamily="18" charset="0"/>
                          <a:cs typeface="Times New Roman" pitchFamily="18" charset="0"/>
                        </a:rPr>
                        <a:t>Λίγες</a:t>
                      </a:r>
                      <a:endParaRPr kumimoji="0" lang="el-GR" sz="1400" b="0" i="0" u="none" strike="noStrike" cap="none" normalizeH="0" baseline="0" smtClean="0">
                        <a:ln>
                          <a:noFill/>
                        </a:ln>
                        <a:solidFill>
                          <a:srgbClr val="FFFF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Μερικές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Ανάπτυξη μεθοδολογίας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Εύκολη</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Δύσκολη</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Σχετικά εύκολη</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Δύσκολη</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Ευχρηστία</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Πολύ εύκολη</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Μετρίως εύκολη</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Εύκολη</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Μετρίως εύκολη</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1" i="0" u="none" strike="noStrike" cap="none" normalizeH="0" baseline="0" smtClean="0">
                          <a:ln>
                            <a:noFill/>
                          </a:ln>
                          <a:solidFill>
                            <a:schemeClr val="tx1"/>
                          </a:solidFill>
                          <a:effectLst/>
                          <a:latin typeface="Times New Roman" pitchFamily="18" charset="0"/>
                          <a:cs typeface="Times New Roman" pitchFamily="18" charset="0"/>
                        </a:rPr>
                        <a:t>Κόστος</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rgbClr val="FFFF00"/>
                          </a:solidFill>
                          <a:effectLst/>
                          <a:latin typeface="Times New Roman" pitchFamily="18" charset="0"/>
                          <a:cs typeface="Times New Roman" pitchFamily="18" charset="0"/>
                        </a:rPr>
                        <a:t>Χαμηλό</a:t>
                      </a:r>
                      <a:endParaRPr kumimoji="0" lang="el-GR" sz="1400" b="0" i="0" u="none" strike="noStrike" cap="none" normalizeH="0" baseline="0" smtClean="0">
                        <a:ln>
                          <a:noFill/>
                        </a:ln>
                        <a:solidFill>
                          <a:srgbClr val="FFFF00"/>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Μέσο</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Υψηλό</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Πολύ υψηλό</a:t>
                      </a:r>
                      <a:endParaRPr kumimoji="0" lang="el-G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2" name="Rectangle 1124"/>
          <p:cNvSpPr>
            <a:spLocks noChangeArrowheads="1"/>
          </p:cNvSpPr>
          <p:nvPr/>
        </p:nvSpPr>
        <p:spPr bwMode="auto">
          <a:xfrm>
            <a:off x="935038" y="235020"/>
            <a:ext cx="7237412" cy="707886"/>
          </a:xfrm>
          <a:prstGeom prst="rect">
            <a:avLst/>
          </a:prstGeom>
          <a:solidFill>
            <a:schemeClr val="folHlink"/>
          </a:solidFill>
          <a:ln w="9525">
            <a:noFill/>
            <a:miter lim="800000"/>
            <a:headEnd/>
            <a:tailEnd/>
          </a:ln>
          <a:effectLst/>
        </p:spPr>
        <p:txBody>
          <a:bodyPr anchor="ctr">
            <a:spAutoFit/>
          </a:bodyPr>
          <a:lstStyle/>
          <a:p>
            <a:r>
              <a:rPr lang="el-GR" sz="2000" b="1" i="1" dirty="0">
                <a:latin typeface="Arial" charset="0"/>
              </a:rPr>
              <a:t>ΣΥΣΤΑΣΗ ΓΗΙΝΟΥ ΦΛΟΙΟΥ- </a:t>
            </a:r>
            <a:r>
              <a:rPr lang="el-GR" sz="2000" b="1" i="1" dirty="0">
                <a:latin typeface="Arial" charset="0"/>
                <a:cs typeface="Times New Roman" pitchFamily="18" charset="0"/>
              </a:rPr>
              <a:t>Ιχνοστοιχεία </a:t>
            </a:r>
          </a:p>
          <a:p>
            <a:r>
              <a:rPr lang="el-GR" sz="2000" b="1" i="1" dirty="0">
                <a:latin typeface="Arial" charset="0"/>
                <a:cs typeface="Times New Roman" pitchFamily="18" charset="0"/>
              </a:rPr>
              <a:t>(</a:t>
            </a:r>
            <a:r>
              <a:rPr lang="en-GB" sz="2000" b="1" i="1" dirty="0" err="1">
                <a:latin typeface="Times New Roman" pitchFamily="18" charset="0"/>
                <a:cs typeface="Times New Roman" pitchFamily="18" charset="0"/>
              </a:rPr>
              <a:t>ppm</a:t>
            </a:r>
            <a:r>
              <a:rPr lang="el-GR" sz="2000" b="1" i="1" dirty="0">
                <a:latin typeface="Arial" charset="0"/>
                <a:cs typeface="Times New Roman" pitchFamily="18" charset="0"/>
              </a:rPr>
              <a:t> εκτός εάν σημειώνονται άλλες μονάδες)</a:t>
            </a:r>
            <a:endParaRPr lang="el-GR" sz="2000" dirty="0">
              <a:latin typeface="Arial" charset="0"/>
            </a:endParaRPr>
          </a:p>
        </p:txBody>
      </p:sp>
      <p:graphicFrame>
        <p:nvGraphicFramePr>
          <p:cNvPr id="8993" name="Group 1825"/>
          <p:cNvGraphicFramePr>
            <a:graphicFrameLocks noGrp="1"/>
          </p:cNvGraphicFramePr>
          <p:nvPr/>
        </p:nvGraphicFramePr>
        <p:xfrm>
          <a:off x="323850" y="1196975"/>
          <a:ext cx="8640763" cy="5086986"/>
        </p:xfrm>
        <a:graphic>
          <a:graphicData uri="http://schemas.openxmlformats.org/drawingml/2006/table">
            <a:tbl>
              <a:tblPr/>
              <a:tblGrid>
                <a:gridCol w="1163638"/>
                <a:gridCol w="1571625"/>
                <a:gridCol w="1584325"/>
                <a:gridCol w="1081087"/>
                <a:gridCol w="1655763"/>
                <a:gridCol w="1584325"/>
              </a:tblGrid>
              <a:tr h="48418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Στοιχείο</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Συγκέντρωση (</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&amp;</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F</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Συγκέντρωση (</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&amp;</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Στοιχείο</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Συγκέντρωση</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&amp;</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F</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Συγκέντρωση (</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&amp; </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Li</a:t>
                      </a:r>
                      <a:r>
                        <a:rPr kumimoji="0" lang="el-GR"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 </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13 </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Ba</a:t>
                      </a:r>
                      <a:r>
                        <a:rPr kumimoji="0" lang="el-GR"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390 </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250</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Be</a:t>
                      </a:r>
                      <a:r>
                        <a:rPr kumimoji="0" lang="el-GR"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a:t>
                      </a: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La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18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16</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B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Ce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42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33</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Sc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22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30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Pr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3.9</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V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151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230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Nd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20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16</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Cr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119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185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Sm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3.9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3.5</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Co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25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29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Eu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Ni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51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105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Gd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3.6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3.3</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Cu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24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75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Tb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0.56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0.6</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Zn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73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80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Dy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3.5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3.7</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Ga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16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18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Ho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0.76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0.78</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993"/>
                                        </p:tgtEl>
                                        <p:attrNameLst>
                                          <p:attrName>style.visibility</p:attrName>
                                        </p:attrNameLst>
                                      </p:cBhvr>
                                      <p:to>
                                        <p:strVal val="visible"/>
                                      </p:to>
                                    </p:set>
                                    <p:animEffect transition="in" filter="box(in)">
                                      <p:cBhvr>
                                        <p:cTn id="7" dur="500"/>
                                        <p:tgtEl>
                                          <p:spTgt spid="8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900113" y="668407"/>
            <a:ext cx="7165975" cy="707886"/>
          </a:xfrm>
          <a:prstGeom prst="rect">
            <a:avLst/>
          </a:prstGeom>
          <a:solidFill>
            <a:schemeClr val="folHlink"/>
          </a:solidFill>
          <a:ln w="9525">
            <a:noFill/>
            <a:miter lim="800000"/>
            <a:headEnd/>
            <a:tailEnd/>
          </a:ln>
          <a:effectLst/>
        </p:spPr>
        <p:txBody>
          <a:bodyPr anchor="ctr">
            <a:spAutoFit/>
          </a:bodyPr>
          <a:lstStyle/>
          <a:p>
            <a:r>
              <a:rPr lang="el-GR" sz="2000" b="1" i="1">
                <a:latin typeface="Arial" charset="0"/>
              </a:rPr>
              <a:t>ΣΥΣΤΑΣΗ ΓΗΙΝΟΥ ΦΛΟΙΟΥ- </a:t>
            </a:r>
            <a:r>
              <a:rPr lang="el-GR" sz="2000" b="1" i="1">
                <a:latin typeface="Arial" charset="0"/>
                <a:cs typeface="Times New Roman" pitchFamily="18" charset="0"/>
              </a:rPr>
              <a:t>Ιχνοστοιχεία </a:t>
            </a:r>
          </a:p>
          <a:p>
            <a:r>
              <a:rPr lang="el-GR" sz="2000" b="1" i="1">
                <a:latin typeface="Arial" charset="0"/>
                <a:cs typeface="Times New Roman" pitchFamily="18" charset="0"/>
              </a:rPr>
              <a:t>(</a:t>
            </a:r>
            <a:r>
              <a:rPr lang="en-GB" sz="2000" b="1" i="1">
                <a:latin typeface="Times New Roman" pitchFamily="18" charset="0"/>
                <a:cs typeface="Times New Roman" pitchFamily="18" charset="0"/>
              </a:rPr>
              <a:t>ppm</a:t>
            </a:r>
            <a:r>
              <a:rPr lang="el-GR" sz="2000" b="1" i="1">
                <a:latin typeface="Arial" charset="0"/>
                <a:cs typeface="Times New Roman" pitchFamily="18" charset="0"/>
              </a:rPr>
              <a:t> εκτός εάν σημειώνονται άλλες μονάδες)</a:t>
            </a:r>
            <a:endParaRPr lang="el-GR" sz="2000">
              <a:latin typeface="Arial" charset="0"/>
            </a:endParaRPr>
          </a:p>
        </p:txBody>
      </p:sp>
      <p:graphicFrame>
        <p:nvGraphicFramePr>
          <p:cNvPr id="51274" name="Group 1098"/>
          <p:cNvGraphicFramePr>
            <a:graphicFrameLocks noGrp="1"/>
          </p:cNvGraphicFramePr>
          <p:nvPr/>
        </p:nvGraphicFramePr>
        <p:xfrm>
          <a:off x="503238" y="2492375"/>
          <a:ext cx="8640762" cy="2560320"/>
        </p:xfrm>
        <a:graphic>
          <a:graphicData uri="http://schemas.openxmlformats.org/drawingml/2006/table">
            <a:tbl>
              <a:tblPr/>
              <a:tblGrid>
                <a:gridCol w="1008062"/>
                <a:gridCol w="1727200"/>
                <a:gridCol w="1781175"/>
                <a:gridCol w="1027113"/>
                <a:gridCol w="1550987"/>
                <a:gridCol w="1546225"/>
              </a:tblGrid>
              <a:tr h="2603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Pd, ppb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1"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rPr>
                        <a:t>Ir, ppb </a:t>
                      </a:r>
                      <a:endParaRPr kumimoji="0" lang="en-GB" sz="1800" b="1"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800" b="1"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1"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rPr>
                        <a:t>0.1</a:t>
                      </a:r>
                      <a:endParaRPr kumimoji="0" lang="en-GB" sz="1800" b="1" i="0" u="none" strike="noStrike" cap="none" normalizeH="0" baseline="0" smtClean="0">
                        <a:ln>
                          <a:noFill/>
                        </a:ln>
                        <a:solidFill>
                          <a:srgbClr val="FFFF00"/>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Ag, ppb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80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Au, ppb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Cd, ppb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98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Tl, ppb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360</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In, ppb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50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Pb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12.6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Sn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2.5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Bi, ppb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60</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Sb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0.2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Th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5.6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3.5</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Cs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2.6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U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1.42 </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0.91</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1276" name="Group 1100"/>
          <p:cNvGraphicFramePr>
            <a:graphicFrameLocks noGrp="1"/>
          </p:cNvGraphicFramePr>
          <p:nvPr/>
        </p:nvGraphicFramePr>
        <p:xfrm>
          <a:off x="503238" y="1844675"/>
          <a:ext cx="8640762" cy="640080"/>
        </p:xfrm>
        <a:graphic>
          <a:graphicData uri="http://schemas.openxmlformats.org/drawingml/2006/table">
            <a:tbl>
              <a:tblPr/>
              <a:tblGrid>
                <a:gridCol w="1044575"/>
                <a:gridCol w="1687512"/>
                <a:gridCol w="1744663"/>
                <a:gridCol w="1063625"/>
                <a:gridCol w="1550987"/>
                <a:gridCol w="1549400"/>
              </a:tblGrid>
              <a:tr h="39687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Στοιχείο</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Συγκέντρωση (</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&amp;</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F</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Συγκέντρωση (</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&amp;</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Στοιχείο</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Συγκέντρωση</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R</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&amp;</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F</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Συγκέντρωση (</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T</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 &amp; </a:t>
                      </a:r>
                      <a:r>
                        <a:rPr kumimoji="0" lang="en-GB"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M</a:t>
                      </a:r>
                      <a:r>
                        <a:rPr kumimoji="0" lang="el-GR"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a:t>
                      </a:r>
                      <a:endParaRPr kumimoji="0" lang="el-GR"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76"/>
                                        </p:tgtEl>
                                        <p:attrNameLst>
                                          <p:attrName>style.visibility</p:attrName>
                                        </p:attrNameLst>
                                      </p:cBhvr>
                                      <p:to>
                                        <p:strVal val="visible"/>
                                      </p:to>
                                    </p:set>
                                    <p:animEffect transition="in" filter="box(in)">
                                      <p:cBhvr>
                                        <p:cTn id="7" dur="500"/>
                                        <p:tgtEl>
                                          <p:spTgt spid="5127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51274"/>
                                        </p:tgtEl>
                                        <p:attrNameLst>
                                          <p:attrName>style.visibility</p:attrName>
                                        </p:attrNameLst>
                                      </p:cBhvr>
                                      <p:to>
                                        <p:strVal val="visible"/>
                                      </p:to>
                                    </p:set>
                                    <p:animEffect transition="in" filter="box(in)">
                                      <p:cBhvr>
                                        <p:cTn id="11" dur="500"/>
                                        <p:tgtEl>
                                          <p:spTgt spid="5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Rectangle 9"/>
          <p:cNvSpPr>
            <a:spLocks noGrp="1" noChangeArrowheads="1"/>
          </p:cNvSpPr>
          <p:nvPr>
            <p:ph type="title"/>
          </p:nvPr>
        </p:nvSpPr>
        <p:spPr>
          <a:xfrm>
            <a:off x="971550" y="115888"/>
            <a:ext cx="7488238" cy="1268412"/>
          </a:xfrm>
          <a:solidFill>
            <a:schemeClr val="folHlink"/>
          </a:solidFill>
        </p:spPr>
        <p:txBody>
          <a:bodyPr/>
          <a:lstStyle/>
          <a:p>
            <a:r>
              <a:rPr lang="el-GR" sz="3200">
                <a:latin typeface="Arial" charset="0"/>
              </a:rPr>
              <a:t>ΑΝΩΜΑΛΙΑ </a:t>
            </a:r>
            <a:r>
              <a:rPr lang="en-US" sz="3200">
                <a:latin typeface="Arial" charset="0"/>
              </a:rPr>
              <a:t>Ir – </a:t>
            </a:r>
            <a:r>
              <a:rPr lang="el-GR" sz="3200">
                <a:latin typeface="Arial" charset="0"/>
              </a:rPr>
              <a:t/>
            </a:r>
            <a:br>
              <a:rPr lang="el-GR" sz="3200">
                <a:latin typeface="Arial" charset="0"/>
              </a:rPr>
            </a:br>
            <a:r>
              <a:rPr lang="el-GR" sz="3200">
                <a:latin typeface="Arial" charset="0"/>
              </a:rPr>
              <a:t>ΜΑΖΙΚΗ ΚΑΤΑΣΤΡΟΦΗ ΚΡΗΤΙΔΙΚΟΥ</a:t>
            </a:r>
          </a:p>
        </p:txBody>
      </p:sp>
      <p:pic>
        <p:nvPicPr>
          <p:cNvPr id="39944" name="Picture 8" descr="Iranomaly2"/>
          <p:cNvPicPr>
            <a:picLocks noChangeAspect="1" noChangeArrowheads="1"/>
          </p:cNvPicPr>
          <p:nvPr>
            <p:ph sz="half" idx="2"/>
          </p:nvPr>
        </p:nvPicPr>
        <p:blipFill>
          <a:blip r:embed="rId2" cstate="print"/>
          <a:srcRect/>
          <a:stretch>
            <a:fillRect/>
          </a:stretch>
        </p:blipFill>
        <p:spPr>
          <a:xfrm>
            <a:off x="179388" y="1484313"/>
            <a:ext cx="4357687" cy="4938712"/>
          </a:xfrm>
          <a:noFill/>
          <a:ln/>
        </p:spPr>
      </p:pic>
      <p:sp>
        <p:nvSpPr>
          <p:cNvPr id="39940" name="Rectangle 4"/>
          <p:cNvSpPr>
            <a:spLocks noChangeArrowheads="1"/>
          </p:cNvSpPr>
          <p:nvPr/>
        </p:nvSpPr>
        <p:spPr bwMode="auto">
          <a:xfrm>
            <a:off x="900113" y="6308725"/>
            <a:ext cx="2770187" cy="366713"/>
          </a:xfrm>
          <a:prstGeom prst="rect">
            <a:avLst/>
          </a:prstGeom>
          <a:noFill/>
          <a:ln w="9525">
            <a:noFill/>
            <a:miter lim="800000"/>
            <a:headEnd/>
            <a:tailEnd/>
          </a:ln>
          <a:effectLst/>
        </p:spPr>
        <p:txBody>
          <a:bodyPr wrap="none" anchor="ctr">
            <a:spAutoFit/>
          </a:bodyPr>
          <a:lstStyle/>
          <a:p>
            <a:r>
              <a:rPr lang="el-GR" sz="1600" i="1">
                <a:latin typeface="Arial" charset="0"/>
              </a:rPr>
              <a:t>(Πηγή: Alvarez, et al., 1980)</a:t>
            </a:r>
            <a:r>
              <a:rPr lang="el-GR">
                <a:latin typeface="Arial" charset="0"/>
              </a:rPr>
              <a:t> </a:t>
            </a:r>
          </a:p>
        </p:txBody>
      </p:sp>
      <p:sp>
        <p:nvSpPr>
          <p:cNvPr id="39947" name="Text Box 11"/>
          <p:cNvSpPr txBox="1">
            <a:spLocks noChangeArrowheads="1"/>
          </p:cNvSpPr>
          <p:nvPr/>
        </p:nvSpPr>
        <p:spPr bwMode="auto">
          <a:xfrm>
            <a:off x="4643438" y="1436688"/>
            <a:ext cx="4500562" cy="1920875"/>
          </a:xfrm>
          <a:prstGeom prst="rect">
            <a:avLst/>
          </a:prstGeom>
          <a:noFill/>
          <a:ln w="9525">
            <a:noFill/>
            <a:miter lim="800000"/>
            <a:headEnd/>
            <a:tailEnd/>
          </a:ln>
          <a:effectLst/>
        </p:spPr>
        <p:txBody>
          <a:bodyPr>
            <a:spAutoFit/>
          </a:bodyPr>
          <a:lstStyle/>
          <a:p>
            <a:pPr>
              <a:spcBef>
                <a:spcPct val="50000"/>
              </a:spcBef>
            </a:pPr>
            <a:r>
              <a:rPr lang="en-US" sz="2000">
                <a:latin typeface="Arial" charset="0"/>
              </a:rPr>
              <a:t>Luis Alvarez</a:t>
            </a:r>
            <a:r>
              <a:rPr lang="el-GR" sz="2000">
                <a:latin typeface="Arial" charset="0"/>
              </a:rPr>
              <a:t> </a:t>
            </a:r>
            <a:r>
              <a:rPr lang="en-US" sz="2000">
                <a:latin typeface="Arial" charset="0"/>
              </a:rPr>
              <a:t>(</a:t>
            </a:r>
            <a:r>
              <a:rPr lang="el-GR" sz="2000">
                <a:latin typeface="Arial" charset="0"/>
              </a:rPr>
              <a:t>1980</a:t>
            </a:r>
            <a:r>
              <a:rPr lang="en-US" sz="2000">
                <a:latin typeface="Arial" charset="0"/>
              </a:rPr>
              <a:t>): Aνακάλυψη συγκέντρωσης Ir 9 ppb στο αργιλικό στρώμα ηλικίας Αν. Κρητιδικού – Κατ. Παλαιογενούς με ανάλυση δειγμάτων πάχους 1 cm από το αργιλικό στρώμα με </a:t>
            </a:r>
            <a:r>
              <a:rPr lang="el-GR" sz="2000">
                <a:latin typeface="Arial" charset="0"/>
              </a:rPr>
              <a:t>την αναλυτική τεχνική </a:t>
            </a:r>
            <a:r>
              <a:rPr lang="en-US" sz="2000">
                <a:latin typeface="Arial" charset="0"/>
              </a:rPr>
              <a:t>NAA.</a:t>
            </a:r>
            <a:r>
              <a:rPr lang="el-GR" sz="2000">
                <a:latin typeface="Arial" charset="0"/>
              </a:rPr>
              <a:t> </a:t>
            </a:r>
          </a:p>
        </p:txBody>
      </p:sp>
      <p:pic>
        <p:nvPicPr>
          <p:cNvPr id="39949" name="Picture 13" descr="Iranomaly3"/>
          <p:cNvPicPr>
            <a:picLocks noChangeAspect="1" noChangeArrowheads="1"/>
          </p:cNvPicPr>
          <p:nvPr>
            <p:ph sz="half" idx="1"/>
          </p:nvPr>
        </p:nvPicPr>
        <p:blipFill>
          <a:blip r:embed="rId3" cstate="print"/>
          <a:srcRect/>
          <a:stretch>
            <a:fillRect/>
          </a:stretch>
        </p:blipFill>
        <p:spPr>
          <a:xfrm>
            <a:off x="4643438" y="3429000"/>
            <a:ext cx="4249737" cy="29210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p:cTn id="7" dur="1000" fill="hold"/>
                                        <p:tgtEl>
                                          <p:spTgt spid="39944"/>
                                        </p:tgtEl>
                                        <p:attrNameLst>
                                          <p:attrName>ppt_w</p:attrName>
                                        </p:attrNameLst>
                                      </p:cBhvr>
                                      <p:tavLst>
                                        <p:tav tm="0">
                                          <p:val>
                                            <p:strVal val="#ppt_w*0.70"/>
                                          </p:val>
                                        </p:tav>
                                        <p:tav tm="100000">
                                          <p:val>
                                            <p:strVal val="#ppt_w"/>
                                          </p:val>
                                        </p:tav>
                                      </p:tavLst>
                                    </p:anim>
                                    <p:anim calcmode="lin" valueType="num">
                                      <p:cBhvr>
                                        <p:cTn id="8" dur="1000" fill="hold"/>
                                        <p:tgtEl>
                                          <p:spTgt spid="39944"/>
                                        </p:tgtEl>
                                        <p:attrNameLst>
                                          <p:attrName>ppt_h</p:attrName>
                                        </p:attrNameLst>
                                      </p:cBhvr>
                                      <p:tavLst>
                                        <p:tav tm="0">
                                          <p:val>
                                            <p:strVal val="#ppt_h"/>
                                          </p:val>
                                        </p:tav>
                                        <p:tav tm="100000">
                                          <p:val>
                                            <p:strVal val="#ppt_h"/>
                                          </p:val>
                                        </p:tav>
                                      </p:tavLst>
                                    </p:anim>
                                    <p:animEffect transition="in" filter="fade">
                                      <p:cBhvr>
                                        <p:cTn id="9" dur="1000"/>
                                        <p:tgtEl>
                                          <p:spTgt spid="3994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9940"/>
                                        </p:tgtEl>
                                        <p:attrNameLst>
                                          <p:attrName>style.visibility</p:attrName>
                                        </p:attrNameLst>
                                      </p:cBhvr>
                                      <p:to>
                                        <p:strVal val="visible"/>
                                      </p:to>
                                    </p:set>
                                    <p:anim calcmode="lin" valueType="num">
                                      <p:cBhvr>
                                        <p:cTn id="12" dur="1000" fill="hold"/>
                                        <p:tgtEl>
                                          <p:spTgt spid="39940"/>
                                        </p:tgtEl>
                                        <p:attrNameLst>
                                          <p:attrName>ppt_w</p:attrName>
                                        </p:attrNameLst>
                                      </p:cBhvr>
                                      <p:tavLst>
                                        <p:tav tm="0">
                                          <p:val>
                                            <p:strVal val="#ppt_w*0.70"/>
                                          </p:val>
                                        </p:tav>
                                        <p:tav tm="100000">
                                          <p:val>
                                            <p:strVal val="#ppt_w"/>
                                          </p:val>
                                        </p:tav>
                                      </p:tavLst>
                                    </p:anim>
                                    <p:anim calcmode="lin" valueType="num">
                                      <p:cBhvr>
                                        <p:cTn id="13" dur="1000" fill="hold"/>
                                        <p:tgtEl>
                                          <p:spTgt spid="39940"/>
                                        </p:tgtEl>
                                        <p:attrNameLst>
                                          <p:attrName>ppt_h</p:attrName>
                                        </p:attrNameLst>
                                      </p:cBhvr>
                                      <p:tavLst>
                                        <p:tav tm="0">
                                          <p:val>
                                            <p:strVal val="#ppt_h"/>
                                          </p:val>
                                        </p:tav>
                                        <p:tav tm="100000">
                                          <p:val>
                                            <p:strVal val="#ppt_h"/>
                                          </p:val>
                                        </p:tav>
                                      </p:tavLst>
                                    </p:anim>
                                    <p:animEffect transition="in" filter="fade">
                                      <p:cBhvr>
                                        <p:cTn id="14" dur="1000"/>
                                        <p:tgtEl>
                                          <p:spTgt spid="3994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9947"/>
                                        </p:tgtEl>
                                        <p:attrNameLst>
                                          <p:attrName>style.visibility</p:attrName>
                                        </p:attrNameLst>
                                      </p:cBhvr>
                                      <p:to>
                                        <p:strVal val="visible"/>
                                      </p:to>
                                    </p:set>
                                    <p:anim calcmode="lin" valueType="num">
                                      <p:cBhvr>
                                        <p:cTn id="19" dur="1000" fill="hold"/>
                                        <p:tgtEl>
                                          <p:spTgt spid="39947"/>
                                        </p:tgtEl>
                                        <p:attrNameLst>
                                          <p:attrName>ppt_w</p:attrName>
                                        </p:attrNameLst>
                                      </p:cBhvr>
                                      <p:tavLst>
                                        <p:tav tm="0">
                                          <p:val>
                                            <p:strVal val="#ppt_w*0.70"/>
                                          </p:val>
                                        </p:tav>
                                        <p:tav tm="100000">
                                          <p:val>
                                            <p:strVal val="#ppt_w"/>
                                          </p:val>
                                        </p:tav>
                                      </p:tavLst>
                                    </p:anim>
                                    <p:anim calcmode="lin" valueType="num">
                                      <p:cBhvr>
                                        <p:cTn id="20" dur="1000" fill="hold"/>
                                        <p:tgtEl>
                                          <p:spTgt spid="39947"/>
                                        </p:tgtEl>
                                        <p:attrNameLst>
                                          <p:attrName>ppt_h</p:attrName>
                                        </p:attrNameLst>
                                      </p:cBhvr>
                                      <p:tavLst>
                                        <p:tav tm="0">
                                          <p:val>
                                            <p:strVal val="#ppt_h"/>
                                          </p:val>
                                        </p:tav>
                                        <p:tav tm="100000">
                                          <p:val>
                                            <p:strVal val="#ppt_h"/>
                                          </p:val>
                                        </p:tav>
                                      </p:tavLst>
                                    </p:anim>
                                    <p:animEffect transition="in" filter="fade">
                                      <p:cBhvr>
                                        <p:cTn id="21" dur="1000"/>
                                        <p:tgtEl>
                                          <p:spTgt spid="39947"/>
                                        </p:tgtEl>
                                      </p:cBhvr>
                                    </p:animEffect>
                                  </p:childTnLst>
                                </p:cTn>
                              </p:par>
                              <p:par>
                                <p:cTn id="22" presetID="55" presetClass="entr" presetSubtype="0" fill="hold" nodeType="withEffect">
                                  <p:stCondLst>
                                    <p:cond delay="0"/>
                                  </p:stCondLst>
                                  <p:childTnLst>
                                    <p:set>
                                      <p:cBhvr>
                                        <p:cTn id="23" dur="1" fill="hold">
                                          <p:stCondLst>
                                            <p:cond delay="0"/>
                                          </p:stCondLst>
                                        </p:cTn>
                                        <p:tgtEl>
                                          <p:spTgt spid="39949"/>
                                        </p:tgtEl>
                                        <p:attrNameLst>
                                          <p:attrName>style.visibility</p:attrName>
                                        </p:attrNameLst>
                                      </p:cBhvr>
                                      <p:to>
                                        <p:strVal val="visible"/>
                                      </p:to>
                                    </p:set>
                                    <p:anim calcmode="lin" valueType="num">
                                      <p:cBhvr>
                                        <p:cTn id="24" dur="1000" fill="hold"/>
                                        <p:tgtEl>
                                          <p:spTgt spid="39949"/>
                                        </p:tgtEl>
                                        <p:attrNameLst>
                                          <p:attrName>ppt_w</p:attrName>
                                        </p:attrNameLst>
                                      </p:cBhvr>
                                      <p:tavLst>
                                        <p:tav tm="0">
                                          <p:val>
                                            <p:strVal val="#ppt_w*0.70"/>
                                          </p:val>
                                        </p:tav>
                                        <p:tav tm="100000">
                                          <p:val>
                                            <p:strVal val="#ppt_w"/>
                                          </p:val>
                                        </p:tav>
                                      </p:tavLst>
                                    </p:anim>
                                    <p:anim calcmode="lin" valueType="num">
                                      <p:cBhvr>
                                        <p:cTn id="25" dur="1000" fill="hold"/>
                                        <p:tgtEl>
                                          <p:spTgt spid="39949"/>
                                        </p:tgtEl>
                                        <p:attrNameLst>
                                          <p:attrName>ppt_h</p:attrName>
                                        </p:attrNameLst>
                                      </p:cBhvr>
                                      <p:tavLst>
                                        <p:tav tm="0">
                                          <p:val>
                                            <p:strVal val="#ppt_h"/>
                                          </p:val>
                                        </p:tav>
                                        <p:tav tm="100000">
                                          <p:val>
                                            <p:strVal val="#ppt_h"/>
                                          </p:val>
                                        </p:tav>
                                      </p:tavLst>
                                    </p:anim>
                                    <p:animEffect transition="in" filter="fade">
                                      <p:cBhvr>
                                        <p:cTn id="26" dur="1000"/>
                                        <p:tgtEl>
                                          <p:spTgt spid="39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42988" y="404813"/>
            <a:ext cx="7543800" cy="1323975"/>
          </a:xfrm>
          <a:solidFill>
            <a:schemeClr val="folHlink"/>
          </a:solidFill>
        </p:spPr>
        <p:txBody>
          <a:bodyPr/>
          <a:lstStyle/>
          <a:p>
            <a:r>
              <a:rPr lang="el-GR" sz="3200"/>
              <a:t>ΜΕΤΑΛΛΟΓΕΝΕΣΗ </a:t>
            </a:r>
            <a:r>
              <a:rPr lang="en-US" sz="3200"/>
              <a:t>&amp;</a:t>
            </a:r>
            <a:r>
              <a:rPr lang="el-GR" sz="3200"/>
              <a:t> ΑΝΑΖΗΤΗΣΗ ΚΟΙΤΑΣΜΑΤΩΝ</a:t>
            </a:r>
          </a:p>
        </p:txBody>
      </p:sp>
      <p:sp>
        <p:nvSpPr>
          <p:cNvPr id="10243" name="Rectangle 3"/>
          <p:cNvSpPr>
            <a:spLocks noGrp="1" noChangeArrowheads="1"/>
          </p:cNvSpPr>
          <p:nvPr>
            <p:ph type="body" idx="1"/>
          </p:nvPr>
        </p:nvSpPr>
        <p:spPr/>
        <p:txBody>
          <a:bodyPr/>
          <a:lstStyle/>
          <a:p>
            <a:pPr>
              <a:lnSpc>
                <a:spcPct val="80000"/>
              </a:lnSpc>
            </a:pPr>
            <a:r>
              <a:rPr lang="el-GR" sz="2400"/>
              <a:t>Μ</a:t>
            </a:r>
            <a:r>
              <a:rPr lang="en-US" sz="2400"/>
              <a:t>αγματική δράση, κυκλοφορία υδροθερμικών διαλυμάτων, μηχανισμοί αποσάθρωσης</a:t>
            </a:r>
            <a:r>
              <a:rPr lang="el-GR" sz="2400"/>
              <a:t>, </a:t>
            </a:r>
            <a:r>
              <a:rPr lang="en-US" sz="2400"/>
              <a:t>δράση του έμβιου κόσμου </a:t>
            </a:r>
            <a:r>
              <a:rPr lang="en-US" sz="2400">
                <a:sym typeface="Wingdings" pitchFamily="2" charset="2"/>
              </a:rPr>
              <a:t> </a:t>
            </a:r>
            <a:endParaRPr lang="el-GR" sz="2400">
              <a:sym typeface="Wingdings" pitchFamily="2" charset="2"/>
            </a:endParaRPr>
          </a:p>
          <a:p>
            <a:pPr>
              <a:lnSpc>
                <a:spcPct val="80000"/>
              </a:lnSpc>
              <a:buFont typeface="Wingdings" pitchFamily="2" charset="2"/>
              <a:buNone/>
            </a:pPr>
            <a:r>
              <a:rPr lang="el-GR" sz="2400"/>
              <a:t>	</a:t>
            </a:r>
            <a:r>
              <a:rPr lang="en-US" sz="2400"/>
              <a:t>μεταλλογενετικές διεργασίες </a:t>
            </a:r>
            <a:r>
              <a:rPr lang="en-US" sz="2400">
                <a:sym typeface="Wingdings" pitchFamily="2" charset="2"/>
              </a:rPr>
              <a:t> </a:t>
            </a:r>
            <a:endParaRPr lang="el-GR" sz="2400">
              <a:sym typeface="Wingdings" pitchFamily="2" charset="2"/>
            </a:endParaRPr>
          </a:p>
          <a:p>
            <a:pPr>
              <a:lnSpc>
                <a:spcPct val="80000"/>
              </a:lnSpc>
              <a:buFont typeface="Wingdings" pitchFamily="2" charset="2"/>
              <a:buNone/>
            </a:pPr>
            <a:r>
              <a:rPr lang="el-GR" sz="2400"/>
              <a:t>	</a:t>
            </a:r>
            <a:r>
              <a:rPr lang="en-US" sz="2400"/>
              <a:t>σχηματισμό</a:t>
            </a:r>
            <a:r>
              <a:rPr lang="el-GR" sz="2400"/>
              <a:t>ς</a:t>
            </a:r>
            <a:r>
              <a:rPr lang="en-US" sz="2400"/>
              <a:t> κοιτασμάτων. </a:t>
            </a:r>
            <a:endParaRPr lang="el-GR" sz="2400"/>
          </a:p>
          <a:p>
            <a:pPr>
              <a:lnSpc>
                <a:spcPct val="80000"/>
              </a:lnSpc>
            </a:pPr>
            <a:endParaRPr lang="el-GR" sz="2400"/>
          </a:p>
          <a:p>
            <a:pPr>
              <a:lnSpc>
                <a:spcPct val="80000"/>
              </a:lnSpc>
            </a:pPr>
            <a:r>
              <a:rPr lang="el-GR" sz="2400"/>
              <a:t>Π.χ. </a:t>
            </a:r>
            <a:r>
              <a:rPr lang="en-US" sz="2400"/>
              <a:t>πολλά κοιτάσματα πορφυρικού χαλκού και μολυβδενίου τα οποία εκδηλώνονται σε μεγάλα βάθη έχουν ανακαλυφθεί μέσω της χημικής ανάλυσης επιφανειακών δειγμάτων πορφύρη</a:t>
            </a:r>
            <a:r>
              <a:rPr lang="el-GR" sz="240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Αναλαμπή">
  <a:themeElements>
    <a:clrScheme name="Αναλαμπή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Αναλαμπή">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Αναλαμπή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Αναλαμπή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Αναλαμπή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Αναλαμπή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Αναλαμπή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Αναλαμπή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Αναλαμπή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Αναλαμπή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Αναλαμπή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674</TotalTime>
  <Words>2202</Words>
  <Application>Microsoft Office PowerPoint</Application>
  <PresentationFormat>Προβολή στην οθόνη (4:3)</PresentationFormat>
  <Paragraphs>617</Paragraphs>
  <Slides>54</Slides>
  <Notes>0</Notes>
  <HiddenSlides>0</HiddenSlides>
  <MMClips>1</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54</vt:i4>
      </vt:variant>
    </vt:vector>
  </HeadingPairs>
  <TitlesOfParts>
    <vt:vector size="60" baseType="lpstr">
      <vt:lpstr>Arial</vt:lpstr>
      <vt:lpstr>Tahoma</vt:lpstr>
      <vt:lpstr>Times New Roman</vt:lpstr>
      <vt:lpstr>Wingdings</vt:lpstr>
      <vt:lpstr>Αναλαμπή</vt:lpstr>
      <vt:lpstr>Γράφημα του Microsoft Excel</vt:lpstr>
      <vt:lpstr>ΕΙΣΑΓΩΓΗ ΣΤΙΣ ΑΝΑΛΥΤΙΚΕΣ ΤΕΧΝΙΚΕΣ ΣΥΝΟΛΙΚΗΣ ΜΑΖΑΣ ΔΕΙΓΜΑΤΟΣ  (BULK ANALYSIS TECHNIQUES)</vt:lpstr>
      <vt:lpstr>ΕΙΣΑΓΩΓΗ</vt:lpstr>
      <vt:lpstr>ΟΡΙΣΜΟΣ- ΣΤΟΧΟΙ</vt:lpstr>
      <vt:lpstr>Διαφάνεια 4</vt:lpstr>
      <vt:lpstr>Διαφάνεια 5</vt:lpstr>
      <vt:lpstr>Διαφάνεια 6</vt:lpstr>
      <vt:lpstr>Διαφάνεια 7</vt:lpstr>
      <vt:lpstr>ΑΝΩΜΑΛΙΑ Ir –  ΜΑΖΙΚΗ ΚΑΤΑΣΤΡΟΦΗ ΚΡΗΤΙΔΙΚΟΥ</vt:lpstr>
      <vt:lpstr>ΜΕΤΑΛΛΟΓΕΝΕΣΗ &amp; ΑΝΑΖΗΤΗΣΗ ΚΟΙΤΑΣΜΑΤΩΝ</vt:lpstr>
      <vt:lpstr>Διαφάνεια 10</vt:lpstr>
      <vt:lpstr>ΠΕΡΙΒΑΛΛΟΝΤΙΚΗ ΓΕΩΛΟΓΙΑ</vt:lpstr>
      <vt:lpstr>ΜΕΘΟΔΟΙ ΧΗΜΙΚΗΣ ΑΝΑΛΥΣΗΣ</vt:lpstr>
      <vt:lpstr>ΑΝΑΛΥΤΙΚΗ ΤΕΧΝΙΚΗ-ΜΕΘΟΔΟΣ</vt:lpstr>
      <vt:lpstr>Διαφάνεια 14</vt:lpstr>
      <vt:lpstr>Διαφάνεια 15</vt:lpstr>
      <vt:lpstr>ΑΝΑΛΥΣΗ ΠΕΡΙΕΚΤΙΚΟΤΗΤΑΣ</vt:lpstr>
      <vt:lpstr>ΑΝΑΛΥΣΗ ΚΑΤΑΝΟΜΗΣ</vt:lpstr>
      <vt:lpstr>ΑΝΑΛΥΣΗ ΧΗΜΙΚΩΝ ΔΙΕΡΓΑΣΙΩΝ</vt:lpstr>
      <vt:lpstr>ΑΝΑΛΥΣΗ ΔΟΜΗΣ</vt:lpstr>
      <vt:lpstr>ΟΛΙΚΗ – ΜΕΡΙΚΗ ΑΝΑΛΥΣΗ 1</vt:lpstr>
      <vt:lpstr>ΟΛΙΚΗ – ΜΕΡΙΚΗ ΑΝΑΛΥΣΗ 2</vt:lpstr>
      <vt:lpstr>ΕΠΙΛΟΓΗ ΑΝΑΛΥΤΙΚΗΣ ΜΕΘΟΔΟΥ</vt:lpstr>
      <vt:lpstr>ΕΠΙΤΥΧΙΑ ΧΗΜΙΚΗΣ ΑΝΑΛΥΣΗΣ</vt:lpstr>
      <vt:lpstr>ΧΑΡΑΚΤΗΡΙΣΤΙΚΑ ΑΠΟΔΟΣΗΣ  ΑΝΑΛΥΤΙΚΩΝ ΜΕΘΟΔΩΝ</vt:lpstr>
      <vt:lpstr>ΑΞΙΟΛΟΓΗΣΗ-ΕΠΙΚΥΡΩΣΗ ΑΝΑΛΥΤΙΚΗΣ ΜΕΘΟΔΟΥ</vt:lpstr>
      <vt:lpstr>ΠΡΟΕΤΟΙΜΑΣΙΑ ΔΕΙΓΜΑΤΩΝ</vt:lpstr>
      <vt:lpstr>Διαφάνεια 27</vt:lpstr>
      <vt:lpstr>ΤΡΟΠΟΣ ΕΜΦΑΝΙΣΗΣ ΑΝΑΛΥΤΗ ΣΕ ΣΤΕΡΕΑ ΔΕΙΓΜΑΤΑ</vt:lpstr>
      <vt:lpstr>ΔΙΑΛΥΤΟΠΟΙΗΣΗ ΓΕΩΛΟΓΙΚΩΝ ΥΛΙΚΩΝ</vt:lpstr>
      <vt:lpstr>ΕΚΛΕΚΤΙΚΗ ΕΚΧΥΛΙΣΗ/ ΑΣΘΕΝΗΣ ΟΞΙΝΗ ΠΡΟΣΒΟΛΗ</vt:lpstr>
      <vt:lpstr>Μέθοδoς Διαδοχικών Εκχυλίσεων   (Tessier et al., 1979,  Li &amp; Thornton, 2001)</vt:lpstr>
      <vt:lpstr>ΜΕΡΙΚΗ ΔΙΑΛΥΤΟΠΟΙΗΣΗ</vt:lpstr>
      <vt:lpstr>ΟΛΙΚΗ ΔΙΑΛΥΤΟΠΟΙΗΣΗ</vt:lpstr>
      <vt:lpstr>ΒΙΟΛΟΓΙΚΑ ΥΛΙΚΑ</vt:lpstr>
      <vt:lpstr>Διαφάνεια 35</vt:lpstr>
      <vt:lpstr>ΤΕΧΝΙΚΕΣ ΑΝΑΛΥΣΗΣ ΔΙΑΛΥΜΑΤΩΝ</vt:lpstr>
      <vt:lpstr>ΦΑΣΜΑΤΟΣΚΟΠΙΚΕΣ ΑΝΑΛΥΤΙΚΕΣ ΤΕΧΝΙΚΕΣ</vt:lpstr>
      <vt:lpstr>ΣΥΓΚΕΝΤΡΩΣΗ ΣΤΟΙΧΕΙΩΝ &amp; ΑΝΑΛΥΤΙΚΕΣ ΤΕΧΝΙΚΕΣ</vt:lpstr>
      <vt:lpstr>ΗΛΕΚΤΡΟΜΑΓΝΗΤΙΚΟ ΦΑΣΜΑ &amp; ΑΝΑΛΥΤΙΚΕΣ ΤΕΧΝΙΚΕΣ</vt:lpstr>
      <vt:lpstr>Διαφάνεια 40</vt:lpstr>
      <vt:lpstr>Διαφάνεια 41</vt:lpstr>
      <vt:lpstr>ΣΥΝΗΘΕΙΣ ΕΝΟΡΓΑΝΕΣ ΤΕΧΝΙΚΕΣ ΓΙΑ ΑΝΑΛΥΣΗ ΔΙΑΛΥΜΑΤΩΝ</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ΑΝΑΛΥΤΙΚΗ ΓΕΩΧΗΜΕΙΑ</dc:title>
  <dc:creator>Kapodistrian University of Athens</dc:creator>
  <cp:lastModifiedBy>Argyraki</cp:lastModifiedBy>
  <cp:revision>41</cp:revision>
  <dcterms:created xsi:type="dcterms:W3CDTF">2005-10-11T10:16:45Z</dcterms:created>
  <dcterms:modified xsi:type="dcterms:W3CDTF">2020-10-12T12:34:38Z</dcterms:modified>
</cp:coreProperties>
</file>