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66"/>
  </p:notesMasterIdLst>
  <p:sldIdLst>
    <p:sldId id="257" r:id="rId3"/>
    <p:sldId id="325" r:id="rId4"/>
    <p:sldId id="329" r:id="rId5"/>
    <p:sldId id="327" r:id="rId6"/>
    <p:sldId id="343" r:id="rId7"/>
    <p:sldId id="326" r:id="rId8"/>
    <p:sldId id="258" r:id="rId9"/>
    <p:sldId id="308" r:id="rId10"/>
    <p:sldId id="309" r:id="rId11"/>
    <p:sldId id="375" r:id="rId12"/>
    <p:sldId id="335" r:id="rId13"/>
    <p:sldId id="263" r:id="rId14"/>
    <p:sldId id="336" r:id="rId15"/>
    <p:sldId id="276" r:id="rId16"/>
    <p:sldId id="337" r:id="rId17"/>
    <p:sldId id="339" r:id="rId18"/>
    <p:sldId id="279" r:id="rId19"/>
    <p:sldId id="331" r:id="rId20"/>
    <p:sldId id="340" r:id="rId21"/>
    <p:sldId id="264" r:id="rId22"/>
    <p:sldId id="376" r:id="rId23"/>
    <p:sldId id="341" r:id="rId24"/>
    <p:sldId id="334" r:id="rId25"/>
    <p:sldId id="342" r:id="rId26"/>
    <p:sldId id="315" r:id="rId27"/>
    <p:sldId id="267" r:id="rId28"/>
    <p:sldId id="316" r:id="rId29"/>
    <p:sldId id="324" r:id="rId30"/>
    <p:sldId id="269" r:id="rId31"/>
    <p:sldId id="295" r:id="rId32"/>
    <p:sldId id="275" r:id="rId33"/>
    <p:sldId id="352" r:id="rId34"/>
    <p:sldId id="353" r:id="rId35"/>
    <p:sldId id="355" r:id="rId36"/>
    <p:sldId id="357" r:id="rId37"/>
    <p:sldId id="298" r:id="rId38"/>
    <p:sldId id="281" r:id="rId39"/>
    <p:sldId id="299" r:id="rId40"/>
    <p:sldId id="360" r:id="rId41"/>
    <p:sldId id="361" r:id="rId42"/>
    <p:sldId id="362" r:id="rId43"/>
    <p:sldId id="363" r:id="rId44"/>
    <p:sldId id="369" r:id="rId45"/>
    <p:sldId id="370" r:id="rId46"/>
    <p:sldId id="284" r:id="rId47"/>
    <p:sldId id="368" r:id="rId48"/>
    <p:sldId id="287" r:id="rId49"/>
    <p:sldId id="288" r:id="rId50"/>
    <p:sldId id="364" r:id="rId51"/>
    <p:sldId id="289" r:id="rId52"/>
    <p:sldId id="373" r:id="rId53"/>
    <p:sldId id="305" r:id="rId54"/>
    <p:sldId id="290" r:id="rId55"/>
    <p:sldId id="303" r:id="rId56"/>
    <p:sldId id="304" r:id="rId57"/>
    <p:sldId id="300" r:id="rId58"/>
    <p:sldId id="301" r:id="rId59"/>
    <p:sldId id="302" r:id="rId60"/>
    <p:sldId id="344" r:id="rId61"/>
    <p:sldId id="345" r:id="rId62"/>
    <p:sldId id="348" r:id="rId63"/>
    <p:sldId id="349" r:id="rId64"/>
    <p:sldId id="350" r:id="rId6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522" autoAdjust="0"/>
  </p:normalViewPr>
  <p:slideViewPr>
    <p:cSldViewPr>
      <p:cViewPr varScale="1">
        <p:scale>
          <a:sx n="62" d="100"/>
          <a:sy n="62" d="100"/>
        </p:scale>
        <p:origin x="504" y="66"/>
      </p:cViewPr>
      <p:guideLst>
        <p:guide orient="horz" pos="2160"/>
        <p:guide pos="2880"/>
      </p:guideLst>
    </p:cSldViewPr>
  </p:slideViewPr>
  <p:notesTextViewPr>
    <p:cViewPr>
      <p:scale>
        <a:sx n="1" d="1"/>
        <a:sy n="1" d="1"/>
      </p:scale>
      <p:origin x="0" y="0"/>
    </p:cViewPr>
  </p:notesTextViewPr>
  <p:sorterViewPr>
    <p:cViewPr>
      <p:scale>
        <a:sx n="90" d="100"/>
        <a:sy n="90" d="100"/>
      </p:scale>
      <p:origin x="0" y="-14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3D2A83-894F-4DE7-B5B6-6376E580F4BE}"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95DFBD41-07CB-4516-98C5-70EF55335C7C}">
      <dgm:prSet/>
      <dgm:spPr/>
      <dgm:t>
        <a:bodyPr/>
        <a:lstStyle/>
        <a:p>
          <a:r>
            <a:rPr lang="el-GR" b="1"/>
            <a:t>Κάμβριο </a:t>
          </a:r>
          <a:r>
            <a:rPr lang="en-US" b="1"/>
            <a:t>(541-485 Ma):</a:t>
          </a:r>
          <a:r>
            <a:rPr lang="el-GR"/>
            <a:t>Το κλίμα ήταν σχετικά σταθερό και θερμό. Υπάρχουν ενδείξεις για έναν κόσμο θερμοκηπίου με υψηλότερες θερμοκρασίες και υψηλότερα επίπεδα θάλασσας. Κατά τη διάρκεια αυτής της περιόδου, η ζωή υπέστη σημαντική διαφοροποίηση (Έκρηξη του Καμβρίου), οδηγώντας στην εμφάνιση διαφόρων πολύπλοκων πολυκύτταρων οργανισμών.</a:t>
          </a:r>
          <a:endParaRPr lang="en-US"/>
        </a:p>
      </dgm:t>
    </dgm:pt>
    <dgm:pt modelId="{F59DAA83-E297-4B5F-A801-A8DDD108D140}" type="parTrans" cxnId="{56D1DBA2-8251-4322-B784-E653F226083A}">
      <dgm:prSet/>
      <dgm:spPr/>
      <dgm:t>
        <a:bodyPr/>
        <a:lstStyle/>
        <a:p>
          <a:endParaRPr lang="en-US"/>
        </a:p>
      </dgm:t>
    </dgm:pt>
    <dgm:pt modelId="{5EF2AC19-9714-4532-812E-CC0FAB889D21}" type="sibTrans" cxnId="{56D1DBA2-8251-4322-B784-E653F226083A}">
      <dgm:prSet/>
      <dgm:spPr/>
      <dgm:t>
        <a:bodyPr/>
        <a:lstStyle/>
        <a:p>
          <a:endParaRPr lang="en-US"/>
        </a:p>
      </dgm:t>
    </dgm:pt>
    <dgm:pt modelId="{F4019B55-D57D-45B0-AD5C-C9CC2AE7957E}">
      <dgm:prSet/>
      <dgm:spPr/>
      <dgm:t>
        <a:bodyPr/>
        <a:lstStyle/>
        <a:p>
          <a:r>
            <a:rPr lang="en-US" b="1"/>
            <a:t>O</a:t>
          </a:r>
          <a:r>
            <a:rPr lang="el-GR" b="1"/>
            <a:t>ρδοβίσιο</a:t>
          </a:r>
          <a:r>
            <a:rPr lang="en-US" b="1"/>
            <a:t> (485 – 443 Ma)</a:t>
          </a:r>
          <a:r>
            <a:rPr lang="el-GR"/>
            <a:t>: Αρχικά, το κλίμα ήταν σχετικά θερμό και η Γη ήταν σε μεγάλο βαθμό απαλλαγμένη από πάγους. Ωστόσο, προς το τέλος της Ορδοβίσιου, υπήρξε ένα σημαντικό γεγονός παγετώνων.</a:t>
          </a:r>
          <a:endParaRPr lang="en-US"/>
        </a:p>
      </dgm:t>
    </dgm:pt>
    <dgm:pt modelId="{78D938EA-73A3-4E46-8A97-3FC993C40A3F}" type="parTrans" cxnId="{0607FC2E-ED77-48DE-9899-88A9CE49F9CE}">
      <dgm:prSet/>
      <dgm:spPr/>
      <dgm:t>
        <a:bodyPr/>
        <a:lstStyle/>
        <a:p>
          <a:endParaRPr lang="en-US"/>
        </a:p>
      </dgm:t>
    </dgm:pt>
    <dgm:pt modelId="{F70BDD44-0950-45EF-9CF6-12B76D0C7C70}" type="sibTrans" cxnId="{0607FC2E-ED77-48DE-9899-88A9CE49F9CE}">
      <dgm:prSet/>
      <dgm:spPr/>
      <dgm:t>
        <a:bodyPr/>
        <a:lstStyle/>
        <a:p>
          <a:endParaRPr lang="en-US"/>
        </a:p>
      </dgm:t>
    </dgm:pt>
    <dgm:pt modelId="{A4C0EDE0-F1E7-4249-AEA1-913819B6AE4A}">
      <dgm:prSet/>
      <dgm:spPr/>
      <dgm:t>
        <a:bodyPr/>
        <a:lstStyle/>
        <a:p>
          <a:r>
            <a:rPr lang="el-GR" b="1"/>
            <a:t>Σιλούριο (443 – 419 </a:t>
          </a:r>
          <a:r>
            <a:rPr lang="en-US" b="1"/>
            <a:t>Ma)</a:t>
          </a:r>
          <a:r>
            <a:rPr lang="el-GR"/>
            <a:t>: Το κλίμα σταθεροποιήθηκε και θερμάνθηκε, με αποτέλεσμα την υποχώρηση των παγετώνων. Η στάθμη της θάλασσας αυξήθηκε και η θαλάσσια ζωή άνθισε.</a:t>
          </a:r>
          <a:endParaRPr lang="en-US"/>
        </a:p>
      </dgm:t>
    </dgm:pt>
    <dgm:pt modelId="{1B63D7C9-F9BD-4EF3-B24C-AA6511061736}" type="parTrans" cxnId="{BF1235F8-6A7C-4229-BC2F-BE0AC6B14B89}">
      <dgm:prSet/>
      <dgm:spPr/>
      <dgm:t>
        <a:bodyPr/>
        <a:lstStyle/>
        <a:p>
          <a:endParaRPr lang="en-US"/>
        </a:p>
      </dgm:t>
    </dgm:pt>
    <dgm:pt modelId="{32133F39-2D9B-4C8F-870D-C9E43E519E5F}" type="sibTrans" cxnId="{BF1235F8-6A7C-4229-BC2F-BE0AC6B14B89}">
      <dgm:prSet/>
      <dgm:spPr/>
      <dgm:t>
        <a:bodyPr/>
        <a:lstStyle/>
        <a:p>
          <a:endParaRPr lang="en-US"/>
        </a:p>
      </dgm:t>
    </dgm:pt>
    <dgm:pt modelId="{E8C48C68-BC1B-4A98-8CB7-0C569D52B193}">
      <dgm:prSet/>
      <dgm:spPr/>
      <dgm:t>
        <a:bodyPr/>
        <a:lstStyle/>
        <a:p>
          <a:r>
            <a:rPr lang="el-GR" b="1"/>
            <a:t>Δεβόνιο</a:t>
          </a:r>
          <a:r>
            <a:rPr lang="en-US" b="1"/>
            <a:t> (419 – 358 Ma)</a:t>
          </a:r>
          <a:r>
            <a:rPr lang="el-GR"/>
            <a:t>: Το κλίμα παρέμεινε θερμό και δεν υπήρχαν εκτεταμένα παγόβουνα. Η φυτική ζωή άρχισε να αποικίζει την ξηρά, σηματοδοτώντας τη μετάβαση σε ένα πιο σύνθετο χερσαίο οικοσύστημα.</a:t>
          </a:r>
          <a:endParaRPr lang="en-US"/>
        </a:p>
      </dgm:t>
    </dgm:pt>
    <dgm:pt modelId="{C834B366-C30C-4AB8-99A4-4EDCA41166F7}" type="parTrans" cxnId="{7B69B74A-74A6-400D-BDF1-FA1FB395F45F}">
      <dgm:prSet/>
      <dgm:spPr/>
      <dgm:t>
        <a:bodyPr/>
        <a:lstStyle/>
        <a:p>
          <a:endParaRPr lang="en-US"/>
        </a:p>
      </dgm:t>
    </dgm:pt>
    <dgm:pt modelId="{F7C327BE-966D-48E6-98B7-34C612E61FC4}" type="sibTrans" cxnId="{7B69B74A-74A6-400D-BDF1-FA1FB395F45F}">
      <dgm:prSet/>
      <dgm:spPr/>
      <dgm:t>
        <a:bodyPr/>
        <a:lstStyle/>
        <a:p>
          <a:endParaRPr lang="en-US"/>
        </a:p>
      </dgm:t>
    </dgm:pt>
    <dgm:pt modelId="{598AE8D0-BADD-47B4-B656-ED65B3BFAC4C}">
      <dgm:prSet/>
      <dgm:spPr/>
      <dgm:t>
        <a:bodyPr/>
        <a:lstStyle/>
        <a:p>
          <a:r>
            <a:rPr lang="el-GR" b="1"/>
            <a:t>Λιθανθρακοφόρο</a:t>
          </a:r>
          <a:r>
            <a:rPr lang="en-US" b="1"/>
            <a:t> (358 – 298 Ma)</a:t>
          </a:r>
          <a:r>
            <a:rPr lang="el-GR"/>
            <a:t>: Επικράτησαν θερμές και υγρές συνθήκες, που οδήγησαν στην ανάπτυξη εκτεταμένων ανθρακικών βάλτων. Τα υψηλά επίπεδα ατμοσφαιρικού οξυγόνου κατά τη διάρκεια αυτής της περιόδου υποστήριξαν την ανάπτυξη μεγάλων εντόμων.</a:t>
          </a:r>
          <a:endParaRPr lang="en-US"/>
        </a:p>
      </dgm:t>
    </dgm:pt>
    <dgm:pt modelId="{9922B37B-7CD3-4442-B9B2-F295B7652AE7}" type="parTrans" cxnId="{4479FBC0-6697-48D3-8022-1DADBF8C04C2}">
      <dgm:prSet/>
      <dgm:spPr/>
      <dgm:t>
        <a:bodyPr/>
        <a:lstStyle/>
        <a:p>
          <a:endParaRPr lang="en-US"/>
        </a:p>
      </dgm:t>
    </dgm:pt>
    <dgm:pt modelId="{E49BB648-ED99-464F-BD7E-E2CA55A94154}" type="sibTrans" cxnId="{4479FBC0-6697-48D3-8022-1DADBF8C04C2}">
      <dgm:prSet/>
      <dgm:spPr/>
      <dgm:t>
        <a:bodyPr/>
        <a:lstStyle/>
        <a:p>
          <a:endParaRPr lang="en-US"/>
        </a:p>
      </dgm:t>
    </dgm:pt>
    <dgm:pt modelId="{696FC022-2EB0-47FA-9641-18FE533739B6}">
      <dgm:prSet/>
      <dgm:spPr/>
      <dgm:t>
        <a:bodyPr/>
        <a:lstStyle/>
        <a:p>
          <a:r>
            <a:rPr lang="el-GR" b="1"/>
            <a:t>Πέρμιο</a:t>
          </a:r>
          <a:r>
            <a:rPr lang="en-US" b="1"/>
            <a:t> </a:t>
          </a:r>
          <a:r>
            <a:rPr lang="el-GR" b="1"/>
            <a:t>(298 – 252 </a:t>
          </a:r>
          <a:r>
            <a:rPr lang="en-US" b="1"/>
            <a:t>Ma</a:t>
          </a:r>
          <a:r>
            <a:rPr lang="el-GR" b="1"/>
            <a:t>)</a:t>
          </a:r>
          <a:r>
            <a:rPr lang="el-GR"/>
            <a:t>: Το κλίμα συνέχισε να είναι θερμό, αλλά προς το τέλος του Περμίου, η Γη γνώρισε σημαντικές κλιματικές διακυμάνσεις. Στα τέλη του Πέρμιου σημειώθηκε η έναρξη των παγετώνων στο νότιο ημισφαίριο.</a:t>
          </a:r>
          <a:endParaRPr lang="en-US"/>
        </a:p>
      </dgm:t>
    </dgm:pt>
    <dgm:pt modelId="{45743FF4-1645-47C2-AC6D-383EB8B3EF04}" type="parTrans" cxnId="{1739660A-28BF-41E9-AE7B-FDE639223D5F}">
      <dgm:prSet/>
      <dgm:spPr/>
      <dgm:t>
        <a:bodyPr/>
        <a:lstStyle/>
        <a:p>
          <a:endParaRPr lang="en-US"/>
        </a:p>
      </dgm:t>
    </dgm:pt>
    <dgm:pt modelId="{51B21E8B-8222-42DF-BA4B-6BA9586304B6}" type="sibTrans" cxnId="{1739660A-28BF-41E9-AE7B-FDE639223D5F}">
      <dgm:prSet/>
      <dgm:spPr/>
      <dgm:t>
        <a:bodyPr/>
        <a:lstStyle/>
        <a:p>
          <a:endParaRPr lang="en-US"/>
        </a:p>
      </dgm:t>
    </dgm:pt>
    <dgm:pt modelId="{48000FE8-15CA-4915-BB73-395B3036E257}" type="pres">
      <dgm:prSet presAssocID="{C83D2A83-894F-4DE7-B5B6-6376E580F4BE}" presName="vert0" presStyleCnt="0">
        <dgm:presLayoutVars>
          <dgm:dir/>
          <dgm:animOne val="branch"/>
          <dgm:animLvl val="lvl"/>
        </dgm:presLayoutVars>
      </dgm:prSet>
      <dgm:spPr/>
    </dgm:pt>
    <dgm:pt modelId="{AFB9B095-FFB7-4783-B246-C836B4A3C7C3}" type="pres">
      <dgm:prSet presAssocID="{95DFBD41-07CB-4516-98C5-70EF55335C7C}" presName="thickLine" presStyleLbl="alignNode1" presStyleIdx="0" presStyleCnt="6"/>
      <dgm:spPr/>
    </dgm:pt>
    <dgm:pt modelId="{F3A74805-135E-4283-9DE7-6027EB7E8784}" type="pres">
      <dgm:prSet presAssocID="{95DFBD41-07CB-4516-98C5-70EF55335C7C}" presName="horz1" presStyleCnt="0"/>
      <dgm:spPr/>
    </dgm:pt>
    <dgm:pt modelId="{E98CE0D8-F268-4215-83D9-CE51E81D164E}" type="pres">
      <dgm:prSet presAssocID="{95DFBD41-07CB-4516-98C5-70EF55335C7C}" presName="tx1" presStyleLbl="revTx" presStyleIdx="0" presStyleCnt="6"/>
      <dgm:spPr/>
    </dgm:pt>
    <dgm:pt modelId="{8DDBAAD5-EC0F-4489-9496-26C011F23CEE}" type="pres">
      <dgm:prSet presAssocID="{95DFBD41-07CB-4516-98C5-70EF55335C7C}" presName="vert1" presStyleCnt="0"/>
      <dgm:spPr/>
    </dgm:pt>
    <dgm:pt modelId="{98BEA39B-1F10-48F9-BAFF-1C80866F5744}" type="pres">
      <dgm:prSet presAssocID="{F4019B55-D57D-45B0-AD5C-C9CC2AE7957E}" presName="thickLine" presStyleLbl="alignNode1" presStyleIdx="1" presStyleCnt="6"/>
      <dgm:spPr/>
    </dgm:pt>
    <dgm:pt modelId="{A75EE861-A023-4CD1-9282-9FAF755090CF}" type="pres">
      <dgm:prSet presAssocID="{F4019B55-D57D-45B0-AD5C-C9CC2AE7957E}" presName="horz1" presStyleCnt="0"/>
      <dgm:spPr/>
    </dgm:pt>
    <dgm:pt modelId="{042B5078-6481-4A95-AFEF-0E93797437CE}" type="pres">
      <dgm:prSet presAssocID="{F4019B55-D57D-45B0-AD5C-C9CC2AE7957E}" presName="tx1" presStyleLbl="revTx" presStyleIdx="1" presStyleCnt="6"/>
      <dgm:spPr/>
    </dgm:pt>
    <dgm:pt modelId="{F5B6A5E1-64EE-4458-8F3E-EF00CABC09EF}" type="pres">
      <dgm:prSet presAssocID="{F4019B55-D57D-45B0-AD5C-C9CC2AE7957E}" presName="vert1" presStyleCnt="0"/>
      <dgm:spPr/>
    </dgm:pt>
    <dgm:pt modelId="{6BB0192A-E36B-4F68-8FBD-3A12F80213AA}" type="pres">
      <dgm:prSet presAssocID="{A4C0EDE0-F1E7-4249-AEA1-913819B6AE4A}" presName="thickLine" presStyleLbl="alignNode1" presStyleIdx="2" presStyleCnt="6"/>
      <dgm:spPr/>
    </dgm:pt>
    <dgm:pt modelId="{30E730D2-CBC2-41D6-BCE3-C2FE2DBA5D38}" type="pres">
      <dgm:prSet presAssocID="{A4C0EDE0-F1E7-4249-AEA1-913819B6AE4A}" presName="horz1" presStyleCnt="0"/>
      <dgm:spPr/>
    </dgm:pt>
    <dgm:pt modelId="{B3C58536-B1FF-4AFB-830E-9A29459C7754}" type="pres">
      <dgm:prSet presAssocID="{A4C0EDE0-F1E7-4249-AEA1-913819B6AE4A}" presName="tx1" presStyleLbl="revTx" presStyleIdx="2" presStyleCnt="6"/>
      <dgm:spPr/>
    </dgm:pt>
    <dgm:pt modelId="{948514BD-2201-4652-99C2-F39A38AA84FD}" type="pres">
      <dgm:prSet presAssocID="{A4C0EDE0-F1E7-4249-AEA1-913819B6AE4A}" presName="vert1" presStyleCnt="0"/>
      <dgm:spPr/>
    </dgm:pt>
    <dgm:pt modelId="{6D1C1B73-9695-4A2E-924E-342D64625BF5}" type="pres">
      <dgm:prSet presAssocID="{E8C48C68-BC1B-4A98-8CB7-0C569D52B193}" presName="thickLine" presStyleLbl="alignNode1" presStyleIdx="3" presStyleCnt="6"/>
      <dgm:spPr/>
    </dgm:pt>
    <dgm:pt modelId="{6D1A008F-D199-4911-994A-98F8A0DEB33E}" type="pres">
      <dgm:prSet presAssocID="{E8C48C68-BC1B-4A98-8CB7-0C569D52B193}" presName="horz1" presStyleCnt="0"/>
      <dgm:spPr/>
    </dgm:pt>
    <dgm:pt modelId="{71D33E20-E89E-413D-825D-40DEDB53BA5A}" type="pres">
      <dgm:prSet presAssocID="{E8C48C68-BC1B-4A98-8CB7-0C569D52B193}" presName="tx1" presStyleLbl="revTx" presStyleIdx="3" presStyleCnt="6"/>
      <dgm:spPr/>
    </dgm:pt>
    <dgm:pt modelId="{0A4C2439-4E1C-47DF-95BC-EB85282A3671}" type="pres">
      <dgm:prSet presAssocID="{E8C48C68-BC1B-4A98-8CB7-0C569D52B193}" presName="vert1" presStyleCnt="0"/>
      <dgm:spPr/>
    </dgm:pt>
    <dgm:pt modelId="{968FAFE4-7550-4E4D-8365-10A8BD1A9E3A}" type="pres">
      <dgm:prSet presAssocID="{598AE8D0-BADD-47B4-B656-ED65B3BFAC4C}" presName="thickLine" presStyleLbl="alignNode1" presStyleIdx="4" presStyleCnt="6"/>
      <dgm:spPr/>
    </dgm:pt>
    <dgm:pt modelId="{11F626FB-E237-45F4-9527-0F077E4DE911}" type="pres">
      <dgm:prSet presAssocID="{598AE8D0-BADD-47B4-B656-ED65B3BFAC4C}" presName="horz1" presStyleCnt="0"/>
      <dgm:spPr/>
    </dgm:pt>
    <dgm:pt modelId="{F98ED78E-37EA-4346-A724-C1CD195BA759}" type="pres">
      <dgm:prSet presAssocID="{598AE8D0-BADD-47B4-B656-ED65B3BFAC4C}" presName="tx1" presStyleLbl="revTx" presStyleIdx="4" presStyleCnt="6"/>
      <dgm:spPr/>
    </dgm:pt>
    <dgm:pt modelId="{0BC9A72E-DEB0-44F1-9433-9A2A1A58868F}" type="pres">
      <dgm:prSet presAssocID="{598AE8D0-BADD-47B4-B656-ED65B3BFAC4C}" presName="vert1" presStyleCnt="0"/>
      <dgm:spPr/>
    </dgm:pt>
    <dgm:pt modelId="{3635BDF1-A6D3-4775-BD95-3BC702A96B1E}" type="pres">
      <dgm:prSet presAssocID="{696FC022-2EB0-47FA-9641-18FE533739B6}" presName="thickLine" presStyleLbl="alignNode1" presStyleIdx="5" presStyleCnt="6"/>
      <dgm:spPr/>
    </dgm:pt>
    <dgm:pt modelId="{4E6704D6-D735-4EBA-9649-A452A9B50D93}" type="pres">
      <dgm:prSet presAssocID="{696FC022-2EB0-47FA-9641-18FE533739B6}" presName="horz1" presStyleCnt="0"/>
      <dgm:spPr/>
    </dgm:pt>
    <dgm:pt modelId="{66B65BE5-AE90-467E-AED9-9E311EE5E504}" type="pres">
      <dgm:prSet presAssocID="{696FC022-2EB0-47FA-9641-18FE533739B6}" presName="tx1" presStyleLbl="revTx" presStyleIdx="5" presStyleCnt="6"/>
      <dgm:spPr/>
    </dgm:pt>
    <dgm:pt modelId="{95417DF3-0AC8-4EC0-82EC-4D2AEEDB8ED0}" type="pres">
      <dgm:prSet presAssocID="{696FC022-2EB0-47FA-9641-18FE533739B6}" presName="vert1" presStyleCnt="0"/>
      <dgm:spPr/>
    </dgm:pt>
  </dgm:ptLst>
  <dgm:cxnLst>
    <dgm:cxn modelId="{1739660A-28BF-41E9-AE7B-FDE639223D5F}" srcId="{C83D2A83-894F-4DE7-B5B6-6376E580F4BE}" destId="{696FC022-2EB0-47FA-9641-18FE533739B6}" srcOrd="5" destOrd="0" parTransId="{45743FF4-1645-47C2-AC6D-383EB8B3EF04}" sibTransId="{51B21E8B-8222-42DF-BA4B-6BA9586304B6}"/>
    <dgm:cxn modelId="{262AD621-6F42-4C2B-A13B-AE53E2A2AA4B}" type="presOf" srcId="{E8C48C68-BC1B-4A98-8CB7-0C569D52B193}" destId="{71D33E20-E89E-413D-825D-40DEDB53BA5A}" srcOrd="0" destOrd="0" presId="urn:microsoft.com/office/officeart/2008/layout/LinedList"/>
    <dgm:cxn modelId="{84DBBF2C-D2CF-47E0-9925-CF6B2FE245CD}" type="presOf" srcId="{95DFBD41-07CB-4516-98C5-70EF55335C7C}" destId="{E98CE0D8-F268-4215-83D9-CE51E81D164E}" srcOrd="0" destOrd="0" presId="urn:microsoft.com/office/officeart/2008/layout/LinedList"/>
    <dgm:cxn modelId="{0607FC2E-ED77-48DE-9899-88A9CE49F9CE}" srcId="{C83D2A83-894F-4DE7-B5B6-6376E580F4BE}" destId="{F4019B55-D57D-45B0-AD5C-C9CC2AE7957E}" srcOrd="1" destOrd="0" parTransId="{78D938EA-73A3-4E46-8A97-3FC993C40A3F}" sibTransId="{F70BDD44-0950-45EF-9CF6-12B76D0C7C70}"/>
    <dgm:cxn modelId="{6CCEFE2E-7D25-4F46-814F-85420F337D18}" type="presOf" srcId="{696FC022-2EB0-47FA-9641-18FE533739B6}" destId="{66B65BE5-AE90-467E-AED9-9E311EE5E504}" srcOrd="0" destOrd="0" presId="urn:microsoft.com/office/officeart/2008/layout/LinedList"/>
    <dgm:cxn modelId="{7B69B74A-74A6-400D-BDF1-FA1FB395F45F}" srcId="{C83D2A83-894F-4DE7-B5B6-6376E580F4BE}" destId="{E8C48C68-BC1B-4A98-8CB7-0C569D52B193}" srcOrd="3" destOrd="0" parTransId="{C834B366-C30C-4AB8-99A4-4EDCA41166F7}" sibTransId="{F7C327BE-966D-48E6-98B7-34C612E61FC4}"/>
    <dgm:cxn modelId="{86163A7B-FBE9-445C-82FF-8FDCC5C1BB34}" type="presOf" srcId="{F4019B55-D57D-45B0-AD5C-C9CC2AE7957E}" destId="{042B5078-6481-4A95-AFEF-0E93797437CE}" srcOrd="0" destOrd="0" presId="urn:microsoft.com/office/officeart/2008/layout/LinedList"/>
    <dgm:cxn modelId="{6BA03C9B-13CF-442C-BB6C-6BD1552FF57E}" type="presOf" srcId="{C83D2A83-894F-4DE7-B5B6-6376E580F4BE}" destId="{48000FE8-15CA-4915-BB73-395B3036E257}" srcOrd="0" destOrd="0" presId="urn:microsoft.com/office/officeart/2008/layout/LinedList"/>
    <dgm:cxn modelId="{56D1DBA2-8251-4322-B784-E653F226083A}" srcId="{C83D2A83-894F-4DE7-B5B6-6376E580F4BE}" destId="{95DFBD41-07CB-4516-98C5-70EF55335C7C}" srcOrd="0" destOrd="0" parTransId="{F59DAA83-E297-4B5F-A801-A8DDD108D140}" sibTransId="{5EF2AC19-9714-4532-812E-CC0FAB889D21}"/>
    <dgm:cxn modelId="{4479FBC0-6697-48D3-8022-1DADBF8C04C2}" srcId="{C83D2A83-894F-4DE7-B5B6-6376E580F4BE}" destId="{598AE8D0-BADD-47B4-B656-ED65B3BFAC4C}" srcOrd="4" destOrd="0" parTransId="{9922B37B-7CD3-4442-B9B2-F295B7652AE7}" sibTransId="{E49BB648-ED99-464F-BD7E-E2CA55A94154}"/>
    <dgm:cxn modelId="{C9C183C8-72B2-4009-B815-FC7985961EC9}" type="presOf" srcId="{598AE8D0-BADD-47B4-B656-ED65B3BFAC4C}" destId="{F98ED78E-37EA-4346-A724-C1CD195BA759}" srcOrd="0" destOrd="0" presId="urn:microsoft.com/office/officeart/2008/layout/LinedList"/>
    <dgm:cxn modelId="{3FB0EEF0-BDFA-47D3-8493-0BEA361C8571}" type="presOf" srcId="{A4C0EDE0-F1E7-4249-AEA1-913819B6AE4A}" destId="{B3C58536-B1FF-4AFB-830E-9A29459C7754}" srcOrd="0" destOrd="0" presId="urn:microsoft.com/office/officeart/2008/layout/LinedList"/>
    <dgm:cxn modelId="{BF1235F8-6A7C-4229-BC2F-BE0AC6B14B89}" srcId="{C83D2A83-894F-4DE7-B5B6-6376E580F4BE}" destId="{A4C0EDE0-F1E7-4249-AEA1-913819B6AE4A}" srcOrd="2" destOrd="0" parTransId="{1B63D7C9-F9BD-4EF3-B24C-AA6511061736}" sibTransId="{32133F39-2D9B-4C8F-870D-C9E43E519E5F}"/>
    <dgm:cxn modelId="{50A5F458-08E7-4FE6-8EE5-546F6AD1177D}" type="presParOf" srcId="{48000FE8-15CA-4915-BB73-395B3036E257}" destId="{AFB9B095-FFB7-4783-B246-C836B4A3C7C3}" srcOrd="0" destOrd="0" presId="urn:microsoft.com/office/officeart/2008/layout/LinedList"/>
    <dgm:cxn modelId="{27B85124-F2F3-44FE-BEA3-1B262BA72590}" type="presParOf" srcId="{48000FE8-15CA-4915-BB73-395B3036E257}" destId="{F3A74805-135E-4283-9DE7-6027EB7E8784}" srcOrd="1" destOrd="0" presId="urn:microsoft.com/office/officeart/2008/layout/LinedList"/>
    <dgm:cxn modelId="{2DA94212-83A3-459A-A31E-203C680B23DB}" type="presParOf" srcId="{F3A74805-135E-4283-9DE7-6027EB7E8784}" destId="{E98CE0D8-F268-4215-83D9-CE51E81D164E}" srcOrd="0" destOrd="0" presId="urn:microsoft.com/office/officeart/2008/layout/LinedList"/>
    <dgm:cxn modelId="{54525ED2-D660-4D80-8D95-4ADE74C7CAB2}" type="presParOf" srcId="{F3A74805-135E-4283-9DE7-6027EB7E8784}" destId="{8DDBAAD5-EC0F-4489-9496-26C011F23CEE}" srcOrd="1" destOrd="0" presId="urn:microsoft.com/office/officeart/2008/layout/LinedList"/>
    <dgm:cxn modelId="{F6D81EDD-2246-49D6-87BD-0E785F2124EE}" type="presParOf" srcId="{48000FE8-15CA-4915-BB73-395B3036E257}" destId="{98BEA39B-1F10-48F9-BAFF-1C80866F5744}" srcOrd="2" destOrd="0" presId="urn:microsoft.com/office/officeart/2008/layout/LinedList"/>
    <dgm:cxn modelId="{46D4DC14-9D8F-4E09-A483-22A47F8D904D}" type="presParOf" srcId="{48000FE8-15CA-4915-BB73-395B3036E257}" destId="{A75EE861-A023-4CD1-9282-9FAF755090CF}" srcOrd="3" destOrd="0" presId="urn:microsoft.com/office/officeart/2008/layout/LinedList"/>
    <dgm:cxn modelId="{1108E8D5-AD7B-4B16-A03F-72A16893A5B0}" type="presParOf" srcId="{A75EE861-A023-4CD1-9282-9FAF755090CF}" destId="{042B5078-6481-4A95-AFEF-0E93797437CE}" srcOrd="0" destOrd="0" presId="urn:microsoft.com/office/officeart/2008/layout/LinedList"/>
    <dgm:cxn modelId="{95BA65A0-AEF6-4DEE-9601-1FAD70DE1870}" type="presParOf" srcId="{A75EE861-A023-4CD1-9282-9FAF755090CF}" destId="{F5B6A5E1-64EE-4458-8F3E-EF00CABC09EF}" srcOrd="1" destOrd="0" presId="urn:microsoft.com/office/officeart/2008/layout/LinedList"/>
    <dgm:cxn modelId="{4BF5F642-0C3E-4719-8DDD-AFC9BEBD9E42}" type="presParOf" srcId="{48000FE8-15CA-4915-BB73-395B3036E257}" destId="{6BB0192A-E36B-4F68-8FBD-3A12F80213AA}" srcOrd="4" destOrd="0" presId="urn:microsoft.com/office/officeart/2008/layout/LinedList"/>
    <dgm:cxn modelId="{28B84B25-042F-48FA-9C83-852D5AEB3080}" type="presParOf" srcId="{48000FE8-15CA-4915-BB73-395B3036E257}" destId="{30E730D2-CBC2-41D6-BCE3-C2FE2DBA5D38}" srcOrd="5" destOrd="0" presId="urn:microsoft.com/office/officeart/2008/layout/LinedList"/>
    <dgm:cxn modelId="{BA4732D3-2ADE-466F-8073-6A22B7FD6FA0}" type="presParOf" srcId="{30E730D2-CBC2-41D6-BCE3-C2FE2DBA5D38}" destId="{B3C58536-B1FF-4AFB-830E-9A29459C7754}" srcOrd="0" destOrd="0" presId="urn:microsoft.com/office/officeart/2008/layout/LinedList"/>
    <dgm:cxn modelId="{84027E90-B93E-47CC-964D-369600BADC7D}" type="presParOf" srcId="{30E730D2-CBC2-41D6-BCE3-C2FE2DBA5D38}" destId="{948514BD-2201-4652-99C2-F39A38AA84FD}" srcOrd="1" destOrd="0" presId="urn:microsoft.com/office/officeart/2008/layout/LinedList"/>
    <dgm:cxn modelId="{4D0BC3AF-DB0B-4B75-B367-C2E8E9D81880}" type="presParOf" srcId="{48000FE8-15CA-4915-BB73-395B3036E257}" destId="{6D1C1B73-9695-4A2E-924E-342D64625BF5}" srcOrd="6" destOrd="0" presId="urn:microsoft.com/office/officeart/2008/layout/LinedList"/>
    <dgm:cxn modelId="{885CBEE4-DF96-473B-9BC5-81684962104F}" type="presParOf" srcId="{48000FE8-15CA-4915-BB73-395B3036E257}" destId="{6D1A008F-D199-4911-994A-98F8A0DEB33E}" srcOrd="7" destOrd="0" presId="urn:microsoft.com/office/officeart/2008/layout/LinedList"/>
    <dgm:cxn modelId="{AB9A6110-85DA-42ED-AF3B-E814232908E7}" type="presParOf" srcId="{6D1A008F-D199-4911-994A-98F8A0DEB33E}" destId="{71D33E20-E89E-413D-825D-40DEDB53BA5A}" srcOrd="0" destOrd="0" presId="urn:microsoft.com/office/officeart/2008/layout/LinedList"/>
    <dgm:cxn modelId="{2783C342-6C31-41B0-84B7-571D6A02983B}" type="presParOf" srcId="{6D1A008F-D199-4911-994A-98F8A0DEB33E}" destId="{0A4C2439-4E1C-47DF-95BC-EB85282A3671}" srcOrd="1" destOrd="0" presId="urn:microsoft.com/office/officeart/2008/layout/LinedList"/>
    <dgm:cxn modelId="{0EC38ECC-2968-4542-815D-0767A2DDFB2F}" type="presParOf" srcId="{48000FE8-15CA-4915-BB73-395B3036E257}" destId="{968FAFE4-7550-4E4D-8365-10A8BD1A9E3A}" srcOrd="8" destOrd="0" presId="urn:microsoft.com/office/officeart/2008/layout/LinedList"/>
    <dgm:cxn modelId="{A19958D5-5701-4D50-BF22-D1191A07FC77}" type="presParOf" srcId="{48000FE8-15CA-4915-BB73-395B3036E257}" destId="{11F626FB-E237-45F4-9527-0F077E4DE911}" srcOrd="9" destOrd="0" presId="urn:microsoft.com/office/officeart/2008/layout/LinedList"/>
    <dgm:cxn modelId="{CEF5E45E-4B51-4FDC-9BC8-37AF05D172C9}" type="presParOf" srcId="{11F626FB-E237-45F4-9527-0F077E4DE911}" destId="{F98ED78E-37EA-4346-A724-C1CD195BA759}" srcOrd="0" destOrd="0" presId="urn:microsoft.com/office/officeart/2008/layout/LinedList"/>
    <dgm:cxn modelId="{5912DAA6-F3D4-409D-8CC6-6B6A03B274CA}" type="presParOf" srcId="{11F626FB-E237-45F4-9527-0F077E4DE911}" destId="{0BC9A72E-DEB0-44F1-9433-9A2A1A58868F}" srcOrd="1" destOrd="0" presId="urn:microsoft.com/office/officeart/2008/layout/LinedList"/>
    <dgm:cxn modelId="{19882F70-F994-4F81-88AA-50A6F3F47579}" type="presParOf" srcId="{48000FE8-15CA-4915-BB73-395B3036E257}" destId="{3635BDF1-A6D3-4775-BD95-3BC702A96B1E}" srcOrd="10" destOrd="0" presId="urn:microsoft.com/office/officeart/2008/layout/LinedList"/>
    <dgm:cxn modelId="{E8DE6793-2A01-4313-BD5D-789B9A9DDDEC}" type="presParOf" srcId="{48000FE8-15CA-4915-BB73-395B3036E257}" destId="{4E6704D6-D735-4EBA-9649-A452A9B50D93}" srcOrd="11" destOrd="0" presId="urn:microsoft.com/office/officeart/2008/layout/LinedList"/>
    <dgm:cxn modelId="{4614BE75-0956-456D-950A-02709E2D8E40}" type="presParOf" srcId="{4E6704D6-D735-4EBA-9649-A452A9B50D93}" destId="{66B65BE5-AE90-467E-AED9-9E311EE5E504}" srcOrd="0" destOrd="0" presId="urn:microsoft.com/office/officeart/2008/layout/LinedList"/>
    <dgm:cxn modelId="{E11B352C-1950-4DC3-BFCE-56534DA2D2E8}" type="presParOf" srcId="{4E6704D6-D735-4EBA-9649-A452A9B50D93}" destId="{95417DF3-0AC8-4EC0-82EC-4D2AEEDB8E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9B095-FFB7-4783-B246-C836B4A3C7C3}">
      <dsp:nvSpPr>
        <dsp:cNvPr id="0" name=""/>
        <dsp:cNvSpPr/>
      </dsp:nvSpPr>
      <dsp:spPr>
        <a:xfrm>
          <a:off x="0" y="2589"/>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8CE0D8-F268-4215-83D9-CE51E81D164E}">
      <dsp:nvSpPr>
        <dsp:cNvPr id="0" name=""/>
        <dsp:cNvSpPr/>
      </dsp:nvSpPr>
      <dsp:spPr>
        <a:xfrm>
          <a:off x="0" y="2589"/>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b="1" kern="1200"/>
            <a:t>Κάμβριο </a:t>
          </a:r>
          <a:r>
            <a:rPr lang="en-US" sz="1300" b="1" kern="1200"/>
            <a:t>(541-485 Ma):</a:t>
          </a:r>
          <a:r>
            <a:rPr lang="el-GR" sz="1300" kern="1200"/>
            <a:t>Το κλίμα ήταν σχετικά σταθερό και θερμό. Υπάρχουν ενδείξεις για έναν κόσμο θερμοκηπίου με υψηλότερες θερμοκρασίες και υψηλότερα επίπεδα θάλασσας. Κατά τη διάρκεια αυτής της περιόδου, η ζωή υπέστη σημαντική διαφοροποίηση (Έκρηξη του Καμβρίου), οδηγώντας στην εμφάνιση διαφόρων πολύπλοκων πολυκύτταρων οργανισμών.</a:t>
          </a:r>
          <a:endParaRPr lang="en-US" sz="1300" kern="1200"/>
        </a:p>
      </dsp:txBody>
      <dsp:txXfrm>
        <a:off x="0" y="2589"/>
        <a:ext cx="8229600" cy="883109"/>
      </dsp:txXfrm>
    </dsp:sp>
    <dsp:sp modelId="{98BEA39B-1F10-48F9-BAFF-1C80866F5744}">
      <dsp:nvSpPr>
        <dsp:cNvPr id="0" name=""/>
        <dsp:cNvSpPr/>
      </dsp:nvSpPr>
      <dsp:spPr>
        <a:xfrm>
          <a:off x="0" y="885699"/>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2B5078-6481-4A95-AFEF-0E93797437CE}">
      <dsp:nvSpPr>
        <dsp:cNvPr id="0" name=""/>
        <dsp:cNvSpPr/>
      </dsp:nvSpPr>
      <dsp:spPr>
        <a:xfrm>
          <a:off x="0" y="885699"/>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O</a:t>
          </a:r>
          <a:r>
            <a:rPr lang="el-GR" sz="1300" b="1" kern="1200"/>
            <a:t>ρδοβίσιο</a:t>
          </a:r>
          <a:r>
            <a:rPr lang="en-US" sz="1300" b="1" kern="1200"/>
            <a:t> (485 – 443 Ma)</a:t>
          </a:r>
          <a:r>
            <a:rPr lang="el-GR" sz="1300" kern="1200"/>
            <a:t>: Αρχικά, το κλίμα ήταν σχετικά θερμό και η Γη ήταν σε μεγάλο βαθμό απαλλαγμένη από πάγους. Ωστόσο, προς το τέλος της Ορδοβίσιου, υπήρξε ένα σημαντικό γεγονός παγετώνων.</a:t>
          </a:r>
          <a:endParaRPr lang="en-US" sz="1300" kern="1200"/>
        </a:p>
      </dsp:txBody>
      <dsp:txXfrm>
        <a:off x="0" y="885699"/>
        <a:ext cx="8229600" cy="883109"/>
      </dsp:txXfrm>
    </dsp:sp>
    <dsp:sp modelId="{6BB0192A-E36B-4F68-8FBD-3A12F80213AA}">
      <dsp:nvSpPr>
        <dsp:cNvPr id="0" name=""/>
        <dsp:cNvSpPr/>
      </dsp:nvSpPr>
      <dsp:spPr>
        <a:xfrm>
          <a:off x="0" y="1768808"/>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C58536-B1FF-4AFB-830E-9A29459C7754}">
      <dsp:nvSpPr>
        <dsp:cNvPr id="0" name=""/>
        <dsp:cNvSpPr/>
      </dsp:nvSpPr>
      <dsp:spPr>
        <a:xfrm>
          <a:off x="0" y="1768808"/>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b="1" kern="1200"/>
            <a:t>Σιλούριο (443 – 419 </a:t>
          </a:r>
          <a:r>
            <a:rPr lang="en-US" sz="1300" b="1" kern="1200"/>
            <a:t>Ma)</a:t>
          </a:r>
          <a:r>
            <a:rPr lang="el-GR" sz="1300" kern="1200"/>
            <a:t>: Το κλίμα σταθεροποιήθηκε και θερμάνθηκε, με αποτέλεσμα την υποχώρηση των παγετώνων. Η στάθμη της θάλασσας αυξήθηκε και η θαλάσσια ζωή άνθισε.</a:t>
          </a:r>
          <a:endParaRPr lang="en-US" sz="1300" kern="1200"/>
        </a:p>
      </dsp:txBody>
      <dsp:txXfrm>
        <a:off x="0" y="1768808"/>
        <a:ext cx="8229600" cy="883109"/>
      </dsp:txXfrm>
    </dsp:sp>
    <dsp:sp modelId="{6D1C1B73-9695-4A2E-924E-342D64625BF5}">
      <dsp:nvSpPr>
        <dsp:cNvPr id="0" name=""/>
        <dsp:cNvSpPr/>
      </dsp:nvSpPr>
      <dsp:spPr>
        <a:xfrm>
          <a:off x="0" y="2651918"/>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1D33E20-E89E-413D-825D-40DEDB53BA5A}">
      <dsp:nvSpPr>
        <dsp:cNvPr id="0" name=""/>
        <dsp:cNvSpPr/>
      </dsp:nvSpPr>
      <dsp:spPr>
        <a:xfrm>
          <a:off x="0" y="2651918"/>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b="1" kern="1200"/>
            <a:t>Δεβόνιο</a:t>
          </a:r>
          <a:r>
            <a:rPr lang="en-US" sz="1300" b="1" kern="1200"/>
            <a:t> (419 – 358 Ma)</a:t>
          </a:r>
          <a:r>
            <a:rPr lang="el-GR" sz="1300" kern="1200"/>
            <a:t>: Το κλίμα παρέμεινε θερμό και δεν υπήρχαν εκτεταμένα παγόβουνα. Η φυτική ζωή άρχισε να αποικίζει την ξηρά, σηματοδοτώντας τη μετάβαση σε ένα πιο σύνθετο χερσαίο οικοσύστημα.</a:t>
          </a:r>
          <a:endParaRPr lang="en-US" sz="1300" kern="1200"/>
        </a:p>
      </dsp:txBody>
      <dsp:txXfrm>
        <a:off x="0" y="2651918"/>
        <a:ext cx="8229600" cy="883109"/>
      </dsp:txXfrm>
    </dsp:sp>
    <dsp:sp modelId="{968FAFE4-7550-4E4D-8365-10A8BD1A9E3A}">
      <dsp:nvSpPr>
        <dsp:cNvPr id="0" name=""/>
        <dsp:cNvSpPr/>
      </dsp:nvSpPr>
      <dsp:spPr>
        <a:xfrm>
          <a:off x="0" y="3535028"/>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8ED78E-37EA-4346-A724-C1CD195BA759}">
      <dsp:nvSpPr>
        <dsp:cNvPr id="0" name=""/>
        <dsp:cNvSpPr/>
      </dsp:nvSpPr>
      <dsp:spPr>
        <a:xfrm>
          <a:off x="0" y="3535028"/>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b="1" kern="1200"/>
            <a:t>Λιθανθρακοφόρο</a:t>
          </a:r>
          <a:r>
            <a:rPr lang="en-US" sz="1300" b="1" kern="1200"/>
            <a:t> (358 – 298 Ma)</a:t>
          </a:r>
          <a:r>
            <a:rPr lang="el-GR" sz="1300" kern="1200"/>
            <a:t>: Επικράτησαν θερμές και υγρές συνθήκες, που οδήγησαν στην ανάπτυξη εκτεταμένων ανθρακικών βάλτων. Τα υψηλά επίπεδα ατμοσφαιρικού οξυγόνου κατά τη διάρκεια αυτής της περιόδου υποστήριξαν την ανάπτυξη μεγάλων εντόμων.</a:t>
          </a:r>
          <a:endParaRPr lang="en-US" sz="1300" kern="1200"/>
        </a:p>
      </dsp:txBody>
      <dsp:txXfrm>
        <a:off x="0" y="3535028"/>
        <a:ext cx="8229600" cy="883109"/>
      </dsp:txXfrm>
    </dsp:sp>
    <dsp:sp modelId="{3635BDF1-A6D3-4775-BD95-3BC702A96B1E}">
      <dsp:nvSpPr>
        <dsp:cNvPr id="0" name=""/>
        <dsp:cNvSpPr/>
      </dsp:nvSpPr>
      <dsp:spPr>
        <a:xfrm>
          <a:off x="0" y="4418137"/>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B65BE5-AE90-467E-AED9-9E311EE5E504}">
      <dsp:nvSpPr>
        <dsp:cNvPr id="0" name=""/>
        <dsp:cNvSpPr/>
      </dsp:nvSpPr>
      <dsp:spPr>
        <a:xfrm>
          <a:off x="0" y="4418137"/>
          <a:ext cx="8229600" cy="88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b="1" kern="1200"/>
            <a:t>Πέρμιο</a:t>
          </a:r>
          <a:r>
            <a:rPr lang="en-US" sz="1300" b="1" kern="1200"/>
            <a:t> </a:t>
          </a:r>
          <a:r>
            <a:rPr lang="el-GR" sz="1300" b="1" kern="1200"/>
            <a:t>(298 – 252 </a:t>
          </a:r>
          <a:r>
            <a:rPr lang="en-US" sz="1300" b="1" kern="1200"/>
            <a:t>Ma</a:t>
          </a:r>
          <a:r>
            <a:rPr lang="el-GR" sz="1300" b="1" kern="1200"/>
            <a:t>)</a:t>
          </a:r>
          <a:r>
            <a:rPr lang="el-GR" sz="1300" kern="1200"/>
            <a:t>: Το κλίμα συνέχισε να είναι θερμό, αλλά προς το τέλος του Περμίου, η Γη γνώρισε σημαντικές κλιματικές διακυμάνσεις. Στα τέλη του Πέρμιου σημειώθηκε η έναρξη των παγετώνων στο νότιο ημισφαίριο.</a:t>
          </a:r>
          <a:endParaRPr lang="en-US" sz="1300" kern="1200"/>
        </a:p>
      </dsp:txBody>
      <dsp:txXfrm>
        <a:off x="0" y="4418137"/>
        <a:ext cx="8229600" cy="8831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27B47D-F82E-46CD-97D5-0B7C89890DE9}" type="datetimeFigureOut">
              <a:rPr lang="el-GR" smtClean="0"/>
              <a:t>19/12/2023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44328-E16B-4717-A49F-74CAC7E9E8C3}" type="slidenum">
              <a:rPr lang="el-GR" smtClean="0"/>
              <a:t>‹#›</a:t>
            </a:fld>
            <a:endParaRPr lang="el-GR"/>
          </a:p>
        </p:txBody>
      </p:sp>
    </p:spTree>
    <p:extLst>
      <p:ext uri="{BB962C8B-B14F-4D97-AF65-F5344CB8AC3E}">
        <p14:creationId xmlns:p14="http://schemas.microsoft.com/office/powerpoint/2010/main" val="3576443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i="0" dirty="0">
                <a:solidFill>
                  <a:srgbClr val="000000"/>
                </a:solidFill>
                <a:effectLst/>
                <a:latin typeface="Roboto"/>
              </a:rPr>
              <a:t>Ο Φανεροζωικός μεγααιώνας χωρίζεται σε τρεις αιώνες, το Paleozoic, το Mesozoic και το Cenozoic. </a:t>
            </a:r>
          </a:p>
          <a:p>
            <a:endParaRPr lang="el-GR" dirty="0"/>
          </a:p>
        </p:txBody>
      </p:sp>
      <p:sp>
        <p:nvSpPr>
          <p:cNvPr id="4" name="Slide Number Placeholder 3"/>
          <p:cNvSpPr>
            <a:spLocks noGrp="1"/>
          </p:cNvSpPr>
          <p:nvPr>
            <p:ph type="sldNum" sz="quarter" idx="5"/>
          </p:nvPr>
        </p:nvSpPr>
        <p:spPr/>
        <p:txBody>
          <a:bodyPr/>
          <a:lstStyle/>
          <a:p>
            <a:fld id="{9D844328-E16B-4717-A49F-74CAC7E9E8C3}" type="slidenum">
              <a:rPr lang="el-GR" smtClean="0"/>
              <a:t>1</a:t>
            </a:fld>
            <a:endParaRPr lang="el-GR"/>
          </a:p>
        </p:txBody>
      </p:sp>
    </p:spTree>
    <p:extLst>
      <p:ext uri="{BB962C8B-B14F-4D97-AF65-F5344CB8AC3E}">
        <p14:creationId xmlns:p14="http://schemas.microsoft.com/office/powerpoint/2010/main" val="26688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4DBD51F-0BF7-4486-90AD-CDC7FF7B5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41D8C180-92B2-40D3-BB4D-675DE62616CF}" type="slidenum">
              <a:rPr lang="en-US" altLang="el-GR">
                <a:solidFill>
                  <a:schemeClr val="tx1"/>
                </a:solidFill>
              </a:rPr>
              <a:pPr/>
              <a:t>16</a:t>
            </a:fld>
            <a:endParaRPr lang="en-US" altLang="el-GR">
              <a:solidFill>
                <a:schemeClr val="tx1"/>
              </a:solidFill>
            </a:endParaRPr>
          </a:p>
        </p:txBody>
      </p:sp>
      <p:sp>
        <p:nvSpPr>
          <p:cNvPr id="86019" name="Rectangle 2">
            <a:extLst>
              <a:ext uri="{FF2B5EF4-FFF2-40B4-BE49-F238E27FC236}">
                <a16:creationId xmlns:a16="http://schemas.microsoft.com/office/drawing/2014/main" id="{1178CFD4-362C-4364-9545-A6D21669BDEE}"/>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2ACE930A-3C5D-46DB-8EC9-3466CD633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Tree>
    <p:extLst>
      <p:ext uri="{BB962C8B-B14F-4D97-AF65-F5344CB8AC3E}">
        <p14:creationId xmlns:p14="http://schemas.microsoft.com/office/powerpoint/2010/main" val="38469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18E37782-C8A2-4BD3-94D2-27644C320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6D12B6E2-3A8D-4A0F-958C-7FE9CF89D44F}" type="slidenum">
              <a:rPr lang="en-US" altLang="el-GR">
                <a:solidFill>
                  <a:schemeClr val="tx1"/>
                </a:solidFill>
              </a:rPr>
              <a:pPr/>
              <a:t>19</a:t>
            </a:fld>
            <a:endParaRPr lang="en-US" altLang="el-GR">
              <a:solidFill>
                <a:schemeClr val="tx1"/>
              </a:solidFill>
            </a:endParaRPr>
          </a:p>
        </p:txBody>
      </p:sp>
      <p:sp>
        <p:nvSpPr>
          <p:cNvPr id="88067" name="Rectangle 2">
            <a:extLst>
              <a:ext uri="{FF2B5EF4-FFF2-40B4-BE49-F238E27FC236}">
                <a16:creationId xmlns:a16="http://schemas.microsoft.com/office/drawing/2014/main" id="{4F6DD003-DF6B-4E93-8EAF-F9A31DA3630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B0B83124-F583-4FD7-A7D8-613258E418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Tree>
    <p:extLst>
      <p:ext uri="{BB962C8B-B14F-4D97-AF65-F5344CB8AC3E}">
        <p14:creationId xmlns:p14="http://schemas.microsoft.com/office/powerpoint/2010/main" val="314416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6B03E4A-F956-49B6-B3DE-DE2E372B1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D1BA52AB-97AE-4432-9947-728E901CB035}" type="slidenum">
              <a:rPr lang="en-US" altLang="el-GR">
                <a:solidFill>
                  <a:schemeClr val="tx1"/>
                </a:solidFill>
              </a:rPr>
              <a:pPr/>
              <a:t>23</a:t>
            </a:fld>
            <a:endParaRPr lang="en-US" altLang="el-GR">
              <a:solidFill>
                <a:schemeClr val="tx1"/>
              </a:solidFill>
            </a:endParaRPr>
          </a:p>
        </p:txBody>
      </p:sp>
      <p:sp>
        <p:nvSpPr>
          <p:cNvPr id="70659" name="Rectangle 2">
            <a:extLst>
              <a:ext uri="{FF2B5EF4-FFF2-40B4-BE49-F238E27FC236}">
                <a16:creationId xmlns:a16="http://schemas.microsoft.com/office/drawing/2014/main" id="{D64F2F20-B70C-44D9-A2AB-DB60CA2E4EF0}"/>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70DD8D8C-618D-4730-A7D9-CF1DAA0953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http://www.educatetruth.com/media/debate-between-stephen-meyer-and-charles-marshall/</a:t>
            </a:r>
          </a:p>
        </p:txBody>
      </p:sp>
      <p:sp>
        <p:nvSpPr>
          <p:cNvPr id="4" name="Slide Number Placeholder 3"/>
          <p:cNvSpPr>
            <a:spLocks noGrp="1"/>
          </p:cNvSpPr>
          <p:nvPr>
            <p:ph type="sldNum" sz="quarter" idx="10"/>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326731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Trilobite photo: http://www.creationcadets.com/index.php/museum/artifact/trilobite1</a:t>
            </a:r>
          </a:p>
          <a:p>
            <a:r>
              <a:rPr lang="en-US" dirty="0"/>
              <a:t>Inarticulate Brachiopods: http://www.steffiprints.de/ebay/Fraas2014/Fraas009010.jpg</a:t>
            </a:r>
          </a:p>
        </p:txBody>
      </p:sp>
      <p:sp>
        <p:nvSpPr>
          <p:cNvPr id="4" name="Slide Number Placeholder 3"/>
          <p:cNvSpPr>
            <a:spLocks noGrp="1"/>
          </p:cNvSpPr>
          <p:nvPr>
            <p:ph type="sldNum" sz="quarter" idx="10"/>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17217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D844328-E16B-4717-A49F-74CAC7E9E8C3}" type="slidenum">
              <a:rPr lang="el-GR" smtClean="0"/>
              <a:t>26</a:t>
            </a:fld>
            <a:endParaRPr lang="el-GR"/>
          </a:p>
        </p:txBody>
      </p:sp>
    </p:spTree>
    <p:extLst>
      <p:ext uri="{BB962C8B-B14F-4D97-AF65-F5344CB8AC3E}">
        <p14:creationId xmlns:p14="http://schemas.microsoft.com/office/powerpoint/2010/main" val="224936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D844328-E16B-4717-A49F-74CAC7E9E8C3}" type="slidenum">
              <a:rPr lang="el-GR" smtClean="0"/>
              <a:t>29</a:t>
            </a:fld>
            <a:endParaRPr lang="el-GR"/>
          </a:p>
        </p:txBody>
      </p:sp>
    </p:spTree>
    <p:extLst>
      <p:ext uri="{BB962C8B-B14F-4D97-AF65-F5344CB8AC3E}">
        <p14:creationId xmlns:p14="http://schemas.microsoft.com/office/powerpoint/2010/main" val="58606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μαζική εξαφάνιση του Αν. Ορδοβισίου, που συνέβη πριν από περίπου </a:t>
            </a:r>
            <a:r>
              <a:rPr lang="el-GR" b="1" dirty="0"/>
              <a:t>443 εκατομμύρια χρόνια</a:t>
            </a:r>
            <a:r>
              <a:rPr lang="el-GR" dirty="0"/>
              <a:t>, ήταν ένα από τα σημαντικότερα γεγονότα εξαφάνισης στην ιστορία της Γης. Το γεγονός αυτό επηρέασε </a:t>
            </a:r>
            <a:r>
              <a:rPr lang="el-GR" b="1" dirty="0"/>
              <a:t>κυρίως τη θαλάσσια ζωή</a:t>
            </a:r>
            <a:r>
              <a:rPr lang="el-GR" dirty="0"/>
              <a:t>, οδηγώντας σε σημαντική μείωση της βιοποικιλότητας, ιδίως μεταξύ των </a:t>
            </a:r>
            <a:r>
              <a:rPr lang="el-GR" b="1" dirty="0"/>
              <a:t>βραχιονοπόδων, των τριλοβιτών και άλλων θαλάσσιων ασπόνδυλων</a:t>
            </a:r>
            <a:r>
              <a:rPr lang="el-GR" dirty="0"/>
              <a:t>. Η αιτία της μαζικής εξαφάνισης πιστεύεται ότι σχετίζεται με σημαντική παγετώδη βλάστηση και </a:t>
            </a:r>
            <a:r>
              <a:rPr lang="el-GR" b="1" dirty="0"/>
              <a:t>πτώση της στάθμης της θάλασσας</a:t>
            </a:r>
            <a:r>
              <a:rPr lang="el-GR" dirty="0"/>
              <a:t>. Καθώς σχηματίζονταν </a:t>
            </a:r>
            <a:r>
              <a:rPr lang="el-GR" b="1" dirty="0"/>
              <a:t>παγετώνες</a:t>
            </a:r>
            <a:r>
              <a:rPr lang="el-GR" dirty="0"/>
              <a:t> στις ηπείρους, σημαντική ποσότητα νερού εγκλωβίστηκε, προκαλώντας πτώση της στάθμης της θάλασσας και επηρεάζοντας τα θαλάσσια ενδιαιτήματα. Επιπλέον, η εκτεταμένη ψύξη του κλίματος κατά τη διάρκεια αυτής της περιόδου παγετώνων μπορεί να συνέβαλε στην κρίση. Η μαζική εξαφάνιση της Ύστερης Ορδοβίκου θεωρείται ένα κρίσιμο γεγονός που επηρέασε τη μετέπειτα εξέλιξη της ζωής κατά τη διάρκεια της Σιλουρίας περιόδου.</a:t>
            </a:r>
          </a:p>
        </p:txBody>
      </p:sp>
      <p:sp>
        <p:nvSpPr>
          <p:cNvPr id="4" name="Slide Number Placeholder 3"/>
          <p:cNvSpPr>
            <a:spLocks noGrp="1"/>
          </p:cNvSpPr>
          <p:nvPr>
            <p:ph type="sldNum" sz="quarter" idx="5"/>
          </p:nvPr>
        </p:nvSpPr>
        <p:spPr/>
        <p:txBody>
          <a:bodyPr/>
          <a:lstStyle/>
          <a:p>
            <a:fld id="{9D844328-E16B-4717-A49F-74CAC7E9E8C3}" type="slidenum">
              <a:rPr lang="el-GR" smtClean="0"/>
              <a:t>30</a:t>
            </a:fld>
            <a:endParaRPr lang="el-GR"/>
          </a:p>
        </p:txBody>
      </p:sp>
    </p:spTree>
    <p:extLst>
      <p:ext uri="{BB962C8B-B14F-4D97-AF65-F5344CB8AC3E}">
        <p14:creationId xmlns:p14="http://schemas.microsoft.com/office/powerpoint/2010/main" val="564602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D844328-E16B-4717-A49F-74CAC7E9E8C3}" type="slidenum">
              <a:rPr lang="el-GR" smtClean="0"/>
              <a:t>40</a:t>
            </a:fld>
            <a:endParaRPr lang="el-GR"/>
          </a:p>
        </p:txBody>
      </p:sp>
    </p:spTree>
    <p:extLst>
      <p:ext uri="{BB962C8B-B14F-4D97-AF65-F5344CB8AC3E}">
        <p14:creationId xmlns:p14="http://schemas.microsoft.com/office/powerpoint/2010/main" val="156397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Πριν από </a:t>
            </a:r>
            <a:r>
              <a:rPr lang="el-GR" b="1" dirty="0"/>
              <a:t>περίπου 252 εκατομμύρια χρόνια</a:t>
            </a:r>
            <a:r>
              <a:rPr lang="el-GR" dirty="0"/>
              <a:t>, η έντονη ηφαιστειακή δραστηριότητα εκτόξευσε τεράστιες ποσότητες αερίων του θερμοκηπίου στην ατμόσφαιρα και προκάλεσε ραγδαίες αλλαγές στο κλίμα, οι οποίες οδήγησαν στη μαζική εξαφάνιση στο τέλος του Περμίου, το μεγαλύτερο γεγονός μαζικής εξαφάνισης στην ιστορία της Γης. Σχεδόν το </a:t>
            </a:r>
            <a:r>
              <a:rPr lang="el-GR" b="1" dirty="0"/>
              <a:t>96% όλων των θαλάσσιων ειδών </a:t>
            </a:r>
            <a:r>
              <a:rPr lang="el-GR" dirty="0"/>
              <a:t>εξαλείφθηκε κατά τη διάρκεια της εξαφάνισης ακόμη, ενώ ακολούθησαν εκατομμύρια χρόνια κατά τα οποία η ζωή έπρεπε να πολλαπλασιαστεί και να διαφοροποιηθεί ξανά. Σύμφωνα με μια νέα μελέτη που δημοσιεύθηκε στο περιοδικό Science, η εξαφάνιση στους ωκεανούς προκλήθηκε από την υπερθέρμανση του πλανήτη που άφησε τα θαλάσσια ζώα να μην μπορούν να αναπνεύσουν- καθώς οι θερμοκρασίες ανέβαιναν και ο μεταβολισμός των ζώων επιταχυνόταν, τα θερμότερα νερά δεν μπορούσαν να συγκρατήσουν αρκετό οξυγόνο για να επιβιώσουν.</a:t>
            </a:r>
          </a:p>
        </p:txBody>
      </p:sp>
      <p:sp>
        <p:nvSpPr>
          <p:cNvPr id="4" name="Slide Number Placeholder 3"/>
          <p:cNvSpPr>
            <a:spLocks noGrp="1"/>
          </p:cNvSpPr>
          <p:nvPr>
            <p:ph type="sldNum" sz="quarter" idx="5"/>
          </p:nvPr>
        </p:nvSpPr>
        <p:spPr/>
        <p:txBody>
          <a:bodyPr/>
          <a:lstStyle/>
          <a:p>
            <a:fld id="{9D844328-E16B-4717-A49F-74CAC7E9E8C3}" type="slidenum">
              <a:rPr lang="el-GR" smtClean="0"/>
              <a:t>59</a:t>
            </a:fld>
            <a:endParaRPr lang="el-GR"/>
          </a:p>
        </p:txBody>
      </p:sp>
    </p:spTree>
    <p:extLst>
      <p:ext uri="{BB962C8B-B14F-4D97-AF65-F5344CB8AC3E}">
        <p14:creationId xmlns:p14="http://schemas.microsoft.com/office/powerpoint/2010/main" val="227826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dirty="0">
                <a:solidFill>
                  <a:srgbClr val="000000"/>
                </a:solidFill>
                <a:effectLst/>
                <a:latin typeface="Roboto"/>
              </a:rPr>
              <a:t>Ο Παλαιοζωικός αιώνας εκτείνεται πριν από περίπου 542 έως 251 εκατομμύρια χρόνια και υποδιαιρείται σε έξι γεωλογικές περιόδους. από την παλαιότερη προς την νεότερη είναι το Κάμβριο, </a:t>
            </a:r>
            <a:r>
              <a:rPr lang="el-GR" b="0" i="0" dirty="0" err="1">
                <a:solidFill>
                  <a:srgbClr val="000000"/>
                </a:solidFill>
                <a:effectLst/>
                <a:latin typeface="Roboto"/>
              </a:rPr>
              <a:t>Ορδοβίσιο</a:t>
            </a:r>
            <a:r>
              <a:rPr lang="el-GR" b="0" i="0" dirty="0">
                <a:solidFill>
                  <a:srgbClr val="000000"/>
                </a:solidFill>
                <a:effectLst/>
                <a:latin typeface="Roboto"/>
              </a:rPr>
              <a:t>. </a:t>
            </a:r>
            <a:r>
              <a:rPr lang="el-GR" b="0" i="0" dirty="0" err="1">
                <a:solidFill>
                  <a:srgbClr val="000000"/>
                </a:solidFill>
                <a:effectLst/>
                <a:latin typeface="Roboto"/>
              </a:rPr>
              <a:t>Σιλούριο</a:t>
            </a:r>
            <a:r>
              <a:rPr lang="el-GR" b="0" i="0" dirty="0">
                <a:solidFill>
                  <a:srgbClr val="000000"/>
                </a:solidFill>
                <a:effectLst/>
                <a:latin typeface="Roboto"/>
              </a:rPr>
              <a:t>, </a:t>
            </a:r>
            <a:r>
              <a:rPr lang="el-GR" b="0" i="0" dirty="0" err="1">
                <a:solidFill>
                  <a:srgbClr val="000000"/>
                </a:solidFill>
                <a:effectLst/>
                <a:latin typeface="Roboto"/>
              </a:rPr>
              <a:t>Δεβόνιο</a:t>
            </a:r>
            <a:r>
              <a:rPr lang="el-GR" b="0" i="0" dirty="0">
                <a:solidFill>
                  <a:srgbClr val="000000"/>
                </a:solidFill>
                <a:effectLst/>
                <a:latin typeface="Roboto"/>
              </a:rPr>
              <a:t>, Λιθανθρακοφόρο και </a:t>
            </a:r>
            <a:r>
              <a:rPr lang="el-GR" b="0" i="0" dirty="0" err="1">
                <a:solidFill>
                  <a:srgbClr val="000000"/>
                </a:solidFill>
                <a:effectLst/>
                <a:latin typeface="Roboto"/>
              </a:rPr>
              <a:t>Περμιο</a:t>
            </a:r>
            <a:r>
              <a:rPr lang="el-GR" b="0" i="0" dirty="0">
                <a:solidFill>
                  <a:srgbClr val="000000"/>
                </a:solidFill>
                <a:effectLst/>
                <a:latin typeface="Roboto"/>
              </a:rPr>
              <a:t>. Ο Παλαιοζωικός ξεκίνησε με τη διάλυση της </a:t>
            </a:r>
            <a:r>
              <a:rPr lang="el-GR" b="0" i="0" dirty="0" err="1">
                <a:solidFill>
                  <a:srgbClr val="000000"/>
                </a:solidFill>
                <a:effectLst/>
                <a:latin typeface="Roboto"/>
              </a:rPr>
              <a:t>υπερηπείρου</a:t>
            </a:r>
            <a:r>
              <a:rPr lang="el-GR" b="0" i="0" dirty="0">
                <a:solidFill>
                  <a:srgbClr val="000000"/>
                </a:solidFill>
                <a:effectLst/>
                <a:latin typeface="Roboto"/>
              </a:rPr>
              <a:t> της </a:t>
            </a:r>
            <a:r>
              <a:rPr lang="el-GR" b="0" i="0" dirty="0" err="1">
                <a:solidFill>
                  <a:srgbClr val="000000"/>
                </a:solidFill>
                <a:effectLst/>
                <a:latin typeface="Roboto"/>
              </a:rPr>
              <a:t>Πανωτίας</a:t>
            </a:r>
            <a:r>
              <a:rPr lang="el-GR" b="0" i="0" dirty="0">
                <a:solidFill>
                  <a:srgbClr val="000000"/>
                </a:solidFill>
                <a:effectLst/>
                <a:latin typeface="Roboto"/>
              </a:rPr>
              <a:t> και τελείωσε με τη δημιουργία της </a:t>
            </a:r>
            <a:r>
              <a:rPr lang="el-GR" b="0" i="0" dirty="0" err="1">
                <a:solidFill>
                  <a:srgbClr val="000000"/>
                </a:solidFill>
                <a:effectLst/>
                <a:latin typeface="Roboto"/>
              </a:rPr>
              <a:t>υπερηπείρου</a:t>
            </a:r>
            <a:r>
              <a:rPr lang="el-GR" b="0" i="0" dirty="0">
                <a:solidFill>
                  <a:srgbClr val="000000"/>
                </a:solidFill>
                <a:effectLst/>
                <a:latin typeface="Roboto"/>
              </a:rPr>
              <a:t> της  </a:t>
            </a:r>
            <a:r>
              <a:rPr lang="el-GR" b="0" i="0" dirty="0" err="1">
                <a:solidFill>
                  <a:srgbClr val="000000"/>
                </a:solidFill>
                <a:effectLst/>
                <a:latin typeface="Roboto"/>
              </a:rPr>
              <a:t>Παγγαίας</a:t>
            </a:r>
            <a:r>
              <a:rPr lang="el-GR" b="0" i="0" dirty="0">
                <a:solidFill>
                  <a:srgbClr val="000000"/>
                </a:solidFill>
                <a:effectLst/>
                <a:latin typeface="Roboto"/>
              </a:rPr>
              <a:t>. Τελικά, οι ηπειρωτικές συγκρούσεις σχημάτισαν την </a:t>
            </a:r>
            <a:r>
              <a:rPr lang="el-GR" b="0" i="0" dirty="0" err="1">
                <a:solidFill>
                  <a:srgbClr val="000000"/>
                </a:solidFill>
                <a:effectLst/>
                <a:latin typeface="Roboto"/>
              </a:rPr>
              <a:t>υπερήπειρο</a:t>
            </a:r>
            <a:r>
              <a:rPr lang="el-GR" b="0" i="0" dirty="0">
                <a:solidFill>
                  <a:srgbClr val="000000"/>
                </a:solidFill>
                <a:effectLst/>
                <a:latin typeface="Roboto"/>
              </a:rPr>
              <a:t> της </a:t>
            </a:r>
            <a:r>
              <a:rPr lang="el-GR" b="0" i="0" dirty="0" err="1">
                <a:solidFill>
                  <a:srgbClr val="000000"/>
                </a:solidFill>
                <a:effectLst/>
                <a:latin typeface="Roboto"/>
              </a:rPr>
              <a:t>Pangea</a:t>
            </a:r>
            <a:r>
              <a:rPr lang="el-GR" b="0" i="0" dirty="0">
                <a:solidFill>
                  <a:srgbClr val="000000"/>
                </a:solidFill>
                <a:effectLst/>
                <a:latin typeface="Roboto"/>
              </a:rPr>
              <a:t> και δημιούργησαν μεγάλες ορεινές αλυσίδες, συμπεριλαμβανομένων των </a:t>
            </a:r>
            <a:r>
              <a:rPr lang="el-GR" b="0" i="0" dirty="0" err="1">
                <a:solidFill>
                  <a:srgbClr val="000000"/>
                </a:solidFill>
                <a:effectLst/>
                <a:latin typeface="Roboto"/>
              </a:rPr>
              <a:t>Appalachians</a:t>
            </a:r>
            <a:r>
              <a:rPr lang="el-GR" b="0" i="0" dirty="0">
                <a:solidFill>
                  <a:srgbClr val="000000"/>
                </a:solidFill>
                <a:effectLst/>
                <a:latin typeface="Roboto"/>
              </a:rPr>
              <a:t>, των </a:t>
            </a:r>
            <a:r>
              <a:rPr lang="el-GR" b="0" i="0" dirty="0" err="1">
                <a:solidFill>
                  <a:srgbClr val="000000"/>
                </a:solidFill>
                <a:effectLst/>
                <a:latin typeface="Roboto"/>
              </a:rPr>
              <a:t>Ural</a:t>
            </a:r>
            <a:r>
              <a:rPr lang="el-GR" b="0" i="0" dirty="0">
                <a:solidFill>
                  <a:srgbClr val="000000"/>
                </a:solidFill>
                <a:effectLst/>
                <a:latin typeface="Roboto"/>
              </a:rPr>
              <a:t> </a:t>
            </a:r>
            <a:r>
              <a:rPr lang="el-GR" b="0" i="0" dirty="0" err="1">
                <a:solidFill>
                  <a:srgbClr val="000000"/>
                </a:solidFill>
                <a:effectLst/>
                <a:latin typeface="Roboto"/>
              </a:rPr>
              <a:t>Mountains</a:t>
            </a:r>
            <a:r>
              <a:rPr lang="el-GR" b="0" i="0" dirty="0">
                <a:solidFill>
                  <a:srgbClr val="000000"/>
                </a:solidFill>
                <a:effectLst/>
                <a:latin typeface="Roboto"/>
              </a:rPr>
              <a:t> και των βουνών της Τασμανίας.</a:t>
            </a:r>
            <a:r>
              <a:rPr lang="en-US" b="0" i="0" dirty="0">
                <a:solidFill>
                  <a:srgbClr val="000000"/>
                </a:solidFill>
                <a:effectLst/>
                <a:latin typeface="Roboto"/>
              </a:rPr>
              <a:t> ++++</a:t>
            </a:r>
            <a:endParaRPr lang="el-GR" dirty="0"/>
          </a:p>
        </p:txBody>
      </p:sp>
      <p:sp>
        <p:nvSpPr>
          <p:cNvPr id="4" name="Θέση αριθμού διαφάνειας 3"/>
          <p:cNvSpPr>
            <a:spLocks noGrp="1"/>
          </p:cNvSpPr>
          <p:nvPr>
            <p:ph type="sldNum" sz="quarter" idx="5"/>
          </p:nvPr>
        </p:nvSpPr>
        <p:spPr/>
        <p:txBody>
          <a:bodyPr/>
          <a:lstStyle/>
          <a:p>
            <a:fld id="{9D844328-E16B-4717-A49F-74CAC7E9E8C3}" type="slidenum">
              <a:rPr lang="el-GR" smtClean="0"/>
              <a:t>2</a:t>
            </a:fld>
            <a:endParaRPr lang="el-GR"/>
          </a:p>
        </p:txBody>
      </p:sp>
    </p:spTree>
    <p:extLst>
      <p:ext uri="{BB962C8B-B14F-4D97-AF65-F5344CB8AC3E}">
        <p14:creationId xmlns:p14="http://schemas.microsoft.com/office/powerpoint/2010/main" val="396188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2400" dirty="0"/>
              <a:t>Η </a:t>
            </a:r>
            <a:r>
              <a:rPr lang="el-GR" sz="2400" b="1" dirty="0"/>
              <a:t>ορογένεση του Καληδονίου</a:t>
            </a:r>
            <a:r>
              <a:rPr lang="el-GR" sz="2400" dirty="0"/>
              <a:t>, που έλαβε χώρα πριν από περίπου </a:t>
            </a:r>
            <a:r>
              <a:rPr lang="el-GR" sz="2400" b="1" dirty="0"/>
              <a:t>490 έως 390 εκατομμύρια χρόνια </a:t>
            </a:r>
            <a:r>
              <a:rPr lang="el-GR" sz="2400" dirty="0"/>
              <a:t>κατά τη διάρκεια του </a:t>
            </a:r>
            <a:r>
              <a:rPr lang="el-GR" sz="2400" b="1" dirty="0"/>
              <a:t>τέλους του Ορδοβίσιου έως τις αρχές του Δεβονίου</a:t>
            </a:r>
            <a:r>
              <a:rPr lang="el-GR" sz="2400" dirty="0"/>
              <a:t>, προήλθε από τη σύγκρουση μεταξύ </a:t>
            </a:r>
            <a:r>
              <a:rPr lang="el-GR" sz="2400" b="1" dirty="0"/>
              <a:t>Λαυρεντίας και Βαλτικής</a:t>
            </a:r>
            <a:r>
              <a:rPr lang="el-GR" sz="2400" dirty="0"/>
              <a:t>, οδηγώντας στο </a:t>
            </a:r>
            <a:r>
              <a:rPr lang="el-GR" sz="2400" b="1" dirty="0"/>
              <a:t>κλείσιμο του Ωκεανού του Ιαπετού </a:t>
            </a:r>
            <a:r>
              <a:rPr lang="el-GR" sz="2400" dirty="0"/>
              <a:t>και στο σχηματισμό των βουνών του Καληδονίου σε περιοχές όπως η Σκανδιναβία, η Γροιλανδία και η Σκωτία. Αυτή η τεκτονική σύγκρουση έπαιξε καθοριστικό ρόλο στη συγκρότηση της υπερ-ηπείρου Παγγαία, συμβάλλοντας στη συσσώρευση διαφόρων χερσαίων μαζών και διαμορφώνοντας τα δομικά χαρακτηριστικά του φλοιού της Γης. Πέρα από τον γεωλογικό της αντίκτυπο, η ορογένεση της Καληδονίας επηρέασε τα παγκόσμια κλιματικά πρότυπα, την κυκλοφορία των ωκεανών και την ανάπτυξη ποικίλων οικοσυστημάτων, αφήνοντας ένα μόνιμο αποτύπωμα στην Παλαιοζωική Εποχή.</a:t>
            </a:r>
            <a:r>
              <a:rPr lang="en-US" sz="2400" dirty="0"/>
              <a:t> </a:t>
            </a:r>
          </a:p>
          <a:p>
            <a:r>
              <a:rPr lang="el-GR" dirty="0"/>
              <a:t>Η </a:t>
            </a:r>
            <a:r>
              <a:rPr lang="el-GR" b="1" dirty="0"/>
              <a:t>Βαρίσκεια ορογένεση</a:t>
            </a:r>
            <a:r>
              <a:rPr lang="el-GR" dirty="0"/>
              <a:t>, επίσης γνωστή ως </a:t>
            </a:r>
            <a:r>
              <a:rPr lang="el-GR" b="1" dirty="0"/>
              <a:t>Ερκύνεια ορογένεση</a:t>
            </a:r>
            <a:r>
              <a:rPr lang="el-GR" dirty="0"/>
              <a:t>, εκτυλίχθηκε πριν από περίπου </a:t>
            </a:r>
            <a:r>
              <a:rPr lang="el-GR" b="1" dirty="0"/>
              <a:t>380 έως 280 εκατομμύρια χρόνια </a:t>
            </a:r>
            <a:r>
              <a:rPr lang="el-GR" dirty="0"/>
              <a:t>κατά τη διάρκεια του Ανώτερου Παλαιοζωικού. Αυτό το σημαντικό τεκτονικό γεγονός προέκυψε από τη σύγκρουση πολλών ηπείρων, μεταξύ των οποίων η </a:t>
            </a:r>
            <a:r>
              <a:rPr lang="el-GR" b="1" dirty="0"/>
              <a:t>Λαυρασία, η Γκοντβάνα και η Αβαλονία</a:t>
            </a:r>
            <a:r>
              <a:rPr lang="el-GR" dirty="0"/>
              <a:t>. Η σύγκρουση οδήγησε στο σχηματισμό της υπερ-ηπείρου Παγγαία. Η Βαρίσκια ορογένεση άφησε το σημάδι της σε διάφορες περιοχές της Ευρώπης, όπως τα Κεντρικά Ευρωπαϊκά Υψίπεδα και η Αρμορική Μάζα. Προκάλεσε εκτεταμένες δραστηριότητες ορεινής δόμησης, συμπεριλαμβανομένης της δημιουργίας της Βαρίσκιας ορογενετικής ζώνης. Ο αντίκτυπος της ορογένεσης του Βαρίσκου επεκτάθηκε πέρα από τους γεωλογικούς μετασχηματισμούς, επηρεάζοντας το κλίμα, τα πρότυπα ιζηματογένεσης και την εξέλιξη της ζωής κατά τα μεταγενέστερα στάδια της Παλαιοζωικής Εποχής.</a:t>
            </a:r>
          </a:p>
        </p:txBody>
      </p:sp>
      <p:sp>
        <p:nvSpPr>
          <p:cNvPr id="4" name="Θέση αριθμού διαφάνειας 3"/>
          <p:cNvSpPr>
            <a:spLocks noGrp="1"/>
          </p:cNvSpPr>
          <p:nvPr>
            <p:ph type="sldNum" sz="quarter" idx="5"/>
          </p:nvPr>
        </p:nvSpPr>
        <p:spPr/>
        <p:txBody>
          <a:bodyPr/>
          <a:lstStyle/>
          <a:p>
            <a:fld id="{9D844328-E16B-4717-A49F-74CAC7E9E8C3}" type="slidenum">
              <a:rPr lang="el-GR" smtClean="0"/>
              <a:t>3</a:t>
            </a:fld>
            <a:endParaRPr lang="el-GR"/>
          </a:p>
        </p:txBody>
      </p:sp>
    </p:spTree>
    <p:extLst>
      <p:ext uri="{BB962C8B-B14F-4D97-AF65-F5344CB8AC3E}">
        <p14:creationId xmlns:p14="http://schemas.microsoft.com/office/powerpoint/2010/main" val="291496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D844328-E16B-4717-A49F-74CAC7E9E8C3}" type="slidenum">
              <a:rPr lang="el-GR" smtClean="0"/>
              <a:t>4</a:t>
            </a:fld>
            <a:endParaRPr lang="el-GR"/>
          </a:p>
        </p:txBody>
      </p:sp>
    </p:spTree>
    <p:extLst>
      <p:ext uri="{BB962C8B-B14F-4D97-AF65-F5344CB8AC3E}">
        <p14:creationId xmlns:p14="http://schemas.microsoft.com/office/powerpoint/2010/main" val="333560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Κάμβρια Έκρηξη, η οποία συνέβη πριν από περίπου 541 εκατομμύρια χρόνια, σηματοδοτεί μια κομβική περίοδο στην ιστορία της Γης που χαρακτηρίζεται από μια αξιοσημείωτη διαφοροποίηση των πολυκύτταρων μορφών ζωής. Κατά τη διάρκεια αυτού του σχετικά σύντομου γεωλογικού χρονικού διαστήματος, ένα ευρύ φάσμα πολύπλοκων οργανισμών, συμπεριλαμβανομένων </a:t>
            </a:r>
            <a:r>
              <a:rPr lang="el-GR" b="1" dirty="0"/>
              <a:t>διαφόρων θαλάσσιων ασπόνδυλων με σκληρό εξωσκελετό</a:t>
            </a:r>
            <a:r>
              <a:rPr lang="el-GR" dirty="0"/>
              <a:t>, εμφανίστηκε στο αρχείο απολιθωμάτων. Αυτή η έκρηξη της βιοποικιλότητας θεωρείται βασικό γεγονός στο εξελικτικό χρονοδιάγραμμα, καθώς έθεσε τα θεμέλια για τη μετέπειτα ανάπτυξη ποικίλων και πολύπλοκων οικοσυστημάτων. Οι λόγοι πίσω από την έκρηξη της Κάμβριας είναι πολύπλοκοι και πιθανώς περιλαμβάνουν έναν συνδυασμό περιβαλλοντικών, οικολογικών και βιολογικών παραγόντων, συμπεριλαμβανομένων των </a:t>
            </a:r>
            <a:r>
              <a:rPr lang="el-GR" b="1" dirty="0"/>
              <a:t>αυξημένων επιπέδων ατμοσφαιρικού οξυγόνου, της εξέλιξης των σχέσεων θηρευτή-θηράματος</a:t>
            </a:r>
            <a:r>
              <a:rPr lang="el-GR" dirty="0"/>
              <a:t> και της ανάπτυξης νέων σχεδίων σώματος. Η Κάμβρια Έκρηξη αντιπροσωπεύει μια κρίσιμη φάση στην εξελικτική ιστορία της ζωής στη Γη, διαμορφώνοντας την πορεία της βιολογικής ποικιλότητας για εκατομμύρια χρόνια στο μέλλον.</a:t>
            </a:r>
          </a:p>
        </p:txBody>
      </p:sp>
      <p:sp>
        <p:nvSpPr>
          <p:cNvPr id="4" name="Slide Number Placeholder 3"/>
          <p:cNvSpPr>
            <a:spLocks noGrp="1"/>
          </p:cNvSpPr>
          <p:nvPr>
            <p:ph type="sldNum" sz="quarter" idx="5"/>
          </p:nvPr>
        </p:nvSpPr>
        <p:spPr/>
        <p:txBody>
          <a:bodyPr/>
          <a:lstStyle/>
          <a:p>
            <a:fld id="{9D844328-E16B-4717-A49F-74CAC7E9E8C3}" type="slidenum">
              <a:rPr lang="el-GR" smtClean="0"/>
              <a:t>9</a:t>
            </a:fld>
            <a:endParaRPr lang="el-GR"/>
          </a:p>
        </p:txBody>
      </p:sp>
    </p:spTree>
    <p:extLst>
      <p:ext uri="{BB962C8B-B14F-4D97-AF65-F5344CB8AC3E}">
        <p14:creationId xmlns:p14="http://schemas.microsoft.com/office/powerpoint/2010/main" val="180871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A3402C9D-76C8-4B93-8E89-9CA0E1976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D509949C-70A9-43C5-B1B7-46F88AF99508}" type="slidenum">
              <a:rPr lang="en-US" altLang="el-GR">
                <a:solidFill>
                  <a:schemeClr val="tx1"/>
                </a:solidFill>
              </a:rPr>
              <a:pPr/>
              <a:t>11</a:t>
            </a:fld>
            <a:endParaRPr lang="en-US" altLang="el-GR">
              <a:solidFill>
                <a:schemeClr val="tx1"/>
              </a:solidFill>
            </a:endParaRPr>
          </a:p>
        </p:txBody>
      </p:sp>
      <p:sp>
        <p:nvSpPr>
          <p:cNvPr id="76803" name="Rectangle 2">
            <a:extLst>
              <a:ext uri="{FF2B5EF4-FFF2-40B4-BE49-F238E27FC236}">
                <a16:creationId xmlns:a16="http://schemas.microsoft.com/office/drawing/2014/main" id="{2D85607F-477C-4421-883C-F232B98A7A24}"/>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D1D718D-1B30-476B-9830-CC3C374BF1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Καθ' όλη τη διάρκεια της Παλαιοζωικής Εποχής, οι ήπειροι τοποθετούνταν διαφορετικά λόγω της διαδικασίας της τεκτονικής των πλακών. Αυτό επηρέασε τα ωκεάνια ρεύματα και τα πρότυπα ατμοσφαιρικής κυκλοφορίας, συμβάλλοντας στις διακυμάνσεις του κλίματος σε διάφορες γεωλογικές περιόδους. Επιπλέον, η εξέλιξη των φυτών και ο αποικισμός της ξηράς είχαν βαθύτατο αντίκτυπο τόσο στη σύνθεση της ατμόσφαιρας όσο και στο κλίμα.</a:t>
            </a:r>
          </a:p>
          <a:p>
            <a:pPr eaLnBrk="1" hangingPunct="1"/>
            <a:endParaRPr lang="el-GR" altLang="el-GR"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2FFA1BB-8295-4588-BE80-0AB93A9F7E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15DE56DE-AA80-483B-BEE1-F9ED039F1D27}" type="slidenum">
              <a:rPr lang="en-US" altLang="el-GR">
                <a:solidFill>
                  <a:schemeClr val="tx1"/>
                </a:solidFill>
              </a:rPr>
              <a:pPr/>
              <a:t>13</a:t>
            </a:fld>
            <a:endParaRPr lang="en-US" altLang="el-GR">
              <a:solidFill>
                <a:schemeClr val="tx1"/>
              </a:solidFill>
            </a:endParaRPr>
          </a:p>
        </p:txBody>
      </p:sp>
      <p:sp>
        <p:nvSpPr>
          <p:cNvPr id="79875" name="Rectangle 2">
            <a:extLst>
              <a:ext uri="{FF2B5EF4-FFF2-40B4-BE49-F238E27FC236}">
                <a16:creationId xmlns:a16="http://schemas.microsoft.com/office/drawing/2014/main" id="{FAD0B72A-904E-4BDC-9BDD-1EAC4E55B902}"/>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AE9A17DA-54A1-452A-8E63-DCB204CB0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D844328-E16B-4717-A49F-74CAC7E9E8C3}" type="slidenum">
              <a:rPr lang="el-GR" smtClean="0"/>
              <a:t>14</a:t>
            </a:fld>
            <a:endParaRPr lang="el-GR"/>
          </a:p>
        </p:txBody>
      </p:sp>
    </p:spTree>
    <p:extLst>
      <p:ext uri="{BB962C8B-B14F-4D97-AF65-F5344CB8AC3E}">
        <p14:creationId xmlns:p14="http://schemas.microsoft.com/office/powerpoint/2010/main" val="361741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9509F4C-9A88-4E0B-8DE8-ECBD32BB4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fld id="{4E945C4E-AB60-4471-BD02-C5C0B78E2209}" type="slidenum">
              <a:rPr lang="en-US" altLang="el-GR">
                <a:solidFill>
                  <a:schemeClr val="tx1"/>
                </a:solidFill>
              </a:rPr>
              <a:pPr/>
              <a:t>15</a:t>
            </a:fld>
            <a:endParaRPr lang="en-US" altLang="el-GR">
              <a:solidFill>
                <a:schemeClr val="tx1"/>
              </a:solidFill>
            </a:endParaRPr>
          </a:p>
        </p:txBody>
      </p:sp>
      <p:sp>
        <p:nvSpPr>
          <p:cNvPr id="82947" name="Rectangle 2">
            <a:extLst>
              <a:ext uri="{FF2B5EF4-FFF2-40B4-BE49-F238E27FC236}">
                <a16:creationId xmlns:a16="http://schemas.microsoft.com/office/drawing/2014/main" id="{E5EB20C0-47FE-49A4-9BA5-EC5285C52E3D}"/>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FCC589B6-91C8-4B4C-8A1D-8902E2231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l-GR" dirty="0">
                <a:latin typeface="Arial" panose="020B0604020202020204" pitchFamily="34" charset="0"/>
              </a:rPr>
              <a:t>Στο Β. ημισφαίριο οι ήπειροι κερματισμένες, ενώ στον νότο η Γκοντβάνα, βρισκόταν κοντά ή πάνω στον Ν. πόλο.</a:t>
            </a:r>
          </a:p>
          <a:p>
            <a:pPr eaLnBrk="1" hangingPunct="1"/>
            <a:r>
              <a:rPr lang="el-GR" altLang="el-GR" dirty="0">
                <a:latin typeface="Arial" panose="020B0604020202020204" pitchFamily="34" charset="0"/>
              </a:rPr>
              <a:t>Η στάθμη της θάλασσας υψηλή</a:t>
            </a:r>
          </a:p>
          <a:p>
            <a:pPr eaLnBrk="1" hangingPunct="1"/>
            <a:r>
              <a:rPr lang="el-GR" altLang="el-GR" dirty="0">
                <a:latin typeface="Arial" panose="020B0604020202020204" pitchFamily="34" charset="0"/>
              </a:rPr>
              <a:t>Εκτεταμένες αποθέσεις ιζηματογενών πετρωμάτων</a:t>
            </a:r>
          </a:p>
          <a:p>
            <a:pPr eaLnBrk="1" hangingPunct="1"/>
            <a:endParaRPr lang="el-GR" altLang="el-GR" dirty="0">
              <a:latin typeface="Arial" panose="020B0604020202020204" pitchFamily="34" charset="0"/>
            </a:endParaRPr>
          </a:p>
        </p:txBody>
      </p:sp>
    </p:spTree>
    <p:extLst>
      <p:ext uri="{BB962C8B-B14F-4D97-AF65-F5344CB8AC3E}">
        <p14:creationId xmlns:p14="http://schemas.microsoft.com/office/powerpoint/2010/main" val="84192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AAB8D4-79BD-4E6F-98BE-3FAFDE2E627D}"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285536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B80DE9-773E-48E0-9676-88246704A9D3}"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79339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06095-DCD8-4631-BE29-85FB0820E4EF}"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314876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l-GR">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l-GR">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F1E91A9-825B-4E53-B4EB-8B4B551B7C91}" type="slidenum">
              <a:rPr lang="en-US" altLang="el-GR">
                <a:solidFill>
                  <a:prstClr val="black">
                    <a:tint val="75000"/>
                  </a:prstClr>
                </a:solidFill>
              </a:rPr>
              <a:pPr/>
              <a:t>‹#›</a:t>
            </a:fld>
            <a:endParaRPr lang="en-US" altLang="el-GR">
              <a:solidFill>
                <a:prstClr val="black">
                  <a:tint val="75000"/>
                </a:prstClr>
              </a:solidFill>
            </a:endParaRPr>
          </a:p>
        </p:txBody>
      </p:sp>
    </p:spTree>
    <p:extLst>
      <p:ext uri="{BB962C8B-B14F-4D97-AF65-F5344CB8AC3E}">
        <p14:creationId xmlns:p14="http://schemas.microsoft.com/office/powerpoint/2010/main" val="283588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lt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83BC4DC-E649-487A-8650-D063AB1CDF17}" type="slidenum">
              <a:rPr lang="el-GR" altLang="el-GR"/>
              <a:pPr/>
              <a:t>‹#›</a:t>
            </a:fld>
            <a:endParaRPr lang="el-GR" altLang="el-GR"/>
          </a:p>
        </p:txBody>
      </p:sp>
    </p:spTree>
    <p:extLst>
      <p:ext uri="{BB962C8B-B14F-4D97-AF65-F5344CB8AC3E}">
        <p14:creationId xmlns:p14="http://schemas.microsoft.com/office/powerpoint/2010/main" val="270428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l-GR" altLang="el-G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345A2FD-ED12-4EA1-AD49-C2E58325441F}" type="slidenum">
              <a:rPr lang="el-GR" altLang="el-GR"/>
              <a:pPr/>
              <a:t>‹#›</a:t>
            </a:fld>
            <a:endParaRPr lang="el-GR" altLang="el-GR"/>
          </a:p>
        </p:txBody>
      </p:sp>
    </p:spTree>
    <p:extLst>
      <p:ext uri="{BB962C8B-B14F-4D97-AF65-F5344CB8AC3E}">
        <p14:creationId xmlns:p14="http://schemas.microsoft.com/office/powerpoint/2010/main" val="2515680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l-GR" altLang="el-G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FD54FDC-F3A0-425D-A243-29A23E8BB1CA}" type="slidenum">
              <a:rPr lang="el-GR" altLang="el-GR"/>
              <a:pPr/>
              <a:t>‹#›</a:t>
            </a:fld>
            <a:endParaRPr lang="el-GR" altLang="el-GR"/>
          </a:p>
        </p:txBody>
      </p:sp>
    </p:spTree>
    <p:extLst>
      <p:ext uri="{BB962C8B-B14F-4D97-AF65-F5344CB8AC3E}">
        <p14:creationId xmlns:p14="http://schemas.microsoft.com/office/powerpoint/2010/main" val="307190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lt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ED6875E-B66B-43D1-912C-19D3B342CCDB}" type="slidenum">
              <a:rPr lang="el-GR" altLang="el-GR"/>
              <a:pPr/>
              <a:t>‹#›</a:t>
            </a:fld>
            <a:endParaRPr lang="el-GR" altLang="el-GR"/>
          </a:p>
        </p:txBody>
      </p:sp>
    </p:spTree>
    <p:extLst>
      <p:ext uri="{BB962C8B-B14F-4D97-AF65-F5344CB8AC3E}">
        <p14:creationId xmlns:p14="http://schemas.microsoft.com/office/powerpoint/2010/main" val="319539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
            <a:ext cx="4571998" cy="6857997"/>
          </a:xfrm>
          <a:prstGeom prst="rect">
            <a:avLst/>
          </a:prstGeom>
        </p:spPr>
      </p:pic>
      <p:sp>
        <p:nvSpPr>
          <p:cNvPr id="8" name="Rectangle 7"/>
          <p:cNvSpPr/>
          <p:nvPr/>
        </p:nvSpPr>
        <p:spPr>
          <a:xfrm>
            <a:off x="4571999" y="0"/>
            <a:ext cx="342990"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5257979" y="1600200"/>
            <a:ext cx="3429894" cy="3733800"/>
          </a:xfrm>
        </p:spPr>
        <p:txBody>
          <a:bodyPr anchor="b">
            <a:normAutofit/>
          </a:bodyPr>
          <a:lstStyle>
            <a:lvl1pPr>
              <a:lnSpc>
                <a:spcPct val="80000"/>
              </a:lnSpc>
              <a:defRPr sz="405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257980" y="5562600"/>
            <a:ext cx="3429892" cy="835025"/>
          </a:xfrm>
        </p:spPr>
        <p:txBody>
          <a:bodyPr>
            <a:normAutofit/>
          </a:bodyPr>
          <a:lstStyle>
            <a:lvl1pPr marL="0" indent="0" algn="l">
              <a:spcBef>
                <a:spcPts val="0"/>
              </a:spcBef>
              <a:buNone/>
              <a:defRPr sz="1500" cap="none"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70365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12/19/2023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98246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085" y="1616075"/>
            <a:ext cx="5487828" cy="2727325"/>
          </a:xfrm>
        </p:spPr>
        <p:txBody>
          <a:bodyPr anchor="b">
            <a:normAutofit/>
          </a:bodyPr>
          <a:lstStyle>
            <a:lvl1pPr algn="l">
              <a:lnSpc>
                <a:spcPct val="80000"/>
              </a:lnSpc>
              <a:defRPr sz="3601" b="0" cap="none" baseline="0"/>
            </a:lvl1pPr>
          </a:lstStyle>
          <a:p>
            <a:r>
              <a:rPr lang="en-US"/>
              <a:t>Click to edit Master title style</a:t>
            </a:r>
            <a:endParaRPr/>
          </a:p>
        </p:txBody>
      </p:sp>
      <p:sp>
        <p:nvSpPr>
          <p:cNvPr id="3" name="Text Placeholder 2"/>
          <p:cNvSpPr>
            <a:spLocks noGrp="1"/>
          </p:cNvSpPr>
          <p:nvPr>
            <p:ph type="body" idx="1"/>
          </p:nvPr>
        </p:nvSpPr>
        <p:spPr>
          <a:xfrm>
            <a:off x="1828086" y="4495801"/>
            <a:ext cx="5487828" cy="1673225"/>
          </a:xfrm>
        </p:spPr>
        <p:txBody>
          <a:bodyPr anchor="t">
            <a:normAutofit/>
          </a:bodyPr>
          <a:lstStyle>
            <a:lvl1pPr marL="0" indent="0">
              <a:spcBef>
                <a:spcPts val="0"/>
              </a:spcBef>
              <a:buNone/>
              <a:defRPr sz="1800" cap="none" baseline="0">
                <a:solidFill>
                  <a:schemeClr val="tx2"/>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12/19/2023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245721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EC3DE6-4117-428A-8318-D673B2643940}"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358662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85097" y="1828800"/>
            <a:ext cx="3315563" cy="4419600"/>
          </a:xfrm>
        </p:spPr>
        <p:txBody>
          <a:bodyPr>
            <a:normAutofit/>
          </a:bodyPr>
          <a:lstStyle>
            <a:lvl1pPr>
              <a:defRPr sz="1800"/>
            </a:lvl1pPr>
            <a:lvl2pPr>
              <a:defRPr sz="1500"/>
            </a:lvl2pPr>
            <a:lvl3pPr>
              <a:defRPr sz="1350"/>
            </a:lvl3pPr>
            <a:lvl4pPr>
              <a:defRPr sz="1200"/>
            </a:lvl4pPr>
            <a:lvl5pPr>
              <a:defRPr sz="1200"/>
            </a:lvl5pPr>
            <a:lvl6pPr marL="1543461">
              <a:defRPr sz="1200"/>
            </a:lvl6pPr>
            <a:lvl7pPr marL="1543461">
              <a:defRPr sz="1200"/>
            </a:lvl7pPr>
            <a:lvl8pPr marL="1543461">
              <a:defRPr sz="1200"/>
            </a:lvl8pPr>
            <a:lvl9pPr marL="1543461">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029321" y="1828800"/>
            <a:ext cx="3315563" cy="4419600"/>
          </a:xfrm>
        </p:spPr>
        <p:txBody>
          <a:bodyPr>
            <a:normAutofit/>
          </a:bodyPr>
          <a:lstStyle>
            <a:lvl1pPr>
              <a:defRPr sz="1800"/>
            </a:lvl1pPr>
            <a:lvl2pPr>
              <a:defRPr sz="1500"/>
            </a:lvl2pPr>
            <a:lvl3pPr>
              <a:defRPr sz="1350"/>
            </a:lvl3pPr>
            <a:lvl4pPr>
              <a:defRPr sz="1200"/>
            </a:lvl4pPr>
            <a:lvl5pPr>
              <a:defRPr sz="1200"/>
            </a:lvl5pPr>
            <a:lvl6pPr marL="1543461">
              <a:defRPr sz="1200"/>
            </a:lvl6pPr>
            <a:lvl7pPr marL="1543461">
              <a:defRPr sz="1200"/>
            </a:lvl7pPr>
            <a:lvl8pPr marL="1543461">
              <a:defRPr sz="1200"/>
            </a:lvl8pPr>
            <a:lvl9pPr marL="1543461">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t>12/19/2023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661852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483903" y="1828800"/>
            <a:ext cx="3313277" cy="838200"/>
          </a:xfrm>
        </p:spPr>
        <p:txBody>
          <a:bodyPr anchor="ctr">
            <a:noAutofit/>
          </a:bodyPr>
          <a:lstStyle>
            <a:lvl1pPr marL="0" indent="0">
              <a:spcBef>
                <a:spcPts val="0"/>
              </a:spcBef>
              <a:buNone/>
              <a:defRPr sz="1800" b="0" cap="none" baseline="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1483903" y="2743200"/>
            <a:ext cx="3313277" cy="3505200"/>
          </a:xfrm>
        </p:spPr>
        <p:txBody>
          <a:bodyPr>
            <a:normAutofit/>
          </a:bodyPr>
          <a:lstStyle>
            <a:lvl1pPr>
              <a:defRPr sz="1500"/>
            </a:lvl1pPr>
            <a:lvl2pPr>
              <a:defRPr sz="1350"/>
            </a:lvl2pPr>
            <a:lvl3pPr>
              <a:defRPr sz="1200"/>
            </a:lvl3pPr>
            <a:lvl4pPr>
              <a:defRPr sz="1050"/>
            </a:lvl4pPr>
            <a:lvl5pPr marL="1543461">
              <a:defRPr sz="1050"/>
            </a:lvl5pPr>
            <a:lvl6pPr marL="1543461">
              <a:defRPr sz="1050"/>
            </a:lvl6pPr>
            <a:lvl7pPr marL="1543461">
              <a:defRPr sz="1050"/>
            </a:lvl7pPr>
            <a:lvl8pPr marL="1543461">
              <a:defRPr sz="1050"/>
            </a:lvl8pPr>
            <a:lvl9pPr marL="1543461">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030414" y="1828800"/>
            <a:ext cx="3313277" cy="838200"/>
          </a:xfrm>
        </p:spPr>
        <p:txBody>
          <a:bodyPr anchor="ctr">
            <a:noAutofit/>
          </a:bodyPr>
          <a:lstStyle>
            <a:lvl1pPr marL="0" indent="0">
              <a:spcBef>
                <a:spcPts val="0"/>
              </a:spcBef>
              <a:buNone/>
              <a:defRPr sz="1800" b="0" cap="none" baseline="0">
                <a:solidFill>
                  <a:schemeClr val="tx2"/>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5030414" y="2743200"/>
            <a:ext cx="3313277" cy="3505200"/>
          </a:xfrm>
        </p:spPr>
        <p:txBody>
          <a:bodyPr>
            <a:normAutofit/>
          </a:bodyPr>
          <a:lstStyle>
            <a:lvl1pPr>
              <a:defRPr sz="1500"/>
            </a:lvl1pPr>
            <a:lvl2pPr>
              <a:defRPr sz="1350"/>
            </a:lvl2pPr>
            <a:lvl3pPr>
              <a:defRPr sz="1200"/>
            </a:lvl3pPr>
            <a:lvl4pPr>
              <a:defRPr sz="1050"/>
            </a:lvl4pPr>
            <a:lvl5pPr marL="1543461">
              <a:defRPr sz="1050"/>
            </a:lvl5pPr>
            <a:lvl6pPr marL="1543461">
              <a:defRPr sz="1050"/>
            </a:lvl6pPr>
            <a:lvl7pPr marL="1543461">
              <a:defRPr sz="1050"/>
            </a:lvl7pPr>
            <a:lvl8pPr marL="1543461">
              <a:defRPr sz="1050"/>
            </a:lvl8pPr>
            <a:lvl9pPr marL="1543461">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t>12/19/2023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1641392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t>12/19/2023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569464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
            <a:ext cx="9143999" cy="6857887"/>
          </a:xfrm>
          <a:prstGeom prst="rect">
            <a:avLst/>
          </a:prstGeom>
        </p:spPr>
      </p:pic>
      <p:sp>
        <p:nvSpPr>
          <p:cNvPr id="2" name="Date Placeholder 1"/>
          <p:cNvSpPr>
            <a:spLocks noGrp="1"/>
          </p:cNvSpPr>
          <p:nvPr>
            <p:ph type="dt" sz="half" idx="10"/>
          </p:nvPr>
        </p:nvSpPr>
        <p:spPr/>
        <p:txBody>
          <a:bodyPr/>
          <a:lstStyle/>
          <a:p>
            <a:fld id="{03F41C87-7AD9-4845-A077-840E4A0F3F06}" type="datetimeFigureOut">
              <a:rPr lang="en-US"/>
              <a:t>12/19/2023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75347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5096" y="588964"/>
            <a:ext cx="2743915" cy="2840037"/>
          </a:xfrm>
        </p:spPr>
        <p:txBody>
          <a:bodyPr anchor="b">
            <a:noAutofit/>
          </a:bodyPr>
          <a:lstStyle>
            <a:lvl1pPr algn="l">
              <a:lnSpc>
                <a:spcPct val="80000"/>
              </a:lnSpc>
              <a:defRPr sz="2701" b="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4572001" y="588964"/>
            <a:ext cx="4115872" cy="5580061"/>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485096" y="3581400"/>
            <a:ext cx="2743915" cy="2587625"/>
          </a:xfrm>
        </p:spPr>
        <p:txBody>
          <a:bodyPr>
            <a:normAutofit/>
          </a:bodyPr>
          <a:lstStyle>
            <a:lvl1pPr marL="0" indent="0">
              <a:lnSpc>
                <a:spcPct val="11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12/19/2023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122454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572036" y="588963"/>
            <a:ext cx="4115836"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3" name="Picture Placeholder 2"/>
          <p:cNvSpPr>
            <a:spLocks noGrp="1"/>
          </p:cNvSpPr>
          <p:nvPr>
            <p:ph type="pic" idx="1"/>
          </p:nvPr>
        </p:nvSpPr>
        <p:spPr>
          <a:xfrm>
            <a:off x="4731853" y="805658"/>
            <a:ext cx="3796203" cy="5146672"/>
          </a:xfrm>
          <a:solidFill>
            <a:schemeClr val="bg2"/>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a:p>
        </p:txBody>
      </p:sp>
      <p:sp>
        <p:nvSpPr>
          <p:cNvPr id="2" name="Title 1"/>
          <p:cNvSpPr>
            <a:spLocks noGrp="1"/>
          </p:cNvSpPr>
          <p:nvPr>
            <p:ph type="title"/>
          </p:nvPr>
        </p:nvSpPr>
        <p:spPr>
          <a:xfrm>
            <a:off x="1485096" y="588963"/>
            <a:ext cx="2743915" cy="2840038"/>
          </a:xfrm>
        </p:spPr>
        <p:txBody>
          <a:bodyPr anchor="b">
            <a:normAutofit/>
          </a:bodyPr>
          <a:lstStyle>
            <a:lvl1pPr algn="l">
              <a:lnSpc>
                <a:spcPct val="80000"/>
              </a:lnSpc>
              <a:defRPr sz="2701"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485096" y="3581400"/>
            <a:ext cx="2743915" cy="2587625"/>
          </a:xfrm>
        </p:spPr>
        <p:txBody>
          <a:bodyPr>
            <a:normAutofit/>
          </a:bodyPr>
          <a:lstStyle>
            <a:lvl1pPr marL="0" indent="0">
              <a:lnSpc>
                <a:spcPct val="11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12/19/2023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16137984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12/19/2023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394213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5" y="609600"/>
            <a:ext cx="148628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42107" y="609600"/>
            <a:ext cx="5544993"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12/19/2023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63952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E3D4A0-B38F-447A-88F9-2C94FDDF3F70}"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367900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62DB5C6-F11A-4D8B-8F0A-2AA333185D58}"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378976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9DBFD06-105C-49BB-8A6D-8796183B1AAA}"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285538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9D74A6-6421-422E-911A-61E50FB29141}"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2223354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2C709D9-BCFF-43DA-B7E0-59D9B88CA38C}"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277667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2D0BD7-A90C-46E0-B359-C8537F251B2A}"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327673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610DAC-E016-427D-A29E-DB0681AE0304}" type="slidenum">
              <a:rPr lang="en-US" altLang="el-GR">
                <a:solidFill>
                  <a:prstClr val="black">
                    <a:tint val="75000"/>
                  </a:prstClr>
                </a:solidFill>
              </a:rPr>
              <a:pPr>
                <a:defRPr/>
              </a:pPr>
              <a:t>‹#›</a:t>
            </a:fld>
            <a:endParaRPr lang="en-US" altLang="el-GR">
              <a:solidFill>
                <a:prstClr val="black">
                  <a:tint val="75000"/>
                </a:prstClr>
              </a:solidFill>
            </a:endParaRPr>
          </a:p>
        </p:txBody>
      </p:sp>
    </p:spTree>
    <p:extLst>
      <p:ext uri="{BB962C8B-B14F-4D97-AF65-F5344CB8AC3E}">
        <p14:creationId xmlns:p14="http://schemas.microsoft.com/office/powerpoint/2010/main" val="1318340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endParaRPr lang="el-GR" altLang="el-G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2650D85-88E8-450C-8B7E-F0001F1A3E24}" type="slidenum">
              <a:rPr lang="en-US" altLang="el-GR">
                <a:solidFill>
                  <a:prstClr val="black">
                    <a:tint val="75000"/>
                  </a:prstClr>
                </a:solidFill>
                <a:latin typeface="Arial" charset="0"/>
              </a:rPr>
              <a:pPr fontAlgn="base">
                <a:spcBef>
                  <a:spcPct val="0"/>
                </a:spcBef>
                <a:spcAft>
                  <a:spcPct val="0"/>
                </a:spcAft>
                <a:defRPr/>
              </a:pPr>
              <a:t>‹#›</a:t>
            </a:fld>
            <a:endParaRPr lang="en-US" altLang="el-GR">
              <a:solidFill>
                <a:prstClr val="black">
                  <a:tint val="75000"/>
                </a:prstClr>
              </a:solidFill>
              <a:latin typeface="Arial" charset="0"/>
            </a:endParaRPr>
          </a:p>
        </p:txBody>
      </p:sp>
      <p:sp>
        <p:nvSpPr>
          <p:cNvPr id="2055" name="Line 7"/>
          <p:cNvSpPr>
            <a:spLocks noChangeShapeType="1"/>
          </p:cNvSpPr>
          <p:nvPr userDrawn="1"/>
        </p:nvSpPr>
        <p:spPr bwMode="auto">
          <a:xfrm>
            <a:off x="457200" y="1219200"/>
            <a:ext cx="8229600" cy="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l-GR">
              <a:solidFill>
                <a:prstClr val="black"/>
              </a:solidFill>
              <a:latin typeface="Arial" charset="0"/>
            </a:endParaRPr>
          </a:p>
        </p:txBody>
      </p:sp>
    </p:spTree>
    <p:extLst>
      <p:ext uri="{BB962C8B-B14F-4D97-AF65-F5344CB8AC3E}">
        <p14:creationId xmlns:p14="http://schemas.microsoft.com/office/powerpoint/2010/main" val="2941518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7"/>
            <a:ext cx="9143999" cy="6857887"/>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 y="0"/>
            <a:ext cx="926311" cy="6858000"/>
          </a:xfrm>
          <a:prstGeom prst="rect">
            <a:avLst/>
          </a:prstGeom>
        </p:spPr>
      </p:pic>
      <p:sp>
        <p:nvSpPr>
          <p:cNvPr id="9" name="Rectangle 8"/>
          <p:cNvSpPr/>
          <p:nvPr/>
        </p:nvSpPr>
        <p:spPr>
          <a:xfrm>
            <a:off x="754814" y="0"/>
            <a:ext cx="171495"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a:xfrm>
            <a:off x="1485096" y="381000"/>
            <a:ext cx="6859787"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85096" y="1828800"/>
            <a:ext cx="6859787" cy="4419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172616" y="6400800"/>
            <a:ext cx="1161797" cy="276228"/>
          </a:xfrm>
          <a:prstGeom prst="rect">
            <a:avLst/>
          </a:prstGeom>
        </p:spPr>
        <p:txBody>
          <a:bodyPr vert="horz" lIns="91440" tIns="45720" rIns="91440" bIns="45720" rtlCol="0" anchor="ctr"/>
          <a:lstStyle>
            <a:lvl1pPr algn="r">
              <a:defRPr sz="750">
                <a:solidFill>
                  <a:schemeClr val="tx1">
                    <a:tint val="75000"/>
                  </a:schemeClr>
                </a:solidFill>
              </a:defRPr>
            </a:lvl1pPr>
          </a:lstStyle>
          <a:p>
            <a:fld id="{03F41C87-7AD9-4845-A077-840E4A0F3F06}" type="datetimeFigureOut">
              <a:rPr lang="en-US"/>
              <a:pPr/>
              <a:t>12/19/2023</a:t>
            </a:fld>
            <a:endParaRPr/>
          </a:p>
        </p:txBody>
      </p:sp>
      <p:sp>
        <p:nvSpPr>
          <p:cNvPr id="5" name="Footer Placeholder 4"/>
          <p:cNvSpPr>
            <a:spLocks noGrp="1"/>
          </p:cNvSpPr>
          <p:nvPr>
            <p:ph type="ftr" sz="quarter" idx="3"/>
          </p:nvPr>
        </p:nvSpPr>
        <p:spPr>
          <a:xfrm>
            <a:off x="1485095" y="6400800"/>
            <a:ext cx="4467289" cy="276228"/>
          </a:xfrm>
          <a:prstGeom prst="rect">
            <a:avLst/>
          </a:prstGeom>
        </p:spPr>
        <p:txBody>
          <a:bodyPr vert="horz" lIns="91440" tIns="45720" rIns="91440" bIns="45720" rtlCol="0" anchor="ctr"/>
          <a:lstStyle>
            <a:lvl1pPr algn="l">
              <a:defRPr sz="75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7544573" y="6400800"/>
            <a:ext cx="800310" cy="276228"/>
          </a:xfrm>
          <a:prstGeom prst="rect">
            <a:avLst/>
          </a:prstGeom>
        </p:spPr>
        <p:txBody>
          <a:bodyPr vert="horz" lIns="91440" tIns="45720" rIns="91440" bIns="45720" rtlCol="0" anchor="ctr"/>
          <a:lstStyle>
            <a:lvl1pPr algn="r">
              <a:defRPr sz="75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904277511"/>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685983" rtl="0" eaLnBrk="1" latinLnBrk="0" hangingPunct="1">
        <a:lnSpc>
          <a:spcPct val="90000"/>
        </a:lnSpc>
        <a:spcBef>
          <a:spcPct val="0"/>
        </a:spcBef>
        <a:buNone/>
        <a:defRPr sz="2701" kern="1200">
          <a:solidFill>
            <a:schemeClr val="tx1"/>
          </a:solidFill>
          <a:latin typeface="+mj-lt"/>
          <a:ea typeface="+mj-ea"/>
          <a:cs typeface="+mj-cs"/>
        </a:defRPr>
      </a:lvl1pPr>
    </p:titleStyle>
    <p:bodyStyle>
      <a:lvl1pPr marL="167923" indent="-167923" algn="l" defTabSz="685983" rtl="0" eaLnBrk="1" latinLnBrk="0" hangingPunct="1">
        <a:lnSpc>
          <a:spcPct val="90000"/>
        </a:lnSpc>
        <a:spcBef>
          <a:spcPts val="1350"/>
        </a:spcBef>
        <a:buSzPct val="80000"/>
        <a:buFont typeface="Arial" pitchFamily="34" charset="0"/>
        <a:buChar char="•"/>
        <a:defRPr sz="1800" kern="1200">
          <a:solidFill>
            <a:schemeClr val="tx1"/>
          </a:solidFill>
          <a:latin typeface="+mn-lt"/>
          <a:ea typeface="+mn-ea"/>
          <a:cs typeface="+mn-cs"/>
        </a:defRPr>
      </a:lvl1pPr>
      <a:lvl2pPr marL="514487" indent="-171496" algn="l" defTabSz="685983" rtl="0" eaLnBrk="1" latinLnBrk="0" hangingPunct="1">
        <a:lnSpc>
          <a:spcPct val="90000"/>
        </a:lnSpc>
        <a:spcBef>
          <a:spcPts val="450"/>
        </a:spcBef>
        <a:buSzPct val="80000"/>
        <a:buFont typeface="Arial" pitchFamily="34" charset="0"/>
        <a:buChar char="•"/>
        <a:defRPr sz="1500" kern="1200">
          <a:solidFill>
            <a:schemeClr val="tx1"/>
          </a:solidFill>
          <a:latin typeface="+mn-lt"/>
          <a:ea typeface="+mn-ea"/>
          <a:cs typeface="+mn-cs"/>
        </a:defRPr>
      </a:lvl2pPr>
      <a:lvl3pPr marL="857479" indent="-171496" algn="l" defTabSz="685983" rtl="0" eaLnBrk="1" latinLnBrk="0" hangingPunct="1">
        <a:lnSpc>
          <a:spcPct val="90000"/>
        </a:lnSpc>
        <a:spcBef>
          <a:spcPts val="450"/>
        </a:spcBef>
        <a:buSzPct val="80000"/>
        <a:buFont typeface="Arial" pitchFamily="34" charset="0"/>
        <a:buChar char="•"/>
        <a:defRPr sz="1350" kern="1200">
          <a:solidFill>
            <a:schemeClr val="tx1"/>
          </a:solidFill>
          <a:latin typeface="+mn-lt"/>
          <a:ea typeface="+mn-ea"/>
          <a:cs typeface="+mn-cs"/>
        </a:defRPr>
      </a:lvl3pPr>
      <a:lvl4pPr marL="1200470"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4pPr>
      <a:lvl5pPr marL="1543461"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6pPr>
      <a:lvl7pPr marL="2229444"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7pPr>
      <a:lvl8pPr marL="2572436"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8pPr>
      <a:lvl9pPr marL="2915427" indent="-171496" algn="l" defTabSz="685983" rtl="0" eaLnBrk="1" latinLnBrk="0" hangingPunct="1">
        <a:lnSpc>
          <a:spcPct val="90000"/>
        </a:lnSpc>
        <a:spcBef>
          <a:spcPts val="450"/>
        </a:spcBef>
        <a:buSzPct val="8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6.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b="1" dirty="0"/>
              <a:t>ΠΑΛΑΙΟΖΩΙΚΟΣ ΑΙΩΝΑΣ</a:t>
            </a:r>
            <a:br>
              <a:rPr lang="el-GR" b="1" dirty="0"/>
            </a:br>
            <a:r>
              <a:rPr lang="en-US" b="1" dirty="0"/>
              <a:t>(542-252 my)</a:t>
            </a:r>
            <a:endParaRPr lang="el-GR" b="1" dirty="0"/>
          </a:p>
        </p:txBody>
      </p:sp>
      <p:sp>
        <p:nvSpPr>
          <p:cNvPr id="2" name="Subtitle 1"/>
          <p:cNvSpPr>
            <a:spLocks noGrp="1"/>
          </p:cNvSpPr>
          <p:nvPr>
            <p:ph type="subTitle" idx="1"/>
          </p:nvPr>
        </p:nvSpPr>
        <p:spPr/>
        <p:txBody>
          <a:bodyPr/>
          <a:lstStyle/>
          <a:p>
            <a:r>
              <a:rPr lang="el-GR" dirty="0"/>
              <a:t>Μάθημα </a:t>
            </a:r>
            <a:r>
              <a:rPr lang="en-US" dirty="0"/>
              <a:t>4</a:t>
            </a:r>
            <a:endParaRPr lang="el-GR" dirty="0"/>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1</a:t>
            </a:fld>
            <a:endParaRPr lang="en-US" altLang="el-GR">
              <a:solidFill>
                <a:prstClr val="black">
                  <a:tint val="75000"/>
                </a:prstClr>
              </a:solidFill>
            </a:endParaRPr>
          </a:p>
        </p:txBody>
      </p:sp>
      <p:pic>
        <p:nvPicPr>
          <p:cNvPr id="3" name="Picture 2">
            <a:extLst>
              <a:ext uri="{FF2B5EF4-FFF2-40B4-BE49-F238E27FC236}">
                <a16:creationId xmlns:a16="http://schemas.microsoft.com/office/drawing/2014/main" id="{36193651-3008-0AD7-1F1D-16B594793DCA}"/>
              </a:ext>
            </a:extLst>
          </p:cNvPr>
          <p:cNvPicPr>
            <a:picLocks noChangeAspect="1"/>
          </p:cNvPicPr>
          <p:nvPr/>
        </p:nvPicPr>
        <p:blipFill>
          <a:blip r:embed="rId3"/>
          <a:stretch>
            <a:fillRect/>
          </a:stretch>
        </p:blipFill>
        <p:spPr>
          <a:xfrm>
            <a:off x="2052637" y="3835400"/>
            <a:ext cx="5038725" cy="2286000"/>
          </a:xfrm>
          <a:prstGeom prst="rect">
            <a:avLst/>
          </a:prstGeom>
        </p:spPr>
      </p:pic>
    </p:spTree>
    <p:extLst>
      <p:ext uri="{BB962C8B-B14F-4D97-AF65-F5344CB8AC3E}">
        <p14:creationId xmlns:p14="http://schemas.microsoft.com/office/powerpoint/2010/main" val="169649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45D1C3-C06C-7E9E-6EAE-0632928DA36C}"/>
              </a:ext>
            </a:extLst>
          </p:cNvPr>
          <p:cNvSpPr>
            <a:spLocks noGrp="1"/>
          </p:cNvSpPr>
          <p:nvPr>
            <p:ph type="title"/>
          </p:nvPr>
        </p:nvSpPr>
        <p:spPr>
          <a:xfrm>
            <a:off x="457200" y="274638"/>
            <a:ext cx="8229600" cy="1143000"/>
          </a:xfrm>
        </p:spPr>
        <p:txBody>
          <a:bodyPr wrap="square" anchor="ctr">
            <a:normAutofit/>
          </a:bodyPr>
          <a:lstStyle/>
          <a:p>
            <a:r>
              <a:rPr lang="el-GR" dirty="0"/>
              <a:t>Παλαιοκλίμα</a:t>
            </a:r>
          </a:p>
        </p:txBody>
      </p:sp>
      <p:sp>
        <p:nvSpPr>
          <p:cNvPr id="5" name="Slide Number Placeholder 4">
            <a:extLst>
              <a:ext uri="{FF2B5EF4-FFF2-40B4-BE49-F238E27FC236}">
                <a16:creationId xmlns:a16="http://schemas.microsoft.com/office/drawing/2014/main" id="{9848F9E1-3D76-3552-B9BA-2C13E46EB455}"/>
              </a:ext>
            </a:extLst>
          </p:cNvPr>
          <p:cNvSpPr>
            <a:spLocks noGrp="1"/>
          </p:cNvSpPr>
          <p:nvPr>
            <p:ph type="sldNum" sz="quarter" idx="12"/>
          </p:nvPr>
        </p:nvSpPr>
        <p:spPr>
          <a:xfrm>
            <a:off x="6553200" y="6356350"/>
            <a:ext cx="2133600" cy="365125"/>
          </a:xfrm>
        </p:spPr>
        <p:txBody>
          <a:bodyPr anchor="ctr">
            <a:normAutofit/>
          </a:bodyPr>
          <a:lstStyle/>
          <a:p>
            <a:pPr>
              <a:spcAft>
                <a:spcPts val="600"/>
              </a:spcAft>
              <a:defRPr/>
            </a:pPr>
            <a:fld id="{4E2D0BD7-A90C-46E0-B359-C8537F251B2A}" type="slidenum">
              <a:rPr lang="en-US" altLang="el-GR" smtClean="0">
                <a:solidFill>
                  <a:prstClr val="black">
                    <a:tint val="75000"/>
                  </a:prstClr>
                </a:solidFill>
              </a:rPr>
              <a:pPr>
                <a:spcAft>
                  <a:spcPts val="600"/>
                </a:spcAft>
                <a:defRPr/>
              </a:pPr>
              <a:t>10</a:t>
            </a:fld>
            <a:endParaRPr lang="en-US" altLang="el-GR">
              <a:solidFill>
                <a:prstClr val="black">
                  <a:tint val="75000"/>
                </a:prstClr>
              </a:solidFill>
            </a:endParaRPr>
          </a:p>
        </p:txBody>
      </p:sp>
      <p:graphicFrame>
        <p:nvGraphicFramePr>
          <p:cNvPr id="9" name="Content Placeholder 6">
            <a:extLst>
              <a:ext uri="{FF2B5EF4-FFF2-40B4-BE49-F238E27FC236}">
                <a16:creationId xmlns:a16="http://schemas.microsoft.com/office/drawing/2014/main" id="{57FAA732-A311-3291-3063-516083B04E66}"/>
              </a:ext>
            </a:extLst>
          </p:cNvPr>
          <p:cNvGraphicFramePr>
            <a:graphicFrameLocks noGrp="1"/>
          </p:cNvGraphicFramePr>
          <p:nvPr>
            <p:ph idx="1"/>
            <p:extLst>
              <p:ext uri="{D42A27DB-BD31-4B8C-83A1-F6EECF244321}">
                <p14:modId xmlns:p14="http://schemas.microsoft.com/office/powerpoint/2010/main" val="2108449001"/>
              </p:ext>
            </p:extLst>
          </p:nvPr>
        </p:nvGraphicFramePr>
        <p:xfrm>
          <a:off x="457200" y="1417638"/>
          <a:ext cx="8229600" cy="5303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86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82945BF-9B86-42D9-9E39-009B2E50570E}"/>
              </a:ext>
            </a:extLst>
          </p:cNvPr>
          <p:cNvSpPr>
            <a:spLocks noGrp="1" noChangeArrowheads="1"/>
          </p:cNvSpPr>
          <p:nvPr>
            <p:ph type="title"/>
          </p:nvPr>
        </p:nvSpPr>
        <p:spPr>
          <a:xfrm>
            <a:off x="457200" y="116632"/>
            <a:ext cx="8229600" cy="1143000"/>
          </a:xfrm>
        </p:spPr>
        <p:txBody>
          <a:bodyPr/>
          <a:lstStyle/>
          <a:p>
            <a:pPr eaLnBrk="1" hangingPunct="1">
              <a:defRPr/>
            </a:pPr>
            <a:r>
              <a:rPr lang="el-GR" sz="3600" dirty="0"/>
              <a:t>Παγκόσμια Παλαιογεωγραφία για το Κάμβριο</a:t>
            </a:r>
            <a:endParaRPr lang="en-US" sz="3600" dirty="0"/>
          </a:p>
        </p:txBody>
      </p:sp>
      <p:pic>
        <p:nvPicPr>
          <p:cNvPr id="11267" name="Picture 3" descr="21_04a">
            <a:extLst>
              <a:ext uri="{FF2B5EF4-FFF2-40B4-BE49-F238E27FC236}">
                <a16:creationId xmlns:a16="http://schemas.microsoft.com/office/drawing/2014/main" id="{72B6F7F1-3E49-4E47-AFED-7DB5863F4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6863"/>
            <a:ext cx="9144000"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5B83D04F-5CF2-4364-B6B5-8B31B06041D7}"/>
              </a:ext>
            </a:extLst>
          </p:cNvPr>
          <p:cNvSpPr txBox="1">
            <a:spLocks noChangeArrowheads="1"/>
          </p:cNvSpPr>
          <p:nvPr/>
        </p:nvSpPr>
        <p:spPr bwMode="auto">
          <a:xfrm>
            <a:off x="212725" y="1340768"/>
            <a:ext cx="56341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l-GR" altLang="el-GR" dirty="0">
                <a:solidFill>
                  <a:schemeClr val="tx1"/>
                </a:solidFill>
                <a:latin typeface="+mj-lt"/>
              </a:rPr>
              <a:t>Ολες οι ήπειροι εμφανίζονται σε χαμηλά γεωγραφικά πλάτη</a:t>
            </a:r>
          </a:p>
          <a:p>
            <a:r>
              <a:rPr lang="el-GR" altLang="el-GR" dirty="0">
                <a:solidFill>
                  <a:schemeClr val="tx1"/>
                </a:solidFill>
                <a:latin typeface="+mj-lt"/>
              </a:rPr>
              <a:t>Τα νερά των ωκεανών κυκλοφορούν ελεύθερα / οι πόλοι εμφανίζονται χωρίς πάγο</a:t>
            </a:r>
          </a:p>
          <a:p>
            <a:r>
              <a:rPr lang="el-GR" altLang="el-GR" dirty="0">
                <a:solidFill>
                  <a:schemeClr val="tx1"/>
                </a:solidFill>
                <a:latin typeface="+mj-lt"/>
              </a:rPr>
              <a:t>Οι ηπειρωτικές θάλασσες καλύπτουν πολλές από τις ηπείρους εκτός από τη </a:t>
            </a:r>
            <a:r>
              <a:rPr lang="el-GR" altLang="el-GR" dirty="0" err="1">
                <a:solidFill>
                  <a:schemeClr val="tx1"/>
                </a:solidFill>
                <a:latin typeface="+mj-lt"/>
              </a:rPr>
              <a:t>Γκοντβάνα</a:t>
            </a:r>
            <a:endParaRPr lang="el-GR" altLang="el-GR" dirty="0">
              <a:solidFill>
                <a:schemeClr val="tx1"/>
              </a:solidFill>
              <a:latin typeface="+mj-lt"/>
            </a:endParaRPr>
          </a:p>
        </p:txBody>
      </p:sp>
      <p:sp>
        <p:nvSpPr>
          <p:cNvPr id="11271" name="TextBox 6">
            <a:extLst>
              <a:ext uri="{FF2B5EF4-FFF2-40B4-BE49-F238E27FC236}">
                <a16:creationId xmlns:a16="http://schemas.microsoft.com/office/drawing/2014/main" id="{6A7E3957-F8BB-44F3-B4FC-F8CB07C52971}"/>
              </a:ext>
            </a:extLst>
          </p:cNvPr>
          <p:cNvSpPr txBox="1">
            <a:spLocks noChangeArrowheads="1"/>
          </p:cNvSpPr>
          <p:nvPr/>
        </p:nvSpPr>
        <p:spPr bwMode="auto">
          <a:xfrm>
            <a:off x="1219200" y="3990975"/>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b="1">
                <a:solidFill>
                  <a:schemeClr val="tx1"/>
                </a:solidFill>
              </a:rPr>
              <a:t>NOTE: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Κάμβριο</a:t>
            </a:r>
          </a:p>
        </p:txBody>
      </p:sp>
      <p:sp>
        <p:nvSpPr>
          <p:cNvPr id="3" name="Content Placeholder 2"/>
          <p:cNvSpPr>
            <a:spLocks noGrp="1"/>
          </p:cNvSpPr>
          <p:nvPr>
            <p:ph idx="1"/>
          </p:nvPr>
        </p:nvSpPr>
        <p:spPr>
          <a:xfrm>
            <a:off x="479720" y="1382042"/>
            <a:ext cx="4065391" cy="4525963"/>
          </a:xfrm>
        </p:spPr>
        <p:txBody>
          <a:bodyPr/>
          <a:lstStyle/>
          <a:p>
            <a:r>
              <a:rPr lang="el-GR" sz="2000" dirty="0"/>
              <a:t>Στο Κάμβριο οι ήπειροι μετακινήθηκαν από τους πόλους προς τον Ισημερινό.</a:t>
            </a:r>
          </a:p>
          <a:p>
            <a:r>
              <a:rPr lang="el-GR" sz="2000" dirty="0"/>
              <a:t>Οι παγετώνες έλιωσαν, η στάθμη της θάλασσας ανέβηκε και σχηματίστηκαν ρηχές </a:t>
            </a:r>
            <a:r>
              <a:rPr lang="el-GR" sz="2000" dirty="0" err="1"/>
              <a:t>επιηπειρωτικές</a:t>
            </a:r>
            <a:r>
              <a:rPr lang="el-GR" sz="2000" dirty="0"/>
              <a:t> θάλασσες. </a:t>
            </a:r>
          </a:p>
          <a:p>
            <a:r>
              <a:rPr lang="el-GR" sz="2000" dirty="0"/>
              <a:t>Η αλλαγή στην στάθμη της θάλασσας ήταν παγκόσμια.</a:t>
            </a:r>
          </a:p>
          <a:p>
            <a:r>
              <a:rPr lang="el-GR" sz="2000" dirty="0"/>
              <a:t>Οι </a:t>
            </a:r>
            <a:r>
              <a:rPr lang="el-GR" sz="2000" dirty="0" err="1"/>
              <a:t>επιηπειρωτικές</a:t>
            </a:r>
            <a:r>
              <a:rPr lang="el-GR" sz="2000" dirty="0"/>
              <a:t> θάλασσες  ήταν οι περιοχές όπου κυρίως έγινε η διαφοροποίηση της θαλάσσιας ζωής.</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12</a:t>
            </a:fld>
            <a:endParaRPr lang="en-US" altLang="el-GR">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591" y="1484784"/>
            <a:ext cx="462140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28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9BAC973-A6A0-4766-B174-E50384101510}"/>
              </a:ext>
            </a:extLst>
          </p:cNvPr>
          <p:cNvSpPr>
            <a:spLocks noGrp="1" noChangeArrowheads="1"/>
          </p:cNvSpPr>
          <p:nvPr>
            <p:ph type="title"/>
          </p:nvPr>
        </p:nvSpPr>
        <p:spPr>
          <a:xfrm>
            <a:off x="457200" y="116632"/>
            <a:ext cx="8229600" cy="1143000"/>
          </a:xfrm>
        </p:spPr>
        <p:txBody>
          <a:bodyPr/>
          <a:lstStyle/>
          <a:p>
            <a:pPr eaLnBrk="1" hangingPunct="1">
              <a:defRPr/>
            </a:pPr>
            <a:r>
              <a:rPr lang="el-GR" sz="3600" dirty="0"/>
              <a:t>Παγκόσμια παλαιογεωγραφία Μ. </a:t>
            </a:r>
            <a:r>
              <a:rPr lang="el-GR" sz="3600" dirty="0" err="1"/>
              <a:t>Ορδοβίσιο</a:t>
            </a:r>
            <a:r>
              <a:rPr lang="el-GR" sz="3600" dirty="0"/>
              <a:t> - </a:t>
            </a:r>
            <a:r>
              <a:rPr lang="el-GR" sz="3600" dirty="0" err="1"/>
              <a:t>Σιλούριο</a:t>
            </a:r>
            <a:endParaRPr lang="en-US" sz="3600" dirty="0"/>
          </a:p>
        </p:txBody>
      </p:sp>
      <p:pic>
        <p:nvPicPr>
          <p:cNvPr id="14339" name="Picture 3" descr="21_04b">
            <a:extLst>
              <a:ext uri="{FF2B5EF4-FFF2-40B4-BE49-F238E27FC236}">
                <a16:creationId xmlns:a16="http://schemas.microsoft.com/office/drawing/2014/main" id="{BFBDB84F-F055-4375-95FD-3AFA619C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2344"/>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84223F4C-BE42-4ABC-B28C-66A8DB504968}"/>
              </a:ext>
            </a:extLst>
          </p:cNvPr>
          <p:cNvSpPr txBox="1">
            <a:spLocks noChangeArrowheads="1"/>
          </p:cNvSpPr>
          <p:nvPr/>
        </p:nvSpPr>
        <p:spPr bwMode="auto">
          <a:xfrm>
            <a:off x="76200" y="4683684"/>
            <a:ext cx="320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l-GR" altLang="el-GR" sz="1400" b="1" dirty="0">
                <a:solidFill>
                  <a:schemeClr val="tx1"/>
                </a:solidFill>
              </a:rPr>
              <a:t>Η Βαλτική μετακινήθηκε προς Ν, μετά προς Β και συγκρούστηκε με τη </a:t>
            </a:r>
            <a:r>
              <a:rPr lang="el-GR" altLang="el-GR" sz="1400" b="1" dirty="0" err="1">
                <a:solidFill>
                  <a:schemeClr val="tx1"/>
                </a:solidFill>
              </a:rPr>
              <a:t>Laurentia</a:t>
            </a:r>
            <a:r>
              <a:rPr lang="el-GR" altLang="el-GR" sz="1400" b="1" dirty="0">
                <a:solidFill>
                  <a:schemeClr val="tx1"/>
                </a:solidFill>
              </a:rPr>
              <a:t>. Περιστροφή 30ο</a:t>
            </a:r>
            <a:endParaRPr lang="en-US" altLang="el-GR" sz="1400" b="1" baseline="30000" dirty="0">
              <a:solidFill>
                <a:schemeClr val="tx1"/>
              </a:solidFill>
            </a:endParaRPr>
          </a:p>
        </p:txBody>
      </p:sp>
      <p:sp>
        <p:nvSpPr>
          <p:cNvPr id="14341" name="Text Box 5">
            <a:extLst>
              <a:ext uri="{FF2B5EF4-FFF2-40B4-BE49-F238E27FC236}">
                <a16:creationId xmlns:a16="http://schemas.microsoft.com/office/drawing/2014/main" id="{4D8601D2-C064-400C-92CD-5BDA3D5D11DE}"/>
              </a:ext>
            </a:extLst>
          </p:cNvPr>
          <p:cNvSpPr txBox="1">
            <a:spLocks noChangeArrowheads="1"/>
          </p:cNvSpPr>
          <p:nvPr/>
        </p:nvSpPr>
        <p:spPr bwMode="auto">
          <a:xfrm>
            <a:off x="5546726" y="1481138"/>
            <a:ext cx="3389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l-GR" altLang="el-GR" dirty="0">
                <a:solidFill>
                  <a:schemeClr val="tx1"/>
                </a:solidFill>
              </a:rPr>
              <a:t>Η Σιβηρία μετακινήθηκε από τον ισημερινό προς τα βόρεια εύκρατα γεωγραφικά πλάτη</a:t>
            </a:r>
            <a:endParaRPr lang="en-US" altLang="el-GR" dirty="0">
              <a:solidFill>
                <a:schemeClr val="tx1"/>
              </a:solidFill>
            </a:endParaRPr>
          </a:p>
        </p:txBody>
      </p:sp>
      <p:sp>
        <p:nvSpPr>
          <p:cNvPr id="14342" name="Text Box 6">
            <a:extLst>
              <a:ext uri="{FF2B5EF4-FFF2-40B4-BE49-F238E27FC236}">
                <a16:creationId xmlns:a16="http://schemas.microsoft.com/office/drawing/2014/main" id="{53FDC2B1-F51E-444D-897E-796C1976C4A8}"/>
              </a:ext>
            </a:extLst>
          </p:cNvPr>
          <p:cNvSpPr txBox="1">
            <a:spLocks noChangeArrowheads="1"/>
          </p:cNvSpPr>
          <p:nvPr/>
        </p:nvSpPr>
        <p:spPr bwMode="auto">
          <a:xfrm>
            <a:off x="6039486" y="4843710"/>
            <a:ext cx="28965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l-GR" altLang="el-GR" sz="1400" b="1" dirty="0">
                <a:solidFill>
                  <a:schemeClr val="tx1"/>
                </a:solidFill>
              </a:rPr>
              <a:t>Η </a:t>
            </a:r>
            <a:r>
              <a:rPr lang="en-US" altLang="el-GR" sz="1400" b="1" dirty="0">
                <a:solidFill>
                  <a:schemeClr val="tx1"/>
                </a:solidFill>
              </a:rPr>
              <a:t>Gondwana </a:t>
            </a:r>
            <a:r>
              <a:rPr lang="el-GR" altLang="el-GR" sz="1400" b="1" dirty="0">
                <a:solidFill>
                  <a:schemeClr val="tx1"/>
                </a:solidFill>
              </a:rPr>
              <a:t>μετακινήθηκε</a:t>
            </a:r>
            <a:r>
              <a:rPr lang="en-US" altLang="el-GR" sz="1400" b="1" dirty="0">
                <a:solidFill>
                  <a:schemeClr val="tx1"/>
                </a:solidFill>
              </a:rPr>
              <a:t> 40</a:t>
            </a:r>
            <a:r>
              <a:rPr lang="en-US" altLang="el-GR" sz="1400" b="1" baseline="30000" dirty="0">
                <a:solidFill>
                  <a:schemeClr val="tx1"/>
                </a:solidFill>
              </a:rPr>
              <a:t>o</a:t>
            </a:r>
            <a:r>
              <a:rPr lang="en-US" altLang="el-GR" sz="1400" b="1" dirty="0">
                <a:solidFill>
                  <a:schemeClr val="tx1"/>
                </a:solidFill>
              </a:rPr>
              <a:t> </a:t>
            </a:r>
            <a:r>
              <a:rPr lang="el-GR" altLang="el-GR" sz="1400" b="1" dirty="0">
                <a:solidFill>
                  <a:schemeClr val="tx1"/>
                </a:solidFill>
              </a:rPr>
              <a:t>Ν</a:t>
            </a:r>
            <a:r>
              <a:rPr lang="en-US" altLang="el-GR" sz="1400" b="1" dirty="0">
                <a:solidFill>
                  <a:schemeClr val="tx1"/>
                </a:solidFill>
              </a:rPr>
              <a:t> </a:t>
            </a:r>
            <a:r>
              <a:rPr lang="el-GR" altLang="el-GR" sz="1400" b="1" dirty="0">
                <a:solidFill>
                  <a:schemeClr val="tx1"/>
                </a:solidFill>
              </a:rPr>
              <a:t>προς Ν. Πόλο</a:t>
            </a:r>
            <a:endParaRPr lang="en-US" altLang="el-GR" sz="1400" b="1" dirty="0">
              <a:solidFill>
                <a:schemeClr val="tx1"/>
              </a:solidFill>
            </a:endParaRPr>
          </a:p>
        </p:txBody>
      </p:sp>
      <p:sp>
        <p:nvSpPr>
          <p:cNvPr id="14344" name="Line 9">
            <a:extLst>
              <a:ext uri="{FF2B5EF4-FFF2-40B4-BE49-F238E27FC236}">
                <a16:creationId xmlns:a16="http://schemas.microsoft.com/office/drawing/2014/main" id="{EFE1425B-5E9F-431D-98F4-9D57B3B691E0}"/>
              </a:ext>
            </a:extLst>
          </p:cNvPr>
          <p:cNvSpPr>
            <a:spLocks noChangeShapeType="1"/>
          </p:cNvSpPr>
          <p:nvPr/>
        </p:nvSpPr>
        <p:spPr bwMode="auto">
          <a:xfrm flipV="1">
            <a:off x="3505200" y="4191000"/>
            <a:ext cx="2286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2" name="TextBox 1">
            <a:extLst>
              <a:ext uri="{FF2B5EF4-FFF2-40B4-BE49-F238E27FC236}">
                <a16:creationId xmlns:a16="http://schemas.microsoft.com/office/drawing/2014/main" id="{12BAF3B1-2611-B049-5969-A0D49D16AA78}"/>
              </a:ext>
            </a:extLst>
          </p:cNvPr>
          <p:cNvSpPr txBox="1"/>
          <p:nvPr/>
        </p:nvSpPr>
        <p:spPr>
          <a:xfrm>
            <a:off x="863588" y="6199679"/>
            <a:ext cx="7416824" cy="584775"/>
          </a:xfrm>
          <a:prstGeom prst="rect">
            <a:avLst/>
          </a:prstGeom>
          <a:noFill/>
        </p:spPr>
        <p:txBody>
          <a:bodyPr wrap="square" rtlCol="0">
            <a:spAutoFit/>
          </a:bodyPr>
          <a:lstStyle/>
          <a:p>
            <a:pPr algn="ctr"/>
            <a:r>
              <a:rPr lang="el-GR" sz="1600" dirty="0">
                <a:solidFill>
                  <a:srgbClr val="FF0000"/>
                </a:solidFill>
              </a:rPr>
              <a:t>Η παγκόσμια στάθμη της θάλασσας υψηλή. Αβαθείς θάλασσες καλύπτουν μεγάλες περιοχές των ηπείρων.</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Παλαιογεωγραφία - Σιλούριο</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14</a:t>
            </a:fld>
            <a:endParaRPr lang="en-US" altLang="el-GR">
              <a:solidFill>
                <a:prstClr val="black">
                  <a:tint val="75000"/>
                </a:prstClr>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256584" cy="302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8" y="4509120"/>
            <a:ext cx="7704856" cy="1938992"/>
          </a:xfrm>
          <a:prstGeom prst="rect">
            <a:avLst/>
          </a:prstGeom>
          <a:noFill/>
        </p:spPr>
        <p:txBody>
          <a:bodyPr wrap="square" rtlCol="0">
            <a:spAutoFit/>
          </a:bodyPr>
          <a:lstStyle/>
          <a:p>
            <a:pPr marL="285750" indent="-285750">
              <a:buFont typeface="Arial" panose="020B0604020202020204" pitchFamily="34" charset="0"/>
              <a:buChar char="•"/>
            </a:pPr>
            <a:r>
              <a:rPr lang="el-GR" sz="2000" dirty="0"/>
              <a:t>Η </a:t>
            </a:r>
            <a:r>
              <a:rPr lang="el-GR" sz="2000" dirty="0" err="1"/>
              <a:t>Λαυρεντία</a:t>
            </a:r>
            <a:r>
              <a:rPr lang="el-GR" sz="2000" dirty="0"/>
              <a:t> παραμένει στον Ισημερινό</a:t>
            </a:r>
          </a:p>
          <a:p>
            <a:pPr marL="285750" indent="-285750">
              <a:buFont typeface="Arial" panose="020B0604020202020204" pitchFamily="34" charset="0"/>
              <a:buChar char="•"/>
            </a:pPr>
            <a:r>
              <a:rPr lang="el-GR" sz="2000" dirty="0"/>
              <a:t>Ο Ιαπετός κλείνει</a:t>
            </a:r>
          </a:p>
          <a:p>
            <a:pPr marL="285750" indent="-285750">
              <a:buFont typeface="Arial" panose="020B0604020202020204" pitchFamily="34" charset="0"/>
              <a:buChar char="•"/>
            </a:pPr>
            <a:r>
              <a:rPr lang="el-GR" sz="2000" dirty="0"/>
              <a:t>Η </a:t>
            </a:r>
            <a:r>
              <a:rPr lang="el-GR" sz="2000" dirty="0" err="1"/>
              <a:t>Γκοντβάνα</a:t>
            </a:r>
            <a:r>
              <a:rPr lang="el-GR" sz="2000" dirty="0"/>
              <a:t> κινείται προς τον Ν. Πόλο</a:t>
            </a:r>
          </a:p>
          <a:p>
            <a:pPr marL="285750" indent="-285750">
              <a:buFont typeface="Arial" panose="020B0604020202020204" pitchFamily="34" charset="0"/>
              <a:buChar char="•"/>
            </a:pPr>
            <a:r>
              <a:rPr lang="el-GR" sz="2000" dirty="0"/>
              <a:t>Η στάθμη της θάλασσας στο </a:t>
            </a:r>
            <a:r>
              <a:rPr lang="el-GR" sz="2000" dirty="0" err="1"/>
              <a:t>Σιλούριο</a:t>
            </a:r>
            <a:r>
              <a:rPr lang="el-GR" sz="2000" dirty="0"/>
              <a:t> ήταν υψηλή λόγω του λιωσίματος των παγετώνων του </a:t>
            </a:r>
            <a:r>
              <a:rPr lang="el-GR" sz="2000" dirty="0" err="1"/>
              <a:t>Ορδοβισίου</a:t>
            </a:r>
            <a:endParaRPr lang="el-GR" sz="2000" dirty="0"/>
          </a:p>
          <a:p>
            <a:pPr marL="285750" indent="-285750">
              <a:buFont typeface="Arial" panose="020B0604020202020204" pitchFamily="34" charset="0"/>
              <a:buChar char="•"/>
            </a:pPr>
            <a:r>
              <a:rPr lang="el-GR" sz="2000" dirty="0"/>
              <a:t>Η δεύτερη μεγάλη </a:t>
            </a:r>
            <a:r>
              <a:rPr lang="el-GR" sz="2000" dirty="0" err="1"/>
              <a:t>επίκλυση</a:t>
            </a:r>
            <a:r>
              <a:rPr lang="el-GR" sz="2000" dirty="0"/>
              <a:t> του Παλαιοζωικού</a:t>
            </a:r>
          </a:p>
        </p:txBody>
      </p:sp>
    </p:spTree>
    <p:extLst>
      <p:ext uri="{BB962C8B-B14F-4D97-AF65-F5344CB8AC3E}">
        <p14:creationId xmlns:p14="http://schemas.microsoft.com/office/powerpoint/2010/main" val="325144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06E0ABB9-9B48-4EC4-A100-956B324C2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14500"/>
            <a:ext cx="8839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58" name="Rectangle 2">
            <a:extLst>
              <a:ext uri="{FF2B5EF4-FFF2-40B4-BE49-F238E27FC236}">
                <a16:creationId xmlns:a16="http://schemas.microsoft.com/office/drawing/2014/main" id="{F5D44ECD-1AC7-4039-9AA5-C840C28A4FD3}"/>
              </a:ext>
            </a:extLst>
          </p:cNvPr>
          <p:cNvSpPr>
            <a:spLocks noGrp="1" noChangeArrowheads="1"/>
          </p:cNvSpPr>
          <p:nvPr>
            <p:ph type="title"/>
          </p:nvPr>
        </p:nvSpPr>
        <p:spPr/>
        <p:txBody>
          <a:bodyPr/>
          <a:lstStyle/>
          <a:p>
            <a:pPr eaLnBrk="1" hangingPunct="1">
              <a:defRPr/>
            </a:pPr>
            <a:r>
              <a:rPr lang="el-GR" dirty="0"/>
              <a:t>Παλαιογεωγραφία </a:t>
            </a:r>
            <a:r>
              <a:rPr lang="el-GR" dirty="0" err="1"/>
              <a:t>Κατ</a:t>
            </a:r>
            <a:r>
              <a:rPr lang="el-GR" dirty="0"/>
              <a:t>. </a:t>
            </a:r>
            <a:r>
              <a:rPr lang="el-GR" dirty="0" err="1"/>
              <a:t>Δεβόνιο</a:t>
            </a:r>
            <a:endParaRPr lang="en-US" dirty="0"/>
          </a:p>
        </p:txBody>
      </p:sp>
      <p:sp>
        <p:nvSpPr>
          <p:cNvPr id="17413" name="Text Box 5">
            <a:extLst>
              <a:ext uri="{FF2B5EF4-FFF2-40B4-BE49-F238E27FC236}">
                <a16:creationId xmlns:a16="http://schemas.microsoft.com/office/drawing/2014/main" id="{44994513-CF9D-4665-B488-3C7A289FC4A0}"/>
              </a:ext>
            </a:extLst>
          </p:cNvPr>
          <p:cNvSpPr txBox="1">
            <a:spLocks noChangeArrowheads="1"/>
          </p:cNvSpPr>
          <p:nvPr/>
        </p:nvSpPr>
        <p:spPr bwMode="auto">
          <a:xfrm>
            <a:off x="630710" y="1337474"/>
            <a:ext cx="75777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pPr lvl="1" algn="ctr"/>
            <a:r>
              <a:rPr lang="el-GR" altLang="el-GR" sz="1600" dirty="0">
                <a:solidFill>
                  <a:schemeClr val="tx1"/>
                </a:solidFill>
                <a:latin typeface="+mn-lt"/>
              </a:rPr>
              <a:t>Σύγκρουση Βαλτικής – </a:t>
            </a:r>
            <a:r>
              <a:rPr lang="el-GR" altLang="el-GR" sz="1600" dirty="0" err="1">
                <a:solidFill>
                  <a:schemeClr val="tx1"/>
                </a:solidFill>
                <a:latin typeface="+mn-lt"/>
              </a:rPr>
              <a:t>Λαυρεντίας</a:t>
            </a:r>
            <a:r>
              <a:rPr lang="el-GR" altLang="el-GR" sz="1600" dirty="0">
                <a:solidFill>
                  <a:schemeClr val="tx1"/>
                </a:solidFill>
                <a:latin typeface="+mn-lt"/>
              </a:rPr>
              <a:t>, σχηματισμός </a:t>
            </a:r>
            <a:r>
              <a:rPr lang="el-GR" altLang="el-GR" sz="1600" dirty="0" err="1">
                <a:solidFill>
                  <a:schemeClr val="tx1"/>
                </a:solidFill>
                <a:latin typeface="+mn-lt"/>
              </a:rPr>
              <a:t>Λαυρασίας</a:t>
            </a:r>
            <a:r>
              <a:rPr lang="el-GR" altLang="el-GR" sz="1600" dirty="0">
                <a:solidFill>
                  <a:schemeClr val="tx1"/>
                </a:solidFill>
                <a:latin typeface="+mn-lt"/>
              </a:rPr>
              <a:t>, κλείσιμο του Ιαπετού</a:t>
            </a:r>
            <a:endParaRPr lang="en-US" altLang="el-GR" sz="1600" dirty="0">
              <a:solidFill>
                <a:schemeClr val="tx1"/>
              </a:solidFill>
              <a:latin typeface="+mn-lt"/>
            </a:endParaRPr>
          </a:p>
          <a:p>
            <a:pPr lvl="1" algn="ctr"/>
            <a:r>
              <a:rPr lang="el-GR" altLang="el-GR" sz="1600" dirty="0" err="1">
                <a:solidFill>
                  <a:schemeClr val="tx1"/>
                </a:solidFill>
                <a:latin typeface="+mn-lt"/>
              </a:rPr>
              <a:t>Καληδόνιος</a:t>
            </a:r>
            <a:r>
              <a:rPr lang="el-GR" altLang="el-GR" sz="1600" dirty="0">
                <a:solidFill>
                  <a:schemeClr val="tx1"/>
                </a:solidFill>
                <a:latin typeface="+mn-lt"/>
              </a:rPr>
              <a:t> ορογένεση</a:t>
            </a:r>
            <a:endParaRPr lang="en-US" altLang="el-GR" sz="1600" dirty="0">
              <a:solidFill>
                <a:schemeClr val="tx1"/>
              </a:solidFill>
              <a:latin typeface="+mn-lt"/>
            </a:endParaRPr>
          </a:p>
          <a:p>
            <a:pPr algn="ctr"/>
            <a:endParaRPr lang="en-US" altLang="el-GR" sz="1600" dirty="0">
              <a:solidFill>
                <a:schemeClr val="tx1"/>
              </a:solidFill>
              <a:latin typeface="+mn-lt"/>
            </a:endParaRPr>
          </a:p>
        </p:txBody>
      </p:sp>
      <p:sp>
        <p:nvSpPr>
          <p:cNvPr id="17414" name="TextBox 5">
            <a:extLst>
              <a:ext uri="{FF2B5EF4-FFF2-40B4-BE49-F238E27FC236}">
                <a16:creationId xmlns:a16="http://schemas.microsoft.com/office/drawing/2014/main" id="{1B6C69A1-B6DE-43E0-8203-B7DBA596853C}"/>
              </a:ext>
            </a:extLst>
          </p:cNvPr>
          <p:cNvSpPr txBox="1">
            <a:spLocks noChangeArrowheads="1"/>
          </p:cNvSpPr>
          <p:nvPr/>
        </p:nvSpPr>
        <p:spPr bwMode="auto">
          <a:xfrm>
            <a:off x="2362200" y="4191000"/>
            <a:ext cx="58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a:solidFill>
                  <a:schemeClr val="tx1"/>
                </a:solidFill>
              </a:rPr>
              <a:t>Antler</a:t>
            </a:r>
          </a:p>
        </p:txBody>
      </p:sp>
      <p:cxnSp>
        <p:nvCxnSpPr>
          <p:cNvPr id="17415" name="Straight Arrow Connector 7">
            <a:extLst>
              <a:ext uri="{FF2B5EF4-FFF2-40B4-BE49-F238E27FC236}">
                <a16:creationId xmlns:a16="http://schemas.microsoft.com/office/drawing/2014/main" id="{2C48E5D2-C775-46C8-B6FF-F33CA8F7CBFB}"/>
              </a:ext>
            </a:extLst>
          </p:cNvPr>
          <p:cNvCxnSpPr>
            <a:cxnSpLocks noChangeShapeType="1"/>
          </p:cNvCxnSpPr>
          <p:nvPr/>
        </p:nvCxnSpPr>
        <p:spPr bwMode="auto">
          <a:xfrm flipV="1">
            <a:off x="2819400" y="4191000"/>
            <a:ext cx="381000" cy="7620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17416" name="TextBox 9">
            <a:extLst>
              <a:ext uri="{FF2B5EF4-FFF2-40B4-BE49-F238E27FC236}">
                <a16:creationId xmlns:a16="http://schemas.microsoft.com/office/drawing/2014/main" id="{FB3CEE99-E85B-4C1A-B0CA-7C4718E9DA63}"/>
              </a:ext>
            </a:extLst>
          </p:cNvPr>
          <p:cNvSpPr txBox="1">
            <a:spLocks noChangeArrowheads="1"/>
          </p:cNvSpPr>
          <p:nvPr/>
        </p:nvSpPr>
        <p:spPr bwMode="auto">
          <a:xfrm>
            <a:off x="3429000" y="5029200"/>
            <a:ext cx="73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a:solidFill>
                  <a:schemeClr val="tx1"/>
                </a:solidFill>
              </a:rPr>
              <a:t>Acadian</a:t>
            </a:r>
          </a:p>
        </p:txBody>
      </p:sp>
      <p:cxnSp>
        <p:nvCxnSpPr>
          <p:cNvPr id="17417" name="Straight Arrow Connector 11">
            <a:extLst>
              <a:ext uri="{FF2B5EF4-FFF2-40B4-BE49-F238E27FC236}">
                <a16:creationId xmlns:a16="http://schemas.microsoft.com/office/drawing/2014/main" id="{F0E1EA3F-719D-4A60-A0F9-12F76F2314FB}"/>
              </a:ext>
            </a:extLst>
          </p:cNvPr>
          <p:cNvCxnSpPr>
            <a:cxnSpLocks noChangeShapeType="1"/>
          </p:cNvCxnSpPr>
          <p:nvPr/>
        </p:nvCxnSpPr>
        <p:spPr bwMode="auto">
          <a:xfrm flipV="1">
            <a:off x="3962400" y="4724400"/>
            <a:ext cx="0" cy="30480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17418" name="TextBox 12">
            <a:extLst>
              <a:ext uri="{FF2B5EF4-FFF2-40B4-BE49-F238E27FC236}">
                <a16:creationId xmlns:a16="http://schemas.microsoft.com/office/drawing/2014/main" id="{32619DC0-BF1E-489C-BAC7-3D9E33F098F3}"/>
              </a:ext>
            </a:extLst>
          </p:cNvPr>
          <p:cNvSpPr txBox="1">
            <a:spLocks noChangeArrowheads="1"/>
          </p:cNvSpPr>
          <p:nvPr/>
        </p:nvSpPr>
        <p:spPr bwMode="auto">
          <a:xfrm>
            <a:off x="4572000" y="4572000"/>
            <a:ext cx="95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a:solidFill>
                  <a:schemeClr val="tx1"/>
                </a:solidFill>
              </a:rPr>
              <a:t>Caledonian</a:t>
            </a:r>
          </a:p>
        </p:txBody>
      </p:sp>
      <p:cxnSp>
        <p:nvCxnSpPr>
          <p:cNvPr id="17419" name="Straight Arrow Connector 14">
            <a:extLst>
              <a:ext uri="{FF2B5EF4-FFF2-40B4-BE49-F238E27FC236}">
                <a16:creationId xmlns:a16="http://schemas.microsoft.com/office/drawing/2014/main" id="{5B079675-C556-4BBF-A50E-B3C3CA25C9E5}"/>
              </a:ext>
            </a:extLst>
          </p:cNvPr>
          <p:cNvCxnSpPr>
            <a:cxnSpLocks noChangeShapeType="1"/>
          </p:cNvCxnSpPr>
          <p:nvPr/>
        </p:nvCxnSpPr>
        <p:spPr bwMode="auto">
          <a:xfrm flipH="1" flipV="1">
            <a:off x="4419600" y="4343400"/>
            <a:ext cx="304800" cy="30480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722231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84187CE-1D70-4136-9566-73355BBEF949}"/>
              </a:ext>
            </a:extLst>
          </p:cNvPr>
          <p:cNvSpPr>
            <a:spLocks noGrp="1" noChangeArrowheads="1"/>
          </p:cNvSpPr>
          <p:nvPr>
            <p:ph type="title"/>
          </p:nvPr>
        </p:nvSpPr>
        <p:spPr>
          <a:xfrm>
            <a:off x="381000" y="0"/>
            <a:ext cx="8534400" cy="1143000"/>
          </a:xfrm>
        </p:spPr>
        <p:txBody>
          <a:bodyPr/>
          <a:lstStyle/>
          <a:p>
            <a:pPr eaLnBrk="1" hangingPunct="1">
              <a:defRPr/>
            </a:pPr>
            <a:r>
              <a:rPr lang="el-GR" sz="4000" dirty="0"/>
              <a:t>Σύγκρουση </a:t>
            </a:r>
            <a:r>
              <a:rPr lang="el-GR" sz="4000" dirty="0" err="1"/>
              <a:t>Γκοντβάνα</a:t>
            </a:r>
            <a:r>
              <a:rPr lang="el-GR" sz="4000" dirty="0"/>
              <a:t> – </a:t>
            </a:r>
            <a:r>
              <a:rPr lang="el-GR" sz="4000" dirty="0" err="1"/>
              <a:t>Λαυρασία</a:t>
            </a:r>
            <a:r>
              <a:rPr lang="el-GR" sz="4000" dirty="0"/>
              <a:t> </a:t>
            </a:r>
            <a:r>
              <a:rPr lang="el-GR" sz="4000" dirty="0" err="1"/>
              <a:t>Ερκύνια</a:t>
            </a:r>
            <a:r>
              <a:rPr lang="el-GR" sz="4000" dirty="0"/>
              <a:t> Ορογένεση</a:t>
            </a:r>
            <a:endParaRPr lang="en-US" sz="4000" dirty="0"/>
          </a:p>
        </p:txBody>
      </p:sp>
      <p:pic>
        <p:nvPicPr>
          <p:cNvPr id="20483" name="Picture 3" descr="21_05">
            <a:extLst>
              <a:ext uri="{FF2B5EF4-FFF2-40B4-BE49-F238E27FC236}">
                <a16:creationId xmlns:a16="http://schemas.microsoft.com/office/drawing/2014/main" id="{9122327D-C74E-4E93-89EF-A5EDC319C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B266B0A4-6290-401C-AE3E-29B78BFAB31F}"/>
              </a:ext>
            </a:extLst>
          </p:cNvPr>
          <p:cNvSpPr txBox="1">
            <a:spLocks noChangeArrowheads="1"/>
          </p:cNvSpPr>
          <p:nvPr/>
        </p:nvSpPr>
        <p:spPr bwMode="auto">
          <a:xfrm>
            <a:off x="3276600" y="5867400"/>
            <a:ext cx="586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sz="2000" b="1" dirty="0"/>
              <a:t>North and South Europe suture</a:t>
            </a:r>
          </a:p>
          <a:p>
            <a:r>
              <a:rPr lang="en-US" altLang="el-GR" sz="2000" b="1" dirty="0"/>
              <a:t>Hercynian Orogeny continuous w  Allegheny Orogeny about 300 </a:t>
            </a:r>
            <a:r>
              <a:rPr lang="en-US" altLang="el-GR" sz="2000" b="1" dirty="0" err="1"/>
              <a:t>mya</a:t>
            </a:r>
            <a:endParaRPr lang="en-US" altLang="el-GR" sz="2000" b="1" dirty="0"/>
          </a:p>
        </p:txBody>
      </p:sp>
      <p:sp>
        <p:nvSpPr>
          <p:cNvPr id="20487" name="TextBox 7">
            <a:extLst>
              <a:ext uri="{FF2B5EF4-FFF2-40B4-BE49-F238E27FC236}">
                <a16:creationId xmlns:a16="http://schemas.microsoft.com/office/drawing/2014/main" id="{8E974D1C-2D6F-4566-A129-5E3B585F5EBA}"/>
              </a:ext>
            </a:extLst>
          </p:cNvPr>
          <p:cNvSpPr txBox="1">
            <a:spLocks noChangeArrowheads="1"/>
          </p:cNvSpPr>
          <p:nvPr/>
        </p:nvSpPr>
        <p:spPr bwMode="auto">
          <a:xfrm>
            <a:off x="4876800" y="2743200"/>
            <a:ext cx="105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sz="1400" b="1"/>
              <a:t>Hercynian</a:t>
            </a:r>
          </a:p>
        </p:txBody>
      </p:sp>
      <p:cxnSp>
        <p:nvCxnSpPr>
          <p:cNvPr id="20488" name="Straight Arrow Connector 9">
            <a:extLst>
              <a:ext uri="{FF2B5EF4-FFF2-40B4-BE49-F238E27FC236}">
                <a16:creationId xmlns:a16="http://schemas.microsoft.com/office/drawing/2014/main" id="{AF4DED62-1F56-4F2F-A98A-0C030E6F9DC2}"/>
              </a:ext>
            </a:extLst>
          </p:cNvPr>
          <p:cNvCxnSpPr>
            <a:cxnSpLocks noChangeShapeType="1"/>
          </p:cNvCxnSpPr>
          <p:nvPr/>
        </p:nvCxnSpPr>
        <p:spPr bwMode="auto">
          <a:xfrm>
            <a:off x="5181600" y="3124200"/>
            <a:ext cx="228600" cy="838200"/>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492884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Ανώτερος Παλαιοζωικός</a:t>
            </a:r>
          </a:p>
        </p:txBody>
      </p:sp>
      <p:sp>
        <p:nvSpPr>
          <p:cNvPr id="3" name="Content Placeholder 2"/>
          <p:cNvSpPr>
            <a:spLocks noGrp="1"/>
          </p:cNvSpPr>
          <p:nvPr>
            <p:ph idx="1"/>
          </p:nvPr>
        </p:nvSpPr>
        <p:spPr>
          <a:xfrm>
            <a:off x="467544" y="1484784"/>
            <a:ext cx="3898776" cy="4525963"/>
          </a:xfrm>
        </p:spPr>
        <p:txBody>
          <a:bodyPr/>
          <a:lstStyle/>
          <a:p>
            <a:r>
              <a:rPr lang="el-GR" sz="2800" dirty="0"/>
              <a:t>Δημιουργείται η </a:t>
            </a:r>
            <a:r>
              <a:rPr lang="el-GR" sz="2800" dirty="0" err="1"/>
              <a:t>υπερήπειρος</a:t>
            </a:r>
            <a:r>
              <a:rPr lang="el-GR" sz="2800" dirty="0"/>
              <a:t> </a:t>
            </a:r>
            <a:r>
              <a:rPr lang="el-GR" sz="2800" dirty="0" err="1"/>
              <a:t>Πανγαία</a:t>
            </a:r>
            <a:r>
              <a:rPr lang="el-GR" sz="2800" dirty="0"/>
              <a:t> από σύγκρουση των τότε ηπείρων</a:t>
            </a:r>
          </a:p>
          <a:p>
            <a:r>
              <a:rPr lang="el-GR" sz="2800" dirty="0"/>
              <a:t>Σταδιακά οι ήπειροι μεγάλωναν με την προσάρτηση νέων κομματιών</a:t>
            </a:r>
          </a:p>
          <a:p>
            <a:r>
              <a:rPr lang="el-GR" sz="2800" dirty="0"/>
              <a:t>Τα φυτά εποίκισαν την χέρσο</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17</a:t>
            </a:fld>
            <a:endParaRPr lang="en-US" altLang="el-GR">
              <a:solidFill>
                <a:prstClr val="black">
                  <a:tint val="75000"/>
                </a:prst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391" y="1484784"/>
            <a:ext cx="429763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28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80C33F-C92F-416A-BEB5-9B0E86E180B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D1D7CB1-89D8-4E48-908C-E4FDE07CC2EB}"/>
              </a:ext>
            </a:extLst>
          </p:cNvPr>
          <p:cNvSpPr>
            <a:spLocks noGrp="1"/>
          </p:cNvSpPr>
          <p:nvPr>
            <p:ph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2C64BBC-23F5-4E81-BA12-ECC169D150F0}"/>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18</a:t>
            </a:fld>
            <a:endParaRPr lang="en-US" altLang="el-GR">
              <a:solidFill>
                <a:prstClr val="black">
                  <a:tint val="75000"/>
                </a:prstClr>
              </a:solidFill>
            </a:endParaRPr>
          </a:p>
        </p:txBody>
      </p:sp>
      <p:pic>
        <p:nvPicPr>
          <p:cNvPr id="6146" name="Picture 2">
            <a:extLst>
              <a:ext uri="{FF2B5EF4-FFF2-40B4-BE49-F238E27FC236}">
                <a16:creationId xmlns:a16="http://schemas.microsoft.com/office/drawing/2014/main" id="{10366385-1D84-40E0-BA45-FA252A7F5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84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BD13A19-D9AB-41D5-A695-6EB3EAAD185A}"/>
              </a:ext>
            </a:extLst>
          </p:cNvPr>
          <p:cNvSpPr>
            <a:spLocks noGrp="1" noChangeArrowheads="1"/>
          </p:cNvSpPr>
          <p:nvPr>
            <p:ph type="title"/>
          </p:nvPr>
        </p:nvSpPr>
        <p:spPr>
          <a:xfrm>
            <a:off x="457200" y="-90264"/>
            <a:ext cx="8229600" cy="1143000"/>
          </a:xfrm>
        </p:spPr>
        <p:txBody>
          <a:bodyPr/>
          <a:lstStyle/>
          <a:p>
            <a:pPr eaLnBrk="1" hangingPunct="1">
              <a:defRPr/>
            </a:pPr>
            <a:r>
              <a:rPr lang="el-GR" dirty="0"/>
              <a:t>Παλαιογεωγραφία Αν. </a:t>
            </a:r>
            <a:r>
              <a:rPr lang="el-GR" dirty="0" err="1"/>
              <a:t>Περμίου</a:t>
            </a:r>
            <a:endParaRPr lang="en-US" dirty="0"/>
          </a:p>
        </p:txBody>
      </p:sp>
      <p:pic>
        <p:nvPicPr>
          <p:cNvPr id="22531" name="Picture 3" descr="21_04d">
            <a:extLst>
              <a:ext uri="{FF2B5EF4-FFF2-40B4-BE49-F238E27FC236}">
                <a16:creationId xmlns:a16="http://schemas.microsoft.com/office/drawing/2014/main" id="{F9C5A96A-63BD-460C-95B5-5C2D39311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838200"/>
            <a:ext cx="81534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DD8C2C77-8EA9-46CA-B84F-178BBB73DEED}"/>
              </a:ext>
            </a:extLst>
          </p:cNvPr>
          <p:cNvSpPr txBox="1">
            <a:spLocks noChangeArrowheads="1"/>
          </p:cNvSpPr>
          <p:nvPr/>
        </p:nvSpPr>
        <p:spPr bwMode="auto">
          <a:xfrm>
            <a:off x="5638800" y="24384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n-US" altLang="el-GR" sz="1800" b="1"/>
              <a:t>Hercynian</a:t>
            </a:r>
          </a:p>
          <a:p>
            <a:r>
              <a:rPr lang="en-US" altLang="el-GR" sz="1800" b="1"/>
              <a:t>N Eur-S Eur</a:t>
            </a:r>
          </a:p>
        </p:txBody>
      </p:sp>
      <p:sp>
        <p:nvSpPr>
          <p:cNvPr id="22533" name="Line 5">
            <a:extLst>
              <a:ext uri="{FF2B5EF4-FFF2-40B4-BE49-F238E27FC236}">
                <a16:creationId xmlns:a16="http://schemas.microsoft.com/office/drawing/2014/main" id="{DB170A8F-269B-4C6D-A162-1128C2E9FE00}"/>
              </a:ext>
            </a:extLst>
          </p:cNvPr>
          <p:cNvSpPr>
            <a:spLocks noChangeShapeType="1"/>
          </p:cNvSpPr>
          <p:nvPr/>
        </p:nvSpPr>
        <p:spPr bwMode="auto">
          <a:xfrm flipH="1" flipV="1">
            <a:off x="5181600" y="2438400"/>
            <a:ext cx="4572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2534" name="Text Box 6">
            <a:extLst>
              <a:ext uri="{FF2B5EF4-FFF2-40B4-BE49-F238E27FC236}">
                <a16:creationId xmlns:a16="http://schemas.microsoft.com/office/drawing/2014/main" id="{8328B68B-3662-4F82-9F03-CA58AB5132FE}"/>
              </a:ext>
            </a:extLst>
          </p:cNvPr>
          <p:cNvSpPr txBox="1">
            <a:spLocks noChangeArrowheads="1"/>
          </p:cNvSpPr>
          <p:nvPr/>
        </p:nvSpPr>
        <p:spPr bwMode="auto">
          <a:xfrm>
            <a:off x="1371600" y="25146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pPr>
              <a:spcBef>
                <a:spcPct val="50000"/>
              </a:spcBef>
            </a:pPr>
            <a:r>
              <a:rPr lang="en-US" altLang="el-GR" sz="1400" b="1"/>
              <a:t>Allegheny Orogeny</a:t>
            </a:r>
          </a:p>
        </p:txBody>
      </p:sp>
      <p:sp>
        <p:nvSpPr>
          <p:cNvPr id="22535" name="Line 7">
            <a:extLst>
              <a:ext uri="{FF2B5EF4-FFF2-40B4-BE49-F238E27FC236}">
                <a16:creationId xmlns:a16="http://schemas.microsoft.com/office/drawing/2014/main" id="{509E97D5-D929-42F4-9F3F-A3777E454A8B}"/>
              </a:ext>
            </a:extLst>
          </p:cNvPr>
          <p:cNvSpPr>
            <a:spLocks noChangeShapeType="1"/>
          </p:cNvSpPr>
          <p:nvPr/>
        </p:nvSpPr>
        <p:spPr bwMode="auto">
          <a:xfrm>
            <a:off x="3200400" y="2667000"/>
            <a:ext cx="1066800" cy="381000"/>
          </a:xfrm>
          <a:prstGeom prst="line">
            <a:avLst/>
          </a:prstGeom>
          <a:noFill/>
          <a:ln w="349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Tree>
    <p:extLst>
      <p:ext uri="{BB962C8B-B14F-4D97-AF65-F5344CB8AC3E}">
        <p14:creationId xmlns:p14="http://schemas.microsoft.com/office/powerpoint/2010/main" val="17042979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99AF23-038A-16D2-C161-263AF66D9DE2}"/>
              </a:ext>
            </a:extLst>
          </p:cNvPr>
          <p:cNvPicPr>
            <a:picLocks noGrp="1" noChangeAspect="1"/>
          </p:cNvPicPr>
          <p:nvPr>
            <p:ph/>
          </p:nvPr>
        </p:nvPicPr>
        <p:blipFill>
          <a:blip r:embed="rId3"/>
          <a:stretch>
            <a:fillRect/>
          </a:stretch>
        </p:blipFill>
        <p:spPr>
          <a:xfrm>
            <a:off x="457200" y="1492758"/>
            <a:ext cx="8229600" cy="3415284"/>
          </a:xfrm>
          <a:prstGeom prst="rect">
            <a:avLst/>
          </a:prstGeom>
          <a:noFill/>
        </p:spPr>
      </p:pic>
      <p:sp>
        <p:nvSpPr>
          <p:cNvPr id="4" name="Θέση αριθμού διαφάνειας 3">
            <a:extLst>
              <a:ext uri="{FF2B5EF4-FFF2-40B4-BE49-F238E27FC236}">
                <a16:creationId xmlns:a16="http://schemas.microsoft.com/office/drawing/2014/main" id="{423AA813-DCF2-4789-AE32-BD6C695A7B77}"/>
              </a:ext>
            </a:extLst>
          </p:cNvPr>
          <p:cNvSpPr>
            <a:spLocks noGrp="1"/>
          </p:cNvSpPr>
          <p:nvPr>
            <p:ph type="sldNum" sz="quarter" idx="12"/>
          </p:nvPr>
        </p:nvSpPr>
        <p:spPr>
          <a:xfrm>
            <a:off x="6553200" y="6245225"/>
            <a:ext cx="2133600" cy="476250"/>
          </a:xfrm>
        </p:spPr>
        <p:txBody>
          <a:bodyPr anchor="ctr">
            <a:normAutofit/>
          </a:bodyPr>
          <a:lstStyle/>
          <a:p>
            <a:pPr>
              <a:spcAft>
                <a:spcPts val="600"/>
              </a:spcAft>
              <a:defRPr/>
            </a:pPr>
            <a:fld id="{97EC3DE6-4117-428A-8318-D673B2643940}" type="slidenum">
              <a:rPr lang="en-US" altLang="el-GR" smtClean="0"/>
              <a:pPr>
                <a:spcAft>
                  <a:spcPts val="600"/>
                </a:spcAft>
                <a:defRPr/>
              </a:pPr>
              <a:t>2</a:t>
            </a:fld>
            <a:endParaRPr lang="en-US" altLang="el-GR"/>
          </a:p>
        </p:txBody>
      </p:sp>
    </p:spTree>
    <p:extLst>
      <p:ext uri="{BB962C8B-B14F-4D97-AF65-F5344CB8AC3E}">
        <p14:creationId xmlns:p14="http://schemas.microsoft.com/office/powerpoint/2010/main" val="383532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683568" y="1484784"/>
            <a:ext cx="4176464" cy="5040560"/>
          </a:xfrm>
        </p:spPr>
        <p:txBody>
          <a:bodyPr/>
          <a:lstStyle/>
          <a:p>
            <a:r>
              <a:rPr lang="el-GR" dirty="0"/>
              <a:t>Παγκόσμιες αλλαγές στη στάθμη της θάλασσας</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20</a:t>
            </a:fld>
            <a:endParaRPr lang="en-US" altLang="el-GR">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8640"/>
            <a:ext cx="3520578" cy="652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506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B1E2-F106-E261-8705-4C71E0C20A86}"/>
              </a:ext>
            </a:extLst>
          </p:cNvPr>
          <p:cNvSpPr>
            <a:spLocks noGrp="1"/>
          </p:cNvSpPr>
          <p:nvPr>
            <p:ph type="title"/>
          </p:nvPr>
        </p:nvSpPr>
        <p:spPr/>
        <p:txBody>
          <a:bodyPr/>
          <a:lstStyle/>
          <a:p>
            <a:endParaRPr lang="el-GR"/>
          </a:p>
        </p:txBody>
      </p:sp>
      <p:sp>
        <p:nvSpPr>
          <p:cNvPr id="3" name="Slide Number Placeholder 2">
            <a:extLst>
              <a:ext uri="{FF2B5EF4-FFF2-40B4-BE49-F238E27FC236}">
                <a16:creationId xmlns:a16="http://schemas.microsoft.com/office/drawing/2014/main" id="{86B05AD7-CCDF-4EED-A4EC-D66D21B7A38E}"/>
              </a:ext>
            </a:extLst>
          </p:cNvPr>
          <p:cNvSpPr>
            <a:spLocks noGrp="1"/>
          </p:cNvSpPr>
          <p:nvPr>
            <p:ph type="sldNum" sz="quarter" idx="12"/>
          </p:nvPr>
        </p:nvSpPr>
        <p:spPr/>
        <p:txBody>
          <a:bodyPr/>
          <a:lstStyle/>
          <a:p>
            <a:pPr>
              <a:defRPr/>
            </a:pPr>
            <a:fld id="{789D74A6-6421-422E-911A-61E50FB29141}" type="slidenum">
              <a:rPr lang="en-US" altLang="el-GR" smtClean="0">
                <a:solidFill>
                  <a:prstClr val="black">
                    <a:tint val="75000"/>
                  </a:prstClr>
                </a:solidFill>
              </a:rPr>
              <a:pPr>
                <a:defRPr/>
              </a:pPr>
              <a:t>21</a:t>
            </a:fld>
            <a:endParaRPr lang="en-US" altLang="el-GR">
              <a:solidFill>
                <a:prstClr val="black">
                  <a:tint val="75000"/>
                </a:prstClr>
              </a:solidFill>
            </a:endParaRPr>
          </a:p>
        </p:txBody>
      </p:sp>
      <p:pic>
        <p:nvPicPr>
          <p:cNvPr id="4" name="Picture 3">
            <a:extLst>
              <a:ext uri="{FF2B5EF4-FFF2-40B4-BE49-F238E27FC236}">
                <a16:creationId xmlns:a16="http://schemas.microsoft.com/office/drawing/2014/main" id="{B805BCA0-1E9B-BD99-86B7-0EA815EC3AF8}"/>
              </a:ext>
            </a:extLst>
          </p:cNvPr>
          <p:cNvPicPr>
            <a:picLocks noChangeAspect="1"/>
          </p:cNvPicPr>
          <p:nvPr/>
        </p:nvPicPr>
        <p:blipFill>
          <a:blip r:embed="rId2"/>
          <a:stretch>
            <a:fillRect/>
          </a:stretch>
        </p:blipFill>
        <p:spPr>
          <a:xfrm>
            <a:off x="1691680" y="292594"/>
            <a:ext cx="5478567" cy="6340475"/>
          </a:xfrm>
          <a:prstGeom prst="rect">
            <a:avLst/>
          </a:prstGeom>
        </p:spPr>
      </p:pic>
    </p:spTree>
    <p:extLst>
      <p:ext uri="{BB962C8B-B14F-4D97-AF65-F5344CB8AC3E}">
        <p14:creationId xmlns:p14="http://schemas.microsoft.com/office/powerpoint/2010/main" val="49019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l-GR" dirty="0"/>
              <a:t>Κάμβριο</a:t>
            </a:r>
            <a:endParaRPr lang="en-US" dirty="0"/>
          </a:p>
        </p:txBody>
      </p:sp>
      <p:sp>
        <p:nvSpPr>
          <p:cNvPr id="4" name="Subtitle 3"/>
          <p:cNvSpPr>
            <a:spLocks noGrp="1"/>
          </p:cNvSpPr>
          <p:nvPr>
            <p:ph type="subTitle" idx="1"/>
          </p:nvPr>
        </p:nvSpPr>
        <p:spPr/>
        <p:txBody>
          <a:bodyPr>
            <a:normAutofit/>
          </a:bodyPr>
          <a:lstStyle/>
          <a:p>
            <a:r>
              <a:rPr lang="it-IT" sz="1800" dirty="0"/>
              <a:t>542 </a:t>
            </a:r>
            <a:r>
              <a:rPr lang="el-GR" sz="1800" dirty="0"/>
              <a:t>-</a:t>
            </a:r>
            <a:r>
              <a:rPr lang="it-IT" sz="1800" dirty="0"/>
              <a:t> 488 </a:t>
            </a:r>
            <a:r>
              <a:rPr lang="el-GR" sz="1800" dirty="0" err="1"/>
              <a:t>εκατομ</a:t>
            </a:r>
            <a:r>
              <a:rPr lang="el-GR" sz="1800" dirty="0"/>
              <a:t>. Χρόνια πριν</a:t>
            </a:r>
            <a:endParaRPr lang="it-IT" sz="1800" dirty="0"/>
          </a:p>
        </p:txBody>
      </p:sp>
      <p:sp>
        <p:nvSpPr>
          <p:cNvPr id="2" name="Content Placeholder 2">
            <a:extLst>
              <a:ext uri="{FF2B5EF4-FFF2-40B4-BE49-F238E27FC236}">
                <a16:creationId xmlns:a16="http://schemas.microsoft.com/office/drawing/2014/main" id="{2506E171-6234-DF7B-788B-3CFB43F2DF0D}"/>
              </a:ext>
            </a:extLst>
          </p:cNvPr>
          <p:cNvSpPr txBox="1">
            <a:spLocks/>
          </p:cNvSpPr>
          <p:nvPr/>
        </p:nvSpPr>
        <p:spPr>
          <a:xfrm>
            <a:off x="5076056" y="1371600"/>
            <a:ext cx="3428821" cy="1828800"/>
          </a:xfrm>
          <a:prstGeom prst="rect">
            <a:avLst/>
          </a:prstGeom>
        </p:spPr>
        <p:txBody>
          <a:bodyPr vert="horz" lIns="91440" tIns="45720" rIns="91440" bIns="45720" rtlCol="0">
            <a:normAutofit/>
          </a:bodyPr>
          <a:lstStyle>
            <a:lvl1pPr marL="0" indent="0" algn="l" defTabSz="685983" rtl="0" eaLnBrk="1" latinLnBrk="0" hangingPunct="1">
              <a:lnSpc>
                <a:spcPct val="90000"/>
              </a:lnSpc>
              <a:spcBef>
                <a:spcPts val="0"/>
              </a:spcBef>
              <a:buSzPct val="80000"/>
              <a:buFont typeface="Arial" pitchFamily="34" charset="0"/>
              <a:buNone/>
              <a:defRPr sz="1500" kern="1200" cap="none" baseline="0">
                <a:solidFill>
                  <a:schemeClr val="tx2"/>
                </a:solidFill>
                <a:latin typeface="+mn-lt"/>
                <a:ea typeface="+mn-ea"/>
                <a:cs typeface="+mn-cs"/>
              </a:defRPr>
            </a:lvl1pPr>
            <a:lvl2pPr marL="342991" indent="0" algn="ctr" defTabSz="685983" rtl="0" eaLnBrk="1" latinLnBrk="0" hangingPunct="1">
              <a:lnSpc>
                <a:spcPct val="90000"/>
              </a:lnSpc>
              <a:spcBef>
                <a:spcPts val="450"/>
              </a:spcBef>
              <a:buSzPct val="80000"/>
              <a:buFont typeface="Arial" pitchFamily="34" charset="0"/>
              <a:buNone/>
              <a:defRPr sz="1500" kern="1200">
                <a:solidFill>
                  <a:schemeClr val="tx1">
                    <a:tint val="75000"/>
                  </a:schemeClr>
                </a:solidFill>
                <a:latin typeface="+mn-lt"/>
                <a:ea typeface="+mn-ea"/>
                <a:cs typeface="+mn-cs"/>
              </a:defRPr>
            </a:lvl2pPr>
            <a:lvl3pPr marL="685983" indent="0" algn="ctr" defTabSz="685983" rtl="0" eaLnBrk="1" latinLnBrk="0" hangingPunct="1">
              <a:lnSpc>
                <a:spcPct val="90000"/>
              </a:lnSpc>
              <a:spcBef>
                <a:spcPts val="450"/>
              </a:spcBef>
              <a:buSzPct val="80000"/>
              <a:buFont typeface="Arial" pitchFamily="34" charset="0"/>
              <a:buNone/>
              <a:defRPr sz="1350" kern="1200">
                <a:solidFill>
                  <a:schemeClr val="tx1">
                    <a:tint val="75000"/>
                  </a:schemeClr>
                </a:solidFill>
                <a:latin typeface="+mn-lt"/>
                <a:ea typeface="+mn-ea"/>
                <a:cs typeface="+mn-cs"/>
              </a:defRPr>
            </a:lvl3pPr>
            <a:lvl4pPr marL="1028974"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4pPr>
            <a:lvl5pPr marL="1371966"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5pPr>
            <a:lvl6pPr marL="1714957"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6pPr>
            <a:lvl7pPr marL="2057949"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7pPr>
            <a:lvl8pPr marL="2400940"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8pPr>
            <a:lvl9pPr marL="2743932" indent="0" algn="ctr" defTabSz="685983" rtl="0" eaLnBrk="1" latinLnBrk="0" hangingPunct="1">
              <a:lnSpc>
                <a:spcPct val="90000"/>
              </a:lnSpc>
              <a:spcBef>
                <a:spcPts val="450"/>
              </a:spcBef>
              <a:buSzPct val="80000"/>
              <a:buFont typeface="Arial" pitchFamily="34" charset="0"/>
              <a:buNone/>
              <a:defRPr sz="1200" kern="1200">
                <a:solidFill>
                  <a:schemeClr val="tx1">
                    <a:tint val="75000"/>
                  </a:schemeClr>
                </a:solidFill>
                <a:latin typeface="+mn-lt"/>
                <a:ea typeface="+mn-ea"/>
                <a:cs typeface="+mn-cs"/>
              </a:defRPr>
            </a:lvl9pPr>
          </a:lstStyle>
          <a:p>
            <a:r>
              <a:rPr lang="el-GR" dirty="0"/>
              <a:t>Χωρίζεται σε:</a:t>
            </a:r>
          </a:p>
          <a:p>
            <a:pPr lvl="1"/>
            <a:r>
              <a:rPr lang="el-GR" dirty="0"/>
              <a:t>Γεώργιο (Κατώτερο)</a:t>
            </a:r>
          </a:p>
          <a:p>
            <a:pPr lvl="1"/>
            <a:r>
              <a:rPr lang="el-GR" dirty="0"/>
              <a:t>Ακάδιο (Μέσο)</a:t>
            </a:r>
          </a:p>
          <a:p>
            <a:pPr lvl="1"/>
            <a:r>
              <a:rPr lang="el-GR" dirty="0"/>
              <a:t>Ποτσδάμιο (Ανώτερο)</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00829ED-9889-4423-B972-DD8B926A0B04}"/>
              </a:ext>
            </a:extLst>
          </p:cNvPr>
          <p:cNvSpPr>
            <a:spLocks noGrp="1" noChangeArrowheads="1"/>
          </p:cNvSpPr>
          <p:nvPr>
            <p:ph type="title"/>
          </p:nvPr>
        </p:nvSpPr>
        <p:spPr/>
        <p:txBody>
          <a:bodyPr/>
          <a:lstStyle/>
          <a:p>
            <a:pPr eaLnBrk="1" hangingPunct="1">
              <a:defRPr/>
            </a:pPr>
            <a:r>
              <a:rPr lang="el-GR" dirty="0"/>
              <a:t>Η βάση του Καμβρίου</a:t>
            </a:r>
            <a:endParaRPr lang="en-US" dirty="0"/>
          </a:p>
        </p:txBody>
      </p:sp>
      <p:pic>
        <p:nvPicPr>
          <p:cNvPr id="4099" name="Picture 6" descr="http://www.ucmp.berkeley.edu/arthropoda/trilobita/nevadella.jpg">
            <a:extLst>
              <a:ext uri="{FF2B5EF4-FFF2-40B4-BE49-F238E27FC236}">
                <a16:creationId xmlns:a16="http://schemas.microsoft.com/office/drawing/2014/main" id="{082126AF-137A-40F6-8A59-325D3D00C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28800"/>
            <a:ext cx="60785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5">
            <a:extLst>
              <a:ext uri="{FF2B5EF4-FFF2-40B4-BE49-F238E27FC236}">
                <a16:creationId xmlns:a16="http://schemas.microsoft.com/office/drawing/2014/main" id="{59E49955-F0E8-4F5C-AFFB-1367D7EA29AC}"/>
              </a:ext>
            </a:extLst>
          </p:cNvPr>
          <p:cNvSpPr>
            <a:spLocks noChangeArrowheads="1"/>
          </p:cNvSpPr>
          <p:nvPr/>
        </p:nvSpPr>
        <p:spPr bwMode="auto">
          <a:xfrm>
            <a:off x="431318" y="5786100"/>
            <a:ext cx="8461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defRPr>
            </a:lvl1pPr>
            <a:lvl2pPr marL="742950" indent="-285750">
              <a:defRPr sz="1200">
                <a:solidFill>
                  <a:srgbClr val="000000"/>
                </a:solidFill>
                <a:latin typeface="Arial" panose="020B0604020202020204" pitchFamily="34" charset="0"/>
              </a:defRPr>
            </a:lvl2pPr>
            <a:lvl3pPr marL="1143000" indent="-228600">
              <a:defRPr sz="1200">
                <a:solidFill>
                  <a:srgbClr val="000000"/>
                </a:solidFill>
                <a:latin typeface="Arial" panose="020B0604020202020204" pitchFamily="34" charset="0"/>
              </a:defRPr>
            </a:lvl3pPr>
            <a:lvl4pPr marL="1600200" indent="-228600">
              <a:defRPr sz="1200">
                <a:solidFill>
                  <a:srgbClr val="000000"/>
                </a:solidFill>
                <a:latin typeface="Arial" panose="020B0604020202020204" pitchFamily="34" charset="0"/>
              </a:defRPr>
            </a:lvl4pPr>
            <a:lvl5pPr marL="2057400" indent="-228600">
              <a:defRPr sz="1200">
                <a:solidFill>
                  <a:srgbClr val="000000"/>
                </a:solidFill>
                <a:latin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defRPr>
            </a:lvl9pPr>
          </a:lstStyle>
          <a:p>
            <a:r>
              <a:rPr lang="el-GR" altLang="el-GR" sz="2800" dirty="0">
                <a:solidFill>
                  <a:srgbClr val="FF0000"/>
                </a:solidFill>
                <a:latin typeface="+mj-lt"/>
              </a:rPr>
              <a:t>Ξεκινά με την εμφάνιση πρώτων ορατών απολιθωμάτων</a:t>
            </a:r>
            <a:endParaRPr lang="en-US" altLang="el-GR" sz="2800" dirty="0">
              <a:solidFill>
                <a:srgbClr val="FF0000"/>
              </a:solidFill>
              <a:latin typeface="+mj-l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7" y="490315"/>
            <a:ext cx="3446044" cy="706437"/>
          </a:xfrm>
        </p:spPr>
        <p:txBody>
          <a:bodyPr anchor="t"/>
          <a:lstStyle/>
          <a:p>
            <a:r>
              <a:rPr lang="el-GR" sz="2800" dirty="0"/>
              <a:t>Η ζωή στο Κάμβριο</a:t>
            </a:r>
            <a:endParaRPr lang="en-US" sz="2800" dirty="0"/>
          </a:p>
        </p:txBody>
      </p:sp>
      <p:sp>
        <p:nvSpPr>
          <p:cNvPr id="4" name="Text Placeholder 3"/>
          <p:cNvSpPr>
            <a:spLocks noGrp="1"/>
          </p:cNvSpPr>
          <p:nvPr>
            <p:ph type="body" sz="half" idx="2"/>
          </p:nvPr>
        </p:nvSpPr>
        <p:spPr>
          <a:xfrm>
            <a:off x="467544" y="1315998"/>
            <a:ext cx="3601897" cy="5410200"/>
          </a:xfrm>
        </p:spPr>
        <p:txBody>
          <a:bodyPr>
            <a:normAutofit/>
          </a:bodyPr>
          <a:lstStyle/>
          <a:p>
            <a:r>
              <a:rPr lang="el-GR" sz="2000" dirty="0"/>
              <a:t>Τρεις κύριες ομάδες κυριαρχούν στα απολιθώματα.</a:t>
            </a:r>
          </a:p>
          <a:p>
            <a:endParaRPr lang="en-US" sz="2000" dirty="0"/>
          </a:p>
          <a:p>
            <a:pPr marL="342900" indent="-342900">
              <a:buFont typeface="+mj-lt"/>
              <a:buAutoNum type="arabicPeriod"/>
            </a:pPr>
            <a:r>
              <a:rPr lang="el-GR" sz="2000" dirty="0" err="1">
                <a:solidFill>
                  <a:schemeClr val="accent1">
                    <a:lumMod val="60000"/>
                    <a:lumOff val="40000"/>
                  </a:schemeClr>
                </a:solidFill>
              </a:rPr>
              <a:t>Τριλοβίτες</a:t>
            </a:r>
            <a:endParaRPr lang="en-US" sz="2000" dirty="0">
              <a:solidFill>
                <a:schemeClr val="accent1">
                  <a:lumMod val="60000"/>
                  <a:lumOff val="40000"/>
                </a:schemeClr>
              </a:solidFill>
            </a:endParaRPr>
          </a:p>
          <a:p>
            <a:pPr marL="342900" indent="-342900">
              <a:buFont typeface="+mj-lt"/>
              <a:buAutoNum type="arabicPeriod"/>
            </a:pPr>
            <a:r>
              <a:rPr lang="el-GR" sz="2000" dirty="0" err="1">
                <a:solidFill>
                  <a:schemeClr val="accent1">
                    <a:lumMod val="60000"/>
                    <a:lumOff val="40000"/>
                  </a:schemeClr>
                </a:solidFill>
              </a:rPr>
              <a:t>Αναρθρα</a:t>
            </a:r>
            <a:r>
              <a:rPr lang="el-GR" sz="2000" dirty="0">
                <a:solidFill>
                  <a:schemeClr val="accent1">
                    <a:lumMod val="60000"/>
                    <a:lumOff val="40000"/>
                  </a:schemeClr>
                </a:solidFill>
              </a:rPr>
              <a:t> </a:t>
            </a:r>
            <a:r>
              <a:rPr lang="el-GR" sz="2000" dirty="0" err="1">
                <a:solidFill>
                  <a:schemeClr val="accent1">
                    <a:lumMod val="60000"/>
                    <a:lumOff val="40000"/>
                  </a:schemeClr>
                </a:solidFill>
              </a:rPr>
              <a:t>βραχιονόποδα</a:t>
            </a:r>
            <a:endParaRPr lang="en-US" sz="2000" dirty="0">
              <a:solidFill>
                <a:schemeClr val="accent1">
                  <a:lumMod val="60000"/>
                  <a:lumOff val="40000"/>
                </a:schemeClr>
              </a:solidFill>
            </a:endParaRPr>
          </a:p>
          <a:p>
            <a:pPr marL="342900" indent="-342900">
              <a:buFont typeface="+mj-lt"/>
              <a:buAutoNum type="arabicPeriod"/>
            </a:pPr>
            <a:r>
              <a:rPr lang="en-US" sz="2000" dirty="0">
                <a:solidFill>
                  <a:schemeClr val="accent1">
                    <a:lumMod val="60000"/>
                    <a:lumOff val="40000"/>
                  </a:schemeClr>
                </a:solidFill>
              </a:rPr>
              <a:t>Archaeocyathids</a:t>
            </a:r>
          </a:p>
          <a:p>
            <a:endParaRPr lang="en-US" sz="2000" dirty="0">
              <a:solidFill>
                <a:schemeClr val="accent1">
                  <a:lumMod val="60000"/>
                  <a:lumOff val="40000"/>
                </a:schemeClr>
              </a:solidFill>
            </a:endParaRPr>
          </a:p>
          <a:p>
            <a:pPr marL="285750" indent="-285750">
              <a:buFont typeface="Arial" panose="020B0604020202020204" pitchFamily="34" charset="0"/>
              <a:buChar char="•"/>
            </a:pPr>
            <a:r>
              <a:rPr lang="el-GR" sz="2000" dirty="0">
                <a:solidFill>
                  <a:schemeClr val="accent1">
                    <a:lumMod val="60000"/>
                    <a:lumOff val="40000"/>
                  </a:schemeClr>
                </a:solidFill>
              </a:rPr>
              <a:t>Οι πρώτοι οργανισμοί με δομή σαν σπονδυλική στήλη εμφανίστηκαν κατά τη διάρκεια του Καμβρίου. Πιθανός πρόγονος για όλη την ασπόνδυλη ζωή.</a:t>
            </a:r>
            <a:endParaRPr lang="en-US" sz="2000" dirty="0">
              <a:solidFill>
                <a:schemeClr val="accent1">
                  <a:lumMod val="60000"/>
                  <a:lumOff val="40000"/>
                </a:schemeClr>
              </a:solidFill>
            </a:endParaRPr>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val="0"/>
              </a:ext>
            </a:extLst>
          </a:blip>
          <a:srcRect l="22335" r="22335"/>
          <a:stretch>
            <a:fillRect/>
          </a:stretch>
        </p:blipFill>
        <p:spPr>
          <a:xfrm>
            <a:off x="4724400" y="762000"/>
            <a:ext cx="3796203" cy="52578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495800" y="6172200"/>
            <a:ext cx="4572000" cy="553998"/>
          </a:xfrm>
          <a:prstGeom prst="rect">
            <a:avLst/>
          </a:prstGeom>
        </p:spPr>
        <p:txBody>
          <a:bodyPr>
            <a:spAutoFit/>
          </a:bodyPr>
          <a:lstStyle/>
          <a:p>
            <a:r>
              <a:rPr lang="en-US" sz="1000" dirty="0">
                <a:solidFill>
                  <a:schemeClr val="bg1"/>
                </a:solidFill>
              </a:rPr>
              <a:t>Figure 9. Representation of Cambrian Life.</a:t>
            </a:r>
          </a:p>
          <a:p>
            <a:r>
              <a:rPr lang="en-US" sz="1000" dirty="0">
                <a:solidFill>
                  <a:schemeClr val="bg1"/>
                </a:solidFill>
              </a:rPr>
              <a:t>http://www.educatetruth.com/media/debate-between-stephen-meyer-and-charles-marshall/</a:t>
            </a: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3903" y="211948"/>
            <a:ext cx="6859787" cy="609600"/>
          </a:xfrm>
        </p:spPr>
        <p:txBody>
          <a:bodyPr anchor="t"/>
          <a:lstStyle/>
          <a:p>
            <a:r>
              <a:rPr lang="el-GR" dirty="0"/>
              <a:t>Η ζωή στο Κάμβριο</a:t>
            </a:r>
            <a:endParaRPr lang="en-US" dirty="0"/>
          </a:p>
        </p:txBody>
      </p:sp>
      <p:sp>
        <p:nvSpPr>
          <p:cNvPr id="6" name="Text Placeholder 5"/>
          <p:cNvSpPr>
            <a:spLocks noGrp="1"/>
          </p:cNvSpPr>
          <p:nvPr>
            <p:ph type="body" idx="1"/>
          </p:nvPr>
        </p:nvSpPr>
        <p:spPr>
          <a:xfrm>
            <a:off x="1236142" y="1182893"/>
            <a:ext cx="3263402" cy="609600"/>
          </a:xfrm>
        </p:spPr>
        <p:txBody>
          <a:bodyPr anchor="t"/>
          <a:lstStyle/>
          <a:p>
            <a:pPr algn="ctr"/>
            <a:r>
              <a:rPr lang="el-GR" dirty="0" err="1">
                <a:solidFill>
                  <a:schemeClr val="tx1"/>
                </a:solidFill>
              </a:rPr>
              <a:t>Τριλοβίτες</a:t>
            </a:r>
            <a:endParaRPr lang="en-US" dirty="0">
              <a:solidFill>
                <a:schemeClr val="tx1"/>
              </a:solidFill>
            </a:endParaRPr>
          </a:p>
          <a:p>
            <a:endParaRPr lang="en-US" dirty="0">
              <a:solidFill>
                <a:schemeClr val="tx1"/>
              </a:solidFill>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43631" y="2357865"/>
            <a:ext cx="2382886" cy="33172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 Placeholder 7"/>
          <p:cNvSpPr>
            <a:spLocks noGrp="1"/>
          </p:cNvSpPr>
          <p:nvPr>
            <p:ph type="body" sz="quarter" idx="3"/>
          </p:nvPr>
        </p:nvSpPr>
        <p:spPr>
          <a:xfrm>
            <a:off x="4724400" y="1182893"/>
            <a:ext cx="4114800" cy="777525"/>
          </a:xfrm>
        </p:spPr>
        <p:txBody>
          <a:bodyPr anchor="t"/>
          <a:lstStyle/>
          <a:p>
            <a:pPr algn="ctr"/>
            <a:r>
              <a:rPr lang="el-GR" dirty="0" err="1">
                <a:solidFill>
                  <a:schemeClr val="tx1"/>
                </a:solidFill>
              </a:rPr>
              <a:t>Αναρθρα</a:t>
            </a:r>
            <a:r>
              <a:rPr lang="el-GR" dirty="0">
                <a:solidFill>
                  <a:schemeClr val="tx1"/>
                </a:solidFill>
              </a:rPr>
              <a:t> </a:t>
            </a:r>
            <a:r>
              <a:rPr lang="el-GR" dirty="0" err="1">
                <a:solidFill>
                  <a:schemeClr val="tx1"/>
                </a:solidFill>
              </a:rPr>
              <a:t>βραχιονόποδα</a:t>
            </a:r>
            <a:endParaRPr lang="en-US" dirty="0">
              <a:solidFill>
                <a:schemeClr val="tx1"/>
              </a:solidFill>
            </a:endParaRPr>
          </a:p>
          <a:p>
            <a:endParaRPr lang="en-US" dirty="0"/>
          </a:p>
        </p:txBody>
      </p:sp>
      <p:pic>
        <p:nvPicPr>
          <p:cNvPr id="11" name="Content Placeholder 10"/>
          <p:cNvPicPr>
            <a:picLocks noGrp="1" noChangeAspect="1"/>
          </p:cNvPicPr>
          <p:nvPr>
            <p:ph sz="quarter" idx="4"/>
          </p:nvPr>
        </p:nvPicPr>
        <p:blipFill rotWithShape="1">
          <a:blip r:embed="rId4">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t="1418" r="49449"/>
          <a:stretch/>
        </p:blipFill>
        <p:spPr>
          <a:xfrm>
            <a:off x="5508104" y="2389408"/>
            <a:ext cx="2286000" cy="32851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1"/>
          <p:cNvSpPr/>
          <p:nvPr/>
        </p:nvSpPr>
        <p:spPr>
          <a:xfrm>
            <a:off x="1434350" y="6252459"/>
            <a:ext cx="3290050" cy="507831"/>
          </a:xfrm>
          <a:prstGeom prst="rect">
            <a:avLst/>
          </a:prstGeom>
        </p:spPr>
        <p:txBody>
          <a:bodyPr wrap="square">
            <a:spAutoFit/>
          </a:bodyPr>
          <a:lstStyle/>
          <a:p>
            <a:r>
              <a:rPr lang="en-US" sz="900" dirty="0">
                <a:solidFill>
                  <a:schemeClr val="bg1"/>
                </a:solidFill>
              </a:rPr>
              <a:t>Figure 10. Trilobite Species</a:t>
            </a:r>
          </a:p>
          <a:p>
            <a:r>
              <a:rPr lang="en-US" sz="900" dirty="0">
                <a:solidFill>
                  <a:schemeClr val="bg1"/>
                </a:solidFill>
              </a:rPr>
              <a:t>http://www.creationcadets.com/index.php/museum/artifact/trilobite1</a:t>
            </a:r>
          </a:p>
        </p:txBody>
      </p:sp>
      <p:sp>
        <p:nvSpPr>
          <p:cNvPr id="3" name="Rectangle 2"/>
          <p:cNvSpPr/>
          <p:nvPr/>
        </p:nvSpPr>
        <p:spPr>
          <a:xfrm>
            <a:off x="5334000" y="6334780"/>
            <a:ext cx="4572000" cy="523220"/>
          </a:xfrm>
          <a:prstGeom prst="rect">
            <a:avLst/>
          </a:prstGeom>
        </p:spPr>
        <p:txBody>
          <a:bodyPr>
            <a:spAutoFit/>
          </a:bodyPr>
          <a:lstStyle/>
          <a:p>
            <a:r>
              <a:rPr lang="en-US" sz="900" dirty="0">
                <a:solidFill>
                  <a:schemeClr val="bg1"/>
                </a:solidFill>
              </a:rPr>
              <a:t>Figure 11. Inarticulate brachiopods</a:t>
            </a:r>
          </a:p>
          <a:p>
            <a:r>
              <a:rPr lang="en-US" sz="900" dirty="0">
                <a:solidFill>
                  <a:schemeClr val="bg1"/>
                </a:solidFill>
              </a:rPr>
              <a:t>http://www.steffiprints.de/ebay/Fraas2014/Fraas009010.jpg</a:t>
            </a:r>
          </a:p>
          <a:p>
            <a:endParaRPr lang="en-US" sz="1000" dirty="0">
              <a:solidFill>
                <a:schemeClr val="bg1"/>
              </a:solidFill>
            </a:endParaRPr>
          </a:p>
        </p:txBody>
      </p:sp>
    </p:spTree>
    <p:extLst>
      <p:ext uri="{BB962C8B-B14F-4D97-AF65-F5344CB8AC3E}">
        <p14:creationId xmlns:p14="http://schemas.microsoft.com/office/powerpoint/2010/main" val="1065291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αρχή του Καμβρίου</a:t>
            </a:r>
          </a:p>
        </p:txBody>
      </p:sp>
      <p:sp>
        <p:nvSpPr>
          <p:cNvPr id="3" name="Content Placeholder 2"/>
          <p:cNvSpPr>
            <a:spLocks noGrp="1"/>
          </p:cNvSpPr>
          <p:nvPr>
            <p:ph idx="1"/>
          </p:nvPr>
        </p:nvSpPr>
        <p:spPr>
          <a:xfrm>
            <a:off x="395536" y="1340768"/>
            <a:ext cx="4762872" cy="4525963"/>
          </a:xfrm>
        </p:spPr>
        <p:txBody>
          <a:bodyPr/>
          <a:lstStyle/>
          <a:p>
            <a:r>
              <a:rPr lang="el-GR" sz="2000" dirty="0"/>
              <a:t>Το Κάμβριο παλαιότερα προσδιοριζόταν από την πρώτη εμφάνιση οργανισμών με </a:t>
            </a:r>
            <a:r>
              <a:rPr lang="el-GR" sz="2000" dirty="0" err="1"/>
              <a:t>χιτινώδες</a:t>
            </a:r>
            <a:r>
              <a:rPr lang="el-GR" sz="2000" dirty="0"/>
              <a:t> κέλυφος, όπως οι </a:t>
            </a:r>
            <a:r>
              <a:rPr lang="el-GR" sz="2000" b="1" dirty="0" err="1">
                <a:solidFill>
                  <a:srgbClr val="FF0000"/>
                </a:solidFill>
              </a:rPr>
              <a:t>τριλοβίτες</a:t>
            </a:r>
            <a:r>
              <a:rPr lang="el-GR" sz="2000" dirty="0"/>
              <a:t>. Ωστόσο, το 1970 ανακαλύφθηκαν μικρά απολιθώματα με σκληρό κέλυφος προτού εμφανιστούν οι πρώτοι </a:t>
            </a:r>
            <a:r>
              <a:rPr lang="el-GR" sz="2000" dirty="0" err="1"/>
              <a:t>τριλοβίτες</a:t>
            </a:r>
            <a:r>
              <a:rPr lang="el-GR" sz="2000" dirty="0"/>
              <a:t>, με χρονολόγηση περίπου στα 544 εκατομμύρια χρόνια.</a:t>
            </a:r>
          </a:p>
          <a:p>
            <a:r>
              <a:rPr lang="el-GR" sz="2000" dirty="0"/>
              <a:t>Σήμερα, η έναρξη του Καμβρίου συνδέεται με την πρώτη εμφάνιση των λαγουμιών </a:t>
            </a:r>
            <a:r>
              <a:rPr lang="el-GR" sz="2000" i="1" dirty="0" err="1">
                <a:solidFill>
                  <a:srgbClr val="FF0000"/>
                </a:solidFill>
              </a:rPr>
              <a:t>Phycodes</a:t>
            </a:r>
            <a:r>
              <a:rPr lang="el-GR" sz="2000" i="1" dirty="0">
                <a:solidFill>
                  <a:srgbClr val="FF0000"/>
                </a:solidFill>
              </a:rPr>
              <a:t> </a:t>
            </a:r>
            <a:r>
              <a:rPr lang="el-GR" sz="2000" i="1" dirty="0" err="1">
                <a:solidFill>
                  <a:srgbClr val="FF0000"/>
                </a:solidFill>
              </a:rPr>
              <a:t>pedum</a:t>
            </a:r>
            <a:r>
              <a:rPr lang="el-GR" sz="2000" dirty="0"/>
              <a:t>, χρονολογημένη στα 542 εκατομμύρια χρόνια με ραδιοχρονολόγηση Ουράνιο – Μόλυβδο από πετρώματα στο Ομάν. Αυτό συμπίπτει με μια χημική ανωμαλία γνωστή ως αρνητική ανωμαλία του άνθρακα (13C).</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26</a:t>
            </a:fld>
            <a:endParaRPr lang="en-US" altLang="el-GR">
              <a:solidFill>
                <a:prstClr val="black">
                  <a:tint val="75000"/>
                </a:prst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243" y="1340768"/>
            <a:ext cx="3328281" cy="208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005064"/>
            <a:ext cx="19050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40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5256584" cy="1143000"/>
          </a:xfrm>
        </p:spPr>
        <p:txBody>
          <a:bodyPr/>
          <a:lstStyle/>
          <a:p>
            <a:r>
              <a:rPr lang="el-GR" sz="4000" b="1" dirty="0"/>
              <a:t>Οι πανίδες του Καμβρίου</a:t>
            </a:r>
          </a:p>
        </p:txBody>
      </p:sp>
      <p:sp>
        <p:nvSpPr>
          <p:cNvPr id="3" name="Content Placeholder 2"/>
          <p:cNvSpPr>
            <a:spLocks noGrp="1"/>
          </p:cNvSpPr>
          <p:nvPr>
            <p:ph idx="1"/>
          </p:nvPr>
        </p:nvSpPr>
        <p:spPr>
          <a:xfrm>
            <a:off x="467544" y="1426467"/>
            <a:ext cx="4464496" cy="4525963"/>
          </a:xfrm>
        </p:spPr>
        <p:txBody>
          <a:bodyPr/>
          <a:lstStyle/>
          <a:p>
            <a:r>
              <a:rPr lang="el-GR" sz="2400" dirty="0"/>
              <a:t>Πανίδες με ζώα με μικρά κελύφη</a:t>
            </a:r>
          </a:p>
          <a:p>
            <a:r>
              <a:rPr lang="el-GR" sz="2400" dirty="0"/>
              <a:t>Πανίδα </a:t>
            </a:r>
            <a:r>
              <a:rPr lang="en-US" sz="2400" dirty="0" err="1"/>
              <a:t>Chengiang</a:t>
            </a:r>
            <a:endParaRPr lang="en-US" sz="2400" dirty="0"/>
          </a:p>
          <a:p>
            <a:r>
              <a:rPr lang="el-GR" sz="2400" dirty="0"/>
              <a:t>Πανίδα </a:t>
            </a:r>
            <a:r>
              <a:rPr lang="en-US" sz="2400" dirty="0"/>
              <a:t>Burgess shale</a:t>
            </a:r>
          </a:p>
          <a:p>
            <a:endParaRPr lang="el-GR" sz="2400" dirty="0"/>
          </a:p>
          <a:p>
            <a:endParaRPr lang="el-GR" sz="2400" dirty="0"/>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27</a:t>
            </a:fld>
            <a:endParaRPr lang="en-US" altLang="el-GR">
              <a:solidFill>
                <a:prstClr val="black">
                  <a:tint val="75000"/>
                </a:prst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836712"/>
            <a:ext cx="34194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99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28</a:t>
            </a:fld>
            <a:endParaRPr lang="en-US" altLang="el-GR">
              <a:solidFill>
                <a:prstClr val="black">
                  <a:tint val="75000"/>
                </a:prst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94849" cy="689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64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l-GR" b="1" dirty="0" err="1"/>
              <a:t>Ορδοβίσιο</a:t>
            </a:r>
            <a:r>
              <a:rPr lang="el-GR" b="1" dirty="0"/>
              <a:t> (485-444 </a:t>
            </a:r>
            <a:r>
              <a:rPr lang="en-US" b="1" dirty="0"/>
              <a:t>my)</a:t>
            </a:r>
            <a:endParaRPr lang="el-GR" b="1" dirty="0"/>
          </a:p>
        </p:txBody>
      </p:sp>
      <p:sp>
        <p:nvSpPr>
          <p:cNvPr id="3" name="Content Placeholder 2"/>
          <p:cNvSpPr>
            <a:spLocks noGrp="1"/>
          </p:cNvSpPr>
          <p:nvPr>
            <p:ph type="body" sz="half" idx="1"/>
          </p:nvPr>
        </p:nvSpPr>
        <p:spPr>
          <a:xfrm>
            <a:off x="457200" y="1600200"/>
            <a:ext cx="4038600" cy="4525963"/>
          </a:xfrm>
        </p:spPr>
        <p:txBody>
          <a:bodyPr wrap="square" anchor="t">
            <a:normAutofit/>
          </a:bodyPr>
          <a:lstStyle/>
          <a:p>
            <a:pPr>
              <a:lnSpc>
                <a:spcPct val="90000"/>
              </a:lnSpc>
            </a:pPr>
            <a:r>
              <a:rPr lang="el-GR" sz="2500"/>
              <a:t>Χωρίζεται σε:</a:t>
            </a:r>
          </a:p>
          <a:p>
            <a:pPr lvl="1">
              <a:lnSpc>
                <a:spcPct val="90000"/>
              </a:lnSpc>
            </a:pPr>
            <a:r>
              <a:rPr lang="el-GR" sz="2500"/>
              <a:t>Κατώτερο</a:t>
            </a:r>
          </a:p>
          <a:p>
            <a:pPr lvl="2">
              <a:lnSpc>
                <a:spcPct val="90000"/>
              </a:lnSpc>
            </a:pPr>
            <a:r>
              <a:rPr lang="el-GR" sz="2500" err="1"/>
              <a:t>Τρεμαδόκιο</a:t>
            </a:r>
            <a:endParaRPr lang="el-GR" sz="2500"/>
          </a:p>
          <a:p>
            <a:pPr lvl="2">
              <a:lnSpc>
                <a:spcPct val="90000"/>
              </a:lnSpc>
            </a:pPr>
            <a:r>
              <a:rPr lang="el-GR" sz="2500" err="1"/>
              <a:t>Σκιδάβιο</a:t>
            </a:r>
            <a:endParaRPr lang="el-GR" sz="2500"/>
          </a:p>
          <a:p>
            <a:pPr lvl="2">
              <a:lnSpc>
                <a:spcPct val="90000"/>
              </a:lnSpc>
            </a:pPr>
            <a:r>
              <a:rPr lang="el-GR" sz="2500" err="1"/>
              <a:t>Αρενίκιο</a:t>
            </a:r>
            <a:endParaRPr lang="el-GR" sz="2500"/>
          </a:p>
          <a:p>
            <a:pPr lvl="2">
              <a:lnSpc>
                <a:spcPct val="90000"/>
              </a:lnSpc>
            </a:pPr>
            <a:r>
              <a:rPr lang="el-GR" sz="2500" err="1"/>
              <a:t>Λανβίρνιο</a:t>
            </a:r>
            <a:endParaRPr lang="el-GR" sz="2500"/>
          </a:p>
          <a:p>
            <a:pPr lvl="2">
              <a:lnSpc>
                <a:spcPct val="90000"/>
              </a:lnSpc>
            </a:pPr>
            <a:r>
              <a:rPr lang="el-GR" sz="2500" err="1"/>
              <a:t>Λανδέιλο</a:t>
            </a:r>
            <a:endParaRPr lang="el-GR" sz="2500"/>
          </a:p>
          <a:p>
            <a:pPr lvl="1">
              <a:lnSpc>
                <a:spcPct val="90000"/>
              </a:lnSpc>
            </a:pPr>
            <a:r>
              <a:rPr lang="el-GR" sz="2500"/>
              <a:t>Ανώτερο</a:t>
            </a:r>
          </a:p>
          <a:p>
            <a:pPr lvl="2">
              <a:lnSpc>
                <a:spcPct val="90000"/>
              </a:lnSpc>
            </a:pPr>
            <a:r>
              <a:rPr lang="el-GR" sz="2500" err="1"/>
              <a:t>Καραδόκιο</a:t>
            </a:r>
            <a:endParaRPr lang="el-GR" sz="2500"/>
          </a:p>
          <a:p>
            <a:pPr lvl="2">
              <a:lnSpc>
                <a:spcPct val="90000"/>
              </a:lnSpc>
            </a:pPr>
            <a:r>
              <a:rPr lang="el-GR" sz="2500" err="1"/>
              <a:t>Ασγίλιο</a:t>
            </a:r>
            <a:endParaRPr lang="el-GR" sz="2500"/>
          </a:p>
        </p:txBody>
      </p:sp>
      <p:pic>
        <p:nvPicPr>
          <p:cNvPr id="5" name="Picture 4">
            <a:extLst>
              <a:ext uri="{FF2B5EF4-FFF2-40B4-BE49-F238E27FC236}">
                <a16:creationId xmlns:a16="http://schemas.microsoft.com/office/drawing/2014/main" id="{24CFCF55-4FE9-9D71-C1D2-996282FAE149}"/>
              </a:ext>
            </a:extLst>
          </p:cNvPr>
          <p:cNvPicPr>
            <a:picLocks noChangeAspect="1"/>
          </p:cNvPicPr>
          <p:nvPr/>
        </p:nvPicPr>
        <p:blipFill rotWithShape="1">
          <a:blip r:embed="rId3"/>
          <a:srcRect l="15234" r="29612" b="-1"/>
          <a:stretch/>
        </p:blipFill>
        <p:spPr>
          <a:xfrm>
            <a:off x="4648200" y="1600200"/>
            <a:ext cx="4038600" cy="4525963"/>
          </a:xfrm>
          <a:prstGeom prst="rect">
            <a:avLst/>
          </a:prstGeom>
          <a:noFill/>
        </p:spPr>
      </p:pic>
      <p:sp>
        <p:nvSpPr>
          <p:cNvPr id="4" name="Slide Number Placeholder 3"/>
          <p:cNvSpPr>
            <a:spLocks noGrp="1"/>
          </p:cNvSpPr>
          <p:nvPr>
            <p:ph type="sldNum" sz="quarter" idx="12"/>
          </p:nvPr>
        </p:nvSpPr>
        <p:spPr>
          <a:xfrm>
            <a:off x="6553200" y="6245225"/>
            <a:ext cx="2133600" cy="476250"/>
          </a:xfrm>
        </p:spPr>
        <p:txBody>
          <a:bodyPr anchor="ctr">
            <a:normAutofit/>
          </a:bodyPr>
          <a:lstStyle/>
          <a:p>
            <a:pPr>
              <a:spcAft>
                <a:spcPts val="600"/>
              </a:spcAft>
              <a:defRPr/>
            </a:pPr>
            <a:fld id="{97EC3DE6-4117-428A-8318-D673B2643940}" type="slidenum">
              <a:rPr lang="en-US" altLang="el-GR" smtClean="0"/>
              <a:pPr>
                <a:spcAft>
                  <a:spcPts val="600"/>
                </a:spcAft>
                <a:defRPr/>
              </a:pPr>
              <a:t>29</a:t>
            </a:fld>
            <a:endParaRPr lang="en-US" altLang="el-GR"/>
          </a:p>
        </p:txBody>
      </p:sp>
    </p:spTree>
    <p:extLst>
      <p:ext uri="{BB962C8B-B14F-4D97-AF65-F5344CB8AC3E}">
        <p14:creationId xmlns:p14="http://schemas.microsoft.com/office/powerpoint/2010/main" val="3304772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80C098-5796-477C-8528-4BAB705DD68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E6EB842-7495-4560-B90E-6AFE000B00EA}"/>
              </a:ext>
            </a:extLst>
          </p:cNvPr>
          <p:cNvSpPr>
            <a:spLocks noGrp="1"/>
          </p:cNvSpPr>
          <p:nvPr>
            <p:ph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90C1DE0-4B83-438B-A937-FDAC67B61E9C}"/>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a:t>
            </a:fld>
            <a:endParaRPr lang="en-US" altLang="el-GR">
              <a:solidFill>
                <a:prstClr val="black">
                  <a:tint val="75000"/>
                </a:prstClr>
              </a:solidFill>
            </a:endParaRPr>
          </a:p>
        </p:txBody>
      </p:sp>
      <p:pic>
        <p:nvPicPr>
          <p:cNvPr id="5" name="Εικόνα 4">
            <a:extLst>
              <a:ext uri="{FF2B5EF4-FFF2-40B4-BE49-F238E27FC236}">
                <a16:creationId xmlns:a16="http://schemas.microsoft.com/office/drawing/2014/main" id="{C1253A79-04F6-4DEC-8C43-FEE04DD8A4BB}"/>
              </a:ext>
            </a:extLst>
          </p:cNvPr>
          <p:cNvPicPr>
            <a:picLocks noChangeAspect="1"/>
          </p:cNvPicPr>
          <p:nvPr/>
        </p:nvPicPr>
        <p:blipFill>
          <a:blip r:embed="rId3"/>
          <a:stretch>
            <a:fillRect/>
          </a:stretch>
        </p:blipFill>
        <p:spPr>
          <a:xfrm>
            <a:off x="0" y="-11935"/>
            <a:ext cx="9144000" cy="6858000"/>
          </a:xfrm>
          <a:prstGeom prst="rect">
            <a:avLst/>
          </a:prstGeom>
        </p:spPr>
      </p:pic>
    </p:spTree>
    <p:extLst>
      <p:ext uri="{BB962C8B-B14F-4D97-AF65-F5344CB8AC3E}">
        <p14:creationId xmlns:p14="http://schemas.microsoft.com/office/powerpoint/2010/main" val="407546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dirty="0"/>
              <a:t>Οι εξαφανίσεις του Αν. </a:t>
            </a:r>
            <a:r>
              <a:rPr lang="el-GR" sz="4000" dirty="0" err="1"/>
              <a:t>Ορδοβισίου</a:t>
            </a:r>
            <a:endParaRPr lang="el-GR" sz="4000" dirty="0"/>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30</a:t>
            </a:fld>
            <a:endParaRPr lang="en-US" altLang="el-GR">
              <a:solidFill>
                <a:prstClr val="black">
                  <a:tint val="75000"/>
                </a:prstClr>
              </a:solidFill>
            </a:endParaRP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66810" y="1340769"/>
            <a:ext cx="443188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5536" y="2204864"/>
            <a:ext cx="3960440" cy="2862322"/>
          </a:xfrm>
          <a:prstGeom prst="rect">
            <a:avLst/>
          </a:prstGeom>
          <a:noFill/>
        </p:spPr>
        <p:txBody>
          <a:bodyPr wrap="square" rtlCol="0">
            <a:spAutoFit/>
          </a:bodyPr>
          <a:lstStyle/>
          <a:p>
            <a:pPr marL="342900" indent="-342900">
              <a:buFont typeface="Arial" panose="020B0604020202020204" pitchFamily="34" charset="0"/>
              <a:buChar char="•"/>
            </a:pPr>
            <a:r>
              <a:rPr lang="el-GR" sz="2000" dirty="0"/>
              <a:t>Η πρώτη καταγεγραμμένη μαζική εξαφάνιση στην ιστορία της Γης</a:t>
            </a:r>
          </a:p>
          <a:p>
            <a:pPr marL="342900" indent="-342900">
              <a:buFont typeface="Arial" panose="020B0604020202020204" pitchFamily="34" charset="0"/>
              <a:buChar char="•"/>
            </a:pPr>
            <a:r>
              <a:rPr lang="el-GR" sz="2000" dirty="0"/>
              <a:t>Σχετίζεται με την ανάπτυξη παγετώνων στην </a:t>
            </a:r>
            <a:r>
              <a:rPr lang="el-GR" sz="2000" dirty="0" err="1"/>
              <a:t>Γκοντβάνα</a:t>
            </a:r>
            <a:r>
              <a:rPr lang="el-GR" sz="2000" dirty="0"/>
              <a:t>, σε συνδυασμό με την μείωση των περιβαλλόντων με ρηχά νερά που σχετίζονται με την πτώση της στάθμης της θάλασσας. </a:t>
            </a:r>
          </a:p>
        </p:txBody>
      </p:sp>
    </p:spTree>
    <p:extLst>
      <p:ext uri="{BB962C8B-B14F-4D97-AF65-F5344CB8AC3E}">
        <p14:creationId xmlns:p14="http://schemas.microsoft.com/office/powerpoint/2010/main" val="352328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l-GR" dirty="0" err="1"/>
              <a:t>Σιλούριο</a:t>
            </a:r>
            <a:r>
              <a:rPr lang="el-GR" dirty="0"/>
              <a:t> (444-419 </a:t>
            </a:r>
            <a:r>
              <a:rPr lang="en-US" dirty="0"/>
              <a:t>my)</a:t>
            </a:r>
            <a:endParaRPr lang="el-GR" dirty="0"/>
          </a:p>
        </p:txBody>
      </p:sp>
      <p:sp>
        <p:nvSpPr>
          <p:cNvPr id="3" name="Content Placeholder 2"/>
          <p:cNvSpPr>
            <a:spLocks noGrp="1"/>
          </p:cNvSpPr>
          <p:nvPr>
            <p:ph type="body" sz="half" idx="1"/>
          </p:nvPr>
        </p:nvSpPr>
        <p:spPr>
          <a:xfrm>
            <a:off x="457200" y="1600200"/>
            <a:ext cx="4038600" cy="4525963"/>
          </a:xfrm>
        </p:spPr>
        <p:txBody>
          <a:bodyPr wrap="square" anchor="t">
            <a:normAutofit/>
          </a:bodyPr>
          <a:lstStyle/>
          <a:p>
            <a:r>
              <a:rPr lang="el-GR" dirty="0"/>
              <a:t>Χωρίζεται σε:</a:t>
            </a:r>
          </a:p>
          <a:p>
            <a:pPr lvl="1"/>
            <a:r>
              <a:rPr lang="el-GR" sz="3200"/>
              <a:t>Κατώτερο</a:t>
            </a:r>
          </a:p>
          <a:p>
            <a:pPr lvl="2"/>
            <a:r>
              <a:rPr lang="el-GR" sz="3200" err="1"/>
              <a:t>Βαλέντσιο</a:t>
            </a:r>
            <a:endParaRPr lang="el-GR" sz="3200"/>
          </a:p>
          <a:p>
            <a:pPr lvl="2"/>
            <a:r>
              <a:rPr lang="el-GR" sz="3200" err="1"/>
              <a:t>Λανδοβέριο</a:t>
            </a:r>
            <a:endParaRPr lang="el-GR" sz="3200"/>
          </a:p>
          <a:p>
            <a:pPr lvl="1"/>
            <a:r>
              <a:rPr lang="el-GR" sz="3200"/>
              <a:t>Ανώτερο</a:t>
            </a:r>
          </a:p>
          <a:p>
            <a:pPr lvl="2"/>
            <a:r>
              <a:rPr lang="el-GR" sz="3200" err="1"/>
              <a:t>Βενλόκιο</a:t>
            </a:r>
            <a:endParaRPr lang="el-GR" sz="3200"/>
          </a:p>
          <a:p>
            <a:pPr lvl="2"/>
            <a:r>
              <a:rPr lang="el-GR" sz="3200" err="1"/>
              <a:t>Λαδλώβιο</a:t>
            </a:r>
            <a:endParaRPr lang="el-GR" sz="3200"/>
          </a:p>
        </p:txBody>
      </p:sp>
      <p:pic>
        <p:nvPicPr>
          <p:cNvPr id="5" name="Picture 4">
            <a:extLst>
              <a:ext uri="{FF2B5EF4-FFF2-40B4-BE49-F238E27FC236}">
                <a16:creationId xmlns:a16="http://schemas.microsoft.com/office/drawing/2014/main" id="{DAF26200-C56F-E849-6133-9E7C6E27C6BA}"/>
              </a:ext>
            </a:extLst>
          </p:cNvPr>
          <p:cNvPicPr>
            <a:picLocks noChangeAspect="1"/>
          </p:cNvPicPr>
          <p:nvPr/>
        </p:nvPicPr>
        <p:blipFill rotWithShape="1">
          <a:blip r:embed="rId2"/>
          <a:srcRect l="21838" r="31315" b="-1"/>
          <a:stretch/>
        </p:blipFill>
        <p:spPr>
          <a:xfrm>
            <a:off x="4648200" y="1600200"/>
            <a:ext cx="4038600" cy="4525963"/>
          </a:xfrm>
          <a:prstGeom prst="rect">
            <a:avLst/>
          </a:prstGeom>
          <a:noFill/>
        </p:spPr>
      </p:pic>
      <p:sp>
        <p:nvSpPr>
          <p:cNvPr id="4" name="Slide Number Placeholder 3"/>
          <p:cNvSpPr>
            <a:spLocks noGrp="1"/>
          </p:cNvSpPr>
          <p:nvPr>
            <p:ph type="sldNum" sz="quarter" idx="12"/>
          </p:nvPr>
        </p:nvSpPr>
        <p:spPr>
          <a:xfrm>
            <a:off x="6553200" y="6245225"/>
            <a:ext cx="2133600" cy="476250"/>
          </a:xfrm>
        </p:spPr>
        <p:txBody>
          <a:bodyPr anchor="ctr">
            <a:normAutofit/>
          </a:bodyPr>
          <a:lstStyle/>
          <a:p>
            <a:pPr>
              <a:spcAft>
                <a:spcPts val="600"/>
              </a:spcAft>
              <a:defRPr/>
            </a:pPr>
            <a:fld id="{97EC3DE6-4117-428A-8318-D673B2643940}" type="slidenum">
              <a:rPr lang="en-US" altLang="el-GR" smtClean="0"/>
              <a:pPr>
                <a:spcAft>
                  <a:spcPts val="600"/>
                </a:spcAft>
                <a:defRPr/>
              </a:pPr>
              <a:t>31</a:t>
            </a:fld>
            <a:endParaRPr lang="en-US" altLang="el-GR"/>
          </a:p>
        </p:txBody>
      </p:sp>
    </p:spTree>
    <p:extLst>
      <p:ext uri="{BB962C8B-B14F-4D97-AF65-F5344CB8AC3E}">
        <p14:creationId xmlns:p14="http://schemas.microsoft.com/office/powerpoint/2010/main" val="313233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BF298D-690C-407F-910B-FFB6CD1448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973E5B2-EF96-4D80-ADFA-E17B7F192532}"/>
              </a:ext>
            </a:extLst>
          </p:cNvPr>
          <p:cNvSpPr>
            <a:spLocks noGrp="1"/>
          </p:cNvSpPr>
          <p:nvPr>
            <p:ph idx="1"/>
          </p:nvPr>
        </p:nvSpPr>
        <p:spPr>
          <a:xfrm>
            <a:off x="539552" y="4780871"/>
            <a:ext cx="3402106" cy="819593"/>
          </a:xfrm>
        </p:spPr>
        <p:txBody>
          <a:bodyPr/>
          <a:lstStyle/>
          <a:p>
            <a:r>
              <a:rPr lang="en-US" sz="2000" i="1" dirty="0"/>
              <a:t>Orthoceras</a:t>
            </a:r>
            <a:r>
              <a:rPr lang="el-GR" sz="2000" i="1" dirty="0"/>
              <a:t> </a:t>
            </a:r>
            <a:r>
              <a:rPr lang="en-US" sz="2000" dirty="0"/>
              <a:t>sp. (</a:t>
            </a:r>
            <a:r>
              <a:rPr lang="el-GR" sz="2000" dirty="0" err="1"/>
              <a:t>Ορθοκωνικό</a:t>
            </a:r>
            <a:r>
              <a:rPr lang="el-GR" sz="2000" dirty="0"/>
              <a:t> </a:t>
            </a:r>
            <a:r>
              <a:rPr lang="el-GR" sz="2000" dirty="0" err="1"/>
              <a:t>ναυτιλοειδές</a:t>
            </a:r>
            <a:r>
              <a:rPr lang="el-GR" sz="2000" dirty="0"/>
              <a:t>)</a:t>
            </a:r>
          </a:p>
        </p:txBody>
      </p:sp>
      <p:sp>
        <p:nvSpPr>
          <p:cNvPr id="4" name="Θέση αριθμού διαφάνειας 3">
            <a:extLst>
              <a:ext uri="{FF2B5EF4-FFF2-40B4-BE49-F238E27FC236}">
                <a16:creationId xmlns:a16="http://schemas.microsoft.com/office/drawing/2014/main" id="{EFFAA9D6-C42C-4C8F-90FE-9891B593F80C}"/>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32</a:t>
            </a:fld>
            <a:endParaRPr lang="en-US" altLang="el-GR" dirty="0">
              <a:solidFill>
                <a:prstClr val="black">
                  <a:tint val="75000"/>
                </a:prstClr>
              </a:solidFill>
            </a:endParaRPr>
          </a:p>
        </p:txBody>
      </p:sp>
      <p:pic>
        <p:nvPicPr>
          <p:cNvPr id="6" name="Εικόνα 5">
            <a:extLst>
              <a:ext uri="{FF2B5EF4-FFF2-40B4-BE49-F238E27FC236}">
                <a16:creationId xmlns:a16="http://schemas.microsoft.com/office/drawing/2014/main" id="{D593EEFD-E365-44B3-9203-EAB8E4A41F43}"/>
              </a:ext>
            </a:extLst>
          </p:cNvPr>
          <p:cNvPicPr>
            <a:picLocks noChangeAspect="1"/>
          </p:cNvPicPr>
          <p:nvPr/>
        </p:nvPicPr>
        <p:blipFill>
          <a:blip r:embed="rId2"/>
          <a:stretch>
            <a:fillRect/>
          </a:stretch>
        </p:blipFill>
        <p:spPr>
          <a:xfrm>
            <a:off x="457199" y="1667332"/>
            <a:ext cx="3012071" cy="2985803"/>
          </a:xfrm>
          <a:prstGeom prst="rect">
            <a:avLst/>
          </a:prstGeom>
        </p:spPr>
      </p:pic>
      <p:pic>
        <p:nvPicPr>
          <p:cNvPr id="8" name="Εικόνα 7">
            <a:extLst>
              <a:ext uri="{FF2B5EF4-FFF2-40B4-BE49-F238E27FC236}">
                <a16:creationId xmlns:a16="http://schemas.microsoft.com/office/drawing/2014/main" id="{D4558DE1-D67A-4F4E-AA7E-A892B7A6B4D2}"/>
              </a:ext>
            </a:extLst>
          </p:cNvPr>
          <p:cNvPicPr>
            <a:picLocks noChangeAspect="1"/>
          </p:cNvPicPr>
          <p:nvPr/>
        </p:nvPicPr>
        <p:blipFill>
          <a:blip r:embed="rId3"/>
          <a:stretch>
            <a:fillRect/>
          </a:stretch>
        </p:blipFill>
        <p:spPr>
          <a:xfrm>
            <a:off x="5008297" y="1678166"/>
            <a:ext cx="3351354" cy="2470914"/>
          </a:xfrm>
          <a:prstGeom prst="rect">
            <a:avLst/>
          </a:prstGeom>
        </p:spPr>
      </p:pic>
      <p:sp>
        <p:nvSpPr>
          <p:cNvPr id="9" name="Θέση περιεχομένου 2">
            <a:extLst>
              <a:ext uri="{FF2B5EF4-FFF2-40B4-BE49-F238E27FC236}">
                <a16:creationId xmlns:a16="http://schemas.microsoft.com/office/drawing/2014/main" id="{5F2F4DA6-CD57-4C9E-95F6-DB19AE0E34E6}"/>
              </a:ext>
            </a:extLst>
          </p:cNvPr>
          <p:cNvSpPr txBox="1">
            <a:spLocks/>
          </p:cNvSpPr>
          <p:nvPr/>
        </p:nvSpPr>
        <p:spPr bwMode="auto">
          <a:xfrm>
            <a:off x="4537266" y="4753730"/>
            <a:ext cx="3402106" cy="81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i="1" dirty="0"/>
              <a:t>Nautilus</a:t>
            </a:r>
            <a:r>
              <a:rPr lang="el-GR" sz="2000" i="1" dirty="0"/>
              <a:t> </a:t>
            </a:r>
            <a:r>
              <a:rPr lang="en-US" sz="2000" dirty="0"/>
              <a:t>sp.</a:t>
            </a:r>
          </a:p>
          <a:p>
            <a:pPr marL="0" indent="0">
              <a:buNone/>
            </a:pPr>
            <a:r>
              <a:rPr lang="el-GR" sz="2000" i="1" dirty="0"/>
              <a:t> </a:t>
            </a:r>
            <a:r>
              <a:rPr lang="en-US" sz="2000" dirty="0"/>
              <a:t>(</a:t>
            </a:r>
            <a:r>
              <a:rPr lang="el-GR" sz="2000" dirty="0"/>
              <a:t>Κανονικό </a:t>
            </a:r>
            <a:r>
              <a:rPr lang="el-GR" sz="2000" dirty="0" err="1"/>
              <a:t>ναυτιλοειδές</a:t>
            </a:r>
            <a:r>
              <a:rPr lang="el-GR" sz="2000" dirty="0"/>
              <a:t>)</a:t>
            </a:r>
          </a:p>
        </p:txBody>
      </p:sp>
    </p:spTree>
    <p:extLst>
      <p:ext uri="{BB962C8B-B14F-4D97-AF65-F5344CB8AC3E}">
        <p14:creationId xmlns:p14="http://schemas.microsoft.com/office/powerpoint/2010/main" val="122293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C18E66-94A3-4789-98AE-8FE49F6DD926}"/>
              </a:ext>
            </a:extLst>
          </p:cNvPr>
          <p:cNvSpPr>
            <a:spLocks noGrp="1"/>
          </p:cNvSpPr>
          <p:nvPr>
            <p:ph type="title"/>
          </p:nvPr>
        </p:nvSpPr>
        <p:spPr/>
        <p:txBody>
          <a:bodyPr/>
          <a:lstStyle/>
          <a:p>
            <a:r>
              <a:rPr lang="el-GR" dirty="0" err="1"/>
              <a:t>Τραχεόφυτα</a:t>
            </a:r>
            <a:endParaRPr lang="el-GR" dirty="0"/>
          </a:p>
        </p:txBody>
      </p:sp>
      <p:sp>
        <p:nvSpPr>
          <p:cNvPr id="3" name="Θέση περιεχομένου 2">
            <a:extLst>
              <a:ext uri="{FF2B5EF4-FFF2-40B4-BE49-F238E27FC236}">
                <a16:creationId xmlns:a16="http://schemas.microsoft.com/office/drawing/2014/main" id="{2242A3EC-E638-48B6-8616-F1398A2E2950}"/>
              </a:ext>
            </a:extLst>
          </p:cNvPr>
          <p:cNvSpPr>
            <a:spLocks noGrp="1"/>
          </p:cNvSpPr>
          <p:nvPr>
            <p:ph idx="1"/>
          </p:nvPr>
        </p:nvSpPr>
        <p:spPr>
          <a:xfrm>
            <a:off x="457200" y="1412776"/>
            <a:ext cx="4114800" cy="4525963"/>
          </a:xfrm>
        </p:spPr>
        <p:txBody>
          <a:bodyPr/>
          <a:lstStyle/>
          <a:p>
            <a:r>
              <a:rPr lang="el-GR" sz="2400" dirty="0"/>
              <a:t>Τα παλαιότερα χερσαία φυτικά απολιθώματα με αγγειώδεις ιστούς εμφανίζονται σε πετρώματα του </a:t>
            </a:r>
            <a:r>
              <a:rPr lang="el-GR" sz="2400" dirty="0" err="1"/>
              <a:t>Σιλούριου</a:t>
            </a:r>
            <a:r>
              <a:rPr lang="el-GR" sz="2400" dirty="0"/>
              <a:t>.</a:t>
            </a:r>
          </a:p>
          <a:p>
            <a:r>
              <a:rPr lang="el-GR" sz="2400" dirty="0"/>
              <a:t>Μικρά φυτά χωρίς φύλλα και λεπτούς διακλαδιζόμενους μίσχους.</a:t>
            </a:r>
          </a:p>
          <a:p>
            <a:r>
              <a:rPr lang="el-GR" sz="2400" dirty="0"/>
              <a:t>Αυτά ονομάζονται </a:t>
            </a:r>
            <a:r>
              <a:rPr lang="el-GR" sz="2400" dirty="0" err="1"/>
              <a:t>Ψιλόφυτα</a:t>
            </a:r>
            <a:r>
              <a:rPr lang="el-GR" sz="2400" dirty="0"/>
              <a:t>.</a:t>
            </a:r>
          </a:p>
          <a:p>
            <a:r>
              <a:rPr lang="el-GR" sz="2400" dirty="0"/>
              <a:t>Σπόρια παρατηρούνται στις άκρες των μίσχων της </a:t>
            </a:r>
            <a:r>
              <a:rPr lang="el-GR" sz="2400" i="1" dirty="0" err="1"/>
              <a:t>Cooksonia</a:t>
            </a:r>
            <a:r>
              <a:rPr lang="el-GR" sz="2400" i="1" dirty="0"/>
              <a:t>.</a:t>
            </a:r>
          </a:p>
        </p:txBody>
      </p:sp>
      <p:sp>
        <p:nvSpPr>
          <p:cNvPr id="4" name="Θέση αριθμού διαφάνειας 3">
            <a:extLst>
              <a:ext uri="{FF2B5EF4-FFF2-40B4-BE49-F238E27FC236}">
                <a16:creationId xmlns:a16="http://schemas.microsoft.com/office/drawing/2014/main" id="{94E5E120-D3D6-49D6-A678-913F81FE6295}"/>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33</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1598E912-7209-4CCD-934F-0A21925EA2AF}"/>
              </a:ext>
            </a:extLst>
          </p:cNvPr>
          <p:cNvPicPr>
            <a:picLocks noChangeAspect="1"/>
          </p:cNvPicPr>
          <p:nvPr/>
        </p:nvPicPr>
        <p:blipFill>
          <a:blip r:embed="rId2"/>
          <a:stretch>
            <a:fillRect/>
          </a:stretch>
        </p:blipFill>
        <p:spPr>
          <a:xfrm>
            <a:off x="5113040" y="1844824"/>
            <a:ext cx="2880320" cy="3840427"/>
          </a:xfrm>
          <a:prstGeom prst="rect">
            <a:avLst/>
          </a:prstGeom>
        </p:spPr>
      </p:pic>
    </p:spTree>
    <p:extLst>
      <p:ext uri="{BB962C8B-B14F-4D97-AF65-F5344CB8AC3E}">
        <p14:creationId xmlns:p14="http://schemas.microsoft.com/office/powerpoint/2010/main" val="420777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A9BA0E-4B95-416E-8416-CECE7F605FC9}"/>
              </a:ext>
            </a:extLst>
          </p:cNvPr>
          <p:cNvSpPr>
            <a:spLocks noGrp="1"/>
          </p:cNvSpPr>
          <p:nvPr>
            <p:ph type="title"/>
          </p:nvPr>
        </p:nvSpPr>
        <p:spPr>
          <a:xfrm>
            <a:off x="457200" y="274638"/>
            <a:ext cx="8229600" cy="1143000"/>
          </a:xfrm>
        </p:spPr>
        <p:txBody>
          <a:bodyPr wrap="square" anchor="ctr">
            <a:normAutofit/>
          </a:bodyPr>
          <a:lstStyle/>
          <a:p>
            <a:r>
              <a:rPr lang="el-GR" dirty="0" err="1"/>
              <a:t>Γναθόστομα</a:t>
            </a:r>
            <a:endParaRPr lang="el-GR" dirty="0"/>
          </a:p>
        </p:txBody>
      </p:sp>
      <p:sp>
        <p:nvSpPr>
          <p:cNvPr id="3" name="Θέση περιεχομένου 2">
            <a:extLst>
              <a:ext uri="{FF2B5EF4-FFF2-40B4-BE49-F238E27FC236}">
                <a16:creationId xmlns:a16="http://schemas.microsoft.com/office/drawing/2014/main" id="{1B9DFB06-0E10-41F2-9295-BB6168D1ED02}"/>
              </a:ext>
            </a:extLst>
          </p:cNvPr>
          <p:cNvSpPr>
            <a:spLocks noGrp="1"/>
          </p:cNvSpPr>
          <p:nvPr>
            <p:ph sz="half" idx="1"/>
          </p:nvPr>
        </p:nvSpPr>
        <p:spPr>
          <a:xfrm>
            <a:off x="457200" y="1600200"/>
            <a:ext cx="4038600" cy="4525963"/>
          </a:xfrm>
        </p:spPr>
        <p:txBody>
          <a:bodyPr wrap="square" anchor="t">
            <a:normAutofit/>
          </a:bodyPr>
          <a:lstStyle/>
          <a:p>
            <a:pPr>
              <a:lnSpc>
                <a:spcPct val="90000"/>
              </a:lnSpc>
            </a:pPr>
            <a:r>
              <a:rPr lang="el-GR" sz="2400"/>
              <a:t>Τα πρώτα ψάρια με </a:t>
            </a:r>
            <a:r>
              <a:rPr lang="el-GR" sz="2400" err="1"/>
              <a:t>σιαγώνες</a:t>
            </a:r>
            <a:r>
              <a:rPr lang="el-GR" sz="2400"/>
              <a:t> εμφανίζονται σε ποτάμιες και λιμναίες αποθέσεις στο Αν. </a:t>
            </a:r>
            <a:r>
              <a:rPr lang="el-GR" sz="2400" err="1"/>
              <a:t>Σιλούριο</a:t>
            </a:r>
            <a:r>
              <a:rPr lang="el-GR" sz="2400"/>
              <a:t>.</a:t>
            </a:r>
          </a:p>
          <a:p>
            <a:pPr>
              <a:lnSpc>
                <a:spcPct val="90000"/>
              </a:lnSpc>
            </a:pPr>
            <a:r>
              <a:rPr lang="el-GR" sz="2400"/>
              <a:t>Η ανάπτυξη </a:t>
            </a:r>
            <a:r>
              <a:rPr lang="el-GR" sz="2400" err="1"/>
              <a:t>σιαγώνων</a:t>
            </a:r>
            <a:r>
              <a:rPr lang="el-GR" sz="2400"/>
              <a:t> χρησίμευε τόσο για να κρατούν/αρπάζουν όσο και για να δαγκώνουν.</a:t>
            </a:r>
          </a:p>
          <a:p>
            <a:pPr>
              <a:lnSpc>
                <a:spcPct val="90000"/>
              </a:lnSpc>
            </a:pPr>
            <a:r>
              <a:rPr lang="el-GR" sz="2400"/>
              <a:t>Οδήγησε σε πιο ποικίλους και ενεργούς τρόπους διαβίωσης, και σε νέες πηγές τροφής.</a:t>
            </a:r>
          </a:p>
        </p:txBody>
      </p:sp>
      <p:pic>
        <p:nvPicPr>
          <p:cNvPr id="5" name="Picture 4">
            <a:extLst>
              <a:ext uri="{FF2B5EF4-FFF2-40B4-BE49-F238E27FC236}">
                <a16:creationId xmlns:a16="http://schemas.microsoft.com/office/drawing/2014/main" id="{B864C5BD-21E7-D832-AF5E-A79D0E6CCE9D}"/>
              </a:ext>
            </a:extLst>
          </p:cNvPr>
          <p:cNvPicPr>
            <a:picLocks noChangeAspect="1"/>
          </p:cNvPicPr>
          <p:nvPr/>
        </p:nvPicPr>
        <p:blipFill>
          <a:blip r:embed="rId2"/>
          <a:stretch>
            <a:fillRect/>
          </a:stretch>
        </p:blipFill>
        <p:spPr>
          <a:xfrm>
            <a:off x="4648200" y="2449672"/>
            <a:ext cx="4038600" cy="2827019"/>
          </a:xfrm>
          <a:prstGeom prst="rect">
            <a:avLst/>
          </a:prstGeom>
          <a:noFill/>
        </p:spPr>
      </p:pic>
      <p:sp>
        <p:nvSpPr>
          <p:cNvPr id="4" name="Θέση αριθμού διαφάνειας 3">
            <a:extLst>
              <a:ext uri="{FF2B5EF4-FFF2-40B4-BE49-F238E27FC236}">
                <a16:creationId xmlns:a16="http://schemas.microsoft.com/office/drawing/2014/main" id="{AE88588C-16E4-4A31-8ACA-F419CEA04DC0}"/>
              </a:ext>
            </a:extLst>
          </p:cNvPr>
          <p:cNvSpPr>
            <a:spLocks noGrp="1"/>
          </p:cNvSpPr>
          <p:nvPr>
            <p:ph type="sldNum" sz="quarter" idx="12"/>
          </p:nvPr>
        </p:nvSpPr>
        <p:spPr>
          <a:xfrm>
            <a:off x="6553200" y="6356350"/>
            <a:ext cx="2133600" cy="365125"/>
          </a:xfrm>
        </p:spPr>
        <p:txBody>
          <a:bodyPr anchor="ctr">
            <a:normAutofit/>
          </a:bodyPr>
          <a:lstStyle/>
          <a:p>
            <a:pPr>
              <a:spcAft>
                <a:spcPts val="600"/>
              </a:spcAft>
              <a:defRPr/>
            </a:pPr>
            <a:fld id="{97EC3DE6-4117-428A-8318-D673B2643940}" type="slidenum">
              <a:rPr lang="en-US" altLang="el-GR" smtClean="0">
                <a:solidFill>
                  <a:prstClr val="black">
                    <a:tint val="75000"/>
                  </a:prstClr>
                </a:solidFill>
              </a:rPr>
              <a:pPr>
                <a:spcAft>
                  <a:spcPts val="600"/>
                </a:spcAft>
                <a:defRPr/>
              </a:pPr>
              <a:t>34</a:t>
            </a:fld>
            <a:endParaRPr lang="en-US" altLang="el-GR">
              <a:solidFill>
                <a:prstClr val="black">
                  <a:tint val="75000"/>
                </a:prstClr>
              </a:solidFill>
            </a:endParaRPr>
          </a:p>
        </p:txBody>
      </p:sp>
    </p:spTree>
    <p:extLst>
      <p:ext uri="{BB962C8B-B14F-4D97-AF65-F5344CB8AC3E}">
        <p14:creationId xmlns:p14="http://schemas.microsoft.com/office/powerpoint/2010/main" val="1624502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27C5A92-0F75-4CB2-8A4B-5FE891E7A239}"/>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35</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F62AFA8C-417C-4EC8-B8BC-BD4E63BEC781}"/>
              </a:ext>
            </a:extLst>
          </p:cNvPr>
          <p:cNvPicPr>
            <a:picLocks noChangeAspect="1"/>
          </p:cNvPicPr>
          <p:nvPr/>
        </p:nvPicPr>
        <p:blipFill>
          <a:blip r:embed="rId2"/>
          <a:stretch>
            <a:fillRect/>
          </a:stretch>
        </p:blipFill>
        <p:spPr>
          <a:xfrm>
            <a:off x="251520" y="1477851"/>
            <a:ext cx="5151549" cy="1951149"/>
          </a:xfrm>
          <a:prstGeom prst="rect">
            <a:avLst/>
          </a:prstGeom>
        </p:spPr>
      </p:pic>
      <p:sp>
        <p:nvSpPr>
          <p:cNvPr id="8" name="TextBox 7">
            <a:extLst>
              <a:ext uri="{FF2B5EF4-FFF2-40B4-BE49-F238E27FC236}">
                <a16:creationId xmlns:a16="http://schemas.microsoft.com/office/drawing/2014/main" id="{E1C2359D-AC04-456C-B4BE-38530CB13A3E}"/>
              </a:ext>
            </a:extLst>
          </p:cNvPr>
          <p:cNvSpPr txBox="1"/>
          <p:nvPr/>
        </p:nvSpPr>
        <p:spPr>
          <a:xfrm>
            <a:off x="541294" y="3059668"/>
            <a:ext cx="4572000" cy="400110"/>
          </a:xfrm>
          <a:prstGeom prst="rect">
            <a:avLst/>
          </a:prstGeom>
          <a:noFill/>
        </p:spPr>
        <p:txBody>
          <a:bodyPr wrap="square">
            <a:spAutoFit/>
          </a:bodyPr>
          <a:lstStyle/>
          <a:p>
            <a:r>
              <a:rPr lang="el-GR" sz="2000" b="0" i="0" u="none" strike="noStrike" baseline="0" dirty="0" err="1">
                <a:solidFill>
                  <a:srgbClr val="000000"/>
                </a:solidFill>
              </a:rPr>
              <a:t>Ακανθόδιος</a:t>
            </a:r>
            <a:endParaRPr lang="el-GR" sz="2000" dirty="0"/>
          </a:p>
        </p:txBody>
      </p:sp>
      <p:pic>
        <p:nvPicPr>
          <p:cNvPr id="10" name="Εικόνα 9">
            <a:extLst>
              <a:ext uri="{FF2B5EF4-FFF2-40B4-BE49-F238E27FC236}">
                <a16:creationId xmlns:a16="http://schemas.microsoft.com/office/drawing/2014/main" id="{90095D19-D2D5-4BA7-8053-AA8A54843951}"/>
              </a:ext>
            </a:extLst>
          </p:cNvPr>
          <p:cNvPicPr>
            <a:picLocks noChangeAspect="1"/>
          </p:cNvPicPr>
          <p:nvPr/>
        </p:nvPicPr>
        <p:blipFill>
          <a:blip r:embed="rId3"/>
          <a:stretch>
            <a:fillRect/>
          </a:stretch>
        </p:blipFill>
        <p:spPr>
          <a:xfrm>
            <a:off x="5728284" y="1603924"/>
            <a:ext cx="2880320" cy="1920212"/>
          </a:xfrm>
          <a:prstGeom prst="rect">
            <a:avLst/>
          </a:prstGeom>
        </p:spPr>
      </p:pic>
      <p:sp>
        <p:nvSpPr>
          <p:cNvPr id="12" name="TextBox 11">
            <a:extLst>
              <a:ext uri="{FF2B5EF4-FFF2-40B4-BE49-F238E27FC236}">
                <a16:creationId xmlns:a16="http://schemas.microsoft.com/office/drawing/2014/main" id="{0A87ACE5-8B89-4700-BF36-18F4F84BFA52}"/>
              </a:ext>
            </a:extLst>
          </p:cNvPr>
          <p:cNvSpPr txBox="1"/>
          <p:nvPr/>
        </p:nvSpPr>
        <p:spPr>
          <a:xfrm>
            <a:off x="5728284" y="3645024"/>
            <a:ext cx="2804156" cy="400110"/>
          </a:xfrm>
          <a:prstGeom prst="rect">
            <a:avLst/>
          </a:prstGeom>
          <a:noFill/>
        </p:spPr>
        <p:txBody>
          <a:bodyPr wrap="square">
            <a:spAutoFit/>
          </a:bodyPr>
          <a:lstStyle/>
          <a:p>
            <a:r>
              <a:rPr lang="en-US" sz="2000" b="0" i="1" u="none" strike="noStrike" baseline="0" dirty="0" err="1">
                <a:solidFill>
                  <a:srgbClr val="000000"/>
                </a:solidFill>
                <a:latin typeface="+mj-lt"/>
              </a:rPr>
              <a:t>Dunkleosteus</a:t>
            </a:r>
            <a:r>
              <a:rPr lang="el-GR" sz="2000" b="0" i="1" u="none" strike="noStrike" baseline="0" dirty="0">
                <a:solidFill>
                  <a:srgbClr val="000000"/>
                </a:solidFill>
                <a:latin typeface="+mj-lt"/>
              </a:rPr>
              <a:t> </a:t>
            </a:r>
            <a:r>
              <a:rPr lang="en-US" sz="2000" b="0" u="none" strike="noStrike" baseline="0" dirty="0">
                <a:solidFill>
                  <a:srgbClr val="000000"/>
                </a:solidFill>
                <a:latin typeface="+mj-lt"/>
              </a:rPr>
              <a:t>sp.</a:t>
            </a:r>
            <a:endParaRPr lang="el-GR" sz="2000" dirty="0">
              <a:latin typeface="+mj-lt"/>
            </a:endParaRPr>
          </a:p>
        </p:txBody>
      </p:sp>
      <p:pic>
        <p:nvPicPr>
          <p:cNvPr id="14" name="Εικόνα 13">
            <a:extLst>
              <a:ext uri="{FF2B5EF4-FFF2-40B4-BE49-F238E27FC236}">
                <a16:creationId xmlns:a16="http://schemas.microsoft.com/office/drawing/2014/main" id="{31B0078C-CB18-425A-8BEC-9570A4844832}"/>
              </a:ext>
            </a:extLst>
          </p:cNvPr>
          <p:cNvPicPr>
            <a:picLocks noChangeAspect="1"/>
          </p:cNvPicPr>
          <p:nvPr/>
        </p:nvPicPr>
        <p:blipFill>
          <a:blip r:embed="rId4"/>
          <a:stretch>
            <a:fillRect/>
          </a:stretch>
        </p:blipFill>
        <p:spPr>
          <a:xfrm>
            <a:off x="2860667" y="4240636"/>
            <a:ext cx="3323873" cy="1920211"/>
          </a:xfrm>
          <a:prstGeom prst="rect">
            <a:avLst/>
          </a:prstGeom>
        </p:spPr>
      </p:pic>
      <p:sp>
        <p:nvSpPr>
          <p:cNvPr id="16" name="TextBox 15">
            <a:extLst>
              <a:ext uri="{FF2B5EF4-FFF2-40B4-BE49-F238E27FC236}">
                <a16:creationId xmlns:a16="http://schemas.microsoft.com/office/drawing/2014/main" id="{2701AD7A-0510-4892-9802-403B6C1B6DAD}"/>
              </a:ext>
            </a:extLst>
          </p:cNvPr>
          <p:cNvSpPr txBox="1"/>
          <p:nvPr/>
        </p:nvSpPr>
        <p:spPr>
          <a:xfrm>
            <a:off x="3707904" y="6192550"/>
            <a:ext cx="3085346" cy="400110"/>
          </a:xfrm>
          <a:prstGeom prst="rect">
            <a:avLst/>
          </a:prstGeom>
          <a:noFill/>
        </p:spPr>
        <p:txBody>
          <a:bodyPr wrap="square">
            <a:spAutoFit/>
          </a:bodyPr>
          <a:lstStyle/>
          <a:p>
            <a:r>
              <a:rPr lang="en-US" sz="2000" b="0" i="1" u="none" strike="noStrike" baseline="0" dirty="0">
                <a:solidFill>
                  <a:srgbClr val="000000"/>
                </a:solidFill>
                <a:latin typeface="+mj-lt"/>
              </a:rPr>
              <a:t>Guiyu</a:t>
            </a:r>
            <a:r>
              <a:rPr lang="el-GR" sz="2000" b="0" i="1" u="none" strike="noStrike" baseline="0" dirty="0">
                <a:solidFill>
                  <a:srgbClr val="000000"/>
                </a:solidFill>
                <a:latin typeface="+mj-lt"/>
              </a:rPr>
              <a:t> </a:t>
            </a:r>
            <a:r>
              <a:rPr lang="en-US" sz="2000" b="0" i="1" u="none" strike="noStrike" baseline="0" dirty="0" err="1">
                <a:solidFill>
                  <a:srgbClr val="000000"/>
                </a:solidFill>
                <a:latin typeface="+mj-lt"/>
              </a:rPr>
              <a:t>oneiros</a:t>
            </a:r>
            <a:endParaRPr lang="el-GR" sz="2000" dirty="0">
              <a:latin typeface="+mj-lt"/>
            </a:endParaRPr>
          </a:p>
        </p:txBody>
      </p:sp>
    </p:spTree>
    <p:extLst>
      <p:ext uri="{BB962C8B-B14F-4D97-AF65-F5344CB8AC3E}">
        <p14:creationId xmlns:p14="http://schemas.microsoft.com/office/powerpoint/2010/main" val="247727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silur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5076825" cy="6524625"/>
          </a:xfrm>
          <a:prstGeom prst="rect">
            <a:avLst/>
          </a:prstGeom>
          <a:noFill/>
          <a:extLst>
            <a:ext uri="{909E8E84-426E-40DD-AFC4-6F175D3DCCD1}">
              <a14:hiddenFill xmlns:a14="http://schemas.microsoft.com/office/drawing/2010/main">
                <a:solidFill>
                  <a:srgbClr val="FFFFFF"/>
                </a:solidFill>
              </a14:hiddenFill>
            </a:ext>
          </a:extLst>
        </p:spPr>
      </p:pic>
      <p:sp>
        <p:nvSpPr>
          <p:cNvPr id="131077" name="Rectangle 5"/>
          <p:cNvSpPr>
            <a:spLocks noGrp="1" noChangeArrowheads="1"/>
          </p:cNvSpPr>
          <p:nvPr>
            <p:ph type="title"/>
          </p:nvPr>
        </p:nvSpPr>
        <p:spPr>
          <a:xfrm>
            <a:off x="0" y="5949950"/>
            <a:ext cx="9144000" cy="908050"/>
          </a:xfrm>
          <a:solidFill>
            <a:srgbClr val="FF0000"/>
          </a:solidFill>
          <a:ln/>
        </p:spPr>
        <p:txBody>
          <a:bodyPr/>
          <a:lstStyle/>
          <a:p>
            <a:r>
              <a:rPr lang="el-GR" altLang="el-GR" sz="2800" b="1">
                <a:solidFill>
                  <a:schemeClr val="bg1"/>
                </a:solidFill>
                <a:latin typeface="Verdana" pitchFamily="34" charset="0"/>
              </a:rPr>
              <a:t>Αναπαράσταση της θάλασσας του Σιλουρίου</a:t>
            </a:r>
            <a:endParaRPr lang="el-GR" altLang="el-GR"/>
          </a:p>
        </p:txBody>
      </p:sp>
    </p:spTree>
    <p:extLst>
      <p:ext uri="{BB962C8B-B14F-4D97-AF65-F5344CB8AC3E}">
        <p14:creationId xmlns:p14="http://schemas.microsoft.com/office/powerpoint/2010/main" val="3865366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l-GR" dirty="0" err="1"/>
              <a:t>Δεβόνιο</a:t>
            </a:r>
            <a:r>
              <a:rPr lang="el-GR" dirty="0"/>
              <a:t> (419-359 </a:t>
            </a:r>
            <a:r>
              <a:rPr lang="en-US" dirty="0"/>
              <a:t>my)</a:t>
            </a:r>
            <a:endParaRPr lang="el-GR" dirty="0"/>
          </a:p>
        </p:txBody>
      </p:sp>
      <p:sp>
        <p:nvSpPr>
          <p:cNvPr id="3" name="Content Placeholder 2"/>
          <p:cNvSpPr>
            <a:spLocks noGrp="1"/>
          </p:cNvSpPr>
          <p:nvPr>
            <p:ph type="body" sz="half" idx="1"/>
          </p:nvPr>
        </p:nvSpPr>
        <p:spPr>
          <a:xfrm>
            <a:off x="457200" y="1600200"/>
            <a:ext cx="4038600" cy="4525963"/>
          </a:xfrm>
        </p:spPr>
        <p:txBody>
          <a:bodyPr wrap="square" anchor="t">
            <a:normAutofit/>
          </a:bodyPr>
          <a:lstStyle/>
          <a:p>
            <a:pPr>
              <a:lnSpc>
                <a:spcPct val="90000"/>
              </a:lnSpc>
            </a:pPr>
            <a:r>
              <a:rPr lang="el-GR" sz="2200"/>
              <a:t>Χωρίζεται σε:</a:t>
            </a:r>
          </a:p>
          <a:p>
            <a:pPr lvl="1">
              <a:lnSpc>
                <a:spcPct val="90000"/>
              </a:lnSpc>
            </a:pPr>
            <a:r>
              <a:rPr lang="el-GR" sz="2200"/>
              <a:t>Κατώτερο</a:t>
            </a:r>
          </a:p>
          <a:p>
            <a:pPr lvl="2">
              <a:lnSpc>
                <a:spcPct val="90000"/>
              </a:lnSpc>
            </a:pPr>
            <a:r>
              <a:rPr lang="el-GR" sz="2200" err="1"/>
              <a:t>Γεδίνιο</a:t>
            </a:r>
            <a:endParaRPr lang="el-GR" sz="2200"/>
          </a:p>
          <a:p>
            <a:pPr lvl="2">
              <a:lnSpc>
                <a:spcPct val="90000"/>
              </a:lnSpc>
            </a:pPr>
            <a:r>
              <a:rPr lang="el-GR" sz="2200" err="1"/>
              <a:t>Σιγγένιο</a:t>
            </a:r>
            <a:endParaRPr lang="el-GR" sz="2200"/>
          </a:p>
          <a:p>
            <a:pPr lvl="2">
              <a:lnSpc>
                <a:spcPct val="90000"/>
              </a:lnSpc>
            </a:pPr>
            <a:r>
              <a:rPr lang="el-GR" sz="2200" err="1"/>
              <a:t>Εμσιο</a:t>
            </a:r>
            <a:endParaRPr lang="el-GR" sz="2200"/>
          </a:p>
          <a:p>
            <a:pPr lvl="1">
              <a:lnSpc>
                <a:spcPct val="90000"/>
              </a:lnSpc>
            </a:pPr>
            <a:r>
              <a:rPr lang="el-GR" sz="2200"/>
              <a:t>Μέσο</a:t>
            </a:r>
          </a:p>
          <a:p>
            <a:pPr lvl="2">
              <a:lnSpc>
                <a:spcPct val="90000"/>
              </a:lnSpc>
            </a:pPr>
            <a:r>
              <a:rPr lang="el-GR" sz="2200" err="1"/>
              <a:t>Αιφέλιο</a:t>
            </a:r>
            <a:endParaRPr lang="el-GR" sz="2200"/>
          </a:p>
          <a:p>
            <a:pPr lvl="2">
              <a:lnSpc>
                <a:spcPct val="90000"/>
              </a:lnSpc>
            </a:pPr>
            <a:r>
              <a:rPr lang="el-GR" sz="2200" err="1"/>
              <a:t>Ζιβέτιο</a:t>
            </a:r>
            <a:endParaRPr lang="el-GR" sz="2200"/>
          </a:p>
          <a:p>
            <a:pPr lvl="1">
              <a:lnSpc>
                <a:spcPct val="90000"/>
              </a:lnSpc>
            </a:pPr>
            <a:r>
              <a:rPr lang="el-GR" sz="2200"/>
              <a:t>Ανώτερο</a:t>
            </a:r>
          </a:p>
          <a:p>
            <a:pPr lvl="2">
              <a:lnSpc>
                <a:spcPct val="90000"/>
              </a:lnSpc>
            </a:pPr>
            <a:r>
              <a:rPr lang="el-GR" sz="2200" err="1"/>
              <a:t>Φράσνιο</a:t>
            </a:r>
            <a:endParaRPr lang="el-GR" sz="2200"/>
          </a:p>
          <a:p>
            <a:pPr lvl="2">
              <a:lnSpc>
                <a:spcPct val="90000"/>
              </a:lnSpc>
            </a:pPr>
            <a:r>
              <a:rPr lang="el-GR" sz="2200" err="1"/>
              <a:t>Φαμέννιο</a:t>
            </a:r>
            <a:endParaRPr lang="el-GR" sz="2200"/>
          </a:p>
        </p:txBody>
      </p:sp>
      <p:pic>
        <p:nvPicPr>
          <p:cNvPr id="5" name="Picture 4">
            <a:extLst>
              <a:ext uri="{FF2B5EF4-FFF2-40B4-BE49-F238E27FC236}">
                <a16:creationId xmlns:a16="http://schemas.microsoft.com/office/drawing/2014/main" id="{CD3FC2F4-C894-2207-BC9D-F762526087AA}"/>
              </a:ext>
            </a:extLst>
          </p:cNvPr>
          <p:cNvPicPr>
            <a:picLocks noChangeAspect="1"/>
          </p:cNvPicPr>
          <p:nvPr/>
        </p:nvPicPr>
        <p:blipFill>
          <a:blip r:embed="rId2"/>
          <a:stretch>
            <a:fillRect/>
          </a:stretch>
        </p:blipFill>
        <p:spPr>
          <a:xfrm>
            <a:off x="4648200" y="2343658"/>
            <a:ext cx="4038600" cy="3039046"/>
          </a:xfrm>
          <a:prstGeom prst="rect">
            <a:avLst/>
          </a:prstGeom>
          <a:noFill/>
        </p:spPr>
      </p:pic>
      <p:sp>
        <p:nvSpPr>
          <p:cNvPr id="4" name="Slide Number Placeholder 3"/>
          <p:cNvSpPr>
            <a:spLocks noGrp="1"/>
          </p:cNvSpPr>
          <p:nvPr>
            <p:ph type="sldNum" sz="quarter" idx="12"/>
          </p:nvPr>
        </p:nvSpPr>
        <p:spPr>
          <a:xfrm>
            <a:off x="6553200" y="6245225"/>
            <a:ext cx="2133600" cy="476250"/>
          </a:xfrm>
        </p:spPr>
        <p:txBody>
          <a:bodyPr anchor="ctr">
            <a:normAutofit/>
          </a:bodyPr>
          <a:lstStyle/>
          <a:p>
            <a:pPr>
              <a:spcAft>
                <a:spcPts val="600"/>
              </a:spcAft>
              <a:defRPr/>
            </a:pPr>
            <a:fld id="{97EC3DE6-4117-428A-8318-D673B2643940}" type="slidenum">
              <a:rPr lang="en-US" altLang="el-GR" smtClean="0"/>
              <a:pPr>
                <a:spcAft>
                  <a:spcPts val="600"/>
                </a:spcAft>
                <a:defRPr/>
              </a:pPr>
              <a:t>37</a:t>
            </a:fld>
            <a:endParaRPr lang="en-US" altLang="el-GR"/>
          </a:p>
        </p:txBody>
      </p:sp>
    </p:spTree>
    <p:extLst>
      <p:ext uri="{BB962C8B-B14F-4D97-AF65-F5344CB8AC3E}">
        <p14:creationId xmlns:p14="http://schemas.microsoft.com/office/powerpoint/2010/main" val="213923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korallia devonian"/>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5557838" cy="6021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4" name="Picture 4" descr="koral devon detail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43550" y="0"/>
            <a:ext cx="3600450" cy="4797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6" name="Picture 6" descr="koral devon detail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543550" y="2906713"/>
            <a:ext cx="3600450" cy="3951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9" name="Rectangle 9"/>
          <p:cNvSpPr>
            <a:spLocks noGrp="1" noChangeArrowheads="1"/>
          </p:cNvSpPr>
          <p:nvPr>
            <p:ph type="title"/>
          </p:nvPr>
        </p:nvSpPr>
        <p:spPr>
          <a:xfrm>
            <a:off x="0" y="5805488"/>
            <a:ext cx="9144000" cy="1052512"/>
          </a:xfrm>
          <a:solidFill>
            <a:srgbClr val="FF0000"/>
          </a:solidFill>
          <a:ln/>
        </p:spPr>
        <p:txBody>
          <a:bodyPr/>
          <a:lstStyle/>
          <a:p>
            <a:r>
              <a:rPr lang="el-GR" altLang="el-GR" sz="2800" b="1">
                <a:solidFill>
                  <a:schemeClr val="bg1"/>
                </a:solidFill>
                <a:latin typeface="Verdana" pitchFamily="34" charset="0"/>
              </a:rPr>
              <a:t>Κοράλλια από το Δεβόνιο της Χίου</a:t>
            </a:r>
            <a:br>
              <a:rPr lang="el-GR" altLang="el-GR" sz="2800" b="1">
                <a:solidFill>
                  <a:schemeClr val="bg1"/>
                </a:solidFill>
                <a:latin typeface="Verdana" pitchFamily="34" charset="0"/>
              </a:rPr>
            </a:br>
            <a:r>
              <a:rPr lang="el-GR" altLang="el-GR" sz="2800" b="1">
                <a:solidFill>
                  <a:schemeClr val="bg1"/>
                </a:solidFill>
                <a:latin typeface="Verdana" pitchFamily="34" charset="0"/>
              </a:rPr>
              <a:t> (400 εκ. χρόνια πριν)</a:t>
            </a:r>
            <a:r>
              <a:rPr lang="el-GR" altLang="el-GR"/>
              <a:t> </a:t>
            </a:r>
          </a:p>
        </p:txBody>
      </p:sp>
    </p:spTree>
    <p:extLst>
      <p:ext uri="{BB962C8B-B14F-4D97-AF65-F5344CB8AC3E}">
        <p14:creationId xmlns:p14="http://schemas.microsoft.com/office/powerpoint/2010/main" val="1507064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AD83DA2-6238-4BEE-BB77-E709FC3C9648}"/>
              </a:ext>
            </a:extLst>
          </p:cNvPr>
          <p:cNvSpPr>
            <a:spLocks noGrp="1"/>
          </p:cNvSpPr>
          <p:nvPr>
            <p:ph type="title"/>
          </p:nvPr>
        </p:nvSpPr>
        <p:spPr/>
        <p:txBody>
          <a:bodyPr/>
          <a:lstStyle/>
          <a:p>
            <a:endParaRPr lang="el-GR"/>
          </a:p>
        </p:txBody>
      </p:sp>
      <p:sp>
        <p:nvSpPr>
          <p:cNvPr id="4" name="Θέση αριθμού διαφάνειας 3">
            <a:extLst>
              <a:ext uri="{FF2B5EF4-FFF2-40B4-BE49-F238E27FC236}">
                <a16:creationId xmlns:a16="http://schemas.microsoft.com/office/drawing/2014/main" id="{AA6DB5FF-38C9-4E14-9C01-3D2DE71F0D9D}"/>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39</a:t>
            </a:fld>
            <a:endParaRPr lang="en-US" altLang="el-GR" dirty="0">
              <a:solidFill>
                <a:prstClr val="black">
                  <a:tint val="75000"/>
                </a:prstClr>
              </a:solidFill>
            </a:endParaRPr>
          </a:p>
        </p:txBody>
      </p:sp>
      <p:pic>
        <p:nvPicPr>
          <p:cNvPr id="7" name="Εικόνα 6">
            <a:extLst>
              <a:ext uri="{FF2B5EF4-FFF2-40B4-BE49-F238E27FC236}">
                <a16:creationId xmlns:a16="http://schemas.microsoft.com/office/drawing/2014/main" id="{2CF0F996-006B-4F7B-8177-F906FE334C95}"/>
              </a:ext>
            </a:extLst>
          </p:cNvPr>
          <p:cNvPicPr>
            <a:picLocks noChangeAspect="1"/>
          </p:cNvPicPr>
          <p:nvPr/>
        </p:nvPicPr>
        <p:blipFill>
          <a:blip r:embed="rId2"/>
          <a:stretch>
            <a:fillRect/>
          </a:stretch>
        </p:blipFill>
        <p:spPr>
          <a:xfrm>
            <a:off x="470647" y="1844824"/>
            <a:ext cx="4084262" cy="2880320"/>
          </a:xfrm>
          <a:prstGeom prst="rect">
            <a:avLst/>
          </a:prstGeom>
        </p:spPr>
      </p:pic>
      <p:pic>
        <p:nvPicPr>
          <p:cNvPr id="9" name="Εικόνα 8">
            <a:extLst>
              <a:ext uri="{FF2B5EF4-FFF2-40B4-BE49-F238E27FC236}">
                <a16:creationId xmlns:a16="http://schemas.microsoft.com/office/drawing/2014/main" id="{39387C9C-831B-4CBB-954E-46A2D072FF1D}"/>
              </a:ext>
            </a:extLst>
          </p:cNvPr>
          <p:cNvPicPr>
            <a:picLocks noChangeAspect="1"/>
          </p:cNvPicPr>
          <p:nvPr/>
        </p:nvPicPr>
        <p:blipFill>
          <a:blip r:embed="rId3"/>
          <a:stretch>
            <a:fillRect/>
          </a:stretch>
        </p:blipFill>
        <p:spPr>
          <a:xfrm>
            <a:off x="4932040" y="2423063"/>
            <a:ext cx="4097707" cy="1310664"/>
          </a:xfrm>
          <a:prstGeom prst="rect">
            <a:avLst/>
          </a:prstGeom>
        </p:spPr>
      </p:pic>
      <p:sp>
        <p:nvSpPr>
          <p:cNvPr id="11" name="TextBox 10">
            <a:extLst>
              <a:ext uri="{FF2B5EF4-FFF2-40B4-BE49-F238E27FC236}">
                <a16:creationId xmlns:a16="http://schemas.microsoft.com/office/drawing/2014/main" id="{F54109B9-10F0-4CDB-B256-99213D5DEE7F}"/>
              </a:ext>
            </a:extLst>
          </p:cNvPr>
          <p:cNvSpPr txBox="1"/>
          <p:nvPr/>
        </p:nvSpPr>
        <p:spPr>
          <a:xfrm>
            <a:off x="457200" y="4883025"/>
            <a:ext cx="4572000" cy="707886"/>
          </a:xfrm>
          <a:prstGeom prst="rect">
            <a:avLst/>
          </a:prstGeom>
          <a:noFill/>
        </p:spPr>
        <p:txBody>
          <a:bodyPr wrap="square">
            <a:spAutoFit/>
          </a:bodyPr>
          <a:lstStyle/>
          <a:p>
            <a:pPr algn="l"/>
            <a:endParaRPr lang="el-GR" sz="2000" b="0" i="0" u="none" strike="noStrike" baseline="0">
              <a:solidFill>
                <a:srgbClr val="000000"/>
              </a:solidFill>
              <a:latin typeface="+mj-lt"/>
            </a:endParaRPr>
          </a:p>
          <a:p>
            <a:r>
              <a:rPr lang="el-GR" sz="2000" b="0" i="0" u="none" strike="noStrike" baseline="0">
                <a:latin typeface="+mj-lt"/>
              </a:rPr>
              <a:t>Ασβεστόλιθος με φουσουλίνες</a:t>
            </a:r>
            <a:endParaRPr lang="el-GR" sz="2000" dirty="0">
              <a:latin typeface="+mj-lt"/>
            </a:endParaRPr>
          </a:p>
        </p:txBody>
      </p:sp>
      <p:sp>
        <p:nvSpPr>
          <p:cNvPr id="15" name="TextBox 14">
            <a:extLst>
              <a:ext uri="{FF2B5EF4-FFF2-40B4-BE49-F238E27FC236}">
                <a16:creationId xmlns:a16="http://schemas.microsoft.com/office/drawing/2014/main" id="{57A4E690-35E2-438B-AB2F-B7B489357694}"/>
              </a:ext>
            </a:extLst>
          </p:cNvPr>
          <p:cNvSpPr txBox="1"/>
          <p:nvPr/>
        </p:nvSpPr>
        <p:spPr>
          <a:xfrm>
            <a:off x="4932040" y="3742256"/>
            <a:ext cx="4572000" cy="707886"/>
          </a:xfrm>
          <a:prstGeom prst="rect">
            <a:avLst/>
          </a:prstGeom>
          <a:noFill/>
        </p:spPr>
        <p:txBody>
          <a:bodyPr wrap="square">
            <a:spAutoFit/>
          </a:bodyPr>
          <a:lstStyle/>
          <a:p>
            <a:pPr algn="l"/>
            <a:endParaRPr lang="el-GR" sz="2000" b="0" i="0" u="none" strike="noStrike" baseline="0" dirty="0">
              <a:solidFill>
                <a:srgbClr val="000000"/>
              </a:solidFill>
              <a:latin typeface="+mj-lt"/>
            </a:endParaRPr>
          </a:p>
          <a:p>
            <a:r>
              <a:rPr lang="en-US" sz="2000" b="0" i="1" u="none" strike="noStrike" baseline="0" dirty="0" err="1">
                <a:latin typeface="+mj-lt"/>
              </a:rPr>
              <a:t>Triticites</a:t>
            </a:r>
            <a:r>
              <a:rPr lang="el-GR" sz="2000" b="0" i="1" u="none" strike="noStrike" baseline="0" dirty="0">
                <a:latin typeface="+mj-lt"/>
              </a:rPr>
              <a:t> </a:t>
            </a:r>
            <a:r>
              <a:rPr lang="en-US" sz="2000" b="0" u="none" strike="noStrike" baseline="0" dirty="0">
                <a:latin typeface="+mj-lt"/>
              </a:rPr>
              <a:t>sp.</a:t>
            </a:r>
            <a:r>
              <a:rPr lang="en-US" sz="2000" b="0" i="1" u="none" strike="noStrike" baseline="0" dirty="0">
                <a:latin typeface="+mj-lt"/>
              </a:rPr>
              <a:t> </a:t>
            </a:r>
            <a:r>
              <a:rPr lang="en-US" sz="2000" b="0" i="0" u="none" strike="noStrike" baseline="0" dirty="0">
                <a:latin typeface="+mj-lt"/>
              </a:rPr>
              <a:t>(</a:t>
            </a:r>
            <a:r>
              <a:rPr lang="el-GR" sz="2000" b="0" i="0" u="none" strike="noStrike" baseline="0" dirty="0" err="1">
                <a:latin typeface="+mj-lt"/>
              </a:rPr>
              <a:t>φουσουλίνα</a:t>
            </a:r>
            <a:r>
              <a:rPr lang="el-GR" sz="2000" b="0" i="0" u="none" strike="noStrike" baseline="0" dirty="0">
                <a:latin typeface="+mj-lt"/>
              </a:rPr>
              <a:t>)</a:t>
            </a:r>
            <a:endParaRPr lang="el-GR" sz="2000" dirty="0">
              <a:latin typeface="+mj-lt"/>
            </a:endParaRPr>
          </a:p>
        </p:txBody>
      </p:sp>
    </p:spTree>
    <p:extLst>
      <p:ext uri="{BB962C8B-B14F-4D97-AF65-F5344CB8AC3E}">
        <p14:creationId xmlns:p14="http://schemas.microsoft.com/office/powerpoint/2010/main" val="706219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4DA2A5-BDED-4FE5-9850-1FF58AA5E659}"/>
              </a:ext>
            </a:extLst>
          </p:cNvPr>
          <p:cNvSpPr>
            <a:spLocks noGrp="1"/>
          </p:cNvSpPr>
          <p:nvPr>
            <p:ph type="title"/>
          </p:nvPr>
        </p:nvSpPr>
        <p:spPr/>
        <p:txBody>
          <a:bodyPr/>
          <a:lstStyle/>
          <a:p>
            <a:endParaRPr lang="el-GR"/>
          </a:p>
        </p:txBody>
      </p:sp>
      <p:sp>
        <p:nvSpPr>
          <p:cNvPr id="4" name="Θέση αριθμού διαφάνειας 3">
            <a:extLst>
              <a:ext uri="{FF2B5EF4-FFF2-40B4-BE49-F238E27FC236}">
                <a16:creationId xmlns:a16="http://schemas.microsoft.com/office/drawing/2014/main" id="{CD4B35C7-E54E-4B4B-8EBC-DAC313970E66}"/>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a:t>
            </a:fld>
            <a:endParaRPr lang="en-US" altLang="el-GR">
              <a:solidFill>
                <a:prstClr val="black">
                  <a:tint val="75000"/>
                </a:prstClr>
              </a:solidFill>
            </a:endParaRPr>
          </a:p>
        </p:txBody>
      </p:sp>
      <p:pic>
        <p:nvPicPr>
          <p:cNvPr id="3074" name="Picture 2" descr="Chart of Geological Time">
            <a:extLst>
              <a:ext uri="{FF2B5EF4-FFF2-40B4-BE49-F238E27FC236}">
                <a16:creationId xmlns:a16="http://schemas.microsoft.com/office/drawing/2014/main" id="{0D1F2C1A-606F-4527-9773-69B266BDED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3046" y="265039"/>
            <a:ext cx="4737907" cy="659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324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BF13999-E962-4E6F-AD94-D42B83EB0602}"/>
              </a:ext>
            </a:extLst>
          </p:cNvPr>
          <p:cNvSpPr>
            <a:spLocks noGrp="1"/>
          </p:cNvSpPr>
          <p:nvPr>
            <p:ph type="title"/>
          </p:nvPr>
        </p:nvSpPr>
        <p:spPr>
          <a:xfrm>
            <a:off x="457200" y="274638"/>
            <a:ext cx="8229600" cy="1143000"/>
          </a:xfrm>
        </p:spPr>
        <p:txBody>
          <a:bodyPr wrap="square" anchor="ctr">
            <a:normAutofit/>
          </a:bodyPr>
          <a:lstStyle/>
          <a:p>
            <a:r>
              <a:rPr lang="el-GR" dirty="0"/>
              <a:t>Τάξη </a:t>
            </a:r>
            <a:r>
              <a:rPr lang="el-GR" dirty="0" err="1"/>
              <a:t>Εξάποδα</a:t>
            </a:r>
            <a:r>
              <a:rPr lang="el-GR" dirty="0"/>
              <a:t>–Έντομα</a:t>
            </a:r>
          </a:p>
        </p:txBody>
      </p:sp>
      <p:pic>
        <p:nvPicPr>
          <p:cNvPr id="2" name="Picture 1">
            <a:extLst>
              <a:ext uri="{FF2B5EF4-FFF2-40B4-BE49-F238E27FC236}">
                <a16:creationId xmlns:a16="http://schemas.microsoft.com/office/drawing/2014/main" id="{B2440EE9-AC58-281D-2837-6601AB031166}"/>
              </a:ext>
            </a:extLst>
          </p:cNvPr>
          <p:cNvPicPr>
            <a:picLocks noChangeAspect="1"/>
          </p:cNvPicPr>
          <p:nvPr/>
        </p:nvPicPr>
        <p:blipFill rotWithShape="1">
          <a:blip r:embed="rId3"/>
          <a:srcRect l="30475" r="6394" b="1"/>
          <a:stretch/>
        </p:blipFill>
        <p:spPr>
          <a:xfrm>
            <a:off x="457200" y="1600200"/>
            <a:ext cx="4038600" cy="4525963"/>
          </a:xfrm>
          <a:prstGeom prst="rect">
            <a:avLst/>
          </a:prstGeom>
          <a:noFill/>
        </p:spPr>
      </p:pic>
      <p:sp>
        <p:nvSpPr>
          <p:cNvPr id="5" name="Θέση περιεχομένου 4">
            <a:extLst>
              <a:ext uri="{FF2B5EF4-FFF2-40B4-BE49-F238E27FC236}">
                <a16:creationId xmlns:a16="http://schemas.microsoft.com/office/drawing/2014/main" id="{79B39247-A09B-4695-A2FA-53E41F306617}"/>
              </a:ext>
            </a:extLst>
          </p:cNvPr>
          <p:cNvSpPr>
            <a:spLocks noGrp="1"/>
          </p:cNvSpPr>
          <p:nvPr>
            <p:ph sz="half" idx="2"/>
          </p:nvPr>
        </p:nvSpPr>
        <p:spPr>
          <a:xfrm>
            <a:off x="4648200" y="1600200"/>
            <a:ext cx="4038600" cy="4525963"/>
          </a:xfrm>
        </p:spPr>
        <p:txBody>
          <a:bodyPr wrap="square" anchor="t">
            <a:normAutofit/>
          </a:bodyPr>
          <a:lstStyle/>
          <a:p>
            <a:pPr>
              <a:lnSpc>
                <a:spcPct val="90000"/>
              </a:lnSpc>
            </a:pPr>
            <a:r>
              <a:rPr lang="el-GR" sz="2600"/>
              <a:t>Τα έντομα είναι η πολυπληθέστερη ζώσα ομάδα, αλλά θεωρούνται σπάνια ως απολιθώματα.</a:t>
            </a:r>
          </a:p>
          <a:p>
            <a:pPr>
              <a:lnSpc>
                <a:spcPct val="90000"/>
              </a:lnSpc>
            </a:pPr>
            <a:r>
              <a:rPr lang="el-GR" sz="2600"/>
              <a:t>Τα πρώτα έντομα δεν είχαν φτερά.</a:t>
            </a:r>
          </a:p>
          <a:p>
            <a:pPr>
              <a:lnSpc>
                <a:spcPct val="90000"/>
              </a:lnSpc>
            </a:pPr>
            <a:r>
              <a:rPr lang="el-GR" sz="2600"/>
              <a:t>Απέκτησαν φτερά στο Κατώτερο Λιθανθρακοφόρο.</a:t>
            </a:r>
          </a:p>
          <a:p>
            <a:pPr>
              <a:lnSpc>
                <a:spcPct val="90000"/>
              </a:lnSpc>
            </a:pPr>
            <a:r>
              <a:rPr lang="el-GR" sz="2600"/>
              <a:t>Γεωλογική ηλικία: Μέσο </a:t>
            </a:r>
            <a:r>
              <a:rPr lang="el-GR" sz="2600" err="1"/>
              <a:t>Δεβόνιο</a:t>
            </a:r>
            <a:r>
              <a:rPr lang="el-GR" sz="2600"/>
              <a:t>–Σήμερα</a:t>
            </a:r>
          </a:p>
        </p:txBody>
      </p:sp>
      <p:sp>
        <p:nvSpPr>
          <p:cNvPr id="3" name="Θέση αριθμού διαφάνειας 2">
            <a:extLst>
              <a:ext uri="{FF2B5EF4-FFF2-40B4-BE49-F238E27FC236}">
                <a16:creationId xmlns:a16="http://schemas.microsoft.com/office/drawing/2014/main" id="{718C290C-F754-4C5E-A8BD-52CF9EFABF75}"/>
              </a:ext>
            </a:extLst>
          </p:cNvPr>
          <p:cNvSpPr>
            <a:spLocks noGrp="1"/>
          </p:cNvSpPr>
          <p:nvPr>
            <p:ph type="sldNum" sz="quarter" idx="12"/>
          </p:nvPr>
        </p:nvSpPr>
        <p:spPr>
          <a:xfrm>
            <a:off x="6553200" y="6356350"/>
            <a:ext cx="2133600" cy="365125"/>
          </a:xfrm>
        </p:spPr>
        <p:txBody>
          <a:bodyPr anchor="ctr">
            <a:normAutofit/>
          </a:bodyPr>
          <a:lstStyle/>
          <a:p>
            <a:pPr>
              <a:spcAft>
                <a:spcPts val="600"/>
              </a:spcAft>
              <a:defRPr/>
            </a:pPr>
            <a:fld id="{789D74A6-6421-422E-911A-61E50FB29141}" type="slidenum">
              <a:rPr lang="en-US" altLang="el-GR" smtClean="0">
                <a:solidFill>
                  <a:prstClr val="black">
                    <a:tint val="75000"/>
                  </a:prstClr>
                </a:solidFill>
              </a:rPr>
              <a:pPr>
                <a:spcAft>
                  <a:spcPts val="600"/>
                </a:spcAft>
                <a:defRPr/>
              </a:pPr>
              <a:t>40</a:t>
            </a:fld>
            <a:endParaRPr lang="en-US" altLang="el-GR">
              <a:solidFill>
                <a:prstClr val="black">
                  <a:tint val="75000"/>
                </a:prstClr>
              </a:solidFill>
            </a:endParaRPr>
          </a:p>
        </p:txBody>
      </p:sp>
    </p:spTree>
    <p:extLst>
      <p:ext uri="{BB962C8B-B14F-4D97-AF65-F5344CB8AC3E}">
        <p14:creationId xmlns:p14="http://schemas.microsoft.com/office/powerpoint/2010/main" val="2084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5509CC-69FE-40F8-BAD5-9F989D1C7770}"/>
              </a:ext>
            </a:extLst>
          </p:cNvPr>
          <p:cNvSpPr>
            <a:spLocks noGrp="1"/>
          </p:cNvSpPr>
          <p:nvPr>
            <p:ph type="title"/>
          </p:nvPr>
        </p:nvSpPr>
        <p:spPr>
          <a:xfrm>
            <a:off x="457200" y="274638"/>
            <a:ext cx="8229600" cy="1143000"/>
          </a:xfrm>
        </p:spPr>
        <p:txBody>
          <a:bodyPr wrap="square" anchor="ctr">
            <a:normAutofit/>
          </a:bodyPr>
          <a:lstStyle/>
          <a:p>
            <a:r>
              <a:rPr lang="el-GR" dirty="0"/>
              <a:t>Τα αμφίβια</a:t>
            </a:r>
          </a:p>
        </p:txBody>
      </p:sp>
      <p:pic>
        <p:nvPicPr>
          <p:cNvPr id="5" name="Picture 4">
            <a:extLst>
              <a:ext uri="{FF2B5EF4-FFF2-40B4-BE49-F238E27FC236}">
                <a16:creationId xmlns:a16="http://schemas.microsoft.com/office/drawing/2014/main" id="{16A40A87-B574-F01C-F5AD-4B499F0505CB}"/>
              </a:ext>
            </a:extLst>
          </p:cNvPr>
          <p:cNvPicPr>
            <a:picLocks noChangeAspect="1"/>
          </p:cNvPicPr>
          <p:nvPr/>
        </p:nvPicPr>
        <p:blipFill>
          <a:blip r:embed="rId2"/>
          <a:stretch>
            <a:fillRect/>
          </a:stretch>
        </p:blipFill>
        <p:spPr>
          <a:xfrm>
            <a:off x="457200" y="2828290"/>
            <a:ext cx="4038600" cy="2069782"/>
          </a:xfrm>
          <a:prstGeom prst="rect">
            <a:avLst/>
          </a:prstGeom>
          <a:noFill/>
        </p:spPr>
      </p:pic>
      <p:sp>
        <p:nvSpPr>
          <p:cNvPr id="3" name="Θέση περιεχομένου 2">
            <a:extLst>
              <a:ext uri="{FF2B5EF4-FFF2-40B4-BE49-F238E27FC236}">
                <a16:creationId xmlns:a16="http://schemas.microsoft.com/office/drawing/2014/main" id="{20798DB5-CFCA-4A33-B469-D50E67ACED9E}"/>
              </a:ext>
            </a:extLst>
          </p:cNvPr>
          <p:cNvSpPr>
            <a:spLocks noGrp="1"/>
          </p:cNvSpPr>
          <p:nvPr>
            <p:ph sz="half" idx="2"/>
          </p:nvPr>
        </p:nvSpPr>
        <p:spPr>
          <a:xfrm>
            <a:off x="4648200" y="1600200"/>
            <a:ext cx="4038600" cy="4525963"/>
          </a:xfrm>
        </p:spPr>
        <p:txBody>
          <a:bodyPr wrap="square" anchor="t">
            <a:normAutofit/>
          </a:bodyPr>
          <a:lstStyle/>
          <a:p>
            <a:pPr>
              <a:lnSpc>
                <a:spcPct val="90000"/>
              </a:lnSpc>
            </a:pPr>
            <a:r>
              <a:rPr lang="el-GR" sz="2200"/>
              <a:t>Ηλικία: Αν. </a:t>
            </a:r>
            <a:r>
              <a:rPr lang="el-GR" sz="2200" err="1"/>
              <a:t>Δεβόνιο</a:t>
            </a:r>
            <a:r>
              <a:rPr lang="el-GR" sz="2200"/>
              <a:t>-σήμερα.</a:t>
            </a:r>
          </a:p>
          <a:p>
            <a:pPr>
              <a:lnSpc>
                <a:spcPct val="90000"/>
              </a:lnSpc>
            </a:pPr>
            <a:r>
              <a:rPr lang="el-GR" sz="2200"/>
              <a:t>Για 50 εκ έτη από το Αν. </a:t>
            </a:r>
            <a:r>
              <a:rPr lang="el-GR" sz="2200" err="1"/>
              <a:t>Δεβόνιο</a:t>
            </a:r>
            <a:r>
              <a:rPr lang="el-GR" sz="2200"/>
              <a:t> μέχρι το Μέσο Λιθανθρακοφόρο τα μόνα </a:t>
            </a:r>
            <a:r>
              <a:rPr lang="el-GR" sz="2200" err="1"/>
              <a:t>σπονδυλόζωα</a:t>
            </a:r>
            <a:r>
              <a:rPr lang="el-GR" sz="2200"/>
              <a:t> της ξηράς.</a:t>
            </a:r>
          </a:p>
          <a:p>
            <a:pPr>
              <a:lnSpc>
                <a:spcPct val="90000"/>
              </a:lnSpc>
            </a:pPr>
            <a:r>
              <a:rPr lang="el-GR" sz="2200"/>
              <a:t>Κυριάρχησαν στους βάλτους του Λιθανθρακοφόρου και ήταν άφθονα και ποικιλόμορφα.</a:t>
            </a:r>
          </a:p>
          <a:p>
            <a:pPr>
              <a:lnSpc>
                <a:spcPct val="90000"/>
              </a:lnSpc>
            </a:pPr>
            <a:r>
              <a:rPr lang="el-GR" sz="2200"/>
              <a:t>Διαφορετικούς τρόπους ζωής, χερσαίους αλλά και υδρόβιους.</a:t>
            </a:r>
          </a:p>
        </p:txBody>
      </p:sp>
      <p:sp>
        <p:nvSpPr>
          <p:cNvPr id="4" name="Θέση αριθμού διαφάνειας 3">
            <a:extLst>
              <a:ext uri="{FF2B5EF4-FFF2-40B4-BE49-F238E27FC236}">
                <a16:creationId xmlns:a16="http://schemas.microsoft.com/office/drawing/2014/main" id="{ABFEA0B8-3F58-42AE-92D6-A8A76C9DEE40}"/>
              </a:ext>
            </a:extLst>
          </p:cNvPr>
          <p:cNvSpPr>
            <a:spLocks noGrp="1"/>
          </p:cNvSpPr>
          <p:nvPr>
            <p:ph type="sldNum" sz="quarter" idx="12"/>
          </p:nvPr>
        </p:nvSpPr>
        <p:spPr>
          <a:xfrm>
            <a:off x="6553200" y="6356350"/>
            <a:ext cx="2133600" cy="365125"/>
          </a:xfrm>
        </p:spPr>
        <p:txBody>
          <a:bodyPr anchor="ctr">
            <a:normAutofit/>
          </a:bodyPr>
          <a:lstStyle/>
          <a:p>
            <a:pPr>
              <a:spcAft>
                <a:spcPts val="600"/>
              </a:spcAft>
              <a:defRPr/>
            </a:pPr>
            <a:fld id="{97EC3DE6-4117-428A-8318-D673B2643940}" type="slidenum">
              <a:rPr lang="en-US" altLang="el-GR" smtClean="0">
                <a:solidFill>
                  <a:prstClr val="black">
                    <a:tint val="75000"/>
                  </a:prstClr>
                </a:solidFill>
              </a:rPr>
              <a:pPr>
                <a:spcAft>
                  <a:spcPts val="600"/>
                </a:spcAft>
                <a:defRPr/>
              </a:pPr>
              <a:t>41</a:t>
            </a:fld>
            <a:endParaRPr lang="en-US" altLang="el-GR">
              <a:solidFill>
                <a:prstClr val="black">
                  <a:tint val="75000"/>
                </a:prstClr>
              </a:solidFill>
            </a:endParaRPr>
          </a:p>
        </p:txBody>
      </p:sp>
    </p:spTree>
    <p:extLst>
      <p:ext uri="{BB962C8B-B14F-4D97-AF65-F5344CB8AC3E}">
        <p14:creationId xmlns:p14="http://schemas.microsoft.com/office/powerpoint/2010/main" val="2831620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E8DBF8-E537-41F4-B7CE-25DD896B9B4C}"/>
              </a:ext>
            </a:extLst>
          </p:cNvPr>
          <p:cNvSpPr>
            <a:spLocks noGrp="1"/>
          </p:cNvSpPr>
          <p:nvPr>
            <p:ph type="title"/>
          </p:nvPr>
        </p:nvSpPr>
        <p:spPr/>
        <p:txBody>
          <a:bodyPr/>
          <a:lstStyle/>
          <a:p>
            <a:r>
              <a:rPr lang="en-US" i="1" dirty="0"/>
              <a:t>Tiktaalik </a:t>
            </a:r>
            <a:r>
              <a:rPr lang="en-US" i="1" dirty="0" err="1"/>
              <a:t>roseae</a:t>
            </a:r>
            <a:endParaRPr lang="el-GR" i="1" dirty="0"/>
          </a:p>
        </p:txBody>
      </p:sp>
      <p:sp>
        <p:nvSpPr>
          <p:cNvPr id="3" name="Θέση περιεχομένου 2">
            <a:extLst>
              <a:ext uri="{FF2B5EF4-FFF2-40B4-BE49-F238E27FC236}">
                <a16:creationId xmlns:a16="http://schemas.microsoft.com/office/drawing/2014/main" id="{85BF059B-4354-43D6-B7F0-6932844EC1F5}"/>
              </a:ext>
            </a:extLst>
          </p:cNvPr>
          <p:cNvSpPr>
            <a:spLocks noGrp="1"/>
          </p:cNvSpPr>
          <p:nvPr>
            <p:ph idx="1"/>
          </p:nvPr>
        </p:nvSpPr>
        <p:spPr/>
        <p:txBody>
          <a:bodyPr/>
          <a:lstStyle/>
          <a:p>
            <a:r>
              <a:rPr lang="el-GR" dirty="0"/>
              <a:t>Ηλικία: 375 εκ. Έτη</a:t>
            </a:r>
          </a:p>
          <a:p>
            <a:r>
              <a:rPr lang="el-GR" dirty="0"/>
              <a:t>Μεταβατική μορφή που οδήγησε στα αμφίβια</a:t>
            </a:r>
          </a:p>
        </p:txBody>
      </p:sp>
      <p:sp>
        <p:nvSpPr>
          <p:cNvPr id="4" name="Θέση αριθμού διαφάνειας 3">
            <a:extLst>
              <a:ext uri="{FF2B5EF4-FFF2-40B4-BE49-F238E27FC236}">
                <a16:creationId xmlns:a16="http://schemas.microsoft.com/office/drawing/2014/main" id="{9DF1EFA6-0CC6-4FD7-B192-F0C1AF3491D1}"/>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42</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C631CD63-8F92-4C86-A9CC-206C836FDCCE}"/>
              </a:ext>
            </a:extLst>
          </p:cNvPr>
          <p:cNvPicPr>
            <a:picLocks noChangeAspect="1"/>
          </p:cNvPicPr>
          <p:nvPr/>
        </p:nvPicPr>
        <p:blipFill>
          <a:blip r:embed="rId2"/>
          <a:stretch>
            <a:fillRect/>
          </a:stretch>
        </p:blipFill>
        <p:spPr>
          <a:xfrm>
            <a:off x="179512" y="3428999"/>
            <a:ext cx="4665362" cy="2697163"/>
          </a:xfrm>
          <a:prstGeom prst="rect">
            <a:avLst/>
          </a:prstGeom>
        </p:spPr>
      </p:pic>
      <p:pic>
        <p:nvPicPr>
          <p:cNvPr id="8" name="Εικόνα 7">
            <a:extLst>
              <a:ext uri="{FF2B5EF4-FFF2-40B4-BE49-F238E27FC236}">
                <a16:creationId xmlns:a16="http://schemas.microsoft.com/office/drawing/2014/main" id="{F37C15A9-D534-4879-BB10-1997A04967EB}"/>
              </a:ext>
            </a:extLst>
          </p:cNvPr>
          <p:cNvPicPr>
            <a:picLocks noChangeAspect="1"/>
          </p:cNvPicPr>
          <p:nvPr/>
        </p:nvPicPr>
        <p:blipFill>
          <a:blip r:embed="rId3"/>
          <a:stretch>
            <a:fillRect/>
          </a:stretch>
        </p:blipFill>
        <p:spPr>
          <a:xfrm>
            <a:off x="4942149" y="3553796"/>
            <a:ext cx="3992451" cy="2653048"/>
          </a:xfrm>
          <a:prstGeom prst="rect">
            <a:avLst/>
          </a:prstGeom>
        </p:spPr>
      </p:pic>
    </p:spTree>
    <p:extLst>
      <p:ext uri="{BB962C8B-B14F-4D97-AF65-F5344CB8AC3E}">
        <p14:creationId xmlns:p14="http://schemas.microsoft.com/office/powerpoint/2010/main" val="3409840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186879-FBF0-48EB-A2BB-55F90DD2C447}"/>
              </a:ext>
            </a:extLst>
          </p:cNvPr>
          <p:cNvSpPr>
            <a:spLocks noGrp="1"/>
          </p:cNvSpPr>
          <p:nvPr>
            <p:ph type="title"/>
          </p:nvPr>
        </p:nvSpPr>
        <p:spPr>
          <a:xfrm>
            <a:off x="457200" y="188640"/>
            <a:ext cx="8229600" cy="1143000"/>
          </a:xfrm>
        </p:spPr>
        <p:txBody>
          <a:bodyPr/>
          <a:lstStyle/>
          <a:p>
            <a:r>
              <a:rPr lang="el-GR" sz="3600" dirty="0"/>
              <a:t>Η μαζική εξαφάνιση του Αν. </a:t>
            </a:r>
            <a:r>
              <a:rPr lang="el-GR" sz="3600" dirty="0" err="1"/>
              <a:t>Δεβονίου</a:t>
            </a:r>
            <a:endParaRPr lang="el-GR" sz="3600" dirty="0"/>
          </a:p>
        </p:txBody>
      </p:sp>
      <p:sp>
        <p:nvSpPr>
          <p:cNvPr id="3" name="Θέση περιεχομένου 2">
            <a:extLst>
              <a:ext uri="{FF2B5EF4-FFF2-40B4-BE49-F238E27FC236}">
                <a16:creationId xmlns:a16="http://schemas.microsoft.com/office/drawing/2014/main" id="{A5B2F65D-9105-4634-8B02-6B23CAD329E3}"/>
              </a:ext>
            </a:extLst>
          </p:cNvPr>
          <p:cNvSpPr>
            <a:spLocks noGrp="1"/>
          </p:cNvSpPr>
          <p:nvPr>
            <p:ph idx="1"/>
          </p:nvPr>
        </p:nvSpPr>
        <p:spPr/>
        <p:txBody>
          <a:bodyPr/>
          <a:lstStyle/>
          <a:p>
            <a:r>
              <a:rPr lang="el-GR" sz="2400" dirty="0"/>
              <a:t>Οι εξαφανίσεις στο Αν. </a:t>
            </a:r>
            <a:r>
              <a:rPr lang="el-GR" sz="2400" dirty="0" err="1"/>
              <a:t>Δεβόνιο</a:t>
            </a:r>
            <a:r>
              <a:rPr lang="el-GR" sz="2400" dirty="0"/>
              <a:t> διήρκεσαν για 20 εκατομμύρια έτη.</a:t>
            </a:r>
          </a:p>
          <a:p>
            <a:r>
              <a:rPr lang="el-GR" sz="2400" dirty="0"/>
              <a:t>Στο διάστημα αυτό διακρίνονται περισσότερα από 24 γεγονότα εξαφανίσεων.</a:t>
            </a:r>
          </a:p>
          <a:p>
            <a:r>
              <a:rPr lang="el-GR" sz="2400" dirty="0"/>
              <a:t>Λόγω της μακράς διάρκειας, οι εξαφανίσεις δεν μπορεί να προκλήθηκαν από ένα και μόνο, ξαφνικό καταστροφικό γεγονός.</a:t>
            </a:r>
          </a:p>
          <a:p>
            <a:r>
              <a:rPr lang="el-GR" sz="2400" dirty="0"/>
              <a:t>Πιθανότατα ήταν το αποτέλεσμα μεγάλης οικολογικής κρίσης στις θάλασσες, που πιθανότατα προκλήθηκε από τις αλλαγές που συνέβησαν στην ξηρά.</a:t>
            </a:r>
          </a:p>
          <a:p>
            <a:r>
              <a:rPr lang="el-GR" sz="2400" dirty="0"/>
              <a:t>Γενικά, περίπου το70% των θαλάσσιων ασπόνδυλων οικογενειών εξαφανίστηκαν.</a:t>
            </a:r>
          </a:p>
        </p:txBody>
      </p:sp>
      <p:sp>
        <p:nvSpPr>
          <p:cNvPr id="4" name="Θέση αριθμού διαφάνειας 3">
            <a:extLst>
              <a:ext uri="{FF2B5EF4-FFF2-40B4-BE49-F238E27FC236}">
                <a16:creationId xmlns:a16="http://schemas.microsoft.com/office/drawing/2014/main" id="{720701C0-0E72-4A0F-A84C-D20E65075A47}"/>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43</a:t>
            </a:fld>
            <a:endParaRPr lang="en-US" altLang="el-GR">
              <a:solidFill>
                <a:prstClr val="black">
                  <a:tint val="75000"/>
                </a:prstClr>
              </a:solidFill>
            </a:endParaRPr>
          </a:p>
        </p:txBody>
      </p:sp>
    </p:spTree>
    <p:extLst>
      <p:ext uri="{BB962C8B-B14F-4D97-AF65-F5344CB8AC3E}">
        <p14:creationId xmlns:p14="http://schemas.microsoft.com/office/powerpoint/2010/main" val="3614092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BA9AA3-01E2-4344-AD69-59CE5F555F90}"/>
              </a:ext>
            </a:extLst>
          </p:cNvPr>
          <p:cNvSpPr>
            <a:spLocks noGrp="1"/>
          </p:cNvSpPr>
          <p:nvPr>
            <p:ph type="title"/>
          </p:nvPr>
        </p:nvSpPr>
        <p:spPr/>
        <p:txBody>
          <a:bodyPr/>
          <a:lstStyle/>
          <a:p>
            <a:r>
              <a:rPr lang="el-GR" dirty="0"/>
              <a:t>Εξαφανίστηκαν τελείως:</a:t>
            </a:r>
          </a:p>
        </p:txBody>
      </p:sp>
      <p:sp>
        <p:nvSpPr>
          <p:cNvPr id="3" name="Θέση περιεχομένου 2">
            <a:extLst>
              <a:ext uri="{FF2B5EF4-FFF2-40B4-BE49-F238E27FC236}">
                <a16:creationId xmlns:a16="http://schemas.microsoft.com/office/drawing/2014/main" id="{02B10501-2638-43CD-959C-6BC7E385BA3A}"/>
              </a:ext>
            </a:extLst>
          </p:cNvPr>
          <p:cNvSpPr>
            <a:spLocks noGrp="1"/>
          </p:cNvSpPr>
          <p:nvPr>
            <p:ph idx="1"/>
          </p:nvPr>
        </p:nvSpPr>
        <p:spPr/>
        <p:txBody>
          <a:bodyPr/>
          <a:lstStyle/>
          <a:p>
            <a:r>
              <a:rPr lang="el-GR" dirty="0" err="1"/>
              <a:t>Στρωματοποροειδή</a:t>
            </a:r>
            <a:endParaRPr lang="el-GR" dirty="0"/>
          </a:p>
          <a:p>
            <a:r>
              <a:rPr lang="el-GR" dirty="0"/>
              <a:t>Κυστοειδή</a:t>
            </a:r>
          </a:p>
          <a:p>
            <a:r>
              <a:rPr lang="el-GR" dirty="0" err="1"/>
              <a:t>Πλακόδερμοι</a:t>
            </a:r>
            <a:r>
              <a:rPr lang="el-GR" dirty="0"/>
              <a:t> ιχθύες</a:t>
            </a:r>
          </a:p>
          <a:p>
            <a:r>
              <a:rPr lang="el-GR" dirty="0"/>
              <a:t>–</a:t>
            </a:r>
            <a:r>
              <a:rPr lang="el-GR" dirty="0" err="1"/>
              <a:t>Γραπτόλιθοι</a:t>
            </a:r>
            <a:endParaRPr lang="el-GR" dirty="0"/>
          </a:p>
        </p:txBody>
      </p:sp>
      <p:sp>
        <p:nvSpPr>
          <p:cNvPr id="4" name="Θέση αριθμού διαφάνειας 3">
            <a:extLst>
              <a:ext uri="{FF2B5EF4-FFF2-40B4-BE49-F238E27FC236}">
                <a16:creationId xmlns:a16="http://schemas.microsoft.com/office/drawing/2014/main" id="{2270AE9D-C56E-476D-8074-0A43F4E8CC67}"/>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44</a:t>
            </a:fld>
            <a:endParaRPr lang="en-US" altLang="el-GR">
              <a:solidFill>
                <a:prstClr val="black">
                  <a:tint val="75000"/>
                </a:prstClr>
              </a:solidFill>
            </a:endParaRPr>
          </a:p>
        </p:txBody>
      </p:sp>
    </p:spTree>
    <p:extLst>
      <p:ext uri="{BB962C8B-B14F-4D97-AF65-F5344CB8AC3E}">
        <p14:creationId xmlns:p14="http://schemas.microsoft.com/office/powerpoint/2010/main" val="1983532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l-GR" dirty="0"/>
              <a:t>Λιθανθρακοφόρο (359-299 </a:t>
            </a:r>
            <a:r>
              <a:rPr lang="en-US" dirty="0"/>
              <a:t>my)</a:t>
            </a:r>
            <a:endParaRPr lang="el-GR" dirty="0"/>
          </a:p>
        </p:txBody>
      </p:sp>
      <p:sp>
        <p:nvSpPr>
          <p:cNvPr id="3" name="Content Placeholder 2"/>
          <p:cNvSpPr>
            <a:spLocks noGrp="1"/>
          </p:cNvSpPr>
          <p:nvPr>
            <p:ph sz="half" idx="1"/>
          </p:nvPr>
        </p:nvSpPr>
        <p:spPr>
          <a:xfrm>
            <a:off x="457200" y="1600200"/>
            <a:ext cx="4038600" cy="4525963"/>
          </a:xfrm>
        </p:spPr>
        <p:txBody>
          <a:bodyPr wrap="square" anchor="t">
            <a:normAutofit/>
          </a:bodyPr>
          <a:lstStyle/>
          <a:p>
            <a:pPr>
              <a:lnSpc>
                <a:spcPct val="90000"/>
              </a:lnSpc>
            </a:pPr>
            <a:r>
              <a:rPr lang="el-GR" sz="2400"/>
              <a:t>Χωρίζεται σε:</a:t>
            </a:r>
          </a:p>
          <a:p>
            <a:pPr lvl="1">
              <a:lnSpc>
                <a:spcPct val="90000"/>
              </a:lnSpc>
            </a:pPr>
            <a:r>
              <a:rPr lang="el-GR" dirty="0"/>
              <a:t>Κατώτερο ή </a:t>
            </a:r>
            <a:r>
              <a:rPr lang="el-GR" dirty="0" err="1"/>
              <a:t>Μισσισσίπιο</a:t>
            </a:r>
            <a:r>
              <a:rPr lang="el-GR" dirty="0"/>
              <a:t> (για τις ΗΠΑ) </a:t>
            </a:r>
            <a:endParaRPr lang="el-GR"/>
          </a:p>
          <a:p>
            <a:pPr lvl="2">
              <a:lnSpc>
                <a:spcPct val="90000"/>
              </a:lnSpc>
            </a:pPr>
            <a:r>
              <a:rPr lang="el-GR" sz="2400" err="1"/>
              <a:t>Τουρναίσιο</a:t>
            </a:r>
            <a:endParaRPr lang="el-GR" sz="2400"/>
          </a:p>
          <a:p>
            <a:pPr lvl="2">
              <a:lnSpc>
                <a:spcPct val="90000"/>
              </a:lnSpc>
            </a:pPr>
            <a:r>
              <a:rPr lang="el-GR" sz="2400" err="1"/>
              <a:t>Βιζέο</a:t>
            </a:r>
            <a:endParaRPr lang="el-GR" sz="2400"/>
          </a:p>
          <a:p>
            <a:pPr lvl="1">
              <a:lnSpc>
                <a:spcPct val="90000"/>
              </a:lnSpc>
            </a:pPr>
            <a:r>
              <a:rPr lang="el-GR" dirty="0"/>
              <a:t>Ανώτερο ή </a:t>
            </a:r>
            <a:r>
              <a:rPr lang="el-GR" dirty="0" err="1"/>
              <a:t>Πενσυλβάνιο</a:t>
            </a:r>
            <a:r>
              <a:rPr lang="el-GR" dirty="0"/>
              <a:t> (για τις ΗΠΑ)</a:t>
            </a:r>
            <a:endParaRPr lang="el-GR"/>
          </a:p>
          <a:p>
            <a:pPr lvl="2">
              <a:lnSpc>
                <a:spcPct val="90000"/>
              </a:lnSpc>
            </a:pPr>
            <a:r>
              <a:rPr lang="el-GR" sz="2400" err="1"/>
              <a:t>Ναμούριο</a:t>
            </a:r>
            <a:endParaRPr lang="el-GR" sz="2400"/>
          </a:p>
          <a:p>
            <a:pPr lvl="2">
              <a:lnSpc>
                <a:spcPct val="90000"/>
              </a:lnSpc>
            </a:pPr>
            <a:r>
              <a:rPr lang="el-GR" sz="2400" err="1"/>
              <a:t>Βεστφάλιο</a:t>
            </a:r>
            <a:endParaRPr lang="el-GR" sz="2400"/>
          </a:p>
          <a:p>
            <a:pPr lvl="2">
              <a:lnSpc>
                <a:spcPct val="90000"/>
              </a:lnSpc>
            </a:pPr>
            <a:r>
              <a:rPr lang="el-GR" sz="2400"/>
              <a:t>Στεφάνιο</a:t>
            </a:r>
          </a:p>
        </p:txBody>
      </p:sp>
      <p:pic>
        <p:nvPicPr>
          <p:cNvPr id="5" name="Picture 4">
            <a:extLst>
              <a:ext uri="{FF2B5EF4-FFF2-40B4-BE49-F238E27FC236}">
                <a16:creationId xmlns:a16="http://schemas.microsoft.com/office/drawing/2014/main" id="{995AE73C-E39F-7499-1788-80C1EFE71A37}"/>
              </a:ext>
            </a:extLst>
          </p:cNvPr>
          <p:cNvPicPr>
            <a:picLocks noChangeAspect="1"/>
          </p:cNvPicPr>
          <p:nvPr/>
        </p:nvPicPr>
        <p:blipFill rotWithShape="1">
          <a:blip r:embed="rId2"/>
          <a:srcRect l="21338" r="27800" b="1"/>
          <a:stretch/>
        </p:blipFill>
        <p:spPr>
          <a:xfrm>
            <a:off x="4648200" y="1600200"/>
            <a:ext cx="4038600" cy="4525963"/>
          </a:xfrm>
          <a:prstGeom prst="rect">
            <a:avLst/>
          </a:prstGeom>
          <a:noFill/>
        </p:spPr>
      </p:pic>
      <p:sp>
        <p:nvSpPr>
          <p:cNvPr id="4" name="Slide Number Placeholder 3"/>
          <p:cNvSpPr>
            <a:spLocks noGrp="1"/>
          </p:cNvSpPr>
          <p:nvPr>
            <p:ph type="sldNum" sz="quarter" idx="12"/>
          </p:nvPr>
        </p:nvSpPr>
        <p:spPr>
          <a:xfrm>
            <a:off x="6553200" y="6356350"/>
            <a:ext cx="2133600" cy="365125"/>
          </a:xfrm>
        </p:spPr>
        <p:txBody>
          <a:bodyPr anchor="ctr">
            <a:normAutofit/>
          </a:bodyPr>
          <a:lstStyle/>
          <a:p>
            <a:pPr>
              <a:spcAft>
                <a:spcPts val="600"/>
              </a:spcAft>
              <a:defRPr/>
            </a:pPr>
            <a:fld id="{97EC3DE6-4117-428A-8318-D673B2643940}" type="slidenum">
              <a:rPr lang="en-US" altLang="el-GR" smtClean="0">
                <a:solidFill>
                  <a:prstClr val="black">
                    <a:tint val="75000"/>
                  </a:prstClr>
                </a:solidFill>
              </a:rPr>
              <a:pPr>
                <a:spcAft>
                  <a:spcPts val="600"/>
                </a:spcAft>
                <a:defRPr/>
              </a:pPr>
              <a:t>45</a:t>
            </a:fld>
            <a:endParaRPr lang="en-US" altLang="el-GR">
              <a:solidFill>
                <a:prstClr val="black">
                  <a:tint val="75000"/>
                </a:prstClr>
              </a:solidFill>
            </a:endParaRPr>
          </a:p>
        </p:txBody>
      </p:sp>
    </p:spTree>
    <p:extLst>
      <p:ext uri="{BB962C8B-B14F-4D97-AF65-F5344CB8AC3E}">
        <p14:creationId xmlns:p14="http://schemas.microsoft.com/office/powerpoint/2010/main" val="3788230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1882B7-57BD-41EB-8DA2-4C83FE902E76}"/>
              </a:ext>
            </a:extLst>
          </p:cNvPr>
          <p:cNvSpPr>
            <a:spLocks noGrp="1"/>
          </p:cNvSpPr>
          <p:nvPr>
            <p:ph type="title"/>
          </p:nvPr>
        </p:nvSpPr>
        <p:spPr/>
        <p:txBody>
          <a:bodyPr/>
          <a:lstStyle/>
          <a:p>
            <a:r>
              <a:rPr lang="el-GR" dirty="0"/>
              <a:t>Δάσος στο Λιθανθρακοφόρο</a:t>
            </a:r>
          </a:p>
        </p:txBody>
      </p:sp>
      <p:sp>
        <p:nvSpPr>
          <p:cNvPr id="3" name="Θέση περιεχομένου 2">
            <a:extLst>
              <a:ext uri="{FF2B5EF4-FFF2-40B4-BE49-F238E27FC236}">
                <a16:creationId xmlns:a16="http://schemas.microsoft.com/office/drawing/2014/main" id="{632BA4E6-08B7-4EAD-B338-B7909CB87E2B}"/>
              </a:ext>
            </a:extLst>
          </p:cNvPr>
          <p:cNvSpPr>
            <a:spLocks noGrp="1"/>
          </p:cNvSpPr>
          <p:nvPr>
            <p:ph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4F2C4EF-A5FB-4FEC-BF0A-60FD659D04BC}"/>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46</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8DF1DB16-C68B-4219-868F-1F14CCBDA64E}"/>
              </a:ext>
            </a:extLst>
          </p:cNvPr>
          <p:cNvPicPr>
            <a:picLocks noChangeAspect="1"/>
          </p:cNvPicPr>
          <p:nvPr/>
        </p:nvPicPr>
        <p:blipFill>
          <a:blip r:embed="rId2"/>
          <a:stretch>
            <a:fillRect/>
          </a:stretch>
        </p:blipFill>
        <p:spPr>
          <a:xfrm>
            <a:off x="617270" y="1439407"/>
            <a:ext cx="8045473" cy="5159598"/>
          </a:xfrm>
          <a:prstGeom prst="rect">
            <a:avLst/>
          </a:prstGeom>
        </p:spPr>
      </p:pic>
    </p:spTree>
    <p:extLst>
      <p:ext uri="{BB962C8B-B14F-4D97-AF65-F5344CB8AC3E}">
        <p14:creationId xmlns:p14="http://schemas.microsoft.com/office/powerpoint/2010/main" val="816625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Πανγαία</a:t>
            </a:r>
            <a:r>
              <a:rPr lang="el-GR" dirty="0"/>
              <a:t> στο Ν. Πόλο</a:t>
            </a:r>
          </a:p>
        </p:txBody>
      </p:sp>
      <p:sp>
        <p:nvSpPr>
          <p:cNvPr id="3" name="Content Placeholder 2"/>
          <p:cNvSpPr>
            <a:spLocks noGrp="1"/>
          </p:cNvSpPr>
          <p:nvPr>
            <p:ph idx="1"/>
          </p:nvPr>
        </p:nvSpPr>
        <p:spPr>
          <a:xfrm>
            <a:off x="467544" y="1484784"/>
            <a:ext cx="8229600" cy="4525963"/>
          </a:xfrm>
        </p:spPr>
        <p:txBody>
          <a:bodyPr/>
          <a:lstStyle/>
          <a:p>
            <a:r>
              <a:rPr lang="el-GR" sz="2400" dirty="0"/>
              <a:t>Μεγάλο τμήμα της </a:t>
            </a:r>
            <a:r>
              <a:rPr lang="el-GR" sz="2400" dirty="0" err="1"/>
              <a:t>Πανγαίας</a:t>
            </a:r>
            <a:r>
              <a:rPr lang="el-GR" sz="2400" dirty="0"/>
              <a:t> κατέλαβε μία θέση πάνω από τον Ν. Πόλο. Σαν αποτέλεσμα είχαμε την δημιουργία και κάλυψη της από παγετώνες.</a:t>
            </a:r>
          </a:p>
          <a:p>
            <a:r>
              <a:rPr lang="el-GR" sz="2400" dirty="0"/>
              <a:t>Ο Ιαπετός ωκεανός (</a:t>
            </a:r>
            <a:r>
              <a:rPr lang="el-GR" sz="2400" dirty="0" err="1"/>
              <a:t>πρωτοατλαντικός</a:t>
            </a:r>
            <a:r>
              <a:rPr lang="el-GR" sz="2400" dirty="0"/>
              <a:t>) έκλεισε εντελώς στο τέλος του Λιθανθρακοφόρου</a:t>
            </a:r>
          </a:p>
          <a:p>
            <a:r>
              <a:rPr lang="el-GR" sz="2400" dirty="0"/>
              <a:t>Το κλείσιμό του διατάραξε την παγκόσμια ωκεάνια κυκλοφορία και ανάγκασε τα ρεύματα να εκτραπούν από τους τροπικούς σε πιο πολικές περιοχές συνεισφέροντας έτσι στην δημιουργία των παγετώνων</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47</a:t>
            </a:fld>
            <a:endParaRPr lang="en-US" altLang="el-GR">
              <a:solidFill>
                <a:prstClr val="black">
                  <a:tint val="75000"/>
                </a:prstClr>
              </a:solidFill>
            </a:endParaRPr>
          </a:p>
        </p:txBody>
      </p:sp>
    </p:spTree>
    <p:extLst>
      <p:ext uri="{BB962C8B-B14F-4D97-AF65-F5344CB8AC3E}">
        <p14:creationId xmlns:p14="http://schemas.microsoft.com/office/powerpoint/2010/main" val="866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l-GR" sz="3600" dirty="0"/>
              <a:t>Οι παγετώνες του Λιθανθρακοφόρου - </a:t>
            </a:r>
            <a:r>
              <a:rPr lang="el-GR" sz="3600" dirty="0" err="1"/>
              <a:t>Περμίου</a:t>
            </a:r>
            <a:endParaRPr lang="el-GR" sz="3600" dirty="0"/>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48</a:t>
            </a:fld>
            <a:endParaRPr lang="en-US" altLang="el-GR">
              <a:solidFill>
                <a:prstClr val="black">
                  <a:tint val="75000"/>
                </a:prstClr>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700808"/>
            <a:ext cx="5535376" cy="355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5589240"/>
            <a:ext cx="6984776" cy="1015663"/>
          </a:xfrm>
          <a:prstGeom prst="rect">
            <a:avLst/>
          </a:prstGeom>
          <a:noFill/>
        </p:spPr>
        <p:txBody>
          <a:bodyPr wrap="square" rtlCol="0">
            <a:spAutoFit/>
          </a:bodyPr>
          <a:lstStyle/>
          <a:p>
            <a:pPr algn="ctr"/>
            <a:r>
              <a:rPr lang="el-GR" sz="2000" dirty="0"/>
              <a:t>Υπάρχουν ενδείξεις ότι τουλάχιστον 4 προελάσεις παγετώνων συνέβησαν κατά τη διάρκεια του Λιθανθρακοφόρου – </a:t>
            </a:r>
            <a:r>
              <a:rPr lang="el-GR" sz="2000" dirty="0" err="1"/>
              <a:t>Περμίου</a:t>
            </a:r>
            <a:r>
              <a:rPr lang="el-GR" sz="2000" dirty="0"/>
              <a:t> στην </a:t>
            </a:r>
            <a:r>
              <a:rPr lang="el-GR" sz="2000" dirty="0" err="1"/>
              <a:t>Γκοντβάνα</a:t>
            </a:r>
            <a:endParaRPr lang="el-GR" sz="2000" dirty="0"/>
          </a:p>
        </p:txBody>
      </p:sp>
    </p:spTree>
    <p:extLst>
      <p:ext uri="{BB962C8B-B14F-4D97-AF65-F5344CB8AC3E}">
        <p14:creationId xmlns:p14="http://schemas.microsoft.com/office/powerpoint/2010/main" val="3659056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F5ABD7-2229-4F48-892C-EDFC51A02420}"/>
              </a:ext>
            </a:extLst>
          </p:cNvPr>
          <p:cNvSpPr>
            <a:spLocks noGrp="1"/>
          </p:cNvSpPr>
          <p:nvPr>
            <p:ph type="title"/>
          </p:nvPr>
        </p:nvSpPr>
        <p:spPr/>
        <p:txBody>
          <a:bodyPr/>
          <a:lstStyle/>
          <a:p>
            <a:r>
              <a:rPr lang="el-GR" dirty="0"/>
              <a:t>Αμφίβια</a:t>
            </a:r>
          </a:p>
        </p:txBody>
      </p:sp>
      <p:sp>
        <p:nvSpPr>
          <p:cNvPr id="3" name="Θέση περιεχομένου 2">
            <a:extLst>
              <a:ext uri="{FF2B5EF4-FFF2-40B4-BE49-F238E27FC236}">
                <a16:creationId xmlns:a16="http://schemas.microsoft.com/office/drawing/2014/main" id="{A05D6711-7441-4656-8210-11598F17564D}"/>
              </a:ext>
            </a:extLst>
          </p:cNvPr>
          <p:cNvSpPr>
            <a:spLocks noGrp="1"/>
          </p:cNvSpPr>
          <p:nvPr>
            <p:ph idx="1"/>
          </p:nvPr>
        </p:nvSpPr>
        <p:spPr/>
        <p:txBody>
          <a:bodyPr/>
          <a:lstStyle/>
          <a:p>
            <a:r>
              <a:rPr lang="el-GR" dirty="0"/>
              <a:t>Μερικά αμφίβια του Λιθανθρακοφόρου ήταν αρκετά μεγάλα (έφταναν 6-7 m). Αντίθετα τα σημερινά είναι μικρά.</a:t>
            </a:r>
          </a:p>
        </p:txBody>
      </p:sp>
      <p:sp>
        <p:nvSpPr>
          <p:cNvPr id="4" name="Θέση αριθμού διαφάνειας 3">
            <a:extLst>
              <a:ext uri="{FF2B5EF4-FFF2-40B4-BE49-F238E27FC236}">
                <a16:creationId xmlns:a16="http://schemas.microsoft.com/office/drawing/2014/main" id="{207E6878-B8CB-47D4-ACED-70B4BD40780A}"/>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49</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6C73EF31-91B6-4D06-8A20-D2F1A2AE9BAE}"/>
              </a:ext>
            </a:extLst>
          </p:cNvPr>
          <p:cNvPicPr>
            <a:picLocks noChangeAspect="1"/>
          </p:cNvPicPr>
          <p:nvPr/>
        </p:nvPicPr>
        <p:blipFill>
          <a:blip r:embed="rId2"/>
          <a:stretch>
            <a:fillRect/>
          </a:stretch>
        </p:blipFill>
        <p:spPr>
          <a:xfrm>
            <a:off x="179513" y="3673436"/>
            <a:ext cx="6192688" cy="2865476"/>
          </a:xfrm>
          <a:prstGeom prst="rect">
            <a:avLst/>
          </a:prstGeom>
        </p:spPr>
      </p:pic>
      <p:sp>
        <p:nvSpPr>
          <p:cNvPr id="8" name="TextBox 7">
            <a:extLst>
              <a:ext uri="{FF2B5EF4-FFF2-40B4-BE49-F238E27FC236}">
                <a16:creationId xmlns:a16="http://schemas.microsoft.com/office/drawing/2014/main" id="{3C0E6BB2-493B-4A2F-83F7-8F891F11AC9A}"/>
              </a:ext>
            </a:extLst>
          </p:cNvPr>
          <p:cNvSpPr txBox="1"/>
          <p:nvPr/>
        </p:nvSpPr>
        <p:spPr>
          <a:xfrm>
            <a:off x="6553200" y="4293096"/>
            <a:ext cx="2358008" cy="400110"/>
          </a:xfrm>
          <a:prstGeom prst="rect">
            <a:avLst/>
          </a:prstGeom>
          <a:noFill/>
        </p:spPr>
        <p:txBody>
          <a:bodyPr wrap="square">
            <a:spAutoFit/>
          </a:bodyPr>
          <a:lstStyle/>
          <a:p>
            <a:r>
              <a:rPr lang="en-US" sz="2000" b="0" i="1" u="none" strike="noStrike" baseline="0" dirty="0">
                <a:solidFill>
                  <a:srgbClr val="000000"/>
                </a:solidFill>
                <a:latin typeface="+mj-lt"/>
              </a:rPr>
              <a:t>Eryops</a:t>
            </a:r>
            <a:r>
              <a:rPr lang="en-US" sz="2000" b="0" i="0" u="none" strike="noStrike" baseline="0" dirty="0">
                <a:solidFill>
                  <a:srgbClr val="000000"/>
                </a:solidFill>
                <a:latin typeface="+mj-lt"/>
              </a:rPr>
              <a:t>, (2 m) </a:t>
            </a:r>
            <a:endParaRPr lang="el-GR" sz="2000" dirty="0">
              <a:latin typeface="+mj-lt"/>
            </a:endParaRPr>
          </a:p>
        </p:txBody>
      </p:sp>
    </p:spTree>
    <p:extLst>
      <p:ext uri="{BB962C8B-B14F-4D97-AF65-F5344CB8AC3E}">
        <p14:creationId xmlns:p14="http://schemas.microsoft.com/office/powerpoint/2010/main" val="224408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8A352EC-05E8-41CE-ACB3-6464E3497A74}"/>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5</a:t>
            </a:fld>
            <a:endParaRPr lang="en-US" altLang="el-GR">
              <a:solidFill>
                <a:prstClr val="black">
                  <a:tint val="75000"/>
                </a:prstClr>
              </a:solidFill>
            </a:endParaRPr>
          </a:p>
        </p:txBody>
      </p:sp>
      <p:pic>
        <p:nvPicPr>
          <p:cNvPr id="11266" name="Picture 2" descr="major patterns">
            <a:extLst>
              <a:ext uri="{FF2B5EF4-FFF2-40B4-BE49-F238E27FC236}">
                <a16:creationId xmlns:a16="http://schemas.microsoft.com/office/drawing/2014/main" id="{670EAF6B-0B4F-4499-AF67-93D92670C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763"/>
            <a:ext cx="9144000" cy="659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77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Κάρβουνο και φυτικά απολιθώματα</a:t>
            </a:r>
          </a:p>
        </p:txBody>
      </p:sp>
      <p:sp>
        <p:nvSpPr>
          <p:cNvPr id="3" name="Content Placeholder 2"/>
          <p:cNvSpPr>
            <a:spLocks noGrp="1"/>
          </p:cNvSpPr>
          <p:nvPr>
            <p:ph idx="1"/>
          </p:nvPr>
        </p:nvSpPr>
        <p:spPr>
          <a:xfrm>
            <a:off x="395536" y="1412776"/>
            <a:ext cx="4618856" cy="4525963"/>
          </a:xfrm>
        </p:spPr>
        <p:txBody>
          <a:bodyPr/>
          <a:lstStyle/>
          <a:p>
            <a:r>
              <a:rPr lang="el-GR" sz="2000" dirty="0"/>
              <a:t>Οι αποθέσεις φυτικής ύλης που ενανθρακώθηκε κατά το Λιθανθρακοφόρο κυρίως, αλλά και κατά το </a:t>
            </a:r>
            <a:r>
              <a:rPr lang="el-GR" sz="2000" dirty="0" err="1"/>
              <a:t>Πέρμιο</a:t>
            </a:r>
            <a:r>
              <a:rPr lang="el-GR" sz="2000" dirty="0"/>
              <a:t>, δημιούργησαν εκτεταμένα κοιτάσματα λιθανθράκων σε πολλές περιοχές του κόσμου, όπως και στην Ευρώπη που εξορύσσονται και χρησιμοποιούνται ακόμα και σήμερα. Σε αυτά τα κοιτάσματα στηρίχτηκε η βιομηχανική επανάσταση στην Β. Ευρώπη.</a:t>
            </a:r>
          </a:p>
          <a:p>
            <a:r>
              <a:rPr lang="el-GR" sz="2000" dirty="0"/>
              <a:t>Τα πετρώματα αυτά όπως είναι φυσικό περιέχουν αναρίθμητα φυτικά απολιθώματα, </a:t>
            </a:r>
            <a:r>
              <a:rPr lang="el-GR" sz="2000" dirty="0" err="1"/>
              <a:t>περιδόφυτων</a:t>
            </a:r>
            <a:r>
              <a:rPr lang="el-GR" sz="2000" dirty="0"/>
              <a:t>, σπερματοφύτων και γυμνοσπέρμων</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50</a:t>
            </a:fld>
            <a:endParaRPr lang="en-US" altLang="el-GR">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94594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172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9D484C-B5EF-4057-BF49-F9D9D8092452}"/>
              </a:ext>
            </a:extLst>
          </p:cNvPr>
          <p:cNvSpPr>
            <a:spLocks noGrp="1"/>
          </p:cNvSpPr>
          <p:nvPr>
            <p:ph type="title"/>
          </p:nvPr>
        </p:nvSpPr>
        <p:spPr/>
        <p:txBody>
          <a:bodyPr/>
          <a:lstStyle/>
          <a:p>
            <a:r>
              <a:rPr lang="el-GR" dirty="0"/>
              <a:t>Ερπετά</a:t>
            </a:r>
          </a:p>
        </p:txBody>
      </p:sp>
      <p:sp>
        <p:nvSpPr>
          <p:cNvPr id="3" name="Θέση περιεχομένου 2">
            <a:extLst>
              <a:ext uri="{FF2B5EF4-FFF2-40B4-BE49-F238E27FC236}">
                <a16:creationId xmlns:a16="http://schemas.microsoft.com/office/drawing/2014/main" id="{4FD920C6-D3FD-4BBA-938C-BE4F60FF21E1}"/>
              </a:ext>
            </a:extLst>
          </p:cNvPr>
          <p:cNvSpPr>
            <a:spLocks noGrp="1"/>
          </p:cNvSpPr>
          <p:nvPr>
            <p:ph idx="1"/>
          </p:nvPr>
        </p:nvSpPr>
        <p:spPr/>
        <p:txBody>
          <a:bodyPr/>
          <a:lstStyle/>
          <a:p>
            <a:r>
              <a:rPr lang="en-US" sz="1800" b="0" i="1" u="none" strike="noStrike" baseline="0" dirty="0" err="1">
                <a:solidFill>
                  <a:srgbClr val="000000"/>
                </a:solidFill>
                <a:latin typeface="Arial" panose="020B0604020202020204" pitchFamily="34" charset="0"/>
              </a:rPr>
              <a:t>Paleothyrissp</a:t>
            </a:r>
            <a:r>
              <a:rPr lang="en-US" sz="1800" b="0" i="1" u="none" strike="noStrike" baseline="0" dirty="0">
                <a:solidFill>
                  <a:srgbClr val="000000"/>
                </a:solidFill>
                <a:latin typeface="Arial" panose="020B0604020202020204" pitchFamily="34" charset="0"/>
              </a:rPr>
              <a:t>.</a:t>
            </a:r>
            <a:endParaRPr lang="el-GR" dirty="0"/>
          </a:p>
        </p:txBody>
      </p:sp>
      <p:sp>
        <p:nvSpPr>
          <p:cNvPr id="4" name="Θέση αριθμού διαφάνειας 3">
            <a:extLst>
              <a:ext uri="{FF2B5EF4-FFF2-40B4-BE49-F238E27FC236}">
                <a16:creationId xmlns:a16="http://schemas.microsoft.com/office/drawing/2014/main" id="{7EB18496-377E-43AA-8C57-538A2A50D098}"/>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51</a:t>
            </a:fld>
            <a:endParaRPr lang="en-US" altLang="el-GR">
              <a:solidFill>
                <a:prstClr val="black">
                  <a:tint val="75000"/>
                </a:prstClr>
              </a:solidFill>
            </a:endParaRPr>
          </a:p>
        </p:txBody>
      </p:sp>
      <p:pic>
        <p:nvPicPr>
          <p:cNvPr id="6" name="Εικόνα 5">
            <a:extLst>
              <a:ext uri="{FF2B5EF4-FFF2-40B4-BE49-F238E27FC236}">
                <a16:creationId xmlns:a16="http://schemas.microsoft.com/office/drawing/2014/main" id="{A4FFD3D7-05F0-40FB-BF10-C34C13545535}"/>
              </a:ext>
            </a:extLst>
          </p:cNvPr>
          <p:cNvPicPr>
            <a:picLocks noChangeAspect="1"/>
          </p:cNvPicPr>
          <p:nvPr/>
        </p:nvPicPr>
        <p:blipFill>
          <a:blip r:embed="rId2"/>
          <a:stretch>
            <a:fillRect/>
          </a:stretch>
        </p:blipFill>
        <p:spPr>
          <a:xfrm>
            <a:off x="457200" y="1667560"/>
            <a:ext cx="5151549" cy="2176530"/>
          </a:xfrm>
          <a:prstGeom prst="rect">
            <a:avLst/>
          </a:prstGeom>
        </p:spPr>
      </p:pic>
      <p:pic>
        <p:nvPicPr>
          <p:cNvPr id="8" name="Εικόνα 7">
            <a:extLst>
              <a:ext uri="{FF2B5EF4-FFF2-40B4-BE49-F238E27FC236}">
                <a16:creationId xmlns:a16="http://schemas.microsoft.com/office/drawing/2014/main" id="{9E79EEEF-F815-49DA-AB63-46E06E427D81}"/>
              </a:ext>
            </a:extLst>
          </p:cNvPr>
          <p:cNvPicPr>
            <a:picLocks noChangeAspect="1"/>
          </p:cNvPicPr>
          <p:nvPr/>
        </p:nvPicPr>
        <p:blipFill>
          <a:blip r:embed="rId3"/>
          <a:stretch>
            <a:fillRect/>
          </a:stretch>
        </p:blipFill>
        <p:spPr>
          <a:xfrm>
            <a:off x="3755414" y="3692720"/>
            <a:ext cx="4931386" cy="2778957"/>
          </a:xfrm>
          <a:prstGeom prst="rect">
            <a:avLst/>
          </a:prstGeom>
        </p:spPr>
      </p:pic>
      <p:sp>
        <p:nvSpPr>
          <p:cNvPr id="10" name="TextBox 9">
            <a:extLst>
              <a:ext uri="{FF2B5EF4-FFF2-40B4-BE49-F238E27FC236}">
                <a16:creationId xmlns:a16="http://schemas.microsoft.com/office/drawing/2014/main" id="{7D99C867-5638-483F-87FD-AF6E291E6974}"/>
              </a:ext>
            </a:extLst>
          </p:cNvPr>
          <p:cNvSpPr txBox="1"/>
          <p:nvPr/>
        </p:nvSpPr>
        <p:spPr>
          <a:xfrm>
            <a:off x="479213" y="3510158"/>
            <a:ext cx="4572000" cy="400110"/>
          </a:xfrm>
          <a:prstGeom prst="rect">
            <a:avLst/>
          </a:prstGeom>
          <a:noFill/>
        </p:spPr>
        <p:txBody>
          <a:bodyPr wrap="square">
            <a:spAutoFit/>
          </a:bodyPr>
          <a:lstStyle/>
          <a:p>
            <a:r>
              <a:rPr lang="en-US" sz="2000" b="0" i="1" u="none" strike="noStrike" baseline="0" dirty="0" err="1">
                <a:solidFill>
                  <a:srgbClr val="000000"/>
                </a:solidFill>
                <a:latin typeface="+mj-lt"/>
              </a:rPr>
              <a:t>Hylonomus</a:t>
            </a:r>
            <a:r>
              <a:rPr lang="en-US" sz="2000" b="0" i="1" u="none" strike="noStrike" baseline="0" dirty="0">
                <a:solidFill>
                  <a:srgbClr val="000000"/>
                </a:solidFill>
                <a:latin typeface="+mj-lt"/>
              </a:rPr>
              <a:t> </a:t>
            </a:r>
            <a:r>
              <a:rPr lang="en-US" sz="2000" b="0" u="none" strike="noStrike" baseline="0" dirty="0">
                <a:solidFill>
                  <a:srgbClr val="000000"/>
                </a:solidFill>
                <a:latin typeface="+mj-lt"/>
              </a:rPr>
              <a:t>sp.</a:t>
            </a:r>
            <a:endParaRPr lang="el-GR" sz="2000" dirty="0">
              <a:latin typeface="+mj-lt"/>
            </a:endParaRPr>
          </a:p>
        </p:txBody>
      </p:sp>
      <p:sp>
        <p:nvSpPr>
          <p:cNvPr id="12" name="TextBox 11">
            <a:extLst>
              <a:ext uri="{FF2B5EF4-FFF2-40B4-BE49-F238E27FC236}">
                <a16:creationId xmlns:a16="http://schemas.microsoft.com/office/drawing/2014/main" id="{9DD969B3-065A-4E88-9765-11D47498657C}"/>
              </a:ext>
            </a:extLst>
          </p:cNvPr>
          <p:cNvSpPr txBox="1"/>
          <p:nvPr/>
        </p:nvSpPr>
        <p:spPr>
          <a:xfrm>
            <a:off x="2286000" y="5793133"/>
            <a:ext cx="4572000" cy="400110"/>
          </a:xfrm>
          <a:prstGeom prst="rect">
            <a:avLst/>
          </a:prstGeom>
          <a:noFill/>
        </p:spPr>
        <p:txBody>
          <a:bodyPr wrap="square">
            <a:spAutoFit/>
          </a:bodyPr>
          <a:lstStyle/>
          <a:p>
            <a:r>
              <a:rPr lang="en-US" sz="2000" b="0" i="1" u="none" strike="noStrike" baseline="0" dirty="0" err="1">
                <a:solidFill>
                  <a:srgbClr val="000000"/>
                </a:solidFill>
                <a:latin typeface="+mj-lt"/>
              </a:rPr>
              <a:t>Paleothyris</a:t>
            </a:r>
            <a:r>
              <a:rPr lang="el-GR" sz="2000" b="0" i="1" u="none" strike="noStrike" baseline="0" dirty="0">
                <a:solidFill>
                  <a:srgbClr val="000000"/>
                </a:solidFill>
                <a:latin typeface="+mj-lt"/>
              </a:rPr>
              <a:t> </a:t>
            </a:r>
            <a:r>
              <a:rPr lang="en-US" sz="2000" b="0" u="none" strike="noStrike" baseline="0" dirty="0" err="1">
                <a:solidFill>
                  <a:srgbClr val="000000"/>
                </a:solidFill>
                <a:latin typeface="+mj-lt"/>
              </a:rPr>
              <a:t>sp</a:t>
            </a:r>
            <a:endParaRPr lang="el-GR" sz="2000" dirty="0">
              <a:latin typeface="+mj-lt"/>
            </a:endParaRPr>
          </a:p>
        </p:txBody>
      </p:sp>
    </p:spTree>
    <p:extLst>
      <p:ext uri="{BB962C8B-B14F-4D97-AF65-F5344CB8AC3E}">
        <p14:creationId xmlns:p14="http://schemas.microsoft.com/office/powerpoint/2010/main" val="1767897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evon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0"/>
            <a:ext cx="4725988" cy="6021388"/>
          </a:xfrm>
          <a:prstGeom prst="rect">
            <a:avLst/>
          </a:prstGeom>
          <a:noFill/>
          <a:extLst>
            <a:ext uri="{909E8E84-426E-40DD-AFC4-6F175D3DCCD1}">
              <a14:hiddenFill xmlns:a14="http://schemas.microsoft.com/office/drawing/2010/main">
                <a:solidFill>
                  <a:srgbClr val="FFFFFF"/>
                </a:solidFill>
              </a14:hiddenFill>
            </a:ext>
          </a:extLst>
        </p:spPr>
      </p:pic>
      <p:sp>
        <p:nvSpPr>
          <p:cNvPr id="161795" name="Rectangle 3"/>
          <p:cNvSpPr>
            <a:spLocks noGrp="1" noChangeArrowheads="1"/>
          </p:cNvSpPr>
          <p:nvPr>
            <p:ph type="title"/>
          </p:nvPr>
        </p:nvSpPr>
        <p:spPr>
          <a:xfrm>
            <a:off x="0" y="5805488"/>
            <a:ext cx="9144000" cy="1052512"/>
          </a:xfrm>
          <a:solidFill>
            <a:srgbClr val="FF0000"/>
          </a:solidFill>
          <a:ln/>
        </p:spPr>
        <p:txBody>
          <a:bodyPr/>
          <a:lstStyle/>
          <a:p>
            <a:r>
              <a:rPr lang="el-GR" altLang="el-GR" sz="2000" b="1">
                <a:solidFill>
                  <a:schemeClr val="bg1"/>
                </a:solidFill>
                <a:latin typeface="Verdana" pitchFamily="34" charset="0"/>
              </a:rPr>
              <a:t>Αναπαράσταση υφάλου του Λιθανθρακοφόρου-Περμίου</a:t>
            </a:r>
            <a:br>
              <a:rPr lang="el-GR" altLang="el-GR" sz="2000" b="1">
                <a:solidFill>
                  <a:schemeClr val="bg1"/>
                </a:solidFill>
                <a:latin typeface="Verdana" pitchFamily="34" charset="0"/>
              </a:rPr>
            </a:br>
            <a:r>
              <a:rPr lang="el-GR" altLang="el-GR" sz="2000" b="1">
                <a:solidFill>
                  <a:schemeClr val="bg1"/>
                </a:solidFill>
                <a:latin typeface="Verdana" pitchFamily="34" charset="0"/>
              </a:rPr>
              <a:t> (355-225 εκ. χρόνια πριν)</a:t>
            </a:r>
            <a:r>
              <a:rPr lang="el-GR" altLang="el-GR" sz="2800" b="1">
                <a:solidFill>
                  <a:schemeClr val="bg1"/>
                </a:solidFill>
                <a:latin typeface="Verdana" pitchFamily="34" charset="0"/>
              </a:rPr>
              <a:t> </a:t>
            </a:r>
            <a:r>
              <a:rPr lang="el-GR" altLang="el-GR"/>
              <a:t> </a:t>
            </a:r>
          </a:p>
        </p:txBody>
      </p:sp>
    </p:spTree>
    <p:extLst>
      <p:ext uri="{BB962C8B-B14F-4D97-AF65-F5344CB8AC3E}">
        <p14:creationId xmlns:p14="http://schemas.microsoft.com/office/powerpoint/2010/main" val="4200675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wrap="square" anchor="ctr">
            <a:normAutofit/>
          </a:bodyPr>
          <a:lstStyle/>
          <a:p>
            <a:r>
              <a:rPr lang="el-GR" dirty="0" err="1"/>
              <a:t>Πέρμιο</a:t>
            </a:r>
            <a:r>
              <a:rPr lang="el-GR" dirty="0"/>
              <a:t> (299-252 </a:t>
            </a:r>
            <a:r>
              <a:rPr lang="en-US" dirty="0"/>
              <a:t>my</a:t>
            </a:r>
            <a:r>
              <a:rPr lang="el-GR" dirty="0"/>
              <a:t>)</a:t>
            </a:r>
          </a:p>
        </p:txBody>
      </p:sp>
      <p:sp>
        <p:nvSpPr>
          <p:cNvPr id="3" name="Content Placeholder 2"/>
          <p:cNvSpPr>
            <a:spLocks noGrp="1"/>
          </p:cNvSpPr>
          <p:nvPr>
            <p:ph type="body" sz="half" idx="1"/>
          </p:nvPr>
        </p:nvSpPr>
        <p:spPr>
          <a:xfrm>
            <a:off x="457200" y="1600200"/>
            <a:ext cx="4038600" cy="4525963"/>
          </a:xfrm>
        </p:spPr>
        <p:txBody>
          <a:bodyPr wrap="square" anchor="t">
            <a:normAutofit/>
          </a:bodyPr>
          <a:lstStyle/>
          <a:p>
            <a:r>
              <a:rPr lang="el-GR" dirty="0"/>
              <a:t>Χωρίζεται σε:</a:t>
            </a:r>
          </a:p>
          <a:p>
            <a:pPr lvl="1"/>
            <a:r>
              <a:rPr lang="el-GR" sz="3200"/>
              <a:t>Κατώτερο</a:t>
            </a:r>
          </a:p>
          <a:p>
            <a:pPr lvl="2"/>
            <a:r>
              <a:rPr lang="el-GR" sz="3200" err="1"/>
              <a:t>Ωτούνιο</a:t>
            </a:r>
            <a:endParaRPr lang="el-GR" sz="3200"/>
          </a:p>
          <a:p>
            <a:pPr lvl="2"/>
            <a:r>
              <a:rPr lang="el-GR" sz="3200" err="1"/>
              <a:t>Σαξώνιο</a:t>
            </a:r>
            <a:endParaRPr lang="el-GR" sz="3200"/>
          </a:p>
          <a:p>
            <a:pPr lvl="1"/>
            <a:r>
              <a:rPr lang="el-GR" sz="3200"/>
              <a:t>Ανώτερο</a:t>
            </a:r>
          </a:p>
          <a:p>
            <a:pPr lvl="2"/>
            <a:r>
              <a:rPr lang="el-GR" sz="3200" err="1"/>
              <a:t>Θουρίγγιο</a:t>
            </a:r>
            <a:endParaRPr lang="el-GR" sz="3200"/>
          </a:p>
        </p:txBody>
      </p:sp>
      <p:pic>
        <p:nvPicPr>
          <p:cNvPr id="5" name="Picture 4">
            <a:extLst>
              <a:ext uri="{FF2B5EF4-FFF2-40B4-BE49-F238E27FC236}">
                <a16:creationId xmlns:a16="http://schemas.microsoft.com/office/drawing/2014/main" id="{F28DBDF6-C456-17FA-E4FB-783299C61F8E}"/>
              </a:ext>
            </a:extLst>
          </p:cNvPr>
          <p:cNvPicPr>
            <a:picLocks noChangeAspect="1"/>
          </p:cNvPicPr>
          <p:nvPr/>
        </p:nvPicPr>
        <p:blipFill rotWithShape="1">
          <a:blip r:embed="rId2"/>
          <a:srcRect b="16229"/>
          <a:stretch/>
        </p:blipFill>
        <p:spPr>
          <a:xfrm>
            <a:off x="4648200" y="1600200"/>
            <a:ext cx="4038600" cy="4525963"/>
          </a:xfrm>
          <a:prstGeom prst="rect">
            <a:avLst/>
          </a:prstGeom>
          <a:noFill/>
        </p:spPr>
      </p:pic>
      <p:sp>
        <p:nvSpPr>
          <p:cNvPr id="4" name="Slide Number Placeholder 3"/>
          <p:cNvSpPr>
            <a:spLocks noGrp="1"/>
          </p:cNvSpPr>
          <p:nvPr>
            <p:ph type="sldNum" sz="quarter" idx="12"/>
          </p:nvPr>
        </p:nvSpPr>
        <p:spPr>
          <a:xfrm>
            <a:off x="6553200" y="6245225"/>
            <a:ext cx="2133600" cy="476250"/>
          </a:xfrm>
        </p:spPr>
        <p:txBody>
          <a:bodyPr anchor="ctr">
            <a:normAutofit/>
          </a:bodyPr>
          <a:lstStyle/>
          <a:p>
            <a:pPr>
              <a:spcAft>
                <a:spcPts val="600"/>
              </a:spcAft>
              <a:defRPr/>
            </a:pPr>
            <a:fld id="{97EC3DE6-4117-428A-8318-D673B2643940}" type="slidenum">
              <a:rPr lang="en-US" altLang="el-GR" smtClean="0"/>
              <a:pPr>
                <a:spcAft>
                  <a:spcPts val="600"/>
                </a:spcAft>
                <a:defRPr/>
              </a:pPr>
              <a:t>53</a:t>
            </a:fld>
            <a:endParaRPr lang="en-US" altLang="el-GR"/>
          </a:p>
        </p:txBody>
      </p:sp>
    </p:spTree>
    <p:extLst>
      <p:ext uri="{BB962C8B-B14F-4D97-AF65-F5344CB8AC3E}">
        <p14:creationId xmlns:p14="http://schemas.microsoft.com/office/powerpoint/2010/main" val="2541346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9" name="Picture 13" descr="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71948" y="0"/>
            <a:ext cx="4338637" cy="6238875"/>
          </a:xfrm>
          <a:extLst>
            <a:ext uri="{909E8E84-426E-40DD-AFC4-6F175D3DCCD1}">
              <a14:hiddenFill xmlns:a14="http://schemas.microsoft.com/office/drawing/2010/main">
                <a:solidFill>
                  <a:srgbClr val="FFFFFF"/>
                </a:solidFill>
              </a14:hiddenFill>
            </a:ext>
          </a:extLst>
        </p:spPr>
      </p:pic>
      <p:sp>
        <p:nvSpPr>
          <p:cNvPr id="86032" name="Rectangle 16"/>
          <p:cNvSpPr>
            <a:spLocks noChangeArrowheads="1"/>
          </p:cNvSpPr>
          <p:nvPr/>
        </p:nvSpPr>
        <p:spPr bwMode="auto">
          <a:xfrm>
            <a:off x="0" y="6165850"/>
            <a:ext cx="9144000" cy="692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800" b="1">
                <a:solidFill>
                  <a:schemeClr val="bg1"/>
                </a:solidFill>
                <a:latin typeface="Verdana" pitchFamily="34" charset="0"/>
              </a:rPr>
              <a:t>Αλλόχθονο της Χίου - Μέσο Πέρμιο</a:t>
            </a:r>
          </a:p>
        </p:txBody>
      </p:sp>
      <p:pic>
        <p:nvPicPr>
          <p:cNvPr id="86036" name="Picture 20" descr="9"/>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179512" y="0"/>
            <a:ext cx="4572000" cy="6154738"/>
          </a:xfrm>
        </p:spPr>
      </p:pic>
    </p:spTree>
    <p:extLst>
      <p:ext uri="{BB962C8B-B14F-4D97-AF65-F5344CB8AC3E}">
        <p14:creationId xmlns:p14="http://schemas.microsoft.com/office/powerpoint/2010/main" val="2744018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21" name="Picture 13" descr="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512" y="11112"/>
            <a:ext cx="4125913" cy="6154738"/>
          </a:xfrm>
          <a:extLst>
            <a:ext uri="{909E8E84-426E-40DD-AFC4-6F175D3DCCD1}">
              <a14:hiddenFill xmlns:a14="http://schemas.microsoft.com/office/drawing/2010/main">
                <a:solidFill>
                  <a:srgbClr val="FFFFFF"/>
                </a:solidFill>
              </a14:hiddenFill>
            </a:ext>
          </a:extLst>
        </p:spPr>
      </p:pic>
      <p:pic>
        <p:nvPicPr>
          <p:cNvPr id="94222" name="Picture 14" descr="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284663" y="0"/>
            <a:ext cx="4859337" cy="3382963"/>
          </a:xfrm>
          <a:extLst>
            <a:ext uri="{909E8E84-426E-40DD-AFC4-6F175D3DCCD1}">
              <a14:hiddenFill xmlns:a14="http://schemas.microsoft.com/office/drawing/2010/main">
                <a:solidFill>
                  <a:srgbClr val="FFFFFF"/>
                </a:solidFill>
              </a14:hiddenFill>
            </a:ext>
          </a:extLst>
        </p:spPr>
      </p:pic>
      <p:pic>
        <p:nvPicPr>
          <p:cNvPr id="94223" name="Picture 15" descr="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84663" y="2936875"/>
            <a:ext cx="4859337" cy="3255963"/>
          </a:xfrm>
          <a:extLst>
            <a:ext uri="{909E8E84-426E-40DD-AFC4-6F175D3DCCD1}">
              <a14:hiddenFill xmlns:a14="http://schemas.microsoft.com/office/drawing/2010/main">
                <a:solidFill>
                  <a:srgbClr val="FFFFFF"/>
                </a:solidFill>
              </a14:hiddenFill>
            </a:ext>
          </a:extLst>
        </p:spPr>
      </p:pic>
      <p:sp>
        <p:nvSpPr>
          <p:cNvPr id="94225" name="Rectangle 17"/>
          <p:cNvSpPr>
            <a:spLocks noChangeArrowheads="1"/>
          </p:cNvSpPr>
          <p:nvPr/>
        </p:nvSpPr>
        <p:spPr bwMode="auto">
          <a:xfrm>
            <a:off x="0" y="6165850"/>
            <a:ext cx="9144000" cy="692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800" b="1">
                <a:solidFill>
                  <a:schemeClr val="bg1"/>
                </a:solidFill>
                <a:latin typeface="Verdana" pitchFamily="34" charset="0"/>
              </a:rPr>
              <a:t>Αλλόχθονο της Χίου – Μέσο Πέρμιο</a:t>
            </a:r>
          </a:p>
        </p:txBody>
      </p:sp>
    </p:spTree>
    <p:extLst>
      <p:ext uri="{BB962C8B-B14F-4D97-AF65-F5344CB8AC3E}">
        <p14:creationId xmlns:p14="http://schemas.microsoft.com/office/powerpoint/2010/main" val="2604314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ammon block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94250" y="0"/>
            <a:ext cx="4349750" cy="6453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19" name="Picture 3" descr="ammon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4859338" cy="5805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0" name="Rectangle 4"/>
          <p:cNvSpPr>
            <a:spLocks noChangeArrowheads="1"/>
          </p:cNvSpPr>
          <p:nvPr/>
        </p:nvSpPr>
        <p:spPr bwMode="auto">
          <a:xfrm>
            <a:off x="0" y="5516563"/>
            <a:ext cx="9144000" cy="134143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400" b="1">
                <a:solidFill>
                  <a:schemeClr val="bg1"/>
                </a:solidFill>
                <a:latin typeface="Verdana" pitchFamily="34" charset="0"/>
              </a:rPr>
              <a:t>Αμμωνίτες Κορακάρη φάσεως </a:t>
            </a:r>
            <a:r>
              <a:rPr lang="en-US" altLang="el-GR" sz="2400" b="1">
                <a:solidFill>
                  <a:schemeClr val="bg1"/>
                </a:solidFill>
                <a:latin typeface="Verdana" pitchFamily="34" charset="0"/>
              </a:rPr>
              <a:t>Hallstatt</a:t>
            </a:r>
            <a:br>
              <a:rPr lang="el-GR" altLang="el-GR" sz="2400" b="1">
                <a:solidFill>
                  <a:schemeClr val="bg1"/>
                </a:solidFill>
                <a:latin typeface="Verdana" pitchFamily="34" charset="0"/>
              </a:rPr>
            </a:br>
            <a:r>
              <a:rPr lang="el-GR" altLang="el-GR" sz="2400" b="1">
                <a:solidFill>
                  <a:schemeClr val="bg1"/>
                </a:solidFill>
                <a:latin typeface="Verdana" pitchFamily="34" charset="0"/>
              </a:rPr>
              <a:t>ηλικίας 280-225 εκατομ. ετών </a:t>
            </a:r>
          </a:p>
        </p:txBody>
      </p:sp>
    </p:spTree>
    <p:extLst>
      <p:ext uri="{BB962C8B-B14F-4D97-AF65-F5344CB8AC3E}">
        <p14:creationId xmlns:p14="http://schemas.microsoft.com/office/powerpoint/2010/main" val="1405217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ammon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68300"/>
            <a:ext cx="9144000" cy="7202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3" name="Rectangle 3"/>
          <p:cNvSpPr>
            <a:spLocks noChangeArrowheads="1"/>
          </p:cNvSpPr>
          <p:nvPr/>
        </p:nvSpPr>
        <p:spPr bwMode="auto">
          <a:xfrm>
            <a:off x="0" y="5516563"/>
            <a:ext cx="9144000" cy="134143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800" b="1">
                <a:solidFill>
                  <a:schemeClr val="bg1"/>
                </a:solidFill>
                <a:latin typeface="Verdana" pitchFamily="34" charset="0"/>
              </a:rPr>
              <a:t>Αμμωνίτες Κορακάρη φάσης </a:t>
            </a:r>
            <a:r>
              <a:rPr lang="en-US" altLang="el-GR" sz="2800" b="1">
                <a:solidFill>
                  <a:schemeClr val="bg1"/>
                </a:solidFill>
                <a:latin typeface="Verdana" pitchFamily="34" charset="0"/>
              </a:rPr>
              <a:t>Hallstatt</a:t>
            </a:r>
            <a:br>
              <a:rPr lang="el-GR" altLang="el-GR" sz="2800" b="1">
                <a:solidFill>
                  <a:schemeClr val="bg1"/>
                </a:solidFill>
                <a:latin typeface="Verdana" pitchFamily="34" charset="0"/>
              </a:rPr>
            </a:br>
            <a:r>
              <a:rPr lang="el-GR" altLang="el-GR" sz="2800" b="1">
                <a:solidFill>
                  <a:schemeClr val="bg1"/>
                </a:solidFill>
                <a:latin typeface="Verdana" pitchFamily="34" charset="0"/>
              </a:rPr>
              <a:t>ηλικίας 240 εκατομ. χρόνια</a:t>
            </a:r>
            <a:r>
              <a:rPr lang="el-GR" altLang="el-GR" sz="2400" b="1">
                <a:solidFill>
                  <a:schemeClr val="bg1"/>
                </a:solidFill>
                <a:latin typeface="Verdana" pitchFamily="34" charset="0"/>
              </a:rPr>
              <a:t> </a:t>
            </a:r>
          </a:p>
        </p:txBody>
      </p:sp>
      <p:sp>
        <p:nvSpPr>
          <p:cNvPr id="163844" name="Rectangle 4"/>
          <p:cNvSpPr>
            <a:spLocks noChangeArrowheads="1"/>
          </p:cNvSpPr>
          <p:nvPr/>
        </p:nvSpPr>
        <p:spPr bwMode="auto">
          <a:xfrm>
            <a:off x="0" y="5516563"/>
            <a:ext cx="9144000" cy="134143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400" b="1">
                <a:solidFill>
                  <a:schemeClr val="bg1"/>
                </a:solidFill>
                <a:latin typeface="Verdana" pitchFamily="34" charset="0"/>
              </a:rPr>
              <a:t>Αμμωνίτες Κορακάρη φάσεως </a:t>
            </a:r>
            <a:r>
              <a:rPr lang="en-US" altLang="el-GR" sz="2400" b="1">
                <a:solidFill>
                  <a:schemeClr val="bg1"/>
                </a:solidFill>
                <a:latin typeface="Verdana" pitchFamily="34" charset="0"/>
              </a:rPr>
              <a:t>Hallstatt</a:t>
            </a:r>
            <a:br>
              <a:rPr lang="el-GR" altLang="el-GR" sz="2400" b="1">
                <a:solidFill>
                  <a:schemeClr val="bg1"/>
                </a:solidFill>
                <a:latin typeface="Verdana" pitchFamily="34" charset="0"/>
              </a:rPr>
            </a:br>
            <a:r>
              <a:rPr lang="el-GR" altLang="el-GR" sz="2400" b="1">
                <a:solidFill>
                  <a:schemeClr val="bg1"/>
                </a:solidFill>
                <a:latin typeface="Verdana" pitchFamily="34" charset="0"/>
              </a:rPr>
              <a:t>ηλικίας 280-225 εκατομ. ετών </a:t>
            </a:r>
          </a:p>
        </p:txBody>
      </p:sp>
    </p:spTree>
    <p:extLst>
      <p:ext uri="{BB962C8B-B14F-4D97-AF65-F5344CB8AC3E}">
        <p14:creationId xmlns:p14="http://schemas.microsoft.com/office/powerpoint/2010/main" val="3577179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ChangeArrowheads="1"/>
          </p:cNvSpPr>
          <p:nvPr/>
        </p:nvSpPr>
        <p:spPr bwMode="auto">
          <a:xfrm>
            <a:off x="0" y="6165850"/>
            <a:ext cx="9144000" cy="692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2800" b="1">
                <a:solidFill>
                  <a:schemeClr val="bg1"/>
                </a:solidFill>
                <a:latin typeface="Verdana" pitchFamily="34" charset="0"/>
              </a:rPr>
              <a:t>Αναπαράσταση αμμωνιτών</a:t>
            </a:r>
            <a:r>
              <a:rPr lang="el-GR" altLang="el-GR" sz="2400" b="1">
                <a:latin typeface="Century Gothic" pitchFamily="34" charset="0"/>
              </a:rPr>
              <a:t> </a:t>
            </a:r>
          </a:p>
        </p:txBody>
      </p:sp>
      <p:pic>
        <p:nvPicPr>
          <p:cNvPr id="164869" name="Picture 5" descr="d_17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3850" y="188913"/>
            <a:ext cx="8421688" cy="5884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067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A716A954-C124-4C7C-B2B9-163774031B9D}"/>
              </a:ext>
            </a:extLst>
          </p:cNvPr>
          <p:cNvSpPr>
            <a:spLocks noGrp="1"/>
          </p:cNvSpPr>
          <p:nvPr>
            <p:ph type="title"/>
          </p:nvPr>
        </p:nvSpPr>
        <p:spPr>
          <a:xfrm>
            <a:off x="457200" y="274638"/>
            <a:ext cx="8229600" cy="1143000"/>
          </a:xfrm>
        </p:spPr>
        <p:txBody>
          <a:bodyPr wrap="square" anchor="ctr">
            <a:normAutofit/>
          </a:bodyPr>
          <a:lstStyle/>
          <a:p>
            <a:r>
              <a:rPr lang="el-GR" sz="4100"/>
              <a:t>Η μαζική εξαφάνιση του Αν. </a:t>
            </a:r>
            <a:r>
              <a:rPr lang="el-GR" sz="4100" err="1"/>
              <a:t>Περμίου</a:t>
            </a:r>
            <a:endParaRPr lang="el-GR" sz="4100"/>
          </a:p>
        </p:txBody>
      </p:sp>
      <p:sp>
        <p:nvSpPr>
          <p:cNvPr id="7" name="Θέση περιεχομένου 6">
            <a:extLst>
              <a:ext uri="{FF2B5EF4-FFF2-40B4-BE49-F238E27FC236}">
                <a16:creationId xmlns:a16="http://schemas.microsoft.com/office/drawing/2014/main" id="{8FC7D40D-1FBC-467A-86C7-BBEAF7873A9B}"/>
              </a:ext>
            </a:extLst>
          </p:cNvPr>
          <p:cNvSpPr>
            <a:spLocks noGrp="1"/>
          </p:cNvSpPr>
          <p:nvPr>
            <p:ph type="body" sz="half" idx="1"/>
          </p:nvPr>
        </p:nvSpPr>
        <p:spPr>
          <a:xfrm>
            <a:off x="457200" y="1600200"/>
            <a:ext cx="4038600" cy="4525963"/>
          </a:xfrm>
        </p:spPr>
        <p:txBody>
          <a:bodyPr wrap="square" anchor="t">
            <a:normAutofit/>
          </a:bodyPr>
          <a:lstStyle/>
          <a:p>
            <a:pPr>
              <a:lnSpc>
                <a:spcPct val="90000"/>
              </a:lnSpc>
            </a:pPr>
            <a:r>
              <a:rPr lang="el-GR" sz="2000"/>
              <a:t>Περισσότερα από το 90% όλων των θαλάσσιων ειδών του </a:t>
            </a:r>
            <a:r>
              <a:rPr lang="el-GR" sz="2000" err="1"/>
              <a:t>Περμίου</a:t>
            </a:r>
            <a:r>
              <a:rPr lang="el-GR" sz="2000"/>
              <a:t> εξαφανίστηκαν ή μειώθηκαν σημαντικά.</a:t>
            </a:r>
          </a:p>
          <a:p>
            <a:pPr>
              <a:lnSpc>
                <a:spcPct val="90000"/>
              </a:lnSpc>
            </a:pPr>
            <a:r>
              <a:rPr lang="el-GR" sz="2000"/>
              <a:t>Σχεδόν οι μισές από τις γνωστές οικογένειες εξαφανίστηκαν.</a:t>
            </a:r>
          </a:p>
          <a:p>
            <a:pPr>
              <a:lnSpc>
                <a:spcPct val="90000"/>
              </a:lnSpc>
            </a:pPr>
            <a:r>
              <a:rPr lang="el-GR" sz="2000"/>
              <a:t>Οι τροπικές μορφές είχαν τις μεγαλύτερες απώλειες.</a:t>
            </a:r>
          </a:p>
          <a:p>
            <a:pPr>
              <a:lnSpc>
                <a:spcPct val="90000"/>
              </a:lnSpc>
            </a:pPr>
            <a:r>
              <a:rPr lang="el-GR" sz="2000"/>
              <a:t>Μόνο τα δίθυρα, τα γαστερόποδα και τα </a:t>
            </a:r>
            <a:r>
              <a:rPr lang="el-GR" sz="2000" err="1"/>
              <a:t>ναυτιλοειδή</a:t>
            </a:r>
            <a:r>
              <a:rPr lang="el-GR" sz="2000"/>
              <a:t> επηρεάστηκαν ελάχιστα.</a:t>
            </a:r>
          </a:p>
          <a:p>
            <a:pPr>
              <a:lnSpc>
                <a:spcPct val="90000"/>
              </a:lnSpc>
            </a:pPr>
            <a:r>
              <a:rPr lang="el-GR" sz="2000"/>
              <a:t>Εξαφανίστηκαν τελείως:</a:t>
            </a:r>
          </a:p>
          <a:p>
            <a:pPr lvl="1">
              <a:lnSpc>
                <a:spcPct val="90000"/>
              </a:lnSpc>
            </a:pPr>
            <a:r>
              <a:rPr lang="el-GR" sz="2000" dirty="0" err="1"/>
              <a:t>Φουσουλίνες,Τραπεζοειδή</a:t>
            </a:r>
            <a:r>
              <a:rPr lang="el-GR" sz="2000" dirty="0"/>
              <a:t> κοράλλια, </a:t>
            </a:r>
            <a:r>
              <a:rPr lang="el-GR" sz="2000" dirty="0" err="1"/>
              <a:t>Τετρακοράλλια</a:t>
            </a:r>
            <a:r>
              <a:rPr lang="el-GR" sz="2000" dirty="0"/>
              <a:t>, Βλαστοειδή, </a:t>
            </a:r>
            <a:r>
              <a:rPr lang="el-GR" sz="2000" dirty="0" err="1"/>
              <a:t>Τριλοβίτες</a:t>
            </a:r>
            <a:r>
              <a:rPr lang="el-GR" sz="2000" dirty="0"/>
              <a:t>.</a:t>
            </a:r>
            <a:endParaRPr lang="el-GR" sz="2000"/>
          </a:p>
        </p:txBody>
      </p:sp>
      <p:pic>
        <p:nvPicPr>
          <p:cNvPr id="2" name="Picture 1">
            <a:extLst>
              <a:ext uri="{FF2B5EF4-FFF2-40B4-BE49-F238E27FC236}">
                <a16:creationId xmlns:a16="http://schemas.microsoft.com/office/drawing/2014/main" id="{EF224BAC-283B-B4C6-9365-93F24E96D39F}"/>
              </a:ext>
            </a:extLst>
          </p:cNvPr>
          <p:cNvPicPr>
            <a:picLocks noChangeAspect="1"/>
          </p:cNvPicPr>
          <p:nvPr/>
        </p:nvPicPr>
        <p:blipFill rotWithShape="1">
          <a:blip r:embed="rId3"/>
          <a:srcRect l="21475" r="18963" b="-1"/>
          <a:stretch/>
        </p:blipFill>
        <p:spPr>
          <a:xfrm>
            <a:off x="4648200" y="1600200"/>
            <a:ext cx="4038600" cy="4525963"/>
          </a:xfrm>
          <a:prstGeom prst="rect">
            <a:avLst/>
          </a:prstGeom>
          <a:noFill/>
        </p:spPr>
      </p:pic>
      <p:sp>
        <p:nvSpPr>
          <p:cNvPr id="5" name="Θέση αριθμού διαφάνειας 4">
            <a:extLst>
              <a:ext uri="{FF2B5EF4-FFF2-40B4-BE49-F238E27FC236}">
                <a16:creationId xmlns:a16="http://schemas.microsoft.com/office/drawing/2014/main" id="{E9BF12FE-B771-48EB-9DD2-4B26FC1948B2}"/>
              </a:ext>
            </a:extLst>
          </p:cNvPr>
          <p:cNvSpPr>
            <a:spLocks noGrp="1"/>
          </p:cNvSpPr>
          <p:nvPr>
            <p:ph type="sldNum" sz="quarter" idx="12"/>
          </p:nvPr>
        </p:nvSpPr>
        <p:spPr>
          <a:xfrm>
            <a:off x="6553200" y="6245225"/>
            <a:ext cx="2133600" cy="476250"/>
          </a:xfrm>
        </p:spPr>
        <p:txBody>
          <a:bodyPr anchor="ctr">
            <a:normAutofit/>
          </a:bodyPr>
          <a:lstStyle/>
          <a:p>
            <a:pPr>
              <a:spcAft>
                <a:spcPts val="600"/>
              </a:spcAft>
            </a:pPr>
            <a:fld id="{9FD54FDC-F3A0-425D-A243-29A23E8BB1CA}" type="slidenum">
              <a:rPr lang="el-GR" altLang="el-GR" smtClean="0"/>
              <a:pPr>
                <a:spcAft>
                  <a:spcPts val="600"/>
                </a:spcAft>
              </a:pPr>
              <a:t>59</a:t>
            </a:fld>
            <a:endParaRPr lang="el-GR" altLang="el-GR"/>
          </a:p>
        </p:txBody>
      </p:sp>
    </p:spTree>
    <p:extLst>
      <p:ext uri="{BB962C8B-B14F-4D97-AF65-F5344CB8AC3E}">
        <p14:creationId xmlns:p14="http://schemas.microsoft.com/office/powerpoint/2010/main" val="372340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5EC182-9BB4-4504-BB8C-10A2AC597A7C}"/>
              </a:ext>
            </a:extLst>
          </p:cNvPr>
          <p:cNvSpPr>
            <a:spLocks noGrp="1"/>
          </p:cNvSpPr>
          <p:nvPr>
            <p:ph type="title"/>
          </p:nvPr>
        </p:nvSpPr>
        <p:spPr/>
        <p:txBody>
          <a:bodyPr/>
          <a:lstStyle/>
          <a:p>
            <a:endParaRPr lang="el-GR"/>
          </a:p>
        </p:txBody>
      </p:sp>
      <p:sp>
        <p:nvSpPr>
          <p:cNvPr id="4" name="Θέση αριθμού διαφάνειας 3">
            <a:extLst>
              <a:ext uri="{FF2B5EF4-FFF2-40B4-BE49-F238E27FC236}">
                <a16:creationId xmlns:a16="http://schemas.microsoft.com/office/drawing/2014/main" id="{6982CE7B-AE1A-4D44-9F77-7CC662512269}"/>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6</a:t>
            </a:fld>
            <a:endParaRPr lang="en-US" altLang="el-GR">
              <a:solidFill>
                <a:prstClr val="black">
                  <a:tint val="75000"/>
                </a:prstClr>
              </a:solidFill>
            </a:endParaRPr>
          </a:p>
        </p:txBody>
      </p:sp>
      <p:pic>
        <p:nvPicPr>
          <p:cNvPr id="2050" name="Picture 2" descr="Η εικόνα ίσως περιέχει: κείμενο που λέει &quot;PALEOZOIC ERA 540 252 MILLION YEARS AGO AGE OF INVERTEBRATES FUNGI CAMBRIAN EXPL EXPLOSION AGE OF AMPHIBIANS AGE OF FISH COAL DEPOSITS LAND PLANTS INSECTS EXTINCTION&quot;">
            <a:extLst>
              <a:ext uri="{FF2B5EF4-FFF2-40B4-BE49-F238E27FC236}">
                <a16:creationId xmlns:a16="http://schemas.microsoft.com/office/drawing/2014/main" id="{B8D51BA8-15D6-4897-B848-DD4D4F5239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267" y="1628800"/>
            <a:ext cx="7749432"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1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71C965FA-4C63-4530-8DA3-45251438ED49}"/>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60</a:t>
            </a:fld>
            <a:endParaRPr lang="en-US" altLang="el-GR">
              <a:solidFill>
                <a:prstClr val="black">
                  <a:tint val="75000"/>
                </a:prstClr>
              </a:solidFill>
            </a:endParaRPr>
          </a:p>
        </p:txBody>
      </p:sp>
      <p:pic>
        <p:nvPicPr>
          <p:cNvPr id="5" name="Picture 4">
            <a:extLst>
              <a:ext uri="{FF2B5EF4-FFF2-40B4-BE49-F238E27FC236}">
                <a16:creationId xmlns:a16="http://schemas.microsoft.com/office/drawing/2014/main" id="{226439D6-6651-7C5B-CDDE-73C50F19AB84}"/>
              </a:ext>
            </a:extLst>
          </p:cNvPr>
          <p:cNvPicPr>
            <a:picLocks noChangeAspect="1"/>
          </p:cNvPicPr>
          <p:nvPr/>
        </p:nvPicPr>
        <p:blipFill>
          <a:blip r:embed="rId2"/>
          <a:stretch>
            <a:fillRect/>
          </a:stretch>
        </p:blipFill>
        <p:spPr>
          <a:xfrm>
            <a:off x="0" y="859631"/>
            <a:ext cx="9144000" cy="5138738"/>
          </a:xfrm>
          <a:prstGeom prst="rect">
            <a:avLst/>
          </a:prstGeom>
        </p:spPr>
      </p:pic>
      <p:sp>
        <p:nvSpPr>
          <p:cNvPr id="6" name="Title 5">
            <a:extLst>
              <a:ext uri="{FF2B5EF4-FFF2-40B4-BE49-F238E27FC236}">
                <a16:creationId xmlns:a16="http://schemas.microsoft.com/office/drawing/2014/main" id="{AA31ED91-E2AB-8E33-E678-0A81AC4EFE68}"/>
              </a:ext>
            </a:extLst>
          </p:cNvPr>
          <p:cNvSpPr>
            <a:spLocks noGrp="1"/>
          </p:cNvSpPr>
          <p:nvPr>
            <p:ph type="title"/>
          </p:nvPr>
        </p:nvSpPr>
        <p:spPr/>
        <p:txBody>
          <a:bodyPr/>
          <a:lstStyle/>
          <a:p>
            <a:endParaRPr lang="el-GR"/>
          </a:p>
        </p:txBody>
      </p:sp>
      <p:sp>
        <p:nvSpPr>
          <p:cNvPr id="7" name="Content Placeholder 6">
            <a:extLst>
              <a:ext uri="{FF2B5EF4-FFF2-40B4-BE49-F238E27FC236}">
                <a16:creationId xmlns:a16="http://schemas.microsoft.com/office/drawing/2014/main" id="{BD037A3B-F0EC-7FE5-B222-D584D28259AF}"/>
              </a:ext>
            </a:extLst>
          </p:cNvPr>
          <p:cNvSpPr>
            <a:spLocks noGrp="1"/>
          </p:cNvSpPr>
          <p:nvPr>
            <p:ph idx="1"/>
          </p:nvPr>
        </p:nvSpPr>
        <p:spPr/>
        <p:txBody>
          <a:bodyPr/>
          <a:lstStyle/>
          <a:p>
            <a:endParaRPr lang="el-GR"/>
          </a:p>
        </p:txBody>
      </p:sp>
    </p:spTree>
    <p:extLst>
      <p:ext uri="{BB962C8B-B14F-4D97-AF65-F5344CB8AC3E}">
        <p14:creationId xmlns:p14="http://schemas.microsoft.com/office/powerpoint/2010/main" val="2685242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51FB28-4372-48B1-B0A8-474BF038BBD6}"/>
              </a:ext>
            </a:extLst>
          </p:cNvPr>
          <p:cNvSpPr>
            <a:spLocks noGrp="1"/>
          </p:cNvSpPr>
          <p:nvPr>
            <p:ph type="title"/>
          </p:nvPr>
        </p:nvSpPr>
        <p:spPr/>
        <p:txBody>
          <a:bodyPr/>
          <a:lstStyle/>
          <a:p>
            <a:r>
              <a:rPr lang="el-GR" dirty="0"/>
              <a:t>Ο </a:t>
            </a:r>
            <a:r>
              <a:rPr lang="el-GR" dirty="0" err="1"/>
              <a:t>Παλαιοζωϊκός</a:t>
            </a:r>
            <a:r>
              <a:rPr lang="el-GR" dirty="0"/>
              <a:t> στην Ελλάδα</a:t>
            </a:r>
          </a:p>
        </p:txBody>
      </p:sp>
      <p:sp>
        <p:nvSpPr>
          <p:cNvPr id="3" name="Θέση περιεχομένου 2">
            <a:extLst>
              <a:ext uri="{FF2B5EF4-FFF2-40B4-BE49-F238E27FC236}">
                <a16:creationId xmlns:a16="http://schemas.microsoft.com/office/drawing/2014/main" id="{F9F7476C-19BE-4D40-B002-B176216894DE}"/>
              </a:ext>
            </a:extLst>
          </p:cNvPr>
          <p:cNvSpPr>
            <a:spLocks noGrp="1"/>
          </p:cNvSpPr>
          <p:nvPr>
            <p:ph idx="1"/>
          </p:nvPr>
        </p:nvSpPr>
        <p:spPr/>
        <p:txBody>
          <a:bodyPr/>
          <a:lstStyle/>
          <a:p>
            <a:r>
              <a:rPr lang="el-GR" i="1" u="sng" dirty="0"/>
              <a:t>Σχηματισμοί </a:t>
            </a:r>
            <a:r>
              <a:rPr lang="el-GR" i="1" u="sng" dirty="0" err="1"/>
              <a:t>Ορδοβισίου</a:t>
            </a:r>
            <a:r>
              <a:rPr lang="el-GR" dirty="0"/>
              <a:t>: Βρέθηκαν στην Κω, μαύροι σχιστόλιθοι και ασβεστόλιθοι με τα παλαιότερα απολιθώματα της Ελλάδας (</a:t>
            </a:r>
            <a:r>
              <a:rPr lang="el-GR" i="1" dirty="0" err="1"/>
              <a:t>Fenestella</a:t>
            </a:r>
            <a:r>
              <a:rPr lang="el-GR" i="1" dirty="0"/>
              <a:t> </a:t>
            </a:r>
            <a:r>
              <a:rPr lang="el-GR" i="1" dirty="0" err="1"/>
              <a:t>cornicola</a:t>
            </a:r>
            <a:r>
              <a:rPr lang="el-GR" i="1" dirty="0"/>
              <a:t>, </a:t>
            </a:r>
            <a:r>
              <a:rPr lang="el-GR" i="1" dirty="0" err="1"/>
              <a:t>Orthis</a:t>
            </a:r>
            <a:r>
              <a:rPr lang="el-GR" i="1" dirty="0"/>
              <a:t> </a:t>
            </a:r>
            <a:r>
              <a:rPr lang="el-GR" i="1" dirty="0" err="1"/>
              <a:t>noctilio</a:t>
            </a:r>
            <a:r>
              <a:rPr lang="el-GR" dirty="0"/>
              <a:t>) με ηλικία Αν. </a:t>
            </a:r>
            <a:r>
              <a:rPr lang="el-GR" dirty="0" err="1"/>
              <a:t>Ορδοβίσιο</a:t>
            </a:r>
            <a:r>
              <a:rPr lang="el-GR" dirty="0"/>
              <a:t>.</a:t>
            </a:r>
          </a:p>
          <a:p>
            <a:r>
              <a:rPr lang="el-GR" i="1" u="sng" dirty="0"/>
              <a:t>Σχηματισμοί </a:t>
            </a:r>
            <a:r>
              <a:rPr lang="el-GR" i="1" u="sng" dirty="0" err="1"/>
              <a:t>Σιλουρίου</a:t>
            </a:r>
            <a:r>
              <a:rPr lang="el-GR" dirty="0"/>
              <a:t>: Στη Χίο προσδιορίστηκε σε σχιστόλιθους το Κατώτερο </a:t>
            </a:r>
            <a:r>
              <a:rPr lang="el-GR" dirty="0" err="1"/>
              <a:t>Σιλούριο</a:t>
            </a:r>
            <a:r>
              <a:rPr lang="el-GR" dirty="0"/>
              <a:t> με </a:t>
            </a:r>
            <a:r>
              <a:rPr lang="el-GR" dirty="0" err="1"/>
              <a:t>γραπτόλιθους</a:t>
            </a:r>
            <a:r>
              <a:rPr lang="el-GR" dirty="0"/>
              <a:t> και τον </a:t>
            </a:r>
            <a:r>
              <a:rPr lang="el-GR" dirty="0" err="1"/>
              <a:t>τριλοβίτη</a:t>
            </a:r>
            <a:r>
              <a:rPr lang="el-GR" dirty="0"/>
              <a:t> </a:t>
            </a:r>
            <a:r>
              <a:rPr lang="el-GR" i="1" dirty="0" err="1"/>
              <a:t>Harpes</a:t>
            </a:r>
            <a:r>
              <a:rPr lang="el-GR" dirty="0"/>
              <a:t>, και το Ανώτερο σε ασβεστόλιθους με </a:t>
            </a:r>
            <a:r>
              <a:rPr lang="el-GR" dirty="0" err="1"/>
              <a:t>κωνόδοντα</a:t>
            </a:r>
            <a:endParaRPr lang="el-GR" dirty="0"/>
          </a:p>
        </p:txBody>
      </p:sp>
      <p:sp>
        <p:nvSpPr>
          <p:cNvPr id="4" name="Θέση αριθμού διαφάνειας 3">
            <a:extLst>
              <a:ext uri="{FF2B5EF4-FFF2-40B4-BE49-F238E27FC236}">
                <a16:creationId xmlns:a16="http://schemas.microsoft.com/office/drawing/2014/main" id="{E84EE1CF-7989-4D1C-A916-BD2DA3E58DDD}"/>
              </a:ext>
            </a:extLst>
          </p:cNvPr>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61</a:t>
            </a:fld>
            <a:endParaRPr lang="en-US" altLang="el-GR">
              <a:solidFill>
                <a:prstClr val="black">
                  <a:tint val="75000"/>
                </a:prstClr>
              </a:solidFill>
            </a:endParaRPr>
          </a:p>
        </p:txBody>
      </p:sp>
    </p:spTree>
    <p:extLst>
      <p:ext uri="{BB962C8B-B14F-4D97-AF65-F5344CB8AC3E}">
        <p14:creationId xmlns:p14="http://schemas.microsoft.com/office/powerpoint/2010/main" val="858857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51FB28-4372-48B1-B0A8-474BF038BBD6}"/>
              </a:ext>
            </a:extLst>
          </p:cNvPr>
          <p:cNvSpPr>
            <a:spLocks noGrp="1"/>
          </p:cNvSpPr>
          <p:nvPr>
            <p:ph type="title"/>
          </p:nvPr>
        </p:nvSpPr>
        <p:spPr/>
        <p:txBody>
          <a:bodyPr/>
          <a:lstStyle/>
          <a:p>
            <a:r>
              <a:rPr lang="el-GR" dirty="0"/>
              <a:t>Ο </a:t>
            </a:r>
            <a:r>
              <a:rPr lang="el-GR" dirty="0" err="1"/>
              <a:t>Παλαιοζωϊκός</a:t>
            </a:r>
            <a:r>
              <a:rPr lang="el-GR" dirty="0"/>
              <a:t> στην Ελλάδα</a:t>
            </a:r>
          </a:p>
        </p:txBody>
      </p:sp>
      <p:sp>
        <p:nvSpPr>
          <p:cNvPr id="3" name="Θέση περιεχομένου 2">
            <a:extLst>
              <a:ext uri="{FF2B5EF4-FFF2-40B4-BE49-F238E27FC236}">
                <a16:creationId xmlns:a16="http://schemas.microsoft.com/office/drawing/2014/main" id="{F9F7476C-19BE-4D40-B002-B176216894DE}"/>
              </a:ext>
            </a:extLst>
          </p:cNvPr>
          <p:cNvSpPr>
            <a:spLocks noGrp="1"/>
          </p:cNvSpPr>
          <p:nvPr>
            <p:ph idx="1"/>
          </p:nvPr>
        </p:nvSpPr>
        <p:spPr/>
        <p:txBody>
          <a:bodyPr/>
          <a:lstStyle/>
          <a:p>
            <a:r>
              <a:rPr lang="el-GR" i="1" u="sng" dirty="0"/>
              <a:t>Σχηματισμοί </a:t>
            </a:r>
            <a:r>
              <a:rPr lang="el-GR" i="1" u="sng" dirty="0" err="1"/>
              <a:t>Δεβονίου</a:t>
            </a:r>
            <a:r>
              <a:rPr lang="el-GR" i="1" u="sng" dirty="0"/>
              <a:t>: </a:t>
            </a:r>
            <a:r>
              <a:rPr lang="el-GR" dirty="0"/>
              <a:t>Στη Κω και τη Χίο σε ασβεστόλιθους βρέθηκαν κοράλλια, </a:t>
            </a:r>
            <a:r>
              <a:rPr lang="el-GR" dirty="0" err="1"/>
              <a:t>Βραχιονόποδα</a:t>
            </a:r>
            <a:r>
              <a:rPr lang="el-GR" dirty="0"/>
              <a:t>, γαστερόποδα.</a:t>
            </a:r>
          </a:p>
          <a:p>
            <a:r>
              <a:rPr lang="el-GR" i="1" u="sng" dirty="0"/>
              <a:t>Σχηματισμοί Λιθανθρακοφόρου</a:t>
            </a:r>
            <a:r>
              <a:rPr lang="el-GR" dirty="0"/>
              <a:t>: Ασβεστόλιθοι και σχιστόλιθοι με κοράλλια, </a:t>
            </a:r>
            <a:r>
              <a:rPr lang="el-GR" dirty="0" err="1"/>
              <a:t>βραχιονόποδα</a:t>
            </a:r>
            <a:r>
              <a:rPr lang="el-GR" dirty="0"/>
              <a:t>, </a:t>
            </a:r>
            <a:r>
              <a:rPr lang="el-GR" dirty="0" err="1"/>
              <a:t>τρηματοφόρα</a:t>
            </a:r>
            <a:r>
              <a:rPr lang="el-GR" dirty="0"/>
              <a:t>, εχινόδερμα, γαστερόποδα. Βρέθηκαν σε Χίο, Ύδρα, Αττική, Εύβοια, Κρήτη. Στην Πάρνηθα ο παλαιότερος </a:t>
            </a:r>
            <a:r>
              <a:rPr lang="el-GR" dirty="0" err="1"/>
              <a:t>αμμωνίτης</a:t>
            </a:r>
            <a:r>
              <a:rPr lang="el-GR" dirty="0"/>
              <a:t> της Ελλάδας </a:t>
            </a:r>
            <a:r>
              <a:rPr lang="el-GR" i="1" dirty="0" err="1"/>
              <a:t>Pericleites</a:t>
            </a:r>
            <a:r>
              <a:rPr lang="el-GR" i="1" dirty="0"/>
              <a:t> </a:t>
            </a:r>
            <a:r>
              <a:rPr lang="el-GR" i="1" dirty="0" err="1"/>
              <a:t>atticus</a:t>
            </a:r>
            <a:r>
              <a:rPr lang="el-GR" dirty="0"/>
              <a:t>.</a:t>
            </a:r>
          </a:p>
        </p:txBody>
      </p:sp>
      <p:sp>
        <p:nvSpPr>
          <p:cNvPr id="4" name="Θέση αριθμού διαφάνειας 3">
            <a:extLst>
              <a:ext uri="{FF2B5EF4-FFF2-40B4-BE49-F238E27FC236}">
                <a16:creationId xmlns:a16="http://schemas.microsoft.com/office/drawing/2014/main" id="{E84EE1CF-7989-4D1C-A916-BD2DA3E58D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3DE6-4117-428A-8318-D673B2643940}" type="slidenum">
              <a:rPr kumimoji="0" lang="en-US" altLang="el-G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024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51FB28-4372-48B1-B0A8-474BF038BBD6}"/>
              </a:ext>
            </a:extLst>
          </p:cNvPr>
          <p:cNvSpPr>
            <a:spLocks noGrp="1"/>
          </p:cNvSpPr>
          <p:nvPr>
            <p:ph type="title"/>
          </p:nvPr>
        </p:nvSpPr>
        <p:spPr>
          <a:xfrm>
            <a:off x="457200" y="286498"/>
            <a:ext cx="8229600" cy="1143000"/>
          </a:xfrm>
        </p:spPr>
        <p:txBody>
          <a:bodyPr/>
          <a:lstStyle/>
          <a:p>
            <a:r>
              <a:rPr lang="el-GR" dirty="0"/>
              <a:t>Ο </a:t>
            </a:r>
            <a:r>
              <a:rPr lang="el-GR" dirty="0" err="1"/>
              <a:t>Παλαιοζωϊκός</a:t>
            </a:r>
            <a:r>
              <a:rPr lang="el-GR" dirty="0"/>
              <a:t> στην Ελλάδα</a:t>
            </a:r>
          </a:p>
        </p:txBody>
      </p:sp>
      <p:sp>
        <p:nvSpPr>
          <p:cNvPr id="3" name="Θέση περιεχομένου 2">
            <a:extLst>
              <a:ext uri="{FF2B5EF4-FFF2-40B4-BE49-F238E27FC236}">
                <a16:creationId xmlns:a16="http://schemas.microsoft.com/office/drawing/2014/main" id="{F9F7476C-19BE-4D40-B002-B176216894DE}"/>
              </a:ext>
            </a:extLst>
          </p:cNvPr>
          <p:cNvSpPr>
            <a:spLocks noGrp="1"/>
          </p:cNvSpPr>
          <p:nvPr>
            <p:ph idx="1"/>
          </p:nvPr>
        </p:nvSpPr>
        <p:spPr/>
        <p:txBody>
          <a:bodyPr/>
          <a:lstStyle/>
          <a:p>
            <a:r>
              <a:rPr lang="el-GR" i="1" u="sng" dirty="0"/>
              <a:t>Σχηματισμοί </a:t>
            </a:r>
            <a:r>
              <a:rPr lang="el-GR" i="1" u="sng" dirty="0" err="1"/>
              <a:t>Περμίου</a:t>
            </a:r>
            <a:r>
              <a:rPr lang="el-GR" i="1" u="sng" dirty="0"/>
              <a:t>: </a:t>
            </a:r>
            <a:r>
              <a:rPr lang="el-GR" dirty="0"/>
              <a:t>Ασβεστόλιθοι με κοράλλια, </a:t>
            </a:r>
            <a:r>
              <a:rPr lang="el-GR" dirty="0" err="1"/>
              <a:t>βραχιονόποδα</a:t>
            </a:r>
            <a:r>
              <a:rPr lang="el-GR" dirty="0"/>
              <a:t>, </a:t>
            </a:r>
            <a:r>
              <a:rPr lang="el-GR" dirty="0" err="1"/>
              <a:t>τρηματοφόρα</a:t>
            </a:r>
            <a:r>
              <a:rPr lang="el-GR" dirty="0"/>
              <a:t>, εχινόδερμα, γαστερόποδα. Βρέθηκαν σε Χίο, Ύδρα, Αττική, Εύβοια, Κρήτη, Λέσβο, Πελοπόννησο, </a:t>
            </a:r>
            <a:r>
              <a:rPr lang="el-GR" dirty="0" err="1"/>
              <a:t>Όρθρυ</a:t>
            </a:r>
            <a:r>
              <a:rPr lang="el-GR" dirty="0"/>
              <a:t>, </a:t>
            </a:r>
            <a:r>
              <a:rPr lang="el-GR" dirty="0" err="1"/>
              <a:t>Λοκρίδα</a:t>
            </a:r>
            <a:r>
              <a:rPr lang="el-GR" dirty="0"/>
              <a:t>, Λέρο, Κάλυμνο. Στη Πελοπόννησο και τη Κρήτη αποτελούν το </a:t>
            </a:r>
            <a:r>
              <a:rPr lang="el-GR" dirty="0" err="1"/>
              <a:t>προαλπικό</a:t>
            </a:r>
            <a:r>
              <a:rPr lang="el-GR" dirty="0"/>
              <a:t> υπόβαθρο της ζώνης </a:t>
            </a:r>
            <a:r>
              <a:rPr lang="el-GR" dirty="0" err="1"/>
              <a:t>Γαβρόβου</a:t>
            </a:r>
            <a:r>
              <a:rPr lang="el-GR" dirty="0"/>
              <a:t>-Τριπόλεως και της Ιόνιας ζώνης.</a:t>
            </a:r>
          </a:p>
        </p:txBody>
      </p:sp>
      <p:sp>
        <p:nvSpPr>
          <p:cNvPr id="4" name="Θέση αριθμού διαφάνειας 3">
            <a:extLst>
              <a:ext uri="{FF2B5EF4-FFF2-40B4-BE49-F238E27FC236}">
                <a16:creationId xmlns:a16="http://schemas.microsoft.com/office/drawing/2014/main" id="{E84EE1CF-7989-4D1C-A916-BD2DA3E58D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3DE6-4117-428A-8318-D673B2643940}" type="slidenum">
              <a:rPr kumimoji="0" lang="en-US" altLang="el-G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046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0"/>
            <a:ext cx="3008313" cy="1162050"/>
          </a:xfrm>
        </p:spPr>
        <p:txBody>
          <a:bodyPr/>
          <a:lstStyle/>
          <a:p>
            <a:r>
              <a:rPr lang="el-GR" sz="2400" dirty="0"/>
              <a:t>Παλαιοζωικός αιώνας</a:t>
            </a:r>
          </a:p>
        </p:txBody>
      </p:sp>
      <p:sp>
        <p:nvSpPr>
          <p:cNvPr id="7" name="Text Placeholder 6"/>
          <p:cNvSpPr>
            <a:spLocks noGrp="1"/>
          </p:cNvSpPr>
          <p:nvPr>
            <p:ph type="body" sz="half" idx="2"/>
          </p:nvPr>
        </p:nvSpPr>
        <p:spPr/>
        <p:txBody>
          <a:bodyPr/>
          <a:lstStyle/>
          <a:p>
            <a:pPr marL="285750" indent="-285750">
              <a:buFont typeface="Arial" panose="020B0604020202020204" pitchFamily="34" charset="0"/>
              <a:buChar char="•"/>
            </a:pPr>
            <a:r>
              <a:rPr lang="el-GR" sz="1800" dirty="0"/>
              <a:t>Κατ. Παλαιοζωικός: Κάμβριο, </a:t>
            </a:r>
            <a:r>
              <a:rPr lang="el-GR" sz="1800" dirty="0" err="1"/>
              <a:t>Ορδοβίσιο</a:t>
            </a:r>
            <a:r>
              <a:rPr lang="el-GR" sz="1800" dirty="0"/>
              <a:t>, </a:t>
            </a:r>
            <a:r>
              <a:rPr lang="el-GR" sz="1800" dirty="0" err="1"/>
              <a:t>Σιλούριο</a:t>
            </a:r>
            <a:endParaRPr lang="el-GR" sz="1800" dirty="0"/>
          </a:p>
          <a:p>
            <a:pPr marL="285750" indent="-285750">
              <a:buFont typeface="Arial" panose="020B0604020202020204" pitchFamily="34" charset="0"/>
              <a:buChar char="•"/>
            </a:pPr>
            <a:r>
              <a:rPr lang="el-GR" sz="1800" dirty="0"/>
              <a:t>Αν. Παλαιοζωικός: </a:t>
            </a:r>
            <a:r>
              <a:rPr lang="el-GR" sz="1800" dirty="0" err="1"/>
              <a:t>Δεβόνιο</a:t>
            </a:r>
            <a:r>
              <a:rPr lang="el-GR" sz="1800" dirty="0"/>
              <a:t>, Λιθανθρακοφόρο, </a:t>
            </a:r>
            <a:r>
              <a:rPr lang="el-GR" sz="1800" dirty="0" err="1"/>
              <a:t>Πέρμιο</a:t>
            </a:r>
            <a:endParaRPr lang="el-GR" sz="1800" dirty="0"/>
          </a:p>
          <a:p>
            <a:endParaRPr lang="el-GR" sz="1800" dirty="0"/>
          </a:p>
          <a:p>
            <a:endParaRPr lang="el-GR" sz="1800" dirty="0"/>
          </a:p>
          <a:p>
            <a:r>
              <a:rPr lang="el-GR" sz="1800" dirty="0"/>
              <a:t>Χαρακτηρίζεται από μακρές περιόδους ιζηματογένεσης που διακόπτονται από ορογενέσεις.</a:t>
            </a:r>
          </a:p>
        </p:txBody>
      </p:sp>
      <p:sp>
        <p:nvSpPr>
          <p:cNvPr id="4" name="Slide Number Placeholder 3"/>
          <p:cNvSpPr>
            <a:spLocks noGrp="1"/>
          </p:cNvSpPr>
          <p:nvPr>
            <p:ph type="sldNum" sz="quarter" idx="12"/>
          </p:nvPr>
        </p:nvSpPr>
        <p:spPr/>
        <p:txBody>
          <a:bodyPr/>
          <a:lstStyle/>
          <a:p>
            <a:pPr>
              <a:defRPr/>
            </a:pPr>
            <a:fld id="{97EC3DE6-4117-428A-8318-D673B2643940}" type="slidenum">
              <a:rPr lang="en-US" altLang="el-GR" smtClean="0">
                <a:solidFill>
                  <a:prstClr val="black">
                    <a:tint val="75000"/>
                  </a:prstClr>
                </a:solidFill>
              </a:rPr>
              <a:pPr>
                <a:defRPr/>
              </a:pPr>
              <a:t>7</a:t>
            </a:fld>
            <a:endParaRPr lang="en-US" altLang="el-GR">
              <a:solidFill>
                <a:prstClr val="black">
                  <a:tint val="75000"/>
                </a:prst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2250" y="339606"/>
            <a:ext cx="4657350" cy="5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76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3DE6-4117-428A-8318-D673B2643940}" type="slidenum">
              <a:rPr kumimoji="0" lang="en-US" altLang="el-G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0" name="Group 9"/>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5576" y="4221088"/>
              <a:ext cx="3240360"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Μια από τις σημαντικότερες περιόδους εξέλιξης της ιστορίας της Γης</a:t>
              </a:r>
            </a:p>
          </p:txBody>
        </p:sp>
        <p:sp>
          <p:nvSpPr>
            <p:cNvPr id="6" name="Rectangle 5"/>
            <p:cNvSpPr/>
            <p:nvPr/>
          </p:nvSpPr>
          <p:spPr>
            <a:xfrm>
              <a:off x="1691680" y="332656"/>
              <a:ext cx="583264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000" b="1" i="0" u="none" strike="noStrike" kern="1200" cap="none" spc="0" normalizeH="0" baseline="0" noProof="0" dirty="0">
                  <a:ln>
                    <a:noFill/>
                  </a:ln>
                  <a:solidFill>
                    <a:srgbClr val="C00000"/>
                  </a:solidFill>
                  <a:effectLst/>
                  <a:uLnTx/>
                  <a:uFillTx/>
                  <a:latin typeface="Calibri"/>
                  <a:ea typeface="+mn-ea"/>
                  <a:cs typeface="+mn-cs"/>
                </a:rPr>
                <a:t>Κάμβρια έκρηξη</a:t>
              </a:r>
            </a:p>
          </p:txBody>
        </p:sp>
        <p:sp>
          <p:nvSpPr>
            <p:cNvPr id="7" name="Rectangle 6"/>
            <p:cNvSpPr/>
            <p:nvPr/>
          </p:nvSpPr>
          <p:spPr>
            <a:xfrm>
              <a:off x="764014" y="1196752"/>
              <a:ext cx="3600400"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Κάμβρια έκρηξη: η  χρονική περίοδος κατά την οποία συνέβη η εξέλιξη των πιο μεγάλων ζωικών φύλων,  διάρκειας 40 εκατομμύρια χρόνια</a:t>
              </a:r>
            </a:p>
          </p:txBody>
        </p:sp>
      </p:grpSp>
    </p:spTree>
    <p:extLst>
      <p:ext uri="{BB962C8B-B14F-4D97-AF65-F5344CB8AC3E}">
        <p14:creationId xmlns:p14="http://schemas.microsoft.com/office/powerpoint/2010/main" val="12159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709D9-BCFF-43DA-B7E0-59D9B88CA38C}" type="slidenum">
              <a:rPr kumimoji="0" lang="en-US" altLang="el-G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4704"/>
            <a:ext cx="60960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2125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1885</TotalTime>
  <Words>2809</Words>
  <Application>Microsoft Office PowerPoint</Application>
  <PresentationFormat>On-screen Show (4:3)</PresentationFormat>
  <Paragraphs>303</Paragraphs>
  <Slides>63</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Calibri</vt:lpstr>
      <vt:lpstr>Century Gothic</vt:lpstr>
      <vt:lpstr>Roboto</vt:lpstr>
      <vt:lpstr>Verdana</vt:lpstr>
      <vt:lpstr>1_Office Theme</vt:lpstr>
      <vt:lpstr>Ocean Waves 16x9</vt:lpstr>
      <vt:lpstr>ΠΑΛΑΙΟΖΩΙΚΟΣ ΑΙΩΝΑΣ (542-252 my)</vt:lpstr>
      <vt:lpstr>PowerPoint Presentation</vt:lpstr>
      <vt:lpstr>PowerPoint Presentation</vt:lpstr>
      <vt:lpstr>PowerPoint Presentation</vt:lpstr>
      <vt:lpstr>PowerPoint Presentation</vt:lpstr>
      <vt:lpstr>PowerPoint Presentation</vt:lpstr>
      <vt:lpstr>Παλαιοζωικός αιώνας</vt:lpstr>
      <vt:lpstr>PowerPoint Presentation</vt:lpstr>
      <vt:lpstr>PowerPoint Presentation</vt:lpstr>
      <vt:lpstr>Παλαιοκλίμα</vt:lpstr>
      <vt:lpstr>Παγκόσμια Παλαιογεωγραφία για το Κάμβριο</vt:lpstr>
      <vt:lpstr>Κάμβριο</vt:lpstr>
      <vt:lpstr>Παγκόσμια παλαιογεωγραφία Μ. Ορδοβίσιο - Σιλούριο</vt:lpstr>
      <vt:lpstr>Παλαιογεωγραφία - Σιλούριο</vt:lpstr>
      <vt:lpstr>Παλαιογεωγραφία Κατ. Δεβόνιο</vt:lpstr>
      <vt:lpstr>Σύγκρουση Γκοντβάνα – Λαυρασία Ερκύνια Ορογένεση</vt:lpstr>
      <vt:lpstr>Ανώτερος Παλαιοζωικός</vt:lpstr>
      <vt:lpstr>PowerPoint Presentation</vt:lpstr>
      <vt:lpstr>Παλαιογεωγραφία Αν. Περμίου</vt:lpstr>
      <vt:lpstr>PowerPoint Presentation</vt:lpstr>
      <vt:lpstr>PowerPoint Presentation</vt:lpstr>
      <vt:lpstr>Κάμβριο</vt:lpstr>
      <vt:lpstr>Η βάση του Καμβρίου</vt:lpstr>
      <vt:lpstr>Η ζωή στο Κάμβριο</vt:lpstr>
      <vt:lpstr>Η ζωή στο Κάμβριο</vt:lpstr>
      <vt:lpstr>Η αρχή του Καμβρίου</vt:lpstr>
      <vt:lpstr>Οι πανίδες του Καμβρίου</vt:lpstr>
      <vt:lpstr>PowerPoint Presentation</vt:lpstr>
      <vt:lpstr>Ορδοβίσιο (485-444 my)</vt:lpstr>
      <vt:lpstr>Οι εξαφανίσεις του Αν. Ορδοβισίου</vt:lpstr>
      <vt:lpstr>Σιλούριο (444-419 my)</vt:lpstr>
      <vt:lpstr>PowerPoint Presentation</vt:lpstr>
      <vt:lpstr>Τραχεόφυτα</vt:lpstr>
      <vt:lpstr>Γναθόστομα</vt:lpstr>
      <vt:lpstr>PowerPoint Presentation</vt:lpstr>
      <vt:lpstr>Αναπαράσταση της θάλασσας του Σιλουρίου</vt:lpstr>
      <vt:lpstr>Δεβόνιο (419-359 my)</vt:lpstr>
      <vt:lpstr>Κοράλλια από το Δεβόνιο της Χίου  (400 εκ. χρόνια πριν) </vt:lpstr>
      <vt:lpstr>PowerPoint Presentation</vt:lpstr>
      <vt:lpstr>Τάξη Εξάποδα–Έντομα</vt:lpstr>
      <vt:lpstr>Τα αμφίβια</vt:lpstr>
      <vt:lpstr>Tiktaalik roseae</vt:lpstr>
      <vt:lpstr>Η μαζική εξαφάνιση του Αν. Δεβονίου</vt:lpstr>
      <vt:lpstr>Εξαφανίστηκαν τελείως:</vt:lpstr>
      <vt:lpstr>Λιθανθρακοφόρο (359-299 my)</vt:lpstr>
      <vt:lpstr>Δάσος στο Λιθανθρακοφόρο</vt:lpstr>
      <vt:lpstr>Η Πανγαία στο Ν. Πόλο</vt:lpstr>
      <vt:lpstr>Οι παγετώνες του Λιθανθρακοφόρου - Περμίου</vt:lpstr>
      <vt:lpstr>Αμφίβια</vt:lpstr>
      <vt:lpstr>Κάρβουνο και φυτικά απολιθώματα</vt:lpstr>
      <vt:lpstr>Ερπετά</vt:lpstr>
      <vt:lpstr>Αναπαράσταση υφάλου του Λιθανθρακοφόρου-Περμίου  (355-225 εκ. χρόνια πριν)  </vt:lpstr>
      <vt:lpstr>Πέρμιο (299-252 my)</vt:lpstr>
      <vt:lpstr>PowerPoint Presentation</vt:lpstr>
      <vt:lpstr>PowerPoint Presentation</vt:lpstr>
      <vt:lpstr>PowerPoint Presentation</vt:lpstr>
      <vt:lpstr>PowerPoint Presentation</vt:lpstr>
      <vt:lpstr>PowerPoint Presentation</vt:lpstr>
      <vt:lpstr>Η μαζική εξαφάνιση του Αν. Περμίου</vt:lpstr>
      <vt:lpstr>PowerPoint Presentation</vt:lpstr>
      <vt:lpstr>Ο Παλαιοζωϊκός στην Ελλάδα</vt:lpstr>
      <vt:lpstr>Ο Παλαιοζωϊκός στην Ελλάδα</vt:lpstr>
      <vt:lpstr>Ο Παλαιοζωϊκός στην Ελλάδα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ΠΑΛΑΙΟΓΕΩΓΡΑΦΙΑ</dc:title>
  <dc:creator>Hara</dc:creator>
  <cp:lastModifiedBy>Hara Drinia</cp:lastModifiedBy>
  <cp:revision>176</cp:revision>
  <cp:lastPrinted>2021-01-11T10:00:29Z</cp:lastPrinted>
  <dcterms:created xsi:type="dcterms:W3CDTF">2019-12-11T08:52:57Z</dcterms:created>
  <dcterms:modified xsi:type="dcterms:W3CDTF">2023-12-19T12:17:58Z</dcterms:modified>
</cp:coreProperties>
</file>