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6"/>
  </p:notesMasterIdLst>
  <p:sldIdLst>
    <p:sldId id="415" r:id="rId2"/>
    <p:sldId id="585" r:id="rId3"/>
    <p:sldId id="588" r:id="rId4"/>
    <p:sldId id="587" r:id="rId5"/>
    <p:sldId id="590" r:id="rId6"/>
    <p:sldId id="591" r:id="rId7"/>
    <p:sldId id="589" r:id="rId8"/>
    <p:sldId id="592" r:id="rId9"/>
    <p:sldId id="593" r:id="rId10"/>
    <p:sldId id="595" r:id="rId11"/>
    <p:sldId id="594" r:id="rId12"/>
    <p:sldId id="596" r:id="rId13"/>
    <p:sldId id="597" r:id="rId14"/>
    <p:sldId id="598" r:id="rId15"/>
  </p:sldIdLst>
  <p:sldSz cx="9144000" cy="6858000" type="screen4x3"/>
  <p:notesSz cx="7099300" cy="10234613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 showScrollbar="0"/>
    <p:sldAll/>
    <p:penClr>
      <a:srgbClr val="FF0000"/>
    </p:penClr>
  </p:showPr>
  <p:clrMru>
    <a:srgbClr val="0099FF"/>
    <a:srgbClr val="FF0000"/>
    <a:srgbClr val="006600"/>
    <a:srgbClr val="FF0066"/>
    <a:srgbClr val="008000"/>
    <a:srgbClr val="FFFF00"/>
    <a:srgbClr val="0000FF"/>
    <a:srgbClr val="CC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94110" autoAdjust="0"/>
  </p:normalViewPr>
  <p:slideViewPr>
    <p:cSldViewPr>
      <p:cViewPr varScale="1">
        <p:scale>
          <a:sx n="153" d="100"/>
          <a:sy n="153" d="100"/>
        </p:scale>
        <p:origin x="-223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BCE9609D-D4DC-4294-BE93-C60CDA8244E7}" type="datetimeFigureOut">
              <a:rPr lang="el-GR"/>
              <a:pPr>
                <a:defRPr/>
              </a:pPr>
              <a:t>2/4/2021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l-G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D34FC284-CCC5-49F1-A397-E1093475CB5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l-GR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A322022-0CD9-4C6A-9976-EC3A8CC894C3}" type="slidenum">
              <a:rPr lang="el-GR" smtClean="0">
                <a:latin typeface="Arial" pitchFamily="34" charset="0"/>
              </a:rPr>
              <a:pPr/>
              <a:t>1</a:t>
            </a:fld>
            <a:endParaRPr lang="el-G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70B9EC-D2CC-40BA-81E4-C53DFEE8DF29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002D45-7652-4132-838E-07E3F5C8B161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C732B2-30B1-4B20-BC68-0C23C8F358C0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1708"/>
            <a:ext cx="4038600" cy="49244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1708"/>
            <a:ext cx="4038600" cy="49244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6AE7CD-6B9B-48E5-AB49-3E26DD78C6BE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726EE6-DD3E-4C19-A3BA-CCD12CAD5A8A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CDCC9E-5C32-41F0-9AE2-2E6E8A0C240B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6B68E-FD46-4713-9C5A-22431905A1B3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E51599-D964-43BF-9DD8-3908BA6C2D05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08465-0295-4C7C-9943-F29A2776C1B1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36155-23E7-4377-B52D-C3995820AF9C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FAE5A6-BF71-4545-8968-49C57574F680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8B2185-F9EC-44DA-A178-42155CA49EC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14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03CE67B-D38C-4B51-8571-5C300F17A869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Ζώνη Ανάκτησης</a:t>
            </a:r>
            <a:endParaRPr lang="el-GR" sz="36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l-GR" dirty="0" smtClean="0"/>
              <a:t>Εμμ. Ανδρεαδάκης</a:t>
            </a:r>
          </a:p>
          <a:p>
            <a:pPr eaLnBrk="1" hangingPunct="1">
              <a:lnSpc>
                <a:spcPct val="80000"/>
              </a:lnSpc>
            </a:pPr>
            <a:r>
              <a:rPr lang="el-GR" dirty="0" smtClean="0"/>
              <a:t>Μάρτιος 2021</a:t>
            </a:r>
            <a:endParaRPr lang="el-GR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Ζώνη υδρομάστευσης ή ανάκτησης</a:t>
            </a:r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128949" cy="45259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l-GR" sz="1800" dirty="0" smtClean="0"/>
              <a:t>Η ζώνη υδρομάστευσης ή ανάκτησης ή παγίδευσης ή σύλληψης (capture zone) είναι </a:t>
            </a:r>
            <a:r>
              <a:rPr lang="el-GR" sz="1800" b="1" dirty="0" smtClean="0"/>
              <a:t>η περιοχή, η οποία τροφοδοτεί με νερό μια γεώτρηση</a:t>
            </a:r>
            <a:r>
              <a:rPr lang="el-GR" sz="1800" dirty="0" smtClean="0"/>
              <a:t>. </a:t>
            </a:r>
          </a:p>
          <a:p>
            <a:pPr>
              <a:lnSpc>
                <a:spcPct val="120000"/>
              </a:lnSpc>
            </a:pPr>
            <a:r>
              <a:rPr lang="el-GR" sz="1800" dirty="0" smtClean="0"/>
              <a:t>Περιλαμβάνει την περιοχή που αποστραγγίζεται κατά την άντληση, τόσο στα ανάντη όσο και στα κατάντη. </a:t>
            </a:r>
            <a:endParaRPr lang="el-GR" sz="1800" dirty="0"/>
          </a:p>
        </p:txBody>
      </p:sp>
      <p:pic>
        <p:nvPicPr>
          <p:cNvPr id="9" name="Picture 4" descr="Idealised shape of the capture zone for a well in a homogeneous ...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22663" y="1712889"/>
            <a:ext cx="5313212" cy="35067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Σε επίπεδο υδροφόρο...</a:t>
            </a:r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128949" cy="45259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l-GR" sz="1800" dirty="0" smtClean="0"/>
              <a:t>Η ζώνη ανάκτησης συμπίπτει με τον κώνο κατάπτωσης </a:t>
            </a:r>
            <a:r>
              <a:rPr lang="el-GR" sz="1800" b="1" dirty="0" smtClean="0"/>
              <a:t>στην περίπτωση επίπεδων, ισότροπων και ομοιογενών υδροφόρων οριζόντων</a:t>
            </a:r>
            <a:r>
              <a:rPr lang="el-GR" sz="1800" dirty="0" smtClean="0"/>
              <a:t>, καθώς και με την περίμετρο προστασίας των γεωτρήσεων ύδρευσης, οπότε ταυτίζεται με την περιοχή που περικλείει η ακτίνα επίδρασης της γεώτρησης.</a:t>
            </a:r>
            <a:endParaRPr lang="en-GB" sz="1800" dirty="0" smtClean="0"/>
          </a:p>
        </p:txBody>
      </p:sp>
      <p:pic>
        <p:nvPicPr>
          <p:cNvPr id="8" name="Picture 2" descr="The cone of depression or loss of hydraulic head (From ABC's of ...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95689" y="1749662"/>
            <a:ext cx="5230380" cy="328591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Σε κεκλιμένο υδροφόρο...</a:t>
            </a:r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13157" cy="452596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l-GR" sz="1800" dirty="0" smtClean="0"/>
              <a:t>Όταν ο υδροφόρος ορίζοντας είναι </a:t>
            </a:r>
            <a:r>
              <a:rPr lang="el-GR" sz="1800" b="1" dirty="0" smtClean="0"/>
              <a:t>κεκλιμένος</a:t>
            </a:r>
            <a:r>
              <a:rPr lang="el-GR" sz="1800" dirty="0" smtClean="0"/>
              <a:t>, η ζώνη ανάκτησης </a:t>
            </a:r>
            <a:r>
              <a:rPr lang="el-GR" sz="1800" b="1" dirty="0" smtClean="0"/>
              <a:t>δεν συμπίπτει με τον κώνο κατάπτωσης</a:t>
            </a:r>
            <a:r>
              <a:rPr lang="el-GR" sz="1800" dirty="0" smtClean="0"/>
              <a:t>. Είναι μια επιμηκυσμένη περιοχή, η οποία εκτείνεται ελαφρώς προς τα κατάντη και σημαντικά προς τα ανάντη (μέχρι τον υπόγειο υδροκρίτη). </a:t>
            </a:r>
          </a:p>
          <a:p>
            <a:pPr>
              <a:lnSpc>
                <a:spcPct val="120000"/>
              </a:lnSpc>
            </a:pPr>
            <a:r>
              <a:rPr lang="el-GR" sz="1800" dirty="0" smtClean="0"/>
              <a:t>Δεν περιλαμβάνει απαραίτητα όλη την περιοχή επίδρασης στη στάθμη, ενώ προεκτείνεται και έξω από αυτήν, στην ανάντη περιοχή τροφοδοσίας.</a:t>
            </a:r>
            <a:endParaRPr lang="el-GR" sz="1800" dirty="0"/>
          </a:p>
        </p:txBody>
      </p:sp>
      <p:pic>
        <p:nvPicPr>
          <p:cNvPr id="7" name="Picture 2" descr="1 Distinction between area of capture and zone of influence ...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4462461" y="1187960"/>
            <a:ext cx="4435492" cy="544782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Κώνος Κατάπτωσης και Ζώνη Ανάκτησης</a:t>
            </a:r>
            <a:endParaRPr lang="el-GR" sz="3600" dirty="0"/>
          </a:p>
        </p:txBody>
      </p:sp>
      <p:pic>
        <p:nvPicPr>
          <p:cNvPr id="41986" name="Picture 2" descr="Capture Zone Analyses For Pump and Treat Systems - ppt downloa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6787" y="1127856"/>
            <a:ext cx="6664409" cy="499830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Σε κεκλιμένο υδροφόρο...</a:t>
            </a:r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982897" cy="4525963"/>
          </a:xfrm>
        </p:spPr>
        <p:txBody>
          <a:bodyPr>
            <a:noAutofit/>
          </a:bodyPr>
          <a:lstStyle/>
          <a:p>
            <a:r>
              <a:rPr lang="el-GR" sz="1800" dirty="0" smtClean="0"/>
              <a:t>Η ζώνη ανάκτησης ελέγχεται από το χρόνο που χρειάζεται το υπόγειο νερό για να κινηθεί από την ανάντη περιοχή στην αντλούμενη γεώτρηση.</a:t>
            </a:r>
          </a:p>
          <a:p>
            <a:r>
              <a:rPr lang="el-GR" sz="1800" dirty="0" smtClean="0"/>
              <a:t>Σχηματίζεται ένας </a:t>
            </a:r>
            <a:r>
              <a:rPr lang="el-GR" sz="1800" b="1" dirty="0" smtClean="0"/>
              <a:t>υπόγειος υδροκρίτης</a:t>
            </a:r>
            <a:r>
              <a:rPr lang="el-GR" sz="1800" dirty="0" smtClean="0"/>
              <a:t>, εσωτερικά του οποίου το νερό κατευθύνεται προς τη γεώτρηση, ενώ εξωτερικά κατευθύνεται προς τα κατάντη. </a:t>
            </a:r>
            <a:endParaRPr lang="el-GR" sz="1800" dirty="0"/>
          </a:p>
        </p:txBody>
      </p:sp>
      <p:pic>
        <p:nvPicPr>
          <p:cNvPr id="8" name="Picture 2" descr="1. Example of a capture zone created by an extraction well pumping ...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7997" y="1128682"/>
            <a:ext cx="5431308" cy="485622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Μελέτη της ζώνης ανάκτησης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03618" cy="4525963"/>
          </a:xfrm>
        </p:spPr>
        <p:txBody>
          <a:bodyPr>
            <a:normAutofit/>
          </a:bodyPr>
          <a:lstStyle/>
          <a:p>
            <a:r>
              <a:rPr lang="el-GR" sz="1800" dirty="0" smtClean="0"/>
              <a:t>Η μελέτη της ζώνης ανάκτησης γίνεται σε ένα ορθοκανονικό σύστημα συντεταγμένων, όπου:</a:t>
            </a:r>
          </a:p>
          <a:p>
            <a:pPr lvl="1"/>
            <a:r>
              <a:rPr lang="el-GR" sz="1400" dirty="0" smtClean="0"/>
              <a:t>η κλίμακα των αποστάσεων ταυτίζεται με την κλίμακα του χάρτη,</a:t>
            </a:r>
          </a:p>
          <a:p>
            <a:pPr lvl="1"/>
            <a:r>
              <a:rPr lang="el-GR" sz="1400" dirty="0" smtClean="0"/>
              <a:t>ο άξονας x είναι παράλληλος με τις γραμμές ροής του υδροφόρου ορίζοντα πριν την άντληση,</a:t>
            </a:r>
          </a:p>
          <a:p>
            <a:pPr lvl="1"/>
            <a:r>
              <a:rPr lang="el-GR" sz="1400" dirty="0" smtClean="0"/>
              <a:t>η αρχή των αξόνων με συντεταγμένες (0,0) είναι το σημείο του υδροληπτικού έργου.</a:t>
            </a:r>
            <a:endParaRPr lang="el-GR" sz="1400" dirty="0"/>
          </a:p>
        </p:txBody>
      </p:sp>
      <p:pic>
        <p:nvPicPr>
          <p:cNvPr id="4301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24305" y="1068284"/>
            <a:ext cx="4812115" cy="4090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reeform 6"/>
          <p:cNvSpPr/>
          <p:nvPr/>
        </p:nvSpPr>
        <p:spPr>
          <a:xfrm>
            <a:off x="5578288" y="1819088"/>
            <a:ext cx="1911724" cy="2044700"/>
          </a:xfrm>
          <a:custGeom>
            <a:avLst/>
            <a:gdLst>
              <a:gd name="connsiteX0" fmla="*/ 1911724 w 1911724"/>
              <a:gd name="connsiteY0" fmla="*/ 747 h 2044700"/>
              <a:gd name="connsiteX1" fmla="*/ 1409700 w 1911724"/>
              <a:gd name="connsiteY1" fmla="*/ 45571 h 2044700"/>
              <a:gd name="connsiteX2" fmla="*/ 652183 w 1911724"/>
              <a:gd name="connsiteY2" fmla="*/ 274171 h 2044700"/>
              <a:gd name="connsiteX3" fmla="*/ 212912 w 1911724"/>
              <a:gd name="connsiteY3" fmla="*/ 561041 h 2044700"/>
              <a:gd name="connsiteX4" fmla="*/ 42583 w 1911724"/>
              <a:gd name="connsiteY4" fmla="*/ 803088 h 2044700"/>
              <a:gd name="connsiteX5" fmla="*/ 11206 w 1911724"/>
              <a:gd name="connsiteY5" fmla="*/ 1004794 h 2044700"/>
              <a:gd name="connsiteX6" fmla="*/ 51547 w 1911724"/>
              <a:gd name="connsiteY6" fmla="*/ 1287183 h 2044700"/>
              <a:gd name="connsiteX7" fmla="*/ 320488 w 1911724"/>
              <a:gd name="connsiteY7" fmla="*/ 1569571 h 2044700"/>
              <a:gd name="connsiteX8" fmla="*/ 688041 w 1911724"/>
              <a:gd name="connsiteY8" fmla="*/ 1793688 h 2044700"/>
              <a:gd name="connsiteX9" fmla="*/ 1194547 w 1911724"/>
              <a:gd name="connsiteY9" fmla="*/ 1950571 h 2044700"/>
              <a:gd name="connsiteX10" fmla="*/ 1718983 w 1911724"/>
              <a:gd name="connsiteY10" fmla="*/ 2026771 h 2044700"/>
              <a:gd name="connsiteX11" fmla="*/ 1911724 w 1911724"/>
              <a:gd name="connsiteY11" fmla="*/ 204470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11724" h="2044700">
                <a:moveTo>
                  <a:pt x="1911724" y="747"/>
                </a:moveTo>
                <a:cubicBezTo>
                  <a:pt x="1765673" y="373"/>
                  <a:pt x="1619623" y="0"/>
                  <a:pt x="1409700" y="45571"/>
                </a:cubicBezTo>
                <a:cubicBezTo>
                  <a:pt x="1199777" y="91142"/>
                  <a:pt x="851648" y="188259"/>
                  <a:pt x="652183" y="274171"/>
                </a:cubicBezTo>
                <a:cubicBezTo>
                  <a:pt x="452718" y="360083"/>
                  <a:pt x="314512" y="472888"/>
                  <a:pt x="212912" y="561041"/>
                </a:cubicBezTo>
                <a:cubicBezTo>
                  <a:pt x="111312" y="649194"/>
                  <a:pt x="76201" y="729129"/>
                  <a:pt x="42583" y="803088"/>
                </a:cubicBezTo>
                <a:cubicBezTo>
                  <a:pt x="8965" y="877047"/>
                  <a:pt x="9712" y="924112"/>
                  <a:pt x="11206" y="1004794"/>
                </a:cubicBezTo>
                <a:cubicBezTo>
                  <a:pt x="12700" y="1085476"/>
                  <a:pt x="0" y="1193054"/>
                  <a:pt x="51547" y="1287183"/>
                </a:cubicBezTo>
                <a:cubicBezTo>
                  <a:pt x="103094" y="1381313"/>
                  <a:pt x="214406" y="1485154"/>
                  <a:pt x="320488" y="1569571"/>
                </a:cubicBezTo>
                <a:cubicBezTo>
                  <a:pt x="426570" y="1653988"/>
                  <a:pt x="542365" y="1730188"/>
                  <a:pt x="688041" y="1793688"/>
                </a:cubicBezTo>
                <a:cubicBezTo>
                  <a:pt x="833718" y="1857188"/>
                  <a:pt x="1022723" y="1911724"/>
                  <a:pt x="1194547" y="1950571"/>
                </a:cubicBezTo>
                <a:cubicBezTo>
                  <a:pt x="1366371" y="1989418"/>
                  <a:pt x="1599454" y="2011083"/>
                  <a:pt x="1718983" y="2026771"/>
                </a:cubicBezTo>
                <a:cubicBezTo>
                  <a:pt x="1838512" y="2042459"/>
                  <a:pt x="1875118" y="2043579"/>
                  <a:pt x="1911724" y="2044700"/>
                </a:cubicBezTo>
              </a:path>
            </a:pathLst>
          </a:custGeom>
          <a:noFill/>
          <a:ln w="3810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Οριακές συνθήκες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l-GR" dirty="0" smtClean="0"/>
              <a:t>Υπάρχουν δύο </a:t>
            </a:r>
            <a:r>
              <a:rPr lang="el-GR" b="1" dirty="0" smtClean="0"/>
              <a:t>οριακές συνθήκες </a:t>
            </a:r>
            <a:r>
              <a:rPr lang="el-GR" dirty="0" smtClean="0"/>
              <a:t>στις εξισώσεις που περιγράφουν τη ζώνη ανάκτησης:</a:t>
            </a:r>
          </a:p>
          <a:p>
            <a:pPr lvl="1">
              <a:lnSpc>
                <a:spcPct val="120000"/>
              </a:lnSpc>
            </a:pPr>
            <a:r>
              <a:rPr lang="el-GR" dirty="0" smtClean="0"/>
              <a:t>Η απόσταση από την αντλούμενη γεώτρηση μέχρι του ορίου του υπόγειου υδροκρίτη κατάντη, που αναφέρεται ως </a:t>
            </a:r>
            <a:r>
              <a:rPr lang="el-GR" b="1" dirty="0" smtClean="0"/>
              <a:t>σημείο ηρεμίας ή στασιμότητας (</a:t>
            </a:r>
            <a:r>
              <a:rPr lang="en-US" b="1" dirty="0" smtClean="0"/>
              <a:t>stagnation point)</a:t>
            </a:r>
            <a:r>
              <a:rPr lang="en-US" dirty="0" smtClean="0"/>
              <a:t>. </a:t>
            </a:r>
            <a:r>
              <a:rPr lang="el-GR" dirty="0" smtClean="0"/>
              <a:t>Η απόσταση μετράται κατά τη φορά της γραμμής ροής του υδροφόρου ορίζοντα που περνάει από το υδροληπτικό έργο και συμβολίζεται </a:t>
            </a:r>
            <a:r>
              <a:rPr lang="en-US" dirty="0" smtClean="0"/>
              <a:t>x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  <a:r>
              <a:rPr lang="el-GR" dirty="0" smtClean="0"/>
              <a:t>ή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STAG</a:t>
            </a:r>
            <a:r>
              <a:rPr lang="en-US" dirty="0" smtClean="0"/>
              <a:t>. </a:t>
            </a:r>
            <a:endParaRPr lang="el-GR" dirty="0" smtClean="0"/>
          </a:p>
          <a:p>
            <a:pPr lvl="1">
              <a:lnSpc>
                <a:spcPct val="120000"/>
              </a:lnSpc>
            </a:pPr>
            <a:r>
              <a:rPr lang="el-GR" dirty="0" smtClean="0"/>
              <a:t>Το </a:t>
            </a:r>
            <a:r>
              <a:rPr lang="el-GR" b="1" dirty="0" smtClean="0"/>
              <a:t>μέγιστο πλάτος της ζώνης ανάκτησης </a:t>
            </a:r>
            <a:r>
              <a:rPr lang="el-GR" dirty="0" smtClean="0"/>
              <a:t>εκατέρωθεν του άξονα </a:t>
            </a:r>
            <a:r>
              <a:rPr lang="en-US" dirty="0" smtClean="0"/>
              <a:t>x </a:t>
            </a:r>
            <a:r>
              <a:rPr lang="el-GR" dirty="0" smtClean="0"/>
              <a:t>(λόγω συμμετρίας), η οποία όταν το </a:t>
            </a:r>
            <a:r>
              <a:rPr lang="en-US" dirty="0" smtClean="0"/>
              <a:t>x </a:t>
            </a:r>
            <a:r>
              <a:rPr lang="el-GR" dirty="0" smtClean="0"/>
              <a:t>τείνει στο άπειρο (δηλαδή σε άπειρη απόσταση ανάντη), τείνει σε μια ακραία τιμή που είναι συνάρτηση του πάχους του υδροφόρου</a:t>
            </a:r>
            <a:r>
              <a:rPr lang="en-US" dirty="0" smtClean="0"/>
              <a:t>(b </a:t>
            </a:r>
            <a:r>
              <a:rPr lang="el-GR" dirty="0" smtClean="0"/>
              <a:t>ή </a:t>
            </a:r>
            <a:r>
              <a:rPr lang="en-US" dirty="0" smtClean="0"/>
              <a:t>D)</a:t>
            </a:r>
            <a:r>
              <a:rPr lang="el-GR" dirty="0" smtClean="0"/>
              <a:t> και της υδραυλικής αγωγιμότητας (</a:t>
            </a:r>
            <a:r>
              <a:rPr lang="en-US" dirty="0" smtClean="0"/>
              <a:t>k), </a:t>
            </a:r>
            <a:r>
              <a:rPr lang="el-GR" dirty="0" smtClean="0"/>
              <a:t>δηλαδή της μεταβιβαστικότητας (</a:t>
            </a:r>
            <a:r>
              <a:rPr lang="en-US" dirty="0" smtClean="0"/>
              <a:t>T=k*b), </a:t>
            </a:r>
            <a:r>
              <a:rPr lang="el-GR" dirty="0" smtClean="0"/>
              <a:t>της υδραυλικής κλίσης και της παροχής άντλησης.</a:t>
            </a:r>
          </a:p>
          <a:p>
            <a:pPr>
              <a:lnSpc>
                <a:spcPct val="120000"/>
              </a:lnSpc>
            </a:pPr>
            <a:endParaRPr lang="el-GR" dirty="0"/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350611"/>
            <a:ext cx="3886200" cy="3025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4791078" y="1785915"/>
            <a:ext cx="37243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(Q</a:t>
            </a:r>
            <a:r>
              <a:rPr lang="en-US" sz="1200" baseline="-25000" dirty="0" smtClean="0"/>
              <a:t>0</a:t>
            </a:r>
            <a:r>
              <a:rPr lang="en-US" sz="1200" dirty="0" smtClean="0"/>
              <a:t> </a:t>
            </a:r>
            <a:r>
              <a:rPr lang="el-GR" sz="1200" dirty="0" smtClean="0"/>
              <a:t>η εκφόρτιση του υδροφόρου ορίζοντα και </a:t>
            </a:r>
            <a:r>
              <a:rPr lang="en-US" sz="1200" dirty="0" err="1" smtClean="0"/>
              <a:t>Q</a:t>
            </a:r>
            <a:r>
              <a:rPr lang="en-US" sz="1200" baseline="-25000" dirty="0" err="1" smtClean="0"/>
              <a:t>w</a:t>
            </a:r>
            <a:r>
              <a:rPr lang="en-US" sz="1200" dirty="0" smtClean="0"/>
              <a:t> </a:t>
            </a:r>
            <a:r>
              <a:rPr lang="el-GR" sz="1200" dirty="0" smtClean="0"/>
              <a:t>η παροχή άντλησης του υδροληπτικού έργου)</a:t>
            </a:r>
            <a:endParaRPr lang="el-GR" sz="12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mtClean="0"/>
              <a:t>Εξισώσεις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l-GR" sz="2800" b="1" u="sng" dirty="0" smtClean="0"/>
              <a:t>Υπό πίεση </a:t>
            </a:r>
            <a:r>
              <a:rPr lang="el-GR" sz="2800" dirty="0" smtClean="0"/>
              <a:t>υδροφόρος ορίζοντας</a:t>
            </a:r>
          </a:p>
          <a:p>
            <a:pPr marL="914400" lvl="1" indent="-457200">
              <a:buFont typeface="+mj-lt"/>
              <a:buAutoNum type="arabicParenR"/>
            </a:pPr>
            <a:r>
              <a:rPr lang="el-GR" sz="2400" dirty="0" smtClean="0"/>
              <a:t>σημείο στασιμότητας (αρνητική τιμή)</a:t>
            </a:r>
          </a:p>
          <a:p>
            <a:pPr marL="914400" lvl="1" indent="-457200">
              <a:buFont typeface="+mj-lt"/>
              <a:buAutoNum type="arabicParenR"/>
            </a:pPr>
            <a:endParaRPr lang="el-GR" sz="2400" dirty="0" smtClean="0"/>
          </a:p>
          <a:p>
            <a:pPr marL="914400" lvl="1" indent="-457200">
              <a:buFont typeface="+mj-lt"/>
              <a:buAutoNum type="arabicParenR"/>
            </a:pPr>
            <a:endParaRPr lang="el-GR" sz="2400" dirty="0" smtClean="0"/>
          </a:p>
          <a:p>
            <a:pPr marL="914400" lvl="1" indent="-457200">
              <a:buFont typeface="+mj-lt"/>
              <a:buAutoNum type="arabicParenR"/>
            </a:pPr>
            <a:r>
              <a:rPr lang="el-GR" sz="2400" dirty="0" smtClean="0"/>
              <a:t>μέγιστο πλάτος ζώνης ανάκτησης</a:t>
            </a:r>
          </a:p>
          <a:p>
            <a:pPr marL="914400" lvl="1" indent="-457200">
              <a:buFont typeface="+mj-lt"/>
              <a:buAutoNum type="arabicParenR"/>
            </a:pPr>
            <a:endParaRPr lang="el-GR" sz="2400" dirty="0" smtClean="0"/>
          </a:p>
          <a:p>
            <a:pPr marL="914400" lvl="1" indent="-457200">
              <a:buFont typeface="+mj-lt"/>
              <a:buAutoNum type="arabicParenR"/>
            </a:pPr>
            <a:endParaRPr lang="el-GR" sz="2400" dirty="0" smtClean="0"/>
          </a:p>
          <a:p>
            <a:pPr marL="914400" lvl="1" indent="-457200">
              <a:buFont typeface="+mj-lt"/>
              <a:buAutoNum type="arabicParenR"/>
            </a:pPr>
            <a:r>
              <a:rPr lang="el-GR" sz="2400" dirty="0" smtClean="0"/>
              <a:t>υδροκρίτης</a:t>
            </a:r>
          </a:p>
          <a:p>
            <a:endParaRPr lang="el-GR" sz="2800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2000" b="1" dirty="0" err="1" smtClean="0"/>
              <a:t>Q</a:t>
            </a:r>
            <a:r>
              <a:rPr lang="en-GB" sz="2000" b="1" baseline="-25000" dirty="0" err="1" smtClean="0"/>
              <a:t>w</a:t>
            </a:r>
            <a:r>
              <a:rPr lang="en-GB" sz="2000" dirty="0" smtClean="0"/>
              <a:t>:</a:t>
            </a:r>
            <a:r>
              <a:rPr lang="el-GR" sz="2000" dirty="0" smtClean="0"/>
              <a:t> Παροχή άντλησης γεώτρησης</a:t>
            </a:r>
          </a:p>
          <a:p>
            <a:r>
              <a:rPr lang="en-GB" sz="2000" b="1" dirty="0" smtClean="0"/>
              <a:t>k</a:t>
            </a:r>
            <a:r>
              <a:rPr lang="el-GR" sz="2000" dirty="0" smtClean="0"/>
              <a:t>: η υδραυλική αγωγιμότητα του υδροφόρου ορίζοντα.</a:t>
            </a:r>
          </a:p>
          <a:p>
            <a:r>
              <a:rPr lang="el-GR" sz="2000" b="1" dirty="0" smtClean="0"/>
              <a:t>Τ</a:t>
            </a:r>
            <a:r>
              <a:rPr lang="el-GR" sz="2000" dirty="0" smtClean="0"/>
              <a:t>: η υδαταγωγιμότητα (μεταβιβαστικότητα) του υδροφόρου ορίζοντα.</a:t>
            </a:r>
          </a:p>
          <a:p>
            <a:r>
              <a:rPr lang="el-GR" sz="2000" b="1" dirty="0" smtClean="0"/>
              <a:t>i</a:t>
            </a:r>
            <a:r>
              <a:rPr lang="el-GR" sz="2000" dirty="0" smtClean="0"/>
              <a:t>: η υδραυλική κλίση στη θέση της γεώτρησης (πριν την άντληση).</a:t>
            </a:r>
            <a:endParaRPr lang="el-GR" sz="2000" dirty="0"/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 cstate="print"/>
          <a:srcRect l="34787" r="35450"/>
          <a:stretch>
            <a:fillRect/>
          </a:stretch>
        </p:blipFill>
        <p:spPr bwMode="auto">
          <a:xfrm>
            <a:off x="1103265" y="3175884"/>
            <a:ext cx="2571091" cy="764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3" cstate="print"/>
          <a:srcRect l="33403" r="31989"/>
          <a:stretch>
            <a:fillRect/>
          </a:stretch>
        </p:blipFill>
        <p:spPr bwMode="auto">
          <a:xfrm>
            <a:off x="1285830" y="4747644"/>
            <a:ext cx="2976075" cy="762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4" cstate="print"/>
          <a:srcRect l="29251" r="29220" b="15055"/>
          <a:stretch>
            <a:fillRect/>
          </a:stretch>
        </p:blipFill>
        <p:spPr bwMode="auto">
          <a:xfrm>
            <a:off x="1183328" y="5911884"/>
            <a:ext cx="3571237" cy="839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mtClean="0"/>
              <a:t>Εξισώσεις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l-GR" sz="2800" b="1" u="sng" dirty="0" smtClean="0"/>
              <a:t>Ελεύθερος</a:t>
            </a:r>
            <a:r>
              <a:rPr lang="el-GR" sz="2800" dirty="0" smtClean="0"/>
              <a:t> υδροφόρος ορίζοντας</a:t>
            </a:r>
          </a:p>
          <a:p>
            <a:pPr marL="914400" lvl="1" indent="-457200">
              <a:buFont typeface="+mj-lt"/>
              <a:buAutoNum type="arabicParenR"/>
            </a:pPr>
            <a:r>
              <a:rPr lang="el-GR" sz="2400" dirty="0" smtClean="0"/>
              <a:t>σημείο στασιμότητας (αρνητική τιμή)</a:t>
            </a:r>
          </a:p>
          <a:p>
            <a:pPr marL="914400" lvl="1" indent="-457200">
              <a:buFont typeface="+mj-lt"/>
              <a:buAutoNum type="arabicParenR"/>
            </a:pPr>
            <a:endParaRPr lang="el-GR" sz="2400" dirty="0" smtClean="0"/>
          </a:p>
          <a:p>
            <a:pPr marL="914400" lvl="1" indent="-457200">
              <a:buFont typeface="+mj-lt"/>
              <a:buAutoNum type="arabicParenR"/>
            </a:pPr>
            <a:endParaRPr lang="el-GR" sz="2400" dirty="0" smtClean="0"/>
          </a:p>
          <a:p>
            <a:pPr marL="914400" lvl="1" indent="-457200">
              <a:buFont typeface="+mj-lt"/>
              <a:buAutoNum type="arabicParenR"/>
            </a:pPr>
            <a:r>
              <a:rPr lang="el-GR" sz="2400" dirty="0" smtClean="0"/>
              <a:t>μέγιστο πλάτος ζώνης ανάκτησης</a:t>
            </a:r>
          </a:p>
          <a:p>
            <a:pPr marL="914400" lvl="1" indent="-457200">
              <a:buFont typeface="+mj-lt"/>
              <a:buAutoNum type="arabicParenR"/>
            </a:pPr>
            <a:endParaRPr lang="el-GR" sz="2400" dirty="0" smtClean="0"/>
          </a:p>
          <a:p>
            <a:pPr marL="914400" lvl="1" indent="-457200">
              <a:buFont typeface="+mj-lt"/>
              <a:buAutoNum type="arabicParenR"/>
            </a:pPr>
            <a:endParaRPr lang="el-GR" sz="2400" dirty="0" smtClean="0"/>
          </a:p>
          <a:p>
            <a:pPr marL="914400" lvl="1" indent="-457200">
              <a:buFont typeface="+mj-lt"/>
              <a:buAutoNum type="arabicParenR"/>
            </a:pPr>
            <a:r>
              <a:rPr lang="el-GR" sz="2400" dirty="0" smtClean="0"/>
              <a:t>υδροκρίτης</a:t>
            </a:r>
          </a:p>
          <a:p>
            <a:endParaRPr lang="el-GR" sz="2800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L</a:t>
            </a:r>
            <a:r>
              <a:rPr lang="en-US" sz="2000" dirty="0" smtClean="0"/>
              <a:t>: </a:t>
            </a:r>
            <a:r>
              <a:rPr lang="el-GR" sz="2000" dirty="0" smtClean="0"/>
              <a:t>η απόσταση μεταξύ δυο σημείων στον άξονα </a:t>
            </a:r>
            <a:r>
              <a:rPr lang="en-US" sz="2000" dirty="0" smtClean="0"/>
              <a:t>x, </a:t>
            </a:r>
            <a:r>
              <a:rPr lang="el-GR" sz="2000" dirty="0" smtClean="0"/>
              <a:t>ανάντη και κατάντη της γεώτρησης, με υδραυλικό φορτίο φ</a:t>
            </a:r>
            <a:r>
              <a:rPr lang="el-GR" sz="2000" baseline="-25000" dirty="0" smtClean="0"/>
              <a:t>1</a:t>
            </a:r>
            <a:r>
              <a:rPr lang="el-GR" sz="2000" dirty="0" smtClean="0"/>
              <a:t> και φ</a:t>
            </a:r>
            <a:r>
              <a:rPr lang="el-GR" sz="2000" baseline="-25000" dirty="0" smtClean="0"/>
              <a:t>2</a:t>
            </a:r>
            <a:r>
              <a:rPr lang="el-GR" sz="2000" dirty="0" smtClean="0"/>
              <a:t>, αντίστοιχα.</a:t>
            </a:r>
            <a:endParaRPr lang="en-US" sz="2000" dirty="0" smtClean="0"/>
          </a:p>
          <a:p>
            <a:r>
              <a:rPr lang="en-GB" sz="2000" b="1" dirty="0" err="1" smtClean="0"/>
              <a:t>Q</a:t>
            </a:r>
            <a:r>
              <a:rPr lang="en-GB" sz="2000" b="1" baseline="-25000" dirty="0" err="1" smtClean="0"/>
              <a:t>w</a:t>
            </a:r>
            <a:r>
              <a:rPr lang="en-GB" sz="2000" dirty="0" smtClean="0"/>
              <a:t>:</a:t>
            </a:r>
            <a:r>
              <a:rPr lang="el-GR" sz="2000" dirty="0" smtClean="0"/>
              <a:t> Παροχή άντλησης γεώτρησης</a:t>
            </a:r>
          </a:p>
          <a:p>
            <a:r>
              <a:rPr lang="en-GB" sz="2000" b="1" dirty="0" smtClean="0"/>
              <a:t>k</a:t>
            </a:r>
            <a:r>
              <a:rPr lang="el-GR" sz="2000" dirty="0" smtClean="0"/>
              <a:t>: η υδραυλική αγωγιμότητα του υδροφόρου ορίζοντα.</a:t>
            </a:r>
          </a:p>
          <a:p>
            <a:r>
              <a:rPr lang="el-GR" sz="2000" b="1" dirty="0" smtClean="0"/>
              <a:t>Τ</a:t>
            </a:r>
            <a:r>
              <a:rPr lang="el-GR" sz="2000" dirty="0" smtClean="0"/>
              <a:t>: η υδαταγωγιμότητα (μεταβιβαστικότητα) του υδροφόρου ορίζοντα.</a:t>
            </a:r>
            <a:endParaRPr lang="el-GR" sz="2000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 l="36684" r="36322"/>
          <a:stretch>
            <a:fillRect/>
          </a:stretch>
        </p:blipFill>
        <p:spPr bwMode="auto">
          <a:xfrm>
            <a:off x="1084743" y="3222538"/>
            <a:ext cx="2321317" cy="827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3" cstate="print"/>
          <a:srcRect l="35300" r="35630" b="14168"/>
          <a:stretch>
            <a:fillRect/>
          </a:stretch>
        </p:blipFill>
        <p:spPr bwMode="auto">
          <a:xfrm>
            <a:off x="1194282" y="5939889"/>
            <a:ext cx="2499841" cy="88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4" cstate="print"/>
          <a:srcRect l="32531" r="32861"/>
          <a:stretch>
            <a:fillRect/>
          </a:stretch>
        </p:blipFill>
        <p:spPr bwMode="auto">
          <a:xfrm>
            <a:off x="1103265" y="4706955"/>
            <a:ext cx="2976075" cy="827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Επίλυση για μία γεώτρηση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l-GR" dirty="0" smtClean="0"/>
              <a:t>Προσαρμόζουμε ένα ορθοκανονικό σύστημα συντεταγμένων με τον άξονα </a:t>
            </a:r>
            <a:r>
              <a:rPr lang="en-US" dirty="0" smtClean="0"/>
              <a:t>x </a:t>
            </a:r>
            <a:r>
              <a:rPr lang="el-GR" dirty="0" smtClean="0"/>
              <a:t>πάνω στην κατεύθυνση ροής, και το σημείο (0,0) πάνω στη θέση της γεώτρησης.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l-GR" dirty="0" smtClean="0"/>
              <a:t>Βρίσκουμε το σημείο στασιμότητας (</a:t>
            </a:r>
            <a:r>
              <a:rPr lang="en-US" dirty="0" err="1" smtClean="0"/>
              <a:t>x</a:t>
            </a:r>
            <a:r>
              <a:rPr lang="en-US" baseline="-25000" dirty="0" err="1" smtClean="0"/>
              <a:t>STAG</a:t>
            </a:r>
            <a:r>
              <a:rPr lang="en-US" dirty="0" smtClean="0"/>
              <a:t>, 0) </a:t>
            </a:r>
            <a:r>
              <a:rPr lang="el-GR" dirty="0" smtClean="0"/>
              <a:t>με την εξίσωση που ισχύει ανάλογα με τον τύπο του υδροφόρου ορίζοντα.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l-GR" dirty="0" smtClean="0"/>
              <a:t>Βρίσκουμε το μέγιστο πλάτος της ζώνης ανάκτησης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DIV</a:t>
            </a:r>
            <a:r>
              <a:rPr lang="en-US" dirty="0" smtClean="0"/>
              <a:t>.</a:t>
            </a:r>
            <a:endParaRPr lang="el-GR" dirty="0" smtClean="0"/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l-GR" dirty="0" smtClean="0"/>
              <a:t>Βρίσκουμε σημεία του υδροκρίτη με συντεταγμένες (</a:t>
            </a:r>
            <a:r>
              <a:rPr lang="en-US" dirty="0" smtClean="0"/>
              <a:t>x, y), </a:t>
            </a:r>
            <a:r>
              <a:rPr lang="el-GR" dirty="0" smtClean="0"/>
              <a:t>θέτοντας διάφορες τιμές στο πλάτος της ζώνης ανάκτησης από 0 έως την τιμή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DIV</a:t>
            </a:r>
            <a:r>
              <a:rPr lang="en-US" dirty="0" smtClean="0"/>
              <a:t>, </a:t>
            </a:r>
            <a:r>
              <a:rPr lang="el-GR" dirty="0" smtClean="0"/>
              <a:t>και υπολογίζοντας το αντίστοιχο </a:t>
            </a:r>
            <a:r>
              <a:rPr lang="en-US" dirty="0" smtClean="0"/>
              <a:t>x, </a:t>
            </a:r>
            <a:r>
              <a:rPr lang="el-GR" dirty="0" smtClean="0"/>
              <a:t>με την εξίσωση που ισχύει ανάλογα με τον τύπο του υδροφόρου ορίζοντα</a:t>
            </a:r>
            <a:r>
              <a:rPr lang="en-US" dirty="0" smtClean="0"/>
              <a:t>.</a:t>
            </a:r>
            <a:endParaRPr lang="el-GR" dirty="0" smtClean="0"/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l-GR" dirty="0" smtClean="0"/>
              <a:t>Προβάλλουμε στο χάρτη με τη βοήθεια του συστήματος συντεταγμένων, το σημείο στασιμότητας και τα διάφορα σημεία του υδροκρίτη που υπολογίσαμε.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l-GR" dirty="0" smtClean="0"/>
              <a:t>Σχεδιάζουμε τη ζώνη ανάκτησης.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endParaRPr lang="el-GR" dirty="0"/>
          </a:p>
        </p:txBody>
      </p:sp>
      <p:pic>
        <p:nvPicPr>
          <p:cNvPr id="49154" name="Picture 2" descr="C:\Users\Apostolos\Desktop\Υπογεια Υδραυλικη\Capture zone\capture zone new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761989"/>
            <a:ext cx="4038600" cy="4202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Εφαρμογή</a:t>
            </a:r>
            <a:endParaRPr lang="el-GR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l-GR" dirty="0" smtClean="0"/>
              <a:t>Σε μια περιοχή αναπτύσσεται υδροφόρος ορίζοντας, του οποίου η πιεζομετρία παρουσιάζεται στο χάρτη. Στην ίδια περιοχή υπάρχει γεώτρηση ύδρευσης για παρακείμενο οικισμό, η οποία αντλείται σταθερά με παροχή </a:t>
            </a:r>
            <a:r>
              <a:rPr lang="en-US" dirty="0" err="1" smtClean="0"/>
              <a:t>Q</a:t>
            </a:r>
            <a:r>
              <a:rPr lang="en-US" baseline="-25000" dirty="0" err="1" smtClean="0"/>
              <a:t>w</a:t>
            </a:r>
            <a:r>
              <a:rPr lang="en-US" dirty="0" smtClean="0"/>
              <a:t>=19250m</a:t>
            </a:r>
            <a:r>
              <a:rPr lang="en-US" baseline="30000" dirty="0" smtClean="0"/>
              <a:t>3</a:t>
            </a:r>
            <a:r>
              <a:rPr lang="en-US" dirty="0" smtClean="0"/>
              <a:t>/day. </a:t>
            </a:r>
            <a:endParaRPr lang="el-GR" dirty="0" smtClean="0"/>
          </a:p>
          <a:p>
            <a:pPr>
              <a:lnSpc>
                <a:spcPct val="120000"/>
              </a:lnSpc>
            </a:pPr>
            <a:r>
              <a:rPr lang="el-GR" dirty="0" smtClean="0"/>
              <a:t>Ο υδροφόρος ορίζοντας έχει υδραυλική αγωγιμότητα </a:t>
            </a:r>
            <a:r>
              <a:rPr lang="en-US" dirty="0" smtClean="0"/>
              <a:t>k=80m/day </a:t>
            </a:r>
            <a:r>
              <a:rPr lang="el-GR" dirty="0" smtClean="0"/>
              <a:t>και πάχος </a:t>
            </a:r>
            <a:r>
              <a:rPr lang="en-US" dirty="0" smtClean="0"/>
              <a:t>b=50m.</a:t>
            </a:r>
            <a:endParaRPr lang="el-GR" dirty="0" smtClean="0"/>
          </a:p>
          <a:p>
            <a:pPr>
              <a:lnSpc>
                <a:spcPct val="120000"/>
              </a:lnSpc>
            </a:pPr>
            <a:r>
              <a:rPr lang="el-GR" dirty="0" smtClean="0"/>
              <a:t>Σε κάποια θέση υπάρχει δεξαμενή υγρών καυσίμων, για την οποία παρατηρήθηκαν διαρροές προς το υπέδαφος, με άγνωστο προς το παρόν ρυθμό.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l-GR" dirty="0" smtClean="0"/>
              <a:t>Αποφανθείτε εάν η ρύπανση από τη διαρροή θα επηρεάσει το νερό της γεώτρησης:</a:t>
            </a:r>
          </a:p>
          <a:p>
            <a:pPr lvl="1">
              <a:lnSpc>
                <a:spcPct val="120000"/>
              </a:lnSpc>
            </a:pPr>
            <a:r>
              <a:rPr lang="el-GR" dirty="0" smtClean="0"/>
              <a:t>α) εάν ο υδροφόρος ορίζοντας είναι ελεύθερος,</a:t>
            </a:r>
          </a:p>
          <a:p>
            <a:pPr lvl="1">
              <a:lnSpc>
                <a:spcPct val="120000"/>
              </a:lnSpc>
            </a:pPr>
            <a:r>
              <a:rPr lang="el-GR" dirty="0" smtClean="0"/>
              <a:t>β) εάν ο υδροφόρος ορίζοντας είναι υπό πίεση.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l-GR" dirty="0" smtClean="0"/>
              <a:t>Αν ο υδροφόρος ορίζοντας είναι ελεύθερος, ποια είναι η ελάχιστη παροχή σε </a:t>
            </a:r>
            <a:r>
              <a:rPr lang="en-US" dirty="0" smtClean="0"/>
              <a:t>m</a:t>
            </a:r>
            <a:r>
              <a:rPr lang="en-US" baseline="30000" dirty="0" smtClean="0"/>
              <a:t>3</a:t>
            </a:r>
            <a:r>
              <a:rPr lang="en-US" dirty="0" smtClean="0"/>
              <a:t>/h</a:t>
            </a:r>
            <a:r>
              <a:rPr lang="el-GR" dirty="0" smtClean="0"/>
              <a:t> με την οποία θα έπρεπε να αντλείται η υδρογεώτρηση για την παγίδευση του ρύπου;</a:t>
            </a:r>
            <a:endParaRPr lang="en-US" dirty="0" smtClean="0"/>
          </a:p>
          <a:p>
            <a:pPr>
              <a:lnSpc>
                <a:spcPct val="120000"/>
              </a:lnSpc>
            </a:pPr>
            <a:endParaRPr lang="el-G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Υπό πίεση υ.ο.</a:t>
            </a:r>
            <a:r>
              <a:rPr lang="en-GB" dirty="0" smtClean="0"/>
              <a:t>:</a:t>
            </a:r>
            <a:r>
              <a:rPr lang="el-GR" dirty="0" smtClean="0"/>
              <a:t> </a:t>
            </a:r>
            <a:r>
              <a:rPr lang="en-GB" dirty="0" smtClean="0"/>
              <a:t>Q=19250</a:t>
            </a:r>
            <a:r>
              <a:rPr lang="en-US" dirty="0" smtClean="0"/>
              <a:t>m</a:t>
            </a:r>
            <a:r>
              <a:rPr lang="en-US" baseline="30000" dirty="0" smtClean="0"/>
              <a:t>3</a:t>
            </a:r>
            <a:r>
              <a:rPr lang="en-US" dirty="0" smtClean="0"/>
              <a:t>/day</a:t>
            </a:r>
            <a:endParaRPr lang="el-GR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570" y="1030439"/>
            <a:ext cx="8038945" cy="5648218"/>
          </a:xfrm>
          <a:prstGeom prst="rect">
            <a:avLst/>
          </a:prstGeom>
          <a:noFill/>
        </p:spPr>
      </p:pic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 cstate="print"/>
          <a:srcRect t="5557" r="17755"/>
          <a:stretch>
            <a:fillRect/>
          </a:stretch>
        </p:blipFill>
        <p:spPr bwMode="auto">
          <a:xfrm rot="18899408">
            <a:off x="1833864" y="1020672"/>
            <a:ext cx="4807385" cy="4739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Group 12"/>
          <p:cNvGrpSpPr/>
          <p:nvPr/>
        </p:nvGrpSpPr>
        <p:grpSpPr>
          <a:xfrm>
            <a:off x="4389435" y="3648078"/>
            <a:ext cx="1935190" cy="1898676"/>
            <a:chOff x="4389435" y="3648078"/>
            <a:chExt cx="1935190" cy="1898676"/>
          </a:xfrm>
          <a:solidFill>
            <a:schemeClr val="accent6">
              <a:lumMod val="75000"/>
              <a:alpha val="50000"/>
            </a:schemeClr>
          </a:solidFill>
        </p:grpSpPr>
        <p:sp>
          <p:nvSpPr>
            <p:cNvPr id="12" name="Freeform 11"/>
            <p:cNvSpPr/>
            <p:nvPr/>
          </p:nvSpPr>
          <p:spPr>
            <a:xfrm>
              <a:off x="4389435" y="3648078"/>
              <a:ext cx="1935189" cy="1898676"/>
            </a:xfrm>
            <a:custGeom>
              <a:avLst/>
              <a:gdLst>
                <a:gd name="connsiteX0" fmla="*/ 880781 w 880781"/>
                <a:gd name="connsiteY0" fmla="*/ 0 h 762747"/>
                <a:gd name="connsiteX1" fmla="*/ 701487 w 880781"/>
                <a:gd name="connsiteY1" fmla="*/ 98612 h 762747"/>
                <a:gd name="connsiteX2" fmla="*/ 226358 w 880781"/>
                <a:gd name="connsiteY2" fmla="*/ 327212 h 762747"/>
                <a:gd name="connsiteX3" fmla="*/ 6723 w 880781"/>
                <a:gd name="connsiteY3" fmla="*/ 694765 h 762747"/>
                <a:gd name="connsiteX4" fmla="*/ 266699 w 880781"/>
                <a:gd name="connsiteY4" fmla="*/ 735106 h 762747"/>
                <a:gd name="connsiteX5" fmla="*/ 652181 w 880781"/>
                <a:gd name="connsiteY5" fmla="*/ 537882 h 762747"/>
                <a:gd name="connsiteX6" fmla="*/ 773205 w 880781"/>
                <a:gd name="connsiteY6" fmla="*/ 295835 h 762747"/>
                <a:gd name="connsiteX7" fmla="*/ 835958 w 880781"/>
                <a:gd name="connsiteY7" fmla="*/ 67235 h 762747"/>
                <a:gd name="connsiteX8" fmla="*/ 844923 w 880781"/>
                <a:gd name="connsiteY8" fmla="*/ 40341 h 7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0781" h="762747">
                  <a:moveTo>
                    <a:pt x="880781" y="0"/>
                  </a:moveTo>
                  <a:cubicBezTo>
                    <a:pt x="845669" y="22038"/>
                    <a:pt x="810557" y="44077"/>
                    <a:pt x="701487" y="98612"/>
                  </a:cubicBezTo>
                  <a:cubicBezTo>
                    <a:pt x="592417" y="153147"/>
                    <a:pt x="342152" y="227853"/>
                    <a:pt x="226358" y="327212"/>
                  </a:cubicBezTo>
                  <a:cubicBezTo>
                    <a:pt x="110564" y="426571"/>
                    <a:pt x="0" y="626783"/>
                    <a:pt x="6723" y="694765"/>
                  </a:cubicBezTo>
                  <a:cubicBezTo>
                    <a:pt x="13446" y="762747"/>
                    <a:pt x="159123" y="761253"/>
                    <a:pt x="266699" y="735106"/>
                  </a:cubicBezTo>
                  <a:cubicBezTo>
                    <a:pt x="374275" y="708959"/>
                    <a:pt x="567763" y="611094"/>
                    <a:pt x="652181" y="537882"/>
                  </a:cubicBezTo>
                  <a:cubicBezTo>
                    <a:pt x="736599" y="464670"/>
                    <a:pt x="742576" y="374276"/>
                    <a:pt x="773205" y="295835"/>
                  </a:cubicBezTo>
                  <a:cubicBezTo>
                    <a:pt x="803835" y="217394"/>
                    <a:pt x="824005" y="109817"/>
                    <a:pt x="835958" y="67235"/>
                  </a:cubicBezTo>
                  <a:cubicBezTo>
                    <a:pt x="847911" y="24653"/>
                    <a:pt x="846417" y="32497"/>
                    <a:pt x="844923" y="40341"/>
                  </a:cubicBezTo>
                </a:path>
              </a:pathLst>
            </a:cu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9" name="Freeform 8"/>
            <p:cNvSpPr/>
            <p:nvPr/>
          </p:nvSpPr>
          <p:spPr>
            <a:xfrm>
              <a:off x="4937131" y="3684591"/>
              <a:ext cx="1387494" cy="1314468"/>
            </a:xfrm>
            <a:custGeom>
              <a:avLst/>
              <a:gdLst>
                <a:gd name="connsiteX0" fmla="*/ 880781 w 880781"/>
                <a:gd name="connsiteY0" fmla="*/ 0 h 762747"/>
                <a:gd name="connsiteX1" fmla="*/ 701487 w 880781"/>
                <a:gd name="connsiteY1" fmla="*/ 98612 h 762747"/>
                <a:gd name="connsiteX2" fmla="*/ 226358 w 880781"/>
                <a:gd name="connsiteY2" fmla="*/ 327212 h 762747"/>
                <a:gd name="connsiteX3" fmla="*/ 6723 w 880781"/>
                <a:gd name="connsiteY3" fmla="*/ 694765 h 762747"/>
                <a:gd name="connsiteX4" fmla="*/ 266699 w 880781"/>
                <a:gd name="connsiteY4" fmla="*/ 735106 h 762747"/>
                <a:gd name="connsiteX5" fmla="*/ 652181 w 880781"/>
                <a:gd name="connsiteY5" fmla="*/ 537882 h 762747"/>
                <a:gd name="connsiteX6" fmla="*/ 773205 w 880781"/>
                <a:gd name="connsiteY6" fmla="*/ 295835 h 762747"/>
                <a:gd name="connsiteX7" fmla="*/ 835958 w 880781"/>
                <a:gd name="connsiteY7" fmla="*/ 67235 h 762747"/>
                <a:gd name="connsiteX8" fmla="*/ 844923 w 880781"/>
                <a:gd name="connsiteY8" fmla="*/ 40341 h 7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0781" h="762747">
                  <a:moveTo>
                    <a:pt x="880781" y="0"/>
                  </a:moveTo>
                  <a:cubicBezTo>
                    <a:pt x="845669" y="22038"/>
                    <a:pt x="810557" y="44077"/>
                    <a:pt x="701487" y="98612"/>
                  </a:cubicBezTo>
                  <a:cubicBezTo>
                    <a:pt x="592417" y="153147"/>
                    <a:pt x="342152" y="227853"/>
                    <a:pt x="226358" y="327212"/>
                  </a:cubicBezTo>
                  <a:cubicBezTo>
                    <a:pt x="110564" y="426571"/>
                    <a:pt x="0" y="626783"/>
                    <a:pt x="6723" y="694765"/>
                  </a:cubicBezTo>
                  <a:cubicBezTo>
                    <a:pt x="13446" y="762747"/>
                    <a:pt x="159123" y="761253"/>
                    <a:pt x="266699" y="735106"/>
                  </a:cubicBezTo>
                  <a:cubicBezTo>
                    <a:pt x="374275" y="708959"/>
                    <a:pt x="567763" y="611094"/>
                    <a:pt x="652181" y="537882"/>
                  </a:cubicBezTo>
                  <a:cubicBezTo>
                    <a:pt x="736599" y="464670"/>
                    <a:pt x="742576" y="374276"/>
                    <a:pt x="773205" y="295835"/>
                  </a:cubicBezTo>
                  <a:cubicBezTo>
                    <a:pt x="803835" y="217394"/>
                    <a:pt x="824005" y="109817"/>
                    <a:pt x="835958" y="67235"/>
                  </a:cubicBezTo>
                  <a:cubicBezTo>
                    <a:pt x="847911" y="24653"/>
                    <a:pt x="846417" y="32497"/>
                    <a:pt x="844923" y="40341"/>
                  </a:cubicBezTo>
                </a:path>
              </a:pathLst>
            </a:cu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7" name="Freeform 6"/>
            <p:cNvSpPr/>
            <p:nvPr/>
          </p:nvSpPr>
          <p:spPr>
            <a:xfrm>
              <a:off x="5398995" y="3693459"/>
              <a:ext cx="880781" cy="867444"/>
            </a:xfrm>
            <a:custGeom>
              <a:avLst/>
              <a:gdLst>
                <a:gd name="connsiteX0" fmla="*/ 880781 w 880781"/>
                <a:gd name="connsiteY0" fmla="*/ 0 h 762747"/>
                <a:gd name="connsiteX1" fmla="*/ 701487 w 880781"/>
                <a:gd name="connsiteY1" fmla="*/ 98612 h 762747"/>
                <a:gd name="connsiteX2" fmla="*/ 226358 w 880781"/>
                <a:gd name="connsiteY2" fmla="*/ 327212 h 762747"/>
                <a:gd name="connsiteX3" fmla="*/ 6723 w 880781"/>
                <a:gd name="connsiteY3" fmla="*/ 694765 h 762747"/>
                <a:gd name="connsiteX4" fmla="*/ 266699 w 880781"/>
                <a:gd name="connsiteY4" fmla="*/ 735106 h 762747"/>
                <a:gd name="connsiteX5" fmla="*/ 652181 w 880781"/>
                <a:gd name="connsiteY5" fmla="*/ 537882 h 762747"/>
                <a:gd name="connsiteX6" fmla="*/ 773205 w 880781"/>
                <a:gd name="connsiteY6" fmla="*/ 295835 h 762747"/>
                <a:gd name="connsiteX7" fmla="*/ 835958 w 880781"/>
                <a:gd name="connsiteY7" fmla="*/ 67235 h 762747"/>
                <a:gd name="connsiteX8" fmla="*/ 844923 w 880781"/>
                <a:gd name="connsiteY8" fmla="*/ 40341 h 7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0781" h="762747">
                  <a:moveTo>
                    <a:pt x="880781" y="0"/>
                  </a:moveTo>
                  <a:cubicBezTo>
                    <a:pt x="845669" y="22038"/>
                    <a:pt x="810557" y="44077"/>
                    <a:pt x="701487" y="98612"/>
                  </a:cubicBezTo>
                  <a:cubicBezTo>
                    <a:pt x="592417" y="153147"/>
                    <a:pt x="342152" y="227853"/>
                    <a:pt x="226358" y="327212"/>
                  </a:cubicBezTo>
                  <a:cubicBezTo>
                    <a:pt x="110564" y="426571"/>
                    <a:pt x="0" y="626783"/>
                    <a:pt x="6723" y="694765"/>
                  </a:cubicBezTo>
                  <a:cubicBezTo>
                    <a:pt x="13446" y="762747"/>
                    <a:pt x="159123" y="761253"/>
                    <a:pt x="266699" y="735106"/>
                  </a:cubicBezTo>
                  <a:cubicBezTo>
                    <a:pt x="374275" y="708959"/>
                    <a:pt x="567763" y="611094"/>
                    <a:pt x="652181" y="537882"/>
                  </a:cubicBezTo>
                  <a:cubicBezTo>
                    <a:pt x="736599" y="464670"/>
                    <a:pt x="742576" y="374276"/>
                    <a:pt x="773205" y="295835"/>
                  </a:cubicBezTo>
                  <a:cubicBezTo>
                    <a:pt x="803835" y="217394"/>
                    <a:pt x="824005" y="109817"/>
                    <a:pt x="835958" y="67235"/>
                  </a:cubicBezTo>
                  <a:cubicBezTo>
                    <a:pt x="847911" y="24653"/>
                    <a:pt x="846417" y="32497"/>
                    <a:pt x="844923" y="40341"/>
                  </a:cubicBezTo>
                </a:path>
              </a:pathLst>
            </a:cu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40416" y="909603"/>
            <a:ext cx="3280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i="1" u="sng" dirty="0" smtClean="0"/>
              <a:t>Το σχήμα του πλουμίου είναι ενδεικτικό</a:t>
            </a:r>
            <a:endParaRPr lang="el-GR" sz="1400" i="1" u="sng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Ελεύθερος υ.ο.</a:t>
            </a:r>
            <a:r>
              <a:rPr lang="en-GB" dirty="0" smtClean="0"/>
              <a:t>: Q=?</a:t>
            </a:r>
            <a:endParaRPr lang="el-GR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570" y="1030439"/>
            <a:ext cx="8038945" cy="5648218"/>
          </a:xfrm>
          <a:prstGeom prst="rect">
            <a:avLst/>
          </a:prstGeom>
          <a:noFill/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 cstate="print"/>
          <a:srcRect l="1509" r="17026" b="3716"/>
          <a:stretch>
            <a:fillRect/>
          </a:stretch>
        </p:blipFill>
        <p:spPr bwMode="auto">
          <a:xfrm rot="18900631">
            <a:off x="1577200" y="1321090"/>
            <a:ext cx="4311700" cy="4619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0" name="Group 9"/>
          <p:cNvGrpSpPr/>
          <p:nvPr/>
        </p:nvGrpSpPr>
        <p:grpSpPr>
          <a:xfrm>
            <a:off x="4389435" y="3648078"/>
            <a:ext cx="1935190" cy="1898676"/>
            <a:chOff x="4389435" y="3648078"/>
            <a:chExt cx="1935190" cy="1898676"/>
          </a:xfrm>
          <a:solidFill>
            <a:schemeClr val="accent6">
              <a:lumMod val="75000"/>
              <a:alpha val="50000"/>
            </a:schemeClr>
          </a:solidFill>
        </p:grpSpPr>
        <p:sp>
          <p:nvSpPr>
            <p:cNvPr id="11" name="Freeform 10"/>
            <p:cNvSpPr/>
            <p:nvPr/>
          </p:nvSpPr>
          <p:spPr>
            <a:xfrm>
              <a:off x="4389435" y="3648078"/>
              <a:ext cx="1935189" cy="1898676"/>
            </a:xfrm>
            <a:custGeom>
              <a:avLst/>
              <a:gdLst>
                <a:gd name="connsiteX0" fmla="*/ 880781 w 880781"/>
                <a:gd name="connsiteY0" fmla="*/ 0 h 762747"/>
                <a:gd name="connsiteX1" fmla="*/ 701487 w 880781"/>
                <a:gd name="connsiteY1" fmla="*/ 98612 h 762747"/>
                <a:gd name="connsiteX2" fmla="*/ 226358 w 880781"/>
                <a:gd name="connsiteY2" fmla="*/ 327212 h 762747"/>
                <a:gd name="connsiteX3" fmla="*/ 6723 w 880781"/>
                <a:gd name="connsiteY3" fmla="*/ 694765 h 762747"/>
                <a:gd name="connsiteX4" fmla="*/ 266699 w 880781"/>
                <a:gd name="connsiteY4" fmla="*/ 735106 h 762747"/>
                <a:gd name="connsiteX5" fmla="*/ 652181 w 880781"/>
                <a:gd name="connsiteY5" fmla="*/ 537882 h 762747"/>
                <a:gd name="connsiteX6" fmla="*/ 773205 w 880781"/>
                <a:gd name="connsiteY6" fmla="*/ 295835 h 762747"/>
                <a:gd name="connsiteX7" fmla="*/ 835958 w 880781"/>
                <a:gd name="connsiteY7" fmla="*/ 67235 h 762747"/>
                <a:gd name="connsiteX8" fmla="*/ 844923 w 880781"/>
                <a:gd name="connsiteY8" fmla="*/ 40341 h 7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0781" h="762747">
                  <a:moveTo>
                    <a:pt x="880781" y="0"/>
                  </a:moveTo>
                  <a:cubicBezTo>
                    <a:pt x="845669" y="22038"/>
                    <a:pt x="810557" y="44077"/>
                    <a:pt x="701487" y="98612"/>
                  </a:cubicBezTo>
                  <a:cubicBezTo>
                    <a:pt x="592417" y="153147"/>
                    <a:pt x="342152" y="227853"/>
                    <a:pt x="226358" y="327212"/>
                  </a:cubicBezTo>
                  <a:cubicBezTo>
                    <a:pt x="110564" y="426571"/>
                    <a:pt x="0" y="626783"/>
                    <a:pt x="6723" y="694765"/>
                  </a:cubicBezTo>
                  <a:cubicBezTo>
                    <a:pt x="13446" y="762747"/>
                    <a:pt x="159123" y="761253"/>
                    <a:pt x="266699" y="735106"/>
                  </a:cubicBezTo>
                  <a:cubicBezTo>
                    <a:pt x="374275" y="708959"/>
                    <a:pt x="567763" y="611094"/>
                    <a:pt x="652181" y="537882"/>
                  </a:cubicBezTo>
                  <a:cubicBezTo>
                    <a:pt x="736599" y="464670"/>
                    <a:pt x="742576" y="374276"/>
                    <a:pt x="773205" y="295835"/>
                  </a:cubicBezTo>
                  <a:cubicBezTo>
                    <a:pt x="803835" y="217394"/>
                    <a:pt x="824005" y="109817"/>
                    <a:pt x="835958" y="67235"/>
                  </a:cubicBezTo>
                  <a:cubicBezTo>
                    <a:pt x="847911" y="24653"/>
                    <a:pt x="846417" y="32497"/>
                    <a:pt x="844923" y="40341"/>
                  </a:cubicBezTo>
                </a:path>
              </a:pathLst>
            </a:cu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4937131" y="3684591"/>
              <a:ext cx="1387494" cy="1314468"/>
            </a:xfrm>
            <a:custGeom>
              <a:avLst/>
              <a:gdLst>
                <a:gd name="connsiteX0" fmla="*/ 880781 w 880781"/>
                <a:gd name="connsiteY0" fmla="*/ 0 h 762747"/>
                <a:gd name="connsiteX1" fmla="*/ 701487 w 880781"/>
                <a:gd name="connsiteY1" fmla="*/ 98612 h 762747"/>
                <a:gd name="connsiteX2" fmla="*/ 226358 w 880781"/>
                <a:gd name="connsiteY2" fmla="*/ 327212 h 762747"/>
                <a:gd name="connsiteX3" fmla="*/ 6723 w 880781"/>
                <a:gd name="connsiteY3" fmla="*/ 694765 h 762747"/>
                <a:gd name="connsiteX4" fmla="*/ 266699 w 880781"/>
                <a:gd name="connsiteY4" fmla="*/ 735106 h 762747"/>
                <a:gd name="connsiteX5" fmla="*/ 652181 w 880781"/>
                <a:gd name="connsiteY5" fmla="*/ 537882 h 762747"/>
                <a:gd name="connsiteX6" fmla="*/ 773205 w 880781"/>
                <a:gd name="connsiteY6" fmla="*/ 295835 h 762747"/>
                <a:gd name="connsiteX7" fmla="*/ 835958 w 880781"/>
                <a:gd name="connsiteY7" fmla="*/ 67235 h 762747"/>
                <a:gd name="connsiteX8" fmla="*/ 844923 w 880781"/>
                <a:gd name="connsiteY8" fmla="*/ 40341 h 7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0781" h="762747">
                  <a:moveTo>
                    <a:pt x="880781" y="0"/>
                  </a:moveTo>
                  <a:cubicBezTo>
                    <a:pt x="845669" y="22038"/>
                    <a:pt x="810557" y="44077"/>
                    <a:pt x="701487" y="98612"/>
                  </a:cubicBezTo>
                  <a:cubicBezTo>
                    <a:pt x="592417" y="153147"/>
                    <a:pt x="342152" y="227853"/>
                    <a:pt x="226358" y="327212"/>
                  </a:cubicBezTo>
                  <a:cubicBezTo>
                    <a:pt x="110564" y="426571"/>
                    <a:pt x="0" y="626783"/>
                    <a:pt x="6723" y="694765"/>
                  </a:cubicBezTo>
                  <a:cubicBezTo>
                    <a:pt x="13446" y="762747"/>
                    <a:pt x="159123" y="761253"/>
                    <a:pt x="266699" y="735106"/>
                  </a:cubicBezTo>
                  <a:cubicBezTo>
                    <a:pt x="374275" y="708959"/>
                    <a:pt x="567763" y="611094"/>
                    <a:pt x="652181" y="537882"/>
                  </a:cubicBezTo>
                  <a:cubicBezTo>
                    <a:pt x="736599" y="464670"/>
                    <a:pt x="742576" y="374276"/>
                    <a:pt x="773205" y="295835"/>
                  </a:cubicBezTo>
                  <a:cubicBezTo>
                    <a:pt x="803835" y="217394"/>
                    <a:pt x="824005" y="109817"/>
                    <a:pt x="835958" y="67235"/>
                  </a:cubicBezTo>
                  <a:cubicBezTo>
                    <a:pt x="847911" y="24653"/>
                    <a:pt x="846417" y="32497"/>
                    <a:pt x="844923" y="40341"/>
                  </a:cubicBezTo>
                </a:path>
              </a:pathLst>
            </a:cu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5398995" y="3693459"/>
              <a:ext cx="880781" cy="867444"/>
            </a:xfrm>
            <a:custGeom>
              <a:avLst/>
              <a:gdLst>
                <a:gd name="connsiteX0" fmla="*/ 880781 w 880781"/>
                <a:gd name="connsiteY0" fmla="*/ 0 h 762747"/>
                <a:gd name="connsiteX1" fmla="*/ 701487 w 880781"/>
                <a:gd name="connsiteY1" fmla="*/ 98612 h 762747"/>
                <a:gd name="connsiteX2" fmla="*/ 226358 w 880781"/>
                <a:gd name="connsiteY2" fmla="*/ 327212 h 762747"/>
                <a:gd name="connsiteX3" fmla="*/ 6723 w 880781"/>
                <a:gd name="connsiteY3" fmla="*/ 694765 h 762747"/>
                <a:gd name="connsiteX4" fmla="*/ 266699 w 880781"/>
                <a:gd name="connsiteY4" fmla="*/ 735106 h 762747"/>
                <a:gd name="connsiteX5" fmla="*/ 652181 w 880781"/>
                <a:gd name="connsiteY5" fmla="*/ 537882 h 762747"/>
                <a:gd name="connsiteX6" fmla="*/ 773205 w 880781"/>
                <a:gd name="connsiteY6" fmla="*/ 295835 h 762747"/>
                <a:gd name="connsiteX7" fmla="*/ 835958 w 880781"/>
                <a:gd name="connsiteY7" fmla="*/ 67235 h 762747"/>
                <a:gd name="connsiteX8" fmla="*/ 844923 w 880781"/>
                <a:gd name="connsiteY8" fmla="*/ 40341 h 76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0781" h="762747">
                  <a:moveTo>
                    <a:pt x="880781" y="0"/>
                  </a:moveTo>
                  <a:cubicBezTo>
                    <a:pt x="845669" y="22038"/>
                    <a:pt x="810557" y="44077"/>
                    <a:pt x="701487" y="98612"/>
                  </a:cubicBezTo>
                  <a:cubicBezTo>
                    <a:pt x="592417" y="153147"/>
                    <a:pt x="342152" y="227853"/>
                    <a:pt x="226358" y="327212"/>
                  </a:cubicBezTo>
                  <a:cubicBezTo>
                    <a:pt x="110564" y="426571"/>
                    <a:pt x="0" y="626783"/>
                    <a:pt x="6723" y="694765"/>
                  </a:cubicBezTo>
                  <a:cubicBezTo>
                    <a:pt x="13446" y="762747"/>
                    <a:pt x="159123" y="761253"/>
                    <a:pt x="266699" y="735106"/>
                  </a:cubicBezTo>
                  <a:cubicBezTo>
                    <a:pt x="374275" y="708959"/>
                    <a:pt x="567763" y="611094"/>
                    <a:pt x="652181" y="537882"/>
                  </a:cubicBezTo>
                  <a:cubicBezTo>
                    <a:pt x="736599" y="464670"/>
                    <a:pt x="742576" y="374276"/>
                    <a:pt x="773205" y="295835"/>
                  </a:cubicBezTo>
                  <a:cubicBezTo>
                    <a:pt x="803835" y="217394"/>
                    <a:pt x="824005" y="109817"/>
                    <a:pt x="835958" y="67235"/>
                  </a:cubicBezTo>
                  <a:cubicBezTo>
                    <a:pt x="847911" y="24653"/>
                    <a:pt x="846417" y="32497"/>
                    <a:pt x="844923" y="40341"/>
                  </a:cubicBezTo>
                </a:path>
              </a:pathLst>
            </a:cu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40416" y="909603"/>
            <a:ext cx="3280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i="1" u="sng" dirty="0" smtClean="0"/>
              <a:t>Το σχήμα του πλουμίου είναι ενδεικτικό</a:t>
            </a:r>
            <a:endParaRPr lang="el-GR" sz="1400" i="1" u="sng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21102</TotalTime>
  <Words>835</Words>
  <Application>Microsoft Office PowerPoint</Application>
  <PresentationFormat>On-screen Show (4:3)</PresentationFormat>
  <Paragraphs>71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Ζώνη Ανάκτησης</vt:lpstr>
      <vt:lpstr>Ζώνη υδρομάστευσης ή ανάκτησης</vt:lpstr>
      <vt:lpstr>Σε επίπεδο υδροφόρο...</vt:lpstr>
      <vt:lpstr>Σε κεκλιμένο υδροφόρο...</vt:lpstr>
      <vt:lpstr>Κώνος Κατάπτωσης και Ζώνη Ανάκτησης</vt:lpstr>
      <vt:lpstr>Σε κεκλιμένο υδροφόρο...</vt:lpstr>
      <vt:lpstr>Μελέτη της ζώνης ανάκτησης</vt:lpstr>
      <vt:lpstr>Οριακές συνθήκες</vt:lpstr>
      <vt:lpstr>Εξισώσεις</vt:lpstr>
      <vt:lpstr>Εξισώσεις</vt:lpstr>
      <vt:lpstr>Επίλυση για μία γεώτρηση</vt:lpstr>
      <vt:lpstr>Εφαρμογή</vt:lpstr>
      <vt:lpstr>Υπό πίεση υ.ο.: Q=19250m3/day</vt:lpstr>
      <vt:lpstr>Ελεύθερος υ.ο.: Q=?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Προβλήματα διαχείρισης υδατικών πόρων.</dc:title>
  <dc:creator>Apostolos Alejopoylos</dc:creator>
  <cp:lastModifiedBy>Manolis</cp:lastModifiedBy>
  <cp:revision>572</cp:revision>
  <dcterms:created xsi:type="dcterms:W3CDTF">2007-02-07T18:36:12Z</dcterms:created>
  <dcterms:modified xsi:type="dcterms:W3CDTF">2021-04-02T08:39:44Z</dcterms:modified>
</cp:coreProperties>
</file>