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497BE4-F2FE-4082-B880-0D2007AA8FDA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5ED4B9-4212-418A-8E7B-B828A47D895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classicisme</a:t>
            </a:r>
            <a:br>
              <a:rPr lang="fr-FR" dirty="0" smtClean="0"/>
            </a:br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partie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Définition et étymologie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Il provient du latin « </a:t>
            </a:r>
            <a:r>
              <a:rPr lang="fr-FR" dirty="0" err="1" smtClean="0"/>
              <a:t>classicus</a:t>
            </a:r>
            <a:r>
              <a:rPr lang="fr-FR" dirty="0" smtClean="0"/>
              <a:t> » (de première classe). </a:t>
            </a:r>
          </a:p>
          <a:p>
            <a:r>
              <a:rPr lang="fr-FR" dirty="0" smtClean="0"/>
              <a:t>Thomas Sébillet, </a:t>
            </a:r>
            <a:r>
              <a:rPr lang="fr-FR" i="1" dirty="0" smtClean="0"/>
              <a:t>Art poétique</a:t>
            </a:r>
            <a:r>
              <a:rPr lang="fr-FR" dirty="0" smtClean="0"/>
              <a:t>, il l’applique « aux auteurs qu’il recommanda comme modèles ». </a:t>
            </a:r>
          </a:p>
          <a:p>
            <a:r>
              <a:rPr lang="fr-FR" dirty="0" smtClean="0"/>
              <a:t>XVIIe siècle, « classique »: auteur qu’on étudie dans les classes. </a:t>
            </a:r>
          </a:p>
          <a:p>
            <a:r>
              <a:rPr lang="fr-FR" dirty="0" smtClean="0"/>
              <a:t>XIXe siècle, « classicisme » = ensemble des caractères propres aux œuvres littéraires et artistiques de l’Antiquité et du XVIIe siècle. » 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désigne surtout la production entre 1660 à 1685. </a:t>
            </a:r>
          </a:p>
          <a:p>
            <a:r>
              <a:rPr lang="fr-FR" dirty="0" smtClean="0"/>
              <a:t>Etroitement lié au règne de Louis XIV. </a:t>
            </a:r>
          </a:p>
          <a:p>
            <a:pPr algn="just"/>
            <a:r>
              <a:rPr lang="fr-FR" dirty="0" smtClean="0"/>
              <a:t>Pas une école à proprement parler mais il a réuni des écrivains qui ont un idéal en commun, celui d’</a:t>
            </a:r>
            <a:r>
              <a:rPr lang="fr-FR" b="1" dirty="0" smtClean="0"/>
              <a:t>atteindre la beauté des œuvres antiques. </a:t>
            </a:r>
            <a:r>
              <a:rPr lang="fr-FR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Caractéristiques du classicisme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1. Le perfectionnement de la langue</a:t>
            </a:r>
          </a:p>
          <a:p>
            <a:pPr>
              <a:buNone/>
            </a:pPr>
            <a:r>
              <a:rPr lang="fr-FR" dirty="0" smtClean="0"/>
              <a:t>Langue pure et claire. </a:t>
            </a:r>
          </a:p>
          <a:p>
            <a:pPr>
              <a:buNone/>
            </a:pPr>
            <a:r>
              <a:rPr lang="fr-FR" dirty="0" smtClean="0"/>
              <a:t>Vaugelas, </a:t>
            </a:r>
            <a:r>
              <a:rPr lang="fr-FR" i="1" dirty="0" smtClean="0"/>
              <a:t>Le bel usage</a:t>
            </a:r>
            <a:r>
              <a:rPr lang="fr-FR" dirty="0" smtClean="0"/>
              <a:t>= la langue de la cour et de la ville. </a:t>
            </a:r>
          </a:p>
          <a:p>
            <a:pPr>
              <a:buNone/>
            </a:pPr>
            <a:r>
              <a:rPr lang="fr-FR" dirty="0" smtClean="0"/>
              <a:t>Boileau écrit: </a:t>
            </a:r>
          </a:p>
          <a:p>
            <a:pPr>
              <a:buNone/>
            </a:pPr>
            <a:r>
              <a:rPr lang="fr-FR" dirty="0" smtClean="0"/>
              <a:t>« Ce que l’on conçoit bien s’énonce clairement</a:t>
            </a:r>
          </a:p>
          <a:p>
            <a:pPr>
              <a:buNone/>
            </a:pPr>
            <a:r>
              <a:rPr lang="fr-FR" dirty="0" smtClean="0"/>
              <a:t>Et les mots pour le dire arrivent aisément. »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Le culte de la raison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auteurs ont le souci de l’équilibre et de la mesure. Au nom de la raison, ils respectent la règle des trois unités: </a:t>
            </a:r>
          </a:p>
          <a:p>
            <a:r>
              <a:rPr lang="fr-FR" dirty="0" smtClean="0"/>
              <a:t>« Aimez donc la raison: que toujours vos écrits</a:t>
            </a:r>
          </a:p>
          <a:p>
            <a:pPr>
              <a:buNone/>
            </a:pPr>
            <a:r>
              <a:rPr lang="fr-FR" dirty="0" smtClean="0"/>
              <a:t>     Empruntent d’elle seule et leur lustre et leur prix. (Boileau, </a:t>
            </a:r>
            <a:r>
              <a:rPr lang="fr-FR" i="1" dirty="0" smtClean="0"/>
              <a:t>Art poétique</a:t>
            </a:r>
            <a:r>
              <a:rPr lang="fr-FR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Plaire et instruire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faut plaire au public, le divertir. Mais l’art a aussi une autre finalité: l’œuvre doit instruire les lecteurs et les spectateurs. </a:t>
            </a:r>
          </a:p>
          <a:p>
            <a:r>
              <a:rPr lang="fr-FR" dirty="0" smtClean="0"/>
              <a:t>Molière, « l’emploi de la comédie est de corriger les vices des hommes ». (Préface du </a:t>
            </a:r>
            <a:r>
              <a:rPr lang="fr-FR" i="1" dirty="0" smtClean="0"/>
              <a:t>Tartuffe</a:t>
            </a:r>
            <a:r>
              <a:rPr lang="fr-FR" dirty="0" smtClean="0"/>
              <a:t>).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 L’idéal classique et l’imitation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grands auteurs Corneille, Molière, Racine, La Fontaine s’inspirent des Grecs Euripide, Aristophane, Sophocle, Esope et des Latins, Plaute, Virgile, Horace. </a:t>
            </a:r>
          </a:p>
          <a:p>
            <a:r>
              <a:rPr lang="fr-FR" dirty="0" smtClean="0"/>
              <a:t>Ne pas confondre cette imitation avec le plagiat. </a:t>
            </a:r>
          </a:p>
          <a:p>
            <a:r>
              <a:rPr lang="fr-FR" dirty="0" smtClean="0"/>
              <a:t>La Fontaine écrit:</a:t>
            </a:r>
          </a:p>
          <a:p>
            <a:r>
              <a:rPr lang="fr-FR" dirty="0" smtClean="0"/>
              <a:t>« Mon imitation n’est point un esclavage (…)</a:t>
            </a:r>
          </a:p>
          <a:p>
            <a:pPr>
              <a:buNone/>
            </a:pPr>
            <a:r>
              <a:rPr lang="fr-FR" dirty="0" smtClean="0"/>
              <a:t>Je ne prends que le sens et le tour et l’idée</a:t>
            </a:r>
          </a:p>
          <a:p>
            <a:pPr>
              <a:buNone/>
            </a:pPr>
            <a:r>
              <a:rPr lang="fr-FR" dirty="0" smtClean="0"/>
              <a:t>Tâchant de rendre mien cet air d’antiquité. »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phares de la littérature classique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Surtout les trois grands dramaturges: Racine, Corneille, Molière. </a:t>
            </a:r>
          </a:p>
          <a:p>
            <a:r>
              <a:rPr lang="fr-FR" dirty="0" smtClean="0"/>
              <a:t>La Fontaine avec ses </a:t>
            </a:r>
            <a:r>
              <a:rPr lang="fr-FR" i="1" dirty="0" smtClean="0"/>
              <a:t>Fables. </a:t>
            </a:r>
            <a:endParaRPr lang="fr-FR" dirty="0" smtClean="0"/>
          </a:p>
          <a:p>
            <a:r>
              <a:rPr lang="fr-FR" dirty="0" smtClean="0"/>
              <a:t>Boileau écrit ses </a:t>
            </a:r>
            <a:r>
              <a:rPr lang="fr-FR" i="1" dirty="0" smtClean="0"/>
              <a:t>Satires. </a:t>
            </a:r>
          </a:p>
          <a:p>
            <a:r>
              <a:rPr lang="fr-FR" dirty="0" smtClean="0"/>
              <a:t>Madame de Sévigné parle de la cour dans ses </a:t>
            </a:r>
            <a:r>
              <a:rPr lang="fr-FR" i="1" dirty="0" smtClean="0"/>
              <a:t>Lettres</a:t>
            </a:r>
            <a:r>
              <a:rPr lang="fr-FR" dirty="0" smtClean="0"/>
              <a:t>. </a:t>
            </a:r>
          </a:p>
          <a:p>
            <a:pPr algn="just"/>
            <a:r>
              <a:rPr lang="fr-FR" dirty="0" smtClean="0"/>
              <a:t>La Rochefoucauld avec ses </a:t>
            </a:r>
            <a:r>
              <a:rPr lang="fr-FR" i="1" dirty="0" smtClean="0"/>
              <a:t>Maximes </a:t>
            </a:r>
            <a:r>
              <a:rPr lang="fr-FR" dirty="0" smtClean="0"/>
              <a:t>et La Bruyère avec ses </a:t>
            </a:r>
            <a:r>
              <a:rPr lang="fr-FR" i="1" dirty="0" smtClean="0"/>
              <a:t>Caractères</a:t>
            </a:r>
            <a:r>
              <a:rPr lang="fr-FR" dirty="0" smtClean="0"/>
              <a:t> donnent une nouvelle pulsion à la critique sociale.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La remise en question du classicisme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Fin du grand Siècle: querelle des Anciens et des Modernes. </a:t>
            </a:r>
          </a:p>
          <a:p>
            <a:r>
              <a:rPr lang="fr-FR" dirty="0" smtClean="0"/>
              <a:t>Les Anciens pensent que les auteurs de l’antiquité sont des modèles indépassables. </a:t>
            </a:r>
          </a:p>
          <a:p>
            <a:r>
              <a:rPr lang="fr-FR" dirty="0" smtClean="0"/>
              <a:t>Les Modernes sont en faveur du renouveau, de l’innovation en littérature. </a:t>
            </a:r>
          </a:p>
          <a:p>
            <a:r>
              <a:rPr lang="fr-FR" dirty="0" smtClean="0"/>
              <a:t>Charles de Saint – Evrémond écrit: « il nous faut un nouvel art pour entrer dans le goût et dans le génie du siècle où nous sommes. »</a:t>
            </a:r>
          </a:p>
          <a:p>
            <a:r>
              <a:rPr lang="fr-FR" dirty="0" smtClean="0"/>
              <a:t>L’idéal classique survivra pourtant après le XVIIe siècle, même au XXe siècle.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322</Words>
  <Application>Microsoft Office PowerPoint</Application>
  <PresentationFormat>Προβολή στην οθόνη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Flow</vt:lpstr>
      <vt:lpstr>Le classicisme 1ère partie</vt:lpstr>
      <vt:lpstr>Classique</vt:lpstr>
      <vt:lpstr>Διαφάνεια 3</vt:lpstr>
      <vt:lpstr>Caractéristiques du classicisme</vt:lpstr>
      <vt:lpstr>2. Le culte de la raison</vt:lpstr>
      <vt:lpstr>3. Plaire et instruire</vt:lpstr>
      <vt:lpstr>4. L’idéal classique et l’imitation </vt:lpstr>
      <vt:lpstr>Les phares de la littérature classique</vt:lpstr>
      <vt:lpstr>La remise en question du classicisme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classicisme 1ère partie</dc:title>
  <dc:creator>IOANNA</dc:creator>
  <cp:lastModifiedBy>user</cp:lastModifiedBy>
  <cp:revision>5</cp:revision>
  <dcterms:created xsi:type="dcterms:W3CDTF">2015-04-18T08:38:08Z</dcterms:created>
  <dcterms:modified xsi:type="dcterms:W3CDTF">2022-06-01T11:58:13Z</dcterms:modified>
</cp:coreProperties>
</file>