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987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095409F-BF9D-FDE8-5666-1EAD4471D0B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37514056-ED06-DB1B-F84E-1D0582992E3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78EEEAE3-CBE1-DF88-DDF9-44104B3B2B2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752EC69C-9E8C-E15E-34D6-9B01654456F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B8BF2D78-5A66-0EE0-0A4B-21623BB7E6A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BFA62D85-D641-8617-09B6-7327D6EBFB1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967D8104-D259-125C-CE8B-A58EB5BEC2D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E74CC945-B480-8AD0-52CA-1A60D816951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B3B577E0-446F-CC67-4A5B-0C4912771E0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C8227823-45B3-3612-C458-5001942D2E5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52735947-1E54-685D-C488-9A454FFFD5C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F590EA54-E144-A91E-7CF8-3D323F12B87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2E9A1C4E-2E8F-FBF2-1A0F-BE1AD1E7651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2933B797-631E-25DC-3A7D-30645102E80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E35815F7-A7A5-A86D-74AC-DC38BFE246A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DCA8CC7A-AE55-A7A2-CFF4-5E606606D32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005E7352-8357-017B-A218-A54530AE31C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7FCD4B02-303C-9703-96EB-7EF9175C025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2DDA369B-DB53-6602-53BC-ABBCE6FFE39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10FB1A5B-3AD6-8C40-F1EE-8C58BFCA34D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B90EF071-3173-3667-C065-B9975CD5E5BF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B918390B-3394-87B5-2015-400FD58CB63F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2050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Click to edit Master title style</a:t>
            </a:r>
          </a:p>
        </p:txBody>
      </p:sp>
      <p:sp>
        <p:nvSpPr>
          <p:cNvPr id="2050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l-GR"/>
              <a:t>Click to edit Master subtitle style</a:t>
            </a:r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9C2EA5F9-BADF-25BD-C0BB-963D854A8E6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2FEEAC84-4F6A-E19A-7029-4BD12F9C13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6" name="Rectangle 28">
            <a:extLst>
              <a:ext uri="{FF2B5EF4-FFF2-40B4-BE49-F238E27FC236}">
                <a16:creationId xmlns:a16="http://schemas.microsoft.com/office/drawing/2014/main" id="{A3234745-39C6-A49F-0FA5-5C5E602D50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8648DB-ACC9-4577-875E-F9D871579AE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7831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64FC7E0A-7448-A2CA-574A-04C2F0F9583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D4D76BC5-A993-255E-6736-8B7C083348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C73C3-57F0-464D-8D59-4731F6DD56B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0C83D7CD-B009-52BF-ED54-92F6A40CFF4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945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7872D418-71F4-C286-6630-7A07B0ABF7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2FED58EF-9C19-A039-3733-F5253BF5531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30A0B-DE38-43A8-A69C-463389C3DC3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19EEFA59-6BF8-441F-6491-EF48F2F5030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154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1F009AAC-50FD-99E9-80F0-DD349F03CF4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0BFF7191-759C-5EBA-7336-569D750950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E452B-E796-4CB8-8DC0-CB7A7C755C3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000F7C80-AAB0-97F8-1E4E-A4543ABCB9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27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DF3B04A4-E864-14F0-4A4C-3DFC9FB86C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00A99069-B07A-ED6D-06BD-8DC2ED6F1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0CB82-66DF-4BA5-B6A6-CEE5FC89B1D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44F0081F-57BE-4E4E-9396-48EA4F747AC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675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7D7741-5D46-0573-1AFC-65C1A22C3AD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61519300-475B-7FAF-D33A-6F60A163B25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D0C67-3F87-48CD-8E26-686CE95AD37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CF5B6F6B-5771-6F4A-E47C-8E288C917BE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21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5BA5DFB4-E5DF-FEE7-A48A-32A37EB84C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89B41693-63EE-671F-EC81-5296AD561D0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DE7B5-74C0-42AE-84CC-A9F83A06503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094D92BD-7733-C104-B175-864541F16A5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085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3E73E7A3-C12E-CAAF-663F-20CCC40325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662B3B36-F827-0F15-FC9F-23F9C86CB4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1B1DE-5D9A-4136-8146-ED3085D3724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B83C47D4-F0B4-A654-54D2-431CA75137D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88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87B870D5-A704-5FF3-4DBC-5F8BFBC882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27">
            <a:extLst>
              <a:ext uri="{FF2B5EF4-FFF2-40B4-BE49-F238E27FC236}">
                <a16:creationId xmlns:a16="http://schemas.microsoft.com/office/drawing/2014/main" id="{F768EC7B-E7CA-18AF-CB30-73CC1D7ED6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42D08-816A-4C35-B97E-9F7EA64AFD3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D2C659D3-C0BD-3820-BA90-74D52FDC666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802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2E4D0C3D-DAC8-04EC-0531-DB9CDB0002C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5C2E3DA0-C714-5638-7B94-9AAEA8EB940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AB8DF-50EE-416D-8493-1D623E5F6E2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45E1C087-26A1-3EE0-57E9-93326253B27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395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31A0E5DE-123A-50D6-585A-9D9E4B2A53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6FD65FD3-50E5-328C-49A2-E0D5819144E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7F1A0-FA2F-43B9-800D-B50EEBC7681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CBB63EF9-9AEB-42B8-602E-C8AEE9B6C53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170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03CFF5BB-8FA9-9567-5E05-5350EEEE18B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9459" name="Rectangle 3">
              <a:extLst>
                <a:ext uri="{FF2B5EF4-FFF2-40B4-BE49-F238E27FC236}">
                  <a16:creationId xmlns:a16="http://schemas.microsoft.com/office/drawing/2014/main" id="{0B766488-3741-23EE-96B0-981525C4837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E1A26D0B-3392-B049-B846-B297EEC4072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34" name="Rectangle 5">
              <a:extLst>
                <a:ext uri="{FF2B5EF4-FFF2-40B4-BE49-F238E27FC236}">
                  <a16:creationId xmlns:a16="http://schemas.microsoft.com/office/drawing/2014/main" id="{644FEAF4-3D71-A246-0CF1-220F4A0D50B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35" name="Rectangle 6">
              <a:extLst>
                <a:ext uri="{FF2B5EF4-FFF2-40B4-BE49-F238E27FC236}">
                  <a16:creationId xmlns:a16="http://schemas.microsoft.com/office/drawing/2014/main" id="{BF371A85-519D-A5A8-E8D2-B4FE768D386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36" name="Rectangle 7">
              <a:extLst>
                <a:ext uri="{FF2B5EF4-FFF2-40B4-BE49-F238E27FC236}">
                  <a16:creationId xmlns:a16="http://schemas.microsoft.com/office/drawing/2014/main" id="{993D42B2-C18A-2F6F-B104-A86CC354F12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37" name="Rectangle 8">
              <a:extLst>
                <a:ext uri="{FF2B5EF4-FFF2-40B4-BE49-F238E27FC236}">
                  <a16:creationId xmlns:a16="http://schemas.microsoft.com/office/drawing/2014/main" id="{1B51BA0E-82FB-8EEB-FB69-7FFB60D279E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9465" name="Rectangle 9">
              <a:extLst>
                <a:ext uri="{FF2B5EF4-FFF2-40B4-BE49-F238E27FC236}">
                  <a16:creationId xmlns:a16="http://schemas.microsoft.com/office/drawing/2014/main" id="{B9C1FDAA-B5DF-7A38-0438-E1F3AF0DEEA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9466" name="Rectangle 10">
              <a:extLst>
                <a:ext uri="{FF2B5EF4-FFF2-40B4-BE49-F238E27FC236}">
                  <a16:creationId xmlns:a16="http://schemas.microsoft.com/office/drawing/2014/main" id="{EB60BBBE-ADD8-6CBE-82F7-A5A5F8976BB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040" name="Rectangle 11">
              <a:extLst>
                <a:ext uri="{FF2B5EF4-FFF2-40B4-BE49-F238E27FC236}">
                  <a16:creationId xmlns:a16="http://schemas.microsoft.com/office/drawing/2014/main" id="{E5495642-2A74-FA8B-9492-62A6D9F7603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41" name="Rectangle 12">
              <a:extLst>
                <a:ext uri="{FF2B5EF4-FFF2-40B4-BE49-F238E27FC236}">
                  <a16:creationId xmlns:a16="http://schemas.microsoft.com/office/drawing/2014/main" id="{E565F9E2-77E4-404B-6820-0C152134168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22492606-0718-8F81-AED7-2D91B0A48DE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43" name="Rectangle 14">
              <a:extLst>
                <a:ext uri="{FF2B5EF4-FFF2-40B4-BE49-F238E27FC236}">
                  <a16:creationId xmlns:a16="http://schemas.microsoft.com/office/drawing/2014/main" id="{07C38EBC-7334-C277-CB2F-A4A94ADEFDD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9471" name="Rectangle 15">
              <a:extLst>
                <a:ext uri="{FF2B5EF4-FFF2-40B4-BE49-F238E27FC236}">
                  <a16:creationId xmlns:a16="http://schemas.microsoft.com/office/drawing/2014/main" id="{4F3D8DF5-CFB2-E7D2-0014-FB36D6D646F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045" name="Rectangle 16">
              <a:extLst>
                <a:ext uri="{FF2B5EF4-FFF2-40B4-BE49-F238E27FC236}">
                  <a16:creationId xmlns:a16="http://schemas.microsoft.com/office/drawing/2014/main" id="{2EC510B8-84CD-F898-1940-EDCA53F5B20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9473" name="Rectangle 17">
              <a:extLst>
                <a:ext uri="{FF2B5EF4-FFF2-40B4-BE49-F238E27FC236}">
                  <a16:creationId xmlns:a16="http://schemas.microsoft.com/office/drawing/2014/main" id="{A5297B6A-FE3C-0DEB-E6CA-F9988ED178E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047" name="Rectangle 18">
              <a:extLst>
                <a:ext uri="{FF2B5EF4-FFF2-40B4-BE49-F238E27FC236}">
                  <a16:creationId xmlns:a16="http://schemas.microsoft.com/office/drawing/2014/main" id="{BECFF37B-A25E-DEF2-738D-13628CADDB8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9475" name="Rectangle 19">
              <a:extLst>
                <a:ext uri="{FF2B5EF4-FFF2-40B4-BE49-F238E27FC236}">
                  <a16:creationId xmlns:a16="http://schemas.microsoft.com/office/drawing/2014/main" id="{41B7D0A1-3E45-2C7B-B382-0406D965D65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1049" name="Rectangle 20">
              <a:extLst>
                <a:ext uri="{FF2B5EF4-FFF2-40B4-BE49-F238E27FC236}">
                  <a16:creationId xmlns:a16="http://schemas.microsoft.com/office/drawing/2014/main" id="{100C087C-F533-B374-941D-D315765ED5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50" name="Rectangle 21">
              <a:extLst>
                <a:ext uri="{FF2B5EF4-FFF2-40B4-BE49-F238E27FC236}">
                  <a16:creationId xmlns:a16="http://schemas.microsoft.com/office/drawing/2014/main" id="{02CBEA83-24A0-EA31-821C-ADDA877CAB0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l-GR"/>
            </a:p>
          </p:txBody>
        </p:sp>
        <p:sp>
          <p:nvSpPr>
            <p:cNvPr id="1051" name="Freeform 22">
              <a:extLst>
                <a:ext uri="{FF2B5EF4-FFF2-40B4-BE49-F238E27FC236}">
                  <a16:creationId xmlns:a16="http://schemas.microsoft.com/office/drawing/2014/main" id="{711C2B1F-7E97-4E37-4812-477F1C251983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479" name="Freeform 23">
              <a:extLst>
                <a:ext uri="{FF2B5EF4-FFF2-40B4-BE49-F238E27FC236}">
                  <a16:creationId xmlns:a16="http://schemas.microsoft.com/office/drawing/2014/main" id="{08092C0E-D086-2BB9-6084-BE23B33236D8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9480" name="Rectangle 24">
            <a:extLst>
              <a:ext uri="{FF2B5EF4-FFF2-40B4-BE49-F238E27FC236}">
                <a16:creationId xmlns:a16="http://schemas.microsoft.com/office/drawing/2014/main" id="{4BB26523-BF17-C9DE-17FA-EE93C917A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title style</a:t>
            </a:r>
          </a:p>
        </p:txBody>
      </p:sp>
      <p:sp>
        <p:nvSpPr>
          <p:cNvPr id="19481" name="Rectangle 25">
            <a:extLst>
              <a:ext uri="{FF2B5EF4-FFF2-40B4-BE49-F238E27FC236}">
                <a16:creationId xmlns:a16="http://schemas.microsoft.com/office/drawing/2014/main" id="{58444D3F-6171-0713-A1B4-25524CD1E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19482" name="Rectangle 26">
            <a:extLst>
              <a:ext uri="{FF2B5EF4-FFF2-40B4-BE49-F238E27FC236}">
                <a16:creationId xmlns:a16="http://schemas.microsoft.com/office/drawing/2014/main" id="{75C1C142-8C35-9326-4122-643D0EF7BC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483" name="Rectangle 27">
            <a:extLst>
              <a:ext uri="{FF2B5EF4-FFF2-40B4-BE49-F238E27FC236}">
                <a16:creationId xmlns:a16="http://schemas.microsoft.com/office/drawing/2014/main" id="{78FF53D9-BFAA-77C2-DAF5-A1602BA41D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A0B8035-A99B-467D-AA36-73E716D5BBD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19484" name="Rectangle 28">
            <a:extLst>
              <a:ext uri="{FF2B5EF4-FFF2-40B4-BE49-F238E27FC236}">
                <a16:creationId xmlns:a16="http://schemas.microsoft.com/office/drawing/2014/main" id="{28A064F8-1F08-3258-A3B9-5E0EC4249E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44CAA18-B466-26EB-CFFC-7974A3AC25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Deux grands philosophes</a:t>
            </a:r>
            <a:endParaRPr lang="el-G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2D82596-D75A-3338-0213-D18D244E42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Descartes et Pascal</a:t>
            </a:r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3E708C-836C-6351-484A-867159418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La Générosité</a:t>
            </a:r>
            <a:endParaRPr lang="el-GR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1FFCF7B-6FD1-1AFA-FA21-3A6864684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el-GR"/>
              <a:t>« ne manquer jamais de volonté pour entreprendre et exécuter toutes choses qu’il (l’homme) jugera être les meilleures: ce qui est suivre parfaitement la vertu. »</a:t>
            </a:r>
            <a:endParaRPr lang="el-GR" alt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53F9450-6DC6-EA78-F4D3-A6D9FEADEF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Blaise Pascal (1623 – 1662)</a:t>
            </a:r>
            <a:endParaRPr lang="el-GR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7BD6643-2919-F276-01BC-F8DBD32DF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3316" name="Picture 5" descr="File:Blaise Pascal Versailles.JPG">
            <a:extLst>
              <a:ext uri="{FF2B5EF4-FFF2-40B4-BE49-F238E27FC236}">
                <a16:creationId xmlns:a16="http://schemas.microsoft.com/office/drawing/2014/main" id="{074E061E-89F9-204F-DB05-F6C50359C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00213"/>
            <a:ext cx="4791075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8D94F84-76DE-C6DF-63CA-BABBECD7B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FF3B391-0508-7B1D-D91B-2799068CE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1646: première conversion</a:t>
            </a:r>
          </a:p>
          <a:p>
            <a:pPr eaLnBrk="1" hangingPunct="1">
              <a:defRPr/>
            </a:pPr>
            <a:r>
              <a:rPr lang="fr-FR"/>
              <a:t>1654: seconde conversion</a:t>
            </a:r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E219BA0-DB31-CFA0-DAB0-97E68112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sz="3800"/>
              <a:t>Un lieu idéal pour se retirer: l’abbaye de Port - Royal</a:t>
            </a:r>
            <a:endParaRPr lang="el-GR" sz="38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737B8E5-C8E8-7C4F-4E10-F9634E506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5364" name="Picture 5" descr="File:Port-Royal-des-Champs - Le site de l'abbaye 2.JPG">
            <a:extLst>
              <a:ext uri="{FF2B5EF4-FFF2-40B4-BE49-F238E27FC236}">
                <a16:creationId xmlns:a16="http://schemas.microsoft.com/office/drawing/2014/main" id="{87E799B4-4F09-B788-C740-A20B36872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28775"/>
            <a:ext cx="60960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86BC9AF-144B-2274-ED98-ADDAD451B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Jansen et le jansénisme</a:t>
            </a:r>
            <a:endParaRPr lang="el-GR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9B2E8A9-C67A-0D9D-B700-F90179C5C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6388" name="Picture 5" descr="220px-Cornelius_Jansen">
            <a:extLst>
              <a:ext uri="{FF2B5EF4-FFF2-40B4-BE49-F238E27FC236}">
                <a16:creationId xmlns:a16="http://schemas.microsoft.com/office/drawing/2014/main" id="{E3B5689F-5D6C-5D44-9483-C88BB05FE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700213"/>
            <a:ext cx="2808287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1173354-4D46-196B-6D25-7EFDD2904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11994CB-222D-AC7F-D8FE-B7DCA3ACA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1656: </a:t>
            </a:r>
            <a:r>
              <a:rPr lang="fr-FR" i="1"/>
              <a:t>Provinciales</a:t>
            </a:r>
          </a:p>
          <a:p>
            <a:pPr eaLnBrk="1" hangingPunct="1">
              <a:defRPr/>
            </a:pPr>
            <a:r>
              <a:rPr lang="fr-FR"/>
              <a:t>1660: </a:t>
            </a:r>
            <a:r>
              <a:rPr lang="fr-FR" i="1"/>
              <a:t>Pensées</a:t>
            </a:r>
            <a:r>
              <a:rPr lang="fr-FR"/>
              <a:t> (inachevé)</a:t>
            </a:r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1DED4C5-1838-69FD-DB1D-57B03EF6D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Ses idées les plus importantes</a:t>
            </a:r>
            <a:endParaRPr lang="en-US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7A82A0C-AFDE-D313-DC41-6388A12659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fr-FR" dirty="0"/>
              <a:t>Le divertissement: les hommes ne peuvent pas supporter l’idée du péché originel; alors, </a:t>
            </a:r>
            <a:r>
              <a:rPr lang="fr-FR"/>
              <a:t>ils essaient </a:t>
            </a:r>
            <a:r>
              <a:rPr lang="fr-FR" dirty="0"/>
              <a:t>de s’en détourner par de vaines occupations.   </a:t>
            </a:r>
          </a:p>
          <a:p>
            <a:pPr algn="just" eaLnBrk="1" hangingPunct="1">
              <a:defRPr/>
            </a:pPr>
            <a:r>
              <a:rPr lang="fr-FR" dirty="0"/>
              <a:t>Le pari pascalien: s’il est impossible de prouver rationnellement l’existence de Dieu, que risquons-nous à penser qu’il existe? </a:t>
            </a:r>
            <a:endParaRPr lang="el-GR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B29E15-9DA1-D4A8-2DD3-F33A6726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(suite)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962E62-A0AC-F7E9-9107-F15E05BC1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fr-FR" dirty="0"/>
              <a:t>Le roseau pensant: « l’homme n’est qu’un roseau, le plus faible de la nature, mais c’est un roseau pensant. »</a:t>
            </a:r>
          </a:p>
          <a:p>
            <a:pPr algn="just">
              <a:defRPr/>
            </a:pPr>
            <a:r>
              <a:rPr lang="fr-FR" dirty="0"/>
              <a:t>« L’homme n’est ni ange, ni bête, et le malheur veut que qui veut faire l’ange, fait la bête. » = référence à la chute qui est la conséquence du péché (malheur de l’homme). La bête = symbole </a:t>
            </a:r>
            <a:r>
              <a:rPr lang="fr-FR"/>
              <a:t>du Diable. 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A8E3DF4-4001-A990-D5D9-6C9868448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sz="3800"/>
              <a:t>René Descartes</a:t>
            </a:r>
            <a:br>
              <a:rPr lang="fr-FR" sz="3800"/>
            </a:br>
            <a:r>
              <a:rPr lang="fr-FR" sz="3800"/>
              <a:t>(1596 – 1650)</a:t>
            </a:r>
            <a:endParaRPr lang="el-GR" sz="38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39DDAF-826B-080A-9F38-B3BFD8D3BB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4100" name="Picture 5" descr="File:Frans Hals - Portret van René Descartes.jpg">
            <a:extLst>
              <a:ext uri="{FF2B5EF4-FFF2-40B4-BE49-F238E27FC236}">
                <a16:creationId xmlns:a16="http://schemas.microsoft.com/office/drawing/2014/main" id="{0001571D-9DBA-7F85-5689-8DC021CF1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700213"/>
            <a:ext cx="4667250" cy="51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13F9FE6-AC21-D365-23ED-EBA9B27BF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B1B0402-28A4-E5FA-CB61-2036F7AE01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el-GR"/>
              <a:t>Originaire de Touraine</a:t>
            </a:r>
          </a:p>
          <a:p>
            <a:pPr eaLnBrk="1" hangingPunct="1">
              <a:defRPr/>
            </a:pPr>
            <a:r>
              <a:rPr lang="fr-FR" altLang="el-GR"/>
              <a:t>Etudes chez les Jésuites</a:t>
            </a:r>
          </a:p>
          <a:p>
            <a:pPr eaLnBrk="1" hangingPunct="1">
              <a:defRPr/>
            </a:pPr>
            <a:r>
              <a:rPr lang="fr-FR" altLang="el-GR"/>
              <a:t>Licence de droit</a:t>
            </a:r>
          </a:p>
          <a:p>
            <a:pPr eaLnBrk="1" hangingPunct="1">
              <a:defRPr/>
            </a:pPr>
            <a:r>
              <a:rPr lang="fr-FR" altLang="el-GR"/>
              <a:t>1637: </a:t>
            </a:r>
            <a:r>
              <a:rPr lang="fr-FR" altLang="el-GR" i="1"/>
              <a:t>Discours de la méthode</a:t>
            </a:r>
          </a:p>
          <a:p>
            <a:pPr eaLnBrk="1" hangingPunct="1">
              <a:defRPr/>
            </a:pPr>
            <a:r>
              <a:rPr lang="fr-FR" altLang="el-GR"/>
              <a:t>1649: </a:t>
            </a:r>
            <a:r>
              <a:rPr lang="fr-FR" altLang="el-GR" i="1"/>
              <a:t>Traité des passions de l’âme</a:t>
            </a:r>
            <a:endParaRPr lang="el-GR" alt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30FE9DC-80E0-4923-223F-DE878A9FF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Cogito ergo sum = </a:t>
            </a:r>
            <a:endParaRPr lang="el-GR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67F45C8-CA11-683A-7B70-494EE6D219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Je pense donc je suis. </a:t>
            </a:r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7201ACD-3027-7F31-A523-A9CAFC5FB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096D2A3-9946-7713-5796-79B055A982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el-GR"/>
              <a:t>« Si je doute de tout, une seule chose échappe à ce doute: c’est le doute lui – même qui en est ma pensée.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el-GR"/>
              <a:t>D’où cette vérité saisie par une intuition directe: « je pense, donc je suis. » </a:t>
            </a:r>
            <a:endParaRPr lang="el-GR" alt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955174F-FFB5-7096-9884-6BE52AE158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F2205D2-4613-2291-4834-C269756E4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8196" name="Picture 5" descr="Fichier:Statue de René DESCARTES - Jean-Charles GUILLO.jpg">
            <a:extLst>
              <a:ext uri="{FF2B5EF4-FFF2-40B4-BE49-F238E27FC236}">
                <a16:creationId xmlns:a16="http://schemas.microsoft.com/office/drawing/2014/main" id="{18C8EC3D-60FB-A729-3A07-AEEEBDD16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0"/>
            <a:ext cx="428625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28E6D4E-325F-398E-3236-CD80FEC84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2EB3997-DDB8-1B1B-5FDB-E34F6CDF2B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Doute = imperfection. </a:t>
            </a:r>
          </a:p>
          <a:p>
            <a:pPr eaLnBrk="1" hangingPunct="1">
              <a:defRPr/>
            </a:pPr>
            <a:r>
              <a:rPr lang="fr-FR"/>
              <a:t>DONC: preuve de l’existence de la perfection, donc de DIEU. </a:t>
            </a:r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43085AF-8CE7-EEDA-D6DD-8E9A95255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66D2A31-D23E-FC3A-B4FE-0B4E91B6D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0244" name="Picture 5" descr="220px-DescartesDeHomine">
            <a:extLst>
              <a:ext uri="{FF2B5EF4-FFF2-40B4-BE49-F238E27FC236}">
                <a16:creationId xmlns:a16="http://schemas.microsoft.com/office/drawing/2014/main" id="{328A8752-1033-B25B-8204-057FDE535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0"/>
            <a:ext cx="2944812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6E2CAFC-6828-C45F-D921-508924BC3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el-GR" sz="3800"/>
              <a:t>Le </a:t>
            </a:r>
            <a:r>
              <a:rPr lang="fr-FR" altLang="el-GR" sz="3800" i="1"/>
              <a:t>Traité des Passions de l’âme</a:t>
            </a:r>
            <a:br>
              <a:rPr lang="fr-FR" altLang="el-GR" sz="3800"/>
            </a:br>
            <a:r>
              <a:rPr lang="fr-FR" altLang="el-GR" sz="3800"/>
              <a:t>(1649)</a:t>
            </a:r>
            <a:endParaRPr lang="el-GR" altLang="el-GR" sz="38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BC965E2-2F5F-A952-EC89-85B110519C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Admiration</a:t>
            </a:r>
          </a:p>
          <a:p>
            <a:pPr eaLnBrk="1" hangingPunct="1">
              <a:defRPr/>
            </a:pPr>
            <a:r>
              <a:rPr lang="fr-FR"/>
              <a:t>Amour</a:t>
            </a:r>
          </a:p>
          <a:p>
            <a:pPr eaLnBrk="1" hangingPunct="1">
              <a:defRPr/>
            </a:pPr>
            <a:r>
              <a:rPr lang="fr-FR"/>
              <a:t>Haine</a:t>
            </a:r>
          </a:p>
          <a:p>
            <a:pPr eaLnBrk="1" hangingPunct="1">
              <a:defRPr/>
            </a:pPr>
            <a:r>
              <a:rPr lang="fr-FR"/>
              <a:t>Désir </a:t>
            </a:r>
          </a:p>
          <a:p>
            <a:pPr eaLnBrk="1" hangingPunct="1">
              <a:defRPr/>
            </a:pPr>
            <a:r>
              <a:rPr lang="fr-FR"/>
              <a:t>Joie</a:t>
            </a:r>
          </a:p>
          <a:p>
            <a:pPr eaLnBrk="1" hangingPunct="1">
              <a:defRPr/>
            </a:pPr>
            <a:r>
              <a:rPr lang="fr-FR"/>
              <a:t>Tristesse 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97</TotalTime>
  <Words>323</Words>
  <Application>Microsoft Office PowerPoint</Application>
  <PresentationFormat>Προβολή στην οθόνη (4:3)</PresentationFormat>
  <Paragraphs>36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Tahoma</vt:lpstr>
      <vt:lpstr>Arial</vt:lpstr>
      <vt:lpstr>Wingdings</vt:lpstr>
      <vt:lpstr>Aptos</vt:lpstr>
      <vt:lpstr>Curtain Call</vt:lpstr>
      <vt:lpstr>Deux grands philosophes</vt:lpstr>
      <vt:lpstr>René Descartes (1596 – 1650)</vt:lpstr>
      <vt:lpstr>Παρουσίαση του PowerPoint</vt:lpstr>
      <vt:lpstr>Cogito ergo sum =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Le Traité des Passions de l’âme (1649)</vt:lpstr>
      <vt:lpstr>La Générosité</vt:lpstr>
      <vt:lpstr>Blaise Pascal (1623 – 1662)</vt:lpstr>
      <vt:lpstr>Παρουσίαση του PowerPoint</vt:lpstr>
      <vt:lpstr>Un lieu idéal pour se retirer: l’abbaye de Port - Royal</vt:lpstr>
      <vt:lpstr>Jansen et le jansénisme</vt:lpstr>
      <vt:lpstr>Παρουσίαση του PowerPoint</vt:lpstr>
      <vt:lpstr>Ses idées les plus importantes</vt:lpstr>
      <vt:lpstr>(suite)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Deux grands philosophes</dc:title>
  <dc:creator>Ioanna</dc:creator>
  <cp:lastModifiedBy>Ioanna Papaspyridou</cp:lastModifiedBy>
  <cp:revision>8</cp:revision>
  <dcterms:created xsi:type="dcterms:W3CDTF">2013-05-30T16:07:13Z</dcterms:created>
  <dcterms:modified xsi:type="dcterms:W3CDTF">2025-05-28T12:21:20Z</dcterms:modified>
</cp:coreProperties>
</file>