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70" r:id="rId5"/>
    <p:sldId id="277" r:id="rId6"/>
    <p:sldId id="279" r:id="rId7"/>
    <p:sldId id="275" r:id="rId8"/>
    <p:sldId id="281" r:id="rId9"/>
    <p:sldId id="258" r:id="rId10"/>
    <p:sldId id="271" r:id="rId11"/>
    <p:sldId id="272" r:id="rId12"/>
    <p:sldId id="261" r:id="rId13"/>
    <p:sldId id="263" r:id="rId14"/>
    <p:sldId id="264" r:id="rId15"/>
    <p:sldId id="265" r:id="rId16"/>
    <p:sldId id="266" r:id="rId17"/>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P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203357B9-BE8D-4748-9276-04D0BD8FA5CF}" type="datetimeFigureOut">
              <a:rPr lang="pt-PT" smtClean="0"/>
              <a:pPr/>
              <a:t>19-10-2018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9D5AE35-691B-47FE-B463-B36763AFF491}" type="slidenum">
              <a:rPr lang="pt-PT" smtClean="0"/>
              <a:pPr/>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203357B9-BE8D-4748-9276-04D0BD8FA5CF}" type="datetimeFigureOut">
              <a:rPr lang="pt-PT" smtClean="0"/>
              <a:pPr/>
              <a:t>19-10-2018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9D5AE35-691B-47FE-B463-B36763AFF491}"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203357B9-BE8D-4748-9276-04D0BD8FA5CF}" type="datetimeFigureOut">
              <a:rPr lang="pt-PT" smtClean="0"/>
              <a:pPr/>
              <a:t>19-10-2018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9D5AE35-691B-47FE-B463-B36763AFF491}" type="slidenum">
              <a:rPr lang="pt-PT" smtClean="0"/>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203357B9-BE8D-4748-9276-04D0BD8FA5CF}" type="datetimeFigureOut">
              <a:rPr lang="pt-PT" smtClean="0"/>
              <a:pPr/>
              <a:t>19-10-2018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9D5AE35-691B-47FE-B463-B36763AFF491}" type="slidenum">
              <a:rPr lang="pt-PT" smtClean="0"/>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3357B9-BE8D-4748-9276-04D0BD8FA5CF}" type="datetimeFigureOut">
              <a:rPr lang="pt-PT" smtClean="0"/>
              <a:pPr/>
              <a:t>19-10-2018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9D5AE35-691B-47FE-B463-B36763AFF491}" type="slidenum">
              <a:rPr lang="pt-PT" smtClean="0"/>
              <a:pPr/>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203357B9-BE8D-4748-9276-04D0BD8FA5CF}" type="datetimeFigureOut">
              <a:rPr lang="pt-PT" smtClean="0"/>
              <a:pPr/>
              <a:t>19-10-2018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D9D5AE35-691B-47FE-B463-B36763AFF491}" type="slidenum">
              <a:rPr lang="pt-PT" smtClean="0"/>
              <a:pPr/>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203357B9-BE8D-4748-9276-04D0BD8FA5CF}" type="datetimeFigureOut">
              <a:rPr lang="pt-PT" smtClean="0"/>
              <a:pPr/>
              <a:t>19-10-2018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D9D5AE35-691B-47FE-B463-B36763AFF491}" type="slidenum">
              <a:rPr lang="pt-PT" smtClean="0"/>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203357B9-BE8D-4748-9276-04D0BD8FA5CF}" type="datetimeFigureOut">
              <a:rPr lang="pt-PT" smtClean="0"/>
              <a:pPr/>
              <a:t>19-10-2018</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D9D5AE35-691B-47FE-B463-B36763AFF491}" type="slidenum">
              <a:rPr lang="pt-PT" smtClean="0"/>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3357B9-BE8D-4748-9276-04D0BD8FA5CF}" type="datetimeFigureOut">
              <a:rPr lang="pt-PT" smtClean="0"/>
              <a:pPr/>
              <a:t>19-10-2018</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D9D5AE35-691B-47FE-B463-B36763AFF491}"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357B9-BE8D-4748-9276-04D0BD8FA5CF}" type="datetimeFigureOut">
              <a:rPr lang="pt-PT" smtClean="0"/>
              <a:pPr/>
              <a:t>19-10-2018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D9D5AE35-691B-47FE-B463-B36763AFF491}" type="slidenum">
              <a:rPr lang="pt-PT" smtClean="0"/>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357B9-BE8D-4748-9276-04D0BD8FA5CF}" type="datetimeFigureOut">
              <a:rPr lang="pt-PT" smtClean="0"/>
              <a:pPr/>
              <a:t>19-10-2018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D9D5AE35-691B-47FE-B463-B36763AFF491}"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357B9-BE8D-4748-9276-04D0BD8FA5CF}" type="datetimeFigureOut">
              <a:rPr lang="pt-PT" smtClean="0"/>
              <a:pPr/>
              <a:t>19-10-2018</a:t>
            </a:fld>
            <a:endParaRPr lang="pt-P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5AE35-691B-47FE-B463-B36763AFF491}" type="slidenum">
              <a:rPr lang="pt-PT" smtClean="0"/>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iastixo.gr/" TargetMode="External"/><Relationship Id="rId7" Type="http://schemas.openxmlformats.org/officeDocument/2006/relationships/hyperlink" Target="http://www.bookpress.gr/" TargetMode="External"/><Relationship Id="rId2" Type="http://schemas.openxmlformats.org/officeDocument/2006/relationships/hyperlink" Target="http://www.oanagnostis.gr/" TargetMode="External"/><Relationship Id="rId1" Type="http://schemas.openxmlformats.org/officeDocument/2006/relationships/slideLayout" Target="../slideLayouts/slideLayout2.xml"/><Relationship Id="rId6" Type="http://schemas.openxmlformats.org/officeDocument/2006/relationships/hyperlink" Target="http://www.fractal.gr/" TargetMode="External"/><Relationship Id="rId5" Type="http://schemas.openxmlformats.org/officeDocument/2006/relationships/hyperlink" Target="http://www.diavasame.gr/" TargetMode="External"/><Relationship Id="rId4" Type="http://schemas.openxmlformats.org/officeDocument/2006/relationships/hyperlink" Target="http://www.culturenow.gr/"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biblionet.g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052737"/>
            <a:ext cx="7772400" cy="1944216"/>
          </a:xfrm>
        </p:spPr>
        <p:txBody>
          <a:bodyPr>
            <a:normAutofit fontScale="90000"/>
          </a:bodyPr>
          <a:lstStyle/>
          <a:p>
            <a:r>
              <a:rPr lang="el-GR" sz="3600" dirty="0" smtClean="0"/>
              <a:t>(</a:t>
            </a:r>
            <a:r>
              <a:rPr lang="el-GR" sz="3600" b="1" dirty="0" smtClean="0"/>
              <a:t>64109</a:t>
            </a:r>
            <a:r>
              <a:rPr lang="pt-PT" sz="3600" b="1" dirty="0" smtClean="0"/>
              <a:t>9</a:t>
            </a:r>
            <a:r>
              <a:rPr lang="el-GR" sz="3600" b="1" dirty="0" smtClean="0"/>
              <a:t>) Κριτική ανάλυση λογοτεχνικών μεταφράσεων και θεωρητικές προσεγγίσεις</a:t>
            </a:r>
            <a:br>
              <a:rPr lang="el-GR" sz="3600" b="1" dirty="0" smtClean="0"/>
            </a:br>
            <a:r>
              <a:rPr lang="el-GR" sz="2700" b="1" dirty="0" smtClean="0"/>
              <a:t>Χειμερινό εξάμηνο 2018-2019</a:t>
            </a:r>
            <a:r>
              <a:rPr lang="pt-PT" sz="3200" b="1" dirty="0" smtClean="0"/>
              <a:t/>
            </a:r>
            <a:br>
              <a:rPr lang="pt-PT" sz="3200" b="1" dirty="0" smtClean="0"/>
            </a:br>
            <a:endParaRPr lang="pt-PT" sz="3600" b="1" dirty="0"/>
          </a:p>
        </p:txBody>
      </p:sp>
      <p:sp>
        <p:nvSpPr>
          <p:cNvPr id="3" name="Subtitle 2"/>
          <p:cNvSpPr>
            <a:spLocks noGrp="1"/>
          </p:cNvSpPr>
          <p:nvPr>
            <p:ph type="subTitle" idx="1"/>
          </p:nvPr>
        </p:nvSpPr>
        <p:spPr>
          <a:xfrm>
            <a:off x="1403648" y="2492896"/>
            <a:ext cx="6400800" cy="3600400"/>
          </a:xfrm>
        </p:spPr>
        <p:txBody>
          <a:bodyPr>
            <a:normAutofit fontScale="25000" lnSpcReduction="20000"/>
          </a:bodyPr>
          <a:lstStyle/>
          <a:p>
            <a:endParaRPr lang="pt-PT" dirty="0"/>
          </a:p>
          <a:p>
            <a:pPr algn="just"/>
            <a:r>
              <a:rPr lang="el-GR" dirty="0"/>
              <a:t> </a:t>
            </a:r>
            <a:r>
              <a:rPr lang="el-GR" sz="9600" b="1" dirty="0" smtClean="0">
                <a:solidFill>
                  <a:schemeClr val="tx1"/>
                </a:solidFill>
              </a:rPr>
              <a:t>Α. Γενικές πληροφορίες. </a:t>
            </a:r>
            <a:r>
              <a:rPr lang="el-GR" sz="9600" dirty="0" smtClean="0">
                <a:solidFill>
                  <a:schemeClr val="tx1"/>
                </a:solidFill>
              </a:rPr>
              <a:t>Στο μάθημα αυτό αναλύεται η κριτική της μετάφρασης βάσει των κυριότερων μεταφραστικών θεωριών, με επίκεντρο το φαινόμενο της αναμετάφρασης.  Εξετάζονται Γάλλοι συγγραφείς και τα έργα που έχουν γνωρίσει τις περισσότερες μεταφράσεις στην ελληνική γλώσσα. Μέσα από την αντιπαραβολική σύγκριση των πολλαπλών μεταφρασμάτων </a:t>
            </a:r>
            <a:r>
              <a:rPr lang="el-GR" sz="9600" dirty="0">
                <a:solidFill>
                  <a:schemeClr val="tx1"/>
                </a:solidFill>
              </a:rPr>
              <a:t>του ίδιου έργου –ποίηση, θέατρο, μυθιστόρημα– αναδεικνύεται και αναλύεται η εκάστοτε μεταφραστική </a:t>
            </a:r>
            <a:r>
              <a:rPr lang="el-GR" sz="9600" dirty="0" smtClean="0">
                <a:solidFill>
                  <a:schemeClr val="tx1"/>
                </a:solidFill>
              </a:rPr>
              <a:t>στρατηγική</a:t>
            </a:r>
            <a:r>
              <a:rPr lang="el-GR" sz="9600" dirty="0">
                <a:solidFill>
                  <a:schemeClr val="tx1"/>
                </a:solidFill>
              </a:rPr>
              <a:t>, βάσει των σύγχρονων μεταφρασεολογικών προσεγγίσεων.</a:t>
            </a:r>
            <a:endParaRPr lang="pt-PT" sz="9600" dirty="0">
              <a:solidFill>
                <a:schemeClr val="tx1"/>
              </a:solidFill>
            </a:endParaRPr>
          </a:p>
          <a:p>
            <a:pPr algn="just"/>
            <a:endParaRPr lang="pt-PT" sz="8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Ένθετα εφημερίδων</a:t>
            </a:r>
            <a:r>
              <a:rPr lang="en-US" dirty="0" smtClean="0"/>
              <a:t> </a:t>
            </a:r>
            <a:r>
              <a:rPr lang="el-GR" dirty="0" smtClean="0"/>
              <a:t>και άλλα έντυπα</a:t>
            </a:r>
            <a:endParaRPr lang="pt-PT" dirty="0"/>
          </a:p>
        </p:txBody>
      </p:sp>
      <p:sp>
        <p:nvSpPr>
          <p:cNvPr id="3" name="Content Placeholder 2"/>
          <p:cNvSpPr>
            <a:spLocks noGrp="1"/>
          </p:cNvSpPr>
          <p:nvPr>
            <p:ph idx="1"/>
          </p:nvPr>
        </p:nvSpPr>
        <p:spPr/>
        <p:txBody>
          <a:bodyPr/>
          <a:lstStyle/>
          <a:p>
            <a:r>
              <a:rPr lang="el-GR" dirty="0" smtClean="0"/>
              <a:t>Το Βήμα</a:t>
            </a:r>
          </a:p>
          <a:p>
            <a:r>
              <a:rPr lang="el-GR" dirty="0" smtClean="0"/>
              <a:t>Η Καθημερινή</a:t>
            </a:r>
          </a:p>
          <a:p>
            <a:r>
              <a:rPr lang="el-GR" dirty="0" smtClean="0"/>
              <a:t>Τα Νέα</a:t>
            </a:r>
          </a:p>
          <a:p>
            <a:r>
              <a:rPr lang="el-GR" dirty="0" smtClean="0"/>
              <a:t>Η Εφημερίδα των συντακτών</a:t>
            </a:r>
          </a:p>
          <a:p>
            <a:r>
              <a:rPr lang="el-GR" dirty="0" smtClean="0"/>
              <a:t>Η Αυγή</a:t>
            </a:r>
            <a:endParaRPr lang="pt-PT" dirty="0" smtClean="0"/>
          </a:p>
          <a:p>
            <a:r>
              <a:rPr lang="pt-PT" dirty="0" smtClean="0"/>
              <a:t>The Book</a:t>
            </a:r>
            <a:r>
              <a:rPr lang="en-US" dirty="0" smtClean="0"/>
              <a:t>’s Journal</a:t>
            </a:r>
          </a:p>
          <a:p>
            <a:r>
              <a:rPr lang="en-US" dirty="0" smtClean="0"/>
              <a:t>The Athens Review of Books</a:t>
            </a:r>
            <a:endParaRPr lang="pt-P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Ηλεκτρονικά περιοδικά</a:t>
            </a:r>
            <a:endParaRPr lang="pt-PT" dirty="0"/>
          </a:p>
        </p:txBody>
      </p:sp>
      <p:sp>
        <p:nvSpPr>
          <p:cNvPr id="3" name="Content Placeholder 2"/>
          <p:cNvSpPr>
            <a:spLocks noGrp="1"/>
          </p:cNvSpPr>
          <p:nvPr>
            <p:ph idx="1"/>
          </p:nvPr>
        </p:nvSpPr>
        <p:spPr/>
        <p:txBody>
          <a:bodyPr/>
          <a:lstStyle/>
          <a:p>
            <a:r>
              <a:rPr lang="pt-PT" dirty="0" smtClean="0">
                <a:hlinkClick r:id="rId2"/>
              </a:rPr>
              <a:t>www.oanagnostis.gr</a:t>
            </a:r>
            <a:endParaRPr lang="pt-PT" dirty="0" smtClean="0"/>
          </a:p>
          <a:p>
            <a:r>
              <a:rPr lang="pt-PT" dirty="0" smtClean="0">
                <a:hlinkClick r:id="rId3"/>
              </a:rPr>
              <a:t>www.diastixo.gr</a:t>
            </a:r>
            <a:endParaRPr lang="pt-PT" dirty="0" smtClean="0"/>
          </a:p>
          <a:p>
            <a:r>
              <a:rPr lang="pt-PT" dirty="0" smtClean="0">
                <a:hlinkClick r:id="rId4"/>
              </a:rPr>
              <a:t>www.culturenow.gr</a:t>
            </a:r>
            <a:endParaRPr lang="pt-PT" dirty="0" smtClean="0"/>
          </a:p>
          <a:p>
            <a:r>
              <a:rPr lang="pt-PT" dirty="0" smtClean="0">
                <a:hlinkClick r:id="rId5"/>
              </a:rPr>
              <a:t>www.diavasame.gr</a:t>
            </a:r>
            <a:endParaRPr lang="pt-PT" dirty="0" smtClean="0"/>
          </a:p>
          <a:p>
            <a:r>
              <a:rPr lang="pt-PT" dirty="0" smtClean="0">
                <a:hlinkClick r:id="rId6"/>
              </a:rPr>
              <a:t>www.fractal.gr</a:t>
            </a:r>
            <a:endParaRPr lang="pt-PT" dirty="0" smtClean="0"/>
          </a:p>
          <a:p>
            <a:r>
              <a:rPr lang="pt-PT" dirty="0" smtClean="0">
                <a:hlinkClick r:id="rId7"/>
              </a:rPr>
              <a:t>www.bookpress.gr</a:t>
            </a:r>
            <a:endParaRPr lang="pt-PT" dirty="0" smtClean="0"/>
          </a:p>
          <a:p>
            <a:endParaRPr lang="pt-PT" dirty="0" smtClean="0"/>
          </a:p>
          <a:p>
            <a:endParaRPr lang="pt-PT" dirty="0" smtClean="0"/>
          </a:p>
          <a:p>
            <a:endParaRPr lang="pt-P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dirty="0"/>
          </a:p>
        </p:txBody>
      </p:sp>
      <p:sp>
        <p:nvSpPr>
          <p:cNvPr id="3" name="Content Placeholder 2"/>
          <p:cNvSpPr>
            <a:spLocks noGrp="1"/>
          </p:cNvSpPr>
          <p:nvPr>
            <p:ph idx="1"/>
          </p:nvPr>
        </p:nvSpPr>
        <p:spPr/>
        <p:txBody>
          <a:bodyPr>
            <a:normAutofit fontScale="70000" lnSpcReduction="20000"/>
          </a:bodyPr>
          <a:lstStyle/>
          <a:p>
            <a:r>
              <a:rPr lang="pt-PT" dirty="0" smtClean="0">
                <a:hlinkClick r:id="rId2"/>
              </a:rPr>
              <a:t>www.biblionet.gr</a:t>
            </a:r>
            <a:endParaRPr lang="pt-PT" dirty="0" smtClean="0"/>
          </a:p>
          <a:p>
            <a:endParaRPr lang="en-US" dirty="0" smtClean="0"/>
          </a:p>
          <a:p>
            <a:pPr algn="just"/>
            <a:r>
              <a:rPr lang="el-GR" sz="3100" b="1" dirty="0" smtClean="0"/>
              <a:t>Κ. Γ. Κασίνης, </a:t>
            </a:r>
            <a:r>
              <a:rPr lang="el-GR" sz="3100" b="1" i="1" dirty="0" smtClean="0"/>
              <a:t>Βιβλιογραφία των ελληνικών μεταφράσεων της ξένης λογοτεχνίας,</a:t>
            </a:r>
            <a:r>
              <a:rPr lang="el-GR" sz="3100" b="1" dirty="0" smtClean="0"/>
              <a:t> ΙΘ΄ – Κ΄  αι. </a:t>
            </a:r>
            <a:r>
              <a:rPr lang="el-GR" sz="3100" dirty="0" smtClean="0"/>
              <a:t> Αυτοτελείς εκδόσεις. Τόμος Α΄ (1801-1900), Αθήνα, ΣΩΒ, 2006, σχ. 29,5 Χ 21,5, σελ. μ΄ + 816 , εικ., Τόμος Β΄ (1901-1950), Αθήνα, ΣΩΒ, 2013, σχ. 29,5 Χ 21,5, σελ. νβ΄+ 596 εικ.</a:t>
            </a:r>
          </a:p>
          <a:p>
            <a:pPr algn="just"/>
            <a:r>
              <a:rPr lang="el-GR" sz="3100" dirty="0" smtClean="0"/>
              <a:t>Οι τόμοι περιλαμβάνουν αναλυτικά Προλεγόμενα, την Βιβλιογραφία των ελληνικών μεταφράσεων, λεπτομερή Ευρετήρια και πλούσια εικονογράφηση. Συγκεκριμένα, ο Πρώτος τόμος περιέχει την βιβλιογραφία του 19</a:t>
            </a:r>
            <a:r>
              <a:rPr lang="el-GR" sz="3100" baseline="30000" dirty="0" smtClean="0"/>
              <a:t>ου</a:t>
            </a:r>
            <a:r>
              <a:rPr lang="el-GR" sz="3100" dirty="0" smtClean="0"/>
              <a:t> αι. (1801-1900), ο δε Δεύτερος  την βιβλιογραφία της πρώτης πεντηκονταετίας του 20</a:t>
            </a:r>
            <a:r>
              <a:rPr lang="el-GR" sz="3100" baseline="30000" dirty="0" smtClean="0"/>
              <a:t>ου</a:t>
            </a:r>
            <a:r>
              <a:rPr lang="el-GR" sz="3100" dirty="0" smtClean="0"/>
              <a:t> αι. (1901-1950).</a:t>
            </a:r>
            <a:endParaRPr lang="en-US" sz="3100" dirty="0" smtClean="0"/>
          </a:p>
          <a:p>
            <a:pPr algn="just"/>
            <a:r>
              <a:rPr lang="en-US" sz="3100" b="1" i="1" dirty="0" smtClean="0"/>
              <a:t>A</a:t>
            </a:r>
            <a:r>
              <a:rPr lang="el-GR" sz="3100" b="1" i="1" dirty="0" smtClean="0"/>
              <a:t>πό τα γαλλικά στα ελληνικά</a:t>
            </a:r>
            <a:r>
              <a:rPr lang="el-GR" sz="3100" dirty="0" smtClean="0"/>
              <a:t>. Οδηγός μεταφράσεων 1945-1995. </a:t>
            </a:r>
            <a:r>
              <a:rPr lang="pt-PT" sz="3100" dirty="0" smtClean="0"/>
              <a:t>Collection de l</a:t>
            </a:r>
            <a:r>
              <a:rPr lang="en-US" sz="3100" dirty="0" smtClean="0"/>
              <a:t>’</a:t>
            </a:r>
            <a:r>
              <a:rPr lang="en-US" sz="3100" dirty="0" smtClean="0"/>
              <a:t>Institut </a:t>
            </a:r>
            <a:r>
              <a:rPr lang="en-US" sz="3100" dirty="0" err="1" smtClean="0"/>
              <a:t>Français</a:t>
            </a:r>
            <a:r>
              <a:rPr lang="en-US" sz="3100" dirty="0" smtClean="0"/>
              <a:t> </a:t>
            </a:r>
            <a:r>
              <a:rPr lang="en-US" sz="3100" dirty="0" err="1" smtClean="0"/>
              <a:t>d’Athènes</a:t>
            </a:r>
            <a:r>
              <a:rPr lang="en-US" sz="3100" dirty="0" smtClean="0"/>
              <a:t>, </a:t>
            </a:r>
            <a:r>
              <a:rPr lang="el-GR" sz="3100" smtClean="0"/>
              <a:t>Αθήνα 1995.</a:t>
            </a:r>
            <a:endParaRPr lang="el-GR" sz="3100" dirty="0" smtClean="0"/>
          </a:p>
          <a:p>
            <a:endParaRPr lang="pt-PT" dirty="0" smtClean="0"/>
          </a:p>
          <a:p>
            <a:endParaRPr lang="pt-P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l-GR" sz="2800"/>
              <a:t>Βήμα 1: Αναζήτηση συγγραφέα</a:t>
            </a:r>
          </a:p>
        </p:txBody>
      </p:sp>
      <p:pic>
        <p:nvPicPr>
          <p:cNvPr id="28675" name="Picture 3"/>
          <p:cNvPicPr>
            <a:picLocks noGrp="1" noChangeAspect="1" noChangeArrowheads="1"/>
          </p:cNvPicPr>
          <p:nvPr>
            <p:ph type="body" idx="1"/>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l-GR" sz="2800"/>
              <a:t>Αποτελέσματα αναζήτησης: Έργα του συγγραφέα</a:t>
            </a:r>
          </a:p>
        </p:txBody>
      </p:sp>
      <p:pic>
        <p:nvPicPr>
          <p:cNvPr id="29699" name="Picture 3"/>
          <p:cNvPicPr>
            <a:picLocks noGrp="1" noChangeAspect="1" noChangeArrowheads="1"/>
          </p:cNvPicPr>
          <p:nvPr>
            <p:ph type="body" idx="1"/>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l-GR" sz="2800"/>
              <a:t>Βήμα 3: Παρουσίαση του βιβλίου</a:t>
            </a:r>
          </a:p>
        </p:txBody>
      </p:sp>
      <p:pic>
        <p:nvPicPr>
          <p:cNvPr id="33795" name="Picture 3"/>
          <p:cNvPicPr>
            <a:picLocks noGrp="1" noChangeAspect="1" noChangeArrowheads="1"/>
          </p:cNvPicPr>
          <p:nvPr>
            <p:ph type="body" idx="1"/>
          </p:nvPr>
        </p:nvPicPr>
        <p:blipFill>
          <a:blip r:embed="rId2" cstate="print"/>
          <a:srcRect/>
          <a:stretch>
            <a:fillRect/>
          </a:stretch>
        </p:blipFill>
        <p:spPr>
          <a:xfrm>
            <a:off x="457200" y="1711349"/>
            <a:ext cx="8229600"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Grp="1" noChangeAspect="1" noChangeArrowheads="1"/>
          </p:cNvPicPr>
          <p:nvPr>
            <p:ph type="body" idx="1"/>
          </p:nvPr>
        </p:nvPicPr>
        <p:blipFill>
          <a:blip r:embed="rId2" cstate="print"/>
          <a:srcRect/>
          <a:stretch>
            <a:fillRect/>
          </a:stretch>
        </p:blipFill>
        <p:spPr>
          <a:xfrm>
            <a:off x="468313" y="1628775"/>
            <a:ext cx="8547100" cy="4700588"/>
          </a:xfrm>
          <a:noFill/>
        </p:spPr>
      </p:pic>
      <p:pic>
        <p:nvPicPr>
          <p:cNvPr id="31748" name="Picture 4"/>
          <p:cNvPicPr>
            <a:picLocks noGrp="1" noChangeAspect="1" noChangeArrowheads="1"/>
          </p:cNvPicPr>
          <p:nvPr>
            <p:ph type="title"/>
          </p:nvPr>
        </p:nvPicPr>
        <p:blipFill>
          <a:blip r:embed="rId3" cstate="print"/>
          <a:srcRect l="16754" t="-941" r="15868" b="50046"/>
          <a:stretch>
            <a:fillRect/>
          </a:stretch>
        </p:blipFill>
        <p:spPr>
          <a:xfrm>
            <a:off x="1692275" y="260350"/>
            <a:ext cx="6323013" cy="1706563"/>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normAutofit fontScale="70000" lnSpcReduction="20000"/>
          </a:bodyPr>
          <a:lstStyle/>
          <a:p>
            <a:r>
              <a:rPr lang="el-GR" dirty="0"/>
              <a:t>Στο μάθημα αυτό δεν υπάρχει προαπαιτούμενο και απευθύνεται κυρίως στους φοιτητές Ε΄ και Ζ΄ εξαμήνου.</a:t>
            </a:r>
            <a:endParaRPr lang="pt-PT" dirty="0"/>
          </a:p>
          <a:p>
            <a:r>
              <a:rPr lang="el-GR" dirty="0"/>
              <a:t>Η παρακολούθηση των μαθημάτων είναι απαραίτητη. Ενδείκνυται ένας ελάχιστος αριθμός</a:t>
            </a:r>
            <a:r>
              <a:rPr lang="pt-PT" dirty="0"/>
              <a:t> </a:t>
            </a:r>
            <a:r>
              <a:rPr lang="el-GR" dirty="0"/>
              <a:t> οκτώ παρουσιών.</a:t>
            </a:r>
            <a:endParaRPr lang="pt-PT" dirty="0"/>
          </a:p>
          <a:p>
            <a:r>
              <a:rPr lang="el-GR" dirty="0"/>
              <a:t>Τρόπος αξιολόγησης: εργασία και εξετάσεις ή μόνο εξετάσεις.</a:t>
            </a:r>
            <a:endParaRPr lang="pt-PT" dirty="0"/>
          </a:p>
          <a:p>
            <a:r>
              <a:rPr lang="el-GR" b="1" dirty="0"/>
              <a:t>Β. Εγγραφή.</a:t>
            </a:r>
            <a:r>
              <a:rPr lang="el-GR" dirty="0"/>
              <a:t> Η εγγραφή στο μάθημα κατοχυρώνεται με τη συμπλήρωση των στοιχείων του φοιτητή στα  δύο πρώτα μαθήματα. Παρασκευή </a:t>
            </a:r>
            <a:r>
              <a:rPr lang="en-US" dirty="0" smtClean="0"/>
              <a:t>19</a:t>
            </a:r>
            <a:r>
              <a:rPr lang="el-GR" dirty="0" smtClean="0"/>
              <a:t>/10 </a:t>
            </a:r>
            <a:r>
              <a:rPr lang="el-GR" dirty="0"/>
              <a:t>και </a:t>
            </a:r>
            <a:r>
              <a:rPr lang="en-US" dirty="0" smtClean="0"/>
              <a:t>26</a:t>
            </a:r>
            <a:r>
              <a:rPr lang="el-GR" dirty="0" smtClean="0"/>
              <a:t>/10</a:t>
            </a:r>
            <a:r>
              <a:rPr lang="el-GR" dirty="0"/>
              <a:t>.</a:t>
            </a:r>
            <a:endParaRPr lang="pt-PT" dirty="0"/>
          </a:p>
          <a:p>
            <a:pPr>
              <a:buNone/>
            </a:pPr>
            <a:r>
              <a:rPr lang="el-GR" dirty="0"/>
              <a:t> </a:t>
            </a:r>
            <a:endParaRPr lang="pt-PT" dirty="0"/>
          </a:p>
          <a:p>
            <a:r>
              <a:rPr lang="el-GR" dirty="0"/>
              <a:t>Λόγω του σεμιναριακού χαρακτήρα του μαθήματος οι θέσεις είναι περιορισμένες (μέγιστος αριθμός φοιτητών 50) και για τον λόγο αυτό </a:t>
            </a:r>
            <a:r>
              <a:rPr lang="el-GR" u="sng" dirty="0"/>
              <a:t>θα τηρηθεί σειρά προτεραιότητας</a:t>
            </a:r>
            <a:r>
              <a:rPr lang="el-GR" dirty="0"/>
              <a:t>. Η λίστα με τα ονόματα των εγγεγραμμένων θα ανακοινωθεί </a:t>
            </a:r>
            <a:r>
              <a:rPr lang="el-GR" b="1" dirty="0"/>
              <a:t>μέσω </a:t>
            </a:r>
            <a:r>
              <a:rPr lang="en-US" b="1" dirty="0"/>
              <a:t>e</a:t>
            </a:r>
            <a:r>
              <a:rPr lang="el-GR" b="1" dirty="0"/>
              <a:t>-</a:t>
            </a:r>
            <a:r>
              <a:rPr lang="en-US" b="1" dirty="0"/>
              <a:t>class</a:t>
            </a:r>
            <a:r>
              <a:rPr lang="el-GR" dirty="0"/>
              <a:t> την Τρίτη </a:t>
            </a:r>
            <a:r>
              <a:rPr lang="en-US" dirty="0" smtClean="0"/>
              <a:t>30</a:t>
            </a:r>
            <a:r>
              <a:rPr lang="el-GR" dirty="0" smtClean="0"/>
              <a:t>/10</a:t>
            </a:r>
            <a:r>
              <a:rPr lang="el-GR" dirty="0"/>
              <a:t>.</a:t>
            </a:r>
            <a:endParaRPr lang="pt-PT" dirty="0"/>
          </a:p>
          <a:p>
            <a:endParaRPr lang="pt-P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p:cNvPicPr>
            <a:picLocks noChangeAspect="1" noChangeArrowheads="1"/>
          </p:cNvPicPr>
          <p:nvPr/>
        </p:nvPicPr>
        <p:blipFill>
          <a:blip r:embed="rId2" cstate="print"/>
          <a:srcRect/>
          <a:stretch>
            <a:fillRect/>
          </a:stretch>
        </p:blipFill>
        <p:spPr bwMode="auto">
          <a:xfrm>
            <a:off x="2411413" y="260350"/>
            <a:ext cx="1831975" cy="2705100"/>
          </a:xfrm>
          <a:prstGeom prst="rect">
            <a:avLst/>
          </a:prstGeom>
          <a:noFill/>
          <a:ln w="9525">
            <a:noFill/>
            <a:miter lim="800000"/>
            <a:headEnd/>
            <a:tailEnd/>
          </a:ln>
        </p:spPr>
      </p:pic>
      <p:pic>
        <p:nvPicPr>
          <p:cNvPr id="57349" name="Picture 5"/>
          <p:cNvPicPr>
            <a:picLocks noChangeAspect="1" noChangeArrowheads="1"/>
          </p:cNvPicPr>
          <p:nvPr/>
        </p:nvPicPr>
        <p:blipFill>
          <a:blip r:embed="rId3" cstate="print"/>
          <a:srcRect/>
          <a:stretch>
            <a:fillRect/>
          </a:stretch>
        </p:blipFill>
        <p:spPr bwMode="auto">
          <a:xfrm>
            <a:off x="468313" y="260350"/>
            <a:ext cx="1755775" cy="2724150"/>
          </a:xfrm>
          <a:prstGeom prst="rect">
            <a:avLst/>
          </a:prstGeom>
          <a:noFill/>
          <a:ln w="9525">
            <a:noFill/>
            <a:miter lim="800000"/>
            <a:headEnd/>
            <a:tailEnd/>
          </a:ln>
        </p:spPr>
      </p:pic>
      <p:pic>
        <p:nvPicPr>
          <p:cNvPr id="57351" name="Picture 7"/>
          <p:cNvPicPr>
            <a:picLocks noChangeAspect="1" noChangeArrowheads="1"/>
          </p:cNvPicPr>
          <p:nvPr/>
        </p:nvPicPr>
        <p:blipFill>
          <a:blip r:embed="rId4" cstate="print"/>
          <a:srcRect/>
          <a:stretch>
            <a:fillRect/>
          </a:stretch>
        </p:blipFill>
        <p:spPr bwMode="auto">
          <a:xfrm>
            <a:off x="6300788" y="333375"/>
            <a:ext cx="1309687" cy="3181350"/>
          </a:xfrm>
          <a:prstGeom prst="rect">
            <a:avLst/>
          </a:prstGeom>
          <a:noFill/>
          <a:ln w="9525">
            <a:noFill/>
            <a:miter lim="800000"/>
            <a:headEnd/>
            <a:tailEnd/>
          </a:ln>
        </p:spPr>
      </p:pic>
      <p:pic>
        <p:nvPicPr>
          <p:cNvPr id="57352" name="Picture 8"/>
          <p:cNvPicPr>
            <a:picLocks noChangeAspect="1" noChangeArrowheads="1"/>
          </p:cNvPicPr>
          <p:nvPr/>
        </p:nvPicPr>
        <p:blipFill>
          <a:blip r:embed="rId5" cstate="print"/>
          <a:srcRect/>
          <a:stretch>
            <a:fillRect/>
          </a:stretch>
        </p:blipFill>
        <p:spPr bwMode="auto">
          <a:xfrm>
            <a:off x="323850" y="3357563"/>
            <a:ext cx="1744663" cy="2692400"/>
          </a:xfrm>
          <a:prstGeom prst="rect">
            <a:avLst/>
          </a:prstGeom>
          <a:noFill/>
          <a:ln w="9525">
            <a:noFill/>
            <a:miter lim="800000"/>
            <a:headEnd/>
            <a:tailEnd/>
          </a:ln>
        </p:spPr>
      </p:pic>
      <p:pic>
        <p:nvPicPr>
          <p:cNvPr id="57353" name="Picture 9"/>
          <p:cNvPicPr>
            <a:picLocks noChangeAspect="1" noChangeArrowheads="1"/>
          </p:cNvPicPr>
          <p:nvPr/>
        </p:nvPicPr>
        <p:blipFill>
          <a:blip r:embed="rId6" cstate="print"/>
          <a:srcRect/>
          <a:stretch>
            <a:fillRect/>
          </a:stretch>
        </p:blipFill>
        <p:spPr bwMode="auto">
          <a:xfrm>
            <a:off x="6156325" y="3716338"/>
            <a:ext cx="1565275" cy="2347912"/>
          </a:xfrm>
          <a:prstGeom prst="rect">
            <a:avLst/>
          </a:prstGeom>
          <a:noFill/>
          <a:ln w="9525">
            <a:noFill/>
            <a:miter lim="800000"/>
            <a:headEnd/>
            <a:tailEnd/>
          </a:ln>
        </p:spPr>
      </p:pic>
      <p:pic>
        <p:nvPicPr>
          <p:cNvPr id="57354" name="Picture 10"/>
          <p:cNvPicPr>
            <a:picLocks noChangeAspect="1" noChangeArrowheads="1"/>
          </p:cNvPicPr>
          <p:nvPr/>
        </p:nvPicPr>
        <p:blipFill>
          <a:blip r:embed="rId7" cstate="print"/>
          <a:srcRect/>
          <a:stretch>
            <a:fillRect/>
          </a:stretch>
        </p:blipFill>
        <p:spPr bwMode="auto">
          <a:xfrm>
            <a:off x="4427538" y="3357563"/>
            <a:ext cx="1593850" cy="2630487"/>
          </a:xfrm>
          <a:prstGeom prst="rect">
            <a:avLst/>
          </a:prstGeom>
          <a:noFill/>
          <a:ln w="9525">
            <a:noFill/>
            <a:miter lim="800000"/>
            <a:headEnd/>
            <a:tailEnd/>
          </a:ln>
        </p:spPr>
      </p:pic>
      <p:pic>
        <p:nvPicPr>
          <p:cNvPr id="57355" name="Picture 11"/>
          <p:cNvPicPr>
            <a:picLocks noChangeAspect="1" noChangeArrowheads="1"/>
          </p:cNvPicPr>
          <p:nvPr/>
        </p:nvPicPr>
        <p:blipFill>
          <a:blip r:embed="rId8" cstate="print"/>
          <a:srcRect/>
          <a:stretch>
            <a:fillRect/>
          </a:stretch>
        </p:blipFill>
        <p:spPr bwMode="auto">
          <a:xfrm>
            <a:off x="4427538" y="333375"/>
            <a:ext cx="1712912" cy="2497138"/>
          </a:xfrm>
          <a:prstGeom prst="rect">
            <a:avLst/>
          </a:prstGeom>
          <a:noFill/>
          <a:ln w="9525">
            <a:noFill/>
            <a:miter lim="800000"/>
            <a:headEnd/>
            <a:tailEnd/>
          </a:ln>
        </p:spPr>
      </p:pic>
      <p:pic>
        <p:nvPicPr>
          <p:cNvPr id="57356" name="Picture 12"/>
          <p:cNvPicPr>
            <a:picLocks noChangeAspect="1" noChangeArrowheads="1"/>
          </p:cNvPicPr>
          <p:nvPr/>
        </p:nvPicPr>
        <p:blipFill>
          <a:blip r:embed="rId9" cstate="print"/>
          <a:srcRect/>
          <a:stretch>
            <a:fillRect/>
          </a:stretch>
        </p:blipFill>
        <p:spPr bwMode="auto">
          <a:xfrm>
            <a:off x="2268538" y="3429000"/>
            <a:ext cx="1928812" cy="256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fr-FR" sz="3000" i="1"/>
              <a:t>Cités à la dérive</a:t>
            </a:r>
            <a:r>
              <a:rPr lang="fr-FR" sz="3000"/>
              <a:t> – </a:t>
            </a:r>
            <a:r>
              <a:rPr lang="fr-FR" sz="3000" i="1"/>
              <a:t>Ciudades a la deriva</a:t>
            </a:r>
            <a:r>
              <a:rPr lang="fr-FR" sz="3000"/>
              <a:t> de Stratis Tsirkas</a:t>
            </a:r>
            <a:endParaRPr lang="el-GR" sz="3000"/>
          </a:p>
        </p:txBody>
      </p:sp>
      <p:sp>
        <p:nvSpPr>
          <p:cNvPr id="30758" name="Rectangle 38"/>
          <p:cNvSpPr>
            <a:spLocks noGrp="1" noChangeArrowheads="1"/>
          </p:cNvSpPr>
          <p:nvPr>
            <p:ph type="body" sz="half" idx="1"/>
          </p:nvPr>
        </p:nvSpPr>
        <p:spPr>
          <a:xfrm>
            <a:off x="179388" y="2060575"/>
            <a:ext cx="4968875" cy="4248150"/>
          </a:xfrm>
        </p:spPr>
        <p:txBody>
          <a:bodyPr/>
          <a:lstStyle/>
          <a:p>
            <a:pPr>
              <a:lnSpc>
                <a:spcPct val="80000"/>
              </a:lnSpc>
              <a:buFont typeface="Wingdings" pitchFamily="2" charset="2"/>
              <a:buNone/>
            </a:pPr>
            <a:endParaRPr lang="en-US" sz="1400" dirty="0"/>
          </a:p>
          <a:p>
            <a:pPr>
              <a:lnSpc>
                <a:spcPct val="80000"/>
              </a:lnSpc>
              <a:buFont typeface="Wingdings" pitchFamily="2" charset="2"/>
              <a:buNone/>
            </a:pPr>
            <a:endParaRPr lang="en-US" sz="1400" dirty="0"/>
          </a:p>
          <a:p>
            <a:pPr>
              <a:lnSpc>
                <a:spcPct val="80000"/>
              </a:lnSpc>
              <a:buFont typeface="Wingdings" pitchFamily="2" charset="2"/>
              <a:buNone/>
            </a:pPr>
            <a:endParaRPr lang="en-US" sz="1400" dirty="0"/>
          </a:p>
          <a:p>
            <a:pPr>
              <a:lnSpc>
                <a:spcPct val="80000"/>
              </a:lnSpc>
              <a:buFont typeface="Wingdings" pitchFamily="2" charset="2"/>
              <a:buNone/>
            </a:pPr>
            <a:endParaRPr lang="en-US" sz="1400" dirty="0"/>
          </a:p>
          <a:p>
            <a:pPr>
              <a:lnSpc>
                <a:spcPct val="80000"/>
              </a:lnSpc>
              <a:buFont typeface="Wingdings" pitchFamily="2" charset="2"/>
              <a:buNone/>
            </a:pPr>
            <a:endParaRPr lang="en-US" sz="1400" dirty="0"/>
          </a:p>
          <a:p>
            <a:pPr>
              <a:lnSpc>
                <a:spcPct val="80000"/>
              </a:lnSpc>
              <a:buFont typeface="Wingdings" pitchFamily="2" charset="2"/>
              <a:buNone/>
            </a:pPr>
            <a:endParaRPr lang="en-US" sz="1400" dirty="0"/>
          </a:p>
          <a:p>
            <a:pPr>
              <a:lnSpc>
                <a:spcPct val="80000"/>
              </a:lnSpc>
              <a:buFont typeface="Wingdings" pitchFamily="2" charset="2"/>
              <a:buNone/>
            </a:pPr>
            <a:endParaRPr lang="en-US" sz="1400" dirty="0"/>
          </a:p>
          <a:p>
            <a:pPr>
              <a:lnSpc>
                <a:spcPct val="80000"/>
              </a:lnSpc>
              <a:buFont typeface="Wingdings" pitchFamily="2" charset="2"/>
              <a:buNone/>
            </a:pPr>
            <a:endParaRPr lang="en-US" sz="1600" dirty="0"/>
          </a:p>
          <a:p>
            <a:pPr>
              <a:lnSpc>
                <a:spcPct val="80000"/>
              </a:lnSpc>
              <a:buFont typeface="Wingdings" pitchFamily="2" charset="2"/>
              <a:buNone/>
            </a:pPr>
            <a:endParaRPr lang="en-US" sz="1400" dirty="0"/>
          </a:p>
          <a:p>
            <a:pPr>
              <a:lnSpc>
                <a:spcPct val="115000"/>
              </a:lnSpc>
              <a:buFont typeface="Wingdings" pitchFamily="2" charset="2"/>
              <a:buNone/>
            </a:pPr>
            <a:r>
              <a:rPr lang="en-US" sz="1400" dirty="0" err="1"/>
              <a:t>Ath</a:t>
            </a:r>
            <a:r>
              <a:rPr lang="fr-CA" sz="1400" dirty="0" err="1"/>
              <a:t>ènes</a:t>
            </a:r>
            <a:r>
              <a:rPr lang="fr-CA" sz="1400" dirty="0"/>
              <a:t>: </a:t>
            </a:r>
            <a:r>
              <a:rPr lang="fr-CA" sz="1400" dirty="0" err="1"/>
              <a:t>Kedros</a:t>
            </a:r>
            <a:r>
              <a:rPr lang="fr-CA" sz="1400" dirty="0"/>
              <a:t> 1960, 1962, 1965</a:t>
            </a:r>
          </a:p>
          <a:p>
            <a:pPr>
              <a:lnSpc>
                <a:spcPct val="115000"/>
              </a:lnSpc>
              <a:buFont typeface="Wingdings" pitchFamily="2" charset="2"/>
              <a:buNone/>
            </a:pPr>
            <a:r>
              <a:rPr lang="fr-CA" sz="1400" dirty="0"/>
              <a:t>			        Buenos Aires: </a:t>
            </a:r>
            <a:r>
              <a:rPr lang="fr-CA" sz="1400" dirty="0" err="1"/>
              <a:t>Emecé</a:t>
            </a:r>
            <a:r>
              <a:rPr lang="fr-CA" sz="1400" dirty="0"/>
              <a:t> 1977</a:t>
            </a:r>
            <a:endParaRPr lang="el-GR" sz="1400" dirty="0"/>
          </a:p>
        </p:txBody>
      </p:sp>
      <p:sp>
        <p:nvSpPr>
          <p:cNvPr id="30759" name="Rectangle 39"/>
          <p:cNvSpPr>
            <a:spLocks noGrp="1" noChangeArrowheads="1"/>
          </p:cNvSpPr>
          <p:nvPr>
            <p:ph type="body" sz="half" idx="2"/>
          </p:nvPr>
        </p:nvSpPr>
        <p:spPr>
          <a:xfrm>
            <a:off x="5364163" y="2349500"/>
            <a:ext cx="3671887" cy="3746500"/>
          </a:xfrm>
        </p:spPr>
        <p:txBody>
          <a:bodyPr/>
          <a:lstStyle/>
          <a:p>
            <a:pPr>
              <a:lnSpc>
                <a:spcPct val="80000"/>
              </a:lnSpc>
              <a:buFont typeface="Wingdings" pitchFamily="2" charset="2"/>
              <a:buNone/>
            </a:pPr>
            <a:endParaRPr lang="fr-CA" sz="1600"/>
          </a:p>
          <a:p>
            <a:pPr>
              <a:lnSpc>
                <a:spcPct val="80000"/>
              </a:lnSpc>
              <a:buFont typeface="Wingdings" pitchFamily="2" charset="2"/>
              <a:buNone/>
            </a:pPr>
            <a:endParaRPr lang="fr-CA" sz="1600"/>
          </a:p>
          <a:p>
            <a:pPr>
              <a:lnSpc>
                <a:spcPct val="80000"/>
              </a:lnSpc>
              <a:buFont typeface="Wingdings" pitchFamily="2" charset="2"/>
              <a:buNone/>
            </a:pPr>
            <a:endParaRPr lang="fr-CA" sz="1600"/>
          </a:p>
          <a:p>
            <a:pPr>
              <a:lnSpc>
                <a:spcPct val="80000"/>
              </a:lnSpc>
              <a:buFont typeface="Wingdings" pitchFamily="2" charset="2"/>
              <a:buNone/>
            </a:pPr>
            <a:endParaRPr lang="fr-CA" sz="1600"/>
          </a:p>
          <a:p>
            <a:pPr>
              <a:lnSpc>
                <a:spcPct val="80000"/>
              </a:lnSpc>
              <a:buFont typeface="Wingdings" pitchFamily="2" charset="2"/>
              <a:buNone/>
            </a:pPr>
            <a:endParaRPr lang="fr-CA" sz="1600"/>
          </a:p>
          <a:p>
            <a:pPr>
              <a:lnSpc>
                <a:spcPct val="80000"/>
              </a:lnSpc>
              <a:buFont typeface="Wingdings" pitchFamily="2" charset="2"/>
              <a:buNone/>
            </a:pPr>
            <a:endParaRPr lang="fr-CA" sz="1600"/>
          </a:p>
          <a:p>
            <a:pPr>
              <a:lnSpc>
                <a:spcPct val="80000"/>
              </a:lnSpc>
              <a:buFont typeface="Wingdings" pitchFamily="2" charset="2"/>
              <a:buNone/>
            </a:pPr>
            <a:endParaRPr lang="fr-CA" sz="1600"/>
          </a:p>
          <a:p>
            <a:pPr>
              <a:lnSpc>
                <a:spcPct val="80000"/>
              </a:lnSpc>
              <a:buFont typeface="Wingdings" pitchFamily="2" charset="2"/>
              <a:buNone/>
            </a:pPr>
            <a:endParaRPr lang="fr-CA" sz="1600"/>
          </a:p>
          <a:p>
            <a:pPr>
              <a:lnSpc>
                <a:spcPct val="80000"/>
              </a:lnSpc>
              <a:buFont typeface="Wingdings" pitchFamily="2" charset="2"/>
              <a:buNone/>
            </a:pPr>
            <a:endParaRPr lang="fr-CA" sz="1600"/>
          </a:p>
          <a:p>
            <a:pPr>
              <a:lnSpc>
                <a:spcPct val="80000"/>
              </a:lnSpc>
              <a:buFont typeface="Wingdings" pitchFamily="2" charset="2"/>
              <a:buNone/>
            </a:pPr>
            <a:endParaRPr lang="fr-CA" sz="1600"/>
          </a:p>
          <a:p>
            <a:pPr>
              <a:lnSpc>
                <a:spcPct val="80000"/>
              </a:lnSpc>
              <a:buFont typeface="Wingdings" pitchFamily="2" charset="2"/>
              <a:buNone/>
            </a:pPr>
            <a:endParaRPr lang="fr-CA" sz="1600"/>
          </a:p>
          <a:p>
            <a:pPr>
              <a:lnSpc>
                <a:spcPct val="80000"/>
              </a:lnSpc>
              <a:buFont typeface="Wingdings" pitchFamily="2" charset="2"/>
              <a:buNone/>
            </a:pPr>
            <a:r>
              <a:rPr lang="fr-CA" sz="1400"/>
              <a:t>Paris: Le Seuil 1971   </a:t>
            </a:r>
          </a:p>
          <a:p>
            <a:pPr>
              <a:lnSpc>
                <a:spcPct val="80000"/>
              </a:lnSpc>
              <a:buFont typeface="Wingdings" pitchFamily="2" charset="2"/>
              <a:buNone/>
            </a:pPr>
            <a:endParaRPr lang="fr-CA" sz="1400"/>
          </a:p>
          <a:p>
            <a:pPr>
              <a:lnSpc>
                <a:spcPct val="80000"/>
              </a:lnSpc>
              <a:buFont typeface="Wingdings" pitchFamily="2" charset="2"/>
              <a:buNone/>
            </a:pPr>
            <a:endParaRPr lang="fr-CA" sz="1400"/>
          </a:p>
          <a:p>
            <a:pPr>
              <a:lnSpc>
                <a:spcPct val="80000"/>
              </a:lnSpc>
              <a:buFont typeface="Wingdings" pitchFamily="2" charset="2"/>
              <a:buNone/>
            </a:pPr>
            <a:r>
              <a:rPr lang="fr-CA" sz="1400"/>
              <a:t>		                 Madrid: </a:t>
            </a:r>
            <a:r>
              <a:rPr lang="el-GR" sz="1400"/>
              <a:t>Cátedra </a:t>
            </a:r>
            <a:r>
              <a:rPr lang="fr-CA" sz="1400"/>
              <a:t>2011</a:t>
            </a:r>
            <a:endParaRPr lang="el-GR" sz="1400"/>
          </a:p>
        </p:txBody>
      </p:sp>
      <p:pic>
        <p:nvPicPr>
          <p:cNvPr id="30731" name="Picture 11" descr="Cités à la dérive de Stratis Tsirkas"/>
          <p:cNvPicPr>
            <a:picLocks noChangeAspect="1" noChangeArrowheads="1"/>
          </p:cNvPicPr>
          <p:nvPr/>
        </p:nvPicPr>
        <p:blipFill>
          <a:blip r:embed="rId2" cstate="print"/>
          <a:srcRect/>
          <a:stretch>
            <a:fillRect/>
          </a:stretch>
        </p:blipFill>
        <p:spPr bwMode="auto">
          <a:xfrm>
            <a:off x="5435600" y="1989138"/>
            <a:ext cx="1716088" cy="2838450"/>
          </a:xfrm>
          <a:prstGeom prst="rect">
            <a:avLst/>
          </a:prstGeom>
          <a:noFill/>
        </p:spPr>
      </p:pic>
      <p:pic>
        <p:nvPicPr>
          <p:cNvPr id="30741" name="Picture 21" descr="http://www.os3.gr/arhive_afieromata/videothiki/tsirkas/akyvernites_tsirkasx3.gif"/>
          <p:cNvPicPr>
            <a:picLocks noChangeAspect="1" noChangeArrowheads="1"/>
          </p:cNvPicPr>
          <p:nvPr/>
        </p:nvPicPr>
        <p:blipFill>
          <a:blip r:embed="rId3" cstate="print"/>
          <a:srcRect/>
          <a:stretch>
            <a:fillRect/>
          </a:stretch>
        </p:blipFill>
        <p:spPr bwMode="auto">
          <a:xfrm>
            <a:off x="107950" y="1484313"/>
            <a:ext cx="5207000" cy="2516187"/>
          </a:xfrm>
          <a:prstGeom prst="rect">
            <a:avLst/>
          </a:prstGeom>
          <a:noFill/>
        </p:spPr>
      </p:pic>
      <p:pic>
        <p:nvPicPr>
          <p:cNvPr id="30743" name="Picture 23" descr="http://www.pasajeslibros.com/static/img/portadas/9788437628844.jpg"/>
          <p:cNvPicPr>
            <a:picLocks noChangeAspect="1" noChangeArrowheads="1"/>
          </p:cNvPicPr>
          <p:nvPr/>
        </p:nvPicPr>
        <p:blipFill>
          <a:blip r:embed="rId4" cstate="print"/>
          <a:srcRect/>
          <a:stretch>
            <a:fillRect/>
          </a:stretch>
        </p:blipFill>
        <p:spPr bwMode="auto">
          <a:xfrm>
            <a:off x="7235825" y="2708275"/>
            <a:ext cx="1743075" cy="2857500"/>
          </a:xfrm>
          <a:prstGeom prst="rect">
            <a:avLst/>
          </a:prstGeom>
          <a:noFill/>
        </p:spPr>
      </p:pic>
      <p:pic>
        <p:nvPicPr>
          <p:cNvPr id="30746" name="Picture 26" descr="el-circulo-en-jerusalem-stratis-tsirkas_MLA-O-53653430_3209"/>
          <p:cNvPicPr>
            <a:picLocks noChangeAspect="1" noChangeArrowheads="1"/>
          </p:cNvPicPr>
          <p:nvPr/>
        </p:nvPicPr>
        <p:blipFill>
          <a:blip r:embed="rId5" cstate="print"/>
          <a:srcRect/>
          <a:stretch>
            <a:fillRect/>
          </a:stretch>
        </p:blipFill>
        <p:spPr bwMode="auto">
          <a:xfrm>
            <a:off x="250825" y="4630738"/>
            <a:ext cx="1514475" cy="2227262"/>
          </a:xfrm>
          <a:prstGeom prst="rect">
            <a:avLst/>
          </a:prstGeom>
          <a:noFill/>
        </p:spPr>
      </p:pic>
      <p:pic>
        <p:nvPicPr>
          <p:cNvPr id="30750" name="Picture 30" descr="el-murcielago-en-alejandria-tsirkas-emece_MLA-F-4600249525_072013"/>
          <p:cNvPicPr>
            <a:picLocks noChangeAspect="1" noChangeArrowheads="1"/>
          </p:cNvPicPr>
          <p:nvPr/>
        </p:nvPicPr>
        <p:blipFill>
          <a:blip r:embed="rId6" cstate="print"/>
          <a:srcRect/>
          <a:stretch>
            <a:fillRect/>
          </a:stretch>
        </p:blipFill>
        <p:spPr bwMode="auto">
          <a:xfrm>
            <a:off x="3348038" y="4683125"/>
            <a:ext cx="1450975" cy="2174875"/>
          </a:xfrm>
          <a:prstGeom prst="rect">
            <a:avLst/>
          </a:prstGeom>
          <a:noFill/>
        </p:spPr>
      </p:pic>
      <p:pic>
        <p:nvPicPr>
          <p:cNvPr id="30752" name="Picture 32" descr="ariadna-en-el-cairo-stratis-tsirkas-emece-1976_MLA-F-110601143_8985"/>
          <p:cNvPicPr>
            <a:picLocks noChangeAspect="1" noChangeArrowheads="1"/>
          </p:cNvPicPr>
          <p:nvPr/>
        </p:nvPicPr>
        <p:blipFill>
          <a:blip r:embed="rId7" cstate="print"/>
          <a:srcRect/>
          <a:stretch>
            <a:fillRect/>
          </a:stretch>
        </p:blipFill>
        <p:spPr bwMode="auto">
          <a:xfrm>
            <a:off x="1835150" y="4660900"/>
            <a:ext cx="1479550" cy="21971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3500" y="0"/>
            <a:ext cx="8937625" cy="1557338"/>
          </a:xfrm>
        </p:spPr>
        <p:txBody>
          <a:bodyPr>
            <a:normAutofit fontScale="90000"/>
          </a:bodyPr>
          <a:lstStyle/>
          <a:p>
            <a:pPr eaLnBrk="1" hangingPunct="1">
              <a:defRPr/>
            </a:pPr>
            <a:r>
              <a:rPr lang="en-US" sz="4000" smtClean="0"/>
              <a:t>Les oeuvres d’</a:t>
            </a:r>
            <a:r>
              <a:rPr lang="fr-CA" sz="4000" smtClean="0"/>
              <a:t>Arthur Rimbaud :</a:t>
            </a:r>
            <a:br>
              <a:rPr lang="fr-CA" sz="4000" smtClean="0"/>
            </a:br>
            <a:r>
              <a:rPr lang="fr-CA" sz="4000" i="1" smtClean="0"/>
              <a:t>Une saison en enfer</a:t>
            </a:r>
            <a:r>
              <a:rPr lang="fr-CA" sz="4000" smtClean="0"/>
              <a:t> (1873)</a:t>
            </a:r>
            <a:br>
              <a:rPr lang="fr-CA" sz="4000" smtClean="0"/>
            </a:br>
            <a:r>
              <a:rPr lang="fr-CA" sz="4000" i="1" smtClean="0"/>
              <a:t>Illuminations</a:t>
            </a:r>
            <a:r>
              <a:rPr lang="fr-CA" sz="4000" smtClean="0"/>
              <a:t> (1886)</a:t>
            </a:r>
            <a:endParaRPr lang="el-GR" sz="4000" smtClean="0"/>
          </a:p>
        </p:txBody>
      </p:sp>
      <p:pic>
        <p:nvPicPr>
          <p:cNvPr id="24579" name="Picture 9" descr="108"/>
          <p:cNvPicPr>
            <a:picLocks noChangeAspect="1" noChangeArrowheads="1"/>
          </p:cNvPicPr>
          <p:nvPr/>
        </p:nvPicPr>
        <p:blipFill>
          <a:blip r:embed="rId2" cstate="print"/>
          <a:srcRect/>
          <a:stretch>
            <a:fillRect/>
          </a:stretch>
        </p:blipFill>
        <p:spPr bwMode="auto">
          <a:xfrm>
            <a:off x="755576" y="1844824"/>
            <a:ext cx="2857500" cy="4257675"/>
          </a:xfrm>
          <a:prstGeom prst="rect">
            <a:avLst/>
          </a:prstGeom>
          <a:noFill/>
          <a:ln w="9525">
            <a:noFill/>
            <a:miter lim="800000"/>
            <a:headEnd/>
            <a:tailEnd/>
          </a:ln>
        </p:spPr>
      </p:pic>
      <p:pic>
        <p:nvPicPr>
          <p:cNvPr id="24580" name="Picture 13" descr="librairie-sourget-rimbaud-207-1-big"/>
          <p:cNvPicPr>
            <a:picLocks noChangeAspect="1" noChangeArrowheads="1"/>
          </p:cNvPicPr>
          <p:nvPr/>
        </p:nvPicPr>
        <p:blipFill>
          <a:blip r:embed="rId3" cstate="print"/>
          <a:srcRect/>
          <a:stretch>
            <a:fillRect/>
          </a:stretch>
        </p:blipFill>
        <p:spPr bwMode="auto">
          <a:xfrm>
            <a:off x="3995738" y="1844675"/>
            <a:ext cx="2820987" cy="4191000"/>
          </a:xfrm>
          <a:prstGeom prst="rect">
            <a:avLst/>
          </a:prstGeom>
          <a:noFill/>
          <a:ln w="9525">
            <a:noFill/>
            <a:miter lim="800000"/>
            <a:headEnd/>
            <a:tailEnd/>
          </a:ln>
        </p:spPr>
      </p:pic>
      <p:sp>
        <p:nvSpPr>
          <p:cNvPr id="24581" name="AutoShape 15" descr="Αποτέλεσμα εικόνας για arthur rimbaud"/>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pt-PT"/>
          </a:p>
        </p:txBody>
      </p:sp>
      <p:pic>
        <p:nvPicPr>
          <p:cNvPr id="24582" name="Picture 17" descr="220px-Rimbaud"/>
          <p:cNvPicPr>
            <a:picLocks noChangeAspect="1" noChangeArrowheads="1"/>
          </p:cNvPicPr>
          <p:nvPr/>
        </p:nvPicPr>
        <p:blipFill>
          <a:blip r:embed="rId4" cstate="print"/>
          <a:srcRect/>
          <a:stretch>
            <a:fillRect/>
          </a:stretch>
        </p:blipFill>
        <p:spPr bwMode="auto">
          <a:xfrm>
            <a:off x="7164288" y="0"/>
            <a:ext cx="1979712"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A"/>
          <p:cNvPicPr>
            <a:picLocks noChangeAspect="1" noChangeArrowheads="1"/>
          </p:cNvPicPr>
          <p:nvPr/>
        </p:nvPicPr>
        <p:blipFill>
          <a:blip r:embed="rId2" cstate="print"/>
          <a:srcRect l="4027" r="-354" b="2348"/>
          <a:stretch>
            <a:fillRect/>
          </a:stretch>
        </p:blipFill>
        <p:spPr bwMode="auto">
          <a:xfrm>
            <a:off x="3059832" y="908720"/>
            <a:ext cx="3455987" cy="4968999"/>
          </a:xfrm>
          <a:prstGeom prst="rect">
            <a:avLst/>
          </a:prstGeom>
          <a:noFill/>
          <a:ln w="9525">
            <a:noFill/>
            <a:miter lim="800000"/>
            <a:headEnd/>
            <a:tailEnd/>
          </a:ln>
        </p:spPr>
      </p:pic>
      <p:sp>
        <p:nvSpPr>
          <p:cNvPr id="74757" name="Rectangle 5"/>
          <p:cNvSpPr>
            <a:spLocks noGrp="1" noChangeArrowheads="1"/>
          </p:cNvSpPr>
          <p:nvPr>
            <p:ph type="title"/>
          </p:nvPr>
        </p:nvSpPr>
        <p:spPr>
          <a:xfrm>
            <a:off x="539750" y="266700"/>
            <a:ext cx="8461375" cy="714375"/>
          </a:xfrm>
        </p:spPr>
        <p:txBody>
          <a:bodyPr>
            <a:normAutofit fontScale="90000"/>
          </a:bodyPr>
          <a:lstStyle/>
          <a:p>
            <a:pPr eaLnBrk="1" hangingPunct="1">
              <a:defRPr/>
            </a:pPr>
            <a:r>
              <a:rPr lang="fr-CA" dirty="0" smtClean="0"/>
              <a:t>Les retraductions de Rimbaud en grec</a:t>
            </a:r>
            <a:endParaRPr lang="el-GR" dirty="0" smtClean="0"/>
          </a:p>
        </p:txBody>
      </p:sp>
      <p:sp>
        <p:nvSpPr>
          <p:cNvPr id="25604" name="Rectangle 6"/>
          <p:cNvSpPr>
            <a:spLocks noGrp="1" noChangeArrowheads="1"/>
          </p:cNvSpPr>
          <p:nvPr>
            <p:ph type="body" sz="half" idx="1"/>
          </p:nvPr>
        </p:nvSpPr>
        <p:spPr>
          <a:xfrm>
            <a:off x="2124075" y="5876925"/>
            <a:ext cx="5832475" cy="720725"/>
          </a:xfrm>
          <a:noFill/>
        </p:spPr>
        <p:txBody>
          <a:bodyPr/>
          <a:lstStyle/>
          <a:p>
            <a:pPr eaLnBrk="1" hangingPunct="1">
              <a:lnSpc>
                <a:spcPct val="95000"/>
              </a:lnSpc>
              <a:spcBef>
                <a:spcPct val="35000"/>
              </a:spcBef>
              <a:buFont typeface="Wingdings" pitchFamily="2" charset="2"/>
              <a:buNone/>
            </a:pPr>
            <a:r>
              <a:rPr lang="en-US" sz="1200" smtClean="0"/>
              <a:t>	</a:t>
            </a:r>
            <a:r>
              <a:rPr lang="pt-PT" sz="1500" smtClean="0"/>
              <a:t>Arthur Rimbaud, </a:t>
            </a:r>
            <a:r>
              <a:rPr lang="el-GR" sz="1500" i="1" smtClean="0"/>
              <a:t>Πεζά</a:t>
            </a:r>
            <a:r>
              <a:rPr lang="pt-PT" sz="1500" i="1" smtClean="0"/>
              <a:t> </a:t>
            </a:r>
            <a:r>
              <a:rPr lang="el-GR" sz="1500" i="1" smtClean="0"/>
              <a:t>Ποιήματα</a:t>
            </a:r>
            <a:r>
              <a:rPr lang="pt-PT" sz="1500" smtClean="0"/>
              <a:t>, </a:t>
            </a:r>
            <a:r>
              <a:rPr lang="el-GR" sz="1500" smtClean="0"/>
              <a:t>μετ</a:t>
            </a:r>
            <a:r>
              <a:rPr lang="pt-PT" sz="1500" smtClean="0"/>
              <a:t>. </a:t>
            </a:r>
            <a:r>
              <a:rPr lang="el-GR" sz="1500" smtClean="0"/>
              <a:t>Γιάννης Σφακιανάκης, Α.Ε.Ε., Εταιρία «Φλόγα», Αθήνα, 1945.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
          <p:cNvPicPr>
            <a:picLocks noChangeAspect="1" noChangeArrowheads="1"/>
          </p:cNvPicPr>
          <p:nvPr/>
        </p:nvPicPr>
        <p:blipFill>
          <a:blip r:embed="rId2" cstate="print"/>
          <a:srcRect/>
          <a:stretch>
            <a:fillRect/>
          </a:stretch>
        </p:blipFill>
        <p:spPr bwMode="auto">
          <a:xfrm>
            <a:off x="6659563" y="1628775"/>
            <a:ext cx="2089150" cy="3600450"/>
          </a:xfrm>
          <a:prstGeom prst="rect">
            <a:avLst/>
          </a:prstGeom>
          <a:noFill/>
          <a:ln w="9525">
            <a:noFill/>
            <a:miter lim="800000"/>
            <a:headEnd/>
            <a:tailEnd/>
          </a:ln>
        </p:spPr>
      </p:pic>
      <p:pic>
        <p:nvPicPr>
          <p:cNvPr id="26627" name="Picture 5" descr="A"/>
          <p:cNvPicPr>
            <a:picLocks noChangeAspect="1" noChangeArrowheads="1"/>
          </p:cNvPicPr>
          <p:nvPr/>
        </p:nvPicPr>
        <p:blipFill>
          <a:blip r:embed="rId3" cstate="print"/>
          <a:srcRect/>
          <a:stretch>
            <a:fillRect/>
          </a:stretch>
        </p:blipFill>
        <p:spPr bwMode="auto">
          <a:xfrm>
            <a:off x="468313" y="1700213"/>
            <a:ext cx="2278062" cy="3606800"/>
          </a:xfrm>
          <a:prstGeom prst="rect">
            <a:avLst/>
          </a:prstGeom>
          <a:noFill/>
          <a:ln w="9525">
            <a:noFill/>
            <a:miter lim="800000"/>
            <a:headEnd/>
            <a:tailEnd/>
          </a:ln>
        </p:spPr>
      </p:pic>
      <p:pic>
        <p:nvPicPr>
          <p:cNvPr id="26628" name="Picture 7" descr="A"/>
          <p:cNvPicPr>
            <a:picLocks noChangeAspect="1" noChangeArrowheads="1"/>
          </p:cNvPicPr>
          <p:nvPr/>
        </p:nvPicPr>
        <p:blipFill>
          <a:blip r:embed="rId4" cstate="print"/>
          <a:srcRect/>
          <a:stretch>
            <a:fillRect/>
          </a:stretch>
        </p:blipFill>
        <p:spPr bwMode="auto">
          <a:xfrm>
            <a:off x="3492500" y="2924175"/>
            <a:ext cx="2255838" cy="3581400"/>
          </a:xfrm>
          <a:prstGeom prst="rect">
            <a:avLst/>
          </a:prstGeom>
          <a:noFill/>
          <a:ln w="9525">
            <a:noFill/>
            <a:miter lim="800000"/>
            <a:headEnd/>
            <a:tailEnd/>
          </a:ln>
        </p:spPr>
      </p:pic>
      <p:sp>
        <p:nvSpPr>
          <p:cNvPr id="73736" name="Rectangle 8"/>
          <p:cNvSpPr>
            <a:spLocks noGrp="1" noChangeArrowheads="1"/>
          </p:cNvSpPr>
          <p:nvPr>
            <p:ph type="title"/>
          </p:nvPr>
        </p:nvSpPr>
        <p:spPr/>
        <p:txBody>
          <a:bodyPr>
            <a:normAutofit fontScale="90000"/>
          </a:bodyPr>
          <a:lstStyle/>
          <a:p>
            <a:pPr algn="ctr" eaLnBrk="1" hangingPunct="1">
              <a:defRPr/>
            </a:pPr>
            <a:r>
              <a:rPr lang="en-US" smtClean="0"/>
              <a:t>Arthur Rimbaud, </a:t>
            </a:r>
            <a:r>
              <a:rPr lang="en-US" i="1" smtClean="0"/>
              <a:t>Une saison en enfer</a:t>
            </a:r>
            <a:endParaRPr lang="el-GR" i="1" smtClean="0"/>
          </a:p>
        </p:txBody>
      </p:sp>
      <p:sp>
        <p:nvSpPr>
          <p:cNvPr id="26630" name="Rectangle 9"/>
          <p:cNvSpPr>
            <a:spLocks noGrp="1" noChangeArrowheads="1"/>
          </p:cNvSpPr>
          <p:nvPr>
            <p:ph type="body" sz="half" idx="1"/>
          </p:nvPr>
        </p:nvSpPr>
        <p:spPr>
          <a:xfrm>
            <a:off x="107950" y="5300663"/>
            <a:ext cx="3095625" cy="1223962"/>
          </a:xfrm>
        </p:spPr>
        <p:txBody>
          <a:bodyPr/>
          <a:lstStyle/>
          <a:p>
            <a:pPr eaLnBrk="1" hangingPunct="1">
              <a:lnSpc>
                <a:spcPct val="105000"/>
              </a:lnSpc>
              <a:spcBef>
                <a:spcPct val="25000"/>
              </a:spcBef>
              <a:buFont typeface="Wingdings" pitchFamily="2" charset="2"/>
              <a:buNone/>
            </a:pPr>
            <a:r>
              <a:rPr lang="en-US" sz="1500" dirty="0" smtClean="0"/>
              <a:t>	Arthur Rimbaud</a:t>
            </a:r>
            <a:r>
              <a:rPr lang="el-GR" sz="1500" dirty="0" smtClean="0"/>
              <a:t>, </a:t>
            </a:r>
            <a:r>
              <a:rPr lang="el-GR" sz="1500" i="1" dirty="0" smtClean="0"/>
              <a:t>Μια Εποχή στην κόλαση</a:t>
            </a:r>
            <a:r>
              <a:rPr lang="el-GR" sz="1500" dirty="0" smtClean="0"/>
              <a:t>, μετ. Νίκος Σπάνιας, χ.ε., Θεσσαλονίκη, 1962.</a:t>
            </a:r>
          </a:p>
        </p:txBody>
      </p:sp>
      <p:sp>
        <p:nvSpPr>
          <p:cNvPr id="26631" name="Rectangle 10"/>
          <p:cNvSpPr>
            <a:spLocks noGrp="1" noChangeArrowheads="1"/>
          </p:cNvSpPr>
          <p:nvPr>
            <p:ph type="body" sz="half" idx="2"/>
          </p:nvPr>
        </p:nvSpPr>
        <p:spPr>
          <a:xfrm>
            <a:off x="6011863" y="5300663"/>
            <a:ext cx="3132137" cy="1295400"/>
          </a:xfrm>
        </p:spPr>
        <p:txBody>
          <a:bodyPr/>
          <a:lstStyle/>
          <a:p>
            <a:pPr eaLnBrk="1" hangingPunct="1">
              <a:lnSpc>
                <a:spcPct val="105000"/>
              </a:lnSpc>
              <a:spcBef>
                <a:spcPct val="25000"/>
              </a:spcBef>
              <a:buFont typeface="Wingdings" pitchFamily="2" charset="2"/>
              <a:buNone/>
            </a:pPr>
            <a:r>
              <a:rPr lang="en-US" sz="1000" smtClean="0"/>
              <a:t>	</a:t>
            </a:r>
            <a:r>
              <a:rPr lang="en-US" sz="1500" smtClean="0"/>
              <a:t>Arthur Rimbaud</a:t>
            </a:r>
            <a:r>
              <a:rPr lang="el-GR" sz="1500" smtClean="0"/>
              <a:t>,</a:t>
            </a:r>
            <a:r>
              <a:rPr lang="el-GR" sz="1500" i="1" smtClean="0"/>
              <a:t> Μια Εποχή στην κόλαση, </a:t>
            </a:r>
            <a:r>
              <a:rPr lang="el-GR" sz="1500" smtClean="0"/>
              <a:t>μετ. Χριστόφορος Λιοντάκης, Εκδόσεις Γαβριηλίδης, Αθήνα, 2004.</a:t>
            </a:r>
          </a:p>
        </p:txBody>
      </p:sp>
      <p:sp>
        <p:nvSpPr>
          <p:cNvPr id="26632" name="Rectangle 11"/>
          <p:cNvSpPr>
            <a:spLocks noChangeArrowheads="1"/>
          </p:cNvSpPr>
          <p:nvPr/>
        </p:nvSpPr>
        <p:spPr bwMode="auto">
          <a:xfrm>
            <a:off x="2987675" y="1700213"/>
            <a:ext cx="3522663" cy="942975"/>
          </a:xfrm>
          <a:prstGeom prst="rect">
            <a:avLst/>
          </a:prstGeom>
          <a:noFill/>
          <a:ln w="9525">
            <a:noFill/>
            <a:miter lim="800000"/>
            <a:headEnd/>
            <a:tailEnd/>
          </a:ln>
        </p:spPr>
        <p:txBody>
          <a:bodyPr lIns="92075" tIns="46038" rIns="92075" bIns="46038"/>
          <a:lstStyle/>
          <a:p>
            <a:pPr marL="342900" indent="-342900">
              <a:lnSpc>
                <a:spcPct val="105000"/>
              </a:lnSpc>
              <a:spcBef>
                <a:spcPct val="25000"/>
              </a:spcBef>
              <a:buClr>
                <a:schemeClr val="tx2"/>
              </a:buClr>
              <a:buSzPct val="90000"/>
              <a:buFont typeface="Wingdings" pitchFamily="2" charset="2"/>
              <a:buNone/>
            </a:pPr>
            <a:r>
              <a:rPr kumimoji="0" lang="en-US"/>
              <a:t>	</a:t>
            </a:r>
            <a:r>
              <a:rPr kumimoji="0" lang="en-US" sz="1500"/>
              <a:t>Arthur Rimbaud</a:t>
            </a:r>
            <a:r>
              <a:rPr kumimoji="0" lang="el-GR" sz="1500"/>
              <a:t>,</a:t>
            </a:r>
            <a:r>
              <a:rPr kumimoji="0" lang="el-GR" sz="1500" i="1"/>
              <a:t> Μια Εποχή στην κόλαση, </a:t>
            </a:r>
            <a:r>
              <a:rPr kumimoji="0" lang="el-GR" sz="1500"/>
              <a:t>μετ. Αθανάσιος Λάμπρου,</a:t>
            </a:r>
            <a:r>
              <a:rPr kumimoji="0" lang="el-GR" sz="1500" i="1"/>
              <a:t> </a:t>
            </a:r>
            <a:r>
              <a:rPr kumimoji="0" lang="el-GR" sz="1500"/>
              <a:t>Υπερίων, Θεσσαλονίκη, 1996</a:t>
            </a:r>
            <a:r>
              <a:rPr kumimoji="0" lang="en-US" sz="1500"/>
              <a:t>.</a:t>
            </a:r>
            <a:endParaRPr kumimoji="0" lang="el-GR" sz="1500"/>
          </a:p>
        </p:txBody>
      </p:sp>
      <p:sp>
        <p:nvSpPr>
          <p:cNvPr id="26633" name="Rectangle 12"/>
          <p:cNvSpPr>
            <a:spLocks noChangeArrowheads="1"/>
          </p:cNvSpPr>
          <p:nvPr/>
        </p:nvSpPr>
        <p:spPr bwMode="auto">
          <a:xfrm>
            <a:off x="3348038" y="3933825"/>
            <a:ext cx="3810000" cy="942975"/>
          </a:xfrm>
          <a:prstGeom prst="rect">
            <a:avLst/>
          </a:prstGeom>
          <a:noFill/>
          <a:ln w="9525">
            <a:noFill/>
            <a:miter lim="800000"/>
            <a:headEnd/>
            <a:tailEnd/>
          </a:ln>
        </p:spPr>
        <p:txBody>
          <a:bodyPr lIns="92075" tIns="46038" rIns="92075" bIns="46038"/>
          <a:lstStyle/>
          <a:p>
            <a:pPr marL="342900" indent="-342900">
              <a:lnSpc>
                <a:spcPct val="80000"/>
              </a:lnSpc>
              <a:spcBef>
                <a:spcPct val="20000"/>
              </a:spcBef>
              <a:buClr>
                <a:schemeClr val="tx2"/>
              </a:buClr>
              <a:buSzPct val="90000"/>
              <a:buFont typeface="Wingdings" pitchFamily="2" charset="2"/>
              <a:buNone/>
            </a:pPr>
            <a:endParaRPr kumimoji="0" lang="pt-PT" sz="1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A"/>
          <p:cNvPicPr>
            <a:picLocks noChangeAspect="1" noChangeArrowheads="1"/>
          </p:cNvPicPr>
          <p:nvPr/>
        </p:nvPicPr>
        <p:blipFill>
          <a:blip r:embed="rId2" cstate="print"/>
          <a:srcRect/>
          <a:stretch>
            <a:fillRect/>
          </a:stretch>
        </p:blipFill>
        <p:spPr bwMode="auto">
          <a:xfrm>
            <a:off x="1692275" y="1484313"/>
            <a:ext cx="2792413" cy="4059237"/>
          </a:xfrm>
          <a:prstGeom prst="rect">
            <a:avLst/>
          </a:prstGeom>
          <a:noFill/>
          <a:ln w="9525">
            <a:noFill/>
            <a:miter lim="800000"/>
            <a:headEnd/>
            <a:tailEnd/>
          </a:ln>
        </p:spPr>
      </p:pic>
      <p:pic>
        <p:nvPicPr>
          <p:cNvPr id="27651" name="Picture 5" descr="A"/>
          <p:cNvPicPr>
            <a:picLocks noChangeAspect="1" noChangeArrowheads="1"/>
          </p:cNvPicPr>
          <p:nvPr/>
        </p:nvPicPr>
        <p:blipFill>
          <a:blip r:embed="rId3" cstate="print"/>
          <a:srcRect/>
          <a:stretch>
            <a:fillRect/>
          </a:stretch>
        </p:blipFill>
        <p:spPr bwMode="auto">
          <a:xfrm>
            <a:off x="5651500" y="1484313"/>
            <a:ext cx="2428875" cy="4110037"/>
          </a:xfrm>
          <a:prstGeom prst="rect">
            <a:avLst/>
          </a:prstGeom>
          <a:noFill/>
          <a:ln w="9525">
            <a:noFill/>
            <a:miter lim="800000"/>
            <a:headEnd/>
            <a:tailEnd/>
          </a:ln>
        </p:spPr>
      </p:pic>
      <p:sp>
        <p:nvSpPr>
          <p:cNvPr id="72710" name="Rectangle 6"/>
          <p:cNvSpPr>
            <a:spLocks noGrp="1" noChangeArrowheads="1"/>
          </p:cNvSpPr>
          <p:nvPr>
            <p:ph type="title"/>
          </p:nvPr>
        </p:nvSpPr>
        <p:spPr>
          <a:xfrm>
            <a:off x="1547813" y="188913"/>
            <a:ext cx="7453312" cy="863600"/>
          </a:xfrm>
        </p:spPr>
        <p:txBody>
          <a:bodyPr/>
          <a:lstStyle/>
          <a:p>
            <a:pPr algn="ctr" eaLnBrk="1" hangingPunct="1">
              <a:defRPr/>
            </a:pPr>
            <a:r>
              <a:rPr lang="en-US" smtClean="0"/>
              <a:t>Arthur Rimbaud, </a:t>
            </a:r>
            <a:r>
              <a:rPr lang="en-US" i="1" smtClean="0"/>
              <a:t>Illuminations</a:t>
            </a:r>
            <a:endParaRPr lang="el-GR" smtClean="0"/>
          </a:p>
        </p:txBody>
      </p:sp>
      <p:sp>
        <p:nvSpPr>
          <p:cNvPr id="27653" name="Rectangle 7"/>
          <p:cNvSpPr>
            <a:spLocks noGrp="1" noChangeArrowheads="1"/>
          </p:cNvSpPr>
          <p:nvPr>
            <p:ph type="body" sz="half" idx="1"/>
          </p:nvPr>
        </p:nvSpPr>
        <p:spPr>
          <a:xfrm>
            <a:off x="1187450" y="5589588"/>
            <a:ext cx="3744913" cy="1152525"/>
          </a:xfrm>
        </p:spPr>
        <p:txBody>
          <a:bodyPr/>
          <a:lstStyle/>
          <a:p>
            <a:pPr eaLnBrk="1" hangingPunct="1">
              <a:lnSpc>
                <a:spcPct val="105000"/>
              </a:lnSpc>
              <a:spcBef>
                <a:spcPct val="25000"/>
              </a:spcBef>
              <a:buFont typeface="Wingdings" pitchFamily="2" charset="2"/>
              <a:buNone/>
            </a:pPr>
            <a:r>
              <a:rPr lang="el-GR" sz="900" smtClean="0"/>
              <a:t>	</a:t>
            </a:r>
            <a:r>
              <a:rPr lang="en-US" sz="1500" smtClean="0"/>
              <a:t>Arthur Rimbaud</a:t>
            </a:r>
            <a:r>
              <a:rPr lang="el-GR" sz="1500" smtClean="0"/>
              <a:t>, </a:t>
            </a:r>
            <a:r>
              <a:rPr lang="el-GR" sz="1500" i="1" smtClean="0"/>
              <a:t>Εκλάμψεις</a:t>
            </a:r>
            <a:r>
              <a:rPr lang="el-GR" sz="1500" smtClean="0"/>
              <a:t>, μετ. Νίκος-Αλέξης Ασλάνογλου, Εκδόσεις Ηριδανός, Αθήνα, 1981.</a:t>
            </a:r>
          </a:p>
        </p:txBody>
      </p:sp>
      <p:sp>
        <p:nvSpPr>
          <p:cNvPr id="27654" name="Rectangle 8"/>
          <p:cNvSpPr>
            <a:spLocks noGrp="1" noChangeArrowheads="1"/>
          </p:cNvSpPr>
          <p:nvPr>
            <p:ph type="body" sz="half" idx="2"/>
          </p:nvPr>
        </p:nvSpPr>
        <p:spPr>
          <a:xfrm>
            <a:off x="5292725" y="5589588"/>
            <a:ext cx="3851275" cy="1006475"/>
          </a:xfrm>
        </p:spPr>
        <p:txBody>
          <a:bodyPr/>
          <a:lstStyle/>
          <a:p>
            <a:pPr eaLnBrk="1" hangingPunct="1">
              <a:lnSpc>
                <a:spcPct val="105000"/>
              </a:lnSpc>
              <a:spcBef>
                <a:spcPct val="25000"/>
              </a:spcBef>
              <a:buFont typeface="Wingdings" pitchFamily="2" charset="2"/>
              <a:buNone/>
            </a:pPr>
            <a:r>
              <a:rPr lang="el-GR" sz="900" smtClean="0"/>
              <a:t>	</a:t>
            </a:r>
            <a:r>
              <a:rPr lang="en-US" sz="1500" smtClean="0"/>
              <a:t>Arthur Rimbaud</a:t>
            </a:r>
            <a:r>
              <a:rPr lang="el-GR" sz="1500" smtClean="0"/>
              <a:t>, </a:t>
            </a:r>
            <a:r>
              <a:rPr lang="el-GR" sz="1500" i="1" smtClean="0"/>
              <a:t>Εκλάμψεις</a:t>
            </a:r>
            <a:r>
              <a:rPr lang="el-GR" sz="1500" smtClean="0"/>
              <a:t>, μετ. Στρατής Πασχάλης, Εκδόσεις Γαβριηλίδης, Αθήνα, 2008.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6690"/>
          </a:xfrm>
        </p:spPr>
        <p:txBody>
          <a:bodyPr>
            <a:normAutofit fontScale="90000"/>
          </a:bodyPr>
          <a:lstStyle/>
          <a:p>
            <a:pPr algn="just"/>
            <a:r>
              <a:rPr lang="el-GR" sz="4000" dirty="0" smtClean="0"/>
              <a:t>	-</a:t>
            </a:r>
            <a:r>
              <a:rPr lang="fr-FR" sz="4000" dirty="0" smtClean="0"/>
              <a:t>La </a:t>
            </a:r>
            <a:r>
              <a:rPr lang="fr-FR" sz="4000" dirty="0"/>
              <a:t>place de la littérature </a:t>
            </a:r>
            <a:r>
              <a:rPr lang="fr-FR" sz="4000" dirty="0" smtClean="0"/>
              <a:t>traduite/3</a:t>
            </a:r>
            <a:r>
              <a:rPr lang="pt-PT" sz="4000" dirty="0"/>
              <a:t>0</a:t>
            </a:r>
            <a:r>
              <a:rPr lang="fr-FR" sz="4000" dirty="0" smtClean="0"/>
              <a:t>-40%.</a:t>
            </a:r>
            <a:r>
              <a:rPr lang="el-GR" sz="4000" dirty="0"/>
              <a:t/>
            </a:r>
            <a:br>
              <a:rPr lang="el-GR" sz="4000" dirty="0"/>
            </a:br>
            <a:r>
              <a:rPr lang="el-GR" sz="4000" dirty="0" smtClean="0"/>
              <a:t>	-</a:t>
            </a:r>
            <a:r>
              <a:rPr lang="fr-FR" sz="4000" dirty="0" smtClean="0"/>
              <a:t>Réception </a:t>
            </a:r>
            <a:r>
              <a:rPr lang="fr-FR" sz="4000" dirty="0"/>
              <a:t>du livre traduit : 	critique</a:t>
            </a:r>
            <a:r>
              <a:rPr lang="pt-PT" sz="4000" dirty="0"/>
              <a:t/>
            </a:r>
            <a:br>
              <a:rPr lang="pt-PT" sz="4000" dirty="0"/>
            </a:br>
            <a:r>
              <a:rPr lang="fr-FR" sz="4000" dirty="0"/>
              <a:t>				  </a:t>
            </a:r>
            <a:r>
              <a:rPr lang="el-GR" sz="4000" dirty="0" smtClean="0"/>
              <a:t>			</a:t>
            </a:r>
            <a:r>
              <a:rPr lang="fr-FR" sz="4000" dirty="0" smtClean="0"/>
              <a:t>lecteur</a:t>
            </a:r>
            <a:r>
              <a:rPr lang="el-GR" sz="4000" dirty="0" smtClean="0"/>
              <a:t/>
            </a:r>
            <a:br>
              <a:rPr lang="el-GR" sz="4000" dirty="0" smtClean="0"/>
            </a:br>
            <a:r>
              <a:rPr lang="el-GR" sz="4000" dirty="0" smtClean="0"/>
              <a:t/>
            </a:r>
            <a:br>
              <a:rPr lang="el-GR" sz="4000" dirty="0" smtClean="0"/>
            </a:br>
            <a:r>
              <a:rPr lang="fr-FR" sz="4000" dirty="0" smtClean="0"/>
              <a:t> Auteurs </a:t>
            </a:r>
            <a:r>
              <a:rPr lang="pt-PT" sz="4000" dirty="0"/>
              <a:t/>
            </a:r>
            <a:br>
              <a:rPr lang="pt-PT" sz="4000" dirty="0"/>
            </a:br>
            <a:r>
              <a:rPr lang="el-GR" sz="4000" dirty="0" smtClean="0"/>
              <a:t>		</a:t>
            </a:r>
            <a:r>
              <a:rPr lang="fr-FR" sz="4000" dirty="0" smtClean="0"/>
              <a:t>Editeurs </a:t>
            </a:r>
            <a:r>
              <a:rPr lang="fr-FR" sz="4000" dirty="0"/>
              <a:t>– </a:t>
            </a:r>
            <a:r>
              <a:rPr lang="fr-FR" sz="4000" dirty="0" smtClean="0"/>
              <a:t>collections/Librairies</a:t>
            </a:r>
            <a:r>
              <a:rPr lang="el-GR" sz="4000" dirty="0"/>
              <a:t> </a:t>
            </a:r>
            <a:r>
              <a:rPr lang="fr-FR" sz="4000" dirty="0" smtClean="0"/>
              <a:t>Traducteurs</a:t>
            </a:r>
            <a:r>
              <a:rPr lang="pt-PT" sz="4000" dirty="0"/>
              <a:t/>
            </a:r>
            <a:br>
              <a:rPr lang="pt-PT" sz="4000" dirty="0"/>
            </a:br>
            <a:r>
              <a:rPr lang="fr-FR" sz="4000" dirty="0"/>
              <a:t>Critiques/suppléments de journaux/sites</a:t>
            </a:r>
            <a:r>
              <a:rPr lang="pt-PT" dirty="0"/>
              <a:t/>
            </a:r>
            <a:br>
              <a:rPr lang="pt-PT" dirty="0"/>
            </a:br>
            <a:endParaRPr lang="pt-P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TotalTime>
  <Words>147</Words>
  <Application>Microsoft Office PowerPoint</Application>
  <PresentationFormat>On-screen Show (4:3)</PresentationFormat>
  <Paragraphs>71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(641099) Κριτική ανάλυση λογοτεχνικών μεταφράσεων και θεωρητικές προσεγγίσεις Χειμερινό εξάμηνο 2018-2019 </vt:lpstr>
      <vt:lpstr>Slide 2</vt:lpstr>
      <vt:lpstr>Slide 3</vt:lpstr>
      <vt:lpstr>Cités à la dérive – Ciudades a la deriva de Stratis Tsirkas</vt:lpstr>
      <vt:lpstr>Les oeuvres d’Arthur Rimbaud : Une saison en enfer (1873) Illuminations (1886)</vt:lpstr>
      <vt:lpstr>Les retraductions de Rimbaud en grec</vt:lpstr>
      <vt:lpstr>Arthur Rimbaud, Une saison en enfer</vt:lpstr>
      <vt:lpstr>Arthur Rimbaud, Illuminations</vt:lpstr>
      <vt:lpstr> -La place de la littérature traduite/30-40%.  -Réception du livre traduit :  critique          lecteur   Auteurs    Editeurs – collections/Librairies Traducteurs Critiques/suppléments de journaux/sites </vt:lpstr>
      <vt:lpstr>Ένθετα εφημερίδων και άλλα έντυπα</vt:lpstr>
      <vt:lpstr>Ηλεκτρονικά περιοδικά</vt:lpstr>
      <vt:lpstr>Slide 12</vt:lpstr>
      <vt:lpstr>Βήμα 1: Αναζήτηση συγγραφέα</vt:lpstr>
      <vt:lpstr>Αποτελέσματα αναζήτησης: Έργα του συγγραφέα</vt:lpstr>
      <vt:lpstr>Βήμα 3: Παρουσίαση του βιβλίου</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(641096) Κριτική ανάλυση λογοτεχνικών μεταφράσεων και θεωρητικές προσεγγίσεις Χειμερινό εξάμηνο 2018-2019</dc:title>
  <dc:creator>MARITSA</dc:creator>
  <cp:lastModifiedBy>MARITSA</cp:lastModifiedBy>
  <cp:revision>25</cp:revision>
  <dcterms:created xsi:type="dcterms:W3CDTF">2018-10-03T14:54:35Z</dcterms:created>
  <dcterms:modified xsi:type="dcterms:W3CDTF">2018-10-19T08:05:04Z</dcterms:modified>
</cp:coreProperties>
</file>