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2" r:id="rId15"/>
    <p:sldId id="283" r:id="rId16"/>
    <p:sldId id="269" r:id="rId17"/>
    <p:sldId id="270" r:id="rId18"/>
    <p:sldId id="271" r:id="rId19"/>
    <p:sldId id="273" r:id="rId20"/>
    <p:sldId id="274" r:id="rId21"/>
    <p:sldId id="275" r:id="rId22"/>
    <p:sldId id="272" r:id="rId23"/>
    <p:sldId id="277" r:id="rId24"/>
    <p:sldId id="278" r:id="rId25"/>
    <p:sldId id="279" r:id="rId26"/>
    <p:sldId id="280" r:id="rId27"/>
    <p:sldId id="281" r:id="rId28"/>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EFC6F-2566-4BE4-ACC1-2B7E8D1032A8}" type="datetimeFigureOut">
              <a:rPr lang="pt-PT" smtClean="0"/>
              <a:pPr/>
              <a:t>25-10-2018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A206C48-2C85-4F86-BB42-7DEF00660D7A}" type="slidenum">
              <a:rPr lang="pt-PT" smtClean="0"/>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EFC6F-2566-4BE4-ACC1-2B7E8D1032A8}" type="datetimeFigureOut">
              <a:rPr lang="pt-PT" smtClean="0"/>
              <a:pPr/>
              <a:t>25-10-2018</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06C48-2C85-4F86-BB42-7DEF00660D7A}"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0"/>
            <a:ext cx="7772400" cy="1800199"/>
          </a:xfrm>
        </p:spPr>
        <p:txBody>
          <a:bodyPr>
            <a:normAutofit/>
          </a:bodyPr>
          <a:lstStyle/>
          <a:p>
            <a:r>
              <a:rPr lang="el-GR" dirty="0" smtClean="0"/>
              <a:t>(</a:t>
            </a:r>
            <a:r>
              <a:rPr lang="el-GR" sz="3100" b="1" dirty="0" smtClean="0"/>
              <a:t>64109</a:t>
            </a:r>
            <a:r>
              <a:rPr lang="pt-PT" sz="3100" b="1" dirty="0" smtClean="0"/>
              <a:t>9</a:t>
            </a:r>
            <a:r>
              <a:rPr lang="el-GR" sz="3100" b="1" dirty="0" smtClean="0"/>
              <a:t>) Κριτική ανάλυση λογοτεχνικών μεταφράσεων και θεωρητικές προσεγγίσεις</a:t>
            </a:r>
            <a:br>
              <a:rPr lang="el-GR" sz="3100" b="1" dirty="0" smtClean="0"/>
            </a:br>
            <a:r>
              <a:rPr lang="el-GR" sz="3100" b="1" dirty="0" smtClean="0"/>
              <a:t>Χειμερινό εξάμηνο 2018-2019</a:t>
            </a:r>
            <a:endParaRPr lang="pt-PT" sz="3100" dirty="0"/>
          </a:p>
        </p:txBody>
      </p:sp>
      <p:sp>
        <p:nvSpPr>
          <p:cNvPr id="3" name="Subtitle 2"/>
          <p:cNvSpPr>
            <a:spLocks noGrp="1"/>
          </p:cNvSpPr>
          <p:nvPr>
            <p:ph type="subTitle" idx="1"/>
          </p:nvPr>
        </p:nvSpPr>
        <p:spPr>
          <a:xfrm>
            <a:off x="1371600" y="2276872"/>
            <a:ext cx="6400800" cy="3361928"/>
          </a:xfrm>
        </p:spPr>
        <p:txBody>
          <a:bodyPr>
            <a:normAutofit fontScale="70000" lnSpcReduction="20000"/>
          </a:bodyPr>
          <a:lstStyle/>
          <a:p>
            <a:pPr algn="just"/>
            <a:r>
              <a:rPr lang="fr-FR" dirty="0">
                <a:solidFill>
                  <a:schemeClr val="tx1"/>
                </a:solidFill>
              </a:rPr>
              <a:t>La critique de la traduction est pour moi inséparable de l’acte même de la traduction.</a:t>
            </a:r>
            <a:endParaRPr lang="pt-PT" dirty="0">
              <a:solidFill>
                <a:schemeClr val="tx1"/>
              </a:solidFill>
            </a:endParaRPr>
          </a:p>
          <a:p>
            <a:pPr algn="just"/>
            <a:r>
              <a:rPr lang="fr-FR" dirty="0">
                <a:solidFill>
                  <a:schemeClr val="tx1"/>
                </a:solidFill>
              </a:rPr>
              <a:t>								</a:t>
            </a:r>
            <a:r>
              <a:rPr lang="fr-FR" dirty="0" smtClean="0">
                <a:solidFill>
                  <a:schemeClr val="tx1"/>
                </a:solidFill>
              </a:rPr>
              <a:t>		Henri </a:t>
            </a:r>
            <a:r>
              <a:rPr lang="fr-FR" dirty="0" err="1">
                <a:solidFill>
                  <a:schemeClr val="tx1"/>
                </a:solidFill>
              </a:rPr>
              <a:t>Meschonnic</a:t>
            </a:r>
            <a:endParaRPr lang="pt-PT" dirty="0">
              <a:solidFill>
                <a:schemeClr val="tx1"/>
              </a:solidFill>
            </a:endParaRPr>
          </a:p>
          <a:p>
            <a:pPr algn="just"/>
            <a:r>
              <a:rPr lang="fr-FR" dirty="0">
                <a:solidFill>
                  <a:schemeClr val="tx1"/>
                </a:solidFill>
              </a:rPr>
              <a:t> </a:t>
            </a:r>
            <a:endParaRPr lang="pt-PT" dirty="0">
              <a:solidFill>
                <a:schemeClr val="tx1"/>
              </a:solidFill>
            </a:endParaRPr>
          </a:p>
          <a:p>
            <a:pPr algn="just"/>
            <a:r>
              <a:rPr lang="en-US" dirty="0">
                <a:solidFill>
                  <a:schemeClr val="tx1"/>
                </a:solidFill>
              </a:rPr>
              <a:t>Translation criticism, imperfect as it is, provides the only feasible way of measuring and understanding the impact of translational </a:t>
            </a:r>
            <a:r>
              <a:rPr lang="en-US" dirty="0" err="1">
                <a:solidFill>
                  <a:schemeClr val="tx1"/>
                </a:solidFill>
              </a:rPr>
              <a:t>choises</a:t>
            </a:r>
            <a:r>
              <a:rPr lang="en-US" dirty="0">
                <a:solidFill>
                  <a:schemeClr val="tx1"/>
                </a:solidFill>
              </a:rPr>
              <a:t>; [...] translation criticism is both a valid and a necessary exercise.</a:t>
            </a:r>
            <a:endParaRPr lang="pt-PT" dirty="0">
              <a:solidFill>
                <a:schemeClr val="tx1"/>
              </a:solidFill>
            </a:endParaRPr>
          </a:p>
          <a:p>
            <a:r>
              <a:rPr lang="en-US" dirty="0">
                <a:solidFill>
                  <a:schemeClr val="tx1"/>
                </a:solidFill>
              </a:rPr>
              <a:t>								</a:t>
            </a:r>
            <a:r>
              <a:rPr lang="en-US" dirty="0" smtClean="0">
                <a:solidFill>
                  <a:schemeClr val="tx1"/>
                </a:solidFill>
              </a:rPr>
              <a:t>			Lance </a:t>
            </a:r>
            <a:r>
              <a:rPr lang="en-US" dirty="0" err="1">
                <a:solidFill>
                  <a:schemeClr val="tx1"/>
                </a:solidFill>
              </a:rPr>
              <a:t>Hewson</a:t>
            </a:r>
            <a:endParaRPr lang="pt-PT" dirty="0">
              <a:solidFill>
                <a:schemeClr val="tx1"/>
              </a:solidFill>
            </a:endParaRPr>
          </a:p>
          <a:p>
            <a:endParaRPr lang="pt-P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fr-FR" dirty="0" smtClean="0"/>
              <a:t/>
            </a:r>
            <a:br>
              <a:rPr lang="fr-FR" dirty="0" smtClean="0"/>
            </a:br>
            <a:r>
              <a:rPr lang="fr-FR" dirty="0" smtClean="0"/>
              <a:t>Antoine </a:t>
            </a:r>
            <a:r>
              <a:rPr lang="fr-FR" dirty="0" err="1"/>
              <a:t>Bermann</a:t>
            </a:r>
            <a:r>
              <a:rPr lang="fr-FR" dirty="0"/>
              <a:t> : Les six étapes de la critique de traductions</a:t>
            </a:r>
            <a:r>
              <a:rPr lang="pt-PT" dirty="0"/>
              <a:t/>
            </a:r>
            <a:br>
              <a:rPr lang="pt-PT" dirty="0"/>
            </a:br>
            <a:endParaRPr lang="pt-PT" dirty="0"/>
          </a:p>
        </p:txBody>
      </p:sp>
      <p:sp>
        <p:nvSpPr>
          <p:cNvPr id="3" name="Content Placeholder 2"/>
          <p:cNvSpPr>
            <a:spLocks noGrp="1"/>
          </p:cNvSpPr>
          <p:nvPr>
            <p:ph idx="1"/>
          </p:nvPr>
        </p:nvSpPr>
        <p:spPr/>
        <p:txBody>
          <a:bodyPr>
            <a:normAutofit fontScale="92500" lnSpcReduction="10000"/>
          </a:bodyPr>
          <a:lstStyle/>
          <a:p>
            <a:pPr algn="just"/>
            <a:r>
              <a:rPr lang="fr-FR" dirty="0"/>
              <a:t>Mais si critique veut dire analyse rigoureuse d’une traduction, de ses traits fondamentaux, du projet qui lui a </a:t>
            </a:r>
            <a:r>
              <a:rPr lang="fr-FR" dirty="0" smtClean="0"/>
              <a:t>donné </a:t>
            </a:r>
            <a:r>
              <a:rPr lang="fr-FR" dirty="0"/>
              <a:t>naissance, de l’horizon dans lequel elle a surgi, de la position du </a:t>
            </a:r>
            <a:r>
              <a:rPr lang="fr-FR" dirty="0" smtClean="0"/>
              <a:t>traducteur; si </a:t>
            </a:r>
            <a:r>
              <a:rPr lang="fr-FR" dirty="0"/>
              <a:t>critique veut dire, fondamentalement, </a:t>
            </a:r>
            <a:r>
              <a:rPr lang="fr-FR" i="1" dirty="0"/>
              <a:t>dégagement de la </a:t>
            </a:r>
            <a:r>
              <a:rPr lang="fr-FR" i="1" dirty="0" smtClean="0"/>
              <a:t>vérité </a:t>
            </a:r>
            <a:r>
              <a:rPr lang="fr-FR" i="1" dirty="0"/>
              <a:t>d’une traduction</a:t>
            </a:r>
            <a:r>
              <a:rPr lang="fr-FR" dirty="0"/>
              <a:t>, alors il faut dire que la critique des traductions commence à peine à exister.</a:t>
            </a:r>
            <a:endParaRPr lang="pt-PT" dirty="0"/>
          </a:p>
          <a:p>
            <a:pPr>
              <a:buNone/>
            </a:pPr>
            <a:r>
              <a:rPr lang="fr-FR" dirty="0" smtClean="0"/>
              <a:t>	Antoine </a:t>
            </a:r>
            <a:r>
              <a:rPr lang="fr-FR" dirty="0" err="1"/>
              <a:t>Bermann</a:t>
            </a:r>
            <a:r>
              <a:rPr lang="fr-FR" dirty="0"/>
              <a:t>, </a:t>
            </a:r>
            <a:r>
              <a:rPr lang="fr-FR" i="1" dirty="0"/>
              <a:t>Pour une critique des traductions : John Donne</a:t>
            </a:r>
            <a:r>
              <a:rPr lang="fr-FR" dirty="0"/>
              <a:t>, 1995, Gallimard, p.13.</a:t>
            </a:r>
            <a:endParaRPr lang="pt-PT" dirty="0"/>
          </a:p>
          <a:p>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r>
              <a:rPr lang="fr-FR" dirty="0" smtClean="0"/>
              <a:t>Antoine </a:t>
            </a:r>
            <a:r>
              <a:rPr lang="fr-FR" dirty="0" err="1" smtClean="0"/>
              <a:t>Bermann</a:t>
            </a:r>
            <a:r>
              <a:rPr lang="fr-FR" dirty="0" smtClean="0"/>
              <a:t> : Les six étapes de la critique de traductions</a:t>
            </a:r>
            <a:endParaRPr lang="pt-PT" dirty="0"/>
          </a:p>
        </p:txBody>
      </p:sp>
      <p:sp>
        <p:nvSpPr>
          <p:cNvPr id="3" name="Content Placeholder 2"/>
          <p:cNvSpPr>
            <a:spLocks noGrp="1"/>
          </p:cNvSpPr>
          <p:nvPr>
            <p:ph idx="1"/>
          </p:nvPr>
        </p:nvSpPr>
        <p:spPr/>
        <p:txBody>
          <a:bodyPr>
            <a:normAutofit fontScale="92500" lnSpcReduction="20000"/>
          </a:bodyPr>
          <a:lstStyle/>
          <a:p>
            <a:pPr lvl="0"/>
            <a:endParaRPr lang="fr-FR" dirty="0" smtClean="0"/>
          </a:p>
          <a:p>
            <a:pPr lvl="0"/>
            <a:r>
              <a:rPr lang="fr-FR" dirty="0" smtClean="0"/>
              <a:t>La </a:t>
            </a:r>
            <a:r>
              <a:rPr lang="fr-FR" dirty="0"/>
              <a:t>lecture et la relecture de la traduction.</a:t>
            </a:r>
            <a:endParaRPr lang="pt-PT" dirty="0"/>
          </a:p>
          <a:p>
            <a:pPr lvl="0"/>
            <a:r>
              <a:rPr lang="fr-FR" dirty="0"/>
              <a:t>Des lectures de l’original.</a:t>
            </a:r>
            <a:endParaRPr lang="pt-PT" dirty="0"/>
          </a:p>
          <a:p>
            <a:pPr lvl="0"/>
            <a:r>
              <a:rPr lang="fr-FR" dirty="0"/>
              <a:t>L’étude du traducteur, de sa position traductive, de son projet et de son horizon de traduction.</a:t>
            </a:r>
            <a:endParaRPr lang="pt-PT" dirty="0"/>
          </a:p>
          <a:p>
            <a:pPr lvl="0"/>
            <a:r>
              <a:rPr lang="fr-FR" dirty="0"/>
              <a:t>L’analyse de la traduction par confrontation de l’original et de sa traduction.</a:t>
            </a:r>
            <a:endParaRPr lang="pt-PT" dirty="0"/>
          </a:p>
          <a:p>
            <a:pPr lvl="0"/>
            <a:r>
              <a:rPr lang="fr-FR" dirty="0"/>
              <a:t>La réception de la traduction</a:t>
            </a:r>
            <a:endParaRPr lang="pt-PT" dirty="0"/>
          </a:p>
          <a:p>
            <a:pPr lvl="0"/>
            <a:r>
              <a:rPr lang="fr-FR" dirty="0"/>
              <a:t>La critique productive, nécessaire lorsqu’ une retraduction s’impose.</a:t>
            </a:r>
            <a:endParaRPr lang="pt-PT" dirty="0"/>
          </a:p>
          <a:p>
            <a:endParaRPr lang="pt-P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Antoine </a:t>
            </a:r>
            <a:r>
              <a:rPr lang="fr-FR" dirty="0" err="1" smtClean="0"/>
              <a:t>Bermann</a:t>
            </a:r>
            <a:r>
              <a:rPr lang="fr-FR" dirty="0" smtClean="0"/>
              <a:t> : Les six étapes de la critique de traductions</a:t>
            </a:r>
            <a:endParaRPr lang="pt-PT" dirty="0"/>
          </a:p>
        </p:txBody>
      </p:sp>
      <p:sp>
        <p:nvSpPr>
          <p:cNvPr id="3" name="Content Placeholder 2"/>
          <p:cNvSpPr>
            <a:spLocks noGrp="1"/>
          </p:cNvSpPr>
          <p:nvPr>
            <p:ph idx="1"/>
          </p:nvPr>
        </p:nvSpPr>
        <p:spPr/>
        <p:txBody>
          <a:bodyPr>
            <a:normAutofit fontScale="92500" lnSpcReduction="20000"/>
          </a:bodyPr>
          <a:lstStyle/>
          <a:p>
            <a:pPr algn="just"/>
            <a:r>
              <a:rPr lang="fr-FR" dirty="0"/>
              <a:t>Appliquée à la littérature traduite, cette critique productive énoncera donc, ou s’efforcera d’articuler, les principes d’une retraduction de l’</a:t>
            </a:r>
            <a:r>
              <a:rPr lang="fr-FR" dirty="0" err="1"/>
              <a:t>oeuvre</a:t>
            </a:r>
            <a:r>
              <a:rPr lang="fr-FR" dirty="0"/>
              <a:t> concernée, et donc de nouveaux projets de traduction. Il n’y a pas à proposer un nouveau projet (cela doit être </a:t>
            </a:r>
            <a:r>
              <a:rPr lang="fr-FR" dirty="0" smtClean="0"/>
              <a:t>l’</a:t>
            </a:r>
            <a:r>
              <a:rPr lang="fr-FR" dirty="0" err="1" smtClean="0"/>
              <a:t>oeuvre</a:t>
            </a:r>
            <a:r>
              <a:rPr lang="fr-FR" dirty="0" smtClean="0"/>
              <a:t> </a:t>
            </a:r>
            <a:r>
              <a:rPr lang="fr-FR" dirty="0"/>
              <a:t>des traducteurs eux-mêmes) ni à jouer aux donneurs de conseils, mais à </a:t>
            </a:r>
            <a:r>
              <a:rPr lang="fr-FR" dirty="0" smtClean="0"/>
              <a:t>préparer </a:t>
            </a:r>
            <a:r>
              <a:rPr lang="fr-FR" dirty="0"/>
              <a:t>le plus rigoureusement possible l’espace de jeu de la retraduction.</a:t>
            </a:r>
            <a:endParaRPr lang="pt-PT" dirty="0"/>
          </a:p>
          <a:p>
            <a:pPr>
              <a:buNone/>
            </a:pPr>
            <a:r>
              <a:rPr lang="fr-FR" dirty="0" smtClean="0"/>
              <a:t>	Antoine </a:t>
            </a:r>
            <a:r>
              <a:rPr lang="fr-FR" dirty="0" err="1"/>
              <a:t>Bermann</a:t>
            </a:r>
            <a:r>
              <a:rPr lang="fr-FR" dirty="0"/>
              <a:t>, </a:t>
            </a:r>
            <a:r>
              <a:rPr lang="fr-FR" i="1" dirty="0"/>
              <a:t>Pour une critique des traductions : John Donne</a:t>
            </a:r>
            <a:r>
              <a:rPr lang="fr-FR" dirty="0"/>
              <a:t>, 1995, Gallimard, p.97.</a:t>
            </a:r>
            <a:endParaRPr lang="pt-PT" dirty="0"/>
          </a:p>
          <a:p>
            <a:endParaRPr lang="pt-P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Antoine </a:t>
            </a:r>
            <a:r>
              <a:rPr lang="fr-FR" dirty="0" err="1" smtClean="0"/>
              <a:t>Bermann</a:t>
            </a:r>
            <a:r>
              <a:rPr lang="fr-FR" dirty="0" smtClean="0"/>
              <a:t> : Les six étapes de la critique de traductions</a:t>
            </a:r>
            <a:endParaRPr lang="pt-PT" dirty="0"/>
          </a:p>
        </p:txBody>
      </p:sp>
      <p:sp>
        <p:nvSpPr>
          <p:cNvPr id="3" name="Content Placeholder 2"/>
          <p:cNvSpPr>
            <a:spLocks noGrp="1"/>
          </p:cNvSpPr>
          <p:nvPr>
            <p:ph idx="1"/>
          </p:nvPr>
        </p:nvSpPr>
        <p:spPr/>
        <p:txBody>
          <a:bodyPr>
            <a:normAutofit fontScale="85000" lnSpcReduction="10000"/>
          </a:bodyPr>
          <a:lstStyle/>
          <a:p>
            <a:pPr>
              <a:buNone/>
            </a:pPr>
            <a:r>
              <a:rPr lang="fr-FR" dirty="0"/>
              <a:t> </a:t>
            </a:r>
            <a:endParaRPr lang="pt-PT" dirty="0"/>
          </a:p>
          <a:p>
            <a:r>
              <a:rPr lang="fr-FR" dirty="0"/>
              <a:t>Dans le cas de l’analyse d’une traduction « réussie », elle a simplement pour visée [...] de dé (montrer) l’excellence et les raisons de l’excellence dans la traduction. Le pouvoir </a:t>
            </a:r>
            <a:r>
              <a:rPr lang="fr-FR" dirty="0" smtClean="0"/>
              <a:t>fécondant </a:t>
            </a:r>
            <a:r>
              <a:rPr lang="fr-FR" dirty="0"/>
              <a:t>de l’analyse réside alors dans la démonstration au lecteur du </a:t>
            </a:r>
            <a:r>
              <a:rPr lang="fr-FR" i="1" dirty="0"/>
              <a:t>faire-</a:t>
            </a:r>
            <a:r>
              <a:rPr lang="fr-FR" i="1" dirty="0" err="1"/>
              <a:t>oeuvre</a:t>
            </a:r>
            <a:r>
              <a:rPr lang="fr-FR" i="1" dirty="0"/>
              <a:t> positif du traducteur</a:t>
            </a:r>
            <a:r>
              <a:rPr lang="fr-FR" dirty="0"/>
              <a:t>, et dans </a:t>
            </a:r>
            <a:r>
              <a:rPr lang="fr-FR" i="1" dirty="0"/>
              <a:t>l’exemplarité</a:t>
            </a:r>
            <a:r>
              <a:rPr lang="fr-FR" dirty="0"/>
              <a:t> de la traduction même. </a:t>
            </a:r>
            <a:endParaRPr lang="pt-PT" dirty="0"/>
          </a:p>
          <a:p>
            <a:pPr>
              <a:buNone/>
            </a:pPr>
            <a:r>
              <a:rPr lang="fr-FR" dirty="0" smtClean="0"/>
              <a:t>	Antoine </a:t>
            </a:r>
            <a:r>
              <a:rPr lang="fr-FR" dirty="0" err="1"/>
              <a:t>Bermann</a:t>
            </a:r>
            <a:r>
              <a:rPr lang="fr-FR" dirty="0"/>
              <a:t>, </a:t>
            </a:r>
            <a:r>
              <a:rPr lang="fr-FR" i="1" dirty="0"/>
              <a:t>Pour une critique des traductions : John Donne</a:t>
            </a:r>
            <a:r>
              <a:rPr lang="fr-FR" dirty="0"/>
              <a:t>, 1995, Gallimard, p.97.</a:t>
            </a:r>
            <a:endParaRPr lang="pt-PT" dirty="0"/>
          </a:p>
          <a:p>
            <a:pPr>
              <a:buNone/>
            </a:pPr>
            <a:r>
              <a:rPr lang="fr-FR" dirty="0"/>
              <a:t> </a:t>
            </a:r>
            <a:endParaRPr lang="pt-PT" dirty="0"/>
          </a:p>
          <a:p>
            <a:endParaRPr lang="pt-P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72816"/>
          </a:xfrm>
        </p:spPr>
        <p:txBody>
          <a:bodyPr>
            <a:normAutofit fontScale="90000"/>
          </a:bodyPr>
          <a:lstStyle/>
          <a:p>
            <a:r>
              <a:rPr lang="fr-FR" dirty="0" smtClean="0"/>
              <a:t/>
            </a:r>
            <a:br>
              <a:rPr lang="fr-FR" dirty="0" smtClean="0"/>
            </a:br>
            <a:r>
              <a:rPr lang="fr-FR" b="1" dirty="0" smtClean="0"/>
              <a:t>Antoine </a:t>
            </a:r>
            <a:r>
              <a:rPr lang="fr-FR" b="1" dirty="0" err="1" smtClean="0"/>
              <a:t>Bermann</a:t>
            </a:r>
            <a:r>
              <a:rPr lang="fr-FR" b="1" dirty="0" smtClean="0"/>
              <a:t>:</a:t>
            </a:r>
            <a:r>
              <a:rPr lang="fr-FR" dirty="0" smtClean="0"/>
              <a:t/>
            </a:r>
            <a:br>
              <a:rPr lang="fr-FR" dirty="0" smtClean="0"/>
            </a:br>
            <a:r>
              <a:rPr lang="fr-FR" b="1" dirty="0" smtClean="0"/>
              <a:t>L’analytique </a:t>
            </a:r>
            <a:r>
              <a:rPr lang="fr-FR" b="1" dirty="0" smtClean="0"/>
              <a:t>de la traduction</a:t>
            </a:r>
            <a:r>
              <a:rPr lang="pt-PT" dirty="0" smtClean="0"/>
              <a:t/>
            </a:r>
            <a:br>
              <a:rPr lang="pt-PT" dirty="0" smtClean="0"/>
            </a:br>
            <a:r>
              <a:rPr lang="fr-FR" b="1" dirty="0" smtClean="0"/>
              <a:t>et la systématique de la déformation</a:t>
            </a:r>
            <a:r>
              <a:rPr lang="pt-PT" dirty="0" smtClean="0"/>
              <a:t/>
            </a:r>
            <a:br>
              <a:rPr lang="pt-PT" dirty="0" smtClean="0"/>
            </a:br>
            <a:endParaRPr lang="pt-PT" dirty="0"/>
          </a:p>
        </p:txBody>
      </p:sp>
      <p:sp>
        <p:nvSpPr>
          <p:cNvPr id="3" name="Content Placeholder 2"/>
          <p:cNvSpPr>
            <a:spLocks noGrp="1"/>
          </p:cNvSpPr>
          <p:nvPr>
            <p:ph idx="1"/>
          </p:nvPr>
        </p:nvSpPr>
        <p:spPr/>
        <p:txBody>
          <a:bodyPr>
            <a:normAutofit fontScale="25000" lnSpcReduction="20000"/>
          </a:bodyPr>
          <a:lstStyle/>
          <a:p>
            <a:r>
              <a:rPr lang="fr-FR" sz="5600" dirty="0" smtClean="0"/>
              <a:t> </a:t>
            </a:r>
            <a:endParaRPr lang="pt-PT" sz="5600" dirty="0" smtClean="0"/>
          </a:p>
          <a:p>
            <a:r>
              <a:rPr lang="fr-FR" sz="5600" dirty="0" smtClean="0"/>
              <a:t> </a:t>
            </a:r>
            <a:endParaRPr lang="pt-PT" sz="5600" dirty="0" smtClean="0"/>
          </a:p>
          <a:p>
            <a:pPr lvl="0"/>
            <a:r>
              <a:rPr lang="fr-FR" sz="9600" dirty="0" smtClean="0"/>
              <a:t>1)La </a:t>
            </a:r>
            <a:r>
              <a:rPr lang="fr-FR" sz="9600" dirty="0" smtClean="0"/>
              <a:t>rationalisation (</a:t>
            </a:r>
            <a:r>
              <a:rPr lang="el-GR" sz="9600" dirty="0" smtClean="0"/>
              <a:t>εξορθολογισμός)</a:t>
            </a:r>
            <a:endParaRPr lang="pt-PT" sz="9600" dirty="0" smtClean="0"/>
          </a:p>
          <a:p>
            <a:r>
              <a:rPr lang="fr-FR" sz="9600" dirty="0" smtClean="0"/>
              <a:t>  </a:t>
            </a:r>
            <a:endParaRPr lang="pt-PT" sz="9600" dirty="0" smtClean="0"/>
          </a:p>
          <a:p>
            <a:pPr lvl="0"/>
            <a:r>
              <a:rPr lang="fr-FR" sz="9600" dirty="0" smtClean="0"/>
              <a:t>2)La </a:t>
            </a:r>
            <a:r>
              <a:rPr lang="fr-FR" sz="9600" dirty="0" smtClean="0"/>
              <a:t>clarification </a:t>
            </a:r>
            <a:r>
              <a:rPr lang="el-GR" sz="9600" dirty="0" smtClean="0"/>
              <a:t> (διαφώτιση)</a:t>
            </a:r>
            <a:endParaRPr lang="pt-PT" sz="9600" dirty="0" smtClean="0"/>
          </a:p>
          <a:p>
            <a:r>
              <a:rPr lang="fr-FR" sz="9600" dirty="0" smtClean="0"/>
              <a:t>  </a:t>
            </a:r>
            <a:endParaRPr lang="pt-PT" sz="9600" dirty="0" smtClean="0"/>
          </a:p>
          <a:p>
            <a:r>
              <a:rPr lang="fr-FR" sz="9600" dirty="0" smtClean="0"/>
              <a:t>3)L’allongement</a:t>
            </a:r>
            <a:r>
              <a:rPr lang="el-GR" sz="9600" dirty="0" smtClean="0"/>
              <a:t> </a:t>
            </a:r>
            <a:r>
              <a:rPr lang="el-GR" sz="9600" dirty="0" smtClean="0"/>
              <a:t>(επιμήκυνση)</a:t>
            </a:r>
            <a:endParaRPr lang="pt-PT" sz="9600" dirty="0" smtClean="0"/>
          </a:p>
          <a:p>
            <a:r>
              <a:rPr lang="fr-FR" sz="9600" dirty="0" smtClean="0"/>
              <a:t>  </a:t>
            </a:r>
            <a:endParaRPr lang="pt-PT" sz="9600" dirty="0" smtClean="0"/>
          </a:p>
          <a:p>
            <a:pPr lvl="0"/>
            <a:r>
              <a:rPr lang="fr-FR" sz="9600" dirty="0" smtClean="0"/>
              <a:t>4)L’ennoblissement</a:t>
            </a:r>
            <a:r>
              <a:rPr lang="el-GR" sz="9600" dirty="0" smtClean="0"/>
              <a:t> </a:t>
            </a:r>
            <a:r>
              <a:rPr lang="el-GR" sz="9600" dirty="0" smtClean="0"/>
              <a:t>(εξευγενισμός)</a:t>
            </a:r>
            <a:endParaRPr lang="pt-PT" sz="9600" dirty="0" smtClean="0"/>
          </a:p>
          <a:p>
            <a:r>
              <a:rPr lang="el-GR" sz="9600" dirty="0" smtClean="0"/>
              <a:t> </a:t>
            </a:r>
            <a:r>
              <a:rPr lang="fr-FR" sz="9600" dirty="0" smtClean="0"/>
              <a:t> </a:t>
            </a:r>
            <a:endParaRPr lang="pt-PT" sz="9600" dirty="0" smtClean="0"/>
          </a:p>
          <a:p>
            <a:r>
              <a:rPr lang="el-GR" sz="9600" dirty="0" smtClean="0"/>
              <a:t>5</a:t>
            </a:r>
            <a:r>
              <a:rPr lang="fr-FR" sz="9600" dirty="0" smtClean="0"/>
              <a:t>)L’appauvrissement </a:t>
            </a:r>
            <a:r>
              <a:rPr lang="fr-FR" sz="9600" dirty="0" smtClean="0"/>
              <a:t>qualitatif (</a:t>
            </a:r>
            <a:r>
              <a:rPr lang="el-GR" sz="9600" dirty="0" smtClean="0"/>
              <a:t>ποιοτική έκπτωση</a:t>
            </a:r>
            <a:r>
              <a:rPr lang="fr-FR" sz="9600" dirty="0" smtClean="0"/>
              <a:t>)</a:t>
            </a:r>
            <a:endParaRPr lang="pt-PT" sz="9600" dirty="0" smtClean="0"/>
          </a:p>
          <a:p>
            <a:r>
              <a:rPr lang="fr-FR" sz="9600" dirty="0" smtClean="0"/>
              <a:t> </a:t>
            </a:r>
            <a:endParaRPr lang="pt-PT" sz="9600" dirty="0" smtClean="0"/>
          </a:p>
          <a:p>
            <a:pPr lvl="0"/>
            <a:r>
              <a:rPr lang="fr-FR" sz="9600" dirty="0" smtClean="0"/>
              <a:t> 6)L’appauvrissement quantitatif (</a:t>
            </a:r>
            <a:r>
              <a:rPr lang="el-GR" sz="9600" dirty="0" smtClean="0"/>
              <a:t>ποσοτική έκπτωση</a:t>
            </a:r>
            <a:r>
              <a:rPr lang="fr-FR" sz="9600" dirty="0" smtClean="0"/>
              <a:t>)</a:t>
            </a:r>
          </a:p>
          <a:p>
            <a:pPr lvl="0"/>
            <a:endParaRPr lang="fr-FR" sz="9600" dirty="0" smtClean="0"/>
          </a:p>
          <a:p>
            <a:r>
              <a:rPr lang="fr-FR" sz="9600" dirty="0" smtClean="0"/>
              <a:t> 7)L’homogénéisation</a:t>
            </a:r>
            <a:r>
              <a:rPr lang="el-GR" sz="9600" dirty="0" smtClean="0"/>
              <a:t>	(ομογενοποίηση)</a:t>
            </a:r>
            <a:endParaRPr lang="pt-PT" sz="9600" dirty="0" smtClean="0"/>
          </a:p>
          <a:p>
            <a:pPr lvl="0"/>
            <a:endParaRPr lang="pt-PT" sz="9600" dirty="0" smtClean="0"/>
          </a:p>
          <a:p>
            <a:endParaRPr lang="pt-PT" sz="8000" dirty="0" smtClean="0"/>
          </a:p>
          <a:p>
            <a:pPr lvl="0"/>
            <a:endParaRPr lang="pt-PT" dirty="0" smtClean="0"/>
          </a:p>
          <a:p>
            <a:r>
              <a:rPr lang="fr-FR" dirty="0" smtClean="0"/>
              <a:t> </a:t>
            </a:r>
            <a:endParaRPr lang="pt-PT" dirty="0" smtClean="0"/>
          </a:p>
          <a:p>
            <a:endParaRPr lang="pt-P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fr-FR" b="1" dirty="0" smtClean="0"/>
              <a:t/>
            </a:r>
            <a:br>
              <a:rPr lang="fr-FR" b="1" dirty="0" smtClean="0"/>
            </a:br>
            <a:r>
              <a:rPr lang="fr-FR" sz="4000" b="1" dirty="0" smtClean="0"/>
              <a:t>Antoine </a:t>
            </a:r>
            <a:r>
              <a:rPr lang="fr-FR" sz="4000" b="1" dirty="0" err="1" smtClean="0"/>
              <a:t>Bermann</a:t>
            </a:r>
            <a:r>
              <a:rPr lang="fr-FR" sz="4000" b="1" dirty="0" smtClean="0"/>
              <a:t>:</a:t>
            </a:r>
            <a:r>
              <a:rPr lang="fr-FR" sz="4000" dirty="0" smtClean="0"/>
              <a:t/>
            </a:r>
            <a:br>
              <a:rPr lang="fr-FR" sz="4000" dirty="0" smtClean="0"/>
            </a:br>
            <a:r>
              <a:rPr lang="fr-FR" sz="4000" b="1" dirty="0" smtClean="0"/>
              <a:t>L’analytique de la traduction</a:t>
            </a:r>
            <a:r>
              <a:rPr lang="pt-PT" sz="4000" dirty="0" smtClean="0"/>
              <a:t/>
            </a:r>
            <a:br>
              <a:rPr lang="pt-PT" sz="4000" dirty="0" smtClean="0"/>
            </a:br>
            <a:r>
              <a:rPr lang="fr-FR" sz="4000" b="1" dirty="0" smtClean="0"/>
              <a:t>et la systématique de la déformatio</a:t>
            </a:r>
            <a:r>
              <a:rPr lang="fr-FR" b="1" dirty="0" smtClean="0"/>
              <a:t>n</a:t>
            </a:r>
            <a:r>
              <a:rPr lang="pt-PT" dirty="0" smtClean="0"/>
              <a:t/>
            </a:r>
            <a:br>
              <a:rPr lang="pt-PT" dirty="0" smtClean="0"/>
            </a:br>
            <a:endParaRPr lang="pt-PT" dirty="0"/>
          </a:p>
        </p:txBody>
      </p:sp>
      <p:sp>
        <p:nvSpPr>
          <p:cNvPr id="3" name="Content Placeholder 2"/>
          <p:cNvSpPr>
            <a:spLocks noGrp="1"/>
          </p:cNvSpPr>
          <p:nvPr>
            <p:ph idx="1"/>
          </p:nvPr>
        </p:nvSpPr>
        <p:spPr/>
        <p:txBody>
          <a:bodyPr>
            <a:noAutofit/>
          </a:bodyPr>
          <a:lstStyle/>
          <a:p>
            <a:r>
              <a:rPr lang="fr-FR" sz="2400" dirty="0" smtClean="0"/>
              <a:t>8)</a:t>
            </a:r>
            <a:r>
              <a:rPr lang="fr-FR" sz="2400" dirty="0" smtClean="0"/>
              <a:t> </a:t>
            </a:r>
            <a:r>
              <a:rPr lang="fr-FR" sz="2400" dirty="0" smtClean="0"/>
              <a:t>La </a:t>
            </a:r>
            <a:r>
              <a:rPr lang="fr-FR" sz="2400" dirty="0" smtClean="0"/>
              <a:t>destruction des rythmes (</a:t>
            </a:r>
            <a:r>
              <a:rPr lang="el-GR" sz="2400" dirty="0" smtClean="0"/>
              <a:t>καταστροφή των ρυθμών</a:t>
            </a:r>
            <a:r>
              <a:rPr lang="fr-FR" sz="2400" dirty="0" smtClean="0"/>
              <a:t>)</a:t>
            </a:r>
            <a:endParaRPr lang="pt-PT" sz="2400" dirty="0" smtClean="0"/>
          </a:p>
          <a:p>
            <a:r>
              <a:rPr lang="fr-FR" sz="2400" dirty="0" smtClean="0"/>
              <a:t>9) La destruction des réseaux signifiants sous-jacents (</a:t>
            </a:r>
            <a:r>
              <a:rPr lang="el-GR" sz="2400" dirty="0" smtClean="0"/>
              <a:t>καταστροφή των υπολανθανόντων σημαινόντων δικτύων</a:t>
            </a:r>
            <a:r>
              <a:rPr lang="fr-FR" sz="2400" dirty="0" smtClean="0"/>
              <a:t>)</a:t>
            </a:r>
            <a:r>
              <a:rPr lang="fr-FR" sz="2400" dirty="0" smtClean="0"/>
              <a:t>  </a:t>
            </a:r>
            <a:endParaRPr lang="pt-PT" sz="2400" dirty="0" smtClean="0"/>
          </a:p>
          <a:p>
            <a:pPr lvl="0"/>
            <a:r>
              <a:rPr lang="fr-FR" sz="2400" dirty="0" smtClean="0"/>
              <a:t>10) </a:t>
            </a:r>
            <a:r>
              <a:rPr lang="fr-FR" sz="2400" dirty="0" smtClean="0"/>
              <a:t>La destruction des systématismes (</a:t>
            </a:r>
            <a:r>
              <a:rPr lang="el-GR" sz="2400" dirty="0" smtClean="0"/>
              <a:t>καταστροφή των συστηματισμών)</a:t>
            </a:r>
            <a:endParaRPr lang="pt-PT" sz="2400" dirty="0" smtClean="0"/>
          </a:p>
          <a:p>
            <a:r>
              <a:rPr lang="el-GR" sz="2400" dirty="0" smtClean="0"/>
              <a:t>  </a:t>
            </a:r>
            <a:r>
              <a:rPr lang="fr-FR" sz="2400" dirty="0" smtClean="0"/>
              <a:t>11)La </a:t>
            </a:r>
            <a:r>
              <a:rPr lang="fr-FR" sz="2400" dirty="0" smtClean="0"/>
              <a:t>destruction ou l’</a:t>
            </a:r>
            <a:r>
              <a:rPr lang="fr-FR" sz="2400" dirty="0" err="1" smtClean="0"/>
              <a:t>exotisation</a:t>
            </a:r>
            <a:r>
              <a:rPr lang="fr-FR" sz="2400" dirty="0" smtClean="0"/>
              <a:t> des réseaux langagiers </a:t>
            </a:r>
            <a:r>
              <a:rPr lang="fr-FR" sz="2400" dirty="0" smtClean="0"/>
              <a:t>vernaculaires</a:t>
            </a:r>
            <a:r>
              <a:rPr lang="pt-PT" sz="2400" dirty="0" smtClean="0"/>
              <a:t> </a:t>
            </a:r>
            <a:r>
              <a:rPr lang="el-GR" sz="2400" dirty="0" smtClean="0"/>
              <a:t>( </a:t>
            </a:r>
            <a:r>
              <a:rPr lang="el-GR" sz="2400" dirty="0" smtClean="0"/>
              <a:t>καταστροφή ή εξωτικοποίηση των δημωδών γλωσσικών δικτύων)</a:t>
            </a:r>
            <a:endParaRPr lang="pt-PT" sz="2400" dirty="0" smtClean="0"/>
          </a:p>
          <a:p>
            <a:r>
              <a:rPr lang="el-GR" sz="2400" dirty="0" smtClean="0"/>
              <a:t> </a:t>
            </a:r>
            <a:r>
              <a:rPr lang="fr-FR" sz="2400" dirty="0" smtClean="0"/>
              <a:t>12) La  </a:t>
            </a:r>
            <a:r>
              <a:rPr lang="fr-FR" sz="2400" dirty="0" smtClean="0"/>
              <a:t>destruction des locutions	(</a:t>
            </a:r>
            <a:r>
              <a:rPr lang="el-GR" sz="2400" dirty="0" smtClean="0"/>
              <a:t>καταστροφή των</a:t>
            </a:r>
            <a:r>
              <a:rPr lang="fr-FR" sz="2400" dirty="0" smtClean="0"/>
              <a:t>  </a:t>
            </a:r>
            <a:r>
              <a:rPr lang="el-GR" sz="2400" dirty="0" smtClean="0"/>
              <a:t>εκφράσεων</a:t>
            </a:r>
            <a:r>
              <a:rPr lang="fr-FR" sz="2400" dirty="0" smtClean="0"/>
              <a:t>)</a:t>
            </a:r>
            <a:endParaRPr lang="pt-PT" sz="2400" dirty="0" smtClean="0"/>
          </a:p>
          <a:p>
            <a:r>
              <a:rPr lang="fr-FR" sz="2400" dirty="0" smtClean="0"/>
              <a:t> </a:t>
            </a:r>
            <a:r>
              <a:rPr lang="pt-PT" sz="2400" dirty="0" smtClean="0"/>
              <a:t>13) </a:t>
            </a:r>
            <a:r>
              <a:rPr lang="fr-FR" sz="2400" dirty="0" smtClean="0"/>
              <a:t>L’effacement </a:t>
            </a:r>
            <a:r>
              <a:rPr lang="fr-FR" sz="2400" dirty="0" smtClean="0"/>
              <a:t>des superpositions de langues (</a:t>
            </a:r>
            <a:r>
              <a:rPr lang="el-GR" sz="2400" dirty="0" smtClean="0"/>
              <a:t>απάλειψη των γλωσσικών</a:t>
            </a:r>
            <a:r>
              <a:rPr lang="fr-FR" sz="2400" dirty="0" smtClean="0"/>
              <a:t> </a:t>
            </a:r>
            <a:r>
              <a:rPr lang="el-GR" sz="2400" dirty="0" smtClean="0"/>
              <a:t>διαστρωματώσεων</a:t>
            </a:r>
            <a:r>
              <a:rPr lang="fr-FR" sz="2400" dirty="0" smtClean="0"/>
              <a:t>)</a:t>
            </a:r>
            <a:endParaRPr lang="pt-PT" sz="2400" dirty="0" smtClean="0"/>
          </a:p>
          <a:p>
            <a:r>
              <a:rPr lang="fr-FR" sz="2000" dirty="0" smtClean="0"/>
              <a:t> </a:t>
            </a:r>
            <a:r>
              <a:rPr lang="fr-FR" sz="1600" dirty="0" smtClean="0"/>
              <a:t>Antoine </a:t>
            </a:r>
            <a:r>
              <a:rPr lang="fr-FR" sz="1600" dirty="0" err="1" smtClean="0"/>
              <a:t>Berman</a:t>
            </a:r>
            <a:r>
              <a:rPr lang="fr-FR" sz="1600" dirty="0" smtClean="0"/>
              <a:t>, </a:t>
            </a:r>
            <a:r>
              <a:rPr lang="fr-FR" sz="1600" i="1" dirty="0" smtClean="0"/>
              <a:t>La traduction et la lettre ou l’auberge du lointain,</a:t>
            </a:r>
            <a:r>
              <a:rPr lang="fr-FR" sz="1600" dirty="0" smtClean="0"/>
              <a:t> Seuil, Paris, 1999.</a:t>
            </a:r>
            <a:endParaRPr lang="pt-PT" sz="1600" dirty="0" smtClean="0"/>
          </a:p>
          <a:p>
            <a:r>
              <a:rPr lang="fr-FR" sz="1600" dirty="0" smtClean="0"/>
              <a:t> </a:t>
            </a:r>
            <a:endParaRPr lang="pt-PT"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fr-FR" dirty="0" smtClean="0"/>
              <a:t/>
            </a:r>
            <a:br>
              <a:rPr lang="fr-FR" dirty="0" smtClean="0"/>
            </a:br>
            <a:r>
              <a:rPr lang="fr-FR" dirty="0" smtClean="0"/>
              <a:t>Jean </a:t>
            </a:r>
            <a:r>
              <a:rPr lang="fr-FR" dirty="0" err="1"/>
              <a:t>Deslile</a:t>
            </a:r>
            <a:r>
              <a:rPr lang="fr-FR" dirty="0"/>
              <a:t> : Critique des traductions et contexte historique</a:t>
            </a:r>
            <a:r>
              <a:rPr lang="pt-PT" dirty="0"/>
              <a:t/>
            </a:r>
            <a:br>
              <a:rPr lang="pt-PT" dirty="0"/>
            </a:br>
            <a:endParaRPr lang="pt-PT" dirty="0"/>
          </a:p>
        </p:txBody>
      </p:sp>
      <p:sp>
        <p:nvSpPr>
          <p:cNvPr id="3" name="Content Placeholder 2"/>
          <p:cNvSpPr>
            <a:spLocks noGrp="1"/>
          </p:cNvSpPr>
          <p:nvPr>
            <p:ph idx="1"/>
          </p:nvPr>
        </p:nvSpPr>
        <p:spPr/>
        <p:txBody>
          <a:bodyPr>
            <a:normAutofit fontScale="85000" lnSpcReduction="10000"/>
          </a:bodyPr>
          <a:lstStyle/>
          <a:p>
            <a:pPr algn="just"/>
            <a:r>
              <a:rPr lang="fr-FR" dirty="0"/>
              <a:t>Faire la critique d’ une traduction </a:t>
            </a:r>
            <a:r>
              <a:rPr lang="fr-FR" dirty="0" smtClean="0"/>
              <a:t>littéraire </a:t>
            </a:r>
            <a:r>
              <a:rPr lang="fr-FR" dirty="0"/>
              <a:t>ce n’est pas communiquer le plaisir qu’une traduction a pu nous procurer. C’est l’analyser minutieusement afin d’en saisir à la fois le sens profond et le rendu à la lumière du </a:t>
            </a:r>
            <a:r>
              <a:rPr lang="fr-FR" i="1" dirty="0"/>
              <a:t>projet du traducteur</a:t>
            </a:r>
            <a:r>
              <a:rPr lang="fr-FR" dirty="0"/>
              <a:t>, car tout traducteur littéraire digne de ce nom se laisse guider dans son travail par un projet  de réécriture –implicite ou explicite-, puisque traduire une </a:t>
            </a:r>
            <a:r>
              <a:rPr lang="fr-FR" dirty="0" smtClean="0"/>
              <a:t>œuvre </a:t>
            </a:r>
            <a:r>
              <a:rPr lang="fr-FR" dirty="0"/>
              <a:t>littéraire, c’est en quelque sorte poursuivre le travail d’écriture qui a abouti à l’ </a:t>
            </a:r>
            <a:r>
              <a:rPr lang="fr-FR" dirty="0" smtClean="0"/>
              <a:t>œuvre </a:t>
            </a:r>
            <a:r>
              <a:rPr lang="fr-FR" dirty="0"/>
              <a:t>originale.</a:t>
            </a:r>
            <a:endParaRPr lang="pt-PT" dirty="0"/>
          </a:p>
          <a:p>
            <a:r>
              <a:rPr lang="fr-FR" dirty="0"/>
              <a:t>Entretien</a:t>
            </a:r>
            <a:endParaRPr lang="pt-PT" dirty="0"/>
          </a:p>
          <a:p>
            <a:endParaRPr lang="pt-P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Jean </a:t>
            </a:r>
            <a:r>
              <a:rPr lang="fr-FR" dirty="0" err="1" smtClean="0"/>
              <a:t>Deslile</a:t>
            </a:r>
            <a:r>
              <a:rPr lang="fr-FR" dirty="0" smtClean="0"/>
              <a:t> : Critique des traductions et contexte historique</a:t>
            </a:r>
            <a:endParaRPr lang="pt-PT" dirty="0"/>
          </a:p>
        </p:txBody>
      </p:sp>
      <p:sp>
        <p:nvSpPr>
          <p:cNvPr id="3" name="Content Placeholder 2"/>
          <p:cNvSpPr>
            <a:spLocks noGrp="1"/>
          </p:cNvSpPr>
          <p:nvPr>
            <p:ph idx="1"/>
          </p:nvPr>
        </p:nvSpPr>
        <p:spPr/>
        <p:txBody>
          <a:bodyPr/>
          <a:lstStyle/>
          <a:p>
            <a:pPr algn="just"/>
            <a:r>
              <a:rPr lang="fr-FR" dirty="0"/>
              <a:t>Dans le cas d’un texte ancien, le critique doit aussi replacer la traduction dans son contexte historique, ce qui implique de bien connaître l’auteur traduit et son époque, les courants </a:t>
            </a:r>
            <a:r>
              <a:rPr lang="fr-FR" dirty="0" smtClean="0"/>
              <a:t>littéraires </a:t>
            </a:r>
            <a:r>
              <a:rPr lang="fr-FR" dirty="0"/>
              <a:t>du temps, l’état de la langue en usage et les attentes du public.</a:t>
            </a:r>
            <a:endParaRPr lang="pt-PT" dirty="0"/>
          </a:p>
          <a:p>
            <a:pPr>
              <a:buNone/>
            </a:pPr>
            <a:r>
              <a:rPr lang="fr-FR" dirty="0" smtClean="0"/>
              <a:t>	Entretien</a:t>
            </a:r>
            <a:endParaRPr lang="pt-PT" dirty="0"/>
          </a:p>
          <a:p>
            <a:endParaRPr lang="pt-P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Jean </a:t>
            </a:r>
            <a:r>
              <a:rPr lang="fr-FR" dirty="0" err="1" smtClean="0"/>
              <a:t>Deslile</a:t>
            </a:r>
            <a:r>
              <a:rPr lang="fr-FR" dirty="0" smtClean="0"/>
              <a:t> : Critique des traductions et contexte historique</a:t>
            </a:r>
            <a:endParaRPr lang="pt-PT" dirty="0"/>
          </a:p>
        </p:txBody>
      </p:sp>
      <p:sp>
        <p:nvSpPr>
          <p:cNvPr id="3" name="Content Placeholder 2"/>
          <p:cNvSpPr>
            <a:spLocks noGrp="1"/>
          </p:cNvSpPr>
          <p:nvPr>
            <p:ph idx="1"/>
          </p:nvPr>
        </p:nvSpPr>
        <p:spPr/>
        <p:txBody>
          <a:bodyPr>
            <a:normAutofit fontScale="85000" lnSpcReduction="10000"/>
          </a:bodyPr>
          <a:lstStyle/>
          <a:p>
            <a:pPr algn="just"/>
            <a:r>
              <a:rPr lang="fr-FR" dirty="0"/>
              <a:t>Il ne s’agit pas de savoir si tous les mots de l’original ont été rendus ; c’est  là un calcul d’apothicaire plus ou moins utile, car, par essence, traduire consiste à redire et redire </a:t>
            </a:r>
            <a:r>
              <a:rPr lang="fr-FR" i="1" dirty="0"/>
              <a:t>autrement</a:t>
            </a:r>
            <a:r>
              <a:rPr lang="fr-FR" dirty="0"/>
              <a:t>. Une traduction n’est pas une reproduction photographique, mais une </a:t>
            </a:r>
            <a:r>
              <a:rPr lang="fr-FR" i="1" dirty="0"/>
              <a:t>représentation</a:t>
            </a:r>
            <a:r>
              <a:rPr lang="fr-FR" dirty="0"/>
              <a:t> d’une </a:t>
            </a:r>
            <a:r>
              <a:rPr lang="fr-FR" dirty="0" smtClean="0"/>
              <a:t>œuvre </a:t>
            </a:r>
            <a:r>
              <a:rPr lang="fr-FR" dirty="0"/>
              <a:t>originale. C’est pourquoi il peut y avoir plusieurs traductions </a:t>
            </a:r>
            <a:r>
              <a:rPr lang="fr-FR" i="1" dirty="0"/>
              <a:t>réussies</a:t>
            </a:r>
            <a:r>
              <a:rPr lang="fr-FR" dirty="0"/>
              <a:t> d’une même </a:t>
            </a:r>
            <a:r>
              <a:rPr lang="fr-FR" dirty="0" smtClean="0"/>
              <a:t>œuvre. </a:t>
            </a:r>
            <a:r>
              <a:rPr lang="fr-FR" dirty="0"/>
              <a:t>J’évite les mots </a:t>
            </a:r>
            <a:r>
              <a:rPr lang="fr-FR" i="1" dirty="0"/>
              <a:t>fidèle</a:t>
            </a:r>
            <a:r>
              <a:rPr lang="fr-FR" dirty="0"/>
              <a:t> et </a:t>
            </a:r>
            <a:r>
              <a:rPr lang="fr-FR" i="1" dirty="0"/>
              <a:t>fidélité</a:t>
            </a:r>
            <a:r>
              <a:rPr lang="fr-FR" dirty="0"/>
              <a:t>, car ces mots galvaudés ne disent rien de précis. Chacun y met ce qu’il veut.</a:t>
            </a:r>
            <a:endParaRPr lang="pt-PT" dirty="0"/>
          </a:p>
          <a:p>
            <a:pPr>
              <a:buNone/>
            </a:pPr>
            <a:r>
              <a:rPr lang="fr-FR" dirty="0" smtClean="0"/>
              <a:t>	Entretien</a:t>
            </a:r>
            <a:endParaRPr lang="pt-PT" dirty="0"/>
          </a:p>
          <a:p>
            <a:endParaRPr lang="pt-P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Jean </a:t>
            </a:r>
            <a:r>
              <a:rPr lang="fr-FR" dirty="0" err="1" smtClean="0"/>
              <a:t>Deslile</a:t>
            </a:r>
            <a:r>
              <a:rPr lang="fr-FR" dirty="0" smtClean="0"/>
              <a:t> : Critique des traductions et contexte historique</a:t>
            </a:r>
            <a:endParaRPr lang="pt-PT" dirty="0"/>
          </a:p>
        </p:txBody>
      </p:sp>
      <p:sp>
        <p:nvSpPr>
          <p:cNvPr id="3" name="Content Placeholder 2"/>
          <p:cNvSpPr>
            <a:spLocks noGrp="1"/>
          </p:cNvSpPr>
          <p:nvPr>
            <p:ph idx="1"/>
          </p:nvPr>
        </p:nvSpPr>
        <p:spPr/>
        <p:txBody>
          <a:bodyPr/>
          <a:lstStyle/>
          <a:p>
            <a:r>
              <a:rPr lang="fr-FR" dirty="0"/>
              <a:t>Le succès commercial d’une traduction ne saurait constituer un critère d’évaluation pour juger de [sa] qualité.</a:t>
            </a:r>
            <a:endParaRPr lang="pt-PT" dirty="0"/>
          </a:p>
          <a:p>
            <a:pPr>
              <a:buNone/>
            </a:pPr>
            <a:r>
              <a:rPr lang="fr-FR" dirty="0" smtClean="0"/>
              <a:t>	Jean </a:t>
            </a:r>
            <a:r>
              <a:rPr lang="fr-FR" dirty="0" err="1"/>
              <a:t>Deslile</a:t>
            </a:r>
            <a:r>
              <a:rPr lang="fr-FR" dirty="0"/>
              <a:t>, </a:t>
            </a:r>
            <a:r>
              <a:rPr lang="fr-FR" i="1" dirty="0"/>
              <a:t>La traduction raisonnée</a:t>
            </a:r>
            <a:r>
              <a:rPr lang="fr-FR" dirty="0"/>
              <a:t>, 2003, Presses de l’Université d’Ottawa.</a:t>
            </a:r>
            <a:endParaRPr lang="pt-PT" dirty="0"/>
          </a:p>
          <a:p>
            <a:endParaRPr lang="pt-P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dirty="0"/>
          </a:p>
        </p:txBody>
      </p:sp>
      <p:sp>
        <p:nvSpPr>
          <p:cNvPr id="3" name="Content Placeholder 2"/>
          <p:cNvSpPr>
            <a:spLocks noGrp="1"/>
          </p:cNvSpPr>
          <p:nvPr>
            <p:ph idx="1"/>
          </p:nvPr>
        </p:nvSpPr>
        <p:spPr/>
        <p:txBody>
          <a:bodyPr>
            <a:normAutofit fontScale="25000" lnSpcReduction="20000"/>
          </a:bodyPr>
          <a:lstStyle/>
          <a:p>
            <a:pPr>
              <a:buNone/>
            </a:pPr>
            <a:r>
              <a:rPr lang="fr-FR" dirty="0"/>
              <a:t> </a:t>
            </a:r>
            <a:endParaRPr lang="pt-PT" dirty="0"/>
          </a:p>
          <a:p>
            <a:pPr>
              <a:buNone/>
            </a:pPr>
            <a:r>
              <a:rPr lang="fr-FR" sz="9600" dirty="0" smtClean="0"/>
              <a:t>1.</a:t>
            </a:r>
            <a:r>
              <a:rPr lang="fr-FR" sz="9600" dirty="0" smtClean="0"/>
              <a:t> </a:t>
            </a:r>
            <a:r>
              <a:rPr lang="fr-FR" sz="9600" dirty="0" smtClean="0"/>
              <a:t> </a:t>
            </a:r>
            <a:r>
              <a:rPr lang="fr-FR" sz="9600" dirty="0" smtClean="0"/>
              <a:t>Un </a:t>
            </a:r>
            <a:r>
              <a:rPr lang="fr-FR" sz="9600" dirty="0"/>
              <a:t>parcours analytique sur les stratégies traductionnelles :</a:t>
            </a:r>
            <a:endParaRPr lang="pt-PT" sz="9600" dirty="0"/>
          </a:p>
          <a:p>
            <a:pPr>
              <a:buNone/>
            </a:pPr>
            <a:r>
              <a:rPr lang="fr-FR" sz="9600" dirty="0" smtClean="0"/>
              <a:t>	</a:t>
            </a:r>
            <a:r>
              <a:rPr lang="fr-FR" sz="9600" dirty="0" smtClean="0"/>
              <a:t>-calque</a:t>
            </a:r>
          </a:p>
          <a:p>
            <a:pPr>
              <a:buNone/>
            </a:pPr>
            <a:r>
              <a:rPr lang="fr-FR" sz="9600" dirty="0" smtClean="0"/>
              <a:t>	-emprunt</a:t>
            </a:r>
            <a:endParaRPr lang="pt-PT" sz="9600" dirty="0" smtClean="0"/>
          </a:p>
          <a:p>
            <a:pPr>
              <a:buNone/>
            </a:pPr>
            <a:r>
              <a:rPr lang="fr-FR" sz="9600" dirty="0" smtClean="0"/>
              <a:t>	</a:t>
            </a:r>
            <a:r>
              <a:rPr lang="fr-FR" sz="9600" dirty="0" smtClean="0"/>
              <a:t>-traduction littérale</a:t>
            </a:r>
            <a:endParaRPr lang="pt-PT" sz="9600" dirty="0"/>
          </a:p>
          <a:p>
            <a:pPr>
              <a:buNone/>
            </a:pPr>
            <a:r>
              <a:rPr lang="fr-FR" sz="9600" dirty="0" smtClean="0"/>
              <a:t>	</a:t>
            </a:r>
            <a:r>
              <a:rPr lang="fr-FR" sz="9600" dirty="0" smtClean="0"/>
              <a:t>-transposition</a:t>
            </a:r>
            <a:endParaRPr lang="pt-PT" sz="9600" dirty="0"/>
          </a:p>
          <a:p>
            <a:pPr>
              <a:buNone/>
            </a:pPr>
            <a:r>
              <a:rPr lang="fr-FR" sz="9600" dirty="0" smtClean="0"/>
              <a:t>	</a:t>
            </a:r>
            <a:r>
              <a:rPr lang="fr-FR" sz="9600" dirty="0" smtClean="0"/>
              <a:t>-</a:t>
            </a:r>
            <a:r>
              <a:rPr lang="fr-FR" sz="9600" dirty="0" smtClean="0"/>
              <a:t>modulation</a:t>
            </a:r>
            <a:endParaRPr lang="fr-FR" sz="9600" dirty="0" smtClean="0"/>
          </a:p>
          <a:p>
            <a:pPr>
              <a:buNone/>
            </a:pPr>
            <a:r>
              <a:rPr lang="fr-FR" sz="9600" dirty="0" smtClean="0"/>
              <a:t>	</a:t>
            </a:r>
            <a:r>
              <a:rPr lang="fr-FR" sz="9600" dirty="0" smtClean="0"/>
              <a:t>-</a:t>
            </a:r>
            <a:r>
              <a:rPr lang="fr-FR" sz="9600" dirty="0" smtClean="0"/>
              <a:t>équivalence</a:t>
            </a:r>
          </a:p>
          <a:p>
            <a:pPr>
              <a:buNone/>
            </a:pPr>
            <a:r>
              <a:rPr lang="fr-FR" sz="9600" dirty="0" smtClean="0"/>
              <a:t>	</a:t>
            </a:r>
            <a:r>
              <a:rPr lang="fr-FR" sz="9600" dirty="0" smtClean="0"/>
              <a:t> -</a:t>
            </a:r>
            <a:r>
              <a:rPr lang="fr-FR" sz="9600" dirty="0" smtClean="0"/>
              <a:t>adaptation</a:t>
            </a:r>
            <a:endParaRPr lang="fr-FR" sz="9600" dirty="0" smtClean="0"/>
          </a:p>
          <a:p>
            <a:pPr>
              <a:buNone/>
            </a:pPr>
            <a:r>
              <a:rPr lang="fr-FR" sz="9600" dirty="0" smtClean="0"/>
              <a:t>	</a:t>
            </a:r>
            <a:endParaRPr lang="fr-FR" sz="9600" dirty="0" smtClean="0"/>
          </a:p>
          <a:p>
            <a:pPr marL="1371600" indent="-1371600">
              <a:buNone/>
            </a:pPr>
            <a:r>
              <a:rPr lang="fr-FR" sz="9600" dirty="0" smtClean="0"/>
              <a:t>2.Le </a:t>
            </a:r>
            <a:r>
              <a:rPr lang="fr-FR" sz="9600" dirty="0" smtClean="0"/>
              <a:t>phénomène de la </a:t>
            </a:r>
            <a:r>
              <a:rPr lang="fr-FR" sz="9600" dirty="0" smtClean="0"/>
              <a:t>retraduction</a:t>
            </a:r>
          </a:p>
          <a:p>
            <a:pPr marL="1371600" indent="-1371600">
              <a:buNone/>
            </a:pPr>
            <a:r>
              <a:rPr lang="fr-FR" sz="9600" dirty="0" smtClean="0"/>
              <a:t>Un regard synthétique sur la réflexion </a:t>
            </a:r>
            <a:r>
              <a:rPr lang="fr-FR" sz="9600" dirty="0" err="1" smtClean="0"/>
              <a:t>traductologique</a:t>
            </a:r>
            <a:r>
              <a:rPr lang="fr-FR" sz="9600" dirty="0" smtClean="0"/>
              <a:t> concernant la critique des traductions</a:t>
            </a:r>
            <a:endParaRPr lang="pt-PT" sz="9600" dirty="0" smtClean="0"/>
          </a:p>
          <a:p>
            <a:endParaRPr lang="pt-PT" sz="9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Jean </a:t>
            </a:r>
            <a:r>
              <a:rPr lang="fr-FR" dirty="0" err="1" smtClean="0"/>
              <a:t>Deslile</a:t>
            </a:r>
            <a:r>
              <a:rPr lang="fr-FR" dirty="0" smtClean="0"/>
              <a:t> : Critique des traductions et contexte historique</a:t>
            </a:r>
            <a:endParaRPr lang="pt-PT" dirty="0"/>
          </a:p>
        </p:txBody>
      </p:sp>
      <p:sp>
        <p:nvSpPr>
          <p:cNvPr id="3" name="Content Placeholder 2"/>
          <p:cNvSpPr>
            <a:spLocks noGrp="1"/>
          </p:cNvSpPr>
          <p:nvPr>
            <p:ph idx="1"/>
          </p:nvPr>
        </p:nvSpPr>
        <p:spPr/>
        <p:txBody>
          <a:bodyPr>
            <a:normAutofit lnSpcReduction="10000"/>
          </a:bodyPr>
          <a:lstStyle/>
          <a:p>
            <a:pPr algn="just"/>
            <a:r>
              <a:rPr lang="fr-FR" dirty="0"/>
              <a:t>La critique bien comprise cherche à établir si l’</a:t>
            </a:r>
            <a:r>
              <a:rPr lang="fr-FR" dirty="0" err="1"/>
              <a:t>oeuvre</a:t>
            </a:r>
            <a:r>
              <a:rPr lang="fr-FR" dirty="0"/>
              <a:t> seconde est dotée des mêmes propriétés littéraires, de la même littérarité que l’</a:t>
            </a:r>
            <a:r>
              <a:rPr lang="fr-FR" dirty="0" err="1"/>
              <a:t>oeuvre</a:t>
            </a:r>
            <a:r>
              <a:rPr lang="fr-FR" dirty="0"/>
              <a:t> première, de la même cohésion significative, des mêmes qualités esthétiques, de la même unité profonde. Cet idéal est rarement atteint et c’est pourquoi les « grandes traductions » sont rares.</a:t>
            </a:r>
            <a:endParaRPr lang="pt-PT" dirty="0"/>
          </a:p>
          <a:p>
            <a:pPr>
              <a:buNone/>
            </a:pPr>
            <a:r>
              <a:rPr lang="fr-FR" dirty="0" smtClean="0"/>
              <a:t>	Entretien</a:t>
            </a:r>
            <a:endParaRPr lang="pt-P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72816"/>
          </a:xfrm>
        </p:spPr>
        <p:txBody>
          <a:bodyPr>
            <a:normAutofit fontScale="90000"/>
          </a:bodyPr>
          <a:lstStyle/>
          <a:p>
            <a:r>
              <a:rPr lang="fr-FR" dirty="0" smtClean="0"/>
              <a:t/>
            </a:r>
            <a:br>
              <a:rPr lang="fr-FR" dirty="0" smtClean="0"/>
            </a:br>
            <a:r>
              <a:rPr lang="fr-FR" sz="4000" dirty="0" smtClean="0"/>
              <a:t>Michel </a:t>
            </a:r>
            <a:r>
              <a:rPr lang="fr-FR" sz="4000" dirty="0"/>
              <a:t>Ballard : Le commentaire de traduction et la critique des traductions</a:t>
            </a:r>
            <a:r>
              <a:rPr lang="pt-PT" sz="4000" dirty="0"/>
              <a:t/>
            </a:r>
            <a:br>
              <a:rPr lang="pt-PT" sz="4000" dirty="0"/>
            </a:br>
            <a:endParaRPr lang="pt-PT" sz="4000" dirty="0"/>
          </a:p>
        </p:txBody>
      </p:sp>
      <p:sp>
        <p:nvSpPr>
          <p:cNvPr id="3" name="Content Placeholder 2"/>
          <p:cNvSpPr>
            <a:spLocks noGrp="1"/>
          </p:cNvSpPr>
          <p:nvPr>
            <p:ph idx="1"/>
          </p:nvPr>
        </p:nvSpPr>
        <p:spPr/>
        <p:txBody>
          <a:bodyPr/>
          <a:lstStyle/>
          <a:p>
            <a:r>
              <a:rPr lang="en-US" dirty="0" smtClean="0"/>
              <a:t>Le </a:t>
            </a:r>
            <a:r>
              <a:rPr lang="en-US" dirty="0" err="1" smtClean="0"/>
              <a:t>commentaire</a:t>
            </a:r>
            <a:r>
              <a:rPr lang="en-US" dirty="0" smtClean="0"/>
              <a:t> de </a:t>
            </a:r>
            <a:r>
              <a:rPr lang="en-US" dirty="0" err="1" smtClean="0"/>
              <a:t>traduction</a:t>
            </a:r>
            <a:r>
              <a:rPr lang="en-US" dirty="0" smtClean="0"/>
              <a:t> </a:t>
            </a:r>
            <a:r>
              <a:rPr lang="en-US" dirty="0" err="1" smtClean="0"/>
              <a:t>peut</a:t>
            </a:r>
            <a:r>
              <a:rPr lang="en-US" dirty="0" smtClean="0"/>
              <a:t> </a:t>
            </a:r>
            <a:r>
              <a:rPr lang="en-US" dirty="0" err="1"/>
              <a:t>ê</a:t>
            </a:r>
            <a:r>
              <a:rPr lang="en-US" dirty="0" err="1" smtClean="0"/>
              <a:t>tre</a:t>
            </a:r>
            <a:r>
              <a:rPr lang="en-US" dirty="0" smtClean="0"/>
              <a:t> </a:t>
            </a:r>
            <a:r>
              <a:rPr lang="en-US" dirty="0" err="1" smtClean="0"/>
              <a:t>une</a:t>
            </a:r>
            <a:r>
              <a:rPr lang="en-US" dirty="0" smtClean="0"/>
              <a:t> des </a:t>
            </a:r>
            <a:r>
              <a:rPr lang="en-US" dirty="0" err="1" smtClean="0"/>
              <a:t>voies</a:t>
            </a:r>
            <a:r>
              <a:rPr lang="en-US" dirty="0" smtClean="0"/>
              <a:t> </a:t>
            </a:r>
            <a:r>
              <a:rPr lang="en-US" dirty="0" err="1" smtClean="0"/>
              <a:t>d’accès</a:t>
            </a:r>
            <a:r>
              <a:rPr lang="en-US" dirty="0" smtClean="0"/>
              <a:t> à la </a:t>
            </a:r>
            <a:r>
              <a:rPr lang="en-US" dirty="0" err="1" smtClean="0"/>
              <a:t>recherche</a:t>
            </a:r>
            <a:r>
              <a:rPr lang="en-US" dirty="0" smtClean="0"/>
              <a:t> par la </a:t>
            </a:r>
            <a:r>
              <a:rPr lang="en-US" dirty="0" err="1" smtClean="0"/>
              <a:t>collecte</a:t>
            </a:r>
            <a:r>
              <a:rPr lang="en-US" dirty="0" smtClean="0"/>
              <a:t> et </a:t>
            </a:r>
            <a:r>
              <a:rPr lang="en-US" dirty="0" err="1" smtClean="0"/>
              <a:t>l’analyse</a:t>
            </a:r>
            <a:r>
              <a:rPr lang="en-US" dirty="0" smtClean="0"/>
              <a:t> de </a:t>
            </a:r>
            <a:r>
              <a:rPr lang="en-US" dirty="0" err="1" smtClean="0"/>
              <a:t>traductions</a:t>
            </a:r>
            <a:r>
              <a:rPr lang="en-US" dirty="0" smtClean="0"/>
              <a:t> et de </a:t>
            </a:r>
            <a:r>
              <a:rPr lang="en-US" dirty="0" err="1" smtClean="0"/>
              <a:t>retraductions</a:t>
            </a:r>
            <a:r>
              <a:rPr lang="en-US" dirty="0" smtClean="0"/>
              <a:t>, </a:t>
            </a:r>
            <a:r>
              <a:rPr lang="en-US" dirty="0" err="1" smtClean="0"/>
              <a:t>il</a:t>
            </a:r>
            <a:r>
              <a:rPr lang="en-US" dirty="0" smtClean="0"/>
              <a:t> </a:t>
            </a:r>
            <a:r>
              <a:rPr lang="en-US" dirty="0" err="1" smtClean="0"/>
              <a:t>est</a:t>
            </a:r>
            <a:r>
              <a:rPr lang="en-US" dirty="0" smtClean="0"/>
              <a:t> </a:t>
            </a:r>
            <a:r>
              <a:rPr lang="en-US" dirty="0" err="1" smtClean="0"/>
              <a:t>aussi</a:t>
            </a:r>
            <a:r>
              <a:rPr lang="en-US" dirty="0" smtClean="0"/>
              <a:t> en </a:t>
            </a:r>
            <a:r>
              <a:rPr lang="en-US" dirty="0" err="1" smtClean="0"/>
              <a:t>quelque</a:t>
            </a:r>
            <a:r>
              <a:rPr lang="en-US" dirty="0" smtClean="0"/>
              <a:t> </a:t>
            </a:r>
            <a:r>
              <a:rPr lang="en-US" dirty="0" err="1" smtClean="0"/>
              <a:t>sorte</a:t>
            </a:r>
            <a:r>
              <a:rPr lang="en-US" dirty="0" smtClean="0"/>
              <a:t> </a:t>
            </a:r>
            <a:r>
              <a:rPr lang="en-US" dirty="0" err="1" smtClean="0"/>
              <a:t>intégré</a:t>
            </a:r>
            <a:r>
              <a:rPr lang="en-US" dirty="0" smtClean="0"/>
              <a:t> </a:t>
            </a:r>
            <a:r>
              <a:rPr lang="en-US" dirty="0" err="1" smtClean="0"/>
              <a:t>dans</a:t>
            </a:r>
            <a:r>
              <a:rPr lang="en-US" dirty="0" smtClean="0"/>
              <a:t> les </a:t>
            </a:r>
            <a:r>
              <a:rPr lang="en-US" dirty="0" err="1" smtClean="0"/>
              <a:t>préfaces</a:t>
            </a:r>
            <a:r>
              <a:rPr lang="en-US" dirty="0" smtClean="0"/>
              <a:t> </a:t>
            </a:r>
            <a:r>
              <a:rPr lang="en-US" dirty="0" err="1" smtClean="0"/>
              <a:t>lorsqu’elles</a:t>
            </a:r>
            <a:r>
              <a:rPr lang="en-US" dirty="0" smtClean="0"/>
              <a:t> existent.</a:t>
            </a:r>
          </a:p>
          <a:p>
            <a:pPr>
              <a:buNone/>
            </a:pPr>
            <a:r>
              <a:rPr lang="en-US" dirty="0" smtClean="0"/>
              <a:t>	</a:t>
            </a:r>
            <a:r>
              <a:rPr lang="en-US" dirty="0" err="1" smtClean="0"/>
              <a:t>Entretien</a:t>
            </a:r>
            <a:endParaRPr lang="pt-P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fr-FR" sz="3600" dirty="0" smtClean="0"/>
              <a:t>Michel Ballard : Le commentaire de traduction et la critique des traductions</a:t>
            </a:r>
            <a:endParaRPr lang="pt-PT" sz="3600" dirty="0"/>
          </a:p>
        </p:txBody>
      </p:sp>
      <p:sp>
        <p:nvSpPr>
          <p:cNvPr id="3" name="Content Placeholder 2"/>
          <p:cNvSpPr>
            <a:spLocks noGrp="1"/>
          </p:cNvSpPr>
          <p:nvPr>
            <p:ph idx="1"/>
          </p:nvPr>
        </p:nvSpPr>
        <p:spPr/>
        <p:txBody>
          <a:bodyPr>
            <a:normAutofit fontScale="85000" lnSpcReduction="20000"/>
          </a:bodyPr>
          <a:lstStyle/>
          <a:p>
            <a:pPr algn="just"/>
            <a:r>
              <a:rPr lang="fr-FR" dirty="0"/>
              <a:t>Je considère le </a:t>
            </a:r>
            <a:r>
              <a:rPr lang="fr-FR" dirty="0" smtClean="0"/>
              <a:t>commentaire </a:t>
            </a:r>
            <a:r>
              <a:rPr lang="fr-FR" dirty="0"/>
              <a:t>de traduction comme un outil de recherche, un moyen d’analyse, qui n’implique pas forcement une visée axiologique. Il ne s’agit pas forcement de dire c’est bien, c’est mal (sauf pour des erreurs patentes), mais d’identifier des stratégies et de comprendre le fonctionnement de la traduction au travers des actions des traducteurs, ce qui signifie que l’on n’aura pas forcement une </a:t>
            </a:r>
            <a:r>
              <a:rPr lang="fr-FR" dirty="0" smtClean="0"/>
              <a:t>théorie </a:t>
            </a:r>
            <a:r>
              <a:rPr lang="fr-FR" dirty="0"/>
              <a:t>unique ou </a:t>
            </a:r>
            <a:r>
              <a:rPr lang="fr-FR" dirty="0" smtClean="0"/>
              <a:t>unifiée</a:t>
            </a:r>
            <a:r>
              <a:rPr lang="fr-FR" dirty="0"/>
              <a:t> : la </a:t>
            </a:r>
            <a:r>
              <a:rPr lang="fr-FR" dirty="0" smtClean="0"/>
              <a:t>théorisation </a:t>
            </a:r>
            <a:r>
              <a:rPr lang="fr-FR" dirty="0"/>
              <a:t>va varier selon le genre, le type </a:t>
            </a:r>
            <a:r>
              <a:rPr lang="fr-FR" dirty="0" smtClean="0"/>
              <a:t>d’objet </a:t>
            </a:r>
            <a:r>
              <a:rPr lang="fr-FR" dirty="0"/>
              <a:t>auquel la traduction est </a:t>
            </a:r>
            <a:r>
              <a:rPr lang="fr-FR" dirty="0" smtClean="0"/>
              <a:t>appliquée </a:t>
            </a:r>
            <a:r>
              <a:rPr lang="fr-FR" dirty="0"/>
              <a:t>(on ne traite pas de la </a:t>
            </a:r>
            <a:r>
              <a:rPr lang="fr-FR" dirty="0" smtClean="0"/>
              <a:t>même manière </a:t>
            </a:r>
            <a:r>
              <a:rPr lang="fr-FR" dirty="0"/>
              <a:t>un roman et un film</a:t>
            </a:r>
            <a:r>
              <a:rPr lang="fr-FR" dirty="0" smtClean="0"/>
              <a:t>).</a:t>
            </a:r>
            <a:endParaRPr lang="pt-PT" dirty="0"/>
          </a:p>
          <a:p>
            <a:pPr>
              <a:buNone/>
            </a:pPr>
            <a:r>
              <a:rPr lang="fr-FR" dirty="0" smtClean="0"/>
              <a:t>	Entretien</a:t>
            </a:r>
            <a:endParaRPr lang="pt-P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
            </a:r>
            <a:br>
              <a:rPr lang="fr-FR" dirty="0" smtClean="0"/>
            </a:br>
            <a:r>
              <a:rPr lang="fr-FR" sz="4000" dirty="0" smtClean="0"/>
              <a:t>Yves </a:t>
            </a:r>
            <a:r>
              <a:rPr lang="fr-FR" sz="4000" dirty="0" err="1"/>
              <a:t>Chevrel</a:t>
            </a:r>
            <a:r>
              <a:rPr lang="fr-FR" sz="4000" dirty="0"/>
              <a:t> et Jean-Yves Masson : Observation critique et neutralité bienveillante</a:t>
            </a:r>
            <a:r>
              <a:rPr lang="pt-PT" dirty="0"/>
              <a:t/>
            </a:r>
            <a:br>
              <a:rPr lang="pt-PT" dirty="0"/>
            </a:br>
            <a:endParaRPr lang="pt-PT" dirty="0"/>
          </a:p>
        </p:txBody>
      </p:sp>
      <p:sp>
        <p:nvSpPr>
          <p:cNvPr id="3" name="Content Placeholder 2"/>
          <p:cNvSpPr>
            <a:spLocks noGrp="1"/>
          </p:cNvSpPr>
          <p:nvPr>
            <p:ph idx="1"/>
          </p:nvPr>
        </p:nvSpPr>
        <p:spPr/>
        <p:txBody>
          <a:bodyPr>
            <a:normAutofit fontScale="77500" lnSpcReduction="20000"/>
          </a:bodyPr>
          <a:lstStyle/>
          <a:p>
            <a:pPr algn="just"/>
            <a:r>
              <a:rPr lang="fr-FR" dirty="0"/>
              <a:t>La qualité d’une traduction ne se mesure pas à son absence de contresens. Il ya d’excellentes traductions qui comportent quelques contresens [...] C’est comme si on disait qu’une grande </a:t>
            </a:r>
            <a:r>
              <a:rPr lang="fr-FR" dirty="0" smtClean="0"/>
              <a:t>interprétation </a:t>
            </a:r>
            <a:r>
              <a:rPr lang="fr-FR" dirty="0"/>
              <a:t>musicale se </a:t>
            </a:r>
            <a:r>
              <a:rPr lang="fr-FR" dirty="0" smtClean="0"/>
              <a:t>définit </a:t>
            </a:r>
            <a:r>
              <a:rPr lang="fr-FR" dirty="0"/>
              <a:t>par le fait de ne pas comporter de fausses notes. [...] Mais  il ya de nombreuses </a:t>
            </a:r>
            <a:r>
              <a:rPr lang="fr-FR" dirty="0" smtClean="0"/>
              <a:t>interprétations  </a:t>
            </a:r>
            <a:r>
              <a:rPr lang="fr-FR" dirty="0"/>
              <a:t>sans la moindre fausse note qui sont </a:t>
            </a:r>
            <a:r>
              <a:rPr lang="fr-FR" dirty="0" smtClean="0"/>
              <a:t>très </a:t>
            </a:r>
            <a:r>
              <a:rPr lang="fr-FR" dirty="0"/>
              <a:t>ennuyeuses, </a:t>
            </a:r>
            <a:r>
              <a:rPr lang="fr-FR" dirty="0" smtClean="0"/>
              <a:t>très plates, </a:t>
            </a:r>
            <a:r>
              <a:rPr lang="fr-FR" dirty="0"/>
              <a:t>alors </a:t>
            </a:r>
            <a:r>
              <a:rPr lang="fr-FR" dirty="0" smtClean="0"/>
              <a:t>qu’en </a:t>
            </a:r>
            <a:r>
              <a:rPr lang="fr-FR" dirty="0"/>
              <a:t>revanche de grandes </a:t>
            </a:r>
            <a:r>
              <a:rPr lang="fr-FR" dirty="0" smtClean="0"/>
              <a:t>interprétations </a:t>
            </a:r>
            <a:r>
              <a:rPr lang="fr-FR" dirty="0"/>
              <a:t>en comportent un certain </a:t>
            </a:r>
            <a:r>
              <a:rPr lang="fr-FR" dirty="0" smtClean="0"/>
              <a:t>nombre. Ce </a:t>
            </a:r>
            <a:r>
              <a:rPr lang="fr-FR" dirty="0"/>
              <a:t>qui compte, </a:t>
            </a:r>
            <a:r>
              <a:rPr lang="fr-FR" dirty="0" smtClean="0"/>
              <a:t>c’est </a:t>
            </a:r>
            <a:r>
              <a:rPr lang="fr-FR" dirty="0"/>
              <a:t>le mouvement, le </a:t>
            </a:r>
            <a:r>
              <a:rPr lang="fr-FR" dirty="0" smtClean="0"/>
              <a:t>rythme, </a:t>
            </a:r>
            <a:r>
              <a:rPr lang="fr-FR" dirty="0"/>
              <a:t>la </a:t>
            </a:r>
            <a:r>
              <a:rPr lang="fr-FR" dirty="0" smtClean="0"/>
              <a:t>tonalité </a:t>
            </a:r>
            <a:r>
              <a:rPr lang="fr-FR" dirty="0"/>
              <a:t>de l’</a:t>
            </a:r>
            <a:r>
              <a:rPr lang="fr-FR" dirty="0" err="1"/>
              <a:t>oeuvre</a:t>
            </a:r>
            <a:r>
              <a:rPr lang="fr-FR" dirty="0"/>
              <a:t>, </a:t>
            </a:r>
            <a:r>
              <a:rPr lang="fr-FR" dirty="0" smtClean="0"/>
              <a:t>c’est </a:t>
            </a:r>
            <a:r>
              <a:rPr lang="fr-FR" dirty="0"/>
              <a:t>que le traducteur ait </a:t>
            </a:r>
            <a:r>
              <a:rPr lang="fr-FR" dirty="0" smtClean="0"/>
              <a:t>donné </a:t>
            </a:r>
            <a:r>
              <a:rPr lang="fr-FR" dirty="0"/>
              <a:t>une traduction vivante,  [...] mais quelques erreurs ne suffisent pas </a:t>
            </a:r>
            <a:r>
              <a:rPr lang="fr-FR" dirty="0" smtClean="0"/>
              <a:t>à  </a:t>
            </a:r>
            <a:r>
              <a:rPr lang="fr-FR" dirty="0"/>
              <a:t>condamner un travail</a:t>
            </a:r>
            <a:r>
              <a:rPr lang="fr-FR" dirty="0" smtClean="0"/>
              <a:t>.</a:t>
            </a:r>
          </a:p>
          <a:p>
            <a:pPr algn="just">
              <a:buNone/>
            </a:pPr>
            <a:r>
              <a:rPr lang="fr-FR" dirty="0" smtClean="0"/>
              <a:t>	Entretien</a:t>
            </a:r>
            <a:endParaRPr lang="pt-PT" dirty="0"/>
          </a:p>
          <a:p>
            <a:endParaRPr lang="pt-P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Yves </a:t>
            </a:r>
            <a:r>
              <a:rPr lang="fr-FR" dirty="0" err="1" smtClean="0"/>
              <a:t>Chevrel</a:t>
            </a:r>
            <a:r>
              <a:rPr lang="fr-FR" dirty="0" smtClean="0"/>
              <a:t> et Jean-Yves Masson : Observation critique et neutralité bienveillante</a:t>
            </a:r>
            <a:endParaRPr lang="pt-PT" dirty="0"/>
          </a:p>
        </p:txBody>
      </p:sp>
      <p:sp>
        <p:nvSpPr>
          <p:cNvPr id="3" name="Content Placeholder 2"/>
          <p:cNvSpPr>
            <a:spLocks noGrp="1"/>
          </p:cNvSpPr>
          <p:nvPr>
            <p:ph idx="1"/>
          </p:nvPr>
        </p:nvSpPr>
        <p:spPr/>
        <p:txBody>
          <a:bodyPr/>
          <a:lstStyle/>
          <a:p>
            <a:pPr algn="just"/>
            <a:r>
              <a:rPr lang="fr-FR" dirty="0"/>
              <a:t>D’une manière plus profonde, je dirais qu’on ne peut pas juger une </a:t>
            </a:r>
            <a:r>
              <a:rPr lang="fr-FR" dirty="0" smtClean="0"/>
              <a:t>œuvre </a:t>
            </a:r>
            <a:r>
              <a:rPr lang="fr-FR" dirty="0"/>
              <a:t>en </a:t>
            </a:r>
            <a:r>
              <a:rPr lang="fr-FR" dirty="0" smtClean="0"/>
              <a:t>général </a:t>
            </a:r>
            <a:r>
              <a:rPr lang="fr-FR" dirty="0"/>
              <a:t>et donc une </a:t>
            </a:r>
            <a:r>
              <a:rPr lang="fr-FR" dirty="0" smtClean="0"/>
              <a:t>traduction </a:t>
            </a:r>
            <a:r>
              <a:rPr lang="fr-FR" dirty="0"/>
              <a:t>non plus, en la louant pour les </a:t>
            </a:r>
            <a:r>
              <a:rPr lang="fr-FR" dirty="0" smtClean="0"/>
              <a:t>défauts </a:t>
            </a:r>
            <a:r>
              <a:rPr lang="fr-FR" dirty="0"/>
              <a:t>qu’elle n’a pas. C’est ce que </a:t>
            </a:r>
            <a:r>
              <a:rPr lang="fr-FR" dirty="0" smtClean="0"/>
              <a:t>j’appellerais </a:t>
            </a:r>
            <a:r>
              <a:rPr lang="fr-FR" dirty="0"/>
              <a:t>le </a:t>
            </a:r>
            <a:r>
              <a:rPr lang="fr-FR" dirty="0" smtClean="0"/>
              <a:t>pharisaïsme </a:t>
            </a:r>
            <a:r>
              <a:rPr lang="fr-FR" dirty="0"/>
              <a:t>en art [..] ce qui en </a:t>
            </a:r>
            <a:r>
              <a:rPr lang="fr-FR" dirty="0" smtClean="0"/>
              <a:t>résulte </a:t>
            </a:r>
            <a:r>
              <a:rPr lang="fr-FR" dirty="0"/>
              <a:t>est bien souvent une perfection morte, </a:t>
            </a:r>
            <a:r>
              <a:rPr lang="fr-FR" dirty="0" smtClean="0"/>
              <a:t>glacée, </a:t>
            </a:r>
            <a:r>
              <a:rPr lang="fr-FR" dirty="0"/>
              <a:t>sans </a:t>
            </a:r>
            <a:r>
              <a:rPr lang="fr-FR" dirty="0" smtClean="0"/>
              <a:t>âme.</a:t>
            </a:r>
            <a:endParaRPr lang="pt-PT" dirty="0"/>
          </a:p>
          <a:p>
            <a:pPr algn="just">
              <a:buNone/>
            </a:pPr>
            <a:r>
              <a:rPr lang="fr-FR" dirty="0" smtClean="0"/>
              <a:t> 	Entretien</a:t>
            </a:r>
            <a:r>
              <a:rPr lang="fr-FR" dirty="0"/>
              <a:t> </a:t>
            </a:r>
            <a:endParaRPr lang="pt-P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rmAutofit fontScale="90000"/>
          </a:bodyPr>
          <a:lstStyle/>
          <a:p>
            <a:r>
              <a:rPr lang="fr-FR" dirty="0"/>
              <a:t>Lance Hewson : La similarité divergente et la divergence radicale</a:t>
            </a:r>
            <a:r>
              <a:rPr lang="pt-PT" dirty="0"/>
              <a:t/>
            </a:r>
            <a:br>
              <a:rPr lang="pt-PT" dirty="0"/>
            </a:br>
            <a:endParaRPr lang="pt-PT" dirty="0"/>
          </a:p>
        </p:txBody>
      </p:sp>
      <p:sp>
        <p:nvSpPr>
          <p:cNvPr id="3" name="Content Placeholder 2"/>
          <p:cNvSpPr>
            <a:spLocks noGrp="1"/>
          </p:cNvSpPr>
          <p:nvPr>
            <p:ph idx="1"/>
          </p:nvPr>
        </p:nvSpPr>
        <p:spPr/>
        <p:txBody>
          <a:bodyPr>
            <a:normAutofit fontScale="40000" lnSpcReduction="20000"/>
          </a:bodyPr>
          <a:lstStyle/>
          <a:p>
            <a:pPr algn="just"/>
            <a:r>
              <a:rPr lang="fr-FR" sz="6000" dirty="0"/>
              <a:t>La critique se donne comme tâche de voir si les choix traductifs opérés par le traducteur permettent de procéder à une </a:t>
            </a:r>
            <a:r>
              <a:rPr lang="fr-FR" sz="6000" dirty="0" smtClean="0"/>
              <a:t>interprétation </a:t>
            </a:r>
            <a:r>
              <a:rPr lang="fr-FR" sz="6000" dirty="0"/>
              <a:t>juste ou fausse de l’</a:t>
            </a:r>
            <a:r>
              <a:rPr lang="fr-FR" sz="6000" dirty="0" err="1"/>
              <a:t>oeuvre</a:t>
            </a:r>
            <a:r>
              <a:rPr lang="fr-FR" sz="6000" dirty="0"/>
              <a:t>, selon le cadre </a:t>
            </a:r>
            <a:r>
              <a:rPr lang="fr-FR" sz="6000" dirty="0" smtClean="0"/>
              <a:t>interprétatif défini </a:t>
            </a:r>
            <a:r>
              <a:rPr lang="fr-FR" sz="6000" dirty="0"/>
              <a:t>au </a:t>
            </a:r>
            <a:r>
              <a:rPr lang="fr-FR" sz="6000" dirty="0" smtClean="0"/>
              <a:t>préalable. </a:t>
            </a:r>
            <a:r>
              <a:rPr lang="fr-FR" sz="6000" dirty="0"/>
              <a:t>Le </a:t>
            </a:r>
            <a:r>
              <a:rPr lang="fr-FR" sz="6000" dirty="0" smtClean="0"/>
              <a:t>« potentiel interprétatif</a:t>
            </a:r>
            <a:r>
              <a:rPr lang="fr-FR" sz="6000" dirty="0"/>
              <a:t> » est l’un des </a:t>
            </a:r>
            <a:r>
              <a:rPr lang="fr-FR" sz="6000" dirty="0" smtClean="0"/>
              <a:t>paramètres qu’il </a:t>
            </a:r>
            <a:r>
              <a:rPr lang="fr-FR" sz="6000" dirty="0"/>
              <a:t>convient </a:t>
            </a:r>
            <a:r>
              <a:rPr lang="fr-FR" sz="6000" dirty="0" smtClean="0"/>
              <a:t>d’intégrer </a:t>
            </a:r>
            <a:r>
              <a:rPr lang="fr-FR" sz="6000" dirty="0"/>
              <a:t>dans ce cadre, sachant que le traducteur peut </a:t>
            </a:r>
            <a:r>
              <a:rPr lang="fr-FR" sz="6000" dirty="0" smtClean="0"/>
              <a:t>suggérer </a:t>
            </a:r>
            <a:r>
              <a:rPr lang="fr-FR" sz="6000" dirty="0"/>
              <a:t>des pistes </a:t>
            </a:r>
            <a:r>
              <a:rPr lang="fr-FR" sz="6000" dirty="0" smtClean="0"/>
              <a:t>d’interprétation </a:t>
            </a:r>
            <a:r>
              <a:rPr lang="fr-FR" sz="6000" dirty="0"/>
              <a:t>que le critique n’avait tout simplement pas vues... et qu’il validera (ou ne validera </a:t>
            </a:r>
            <a:r>
              <a:rPr lang="fr-FR" sz="6000" dirty="0" smtClean="0"/>
              <a:t>pas </a:t>
            </a:r>
            <a:r>
              <a:rPr lang="fr-FR" sz="6000" dirty="0"/>
              <a:t>selon le cadre </a:t>
            </a:r>
            <a:r>
              <a:rPr lang="fr-FR" sz="6000" dirty="0" smtClean="0"/>
              <a:t>interprétatif </a:t>
            </a:r>
            <a:r>
              <a:rPr lang="fr-FR" sz="6000" dirty="0"/>
              <a:t>mis en place. Afin de </a:t>
            </a:r>
            <a:r>
              <a:rPr lang="fr-FR" sz="6000" dirty="0" smtClean="0"/>
              <a:t>réfléchir sur </a:t>
            </a:r>
            <a:r>
              <a:rPr lang="fr-FR" sz="6000" dirty="0"/>
              <a:t>la « </a:t>
            </a:r>
            <a:r>
              <a:rPr lang="fr-FR" sz="6000" dirty="0" smtClean="0"/>
              <a:t>stratégie adéquate </a:t>
            </a:r>
            <a:r>
              <a:rPr lang="fr-FR" sz="6000" dirty="0"/>
              <a:t>du traducteur, il convient </a:t>
            </a:r>
            <a:r>
              <a:rPr lang="fr-FR" sz="6000" dirty="0" smtClean="0"/>
              <a:t>d’évoquer </a:t>
            </a:r>
            <a:r>
              <a:rPr lang="fr-FR" sz="6000" dirty="0"/>
              <a:t>les conditions de travail de celui-ci, ainsi que le </a:t>
            </a:r>
            <a:r>
              <a:rPr lang="fr-FR" sz="6000" dirty="0" smtClean="0"/>
              <a:t>rôle </a:t>
            </a:r>
            <a:r>
              <a:rPr lang="fr-FR" sz="6000" dirty="0"/>
              <a:t>de </a:t>
            </a:r>
            <a:r>
              <a:rPr lang="fr-FR" sz="6000" dirty="0" smtClean="0"/>
              <a:t>l’</a:t>
            </a:r>
            <a:r>
              <a:rPr lang="fr-FR" sz="6000" dirty="0"/>
              <a:t>é</a:t>
            </a:r>
            <a:r>
              <a:rPr lang="fr-FR" sz="6000" dirty="0" smtClean="0"/>
              <a:t>diteur </a:t>
            </a:r>
            <a:r>
              <a:rPr lang="fr-FR" sz="6000" dirty="0"/>
              <a:t>et de </a:t>
            </a:r>
            <a:r>
              <a:rPr lang="fr-FR" sz="6000" dirty="0" smtClean="0"/>
              <a:t>l’</a:t>
            </a:r>
            <a:r>
              <a:rPr lang="fr-FR" sz="6000" dirty="0"/>
              <a:t>é</a:t>
            </a:r>
            <a:r>
              <a:rPr lang="fr-FR" sz="6000" dirty="0" smtClean="0"/>
              <a:t>ventuel réviseur. </a:t>
            </a:r>
            <a:r>
              <a:rPr lang="fr-FR" sz="6000" dirty="0"/>
              <a:t>A priori, tout traducteur vise une </a:t>
            </a:r>
            <a:r>
              <a:rPr lang="fr-FR" sz="6000" dirty="0" smtClean="0"/>
              <a:t>interprétation </a:t>
            </a:r>
            <a:r>
              <a:rPr lang="fr-FR" sz="6000" dirty="0"/>
              <a:t>juste ; encore faut-il savoir s’il on lui en donne les moyens</a:t>
            </a:r>
            <a:r>
              <a:rPr lang="fr-FR" sz="6000" dirty="0" smtClean="0"/>
              <a:t>.</a:t>
            </a:r>
          </a:p>
          <a:p>
            <a:pPr algn="just">
              <a:buNone/>
            </a:pPr>
            <a:r>
              <a:rPr lang="fr-FR" sz="5100" dirty="0" smtClean="0"/>
              <a:t>	Entretien</a:t>
            </a:r>
            <a:endParaRPr lang="pt-PT" sz="5100" dirty="0"/>
          </a:p>
          <a:p>
            <a:endParaRPr lang="pt-P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Lance Hewson : La similarité divergente et la divergence radicale</a:t>
            </a:r>
            <a:endParaRPr lang="pt-PT" dirty="0"/>
          </a:p>
        </p:txBody>
      </p:sp>
      <p:sp>
        <p:nvSpPr>
          <p:cNvPr id="3" name="Content Placeholder 2"/>
          <p:cNvSpPr>
            <a:spLocks noGrp="1"/>
          </p:cNvSpPr>
          <p:nvPr>
            <p:ph idx="1"/>
          </p:nvPr>
        </p:nvSpPr>
        <p:spPr/>
        <p:txBody>
          <a:bodyPr>
            <a:normAutofit fontScale="70000" lnSpcReduction="20000"/>
          </a:bodyPr>
          <a:lstStyle/>
          <a:p>
            <a:pPr>
              <a:buNone/>
            </a:pPr>
            <a:r>
              <a:rPr lang="fr-FR" sz="3400" dirty="0" smtClean="0"/>
              <a:t>	Les </a:t>
            </a:r>
            <a:r>
              <a:rPr lang="fr-FR" sz="3400" dirty="0"/>
              <a:t>étapes nécessaires selon Hewson</a:t>
            </a:r>
            <a:endParaRPr lang="pt-PT" sz="3400" dirty="0"/>
          </a:p>
          <a:p>
            <a:pPr lvl="0"/>
            <a:r>
              <a:rPr lang="fr-FR" sz="3400" dirty="0"/>
              <a:t>recueil des données </a:t>
            </a:r>
            <a:r>
              <a:rPr lang="fr-FR" sz="3400" dirty="0" smtClean="0"/>
              <a:t>préliminaires</a:t>
            </a:r>
            <a:endParaRPr lang="pt-PT" sz="3400" dirty="0"/>
          </a:p>
          <a:p>
            <a:pPr lvl="0"/>
            <a:r>
              <a:rPr lang="fr-FR" sz="3400" dirty="0"/>
              <a:t>construction du cadre critique, </a:t>
            </a:r>
            <a:r>
              <a:rPr lang="fr-FR" sz="3400" dirty="0" smtClean="0"/>
              <a:t>c.à.d.  </a:t>
            </a:r>
            <a:r>
              <a:rPr lang="fr-FR" sz="3400" dirty="0"/>
              <a:t>des passages identifiés comme pertinents</a:t>
            </a:r>
            <a:endParaRPr lang="pt-PT" sz="3400" dirty="0"/>
          </a:p>
          <a:p>
            <a:pPr lvl="0"/>
            <a:r>
              <a:rPr lang="fr-FR" sz="3400" dirty="0"/>
              <a:t>analyse du niveau micro- et méso-textuel</a:t>
            </a:r>
            <a:endParaRPr lang="pt-PT" sz="3400" dirty="0"/>
          </a:p>
          <a:p>
            <a:pPr lvl="0"/>
            <a:r>
              <a:rPr lang="fr-FR" sz="3400" dirty="0" smtClean="0"/>
              <a:t>synthèse  </a:t>
            </a:r>
            <a:r>
              <a:rPr lang="fr-FR" sz="3400" dirty="0"/>
              <a:t>des observations</a:t>
            </a:r>
            <a:endParaRPr lang="pt-PT" sz="3400" dirty="0"/>
          </a:p>
          <a:p>
            <a:pPr lvl="0"/>
            <a:r>
              <a:rPr lang="fr-FR" sz="3400" dirty="0"/>
              <a:t> </a:t>
            </a:r>
            <a:r>
              <a:rPr lang="fr-FR" sz="3400" dirty="0" smtClean="0"/>
              <a:t>étude </a:t>
            </a:r>
            <a:r>
              <a:rPr lang="fr-FR" sz="3400" dirty="0"/>
              <a:t>des effets au niveau macro-textuel</a:t>
            </a:r>
            <a:endParaRPr lang="pt-PT" sz="3400" dirty="0"/>
          </a:p>
          <a:p>
            <a:pPr lvl="0"/>
            <a:r>
              <a:rPr lang="fr-FR" sz="3400" dirty="0" smtClean="0"/>
              <a:t>catégorisation (similarité </a:t>
            </a:r>
            <a:r>
              <a:rPr lang="fr-FR" sz="3400" dirty="0"/>
              <a:t>divergente ; divergence relative ; divergence </a:t>
            </a:r>
            <a:r>
              <a:rPr lang="fr-FR" sz="3400" dirty="0" smtClean="0"/>
              <a:t>radicale</a:t>
            </a:r>
            <a:r>
              <a:rPr lang="fr-FR" sz="3400" dirty="0"/>
              <a:t> ; adaptation)</a:t>
            </a:r>
            <a:endParaRPr lang="pt-PT" sz="3400" dirty="0"/>
          </a:p>
          <a:p>
            <a:pPr>
              <a:buNone/>
            </a:pPr>
            <a:r>
              <a:rPr lang="fr-FR" sz="3400" dirty="0" smtClean="0"/>
              <a:t>	Si l’adjectif </a:t>
            </a:r>
            <a:r>
              <a:rPr lang="fr-FR" sz="3400" dirty="0"/>
              <a:t>divergent traduit des </a:t>
            </a:r>
            <a:r>
              <a:rPr lang="fr-FR" sz="3400" dirty="0" smtClean="0"/>
              <a:t>inévitables différences, </a:t>
            </a:r>
            <a:r>
              <a:rPr lang="fr-FR" sz="3400" dirty="0"/>
              <a:t>la « </a:t>
            </a:r>
            <a:r>
              <a:rPr lang="fr-FR" sz="3400" dirty="0" smtClean="0"/>
              <a:t>similarité</a:t>
            </a:r>
            <a:r>
              <a:rPr lang="fr-FR" sz="3400" dirty="0"/>
              <a:t> » fait </a:t>
            </a:r>
            <a:r>
              <a:rPr lang="fr-FR" sz="3400" dirty="0" smtClean="0"/>
              <a:t>état d’une </a:t>
            </a:r>
            <a:r>
              <a:rPr lang="fr-FR" sz="3400" dirty="0"/>
              <a:t>convergence </a:t>
            </a:r>
            <a:r>
              <a:rPr lang="fr-FR" sz="3400" dirty="0" smtClean="0"/>
              <a:t>jugée suffisante </a:t>
            </a:r>
            <a:r>
              <a:rPr lang="fr-FR" sz="3400" dirty="0"/>
              <a:t>par le critique</a:t>
            </a:r>
            <a:r>
              <a:rPr lang="fr-FR" sz="3400" dirty="0" smtClean="0"/>
              <a:t>.</a:t>
            </a:r>
          </a:p>
          <a:p>
            <a:pPr>
              <a:buNone/>
            </a:pPr>
            <a:r>
              <a:rPr lang="fr-FR" dirty="0" smtClean="0"/>
              <a:t>	Entretien</a:t>
            </a:r>
            <a:endParaRPr lang="pt-PT" dirty="0"/>
          </a:p>
          <a:p>
            <a:endParaRPr lang="pt-P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Lance Hewson : La similarité divergente et la divergence radicale</a:t>
            </a:r>
            <a:endParaRPr lang="pt-PT" dirty="0"/>
          </a:p>
        </p:txBody>
      </p:sp>
      <p:sp>
        <p:nvSpPr>
          <p:cNvPr id="3" name="Content Placeholder 2"/>
          <p:cNvSpPr>
            <a:spLocks noGrp="1"/>
          </p:cNvSpPr>
          <p:nvPr>
            <p:ph idx="1"/>
          </p:nvPr>
        </p:nvSpPr>
        <p:spPr/>
        <p:txBody>
          <a:bodyPr>
            <a:normAutofit lnSpcReduction="10000"/>
          </a:bodyPr>
          <a:lstStyle/>
          <a:p>
            <a:pPr algn="just"/>
            <a:r>
              <a:rPr lang="fr-FR" dirty="0"/>
              <a:t>Entre ces deux </a:t>
            </a:r>
            <a:r>
              <a:rPr lang="fr-FR" dirty="0" smtClean="0"/>
              <a:t>extrêmes </a:t>
            </a:r>
            <a:r>
              <a:rPr lang="fr-FR" dirty="0"/>
              <a:t>se situe une zone, celle de la divergence relative, où le </a:t>
            </a:r>
            <a:r>
              <a:rPr lang="fr-FR" dirty="0" smtClean="0"/>
              <a:t>critique </a:t>
            </a:r>
            <a:r>
              <a:rPr lang="fr-FR" dirty="0"/>
              <a:t>se sent tiraillé entre deux </a:t>
            </a:r>
            <a:r>
              <a:rPr lang="fr-FR" dirty="0" smtClean="0"/>
              <a:t>résultats </a:t>
            </a:r>
            <a:r>
              <a:rPr lang="fr-FR" dirty="0"/>
              <a:t>possibles. </a:t>
            </a:r>
            <a:r>
              <a:rPr lang="fr-FR" dirty="0" smtClean="0"/>
              <a:t>C’est </a:t>
            </a:r>
            <a:r>
              <a:rPr lang="fr-FR" dirty="0"/>
              <a:t>la zone floue </a:t>
            </a:r>
            <a:r>
              <a:rPr lang="fr-FR" dirty="0" smtClean="0"/>
              <a:t>où </a:t>
            </a:r>
            <a:r>
              <a:rPr lang="fr-FR" dirty="0"/>
              <a:t>il conviendrait sans doute de classer bon nombre de traductions : celles par exemple, qui doivent leur existence </a:t>
            </a:r>
            <a:r>
              <a:rPr lang="fr-FR" dirty="0" smtClean="0"/>
              <a:t>à </a:t>
            </a:r>
            <a:r>
              <a:rPr lang="fr-FR" dirty="0"/>
              <a:t>des </a:t>
            </a:r>
            <a:r>
              <a:rPr lang="fr-FR" dirty="0" smtClean="0"/>
              <a:t>impératifs économiques, plutôt qu’à </a:t>
            </a:r>
            <a:r>
              <a:rPr lang="fr-FR" dirty="0"/>
              <a:t>un </a:t>
            </a:r>
            <a:r>
              <a:rPr lang="fr-FR" dirty="0" smtClean="0"/>
              <a:t>véritable </a:t>
            </a:r>
            <a:r>
              <a:rPr lang="fr-FR" dirty="0"/>
              <a:t>projet de traduction</a:t>
            </a:r>
            <a:r>
              <a:rPr lang="fr-FR" dirty="0" smtClean="0"/>
              <a:t>.</a:t>
            </a:r>
          </a:p>
          <a:p>
            <a:pPr algn="just">
              <a:buNone/>
            </a:pPr>
            <a:r>
              <a:rPr lang="fr-FR" dirty="0" smtClean="0"/>
              <a:t>	Entretien </a:t>
            </a:r>
            <a:endParaRPr lang="pt-PT" dirty="0"/>
          </a:p>
          <a:p>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fontScale="92500"/>
          </a:bodyPr>
          <a:lstStyle/>
          <a:p>
            <a:pPr algn="just"/>
            <a:r>
              <a:rPr lang="fr-FR" dirty="0"/>
              <a:t>Une bonne traduction ne doit pas être mécanique. Elle est mécanique quand elle se borne à remplacer machinalement certains mots par d’autres, à n’être en somme que le mot à mot trop souvent pratiqué par le potache distrait ou le traducteur pressé et mal rémunéré.</a:t>
            </a:r>
            <a:endParaRPr lang="pt-PT" dirty="0"/>
          </a:p>
          <a:p>
            <a:pPr>
              <a:buNone/>
            </a:pPr>
            <a:r>
              <a:rPr lang="fr-FR" dirty="0" smtClean="0"/>
              <a:t>	Jean </a:t>
            </a:r>
            <a:r>
              <a:rPr lang="fr-FR" dirty="0" err="1"/>
              <a:t>Darbelnet</a:t>
            </a:r>
            <a:r>
              <a:rPr lang="fr-FR" dirty="0"/>
              <a:t>, </a:t>
            </a:r>
            <a:r>
              <a:rPr lang="fr-FR" dirty="0" smtClean="0"/>
              <a:t>cité </a:t>
            </a:r>
            <a:r>
              <a:rPr lang="fr-FR" dirty="0"/>
              <a:t>par </a:t>
            </a:r>
            <a:r>
              <a:rPr lang="fr-FR" dirty="0" err="1"/>
              <a:t>Deslile</a:t>
            </a:r>
            <a:r>
              <a:rPr lang="fr-FR" dirty="0"/>
              <a:t>, </a:t>
            </a:r>
            <a:r>
              <a:rPr lang="fr-FR" i="1" dirty="0"/>
              <a:t>La traduction raisonnée</a:t>
            </a:r>
            <a:r>
              <a:rPr lang="fr-FR" dirty="0"/>
              <a:t>, 2003, Presses de l’Université de Ottawa.</a:t>
            </a:r>
            <a:endParaRPr lang="pt-PT" dirty="0"/>
          </a:p>
          <a:p>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fontScale="92500"/>
          </a:bodyPr>
          <a:lstStyle/>
          <a:p>
            <a:pPr algn="just"/>
            <a:r>
              <a:rPr lang="fr-FR" dirty="0"/>
              <a:t>Ce qu’on demande à une traduction, c’est d’être exacte et idiomatique, ce qui veut dire que dans la mesure du possible, non seulement le sens, mais même les nuances du texte doivent être rendus avec une </a:t>
            </a:r>
            <a:r>
              <a:rPr lang="fr-FR" dirty="0" smtClean="0"/>
              <a:t>fidélité </a:t>
            </a:r>
            <a:r>
              <a:rPr lang="fr-FR" dirty="0"/>
              <a:t>qui ne fasse pas violence à la langue dans laquelle on traduit. </a:t>
            </a:r>
            <a:endParaRPr lang="pt-PT" dirty="0"/>
          </a:p>
          <a:p>
            <a:pPr>
              <a:buNone/>
            </a:pPr>
            <a:r>
              <a:rPr lang="fr-FR" dirty="0" smtClean="0"/>
              <a:t>	Jean </a:t>
            </a:r>
            <a:r>
              <a:rPr lang="fr-FR" dirty="0" err="1"/>
              <a:t>Darbelnet</a:t>
            </a:r>
            <a:r>
              <a:rPr lang="fr-FR" dirty="0"/>
              <a:t>, </a:t>
            </a:r>
            <a:r>
              <a:rPr lang="fr-FR" dirty="0" smtClean="0"/>
              <a:t>cité </a:t>
            </a:r>
            <a:r>
              <a:rPr lang="fr-FR" dirty="0"/>
              <a:t>par </a:t>
            </a:r>
            <a:r>
              <a:rPr lang="fr-FR" dirty="0" err="1"/>
              <a:t>Deslile</a:t>
            </a:r>
            <a:r>
              <a:rPr lang="fr-FR" dirty="0"/>
              <a:t>, </a:t>
            </a:r>
            <a:r>
              <a:rPr lang="fr-FR" i="1" dirty="0"/>
              <a:t>La traduction raisonnée</a:t>
            </a:r>
            <a:r>
              <a:rPr lang="fr-FR" dirty="0"/>
              <a:t>, 2003, Presses de l’Université de Ottawa.</a:t>
            </a:r>
            <a:endParaRPr lang="pt-PT" dirty="0"/>
          </a:p>
          <a:p>
            <a:endParaRPr lang="pt-P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fr-FR" dirty="0" smtClean="0"/>
              <a:t>-</a:t>
            </a:r>
            <a:br>
              <a:rPr lang="fr-FR" dirty="0" smtClean="0"/>
            </a:br>
            <a:r>
              <a:rPr lang="fr-FR" dirty="0" err="1" smtClean="0"/>
              <a:t>Katharina</a:t>
            </a:r>
            <a:r>
              <a:rPr lang="fr-FR" dirty="0" smtClean="0"/>
              <a:t> </a:t>
            </a:r>
            <a:r>
              <a:rPr lang="fr-FR" dirty="0" err="1"/>
              <a:t>Reiss</a:t>
            </a:r>
            <a:r>
              <a:rPr lang="fr-FR" dirty="0"/>
              <a:t> :  Critique objective et critique pertinente</a:t>
            </a:r>
            <a:r>
              <a:rPr lang="pt-PT" dirty="0"/>
              <a:t/>
            </a:r>
            <a:br>
              <a:rPr lang="pt-PT" dirty="0"/>
            </a:br>
            <a:endParaRPr lang="pt-PT" dirty="0"/>
          </a:p>
        </p:txBody>
      </p:sp>
      <p:sp>
        <p:nvSpPr>
          <p:cNvPr id="3" name="Content Placeholder 2"/>
          <p:cNvSpPr>
            <a:spLocks noGrp="1"/>
          </p:cNvSpPr>
          <p:nvPr>
            <p:ph idx="1"/>
          </p:nvPr>
        </p:nvSpPr>
        <p:spPr/>
        <p:txBody>
          <a:bodyPr>
            <a:normAutofit fontScale="92500" lnSpcReduction="20000"/>
          </a:bodyPr>
          <a:lstStyle/>
          <a:p>
            <a:pPr algn="just"/>
            <a:r>
              <a:rPr lang="fr-FR" dirty="0"/>
              <a:t>Un précepte-clef fait obligation au traducteur de se soumettre en tout point à la </a:t>
            </a:r>
            <a:r>
              <a:rPr lang="fr-FR" dirty="0" smtClean="0"/>
              <a:t>volonté </a:t>
            </a:r>
            <a:r>
              <a:rPr lang="fr-FR" dirty="0"/>
              <a:t>de l’auteur : pour savoir s’il l’a fait, dans quelle mesure il a compris le vouloir-dire de l’auteur, comment il l’a interprété, s’il a </a:t>
            </a:r>
            <a:r>
              <a:rPr lang="fr-FR" dirty="0" smtClean="0"/>
              <a:t>réussi </a:t>
            </a:r>
            <a:r>
              <a:rPr lang="fr-FR" dirty="0"/>
              <a:t>à le transmettre en langue-cible de manière vivante et naturelle, rien ne vaut la comparaison avec le texte-source.</a:t>
            </a:r>
            <a:endParaRPr lang="pt-PT" dirty="0"/>
          </a:p>
          <a:p>
            <a:pPr>
              <a:buNone/>
            </a:pPr>
            <a:r>
              <a:rPr lang="fr-FR" dirty="0" smtClean="0"/>
              <a:t>	</a:t>
            </a:r>
            <a:r>
              <a:rPr lang="fr-FR" dirty="0" err="1" smtClean="0"/>
              <a:t>Katharina</a:t>
            </a:r>
            <a:r>
              <a:rPr lang="fr-FR" dirty="0" smtClean="0"/>
              <a:t> </a:t>
            </a:r>
            <a:r>
              <a:rPr lang="fr-FR" dirty="0" err="1"/>
              <a:t>Reiss</a:t>
            </a:r>
            <a:r>
              <a:rPr lang="fr-FR" dirty="0"/>
              <a:t>, </a:t>
            </a:r>
            <a:r>
              <a:rPr lang="fr-FR" i="1" dirty="0"/>
              <a:t>La critique des traductions, ses possibilités et ses limites</a:t>
            </a:r>
            <a:r>
              <a:rPr lang="fr-FR" dirty="0"/>
              <a:t>, trad. C. Bocquet,  2002, Artois Presses Université, p.31.</a:t>
            </a:r>
            <a:endParaRPr lang="pt-PT" dirty="0"/>
          </a:p>
          <a:p>
            <a:endParaRPr lang="pt-P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err="1" smtClean="0"/>
              <a:t>Katharina</a:t>
            </a:r>
            <a:r>
              <a:rPr lang="fr-FR" dirty="0" smtClean="0"/>
              <a:t> </a:t>
            </a:r>
            <a:r>
              <a:rPr lang="fr-FR" dirty="0" err="1" smtClean="0"/>
              <a:t>Reiss</a:t>
            </a:r>
            <a:r>
              <a:rPr lang="fr-FR" dirty="0" smtClean="0"/>
              <a:t> :  Critique objective et critique pertinente</a:t>
            </a:r>
            <a:endParaRPr lang="pt-PT" dirty="0"/>
          </a:p>
        </p:txBody>
      </p:sp>
      <p:sp>
        <p:nvSpPr>
          <p:cNvPr id="3" name="Content Placeholder 2"/>
          <p:cNvSpPr>
            <a:spLocks noGrp="1"/>
          </p:cNvSpPr>
          <p:nvPr>
            <p:ph idx="1"/>
          </p:nvPr>
        </p:nvSpPr>
        <p:spPr/>
        <p:txBody>
          <a:bodyPr>
            <a:normAutofit fontScale="70000" lnSpcReduction="20000"/>
          </a:bodyPr>
          <a:lstStyle/>
          <a:p>
            <a:pPr algn="just"/>
            <a:r>
              <a:rPr lang="fr-FR" dirty="0"/>
              <a:t>Avant de formuler un reproche ponctuel sur une traduction, le critique devrait tenter d’établir les motifs qui pourraient avoir conduit le traducteur à opter pour la solution erronée ou supposée telle. En faisant cet effort, le critique pourra d’une part rapporter les passages incriminés à des critères précis (ce qui lui permettra de structurer l’ensemble de sa critique) et déterminer les causes </a:t>
            </a:r>
            <a:r>
              <a:rPr lang="fr-FR" dirty="0" smtClean="0"/>
              <a:t>éventuelles </a:t>
            </a:r>
            <a:r>
              <a:rPr lang="fr-FR" dirty="0"/>
              <a:t>de l’erreur (inattention, coquilles dans le texte-source ou dans le texte-cible, </a:t>
            </a:r>
            <a:r>
              <a:rPr lang="fr-FR" dirty="0" smtClean="0"/>
              <a:t>maîtrise </a:t>
            </a:r>
            <a:r>
              <a:rPr lang="fr-FR" dirty="0"/>
              <a:t>insuffisante des deux langues en cause ou du domaine traité, manque de sensibilité stylistique en langue-cible, </a:t>
            </a:r>
            <a:r>
              <a:rPr lang="fr-FR" dirty="0" smtClean="0"/>
              <a:t>absence </a:t>
            </a:r>
            <a:r>
              <a:rPr lang="fr-FR" dirty="0"/>
              <a:t>de familiarité avec le support utilisé (radio, télévision, théâtre) etc., ce qui lui permettra de mesurer l’impact d’une mauvaise option ponctuelle sur l’ensemble de la traduction.</a:t>
            </a:r>
            <a:endParaRPr lang="pt-PT" dirty="0"/>
          </a:p>
          <a:p>
            <a:pPr>
              <a:buNone/>
            </a:pPr>
            <a:r>
              <a:rPr lang="fr-FR" dirty="0" smtClean="0"/>
              <a:t>	</a:t>
            </a:r>
            <a:r>
              <a:rPr lang="fr-FR" dirty="0" err="1" smtClean="0"/>
              <a:t>Katharina</a:t>
            </a:r>
            <a:r>
              <a:rPr lang="fr-FR" dirty="0" smtClean="0"/>
              <a:t> </a:t>
            </a:r>
            <a:r>
              <a:rPr lang="fr-FR" dirty="0" err="1"/>
              <a:t>Reiss</a:t>
            </a:r>
            <a:r>
              <a:rPr lang="fr-FR" dirty="0"/>
              <a:t>, </a:t>
            </a:r>
            <a:r>
              <a:rPr lang="fr-FR" i="1" dirty="0"/>
              <a:t>La critique des traductions, ses possibilités et ses limites</a:t>
            </a:r>
            <a:r>
              <a:rPr lang="fr-FR" dirty="0"/>
              <a:t>, trad. C. Bocquet,  2002 , Artois Presses Université, 16-17.</a:t>
            </a:r>
            <a:endParaRPr lang="pt-PT" dirty="0"/>
          </a:p>
          <a:p>
            <a:endParaRPr lang="pt-P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err="1" smtClean="0"/>
              <a:t>Katharina</a:t>
            </a:r>
            <a:r>
              <a:rPr lang="fr-FR" dirty="0" smtClean="0"/>
              <a:t> </a:t>
            </a:r>
            <a:r>
              <a:rPr lang="fr-FR" dirty="0" err="1" smtClean="0"/>
              <a:t>Reiss</a:t>
            </a:r>
            <a:r>
              <a:rPr lang="fr-FR" dirty="0" smtClean="0"/>
              <a:t> :  Critique objective et critique pertinente</a:t>
            </a:r>
            <a:endParaRPr lang="pt-PT" dirty="0"/>
          </a:p>
        </p:txBody>
      </p:sp>
      <p:sp>
        <p:nvSpPr>
          <p:cNvPr id="3" name="Content Placeholder 2"/>
          <p:cNvSpPr>
            <a:spLocks noGrp="1"/>
          </p:cNvSpPr>
          <p:nvPr>
            <p:ph idx="1"/>
          </p:nvPr>
        </p:nvSpPr>
        <p:spPr/>
        <p:txBody>
          <a:bodyPr>
            <a:normAutofit fontScale="92500" lnSpcReduction="10000"/>
          </a:bodyPr>
          <a:lstStyle/>
          <a:p>
            <a:pPr algn="just"/>
            <a:r>
              <a:rPr lang="fr-FR" dirty="0"/>
              <a:t>Il s’ensuit qu’une critique pertinente des traductions (pertinente au regard du texte ou au regard de la visée </a:t>
            </a:r>
            <a:r>
              <a:rPr lang="fr-FR" dirty="0" smtClean="0"/>
              <a:t>spécifique </a:t>
            </a:r>
            <a:r>
              <a:rPr lang="fr-FR" dirty="0"/>
              <a:t>de la traduction) ne pourra se dire objective que dans la mesure où elle prend en compte ces contingences subjectives et ce, en toute connaissance de cause. </a:t>
            </a:r>
            <a:endParaRPr lang="pt-PT" dirty="0"/>
          </a:p>
          <a:p>
            <a:pPr>
              <a:buNone/>
            </a:pPr>
            <a:r>
              <a:rPr lang="fr-FR" dirty="0" smtClean="0"/>
              <a:t>	</a:t>
            </a:r>
            <a:r>
              <a:rPr lang="fr-FR" dirty="0" err="1" smtClean="0"/>
              <a:t>Katharina</a:t>
            </a:r>
            <a:r>
              <a:rPr lang="fr-FR" dirty="0" smtClean="0"/>
              <a:t> </a:t>
            </a:r>
            <a:r>
              <a:rPr lang="fr-FR" dirty="0" err="1"/>
              <a:t>Reiss</a:t>
            </a:r>
            <a:r>
              <a:rPr lang="fr-FR" dirty="0"/>
              <a:t>, </a:t>
            </a:r>
            <a:r>
              <a:rPr lang="fr-FR" i="1" dirty="0"/>
              <a:t>La critique des traductions, ses possibilités et ses limites</a:t>
            </a:r>
            <a:r>
              <a:rPr lang="fr-FR" dirty="0"/>
              <a:t>, trad. C. Bocquet,  2002 , Artois Presses Université, 146.</a:t>
            </a:r>
            <a:endParaRPr lang="pt-PT" dirty="0"/>
          </a:p>
          <a:p>
            <a:endParaRPr lang="pt-P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28800"/>
          </a:xfrm>
        </p:spPr>
        <p:txBody>
          <a:bodyPr>
            <a:normAutofit fontScale="90000"/>
          </a:bodyPr>
          <a:lstStyle/>
          <a:p>
            <a:r>
              <a:rPr lang="fr-FR" dirty="0" smtClean="0"/>
              <a:t/>
            </a:r>
            <a:br>
              <a:rPr lang="fr-FR" dirty="0" smtClean="0"/>
            </a:br>
            <a:r>
              <a:rPr lang="fr-FR" dirty="0"/>
              <a:t/>
            </a:r>
            <a:br>
              <a:rPr lang="fr-FR" dirty="0"/>
            </a:br>
            <a:r>
              <a:rPr lang="fr-FR" dirty="0" smtClean="0"/>
              <a:t>Henri </a:t>
            </a:r>
            <a:r>
              <a:rPr lang="fr-FR" dirty="0" err="1"/>
              <a:t>Meschonnic</a:t>
            </a:r>
            <a:r>
              <a:rPr lang="fr-FR" dirty="0"/>
              <a:t> : </a:t>
            </a:r>
            <a:r>
              <a:rPr lang="fr-FR" dirty="0" smtClean="0"/>
              <a:t>traduction </a:t>
            </a:r>
            <a:r>
              <a:rPr lang="fr-FR" dirty="0" err="1" smtClean="0"/>
              <a:t>effaçante</a:t>
            </a:r>
            <a:r>
              <a:rPr lang="fr-FR" dirty="0" smtClean="0"/>
              <a:t> </a:t>
            </a:r>
            <a:r>
              <a:rPr lang="fr-FR" dirty="0"/>
              <a:t>et traduction-texte</a:t>
            </a:r>
            <a:r>
              <a:rPr lang="pt-PT" dirty="0"/>
              <a:t/>
            </a:r>
            <a:br>
              <a:rPr lang="pt-PT" dirty="0"/>
            </a:br>
            <a:endParaRPr lang="pt-PT" dirty="0"/>
          </a:p>
        </p:txBody>
      </p:sp>
      <p:sp>
        <p:nvSpPr>
          <p:cNvPr id="3" name="Content Placeholder 2"/>
          <p:cNvSpPr>
            <a:spLocks noGrp="1"/>
          </p:cNvSpPr>
          <p:nvPr>
            <p:ph idx="1"/>
          </p:nvPr>
        </p:nvSpPr>
        <p:spPr>
          <a:xfrm>
            <a:off x="457200" y="2132856"/>
            <a:ext cx="8229600" cy="3993307"/>
          </a:xfrm>
        </p:spPr>
        <p:txBody>
          <a:bodyPr>
            <a:normAutofit fontScale="92500" lnSpcReduction="10000"/>
          </a:bodyPr>
          <a:lstStyle/>
          <a:p>
            <a:pPr algn="just"/>
            <a:r>
              <a:rPr lang="fr-FR" dirty="0"/>
              <a:t>Ce que j’appelle une traduction </a:t>
            </a:r>
            <a:r>
              <a:rPr lang="fr-FR" dirty="0" err="1"/>
              <a:t>effaçante</a:t>
            </a:r>
            <a:r>
              <a:rPr lang="fr-FR" dirty="0"/>
              <a:t> est, en fait, un pléonasme. Pour moi, la plupart du temps les traductions sont des </a:t>
            </a:r>
            <a:r>
              <a:rPr lang="fr-FR" dirty="0" err="1"/>
              <a:t>effaçantes</a:t>
            </a:r>
            <a:r>
              <a:rPr lang="fr-FR" dirty="0"/>
              <a:t> ; c’est quand elles visent le sens des mots et qu’elles s’inscrivent dans la répartition habituelle de la lettre et de l’esprit, du son et du sens et elles effacent le rythme, elles effacent tous les rythmes.</a:t>
            </a:r>
            <a:endParaRPr lang="pt-PT" dirty="0"/>
          </a:p>
          <a:p>
            <a:pPr>
              <a:buNone/>
            </a:pPr>
            <a:r>
              <a:rPr lang="fr-FR" dirty="0" smtClean="0"/>
              <a:t>	Entretien </a:t>
            </a:r>
            <a:endParaRPr lang="pt-PT" dirty="0"/>
          </a:p>
          <a:p>
            <a:pPr>
              <a:buNone/>
            </a:pPr>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fr-FR" dirty="0" smtClean="0"/>
              <a:t/>
            </a:r>
            <a:br>
              <a:rPr lang="fr-FR" dirty="0" smtClean="0"/>
            </a:br>
            <a:r>
              <a:rPr lang="fr-FR" dirty="0" smtClean="0"/>
              <a:t>Henri </a:t>
            </a:r>
            <a:r>
              <a:rPr lang="fr-FR" dirty="0" err="1" smtClean="0"/>
              <a:t>Meschonnic</a:t>
            </a:r>
            <a:r>
              <a:rPr lang="fr-FR" dirty="0" smtClean="0"/>
              <a:t> : traduction </a:t>
            </a:r>
            <a:r>
              <a:rPr lang="fr-FR" dirty="0" err="1" smtClean="0"/>
              <a:t>effaçante</a:t>
            </a:r>
            <a:r>
              <a:rPr lang="fr-FR" dirty="0" smtClean="0"/>
              <a:t> et traduction-texte</a:t>
            </a:r>
            <a:r>
              <a:rPr lang="pt-PT" dirty="0" smtClean="0"/>
              <a:t/>
            </a:r>
            <a:br>
              <a:rPr lang="pt-PT" dirty="0" smtClean="0"/>
            </a:br>
            <a:endParaRPr lang="pt-PT" dirty="0"/>
          </a:p>
        </p:txBody>
      </p:sp>
      <p:sp>
        <p:nvSpPr>
          <p:cNvPr id="3" name="Content Placeholder 2"/>
          <p:cNvSpPr>
            <a:spLocks noGrp="1"/>
          </p:cNvSpPr>
          <p:nvPr>
            <p:ph idx="1"/>
          </p:nvPr>
        </p:nvSpPr>
        <p:spPr/>
        <p:txBody>
          <a:bodyPr/>
          <a:lstStyle/>
          <a:p>
            <a:r>
              <a:rPr lang="fr-FR" dirty="0"/>
              <a:t>[...] la critique de la traduction est pour moi inséparable de l’acte même de </a:t>
            </a:r>
            <a:r>
              <a:rPr lang="fr-FR" dirty="0" smtClean="0"/>
              <a:t>traduction et donc, d’une certaine façon, une traduction  </a:t>
            </a:r>
            <a:r>
              <a:rPr lang="fr-FR" dirty="0"/>
              <a:t>qui se fait contre les manières habituelles de traduire est, en elle-même, une critique de traduction. </a:t>
            </a:r>
            <a:endParaRPr lang="pt-PT" dirty="0" smtClean="0"/>
          </a:p>
          <a:p>
            <a:pPr>
              <a:buNone/>
            </a:pPr>
            <a:r>
              <a:rPr lang="fr-FR" dirty="0"/>
              <a:t>	</a:t>
            </a:r>
            <a:r>
              <a:rPr lang="fr-FR" dirty="0" smtClean="0"/>
              <a:t> </a:t>
            </a:r>
            <a:r>
              <a:rPr lang="fr-FR" dirty="0"/>
              <a:t>Entretien </a:t>
            </a:r>
            <a:endParaRPr lang="pt-PT" dirty="0"/>
          </a:p>
          <a:p>
            <a:endParaRPr lang="pt-P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1223</Words>
  <Application>Microsoft Office PowerPoint</Application>
  <PresentationFormat>On-screen Show (4:3)</PresentationFormat>
  <Paragraphs>128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(641099) Κριτική ανάλυση λογοτεχνικών μεταφράσεων και θεωρητικές προσεγγίσεις Χειμερινό εξάμηνο 2018-2019</vt:lpstr>
      <vt:lpstr>Slide 2</vt:lpstr>
      <vt:lpstr>Slide 3</vt:lpstr>
      <vt:lpstr>Slide 4</vt:lpstr>
      <vt:lpstr>- Katharina Reiss :  Critique objective et critique pertinente </vt:lpstr>
      <vt:lpstr>Katharina Reiss :  Critique objective et critique pertinente</vt:lpstr>
      <vt:lpstr>Katharina Reiss :  Critique objective et critique pertinente</vt:lpstr>
      <vt:lpstr>  Henri Meschonnic : traduction effaçante et traduction-texte </vt:lpstr>
      <vt:lpstr> Henri Meschonnic : traduction effaçante et traduction-texte </vt:lpstr>
      <vt:lpstr> Antoine Bermann : Les six étapes de la critique de traductions </vt:lpstr>
      <vt:lpstr>Antoine Bermann : Les six étapes de la critique de traductions</vt:lpstr>
      <vt:lpstr>Antoine Bermann : Les six étapes de la critique de traductions</vt:lpstr>
      <vt:lpstr>Antoine Bermann : Les six étapes de la critique de traductions</vt:lpstr>
      <vt:lpstr> Antoine Bermann: L’analytique de la traduction et la systématique de la déformation </vt:lpstr>
      <vt:lpstr> Antoine Bermann: L’analytique de la traduction et la systématique de la déformation </vt:lpstr>
      <vt:lpstr> Jean Deslile : Critique des traductions et contexte historique </vt:lpstr>
      <vt:lpstr>Jean Deslile : Critique des traductions et contexte historique</vt:lpstr>
      <vt:lpstr>Jean Deslile : Critique des traductions et contexte historique</vt:lpstr>
      <vt:lpstr>Jean Deslile : Critique des traductions et contexte historique</vt:lpstr>
      <vt:lpstr>Jean Deslile : Critique des traductions et contexte historique</vt:lpstr>
      <vt:lpstr> Michel Ballard : Le commentaire de traduction et la critique des traductions </vt:lpstr>
      <vt:lpstr>Michel Ballard : Le commentaire de traduction et la critique des traductions</vt:lpstr>
      <vt:lpstr> Yves Chevrel et Jean-Yves Masson : Observation critique et neutralité bienveillante </vt:lpstr>
      <vt:lpstr>Yves Chevrel et Jean-Yves Masson : Observation critique et neutralité bienveillante</vt:lpstr>
      <vt:lpstr>Lance Hewson : La similarité divergente et la divergence radicale </vt:lpstr>
      <vt:lpstr>Lance Hewson : La similarité divergente et la divergence radicale</vt:lpstr>
      <vt:lpstr>Lance Hewson : La similarité divergente et la divergence radicale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(641099) Κριτική ανάλυση λογοτεχνικών μεταφράσεων και θεωρητικές προσεγγίσεις Χειμερινό εξάμηνο 2018-2019</dc:title>
  <dc:creator>MARITSA</dc:creator>
  <cp:lastModifiedBy>MARITSA</cp:lastModifiedBy>
  <cp:revision>61</cp:revision>
  <dcterms:created xsi:type="dcterms:W3CDTF">2018-10-04T16:35:00Z</dcterms:created>
  <dcterms:modified xsi:type="dcterms:W3CDTF">2018-10-25T19:07:53Z</dcterms:modified>
</cp:coreProperties>
</file>