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9438B4-F752-4EF8-BF1D-1B211E2332A5}" type="datetimeFigureOut">
              <a:rPr lang="el-GR"/>
              <a:pPr/>
              <a:t>11/6/2015</a:t>
            </a:fld>
            <a:endParaRPr lang="el-GR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049A93-17EB-4171-91DD-F644E291B435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47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5B6CE2DB-C5AE-49FF-8FD2-07BC385DF890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>
              <a:defRPr sz="1100"/>
            </a:lvl1pPr>
          </a:lstStyle>
          <a:p>
            <a:endParaRPr lang="el-GR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64BE88-082A-452D-916A-475C9C3B8A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0BB4-779C-474F-AD9A-5233245916A6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7A7E5-4CF5-4087-BC9D-E4E1D704C5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ECE8-755B-4415-AC19-9F6FCD0A670B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DB3A4-ACD0-4EB0-AADA-02A2DE7B14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6DFCB-A4A3-4722-9558-53D4E2386CE4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717E0-E58C-4266-9B7D-61CE856608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Isosceles Triangle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2B192-85BF-4C72-A00E-C3B363AEF8CC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A1CC3-D22A-4071-9AF5-B5700465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F998F-8119-4010-B6A2-3B2F44F499F2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BF46A-376F-461F-997C-E0CE0E5874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CCF5E-2404-40F9-9414-112EA7C09D50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EAD9DA9-183F-4A00-818D-D86918B80A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5D4BE-4171-4365-BDCF-BC244DE57A27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4BDC2-EEF0-444D-AF94-574470E068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625-F901-4F17-9B12-21CDDA4F851A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A7CD4-1134-474E-823D-94CA173489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CB5AF4A-47B6-4548-BCC1-50EF3270D98A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8421FEE-70F9-4AC5-8251-365DACDE15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330B4CFA-5E69-48CA-A616-29B1BE33FD28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D4B7A6B1-272F-4BA2-8CA3-D147EE4D3C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F3567A10-1FD8-4500-9254-78404A1C5BB5}" type="datetime1">
              <a:rPr lang="en-US"/>
              <a:pPr>
                <a:defRPr/>
              </a:pPr>
              <a:t>6/11/2015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entury Gothic" pitchFamily="34" charset="0"/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62C1096-9921-44F9-89D8-A1C1EEFE6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7" r:id="rId5"/>
    <p:sldLayoutId id="2147483682" r:id="rId6"/>
    <p:sldLayoutId id="2147483681" r:id="rId7"/>
    <p:sldLayoutId id="2147483688" r:id="rId8"/>
    <p:sldLayoutId id="2147483689" r:id="rId9"/>
    <p:sldLayoutId id="2147483680" r:id="rId10"/>
    <p:sldLayoutId id="2147483679" r:id="rId11"/>
  </p:sldLayoutIdLst>
  <p:transition spd="med">
    <p:zoom/>
  </p:transition>
  <p:hf hdr="0" ftr="0" dt="0"/>
  <p:txStyles>
    <p:titleStyle>
      <a:lvl1pPr marL="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nternaute.com/expression/langue-francaise/1035/au-nez-et-a-la-barbe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02BB89-F4A4-44F9-B27C-E6D4E03226A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Expression figées avec les parties du corps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Ιδιωτισμοί στη διδασκαλία της γαλλικης ως ξένης γλώσσας και στη μετάφραση.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CA" dirty="0" smtClean="0"/>
              <a:t>E</a:t>
            </a:r>
            <a:r>
              <a:rPr lang="en-US" dirty="0" smtClean="0"/>
              <a:t>nseignante</a:t>
            </a:r>
            <a:r>
              <a:rPr lang="el-GR" dirty="0" smtClean="0"/>
              <a:t>: </a:t>
            </a:r>
            <a:r>
              <a:rPr lang="fr-CA" dirty="0" smtClean="0"/>
              <a:t>Mme </a:t>
            </a:r>
            <a:r>
              <a:rPr lang="fr-CA" dirty="0" err="1" smtClean="0"/>
              <a:t>Argyro</a:t>
            </a:r>
            <a:r>
              <a:rPr lang="fr-CA" dirty="0" smtClean="0"/>
              <a:t> Moustaki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CA" dirty="0" smtClean="0"/>
              <a:t>Étudiante</a:t>
            </a:r>
            <a:r>
              <a:rPr lang="el-GR" dirty="0" smtClean="0"/>
              <a:t>: Ευθυμία </a:t>
            </a:r>
            <a:r>
              <a:rPr lang="el-GR" dirty="0" err="1" smtClean="0"/>
              <a:t>Ρουσιά</a:t>
            </a:r>
            <a:endParaRPr lang="fr-CA" dirty="0" smtClean="0"/>
          </a:p>
        </p:txBody>
      </p:sp>
    </p:spTree>
  </p:cSld>
  <p:clrMapOvr>
    <a:masterClrMapping/>
  </p:clrMapOvr>
  <p:transition spd="med" advTm="536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F6194-00D4-40CB-9F93-9534FBABA416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Le pied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r-CA" sz="2800" dirty="0" smtClean="0">
                <a:latin typeface="Papyrus" pitchFamily="66" charset="0"/>
              </a:rPr>
              <a:t>C'est le pied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fr-CA" sz="23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c'est formidable, c'est génial</a:t>
            </a:r>
            <a:r>
              <a:rPr lang="fr-CA" sz="2300" dirty="0" smtClean="0"/>
              <a:t> !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fr-CA" sz="2300" dirty="0" smtClean="0"/>
              <a:t>:</a:t>
            </a:r>
            <a:r>
              <a:rPr lang="el-GR" sz="2300" dirty="0" smtClean="0"/>
              <a:t> </a:t>
            </a:r>
            <a:r>
              <a:rPr lang="el-GR" sz="2000" dirty="0" smtClean="0">
                <a:latin typeface="Constantia" pitchFamily="18" charset="0"/>
              </a:rPr>
              <a:t>την </a:t>
            </a:r>
            <a:r>
              <a:rPr lang="el-GR" sz="2000" dirty="0" err="1" smtClean="0">
                <a:latin typeface="Constantia" pitchFamily="18" charset="0"/>
              </a:rPr>
              <a:t>καταβρήκα</a:t>
            </a:r>
            <a:r>
              <a:rPr lang="el-GR" sz="2000" dirty="0" smtClean="0">
                <a:latin typeface="Constantia" pitchFamily="18" charset="0"/>
              </a:rPr>
              <a:t>!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fr-CA" sz="2300" dirty="0" smtClean="0"/>
              <a:t>: </a:t>
            </a:r>
            <a:r>
              <a:rPr lang="en-US" sz="2000" dirty="0" smtClean="0">
                <a:latin typeface="Constantia" pitchFamily="18" charset="0"/>
              </a:rPr>
              <a:t>expression qui </a:t>
            </a:r>
            <a:r>
              <a:rPr lang="en-US" sz="2000" dirty="0" err="1" smtClean="0">
                <a:latin typeface="Constantia" pitchFamily="18" charset="0"/>
              </a:rPr>
              <a:t>vient</a:t>
            </a:r>
            <a:r>
              <a:rPr lang="en-US" sz="2000" dirty="0" smtClean="0">
                <a:latin typeface="Constantia" pitchFamily="18" charset="0"/>
              </a:rPr>
              <a:t> de </a:t>
            </a:r>
            <a:r>
              <a:rPr lang="en-US" sz="2000" dirty="0" err="1" smtClean="0">
                <a:latin typeface="Constantia" pitchFamily="18" charset="0"/>
              </a:rPr>
              <a:t>l’expression</a:t>
            </a:r>
            <a:r>
              <a:rPr lang="en-US" sz="2000" dirty="0" smtClean="0">
                <a:latin typeface="Constantia" pitchFamily="18" charset="0"/>
              </a:rPr>
              <a:t> “</a:t>
            </a:r>
            <a:r>
              <a:rPr lang="en-US" sz="2000" dirty="0" err="1" smtClean="0">
                <a:latin typeface="Constantia" pitchFamily="18" charset="0"/>
              </a:rPr>
              <a:t>prendre</a:t>
            </a:r>
            <a:r>
              <a:rPr lang="en-US" sz="2000" dirty="0" smtClean="0">
                <a:latin typeface="Constantia" pitchFamily="18" charset="0"/>
              </a:rPr>
              <a:t> les </a:t>
            </a:r>
            <a:r>
              <a:rPr lang="en-US" sz="2000" dirty="0" err="1" smtClean="0">
                <a:latin typeface="Constantia" pitchFamily="18" charset="0"/>
              </a:rPr>
              <a:t>pieds</a:t>
            </a:r>
            <a:r>
              <a:rPr lang="en-US" sz="2000" dirty="0" smtClean="0">
                <a:latin typeface="Constantia" pitchFamily="18" charset="0"/>
              </a:rPr>
              <a:t>” qui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000" dirty="0" err="1" smtClean="0">
                <a:latin typeface="Constantia" pitchFamily="18" charset="0"/>
              </a:rPr>
              <a:t>remonte</a:t>
            </a:r>
            <a:r>
              <a:rPr lang="en-US" sz="2000" dirty="0" smtClean="0">
                <a:latin typeface="Constantia" pitchFamily="18" charset="0"/>
              </a:rPr>
              <a:t> au </a:t>
            </a:r>
            <a:r>
              <a:rPr lang="en-US" sz="2000" dirty="0" err="1" smtClean="0">
                <a:latin typeface="Constantia" pitchFamily="18" charset="0"/>
              </a:rPr>
              <a:t>XIXe</a:t>
            </a:r>
            <a:r>
              <a:rPr lang="en-US" sz="2000" dirty="0" smtClean="0">
                <a:latin typeface="Constantia" pitchFamily="18" charset="0"/>
              </a:rPr>
              <a:t> siècle. Les pirates </a:t>
            </a:r>
            <a:r>
              <a:rPr lang="en-US" sz="2000" dirty="0" err="1" smtClean="0">
                <a:latin typeface="Constantia" pitchFamily="18" charset="0"/>
              </a:rPr>
              <a:t>partagent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leur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butin</a:t>
            </a:r>
            <a:r>
              <a:rPr lang="en-US" sz="2000" dirty="0" smtClean="0">
                <a:latin typeface="Constantia" pitchFamily="18" charset="0"/>
              </a:rPr>
              <a:t> en ration en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000" dirty="0" err="1" smtClean="0">
                <a:latin typeface="Constantia" pitchFamily="18" charset="0"/>
              </a:rPr>
              <a:t>mesurant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à l aide du pied et les distribuèrent ensuite à leurs complices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d’où la notion de plaisir partagé, de satisfaction.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fr-CA" sz="23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fr-CA" sz="2300" dirty="0" smtClean="0"/>
              <a:t>: </a:t>
            </a:r>
            <a:r>
              <a:rPr lang="el-GR" sz="2000" dirty="0">
                <a:latin typeface="Constantia" pitchFamily="18" charset="0"/>
              </a:rPr>
              <a:t>Ο</a:t>
            </a:r>
            <a:r>
              <a:rPr lang="fr-CA" sz="2000" dirty="0" smtClean="0">
                <a:latin typeface="Constantia" pitchFamily="18" charset="0"/>
              </a:rPr>
              <a:t>n a gardé un ticket extra au cinéma pour le film de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Andrey </a:t>
            </a:r>
            <a:r>
              <a:rPr lang="fr-CA" sz="2000" dirty="0" err="1" smtClean="0">
                <a:latin typeface="Constantia" pitchFamily="18" charset="0"/>
              </a:rPr>
              <a:t>Tanton</a:t>
            </a:r>
            <a:r>
              <a:rPr lang="fr-CA" sz="2000" dirty="0" smtClean="0">
                <a:latin typeface="Constantia" pitchFamily="18" charset="0"/>
              </a:rPr>
              <a:t>! C'est le pied!</a:t>
            </a:r>
            <a:endParaRPr lang="en-US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F19D7-5855-4D67-BB44-88DD8C94BBFC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Le pied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r-CA" sz="2800" dirty="0" smtClean="0">
                <a:latin typeface="Papyrus" pitchFamily="66" charset="0"/>
              </a:rPr>
              <a:t>Bon pied bon œil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3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avoir l’air en bonne santé, vif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300" dirty="0" smtClean="0"/>
              <a:t>: </a:t>
            </a:r>
            <a:r>
              <a:rPr lang="el-GR" sz="2000" dirty="0" smtClean="0">
                <a:latin typeface="Constantia" pitchFamily="18" charset="0"/>
              </a:rPr>
              <a:t>χαίρει άκρας υγείας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3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Au Moyen-âge on utilisait l</a:t>
            </a:r>
            <a:r>
              <a:rPr lang="el-GR" sz="2000" dirty="0" smtClean="0">
                <a:latin typeface="Constantia" pitchFamily="18" charset="0"/>
              </a:rPr>
              <a:t>’</a:t>
            </a:r>
            <a:r>
              <a:rPr lang="fr-CA" sz="2000" dirty="0" smtClean="0">
                <a:latin typeface="Constantia" pitchFamily="18" charset="0"/>
              </a:rPr>
              <a:t>expression 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l-GR" sz="2000" dirty="0" smtClean="0">
                <a:latin typeface="Constantia" pitchFamily="18" charset="0"/>
              </a:rPr>
              <a:t>«</a:t>
            </a:r>
            <a:r>
              <a:rPr lang="fr-CA" sz="2000" dirty="0" smtClean="0">
                <a:latin typeface="Constantia" pitchFamily="18" charset="0"/>
              </a:rPr>
              <a:t>de bon œil</a:t>
            </a:r>
            <a:r>
              <a:rPr lang="el-GR" sz="2000" dirty="0" smtClean="0">
                <a:latin typeface="Constantia" pitchFamily="18" charset="0"/>
              </a:rPr>
              <a:t>» </a:t>
            </a:r>
            <a:r>
              <a:rPr lang="fr-CA" sz="2000" dirty="0" smtClean="0">
                <a:latin typeface="Constantia" pitchFamily="18" charset="0"/>
              </a:rPr>
              <a:t>qui signifiait </a:t>
            </a:r>
            <a:r>
              <a:rPr lang="el-GR" sz="2000" dirty="0" smtClean="0">
                <a:latin typeface="Constantia" pitchFamily="18" charset="0"/>
              </a:rPr>
              <a:t>«</a:t>
            </a:r>
            <a:r>
              <a:rPr lang="fr-CA" sz="2000" dirty="0" smtClean="0">
                <a:latin typeface="Constantia" pitchFamily="18" charset="0"/>
              </a:rPr>
              <a:t>avec franchise</a:t>
            </a:r>
            <a:r>
              <a:rPr lang="el-GR" sz="2000" dirty="0" smtClean="0">
                <a:latin typeface="Constantia" pitchFamily="18" charset="0"/>
              </a:rPr>
              <a:t>»</a:t>
            </a:r>
            <a:r>
              <a:rPr lang="fr-CA" sz="2000" dirty="0" smtClean="0">
                <a:latin typeface="Constantia" pitchFamily="18" charset="0"/>
              </a:rPr>
              <a:t>. Ensuite</a:t>
            </a:r>
            <a:r>
              <a:rPr lang="el-GR" sz="2000" dirty="0" smtClean="0">
                <a:latin typeface="Constantia" pitchFamily="18" charset="0"/>
              </a:rPr>
              <a:t>,</a:t>
            </a:r>
            <a:r>
              <a:rPr lang="fr-CA" sz="2000" dirty="0" smtClean="0">
                <a:latin typeface="Constantia" pitchFamily="18" charset="0"/>
              </a:rPr>
              <a:t> du XVIe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au XVIIe siècle , on employait l’expression ¨aller de bon pied¨ pour dire que</a:t>
            </a:r>
            <a:r>
              <a:rPr lang="fr-CA" sz="2000" dirty="0">
                <a:latin typeface="Constantia" pitchFamily="18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l</a:t>
            </a:r>
            <a:r>
              <a:rPr lang="el-GR" sz="2000" dirty="0" smtClean="0">
                <a:latin typeface="Constantia" pitchFamily="18" charset="0"/>
              </a:rPr>
              <a:t>’</a:t>
            </a:r>
            <a:r>
              <a:rPr lang="fr-CA" sz="2000" dirty="0" smtClean="0">
                <a:latin typeface="Constantia" pitchFamily="18" charset="0"/>
              </a:rPr>
              <a:t>on marchait à bonne allure. C'est au XVIIe siècle qu' est née l</a:t>
            </a:r>
            <a:r>
              <a:rPr lang="el-GR" sz="2000" dirty="0" smtClean="0">
                <a:latin typeface="Constantia" pitchFamily="18" charset="0"/>
              </a:rPr>
              <a:t>’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expression </a:t>
            </a:r>
            <a:r>
              <a:rPr lang="el-GR" sz="2000" dirty="0" smtClean="0">
                <a:latin typeface="Constantia" pitchFamily="18" charset="0"/>
              </a:rPr>
              <a:t>«</a:t>
            </a:r>
            <a:r>
              <a:rPr lang="fr-CA" sz="2000" dirty="0" smtClean="0">
                <a:latin typeface="Constantia" pitchFamily="18" charset="0"/>
              </a:rPr>
              <a:t>bon pied bon œil</a:t>
            </a:r>
            <a:r>
              <a:rPr lang="el-GR" sz="2000" dirty="0" smtClean="0">
                <a:latin typeface="Constantia" pitchFamily="18" charset="0"/>
              </a:rPr>
              <a:t>»</a:t>
            </a:r>
            <a:r>
              <a:rPr lang="fr-CA" sz="2000" dirty="0" smtClean="0">
                <a:latin typeface="Constantia" pitchFamily="18" charset="0"/>
              </a:rPr>
              <a:t> 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>
                <a:latin typeface="Papyrus" pitchFamily="66" charset="0"/>
              </a:rPr>
              <a:t>:</a:t>
            </a:r>
            <a:r>
              <a:rPr lang="fr-CA" sz="2300" dirty="0" smtClean="0">
                <a:latin typeface="Constantia" pitchFamily="18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300" dirty="0" smtClean="0">
                <a:latin typeface="Constantia" pitchFamily="18" charset="0"/>
              </a:rPr>
              <a:t>: </a:t>
            </a:r>
            <a:r>
              <a:rPr lang="el-GR" sz="2000" dirty="0" smtClean="0">
                <a:latin typeface="Constantia" pitchFamily="18" charset="0"/>
              </a:rPr>
              <a:t>Μ</a:t>
            </a:r>
            <a:r>
              <a:rPr lang="fr-CA" sz="2000" dirty="0" smtClean="0">
                <a:latin typeface="Constantia" pitchFamily="18" charset="0"/>
              </a:rPr>
              <a:t>es grands parents dépassent toutes les maladies et maintenant, ils sont bon pied bon œil.</a:t>
            </a:r>
            <a:endParaRPr lang="en-US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7495A9-707A-4C24-AB36-B664A0424E0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Le pied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r-CA" sz="2800" dirty="0" smtClean="0">
                <a:latin typeface="Papyrus" pitchFamily="66" charset="0"/>
              </a:rPr>
              <a:t>Au pied de la lettre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: scrupuleusement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:</a:t>
            </a:r>
            <a:r>
              <a:rPr lang="el-GR" sz="2100" dirty="0" smtClean="0">
                <a:latin typeface="Constantia" pitchFamily="18" charset="0"/>
              </a:rPr>
              <a:t> σχολαστικά</a:t>
            </a:r>
            <a:r>
              <a:rPr lang="fr-CA" sz="2100" dirty="0" smtClean="0">
                <a:latin typeface="Constantia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: dès de XVIe siècle, cette expression a le sens de</a:t>
            </a:r>
            <a:endParaRPr lang="el-GR" sz="21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100" dirty="0" smtClean="0">
                <a:latin typeface="Constantia" pitchFamily="18" charset="0"/>
              </a:rPr>
              <a:t>c</a:t>
            </a:r>
            <a:r>
              <a:rPr lang="fr-CA" sz="2100" dirty="0" err="1" smtClean="0">
                <a:latin typeface="Constantia" pitchFamily="18" charset="0"/>
              </a:rPr>
              <a:t>omprendre</a:t>
            </a:r>
            <a:r>
              <a:rPr lang="el-GR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une chose dans le strict sens des mots. Il s’ agit d’une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allusion à la</a:t>
            </a:r>
            <a:r>
              <a:rPr lang="en-US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Bible dans laquelle une lettre des Corinthiens met en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avant la</a:t>
            </a:r>
            <a:r>
              <a:rPr lang="en-US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nuance qui existe entre ce que l’on peut dire ou écrire et le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sens réel</a:t>
            </a:r>
            <a:r>
              <a:rPr lang="en-US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des mots, les sous-entendus. Aujourd'hui encore, exécuter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un ordre</a:t>
            </a:r>
            <a:r>
              <a:rPr lang="en-US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« au pied de la lettre » consiste à le respecter entièrement,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sans le</a:t>
            </a:r>
            <a:r>
              <a:rPr lang="en-US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remettre en question. On peut aussi dire qu' une personne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>
                <a:latin typeface="Constantia" pitchFamily="18" charset="0"/>
              </a:rPr>
              <a:t>p</a:t>
            </a:r>
            <a:r>
              <a:rPr lang="fr-CA" sz="2100" dirty="0" smtClean="0">
                <a:latin typeface="Constantia" pitchFamily="18" charset="0"/>
              </a:rPr>
              <a:t>rend</a:t>
            </a:r>
            <a:r>
              <a:rPr lang="en-US" sz="2100" dirty="0" smtClean="0">
                <a:latin typeface="Constantia" pitchFamily="18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tout « au pied de la lettre » lorsqu’elle ne cherche pas à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interpréter le</a:t>
            </a:r>
            <a:r>
              <a:rPr lang="en-US" sz="2100" dirty="0" smtClean="0">
                <a:latin typeface="Constantia" pitchFamily="18" charset="0"/>
              </a:rPr>
              <a:t>s </a:t>
            </a:r>
            <a:r>
              <a:rPr lang="fr-CA" sz="2100" dirty="0" smtClean="0">
                <a:latin typeface="Constantia" pitchFamily="18" charset="0"/>
              </a:rPr>
              <a:t>mots dans un sens plus profond.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100" dirty="0" smtClean="0">
                <a:latin typeface="Constantia" pitchFamily="18" charset="0"/>
              </a:rPr>
              <a:t>: 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 : </a:t>
            </a:r>
            <a:r>
              <a:rPr lang="fr-CA" sz="2100" dirty="0" smtClean="0">
                <a:latin typeface="Constantia" pitchFamily="18" charset="0"/>
              </a:rPr>
              <a:t> j’ai examiné sa proposition au pied de la lettre.</a:t>
            </a:r>
            <a:endParaRPr lang="en-US" sz="21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1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8EF5F-1DB5-49B6-8045-8BDC3DA5F18E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L’œil 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latin typeface="Papyrus" pitchFamily="66" charset="0"/>
              </a:rPr>
              <a:t>Avoir quelqu’un </a:t>
            </a:r>
            <a:r>
              <a:rPr lang="fr-CA" sz="2800" dirty="0">
                <a:latin typeface="Papyrus" pitchFamily="66" charset="0"/>
              </a:rPr>
              <a:t>à l œil </a:t>
            </a:r>
            <a:endParaRPr lang="fr-CA" sz="2800" dirty="0" smtClean="0">
              <a:latin typeface="Papyrus" pitchFamily="66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: surveiller quelqu’un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:</a:t>
            </a:r>
            <a:r>
              <a:rPr lang="el-GR" sz="2000" dirty="0" smtClean="0">
                <a:latin typeface="Constantia" pitchFamily="18" charset="0"/>
              </a:rPr>
              <a:t> το νου σου</a:t>
            </a:r>
            <a:r>
              <a:rPr lang="en-US" sz="2000" dirty="0" smtClean="0">
                <a:latin typeface="Constantia" pitchFamily="18" charset="0"/>
              </a:rPr>
              <a:t>!! </a:t>
            </a:r>
            <a:r>
              <a:rPr lang="el-GR" sz="2000" dirty="0" smtClean="0">
                <a:latin typeface="Constantia" pitchFamily="18" charset="0"/>
              </a:rPr>
              <a:t>Τα μάτια σου δέκα τέσσερα!!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fr-CA" sz="2000" dirty="0" smtClean="0">
                <a:latin typeface="Constantia" pitchFamily="18" charset="0"/>
              </a:rPr>
              <a:t>: cette expression reprend </a:t>
            </a:r>
            <a:r>
              <a:rPr lang="el-GR" sz="2000" dirty="0" smtClean="0">
                <a:latin typeface="Constantia" pitchFamily="18" charset="0"/>
              </a:rPr>
              <a:t>«</a:t>
            </a:r>
            <a:r>
              <a:rPr lang="fr-CA" sz="2000" dirty="0" smtClean="0">
                <a:latin typeface="Constantia" pitchFamily="18" charset="0"/>
              </a:rPr>
              <a:t>tenir l</a:t>
            </a:r>
            <a:r>
              <a:rPr lang="en-US" sz="2000" dirty="0" smtClean="0">
                <a:latin typeface="Constantia" pitchFamily="18" charset="0"/>
              </a:rPr>
              <a:t>’</a:t>
            </a:r>
            <a:r>
              <a:rPr lang="fr-CA" sz="2000" dirty="0" smtClean="0">
                <a:latin typeface="Constantia" pitchFamily="18" charset="0"/>
              </a:rPr>
              <a:t>œil » qui signifiait au XVe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siècle ¨surveiller¨. </a:t>
            </a:r>
            <a:r>
              <a:rPr lang="el-GR" sz="2000" dirty="0" smtClean="0">
                <a:latin typeface="Constantia" pitchFamily="18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Avoir quelqu’un à l’œil signifie qu'on le surveille, en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général pour l’empêcher.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: registre familier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000" dirty="0" smtClean="0">
                <a:latin typeface="Constantia" pitchFamily="18" charset="0"/>
              </a:rPr>
              <a:t>: je vais avoir à l’œil </a:t>
            </a:r>
            <a:r>
              <a:rPr lang="fr-CA" sz="2000" dirty="0" smtClean="0">
                <a:latin typeface="Constantia" pitchFamily="18" charset="0"/>
              </a:rPr>
              <a:t>les enfants</a:t>
            </a:r>
            <a:r>
              <a:rPr lang="fr-CA" sz="2000" dirty="0" smtClean="0">
                <a:latin typeface="Constantia" pitchFamily="18" charset="0"/>
              </a:rPr>
              <a:t>.</a:t>
            </a:r>
            <a:endParaRPr lang="en-US" sz="20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BB3F0-0ACD-47FB-A5D2-2EFD4F4838B6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L’œil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r-CA" sz="2800" dirty="0" smtClean="0">
                <a:latin typeface="Papyrus" pitchFamily="66" charset="0"/>
              </a:rPr>
              <a:t>Consommer à l œil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1900" dirty="0" smtClean="0">
                <a:latin typeface="Constantia" pitchFamily="18" charset="0"/>
              </a:rPr>
              <a:t>: consommer gratuitement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1900" dirty="0" smtClean="0">
                <a:latin typeface="Constantia" pitchFamily="18" charset="0"/>
              </a:rPr>
              <a:t>:</a:t>
            </a:r>
            <a:r>
              <a:rPr lang="el-GR" sz="1900" dirty="0" smtClean="0">
                <a:latin typeface="Constantia" pitchFamily="18" charset="0"/>
              </a:rPr>
              <a:t> </a:t>
            </a:r>
            <a:r>
              <a:rPr lang="el-GR" sz="1900" dirty="0" smtClean="0">
                <a:latin typeface="Constantia" pitchFamily="18" charset="0"/>
              </a:rPr>
              <a:t>καταναλώνω/πα</a:t>
            </a:r>
            <a:r>
              <a:rPr lang="el-GR" sz="1900" dirty="0" smtClean="0">
                <a:latin typeface="Constantia" pitchFamily="18" charset="0"/>
              </a:rPr>
              <a:t>ίρνω</a:t>
            </a:r>
            <a:r>
              <a:rPr lang="el-GR" sz="1900" dirty="0" smtClean="0">
                <a:latin typeface="Constantia" pitchFamily="18" charset="0"/>
              </a:rPr>
              <a:t> δωρεάν/τζάμπα</a:t>
            </a:r>
            <a:endParaRPr lang="fr-CA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1900" dirty="0" smtClean="0">
                <a:latin typeface="Constantia" pitchFamily="18" charset="0"/>
              </a:rPr>
              <a:t>:</a:t>
            </a:r>
            <a:r>
              <a:rPr lang="fr-FR" sz="1900" dirty="0" smtClean="0">
                <a:latin typeface="Constantia" pitchFamily="18" charset="0"/>
              </a:rPr>
              <a:t> consommer à l'œil signifie consommer gratuitement. Au XIXe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siècle déjà, on disait "avoir un repas à l'œil", pour signifier qu'on l'obtenait à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crédit. Cette expression pourrait provenir de "ne payer que de sa personne",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qui signifie que celui qui rendait un service ne le faisait sans aucune autre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garantie que l'apparence de son client. Également, on disait en provençal :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"compara à l'</a:t>
            </a:r>
            <a:r>
              <a:rPr lang="fr-FR" sz="1900" dirty="0" err="1" smtClean="0">
                <a:latin typeface="Constantia" pitchFamily="18" charset="0"/>
              </a:rPr>
              <a:t>uéti</a:t>
            </a:r>
            <a:r>
              <a:rPr lang="fr-FR" sz="1900" dirty="0" smtClean="0">
                <a:latin typeface="Constantia" pitchFamily="18" charset="0"/>
              </a:rPr>
              <a:t>" qui signifiait "acheter sans peser", donc acheter en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estimant seulement le poids. Ensuite</a:t>
            </a:r>
            <a:r>
              <a:rPr lang="el-GR" sz="1900" dirty="0" smtClean="0">
                <a:latin typeface="Constantia" pitchFamily="18" charset="0"/>
              </a:rPr>
              <a:t>,</a:t>
            </a:r>
            <a:r>
              <a:rPr lang="fr-FR" sz="1900" dirty="0" smtClean="0">
                <a:latin typeface="Constantia" pitchFamily="18" charset="0"/>
              </a:rPr>
              <a:t> est apparue l'expression "faire un œil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à</a:t>
            </a:r>
            <a:r>
              <a:rPr lang="el-GR" sz="1900" dirty="0" smtClean="0">
                <a:latin typeface="Constantia" pitchFamily="18" charset="0"/>
              </a:rPr>
              <a:t> </a:t>
            </a:r>
            <a:r>
              <a:rPr lang="fr-FR" sz="1900" dirty="0" smtClean="0">
                <a:latin typeface="Constantia" pitchFamily="18" charset="0"/>
              </a:rPr>
              <a:t>quelqu'un" pour figurer qu'on lui faisait crédit. Par extension, "consommer</a:t>
            </a:r>
            <a:endParaRPr lang="el-GR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900" dirty="0" smtClean="0">
                <a:latin typeface="Constantia" pitchFamily="18" charset="0"/>
              </a:rPr>
              <a:t>à</a:t>
            </a:r>
            <a:r>
              <a:rPr lang="el-GR" sz="1900" dirty="0" smtClean="0">
                <a:latin typeface="Constantia" pitchFamily="18" charset="0"/>
              </a:rPr>
              <a:t> </a:t>
            </a:r>
            <a:r>
              <a:rPr lang="fr-FR" sz="1900" dirty="0" smtClean="0">
                <a:latin typeface="Constantia" pitchFamily="18" charset="0"/>
              </a:rPr>
              <a:t>l'œil" aurait pris le sens de "gratuitement".</a:t>
            </a:r>
            <a:endParaRPr lang="fr-CA" sz="19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1900" dirty="0" smtClean="0">
                <a:latin typeface="Constantia" pitchFamily="18" charset="0"/>
              </a:rPr>
              <a:t>: 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1900" dirty="0" smtClean="0">
                <a:latin typeface="Constantia" pitchFamily="18" charset="0"/>
              </a:rPr>
              <a:t>: </a:t>
            </a:r>
            <a:r>
              <a:rPr lang="en-US" sz="1900" dirty="0" smtClean="0">
                <a:latin typeface="Constantia" pitchFamily="18" charset="0"/>
              </a:rPr>
              <a:t>G</a:t>
            </a:r>
            <a:r>
              <a:rPr lang="fr-CA" sz="1900" dirty="0" err="1" smtClean="0">
                <a:latin typeface="Constantia" pitchFamily="18" charset="0"/>
              </a:rPr>
              <a:t>râce</a:t>
            </a:r>
            <a:r>
              <a:rPr lang="fr-CA" sz="1900" dirty="0" smtClean="0">
                <a:latin typeface="Constantia" pitchFamily="18" charset="0"/>
              </a:rPr>
              <a:t> à mes extras points dans ma carte, on peut consommer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900" dirty="0" smtClean="0">
                <a:latin typeface="Constantia" pitchFamily="18" charset="0"/>
              </a:rPr>
              <a:t>à l œil dans ce restaurant.</a:t>
            </a:r>
            <a:endParaRPr lang="en-US" sz="19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BC0E3-1326-48D7-A1B2-96B79563AF71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L’œil 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latin typeface="Papyrus" pitchFamily="66" charset="0"/>
              </a:rPr>
              <a:t>Observez du coin de l œil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 : </a:t>
            </a:r>
            <a:r>
              <a:rPr lang="en-US" sz="2000" dirty="0" err="1" smtClean="0">
                <a:latin typeface="Constantia" pitchFamily="18" charset="0"/>
              </a:rPr>
              <a:t>Surveiller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discrètement</a:t>
            </a:r>
            <a:r>
              <a:rPr lang="en-US" sz="2600" dirty="0" smtClean="0">
                <a:latin typeface="Constantia" pitchFamily="18" charset="0"/>
              </a:rPr>
              <a:t>.</a:t>
            </a:r>
            <a:endParaRPr lang="fr-CA" sz="26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 </a:t>
            </a:r>
            <a:r>
              <a:rPr lang="fr-CA" sz="2600" dirty="0" smtClean="0">
                <a:latin typeface="Constantia" pitchFamily="18" charset="0"/>
              </a:rPr>
              <a:t>: </a:t>
            </a:r>
            <a:r>
              <a:rPr lang="el-GR" sz="2000" dirty="0" smtClean="0">
                <a:latin typeface="Constantia" pitchFamily="18" charset="0"/>
              </a:rPr>
              <a:t>Διακριτικά παρακολουθεί</a:t>
            </a:r>
            <a:r>
              <a:rPr lang="fr-CA" sz="2000" dirty="0" smtClean="0">
                <a:latin typeface="Constantia" pitchFamily="18" charset="0"/>
              </a:rPr>
              <a:t>, </a:t>
            </a:r>
            <a:r>
              <a:rPr lang="el-GR" sz="2000" dirty="0" smtClean="0">
                <a:latin typeface="Constantia" pitchFamily="18" charset="0"/>
              </a:rPr>
              <a:t>με την άκρη του ματιού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600" dirty="0" smtClean="0">
                <a:latin typeface="Constantia" pitchFamily="18" charset="0"/>
              </a:rPr>
              <a:t>:</a:t>
            </a:r>
            <a:r>
              <a:rPr lang="el-GR" sz="2600" dirty="0" smtClean="0">
                <a:latin typeface="Constantia" pitchFamily="18" charset="0"/>
              </a:rPr>
              <a:t> </a:t>
            </a:r>
            <a:r>
              <a:rPr lang="fr-FR" sz="2400" dirty="0" smtClean="0">
                <a:latin typeface="Constantia" pitchFamily="18" charset="0"/>
              </a:rPr>
              <a:t>Signalée vers le milieu du XVIIe siècle, cette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FR" sz="2400" dirty="0" smtClean="0">
                <a:latin typeface="Constantia" pitchFamily="18" charset="0"/>
              </a:rPr>
              <a:t>expression est une variante de "coin d</a:t>
            </a:r>
            <a:r>
              <a:rPr lang="fr-CA" sz="2400" dirty="0" smtClean="0">
                <a:latin typeface="Constantia" pitchFamily="18" charset="0"/>
              </a:rPr>
              <a:t>e l</a:t>
            </a:r>
            <a:r>
              <a:rPr lang="fr-FR" sz="2400" dirty="0" smtClean="0">
                <a:latin typeface="Constantia" pitchFamily="18" charset="0"/>
              </a:rPr>
              <a:t>'œil", datant du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FR" sz="2400" dirty="0" smtClean="0">
                <a:latin typeface="Constantia" pitchFamily="18" charset="0"/>
              </a:rPr>
              <a:t>XVIe siècle et qui signifiait "regard de côté". "Surveiller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FR" sz="2400" dirty="0" smtClean="0">
                <a:latin typeface="Constantia" pitchFamily="18" charset="0"/>
              </a:rPr>
              <a:t>quelqu'un du coin de l'œil" a le sens de le "surveiller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fr-FR" sz="2400" dirty="0">
                <a:latin typeface="Constantia" pitchFamily="18" charset="0"/>
              </a:rPr>
              <a:t>discrètement ".</a:t>
            </a:r>
            <a:endParaRPr lang="fr-CA" sz="24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fr-CA" sz="2600" dirty="0" smtClean="0">
                <a:latin typeface="Constantia" pitchFamily="18" charset="0"/>
              </a:rPr>
              <a:t>: registre familier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fr-CA" sz="2600" dirty="0" smtClean="0">
                <a:latin typeface="Constantia" pitchFamily="18" charset="0"/>
              </a:rPr>
              <a:t>: je t’observe du coin de l’œil.</a:t>
            </a:r>
            <a:endParaRPr lang="en-US" sz="26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3FDAB2-5C48-49C3-9F70-DBB1B856052E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L’œil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r-CA" sz="2800" b="1" dirty="0" smtClean="0">
                <a:latin typeface="Papyrus" pitchFamily="66" charset="0"/>
              </a:rPr>
              <a:t>Tourner de l’œil</a:t>
            </a:r>
            <a:endParaRPr lang="en-US" sz="2800" b="1" dirty="0" smtClean="0">
              <a:latin typeface="Papyrus" pitchFamily="66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 : s’évanouir 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 </a:t>
            </a:r>
            <a:r>
              <a:rPr lang="fr-CA" sz="2800" dirty="0" smtClean="0">
                <a:latin typeface="Constantia" pitchFamily="18" charset="0"/>
              </a:rPr>
              <a:t>: </a:t>
            </a:r>
            <a:r>
              <a:rPr lang="el-GR" sz="2800" dirty="0" smtClean="0">
                <a:latin typeface="Constantia" pitchFamily="18" charset="0"/>
              </a:rPr>
              <a:t>πέφτω ξερός-ή</a:t>
            </a:r>
            <a:endParaRPr lang="fr-CA" sz="28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 </a:t>
            </a:r>
            <a:r>
              <a:rPr lang="fr-CA" sz="2800" dirty="0" smtClean="0">
                <a:latin typeface="Constantia" pitchFamily="18" charset="0"/>
              </a:rPr>
              <a:t>: </a:t>
            </a:r>
            <a:r>
              <a:rPr lang="fr-FR" sz="2400" dirty="0" smtClean="0">
                <a:latin typeface="Constantia" pitchFamily="18" charset="0"/>
              </a:rPr>
              <a:t>Tourner de l'œil a tout d'abord eu le sens de</a:t>
            </a:r>
            <a:endParaRPr lang="el-GR" sz="24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400" dirty="0" smtClean="0">
                <a:latin typeface="Constantia" pitchFamily="18" charset="0"/>
              </a:rPr>
              <a:t>"mourir". Déjà vers 1800 on disait "tortiller de l'œil", qui</a:t>
            </a:r>
            <a:endParaRPr lang="el-GR" sz="24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400" dirty="0" smtClean="0">
                <a:latin typeface="Constantia" pitchFamily="18" charset="0"/>
              </a:rPr>
              <a:t>avait la même signification. Depuis, l'expression signifie</a:t>
            </a:r>
            <a:endParaRPr lang="el-GR" sz="24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400" dirty="0" smtClean="0">
                <a:latin typeface="Constantia" pitchFamily="18" charset="0"/>
              </a:rPr>
              <a:t>simplement "s'évanouir".</a:t>
            </a:r>
            <a:endParaRPr lang="fr-CA" sz="24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 </a:t>
            </a:r>
            <a:r>
              <a:rPr lang="fr-CA" sz="2800" dirty="0" smtClean="0">
                <a:latin typeface="Constantia" pitchFamily="18" charset="0"/>
              </a:rPr>
              <a:t>: </a:t>
            </a:r>
            <a:r>
              <a:rPr lang="en-US" sz="2800" dirty="0" smtClean="0">
                <a:latin typeface="Constantia" pitchFamily="18" charset="0"/>
              </a:rPr>
              <a:t>register </a:t>
            </a:r>
            <a:r>
              <a:rPr lang="fr-CA" sz="2800" dirty="0" smtClean="0">
                <a:latin typeface="Constantia" pitchFamily="18" charset="0"/>
              </a:rPr>
              <a:t>familier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CA" sz="2800" dirty="0" smtClean="0">
                <a:latin typeface="Papyrus" pitchFamily="66" charset="0"/>
              </a:rPr>
              <a:t>Contexte </a:t>
            </a:r>
            <a:r>
              <a:rPr lang="fr-CA" sz="2800" dirty="0" smtClean="0">
                <a:latin typeface="Constantia" pitchFamily="18" charset="0"/>
              </a:rPr>
              <a:t>: </a:t>
            </a:r>
            <a:r>
              <a:rPr lang="fr-FR" sz="2400" dirty="0">
                <a:latin typeface="Constantia" pitchFamily="18" charset="0"/>
              </a:rPr>
              <a:t>Elle dira plus tard que </a:t>
            </a:r>
            <a:r>
              <a:rPr lang="fr-FR" sz="2400" dirty="0" smtClean="0">
                <a:latin typeface="Constantia" pitchFamily="18" charset="0"/>
              </a:rPr>
              <a:t>la </a:t>
            </a:r>
            <a:r>
              <a:rPr lang="fr-FR" sz="2400" dirty="0">
                <a:latin typeface="Constantia" pitchFamily="18" charset="0"/>
              </a:rPr>
              <a:t>scène trop colorée et une foule trop gesticulante lui ont fait tourner de l'</a:t>
            </a:r>
            <a:r>
              <a:rPr lang="fr-FR" sz="2400" dirty="0" err="1">
                <a:latin typeface="Constantia" pitchFamily="18" charset="0"/>
              </a:rPr>
              <a:t>oeil</a:t>
            </a:r>
            <a:r>
              <a:rPr lang="fr-FR" sz="2400" dirty="0">
                <a:latin typeface="Constantia" pitchFamily="18" charset="0"/>
              </a:rPr>
              <a:t> ! </a:t>
            </a:r>
          </a:p>
          <a:p>
            <a:pPr eaLnBrk="1" hangingPunct="1">
              <a:lnSpc>
                <a:spcPct val="80000"/>
              </a:lnSpc>
              <a:buNone/>
            </a:pPr>
            <a:endParaRPr lang="fr-FR" sz="2400" dirty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fr-FR" sz="2400" dirty="0">
                <a:latin typeface="Constantia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400" dirty="0">
                <a:latin typeface="Constantia" pitchFamily="18" charset="0"/>
              </a:rPr>
              <a:t>rustywords.net</a:t>
            </a:r>
          </a:p>
          <a:p>
            <a:pPr eaLnBrk="1" hangingPunct="1">
              <a:lnSpc>
                <a:spcPct val="80000"/>
              </a:lnSpc>
              <a:buNone/>
            </a:pPr>
            <a:endParaRPr lang="fr-FR" sz="2400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9001FF-99BC-4CEA-BCA6-CDF86331EE1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Le nez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r-CA" sz="2800" dirty="0" smtClean="0">
                <a:latin typeface="Papyrus" pitchFamily="66" charset="0"/>
              </a:rPr>
              <a:t>Au nez et à la barbe</a:t>
            </a:r>
          </a:p>
          <a:p>
            <a:pPr eaLnBrk="1" fontAlgn="t" hangingPunct="1">
              <a:lnSpc>
                <a:spcPct val="80000"/>
              </a:lnSpc>
              <a:buNone/>
            </a:pPr>
            <a:r>
              <a:rPr lang="fr-CA" sz="2800" dirty="0" smtClean="0">
                <a:latin typeface="Papyrus" pitchFamily="66" charset="0"/>
              </a:rPr>
              <a:t>Signification : au détriment de quelqu’un, quoiqu’en sa présence. </a:t>
            </a:r>
          </a:p>
          <a:p>
            <a:pPr eaLnBrk="1" fontAlgn="t" hangingPunct="1">
              <a:lnSpc>
                <a:spcPct val="80000"/>
              </a:lnSpc>
              <a:buNone/>
            </a:pPr>
            <a:r>
              <a:rPr lang="fr-CA" sz="2800" dirty="0" smtClean="0">
                <a:latin typeface="Papyrus" pitchFamily="66" charset="0"/>
              </a:rPr>
              <a:t>Équivalence : </a:t>
            </a:r>
            <a:r>
              <a:rPr lang="el-GR" sz="2000" dirty="0" smtClean="0">
                <a:latin typeface="Constantia" pitchFamily="18" charset="0"/>
              </a:rPr>
              <a:t>κάτω από τη μύτη κάποιου</a:t>
            </a:r>
            <a:r>
              <a:rPr lang="fr-CA" sz="2000" dirty="0" smtClean="0">
                <a:latin typeface="Constantia" pitchFamily="18" charset="0"/>
              </a:rPr>
              <a:t> </a:t>
            </a:r>
            <a:endParaRPr lang="fr-CA" sz="20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endParaRPr lang="fr-CA" sz="2100" dirty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100" dirty="0" smtClean="0">
                <a:latin typeface="Constantia" pitchFamily="18" charset="0"/>
              </a:rPr>
              <a:t>Origine </a:t>
            </a:r>
            <a:r>
              <a:rPr lang="el-GR" sz="2100" dirty="0" smtClean="0">
                <a:latin typeface="Constantia" pitchFamily="18" charset="0"/>
              </a:rPr>
              <a:t>: </a:t>
            </a:r>
            <a:r>
              <a:rPr lang="fr-FR" sz="2100" dirty="0" smtClean="0">
                <a:latin typeface="Constantia" pitchFamily="18" charset="0"/>
              </a:rPr>
              <a:t> remontant au </a:t>
            </a:r>
            <a:r>
              <a:rPr lang="fr-FR" sz="2100" dirty="0" smtClean="0">
                <a:latin typeface="Constantia" pitchFamily="18" charset="0"/>
              </a:rPr>
              <a:t>xv</a:t>
            </a:r>
            <a:r>
              <a:rPr lang="fr-CA" sz="2100" dirty="0">
                <a:latin typeface="Constantia" pitchFamily="18" charset="0"/>
              </a:rPr>
              <a:t>e</a:t>
            </a:r>
            <a:r>
              <a:rPr lang="fr-FR" sz="2100" dirty="0" smtClean="0">
                <a:latin typeface="Constantia" pitchFamily="18" charset="0"/>
              </a:rPr>
              <a:t> </a:t>
            </a:r>
            <a:r>
              <a:rPr lang="fr-FR" sz="2100" dirty="0" smtClean="0">
                <a:latin typeface="Constantia" pitchFamily="18" charset="0"/>
              </a:rPr>
              <a:t>siècle, l'expression "</a:t>
            </a:r>
            <a:r>
              <a:rPr lang="fr-FR" sz="2100" dirty="0" smtClean="0">
                <a:latin typeface="Constantia" pitchFamily="18" charset="0"/>
                <a:hlinkClick r:id="rId2"/>
              </a:rPr>
              <a:t>au nez et à la</a:t>
            </a:r>
            <a:endParaRPr lang="el-GR" sz="2100" dirty="0" smtClean="0">
              <a:latin typeface="Constantia" pitchFamily="18" charset="0"/>
              <a:hlinkClick r:id="rId2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100" dirty="0" smtClean="0">
                <a:latin typeface="Constantia" pitchFamily="18" charset="0"/>
                <a:hlinkClick r:id="rId2"/>
              </a:rPr>
              <a:t>barbe</a:t>
            </a:r>
            <a:r>
              <a:rPr lang="fr-FR" sz="2100" dirty="0" smtClean="0">
                <a:latin typeface="Constantia" pitchFamily="18" charset="0"/>
              </a:rPr>
              <a:t>" mentionne deux parties sensibles du corps humain. Faire</a:t>
            </a:r>
            <a:endParaRPr lang="el-GR" sz="21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100" dirty="0" smtClean="0">
                <a:latin typeface="Constantia" pitchFamily="18" charset="0"/>
              </a:rPr>
              <a:t>quelque chose </a:t>
            </a:r>
            <a:r>
              <a:rPr lang="fr-FR" sz="2100" dirty="0" smtClean="0">
                <a:latin typeface="Constantia" pitchFamily="18" charset="0"/>
                <a:hlinkClick r:id="rId2"/>
              </a:rPr>
              <a:t>au nez et à la barbe</a:t>
            </a:r>
            <a:r>
              <a:rPr lang="fr-FR" sz="2100" dirty="0" smtClean="0">
                <a:latin typeface="Constantia" pitchFamily="18" charset="0"/>
              </a:rPr>
              <a:t> d'une personne revient donc à</a:t>
            </a:r>
            <a:endParaRPr lang="el-GR" sz="21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100" dirty="0" smtClean="0">
                <a:latin typeface="Constantia" pitchFamily="18" charset="0"/>
              </a:rPr>
              <a:t>commettre un acte qui n'est pas ignoré par la victime. L'expression</a:t>
            </a:r>
            <a:endParaRPr lang="el-GR" sz="21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100" dirty="0" smtClean="0">
                <a:latin typeface="Constantia" pitchFamily="18" charset="0"/>
              </a:rPr>
              <a:t>comporte de plus une nuance négative : l'acte commis sera toujours</a:t>
            </a:r>
            <a:endParaRPr lang="el-GR" sz="2100" dirty="0" smtClean="0">
              <a:latin typeface="Constantia" pitchFamily="18" charset="0"/>
            </a:endParaRPr>
          </a:p>
          <a:p>
            <a:pPr eaLnBrk="1" fontAlgn="t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100" dirty="0" smtClean="0">
                <a:latin typeface="Constantia" pitchFamily="18" charset="0"/>
              </a:rPr>
              <a:t>au détriment de la personne qui en est témoin.</a:t>
            </a:r>
            <a:endParaRPr lang="fr-CA" sz="21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fr-CA" sz="2100" dirty="0" smtClean="0">
                <a:latin typeface="Constantia" pitchFamily="18" charset="0"/>
              </a:rPr>
              <a:t>: registre soutenu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A559DA-0D11-4C8F-89E0-F5C55CAF7E7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748756"/>
            <a:ext cx="8229600" cy="1399033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Merci pour votre attention 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CE456-3C1F-49B9-82CE-78B6941D1CA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tête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458200" cy="4572000"/>
          </a:xfrm>
        </p:spPr>
        <p:txBody>
          <a:bodyPr/>
          <a:lstStyle/>
          <a:p>
            <a:pPr eaLnBrk="1" hangingPunct="1"/>
            <a:r>
              <a:rPr lang="fr-CA" sz="3400" b="1" dirty="0" smtClean="0">
                <a:latin typeface="Papyrus" pitchFamily="66" charset="0"/>
              </a:rPr>
              <a:t>Avoir une tête à claques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fr-CA" sz="2800" dirty="0" smtClean="0">
                <a:latin typeface="Blackadder ITC" pitchFamily="82" charset="0"/>
              </a:rPr>
              <a:t> </a:t>
            </a:r>
            <a:r>
              <a:rPr lang="fr-CA" dirty="0" smtClean="0">
                <a:latin typeface="Blackadder ITC" pitchFamily="82" charset="0"/>
              </a:rPr>
              <a:t>: </a:t>
            </a:r>
            <a:r>
              <a:rPr lang="fr-CA" sz="2400" dirty="0" smtClean="0">
                <a:latin typeface="Constantia" pitchFamily="18" charset="0"/>
              </a:rPr>
              <a:t>avoir un visage agaçant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400" dirty="0" smtClean="0">
                <a:latin typeface="Papyrus" pitchFamily="66" charset="0"/>
              </a:rPr>
              <a:t>Équivalence</a:t>
            </a:r>
            <a:r>
              <a:rPr lang="fr-CA" sz="2400" dirty="0" smtClean="0">
                <a:latin typeface="Blackadder ITC" pitchFamily="82" charset="0"/>
              </a:rPr>
              <a:t>: </a:t>
            </a:r>
            <a:r>
              <a:rPr lang="el-GR" sz="2400" dirty="0" smtClean="0">
                <a:latin typeface="Blackadder ITC" pitchFamily="82" charset="0"/>
              </a:rPr>
              <a:t> </a:t>
            </a:r>
            <a:r>
              <a:rPr lang="el-GR" sz="2400" dirty="0" smtClean="0">
                <a:latin typeface="Constantia" pitchFamily="18" charset="0"/>
              </a:rPr>
              <a:t>έχει εκνευριστικό βλέμμα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400" dirty="0" smtClean="0">
                <a:latin typeface="Papyrus" pitchFamily="66" charset="0"/>
              </a:rPr>
              <a:t>Origine: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400" dirty="0" smtClean="0">
                <a:latin typeface="Papyrus" pitchFamily="66" charset="0"/>
              </a:rPr>
              <a:t>Commentaire: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buNone/>
            </a:pPr>
            <a:r>
              <a:rPr lang="fr-CA" sz="2400" dirty="0" smtClean="0">
                <a:latin typeface="Papyrus" pitchFamily="66" charset="0"/>
              </a:rPr>
              <a:t>Contexte</a:t>
            </a:r>
            <a:r>
              <a:rPr lang="fr-CA" sz="2400" dirty="0" smtClean="0">
                <a:latin typeface="Blackadder ITC" pitchFamily="82" charset="0"/>
              </a:rPr>
              <a:t>: </a:t>
            </a:r>
            <a:r>
              <a:rPr lang="fr-FR" sz="2000" dirty="0">
                <a:latin typeface="Constantia" pitchFamily="18" charset="0"/>
              </a:rPr>
              <a:t>C'est quelqu'un qui dit toujours des niaiseries... </a:t>
            </a:r>
            <a:r>
              <a:rPr lang="fr-FR" sz="2000" dirty="0" smtClean="0">
                <a:latin typeface="Constantia" pitchFamily="18" charset="0"/>
              </a:rPr>
              <a:t>On a envie de lui donner des claques</a:t>
            </a:r>
            <a:endParaRPr lang="fr-FR" sz="2000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 advTm="1151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F1F95-3FC5-4E28-A090-A23614D76D0B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tête	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72000"/>
          </a:xfrm>
        </p:spPr>
        <p:txBody>
          <a:bodyPr/>
          <a:lstStyle/>
          <a:p>
            <a:pPr eaLnBrk="1" hangingPunct="1"/>
            <a:r>
              <a:rPr lang="fr-CA" sz="3400" dirty="0" smtClean="0">
                <a:latin typeface="Papyrus" pitchFamily="66" charset="0"/>
              </a:rPr>
              <a:t>Être une tête de Turc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signification: </a:t>
            </a:r>
            <a:r>
              <a:rPr lang="fr-CA" sz="2400" dirty="0" smtClean="0">
                <a:latin typeface="Constantia" pitchFamily="18" charset="0"/>
              </a:rPr>
              <a:t>l’objet des moqueries d‘une personne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fr-CA" sz="1700" dirty="0" smtClean="0"/>
              <a:t>: </a:t>
            </a:r>
            <a:r>
              <a:rPr lang="el-GR" sz="2000" dirty="0" smtClean="0"/>
              <a:t>αποδιοπομπαίος </a:t>
            </a:r>
            <a:r>
              <a:rPr lang="el-GR" sz="2000" dirty="0" smtClean="0"/>
              <a:t>τράγος</a:t>
            </a:r>
            <a:r>
              <a:rPr lang="en-US" sz="2000" dirty="0" smtClean="0"/>
              <a:t>, </a:t>
            </a:r>
            <a:r>
              <a:rPr lang="el-GR" sz="2000" dirty="0" err="1" smtClean="0"/>
              <a:t>κλωτσοσκούφι</a:t>
            </a:r>
            <a:endParaRPr lang="el-G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Origine:</a:t>
            </a:r>
            <a:r>
              <a:rPr lang="fr-CA" sz="1700" dirty="0" smtClean="0"/>
              <a:t> </a:t>
            </a:r>
            <a:r>
              <a:rPr lang="fr-CA" sz="1800" dirty="0" smtClean="0">
                <a:latin typeface="Constantia" pitchFamily="18" charset="0"/>
              </a:rPr>
              <a:t>Cette expression du XIXe siècle est une allusion aux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dynamomètre des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foires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sur lesquels il faut frapper le plus fort possible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et qui représente un visage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surmonte d</a:t>
            </a:r>
            <a:r>
              <a:rPr lang="el-GR" sz="1800" dirty="0" smtClean="0">
                <a:latin typeface="Constantia" pitchFamily="18" charset="0"/>
              </a:rPr>
              <a:t>’</a:t>
            </a:r>
            <a:r>
              <a:rPr lang="fr-CA" sz="1800" dirty="0" smtClean="0">
                <a:latin typeface="Constantia" pitchFamily="18" charset="0"/>
              </a:rPr>
              <a:t>un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ruban. Dans un sens plus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figuré cette tête de Turc est la personne dont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on se moque, en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général méchamment. Sans chercher à remontrer jusqu' aux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Croisades,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aux XVIIe et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XVIIIe siècles, le More et le Turc étaient les emblèmes des</a:t>
            </a:r>
            <a:endParaRPr lang="en-US" sz="18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incroyants, des barbares cruels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et sanguinaires. L’expression semble être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apparue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avant la fin du XIXe siècle. C'est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probablement pour cette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raison et pour faire </a:t>
            </a:r>
            <a:r>
              <a:rPr lang="fr-CA" sz="1800" dirty="0" smtClean="0">
                <a:latin typeface="Constantia" pitchFamily="18" charset="0"/>
              </a:rPr>
              <a:t>suite </a:t>
            </a:r>
            <a:r>
              <a:rPr lang="fr-CA" sz="1800" dirty="0" smtClean="0">
                <a:latin typeface="Constantia" pitchFamily="18" charset="0"/>
              </a:rPr>
              <a:t>à </a:t>
            </a:r>
            <a:endParaRPr lang="fr-CA" sz="18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l’expression «fort comme </a:t>
            </a:r>
            <a:r>
              <a:rPr lang="fr-CA" sz="1800" dirty="0" smtClean="0">
                <a:latin typeface="Constantia" pitchFamily="18" charset="0"/>
              </a:rPr>
              <a:t>un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Turc» citée </a:t>
            </a:r>
            <a:r>
              <a:rPr lang="fr-CA" sz="1800" dirty="0" smtClean="0">
                <a:latin typeface="Constantia" pitchFamily="18" charset="0"/>
              </a:rPr>
              <a:t>au</a:t>
            </a:r>
            <a:r>
              <a:rPr lang="en-US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XVIIe que, dans les fêtes foraines du XIXe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siècle, on trouvait des</a:t>
            </a:r>
            <a:r>
              <a:rPr lang="en-US" sz="1800" dirty="0" smtClean="0">
                <a:latin typeface="Constantia" pitchFamily="18" charset="0"/>
              </a:rPr>
              <a:t> a</a:t>
            </a:r>
            <a:r>
              <a:rPr lang="fr-CA" sz="1800" dirty="0" err="1" smtClean="0">
                <a:latin typeface="Constantia" pitchFamily="18" charset="0"/>
              </a:rPr>
              <a:t>ttractions</a:t>
            </a:r>
            <a:r>
              <a:rPr lang="el-GR" sz="1800" dirty="0" smtClean="0">
                <a:latin typeface="Constantia" pitchFamily="18" charset="0"/>
              </a:rPr>
              <a:t> </a:t>
            </a:r>
            <a:r>
              <a:rPr lang="fr-CA" sz="1800" dirty="0" smtClean="0">
                <a:latin typeface="Constantia" pitchFamily="18" charset="0"/>
              </a:rPr>
              <a:t>constituées d une sorte de dynamomètre surmonté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d une tête enturbannée(symbole de Turc) dans laquelle il fallait taper le plus fort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1800" dirty="0" smtClean="0">
                <a:latin typeface="Constantia" pitchFamily="18" charset="0"/>
              </a:rPr>
              <a:t>possible la force du coup étant mesurée par une aiguille.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400" dirty="0" smtClean="0">
                <a:latin typeface="Papyrus" pitchFamily="66" charset="0"/>
              </a:rPr>
              <a:t>Commentaire</a:t>
            </a:r>
            <a:r>
              <a:rPr lang="fr-CA" sz="2400" dirty="0" smtClean="0">
                <a:latin typeface="Monotype Corsiva" pitchFamily="66" charset="0"/>
              </a:rPr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400" dirty="0" smtClean="0">
                <a:latin typeface="Papyrus" pitchFamily="66" charset="0"/>
              </a:rPr>
              <a:t>Contexte</a:t>
            </a:r>
            <a:r>
              <a:rPr lang="fr-CA" sz="2400" dirty="0" smtClean="0">
                <a:latin typeface="Monotype Corsiva" pitchFamily="66" charset="0"/>
              </a:rPr>
              <a:t>:</a:t>
            </a:r>
            <a:r>
              <a:rPr lang="fr-FR" sz="1700" dirty="0" smtClean="0"/>
              <a:t> </a:t>
            </a:r>
            <a:r>
              <a:rPr lang="fr-FR" sz="2000" dirty="0" smtClean="0">
                <a:latin typeface="Constantia" pitchFamily="18" charset="0"/>
              </a:rPr>
              <a:t>Son jeune fils est la </a:t>
            </a:r>
            <a:r>
              <a:rPr lang="fr-FR" sz="2000" b="1" dirty="0" smtClean="0">
                <a:latin typeface="Constantia" pitchFamily="18" charset="0"/>
              </a:rPr>
              <a:t>tête de</a:t>
            </a:r>
            <a:r>
              <a:rPr lang="fr-FR" sz="2000" dirty="0" smtClean="0">
                <a:latin typeface="Constantia" pitchFamily="18" charset="0"/>
              </a:rPr>
              <a:t> </a:t>
            </a:r>
            <a:r>
              <a:rPr lang="fr-FR" sz="2000" b="1" dirty="0" smtClean="0">
                <a:latin typeface="Constantia" pitchFamily="18" charset="0"/>
              </a:rPr>
              <a:t>turc</a:t>
            </a:r>
            <a:r>
              <a:rPr lang="fr-FR" sz="2000" dirty="0" smtClean="0">
                <a:latin typeface="Constantia" pitchFamily="18" charset="0"/>
              </a:rPr>
              <a:t> de l'école</a:t>
            </a: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 advTm="347"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392FCA-F259-427A-A219-585E26E0665C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tête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fr-CA" dirty="0" smtClean="0">
                <a:latin typeface="Papyrus" pitchFamily="66" charset="0"/>
              </a:rPr>
              <a:t>Se creuser la tête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dirty="0" smtClean="0">
                <a:latin typeface="Papyrus" pitchFamily="66" charset="0"/>
              </a:rPr>
              <a:t>Signification</a:t>
            </a:r>
            <a:r>
              <a:rPr lang="fr-CA" dirty="0" smtClean="0">
                <a:latin typeface="Constantia" pitchFamily="18" charset="0"/>
              </a:rPr>
              <a:t>: </a:t>
            </a:r>
            <a:r>
              <a:rPr lang="fr-CA" sz="2000" dirty="0" smtClean="0">
                <a:latin typeface="Constantia" pitchFamily="18" charset="0"/>
              </a:rPr>
              <a:t>réfléchir beaucoup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dirty="0" smtClean="0">
                <a:latin typeface="Papyrus" pitchFamily="66" charset="0"/>
              </a:rPr>
              <a:t>Équivalence: </a:t>
            </a:r>
            <a:r>
              <a:rPr lang="el-GR" sz="2000" dirty="0" smtClean="0">
                <a:latin typeface="Papyrus" pitchFamily="66" charset="0"/>
              </a:rPr>
              <a:t>σπάω το κεφάλι μου για να…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dirty="0" smtClean="0">
                <a:latin typeface="Papyrus" pitchFamily="66" charset="0"/>
              </a:rPr>
              <a:t>Origine:-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dirty="0" smtClean="0">
                <a:latin typeface="Papyrus" pitchFamily="66" charset="0"/>
              </a:rPr>
              <a:t>Commentaire</a:t>
            </a:r>
            <a:r>
              <a:rPr lang="fr-CA" dirty="0" smtClean="0">
                <a:latin typeface="Constantia" pitchFamily="18" charset="0"/>
              </a:rPr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dirty="0" smtClean="0">
                <a:latin typeface="Papyrus" pitchFamily="66" charset="0"/>
              </a:rPr>
              <a:t>Contexte</a:t>
            </a:r>
            <a:r>
              <a:rPr lang="fr-CA" dirty="0" smtClean="0">
                <a:latin typeface="Constantia" pitchFamily="18" charset="0"/>
              </a:rPr>
              <a:t>: </a:t>
            </a:r>
            <a:r>
              <a:rPr lang="fr-FR" sz="2000" dirty="0" smtClean="0">
                <a:latin typeface="Constantia" pitchFamily="18" charset="0"/>
              </a:rPr>
              <a:t>Il se creusait la tête et se mettait</a:t>
            </a:r>
            <a:r>
              <a:rPr lang="el-GR" sz="2000" dirty="0" smtClean="0">
                <a:latin typeface="Constantia" pitchFamily="18" charset="0"/>
              </a:rPr>
              <a:t> </a:t>
            </a:r>
            <a:r>
              <a:rPr lang="fr-FR" sz="2000" dirty="0" smtClean="0">
                <a:latin typeface="Constantia" pitchFamily="18" charset="0"/>
              </a:rPr>
              <a:t>l’esprit à la torture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000" dirty="0" smtClean="0">
                <a:latin typeface="Constantia" pitchFamily="18" charset="0"/>
              </a:rPr>
              <a:t>p</a:t>
            </a:r>
            <a:r>
              <a:rPr lang="fr-FR" sz="2000" dirty="0" err="1" smtClean="0">
                <a:latin typeface="Constantia" pitchFamily="18" charset="0"/>
              </a:rPr>
              <a:t>our</a:t>
            </a:r>
            <a:r>
              <a:rPr lang="el-GR" sz="2000" dirty="0" smtClean="0">
                <a:latin typeface="Constantia" pitchFamily="18" charset="0"/>
              </a:rPr>
              <a:t> </a:t>
            </a:r>
            <a:r>
              <a:rPr lang="fr-FR" sz="2000" dirty="0" smtClean="0">
                <a:latin typeface="Constantia" pitchFamily="18" charset="0"/>
              </a:rPr>
              <a:t>découvrir quelles</a:t>
            </a:r>
            <a:r>
              <a:rPr lang="el-GR" sz="2000" dirty="0" smtClean="0">
                <a:latin typeface="Constantia" pitchFamily="18" charset="0"/>
              </a:rPr>
              <a:t> </a:t>
            </a:r>
            <a:r>
              <a:rPr lang="fr-FR" sz="2000" dirty="0" smtClean="0">
                <a:latin typeface="Constantia" pitchFamily="18" charset="0"/>
              </a:rPr>
              <a:t>troupes il avait en face de lui.</a:t>
            </a:r>
            <a:endParaRPr lang="fr-CA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 advTm="311">
    <p:cover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5389EA-59FE-423F-BF14-D006996CFB36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tête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sz="3400" dirty="0" smtClean="0">
                <a:latin typeface="Papyrus" pitchFamily="66" charset="0"/>
              </a:rPr>
              <a:t>Avoir un petit vélo dans la tête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3400" dirty="0" smtClean="0">
                <a:latin typeface="Papyrus" pitchFamily="66" charset="0"/>
              </a:rPr>
              <a:t>Signification</a:t>
            </a:r>
            <a:r>
              <a:rPr lang="el-GR" sz="3400" dirty="0" smtClean="0">
                <a:latin typeface="Papyrus" pitchFamily="66" charset="0"/>
              </a:rPr>
              <a:t> 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être un tout petit peu fou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</a:t>
            </a:r>
            <a:r>
              <a:rPr lang="el-GR" sz="2800" dirty="0" smtClean="0"/>
              <a:t> </a:t>
            </a:r>
            <a:r>
              <a:rPr lang="el-GR" sz="2000" dirty="0" smtClean="0"/>
              <a:t>δε στέκει πολύ καλ</a:t>
            </a:r>
            <a:r>
              <a:rPr lang="el-GR" sz="2000" dirty="0"/>
              <a:t>ά</a:t>
            </a:r>
            <a:endParaRPr lang="el-GR" sz="2000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cette expression </a:t>
            </a:r>
            <a:r>
              <a:rPr lang="fr-CA" sz="2000" dirty="0" smtClean="0">
                <a:latin typeface="Constantia" pitchFamily="18" charset="0"/>
              </a:rPr>
              <a:t>est </a:t>
            </a:r>
            <a:r>
              <a:rPr lang="fr-CA" sz="2000" dirty="0" smtClean="0">
                <a:latin typeface="Constantia" pitchFamily="18" charset="0"/>
              </a:rPr>
              <a:t>apparue </a:t>
            </a:r>
            <a:r>
              <a:rPr lang="fr-CA" sz="2000" dirty="0" smtClean="0">
                <a:latin typeface="Constantia" pitchFamily="18" charset="0"/>
              </a:rPr>
              <a:t>dans le milieu des années 1960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seulement, semble être dérivée de </a:t>
            </a:r>
            <a:r>
              <a:rPr lang="el-GR" sz="2000" dirty="0" smtClean="0">
                <a:latin typeface="Constantia" pitchFamily="18" charset="0"/>
              </a:rPr>
              <a:t>«</a:t>
            </a:r>
            <a:r>
              <a:rPr lang="fr-CA" sz="2000" dirty="0" smtClean="0">
                <a:latin typeface="Constantia" pitchFamily="18" charset="0"/>
              </a:rPr>
              <a:t>pédaler </a:t>
            </a:r>
            <a:r>
              <a:rPr lang="fr-CA" sz="2000" dirty="0" smtClean="0">
                <a:latin typeface="Constantia" pitchFamily="18" charset="0"/>
              </a:rPr>
              <a:t>dans la </a:t>
            </a:r>
            <a:r>
              <a:rPr lang="fr-CA" sz="2000" dirty="0" smtClean="0">
                <a:latin typeface="Constantia" pitchFamily="18" charset="0"/>
              </a:rPr>
              <a:t>choucroute</a:t>
            </a:r>
            <a:r>
              <a:rPr lang="el-GR" sz="2000" dirty="0" smtClean="0">
                <a:latin typeface="Constantia" pitchFamily="18" charset="0"/>
              </a:rPr>
              <a:t>»</a:t>
            </a:r>
            <a:r>
              <a:rPr lang="fr-CA" sz="2000" dirty="0" smtClean="0">
                <a:latin typeface="Constantia" pitchFamily="18" charset="0"/>
              </a:rPr>
              <a:t> </a:t>
            </a: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</a:t>
            </a:r>
            <a:r>
              <a:rPr lang="el-GR" sz="2800" dirty="0" smtClean="0"/>
              <a:t> </a:t>
            </a:r>
            <a:r>
              <a:rPr lang="fr-FR" sz="2000" b="1" dirty="0" smtClean="0">
                <a:latin typeface="Constantia" pitchFamily="18" charset="0"/>
              </a:rPr>
              <a:t>il</a:t>
            </a:r>
            <a:r>
              <a:rPr lang="fr-FR" sz="2000" dirty="0" smtClean="0">
                <a:latin typeface="Constantia" pitchFamily="18" charset="0"/>
              </a:rPr>
              <a:t> est gentil ton copain mais </a:t>
            </a:r>
            <a:r>
              <a:rPr lang="fr-FR" sz="2000" b="1" dirty="0" smtClean="0">
                <a:latin typeface="Constantia" pitchFamily="18" charset="0"/>
              </a:rPr>
              <a:t>il</a:t>
            </a:r>
            <a:r>
              <a:rPr lang="fr-FR" sz="2000" dirty="0" smtClean="0">
                <a:latin typeface="Constantia" pitchFamily="18" charset="0"/>
              </a:rPr>
              <a:t> a tout de même un </a:t>
            </a:r>
            <a:r>
              <a:rPr lang="fr-FR" sz="2000" b="1" dirty="0" smtClean="0">
                <a:latin typeface="Constantia" pitchFamily="18" charset="0"/>
              </a:rPr>
              <a:t>petit</a:t>
            </a:r>
            <a:endParaRPr lang="el-GR" sz="2000" b="1" dirty="0" smtClean="0"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FR" sz="2000" b="1" dirty="0" smtClean="0">
                <a:latin typeface="Constantia" pitchFamily="18" charset="0"/>
              </a:rPr>
              <a:t>vélo</a:t>
            </a:r>
            <a:r>
              <a:rPr lang="fr-FR" sz="2000" dirty="0" smtClean="0">
                <a:latin typeface="Constantia" pitchFamily="18" charset="0"/>
              </a:rPr>
              <a:t> dans la </a:t>
            </a:r>
            <a:r>
              <a:rPr lang="fr-FR" sz="2000" b="1" dirty="0" smtClean="0">
                <a:latin typeface="Constantia" pitchFamily="18" charset="0"/>
              </a:rPr>
              <a:t>tête</a:t>
            </a: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 advTm="215"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DBA4B-7652-415E-9B77-D03299596B0B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main	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sz="2800" dirty="0" smtClean="0">
                <a:latin typeface="Papyrus" pitchFamily="66" charset="0"/>
              </a:rPr>
              <a:t>Avoir la main leste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 </a:t>
            </a:r>
            <a:r>
              <a:rPr lang="fr-FR" sz="2000" dirty="0">
                <a:latin typeface="Constantia" pitchFamily="18" charset="0"/>
              </a:rPr>
              <a:t>Donner facilement des gifles, des coups (généralement à un enfant) en guise de </a:t>
            </a:r>
            <a:r>
              <a:rPr lang="fr-FR" sz="2000" dirty="0" smtClean="0">
                <a:latin typeface="Constantia" pitchFamily="18" charset="0"/>
              </a:rPr>
              <a:t>réprimande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</a:t>
            </a:r>
            <a:r>
              <a:rPr lang="el-GR" sz="2800" dirty="0" smtClean="0"/>
              <a:t> </a:t>
            </a:r>
            <a:r>
              <a:rPr lang="el-GR" sz="2000" dirty="0" smtClean="0">
                <a:latin typeface="Constantia" pitchFamily="18" charset="0"/>
              </a:rPr>
              <a:t>σηκώνω το χέρι μου κι όποιον πάρει ο </a:t>
            </a:r>
            <a:r>
              <a:rPr lang="en-US" sz="2000" dirty="0" smtClean="0">
                <a:latin typeface="Constantia" pitchFamily="18" charset="0"/>
              </a:rPr>
              <a:t>X</a:t>
            </a:r>
            <a:r>
              <a:rPr lang="el-GR" sz="2000" dirty="0" err="1" smtClean="0">
                <a:latin typeface="Constantia" pitchFamily="18" charset="0"/>
              </a:rPr>
              <a:t>άρος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l-GR" sz="2000" dirty="0" smtClean="0">
                <a:latin typeface="Constantia" pitchFamily="18" charset="0"/>
              </a:rPr>
              <a:t>γρήγορα.Φράση που σημαίνει ότι ένα άτομο είναι γενικά πολύ γρήγορο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l-GR" sz="2000" dirty="0" smtClean="0">
                <a:latin typeface="Constantia" pitchFamily="18" charset="0"/>
              </a:rPr>
              <a:t>στο να προκαλεί ατυχήματα κυρίως ως επίπληξη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>
                <a:latin typeface="Papyrus" pitchFamily="66" charset="0"/>
              </a:rPr>
              <a:t>: -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el-GR" sz="2800" dirty="0" smtClean="0">
                <a:latin typeface="Papyrus" pitchFamily="66" charset="0"/>
              </a:rPr>
              <a:t> </a:t>
            </a:r>
            <a:r>
              <a:rPr lang="fr-CA" sz="2800" dirty="0" smtClean="0"/>
              <a:t>: </a:t>
            </a:r>
            <a:r>
              <a:rPr lang="el-GR" sz="2000" dirty="0" smtClean="0">
                <a:latin typeface="Constantia" pitchFamily="18" charset="0"/>
              </a:rPr>
              <a:t>Ε</a:t>
            </a:r>
            <a:r>
              <a:rPr lang="fr-FR" sz="2000" dirty="0" err="1" smtClean="0">
                <a:latin typeface="Constantia" pitchFamily="18" charset="0"/>
              </a:rPr>
              <a:t>lle</a:t>
            </a:r>
            <a:r>
              <a:rPr lang="fr-FR" sz="2000" dirty="0" smtClean="0">
                <a:latin typeface="Constantia" pitchFamily="18" charset="0"/>
              </a:rPr>
              <a:t> </a:t>
            </a:r>
            <a:r>
              <a:rPr lang="fr-FR" sz="2000" dirty="0">
                <a:latin typeface="Constantia" pitchFamily="18" charset="0"/>
              </a:rPr>
              <a:t>a la punition facile et la main leste, ma </a:t>
            </a:r>
            <a:r>
              <a:rPr lang="fr-FR" sz="2000" dirty="0" smtClean="0">
                <a:latin typeface="Constantia" pitchFamily="18" charset="0"/>
              </a:rPr>
              <a:t>mère</a:t>
            </a:r>
            <a:r>
              <a:rPr lang="el-GR" sz="2000" dirty="0">
                <a:latin typeface="Constantia" pitchFamily="18" charset="0"/>
              </a:rPr>
              <a:t>.</a:t>
            </a: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 advTm="47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AA826-D0D4-44F4-A1DB-EEAE8999EB7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main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sz="2300" dirty="0" smtClean="0">
                <a:latin typeface="Papyrus" pitchFamily="66" charset="0"/>
              </a:rPr>
              <a:t>Avoir le cœur sur la main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300" dirty="0" smtClean="0">
                <a:latin typeface="Papyrus" pitchFamily="66" charset="0"/>
              </a:rPr>
              <a:t>Signification</a:t>
            </a:r>
            <a:r>
              <a:rPr lang="el-GR" sz="2300" dirty="0" smtClean="0">
                <a:latin typeface="Papyrus" pitchFamily="66" charset="0"/>
              </a:rPr>
              <a:t> </a:t>
            </a:r>
            <a:r>
              <a:rPr lang="fr-CA" sz="2300" dirty="0" smtClean="0"/>
              <a:t>: </a:t>
            </a:r>
            <a:r>
              <a:rPr lang="fr-CA" sz="2300" dirty="0" smtClean="0">
                <a:latin typeface="Constantia" pitchFamily="18" charset="0"/>
              </a:rPr>
              <a:t>être généreux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300" dirty="0" smtClean="0">
                <a:latin typeface="Papyrus" pitchFamily="66" charset="0"/>
              </a:rPr>
              <a:t>Équivalence</a:t>
            </a:r>
            <a:r>
              <a:rPr lang="el-GR" sz="2300" dirty="0" smtClean="0">
                <a:latin typeface="Papyrus" pitchFamily="66" charset="0"/>
              </a:rPr>
              <a:t> </a:t>
            </a:r>
            <a:r>
              <a:rPr lang="fr-CA" sz="2300" dirty="0" smtClean="0"/>
              <a:t>:</a:t>
            </a:r>
            <a:r>
              <a:rPr lang="el-GR" sz="2300" dirty="0" smtClean="0"/>
              <a:t> </a:t>
            </a:r>
            <a:r>
              <a:rPr lang="el-GR" sz="2000" dirty="0" smtClean="0">
                <a:latin typeface="Constantia" pitchFamily="18" charset="0"/>
              </a:rPr>
              <a:t>έχω χρυσή καρδιά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300" dirty="0" smtClean="0">
                <a:latin typeface="Papyrus" pitchFamily="66" charset="0"/>
              </a:rPr>
              <a:t>Origine</a:t>
            </a:r>
            <a:r>
              <a:rPr lang="el-GR" sz="2300" dirty="0" smtClean="0">
                <a:latin typeface="Papyrus" pitchFamily="66" charset="0"/>
              </a:rPr>
              <a:t> </a:t>
            </a:r>
            <a:r>
              <a:rPr lang="fr-CA" sz="2300" dirty="0" smtClean="0"/>
              <a:t>: </a:t>
            </a:r>
            <a:r>
              <a:rPr lang="en-US" sz="2000" dirty="0" smtClean="0">
                <a:latin typeface="Constantia" pitchFamily="18" charset="0"/>
              </a:rPr>
              <a:t>l’</a:t>
            </a:r>
            <a:r>
              <a:rPr lang="fr-CA" sz="2000" dirty="0" smtClean="0">
                <a:latin typeface="Constantia" pitchFamily="18" charset="0"/>
              </a:rPr>
              <a:t>expression date du XVIIIe siècle et fait référence au cœur en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tout que siège des émotions. Elle figure qu' une personne a le cœur donc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les émotions et les sentiments, sur la main autrement dit qu' elle est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prête à offrir . On imagine également une main tendre, symbole encore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plus puissant de solidarité et de générosité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300" dirty="0" smtClean="0">
                <a:latin typeface="Papyrus" pitchFamily="66" charset="0"/>
              </a:rPr>
              <a:t>Commentaire</a:t>
            </a:r>
            <a:r>
              <a:rPr lang="fr-CA" sz="2300" dirty="0" smtClean="0"/>
              <a:t>: </a:t>
            </a:r>
            <a:r>
              <a:rPr lang="fr-CA" sz="23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300" dirty="0" smtClean="0">
                <a:latin typeface="Papyrus" pitchFamily="66" charset="0"/>
              </a:rPr>
              <a:t>Contexte</a:t>
            </a:r>
            <a:r>
              <a:rPr lang="fr-CA" sz="2300" dirty="0" smtClean="0"/>
              <a:t>: </a:t>
            </a:r>
            <a:r>
              <a:rPr lang="fr-CA" sz="2000" dirty="0">
                <a:latin typeface="Constantia" pitchFamily="18" charset="0"/>
              </a:rPr>
              <a:t>C</a:t>
            </a:r>
            <a:r>
              <a:rPr lang="fr-CA" sz="2000" dirty="0" smtClean="0">
                <a:latin typeface="Constantia" pitchFamily="18" charset="0"/>
              </a:rPr>
              <a:t>et homme a le cœur sur la main c'est pourquoi je l’aime.</a:t>
            </a:r>
            <a:endParaRPr lang="en-US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300" dirty="0" smtClean="0"/>
          </a:p>
        </p:txBody>
      </p:sp>
    </p:spTree>
  </p:cSld>
  <p:clrMapOvr>
    <a:masterClrMapping/>
  </p:clrMapOvr>
  <p:transition spd="med" advTm="1663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6EF3D-5998-41B0-A929-B5B6426A5386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main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sz="2600" dirty="0" smtClean="0">
                <a:latin typeface="Papyrus" pitchFamily="66" charset="0"/>
              </a:rPr>
              <a:t>Passer la main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600" dirty="0" smtClean="0">
                <a:latin typeface="Papyrus" pitchFamily="66" charset="0"/>
              </a:rPr>
              <a:t>Signification </a:t>
            </a:r>
            <a:r>
              <a:rPr lang="fr-CA" sz="26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déléguer une </a:t>
            </a:r>
            <a:r>
              <a:rPr lang="fr-CA" sz="2000" dirty="0" smtClean="0">
                <a:latin typeface="Constantia" pitchFamily="18" charset="0"/>
              </a:rPr>
              <a:t>activité</a:t>
            </a:r>
            <a:endParaRPr lang="el-GR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600" dirty="0" smtClean="0">
                <a:latin typeface="Papyrus" pitchFamily="66" charset="0"/>
              </a:rPr>
              <a:t>Équivalence </a:t>
            </a:r>
            <a:r>
              <a:rPr lang="fr-CA" sz="26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Passe-moi la main! </a:t>
            </a:r>
            <a:r>
              <a:rPr lang="el-GR" sz="2000" dirty="0" smtClean="0">
                <a:latin typeface="Constantia" pitchFamily="18" charset="0"/>
              </a:rPr>
              <a:t>Ά</a:t>
            </a:r>
            <a:r>
              <a:rPr lang="el-GR" sz="2000" dirty="0" smtClean="0">
                <a:latin typeface="Constantia" pitchFamily="18" charset="0"/>
              </a:rPr>
              <a:t>στο πάνω μου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600" dirty="0" smtClean="0">
                <a:latin typeface="Papyrus" pitchFamily="66" charset="0"/>
              </a:rPr>
              <a:t>Origine </a:t>
            </a:r>
            <a:r>
              <a:rPr lang="fr-CA" sz="26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cette expression semble venir du langage des cartes ou la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main est le pouvoir de jouer. Elle est donc le symbole d</a:t>
            </a:r>
            <a:r>
              <a:rPr lang="el-GR" sz="2000" dirty="0" smtClean="0">
                <a:latin typeface="Constantia" pitchFamily="18" charset="0"/>
              </a:rPr>
              <a:t>΄</a:t>
            </a:r>
            <a:r>
              <a:rPr lang="fr-CA" sz="2000" dirty="0" smtClean="0">
                <a:latin typeface="Constantia" pitchFamily="18" charset="0"/>
              </a:rPr>
              <a:t>une activité.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Dans cette optique la </a:t>
            </a:r>
            <a:r>
              <a:rPr lang="el-GR" sz="2000" dirty="0" smtClean="0">
                <a:latin typeface="Constantia" pitchFamily="18" charset="0"/>
              </a:rPr>
              <a:t>«</a:t>
            </a:r>
            <a:r>
              <a:rPr lang="fr-CA" sz="2000" dirty="0" smtClean="0">
                <a:latin typeface="Constantia" pitchFamily="18" charset="0"/>
              </a:rPr>
              <a:t>passer</a:t>
            </a:r>
            <a:r>
              <a:rPr lang="el-GR" sz="2000" dirty="0" smtClean="0">
                <a:latin typeface="Constantia" pitchFamily="18" charset="0"/>
              </a:rPr>
              <a:t>» </a:t>
            </a:r>
            <a:r>
              <a:rPr lang="fr-CA" sz="2000" dirty="0" smtClean="0">
                <a:latin typeface="Constantia" pitchFamily="18" charset="0"/>
              </a:rPr>
              <a:t>signifie </a:t>
            </a:r>
            <a:r>
              <a:rPr lang="fr-CA" sz="2000" dirty="0" smtClean="0">
                <a:latin typeface="Constantia" pitchFamily="18" charset="0"/>
              </a:rPr>
              <a:t>que l’on abandonne une </a:t>
            </a:r>
            <a:r>
              <a:rPr lang="fr-CA" sz="2000" dirty="0" smtClean="0">
                <a:latin typeface="Constantia" pitchFamily="18" charset="0"/>
              </a:rPr>
              <a:t>t</a:t>
            </a:r>
            <a:r>
              <a:rPr lang="fr-CA" sz="2000" dirty="0">
                <a:latin typeface="Constantia" pitchFamily="18" charset="0"/>
              </a:rPr>
              <a:t>â</a:t>
            </a:r>
            <a:r>
              <a:rPr lang="fr-CA" sz="2000" dirty="0" smtClean="0">
                <a:latin typeface="Constantia" pitchFamily="18" charset="0"/>
              </a:rPr>
              <a:t>che </a:t>
            </a:r>
            <a:r>
              <a:rPr lang="fr-CA" sz="2000" dirty="0" smtClean="0">
                <a:latin typeface="Constantia" pitchFamily="18" charset="0"/>
              </a:rPr>
              <a:t>en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cours ou un travail à quelqu’un d’autre.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600" dirty="0" smtClean="0">
                <a:latin typeface="Papyrus" pitchFamily="66" charset="0"/>
              </a:rPr>
              <a:t>Commentaire </a:t>
            </a:r>
            <a:r>
              <a:rPr lang="fr-CA" sz="26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CA" sz="2600" dirty="0" smtClean="0">
                <a:latin typeface="Papyrus" pitchFamily="66" charset="0"/>
              </a:rPr>
              <a:t>Contexte </a:t>
            </a:r>
            <a:r>
              <a:rPr lang="fr-CA" sz="2600" dirty="0" smtClean="0"/>
              <a:t>:</a:t>
            </a:r>
            <a:r>
              <a:rPr lang="el-GR" sz="2600" dirty="0" smtClean="0"/>
              <a:t> </a:t>
            </a:r>
            <a:r>
              <a:rPr lang="fr-CA" sz="2000" dirty="0" smtClean="0">
                <a:latin typeface="Constantia" pitchFamily="18" charset="0"/>
              </a:rPr>
              <a:t>Mon amie passe la main à ses enfants.</a:t>
            </a:r>
            <a:endParaRPr lang="en-US" sz="2000" dirty="0" smtClean="0"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F5B466-5286-449C-ADC9-AFB22A9B59D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34156"/>
            <a:ext cx="8229600" cy="1399033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fr-CA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main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fr-CA" sz="2800" dirty="0" smtClean="0">
                <a:latin typeface="Papyrus" pitchFamily="66" charset="0"/>
              </a:rPr>
              <a:t>Prendre quelque chose en main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Signification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faire quelque chose soi-même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Équivalence</a:t>
            </a:r>
            <a:r>
              <a:rPr lang="fr-CA" sz="2800" dirty="0" smtClean="0"/>
              <a:t>: </a:t>
            </a:r>
            <a:r>
              <a:rPr lang="el-GR" sz="2000" dirty="0" smtClean="0">
                <a:latin typeface="Constantia" pitchFamily="18" charset="0"/>
              </a:rPr>
              <a:t>κάνω κάτι εγώ ο ίδιος</a:t>
            </a:r>
            <a:r>
              <a:rPr lang="fr-CA" sz="2000" dirty="0" smtClean="0">
                <a:latin typeface="Constantia" pitchFamily="18" charset="0"/>
              </a:rPr>
              <a:t>, </a:t>
            </a:r>
            <a:r>
              <a:rPr lang="el-GR" sz="2000" dirty="0" smtClean="0">
                <a:latin typeface="Constantia" pitchFamily="18" charset="0"/>
              </a:rPr>
              <a:t>το παίρνω πάνω μου</a:t>
            </a:r>
            <a:endParaRPr lang="fr-CA" sz="2000" dirty="0" smtClean="0">
              <a:latin typeface="Constantia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Origine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L’expression est très ancienne. Elle a en effet été attestée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000" dirty="0" smtClean="0">
                <a:latin typeface="Constantia" pitchFamily="18" charset="0"/>
              </a:rPr>
              <a:t>dès le XIIe siècle.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Commentaire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registre familier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CA" sz="2800" dirty="0" smtClean="0">
                <a:latin typeface="Papyrus" pitchFamily="66" charset="0"/>
              </a:rPr>
              <a:t>Contexte</a:t>
            </a:r>
            <a:r>
              <a:rPr lang="fr-CA" sz="2800" dirty="0" smtClean="0"/>
              <a:t>: </a:t>
            </a:r>
            <a:r>
              <a:rPr lang="fr-CA" sz="2000" dirty="0" smtClean="0">
                <a:latin typeface="Constantia" pitchFamily="18" charset="0"/>
              </a:rPr>
              <a:t>je préfère prendre cette situation complexe en main.</a:t>
            </a: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303</TotalTime>
  <Words>1364</Words>
  <Application>Microsoft Office PowerPoint</Application>
  <PresentationFormat>On-screen Show (4:3)</PresentationFormat>
  <Paragraphs>199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Verve</vt:lpstr>
      <vt:lpstr>Expression figées avec les parties du corps</vt:lpstr>
      <vt:lpstr>La tête</vt:lpstr>
      <vt:lpstr>La tête </vt:lpstr>
      <vt:lpstr>La tête</vt:lpstr>
      <vt:lpstr>La tête</vt:lpstr>
      <vt:lpstr>La main </vt:lpstr>
      <vt:lpstr>La main</vt:lpstr>
      <vt:lpstr>La main</vt:lpstr>
      <vt:lpstr>La main</vt:lpstr>
      <vt:lpstr>Le pied</vt:lpstr>
      <vt:lpstr>Le pied</vt:lpstr>
      <vt:lpstr>Le pied</vt:lpstr>
      <vt:lpstr>L’œil </vt:lpstr>
      <vt:lpstr>L’œil</vt:lpstr>
      <vt:lpstr>L’œil </vt:lpstr>
      <vt:lpstr>L’œil</vt:lpstr>
      <vt:lpstr>Le nez</vt:lpstr>
      <vt:lpstr>Merci pour votre attention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Expression figées avec les parties du corps</dc:title>
  <dc:creator>Efthimia</dc:creator>
  <cp:lastModifiedBy>HOME</cp:lastModifiedBy>
  <cp:revision>33</cp:revision>
  <dcterms:created xsi:type="dcterms:W3CDTF">2014-11-18T14:44:02Z</dcterms:created>
  <dcterms:modified xsi:type="dcterms:W3CDTF">2015-06-11T06:40:35Z</dcterms:modified>
</cp:coreProperties>
</file>