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pPr/>
              <a:t>9/29/2025</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pPr/>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pPr/>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pPr/>
              <a:t>9/29/2025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pPr/>
              <a:t>9/29/2025</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pPr/>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pPr/>
              <a:t>9/29/2025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pPr/>
              <a:t>9/29/2025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pPr/>
              <a:t>9/29/2025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pPr/>
              <a:t>9/29/2025</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pPr/>
              <a:t>9/29/2025</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pPr/>
              <a:t>9/29/2025</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r-FR" smtClean="0"/>
              <a:t>Analyse </a:t>
            </a:r>
            <a:r>
              <a:rPr lang="fr-FR" dirty="0" smtClean="0"/>
              <a:t/>
            </a:r>
            <a:br>
              <a:rPr lang="fr-FR" dirty="0" smtClean="0"/>
            </a:br>
            <a:r>
              <a:rPr lang="fr-FR" dirty="0" smtClean="0"/>
              <a:t>de textes littéraires</a:t>
            </a:r>
            <a:endParaRPr lang="el-GR" dirty="0"/>
          </a:p>
        </p:txBody>
      </p:sp>
      <p:sp>
        <p:nvSpPr>
          <p:cNvPr id="3" name="Subtitle 2"/>
          <p:cNvSpPr>
            <a:spLocks noGrp="1"/>
          </p:cNvSpPr>
          <p:nvPr>
            <p:ph type="subTitle" idx="1"/>
          </p:nvPr>
        </p:nvSpPr>
        <p:spPr/>
        <p:txBody>
          <a:bodyPr/>
          <a:lstStyle/>
          <a:p>
            <a:r>
              <a:rPr lang="fr-FR" dirty="0" smtClean="0"/>
              <a:t>Par Ioanna Papaspyridou</a:t>
            </a:r>
            <a:endParaRPr lang="el-GR" dirty="0"/>
          </a:p>
        </p:txBody>
      </p:sp>
    </p:spTree>
    <p:extLst>
      <p:ext uri="{BB962C8B-B14F-4D97-AF65-F5344CB8AC3E}">
        <p14:creationId xmlns:p14="http://schemas.microsoft.com/office/powerpoint/2010/main" val="9417341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fr-FR" dirty="0" smtClean="0"/>
              <a:t>TON POLEMIQUE </a:t>
            </a:r>
          </a:p>
          <a:p>
            <a:pPr marL="0" indent="0">
              <a:buNone/>
            </a:pPr>
            <a:r>
              <a:rPr lang="fr-FR" b="1" dirty="0" smtClean="0"/>
              <a:t>J'accuse</a:t>
            </a:r>
            <a:r>
              <a:rPr lang="fr-FR" b="1" dirty="0"/>
              <a:t/>
            </a:r>
            <a:br>
              <a:rPr lang="fr-FR" b="1" dirty="0"/>
            </a:br>
            <a:r>
              <a:rPr lang="fr-FR" b="1" dirty="0"/>
              <a:t>Lettre ouverte au Président de la République Félix Faure</a:t>
            </a:r>
            <a:br>
              <a:rPr lang="fr-FR" b="1" dirty="0"/>
            </a:br>
            <a:r>
              <a:rPr lang="fr-FR" dirty="0"/>
              <a:t>(…)</a:t>
            </a:r>
            <a:br>
              <a:rPr lang="fr-FR" dirty="0"/>
            </a:br>
            <a:r>
              <a:rPr lang="fr-FR" dirty="0"/>
              <a:t>J'accuse le lieutenant-colonel Du </a:t>
            </a:r>
            <a:r>
              <a:rPr lang="fr-FR" dirty="0" err="1"/>
              <a:t>Paty</a:t>
            </a:r>
            <a:r>
              <a:rPr lang="fr-FR" dirty="0"/>
              <a:t> de Clam d'avoir été l'ouvrier diabolique de l'erreur judiciaire, en inconscient, je veux le croire, et d'avoir ensuite défendu son œuvre néfaste, depuis trois ans, par les machinations les plus saugrenues et les plus coupables.</a:t>
            </a:r>
            <a:br>
              <a:rPr lang="fr-FR" dirty="0"/>
            </a:br>
            <a:r>
              <a:rPr lang="fr-FR" dirty="0"/>
              <a:t>J'accuse le général Mercier de s'être rendu complice, tout au moins par faiblesse d'esprit, d'une des plus grandes iniquités du siècle</a:t>
            </a:r>
            <a:r>
              <a:rPr lang="fr-FR" dirty="0" smtClean="0"/>
              <a:t>.</a:t>
            </a:r>
          </a:p>
          <a:p>
            <a:pPr marL="0" indent="0">
              <a:buNone/>
            </a:pPr>
            <a:r>
              <a:rPr lang="fr-FR" dirty="0" smtClean="0"/>
              <a:t>Emile Zola</a:t>
            </a:r>
            <a:endParaRPr lang="el-GR" dirty="0"/>
          </a:p>
        </p:txBody>
      </p:sp>
    </p:spTree>
    <p:extLst>
      <p:ext uri="{BB962C8B-B14F-4D97-AF65-F5344CB8AC3E}">
        <p14:creationId xmlns:p14="http://schemas.microsoft.com/office/powerpoint/2010/main" val="40907809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fr-FR" dirty="0" smtClean="0"/>
              <a:t>TON PATHETIQUE</a:t>
            </a:r>
          </a:p>
          <a:p>
            <a:pPr marL="0" indent="0">
              <a:buNone/>
            </a:pPr>
            <a:r>
              <a:rPr lang="fr-FR" dirty="0" smtClean="0"/>
              <a:t>« C’était une chose navrante de voir, l’hiver, ce pauvre enfant qui n’avait pas encore six ans, grelottant sous de vieilles loques de toile trouée, balayer la rue avec un énorme balai … »</a:t>
            </a:r>
          </a:p>
          <a:p>
            <a:r>
              <a:rPr lang="fr-FR" dirty="0" smtClean="0"/>
              <a:t>Victor Hugo, </a:t>
            </a:r>
            <a:r>
              <a:rPr lang="fr-FR" i="1" dirty="0" smtClean="0"/>
              <a:t>Les Misérables</a:t>
            </a:r>
            <a:r>
              <a:rPr lang="fr-FR" dirty="0" smtClean="0"/>
              <a:t> (</a:t>
            </a:r>
            <a:r>
              <a:rPr lang="fr-FR" i="1" dirty="0" smtClean="0"/>
              <a:t>Cosette)</a:t>
            </a:r>
            <a:r>
              <a:rPr lang="fr-FR" dirty="0" smtClean="0"/>
              <a:t> </a:t>
            </a:r>
            <a:endParaRPr lang="el-GR" dirty="0"/>
          </a:p>
        </p:txBody>
      </p:sp>
    </p:spTree>
    <p:extLst>
      <p:ext uri="{BB962C8B-B14F-4D97-AF65-F5344CB8AC3E}">
        <p14:creationId xmlns:p14="http://schemas.microsoft.com/office/powerpoint/2010/main" val="1258090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L’APPOCHE GLOBALE D’UN TEXTE </a:t>
            </a:r>
            <a:endParaRPr lang="el-GR" dirty="0"/>
          </a:p>
        </p:txBody>
      </p:sp>
      <p:sp>
        <p:nvSpPr>
          <p:cNvPr id="3" name="Content Placeholder 2"/>
          <p:cNvSpPr>
            <a:spLocks noGrp="1"/>
          </p:cNvSpPr>
          <p:nvPr>
            <p:ph idx="1"/>
          </p:nvPr>
        </p:nvSpPr>
        <p:spPr/>
        <p:txBody>
          <a:bodyPr/>
          <a:lstStyle/>
          <a:p>
            <a:pPr algn="just"/>
            <a:r>
              <a:rPr lang="fr-FR" dirty="0" smtClean="0"/>
              <a:t>1. Il faut d’abord SITUER LE TEXTE pour trouver son sens premier. </a:t>
            </a:r>
          </a:p>
          <a:p>
            <a:pPr marL="0" indent="0" algn="just">
              <a:buNone/>
            </a:pPr>
            <a:r>
              <a:rPr lang="fr-FR" b="1" dirty="0" smtClean="0"/>
              <a:t>LE PARATEXTE: les caractéristiques du texte qui permettent de l’identifier.</a:t>
            </a:r>
          </a:p>
          <a:p>
            <a:pPr marL="0" indent="0" algn="just">
              <a:buNone/>
            </a:pPr>
            <a:r>
              <a:rPr lang="fr-FR" dirty="0" smtClean="0"/>
              <a:t>LE TITRE, les sous-titres, le nom de l’auteur, les notes en bas de page.</a:t>
            </a:r>
          </a:p>
          <a:p>
            <a:pPr marL="0" indent="0" algn="just">
              <a:buNone/>
            </a:pPr>
            <a:r>
              <a:rPr lang="fr-FR" b="1" dirty="0" smtClean="0"/>
              <a:t>LE CONTEXTE: tout texte est le produit de certaines influences liées à une époque bien précise.</a:t>
            </a:r>
          </a:p>
          <a:p>
            <a:pPr marL="0" indent="0" algn="just">
              <a:buNone/>
            </a:pPr>
            <a:r>
              <a:rPr lang="fr-FR" b="1" dirty="0" smtClean="0"/>
              <a:t>LE CONTEXTE EST SOCIOPOLITIQUE, ECONOMIQUE ET LITTERAIRE. </a:t>
            </a:r>
          </a:p>
          <a:p>
            <a:pPr marL="0" indent="0" algn="just">
              <a:buNone/>
            </a:pPr>
            <a:r>
              <a:rPr lang="fr-FR" b="1" dirty="0" smtClean="0"/>
              <a:t>IL Y A AUSSI DES REFERENCES CULTURELLES  (ET UN CONTEXTE CULTUREL: mouvements, courants littéraires).  </a:t>
            </a:r>
            <a:r>
              <a:rPr lang="fr-FR" dirty="0" smtClean="0"/>
              <a:t>  </a:t>
            </a:r>
          </a:p>
          <a:p>
            <a:pPr marL="0" indent="0" algn="just">
              <a:buNone/>
            </a:pPr>
            <a:r>
              <a:rPr lang="fr-FR" dirty="0" smtClean="0"/>
              <a:t> </a:t>
            </a:r>
          </a:p>
          <a:p>
            <a:pPr marL="0" indent="0">
              <a:buNone/>
            </a:pPr>
            <a:endParaRPr lang="el-GR" dirty="0"/>
          </a:p>
        </p:txBody>
      </p:sp>
    </p:spTree>
    <p:extLst>
      <p:ext uri="{BB962C8B-B14F-4D97-AF65-F5344CB8AC3E}">
        <p14:creationId xmlns:p14="http://schemas.microsoft.com/office/powerpoint/2010/main" val="20455899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2. Situer le texte dans l’œuvre </a:t>
            </a:r>
            <a:endParaRPr lang="el-GR" dirty="0"/>
          </a:p>
        </p:txBody>
      </p:sp>
      <p:sp>
        <p:nvSpPr>
          <p:cNvPr id="3" name="Content Placeholder 2"/>
          <p:cNvSpPr>
            <a:spLocks noGrp="1"/>
          </p:cNvSpPr>
          <p:nvPr>
            <p:ph idx="1"/>
          </p:nvPr>
        </p:nvSpPr>
        <p:spPr/>
        <p:txBody>
          <a:bodyPr/>
          <a:lstStyle/>
          <a:p>
            <a:r>
              <a:rPr lang="fr-FR" dirty="0" smtClean="0"/>
              <a:t>Chaque texte est une partie d’un ensemble (il faudra souligner sa position). </a:t>
            </a:r>
          </a:p>
          <a:p>
            <a:pPr marL="0" indent="0">
              <a:buNone/>
            </a:pPr>
            <a:r>
              <a:rPr lang="fr-FR" dirty="0" smtClean="0"/>
              <a:t>(roman: incipit ou excipit? Passage important?</a:t>
            </a:r>
          </a:p>
          <a:p>
            <a:pPr marL="0" indent="0">
              <a:buNone/>
            </a:pPr>
            <a:r>
              <a:rPr lang="fr-FR" dirty="0" smtClean="0"/>
              <a:t>théâtre: scène d’exposition ou dénouement?)</a:t>
            </a:r>
            <a:endParaRPr lang="el-GR" dirty="0"/>
          </a:p>
        </p:txBody>
      </p:sp>
    </p:spTree>
    <p:extLst>
      <p:ext uri="{BB962C8B-B14F-4D97-AF65-F5344CB8AC3E}">
        <p14:creationId xmlns:p14="http://schemas.microsoft.com/office/powerpoint/2010/main" val="124923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CARACTERISER LE TEXTE</a:t>
            </a:r>
            <a:endParaRPr lang="el-GR" dirty="0"/>
          </a:p>
        </p:txBody>
      </p:sp>
      <p:sp>
        <p:nvSpPr>
          <p:cNvPr id="3" name="Content Placeholder 2"/>
          <p:cNvSpPr>
            <a:spLocks noGrp="1"/>
          </p:cNvSpPr>
          <p:nvPr>
            <p:ph idx="1"/>
          </p:nvPr>
        </p:nvSpPr>
        <p:spPr/>
        <p:txBody>
          <a:bodyPr/>
          <a:lstStyle/>
          <a:p>
            <a:r>
              <a:rPr lang="fr-FR" dirty="0" smtClean="0"/>
              <a:t>A. LE GENRE LITTERAIRE</a:t>
            </a:r>
          </a:p>
          <a:p>
            <a:r>
              <a:rPr lang="fr-FR" dirty="0" smtClean="0"/>
              <a:t>1. La poésie</a:t>
            </a:r>
          </a:p>
          <a:p>
            <a:r>
              <a:rPr lang="fr-FR" dirty="0" smtClean="0"/>
              <a:t>2. La prose </a:t>
            </a:r>
            <a:r>
              <a:rPr lang="fr-FR" dirty="0" smtClean="0"/>
              <a:t>d’idées: ex. l’essai, l’article de réflexion, une publication intellectuelle</a:t>
            </a:r>
            <a:endParaRPr lang="fr-FR" dirty="0" smtClean="0"/>
          </a:p>
          <a:p>
            <a:r>
              <a:rPr lang="fr-FR" dirty="0" smtClean="0"/>
              <a:t>3. Le </a:t>
            </a:r>
            <a:r>
              <a:rPr lang="fr-FR" dirty="0" smtClean="0"/>
              <a:t>récit: le roman, la nouvelle, la biographie, l’autobiographie, le conte</a:t>
            </a:r>
          </a:p>
          <a:p>
            <a:r>
              <a:rPr lang="fr-FR" dirty="0" smtClean="0"/>
              <a:t>4</a:t>
            </a:r>
            <a:r>
              <a:rPr lang="fr-FR" dirty="0" smtClean="0"/>
              <a:t>. Le </a:t>
            </a:r>
            <a:r>
              <a:rPr lang="fr-FR" dirty="0" smtClean="0"/>
              <a:t>théâtre: la tragédie, la comédie, la tragi-comédie</a:t>
            </a:r>
            <a:endParaRPr lang="fr-FR" dirty="0" smtClean="0"/>
          </a:p>
          <a:p>
            <a:endParaRPr lang="fr-FR" dirty="0"/>
          </a:p>
          <a:p>
            <a:pPr marL="0" indent="0">
              <a:buNone/>
            </a:pPr>
            <a:r>
              <a:rPr lang="fr-FR" dirty="0" smtClean="0"/>
              <a:t>Nous remarquons qu’il </a:t>
            </a:r>
            <a:r>
              <a:rPr lang="fr-FR" dirty="0" smtClean="0"/>
              <a:t>y a aussi des </a:t>
            </a:r>
            <a:r>
              <a:rPr lang="fr-FR" b="1" dirty="0" smtClean="0"/>
              <a:t>sous-genres</a:t>
            </a:r>
            <a:r>
              <a:rPr lang="fr-FR" dirty="0" smtClean="0"/>
              <a:t>. </a:t>
            </a:r>
            <a:endParaRPr lang="el-GR" dirty="0"/>
          </a:p>
        </p:txBody>
      </p:sp>
    </p:spTree>
    <p:extLst>
      <p:ext uri="{BB962C8B-B14F-4D97-AF65-F5344CB8AC3E}">
        <p14:creationId xmlns:p14="http://schemas.microsoft.com/office/powerpoint/2010/main" val="12467886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(suite)</a:t>
            </a:r>
            <a:endParaRPr lang="el-GR" dirty="0"/>
          </a:p>
        </p:txBody>
      </p:sp>
      <p:sp>
        <p:nvSpPr>
          <p:cNvPr id="3" name="Content Placeholder 2"/>
          <p:cNvSpPr>
            <a:spLocks noGrp="1"/>
          </p:cNvSpPr>
          <p:nvPr>
            <p:ph idx="1"/>
          </p:nvPr>
        </p:nvSpPr>
        <p:spPr/>
        <p:txBody>
          <a:bodyPr/>
          <a:lstStyle/>
          <a:p>
            <a:r>
              <a:rPr lang="fr-FR" dirty="0" smtClean="0"/>
              <a:t>LA FORME DU </a:t>
            </a:r>
            <a:r>
              <a:rPr lang="fr-FR" dirty="0" smtClean="0"/>
              <a:t>DISCOURS ET LE TYPE DE TEXTE </a:t>
            </a:r>
            <a:endParaRPr lang="fr-FR" dirty="0" smtClean="0"/>
          </a:p>
          <a:p>
            <a:pPr marL="342900" indent="-342900">
              <a:buFont typeface="+mj-lt"/>
              <a:buAutoNum type="arabicPeriod"/>
            </a:pPr>
            <a:r>
              <a:rPr lang="fr-FR" dirty="0" smtClean="0"/>
              <a:t>Narratif</a:t>
            </a:r>
          </a:p>
          <a:p>
            <a:pPr marL="342900" indent="-342900">
              <a:buFont typeface="+mj-lt"/>
              <a:buAutoNum type="arabicPeriod"/>
            </a:pPr>
            <a:r>
              <a:rPr lang="fr-FR" dirty="0" smtClean="0"/>
              <a:t>Descriptif</a:t>
            </a:r>
          </a:p>
          <a:p>
            <a:pPr marL="342900" indent="-342900">
              <a:buFont typeface="+mj-lt"/>
              <a:buAutoNum type="arabicPeriod"/>
            </a:pPr>
            <a:r>
              <a:rPr lang="fr-FR" dirty="0" smtClean="0"/>
              <a:t>Argumentatif</a:t>
            </a:r>
          </a:p>
          <a:p>
            <a:pPr marL="342900" indent="-342900">
              <a:buFont typeface="+mj-lt"/>
              <a:buAutoNum type="arabicPeriod"/>
            </a:pPr>
            <a:r>
              <a:rPr lang="fr-FR" dirty="0" smtClean="0"/>
              <a:t>Explicatif</a:t>
            </a:r>
          </a:p>
          <a:p>
            <a:pPr marL="342900" indent="-342900">
              <a:buFont typeface="+mj-lt"/>
              <a:buAutoNum type="arabicPeriod"/>
            </a:pPr>
            <a:r>
              <a:rPr lang="fr-FR" dirty="0" smtClean="0"/>
              <a:t>Expressif</a:t>
            </a:r>
          </a:p>
          <a:p>
            <a:pPr marL="342900" indent="-342900">
              <a:buFont typeface="+mj-lt"/>
              <a:buAutoNum type="arabicPeriod"/>
            </a:pPr>
            <a:r>
              <a:rPr lang="fr-FR" dirty="0" smtClean="0"/>
              <a:t>Injonctif</a:t>
            </a:r>
            <a:endParaRPr lang="el-GR" dirty="0"/>
          </a:p>
        </p:txBody>
      </p:sp>
    </p:spTree>
    <p:extLst>
      <p:ext uri="{BB962C8B-B14F-4D97-AF65-F5344CB8AC3E}">
        <p14:creationId xmlns:p14="http://schemas.microsoft.com/office/powerpoint/2010/main" val="19208619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normAutofit fontScale="92500" lnSpcReduction="10000"/>
          </a:bodyPr>
          <a:lstStyle/>
          <a:p>
            <a:r>
              <a:rPr lang="fr-FR" dirty="0" smtClean="0"/>
              <a:t>LE </a:t>
            </a:r>
            <a:r>
              <a:rPr lang="fr-FR" dirty="0" smtClean="0"/>
              <a:t>TON : il est lié à l’intention de l’auteur et aux sentiments qu’il veut provoquer chez son lecteur.  </a:t>
            </a:r>
            <a:endParaRPr lang="fr-FR" dirty="0" smtClean="0"/>
          </a:p>
          <a:p>
            <a:pPr marL="342900" indent="-342900">
              <a:buFont typeface="+mj-lt"/>
              <a:buAutoNum type="arabicPeriod"/>
            </a:pPr>
            <a:r>
              <a:rPr lang="fr-FR" dirty="0" smtClean="0"/>
              <a:t>Comique: l’auteur veut faire rire. Moyens: jeux de mots, humour, ironie, hyperbole.  </a:t>
            </a:r>
            <a:endParaRPr lang="fr-FR" dirty="0" smtClean="0"/>
          </a:p>
          <a:p>
            <a:pPr marL="342900" indent="-342900">
              <a:buFont typeface="+mj-lt"/>
              <a:buAutoNum type="arabicPeriod"/>
            </a:pPr>
            <a:r>
              <a:rPr lang="fr-FR" dirty="0" smtClean="0"/>
              <a:t>Lyrique: l’auteur exprime ses sentiments. Moyens: vocabulaire affectif, beaucoup de points d’exclamation. </a:t>
            </a:r>
            <a:endParaRPr lang="fr-FR" dirty="0" smtClean="0"/>
          </a:p>
          <a:p>
            <a:pPr marL="342900" indent="-342900">
              <a:buFont typeface="+mj-lt"/>
              <a:buAutoNum type="arabicPeriod"/>
            </a:pPr>
            <a:r>
              <a:rPr lang="fr-FR" dirty="0" smtClean="0"/>
              <a:t>Tragique: l’auteur veut montrer le destin tragique d’un personnage (crise, dilemme </a:t>
            </a:r>
            <a:r>
              <a:rPr lang="fr-FR" dirty="0" err="1" smtClean="0"/>
              <a:t>etc</a:t>
            </a:r>
            <a:r>
              <a:rPr lang="fr-FR" dirty="0" smtClean="0"/>
              <a:t>). Moyens: dans la tragédie classique, vocabulaire soutenu, beaucoup d’interrogations et d’exclamations, figures stylistiques.</a:t>
            </a:r>
            <a:endParaRPr lang="fr-FR" dirty="0" smtClean="0"/>
          </a:p>
          <a:p>
            <a:pPr marL="342900" indent="-342900">
              <a:buFont typeface="+mj-lt"/>
              <a:buAutoNum type="arabicPeriod"/>
            </a:pPr>
            <a:r>
              <a:rPr lang="fr-FR" dirty="0" smtClean="0"/>
              <a:t>Satirique: l’auteur fait la critique p.ex. de la société de son temps, mais sur un ton humoristique. Moyens: hyperbole, vocabulaire souvent « vulgaire » (insultes, gros mots).  </a:t>
            </a:r>
            <a:endParaRPr lang="fr-FR" dirty="0" smtClean="0"/>
          </a:p>
          <a:p>
            <a:pPr marL="342900" indent="-342900">
              <a:buFont typeface="+mj-lt"/>
              <a:buAutoNum type="arabicPeriod"/>
            </a:pPr>
            <a:r>
              <a:rPr lang="fr-FR" dirty="0" smtClean="0"/>
              <a:t>Pathétique: l’auteur veut provoquer la pitié chez son lecteur. Moyens: phrases exclamatives, hyperboles.</a:t>
            </a:r>
            <a:endParaRPr lang="fr-FR" dirty="0" smtClean="0"/>
          </a:p>
          <a:p>
            <a:pPr marL="342900" indent="-342900">
              <a:buFont typeface="+mj-lt"/>
              <a:buAutoNum type="arabicPeriod"/>
            </a:pPr>
            <a:r>
              <a:rPr lang="fr-FR" dirty="0" smtClean="0"/>
              <a:t>Polémique: il suscite un débat.</a:t>
            </a:r>
            <a:endParaRPr lang="el-GR" dirty="0"/>
          </a:p>
        </p:txBody>
      </p:sp>
    </p:spTree>
    <p:extLst>
      <p:ext uri="{BB962C8B-B14F-4D97-AF65-F5344CB8AC3E}">
        <p14:creationId xmlns:p14="http://schemas.microsoft.com/office/powerpoint/2010/main" val="3060945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(suite)</a:t>
            </a:r>
            <a:endParaRPr lang="el-GR" dirty="0"/>
          </a:p>
        </p:txBody>
      </p:sp>
      <p:sp>
        <p:nvSpPr>
          <p:cNvPr id="3" name="Content Placeholder 2"/>
          <p:cNvSpPr>
            <a:spLocks noGrp="1"/>
          </p:cNvSpPr>
          <p:nvPr>
            <p:ph idx="1"/>
          </p:nvPr>
        </p:nvSpPr>
        <p:spPr/>
        <p:txBody>
          <a:bodyPr>
            <a:normAutofit fontScale="92500" lnSpcReduction="10000"/>
          </a:bodyPr>
          <a:lstStyle/>
          <a:p>
            <a:pPr marL="0" indent="0">
              <a:buNone/>
            </a:pPr>
            <a:r>
              <a:rPr lang="fr-FR" dirty="0" smtClean="0"/>
              <a:t>EXEMPLES</a:t>
            </a:r>
          </a:p>
          <a:p>
            <a:pPr marL="0" indent="0">
              <a:buNone/>
            </a:pPr>
            <a:r>
              <a:rPr lang="fr-FR" dirty="0" smtClean="0"/>
              <a:t>TON COMIQUE</a:t>
            </a:r>
            <a:endParaRPr lang="fr-FR" dirty="0" smtClean="0"/>
          </a:p>
          <a:p>
            <a:pPr marL="0" indent="0">
              <a:buNone/>
            </a:pPr>
            <a:endParaRPr lang="fr-FR" dirty="0"/>
          </a:p>
          <a:p>
            <a:r>
              <a:rPr lang="fr-FR" dirty="0" smtClean="0"/>
              <a:t>TOINETTE</a:t>
            </a:r>
            <a:r>
              <a:rPr lang="fr-FR" dirty="0"/>
              <a:t>. – Quand un maître ne songe pas à ce qu'il fait, une servante bien sensée est en droit de le redresser.</a:t>
            </a:r>
            <a:br>
              <a:rPr lang="fr-FR" dirty="0"/>
            </a:br>
            <a:r>
              <a:rPr lang="fr-FR" dirty="0"/>
              <a:t>ARGAN </a:t>
            </a:r>
            <a:r>
              <a:rPr lang="fr-FR" i="1" dirty="0"/>
              <a:t>court après Toinette</a:t>
            </a:r>
            <a:r>
              <a:rPr lang="fr-FR" dirty="0"/>
              <a:t>. – Ah ! insolente, il faut que je t'assomme.</a:t>
            </a:r>
            <a:br>
              <a:rPr lang="fr-FR" dirty="0"/>
            </a:br>
            <a:r>
              <a:rPr lang="fr-FR" dirty="0"/>
              <a:t>TOINETTE, </a:t>
            </a:r>
            <a:r>
              <a:rPr lang="fr-FR" i="1" dirty="0"/>
              <a:t>se sauve de lui</a:t>
            </a:r>
            <a:r>
              <a:rPr lang="fr-FR" dirty="0"/>
              <a:t>. – Il est de mon devoir de m'opposer aux choses qui vous peuvent déshonorer.</a:t>
            </a:r>
            <a:br>
              <a:rPr lang="fr-FR" dirty="0"/>
            </a:br>
            <a:r>
              <a:rPr lang="fr-FR" dirty="0"/>
              <a:t>ARGAN, </a:t>
            </a:r>
            <a:r>
              <a:rPr lang="fr-FR" i="1" dirty="0"/>
              <a:t>en colère, court après elle autour de sa chaise, son bâton à la main</a:t>
            </a:r>
            <a:r>
              <a:rPr lang="fr-FR" dirty="0"/>
              <a:t>. – Viens, viens, que je t'apprenne à parler.</a:t>
            </a:r>
            <a:br>
              <a:rPr lang="fr-FR" dirty="0"/>
            </a:br>
            <a:r>
              <a:rPr lang="fr-FR" dirty="0"/>
              <a:t>TOINETTE, </a:t>
            </a:r>
            <a:r>
              <a:rPr lang="fr-FR" i="1" dirty="0"/>
              <a:t>courant, et se sauvant du côté de la chaise où n'est pas Argan.</a:t>
            </a:r>
            <a:r>
              <a:rPr lang="fr-FR" dirty="0"/>
              <a:t> – Je m'intéresse, comme je dois, à ne vous point laisser faire de folie.</a:t>
            </a:r>
          </a:p>
          <a:p>
            <a:r>
              <a:rPr lang="fr-FR" dirty="0"/>
              <a:t/>
            </a:r>
            <a:br>
              <a:rPr lang="fr-FR" dirty="0"/>
            </a:br>
            <a:r>
              <a:rPr lang="fr-FR" dirty="0"/>
              <a:t>Molière, </a:t>
            </a:r>
            <a:r>
              <a:rPr lang="fr-FR" i="1" dirty="0"/>
              <a:t>Le Malade imaginaire</a:t>
            </a:r>
            <a:r>
              <a:rPr lang="fr-FR" dirty="0"/>
              <a:t>, I, 5, 1673.</a:t>
            </a:r>
          </a:p>
          <a:p>
            <a:pPr marL="0" indent="0">
              <a:buNone/>
            </a:pPr>
            <a:endParaRPr lang="el-GR" dirty="0"/>
          </a:p>
        </p:txBody>
      </p:sp>
    </p:spTree>
    <p:extLst>
      <p:ext uri="{BB962C8B-B14F-4D97-AF65-F5344CB8AC3E}">
        <p14:creationId xmlns:p14="http://schemas.microsoft.com/office/powerpoint/2010/main" val="790759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fr-FR" dirty="0" smtClean="0"/>
              <a:t>TON SATIRIQUE</a:t>
            </a:r>
          </a:p>
          <a:p>
            <a:pPr marL="0" indent="0" algn="just">
              <a:buNone/>
            </a:pPr>
            <a:r>
              <a:rPr lang="fr-FR" dirty="0" smtClean="0"/>
              <a:t>Stanislas </a:t>
            </a:r>
            <a:r>
              <a:rPr lang="fr-FR" dirty="0"/>
              <a:t>se regardait continuellement avec une sorte de satisfaction de haut en bas, en vérifiant le nombre des boutons de son gilet, en suivant les lignes onduleuses que dessinait son pantalon collant, en caressant ses jambes par un regard qui s'arrêtait amoureusement sur les pointes de ses bottes. </a:t>
            </a:r>
            <a:endParaRPr lang="fr-FR" dirty="0" smtClean="0"/>
          </a:p>
          <a:p>
            <a:pPr marL="0" indent="0">
              <a:buNone/>
            </a:pPr>
            <a:r>
              <a:rPr lang="fr-FR" dirty="0"/>
              <a:t/>
            </a:r>
            <a:br>
              <a:rPr lang="fr-FR" dirty="0"/>
            </a:br>
            <a:r>
              <a:rPr lang="fr-FR" dirty="0"/>
              <a:t>H. de Balzac, </a:t>
            </a:r>
            <a:r>
              <a:rPr lang="fr-FR" i="1" dirty="0"/>
              <a:t>Illusions perdues</a:t>
            </a:r>
            <a:r>
              <a:rPr lang="fr-FR" dirty="0"/>
              <a:t>, 1837-1843.</a:t>
            </a:r>
          </a:p>
          <a:p>
            <a:endParaRPr lang="el-GR" dirty="0"/>
          </a:p>
        </p:txBody>
      </p:sp>
    </p:spTree>
    <p:extLst>
      <p:ext uri="{BB962C8B-B14F-4D97-AF65-F5344CB8AC3E}">
        <p14:creationId xmlns:p14="http://schemas.microsoft.com/office/powerpoint/2010/main" val="1157912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fr-FR" dirty="0" smtClean="0"/>
              <a:t>TON LYRIQUE</a:t>
            </a:r>
          </a:p>
          <a:p>
            <a:pPr marL="0" indent="0">
              <a:buNone/>
            </a:pPr>
            <a:r>
              <a:rPr lang="fr-FR" dirty="0" smtClean="0"/>
              <a:t>Un </a:t>
            </a:r>
            <a:r>
              <a:rPr lang="fr-FR" dirty="0"/>
              <a:t>éclair... puis la nuit ! – Fugitive beauté</a:t>
            </a:r>
            <a:br>
              <a:rPr lang="fr-FR" dirty="0"/>
            </a:br>
            <a:r>
              <a:rPr lang="fr-FR" dirty="0"/>
              <a:t>Dont le regard m'a fait soudainement renaître,</a:t>
            </a:r>
            <a:br>
              <a:rPr lang="fr-FR" dirty="0"/>
            </a:br>
            <a:r>
              <a:rPr lang="fr-FR" dirty="0"/>
              <a:t>Ne te verrai-je plus que dans l'éternité ?</a:t>
            </a:r>
            <a:br>
              <a:rPr lang="fr-FR" dirty="0"/>
            </a:br>
            <a:r>
              <a:rPr lang="fr-FR" dirty="0"/>
              <a:t/>
            </a:r>
            <a:br>
              <a:rPr lang="fr-FR" dirty="0"/>
            </a:br>
            <a:r>
              <a:rPr lang="fr-FR" dirty="0"/>
              <a:t>Ailleurs, bien loin d'ici ! trop tard ! jamais peut-être !</a:t>
            </a:r>
            <a:br>
              <a:rPr lang="fr-FR" dirty="0"/>
            </a:br>
            <a:r>
              <a:rPr lang="fr-FR" dirty="0"/>
              <a:t>Car j'ignore où tu fuis, tu ne sais où je vais,</a:t>
            </a:r>
            <a:br>
              <a:rPr lang="fr-FR" dirty="0"/>
            </a:br>
            <a:r>
              <a:rPr lang="fr-FR" dirty="0"/>
              <a:t>Ô toi que j'eusse aimée, ô toi qui le savais !</a:t>
            </a:r>
          </a:p>
          <a:p>
            <a:pPr marL="0" indent="0">
              <a:buNone/>
            </a:pPr>
            <a:r>
              <a:rPr lang="fr-FR" dirty="0"/>
              <a:t/>
            </a:r>
            <a:br>
              <a:rPr lang="fr-FR" dirty="0"/>
            </a:br>
            <a:r>
              <a:rPr lang="fr-FR" dirty="0"/>
              <a:t>C. Baudelaire, « À une passante », </a:t>
            </a:r>
            <a:r>
              <a:rPr lang="fr-FR" i="1" dirty="0"/>
              <a:t>Les Fleurs du mal</a:t>
            </a:r>
            <a:r>
              <a:rPr lang="fr-FR" dirty="0"/>
              <a:t>, 1857</a:t>
            </a:r>
          </a:p>
          <a:p>
            <a:endParaRPr lang="el-GR" dirty="0"/>
          </a:p>
        </p:txBody>
      </p:sp>
    </p:spTree>
    <p:extLst>
      <p:ext uri="{BB962C8B-B14F-4D97-AF65-F5344CB8AC3E}">
        <p14:creationId xmlns:p14="http://schemas.microsoft.com/office/powerpoint/2010/main" val="14718286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77</TotalTime>
  <Words>829</Words>
  <Application>Microsoft Office PowerPoint</Application>
  <PresentationFormat>Ευρεία οθόνη</PresentationFormat>
  <Paragraphs>55</Paragraphs>
  <Slides>11</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11</vt:i4>
      </vt:variant>
    </vt:vector>
  </HeadingPairs>
  <TitlesOfParts>
    <vt:vector size="14" baseType="lpstr">
      <vt:lpstr>Century Gothic</vt:lpstr>
      <vt:lpstr>Garamond</vt:lpstr>
      <vt:lpstr>Savon</vt:lpstr>
      <vt:lpstr>Analyse  de textes littéraires</vt:lpstr>
      <vt:lpstr>L’APPOCHE GLOBALE D’UN TEXTE </vt:lpstr>
      <vt:lpstr>2. Situer le texte dans l’œuvre </vt:lpstr>
      <vt:lpstr>CARACTERISER LE TEXTE</vt:lpstr>
      <vt:lpstr>(suite)</vt:lpstr>
      <vt:lpstr>Παρουσίαση του PowerPoint</vt:lpstr>
      <vt:lpstr>(suite)</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L’Analyse  de textes littéraires</dc:title>
  <dc:creator>user</dc:creator>
  <cp:lastModifiedBy>Ioanna Papaspyridou</cp:lastModifiedBy>
  <cp:revision>8</cp:revision>
  <dcterms:created xsi:type="dcterms:W3CDTF">2019-09-30T16:09:13Z</dcterms:created>
  <dcterms:modified xsi:type="dcterms:W3CDTF">2025-09-29T16:09:11Z</dcterms:modified>
</cp:coreProperties>
</file>