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5"/>
  </p:notesMasterIdLst>
  <p:sldIdLst>
    <p:sldId id="257" r:id="rId3"/>
    <p:sldId id="259" r:id="rId4"/>
    <p:sldId id="258" r:id="rId5"/>
    <p:sldId id="260" r:id="rId6"/>
    <p:sldId id="282" r:id="rId7"/>
    <p:sldId id="278" r:id="rId8"/>
    <p:sldId id="283" r:id="rId9"/>
    <p:sldId id="280" r:id="rId10"/>
    <p:sldId id="275" r:id="rId11"/>
    <p:sldId id="268" r:id="rId12"/>
    <p:sldId id="261" r:id="rId13"/>
    <p:sldId id="276" r:id="rId14"/>
    <p:sldId id="277" r:id="rId15"/>
    <p:sldId id="262" r:id="rId16"/>
    <p:sldId id="263" r:id="rId17"/>
    <p:sldId id="266" r:id="rId18"/>
    <p:sldId id="267" r:id="rId19"/>
    <p:sldId id="269" r:id="rId20"/>
    <p:sldId id="270" r:id="rId21"/>
    <p:sldId id="271" r:id="rId22"/>
    <p:sldId id="264" r:id="rId23"/>
    <p:sldId id="279" r:id="rId24"/>
    <p:sldId id="273" r:id="rId25"/>
    <p:sldId id="284" r:id="rId26"/>
    <p:sldId id="285" r:id="rId27"/>
    <p:sldId id="286" r:id="rId28"/>
    <p:sldId id="287" r:id="rId29"/>
    <p:sldId id="288" r:id="rId30"/>
    <p:sldId id="289" r:id="rId31"/>
    <p:sldId id="290" r:id="rId32"/>
    <p:sldId id="265" r:id="rId33"/>
    <p:sldId id="27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Kalyva" initials="AK" lastIdx="2" clrIdx="0">
    <p:extLst>
      <p:ext uri="{19B8F6BF-5375-455C-9EA6-DF929625EA0E}">
        <p15:presenceInfo xmlns:p15="http://schemas.microsoft.com/office/powerpoint/2012/main" userId="Anna Kaly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291" autoAdjust="0"/>
  </p:normalViewPr>
  <p:slideViewPr>
    <p:cSldViewPr snapToGrid="0">
      <p:cViewPr varScale="1">
        <p:scale>
          <a:sx n="72" d="100"/>
          <a:sy n="72" d="100"/>
        </p:scale>
        <p:origin x="660" y="156"/>
      </p:cViewPr>
      <p:guideLst/>
    </p:cSldViewPr>
  </p:slideViewPr>
  <p:notesTextViewPr>
    <p:cViewPr>
      <p:scale>
        <a:sx n="1" d="1"/>
        <a:sy n="1" d="1"/>
      </p:scale>
      <p:origin x="0" y="0"/>
    </p:cViewPr>
  </p:notesTextViewPr>
  <p:sorterViewPr>
    <p:cViewPr varScale="1">
      <p:scale>
        <a:sx n="100" d="100"/>
        <a:sy n="100" d="100"/>
      </p:scale>
      <p:origin x="0" y="-69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A935D4-2CFA-49B8-BA01-634EADCC5B2B}" type="datetimeFigureOut">
              <a:rPr lang="el-GR" smtClean="0"/>
              <a:t>18/10/2023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425C8-F4DE-4980-BDEB-8D1C9F2A304B}" type="slidenum">
              <a:rPr lang="el-GR" smtClean="0"/>
              <a:t>‹#›</a:t>
            </a:fld>
            <a:endParaRPr lang="el-GR"/>
          </a:p>
        </p:txBody>
      </p:sp>
    </p:spTree>
    <p:extLst>
      <p:ext uri="{BB962C8B-B14F-4D97-AF65-F5344CB8AC3E}">
        <p14:creationId xmlns:p14="http://schemas.microsoft.com/office/powerpoint/2010/main" val="2597198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fr-CA" dirty="0"/>
              <a:t> fonction : </a:t>
            </a:r>
            <a:r>
              <a:rPr lang="fr-CA" b="1" dirty="0"/>
              <a:t>objet</a:t>
            </a:r>
            <a:r>
              <a:rPr lang="fr-CA" dirty="0"/>
              <a:t> car : Le directeur avait convoqué </a:t>
            </a:r>
            <a:r>
              <a:rPr lang="fr-CA" u="sng" dirty="0"/>
              <a:t>les employés</a:t>
            </a:r>
            <a:r>
              <a:rPr lang="fr-CA" dirty="0"/>
              <a:t>)</a:t>
            </a:r>
          </a:p>
          <a:p>
            <a:r>
              <a:rPr lang="fr-CA" dirty="0"/>
              <a:t>(Marie, la dame… ; fonction : </a:t>
            </a:r>
            <a:r>
              <a:rPr lang="fr-CA" b="1" dirty="0"/>
              <a:t>objet</a:t>
            </a:r>
            <a:r>
              <a:rPr lang="fr-CA" dirty="0"/>
              <a:t>)</a:t>
            </a:r>
          </a:p>
          <a:p>
            <a:r>
              <a:rPr lang="fr-CA" dirty="0"/>
              <a:t>(les gens… ; fonction : </a:t>
            </a:r>
            <a:r>
              <a:rPr lang="fr-CA" b="1" dirty="0"/>
              <a:t>objet</a:t>
            </a:r>
            <a:r>
              <a:rPr lang="fr-CA" dirty="0"/>
              <a:t>)</a:t>
            </a:r>
          </a:p>
          <a:p>
            <a:r>
              <a:rPr lang="fr-CA" dirty="0"/>
              <a:t>(les fleurs ; fonction : </a:t>
            </a:r>
            <a:r>
              <a:rPr lang="fr-CA" b="1" dirty="0"/>
              <a:t>objet</a:t>
            </a:r>
            <a:r>
              <a:rPr lang="fr-CA" dirty="0"/>
              <a:t>)</a:t>
            </a:r>
          </a:p>
          <a:p>
            <a:endParaRPr lang="el-GR" dirty="0"/>
          </a:p>
        </p:txBody>
      </p:sp>
      <p:sp>
        <p:nvSpPr>
          <p:cNvPr id="4" name="Θέση αριθμού διαφάνειας 3"/>
          <p:cNvSpPr>
            <a:spLocks noGrp="1"/>
          </p:cNvSpPr>
          <p:nvPr>
            <p:ph type="sldNum" sz="quarter" idx="5"/>
          </p:nvPr>
        </p:nvSpPr>
        <p:spPr/>
        <p:txBody>
          <a:bodyPr/>
          <a:lstStyle/>
          <a:p>
            <a:fld id="{66E425C8-F4DE-4980-BDEB-8D1C9F2A304B}" type="slidenum">
              <a:rPr lang="el-GR" smtClean="0"/>
              <a:t>3</a:t>
            </a:fld>
            <a:endParaRPr lang="el-GR"/>
          </a:p>
        </p:txBody>
      </p:sp>
    </p:spTree>
    <p:extLst>
      <p:ext uri="{BB962C8B-B14F-4D97-AF65-F5344CB8AC3E}">
        <p14:creationId xmlns:p14="http://schemas.microsoft.com/office/powerpoint/2010/main" val="3693480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06789A70-E0ED-4336-89E4-BAF49701D978}" type="datetimeFigureOut">
              <a:rPr lang="el-GR" smtClean="0"/>
              <a:t>18/10/2023</a:t>
            </a:fld>
            <a:endParaRPr lang="el-GR"/>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l-G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561FE211-6602-415E-B4EF-740C80B0C8D4}" type="slidenum">
              <a:rPr lang="el-GR" smtClean="0"/>
              <a:t>‹#›</a:t>
            </a:fld>
            <a:endParaRPr lang="el-GR"/>
          </a:p>
        </p:txBody>
      </p:sp>
    </p:spTree>
    <p:extLst>
      <p:ext uri="{BB962C8B-B14F-4D97-AF65-F5344CB8AC3E}">
        <p14:creationId xmlns:p14="http://schemas.microsoft.com/office/powerpoint/2010/main" val="126039686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6789A70-E0ED-4336-89E4-BAF49701D978}" type="datetimeFigureOut">
              <a:rPr lang="el-GR" smtClean="0"/>
              <a:t>18/10/2023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1FE211-6602-415E-B4EF-740C80B0C8D4}" type="slidenum">
              <a:rPr lang="el-GR" smtClean="0"/>
              <a:t>‹#›</a:t>
            </a:fld>
            <a:endParaRPr lang="el-GR"/>
          </a:p>
        </p:txBody>
      </p:sp>
    </p:spTree>
    <p:extLst>
      <p:ext uri="{BB962C8B-B14F-4D97-AF65-F5344CB8AC3E}">
        <p14:creationId xmlns:p14="http://schemas.microsoft.com/office/powerpoint/2010/main" val="375941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6789A70-E0ED-4336-89E4-BAF49701D978}" type="datetimeFigureOut">
              <a:rPr lang="el-GR" smtClean="0"/>
              <a:t>18/10/2023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1FE211-6602-415E-B4EF-740C80B0C8D4}" type="slidenum">
              <a:rPr lang="el-GR" smtClean="0"/>
              <a:t>‹#›</a:t>
            </a:fld>
            <a:endParaRPr lang="el-GR"/>
          </a:p>
        </p:txBody>
      </p:sp>
    </p:spTree>
    <p:extLst>
      <p:ext uri="{BB962C8B-B14F-4D97-AF65-F5344CB8AC3E}">
        <p14:creationId xmlns:p14="http://schemas.microsoft.com/office/powerpoint/2010/main" val="1616658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87CACF-814C-48E9-A8CC-B20DA689B14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D51947B3-8B60-43CF-A7FB-455BE56DC7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4E0D1D9-C2B2-464F-BB07-793F74DF8A19}"/>
              </a:ext>
            </a:extLst>
          </p:cNvPr>
          <p:cNvSpPr>
            <a:spLocks noGrp="1"/>
          </p:cNvSpPr>
          <p:nvPr>
            <p:ph type="dt" sz="half" idx="10"/>
          </p:nvPr>
        </p:nvSpPr>
        <p:spPr/>
        <p:txBody>
          <a:bodyPr/>
          <a:lstStyle/>
          <a:p>
            <a:fld id="{3070F10E-A3FA-4EA0-9097-3A44B15447A2}" type="datetimeFigureOut">
              <a:rPr lang="el-GR" smtClean="0"/>
              <a:t>18/10/2023</a:t>
            </a:fld>
            <a:endParaRPr lang="el-GR"/>
          </a:p>
        </p:txBody>
      </p:sp>
      <p:sp>
        <p:nvSpPr>
          <p:cNvPr id="5" name="Θέση υποσέλιδου 4">
            <a:extLst>
              <a:ext uri="{FF2B5EF4-FFF2-40B4-BE49-F238E27FC236}">
                <a16:creationId xmlns:a16="http://schemas.microsoft.com/office/drawing/2014/main" id="{819A562F-CE65-4B4E-B6AC-6AC28F4E34C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1834580-0DAC-4801-8188-D06AFF0BB8CB}"/>
              </a:ext>
            </a:extLst>
          </p:cNvPr>
          <p:cNvSpPr>
            <a:spLocks noGrp="1"/>
          </p:cNvSpPr>
          <p:nvPr>
            <p:ph type="sldNum" sz="quarter" idx="12"/>
          </p:nvPr>
        </p:nvSpPr>
        <p:spPr/>
        <p:txBody>
          <a:bodyPr/>
          <a:lstStyle/>
          <a:p>
            <a:fld id="{3A68312B-F55F-4722-B7C9-BB78DF6F0D9B}" type="slidenum">
              <a:rPr lang="el-GR" smtClean="0"/>
              <a:t>‹#›</a:t>
            </a:fld>
            <a:endParaRPr lang="el-GR"/>
          </a:p>
        </p:txBody>
      </p:sp>
    </p:spTree>
    <p:extLst>
      <p:ext uri="{BB962C8B-B14F-4D97-AF65-F5344CB8AC3E}">
        <p14:creationId xmlns:p14="http://schemas.microsoft.com/office/powerpoint/2010/main" val="1442194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B92F18-D700-4AC0-9728-9D7A4DEDBF2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BAB5742-D1ED-4558-B44D-88C3DAD6704B}"/>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BC382D8-8592-4257-8871-C5F3AA341CAE}"/>
              </a:ext>
            </a:extLst>
          </p:cNvPr>
          <p:cNvSpPr>
            <a:spLocks noGrp="1"/>
          </p:cNvSpPr>
          <p:nvPr>
            <p:ph type="dt" sz="half" idx="10"/>
          </p:nvPr>
        </p:nvSpPr>
        <p:spPr/>
        <p:txBody>
          <a:bodyPr/>
          <a:lstStyle/>
          <a:p>
            <a:fld id="{3070F10E-A3FA-4EA0-9097-3A44B15447A2}" type="datetimeFigureOut">
              <a:rPr lang="el-GR" smtClean="0"/>
              <a:t>18/10/2023</a:t>
            </a:fld>
            <a:endParaRPr lang="el-GR"/>
          </a:p>
        </p:txBody>
      </p:sp>
      <p:sp>
        <p:nvSpPr>
          <p:cNvPr id="5" name="Θέση υποσέλιδου 4">
            <a:extLst>
              <a:ext uri="{FF2B5EF4-FFF2-40B4-BE49-F238E27FC236}">
                <a16:creationId xmlns:a16="http://schemas.microsoft.com/office/drawing/2014/main" id="{BBD6E876-B818-4B05-B0B6-D01D85E020E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6EBA953-450B-4DDB-8A4A-2267C0ACAB69}"/>
              </a:ext>
            </a:extLst>
          </p:cNvPr>
          <p:cNvSpPr>
            <a:spLocks noGrp="1"/>
          </p:cNvSpPr>
          <p:nvPr>
            <p:ph type="sldNum" sz="quarter" idx="12"/>
          </p:nvPr>
        </p:nvSpPr>
        <p:spPr/>
        <p:txBody>
          <a:bodyPr/>
          <a:lstStyle/>
          <a:p>
            <a:fld id="{3A68312B-F55F-4722-B7C9-BB78DF6F0D9B}" type="slidenum">
              <a:rPr lang="el-GR" smtClean="0"/>
              <a:t>‹#›</a:t>
            </a:fld>
            <a:endParaRPr lang="el-GR"/>
          </a:p>
        </p:txBody>
      </p:sp>
    </p:spTree>
    <p:extLst>
      <p:ext uri="{BB962C8B-B14F-4D97-AF65-F5344CB8AC3E}">
        <p14:creationId xmlns:p14="http://schemas.microsoft.com/office/powerpoint/2010/main" val="1020564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07B2D6-89AC-4019-8606-E9A06C789E3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F854675-F9C7-4015-898A-9BA821991D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0D435B67-4BDC-4E86-A68D-15D0AE4D9827}"/>
              </a:ext>
            </a:extLst>
          </p:cNvPr>
          <p:cNvSpPr>
            <a:spLocks noGrp="1"/>
          </p:cNvSpPr>
          <p:nvPr>
            <p:ph type="dt" sz="half" idx="10"/>
          </p:nvPr>
        </p:nvSpPr>
        <p:spPr/>
        <p:txBody>
          <a:bodyPr/>
          <a:lstStyle/>
          <a:p>
            <a:fld id="{3070F10E-A3FA-4EA0-9097-3A44B15447A2}" type="datetimeFigureOut">
              <a:rPr lang="el-GR" smtClean="0"/>
              <a:t>18/10/2023</a:t>
            </a:fld>
            <a:endParaRPr lang="el-GR"/>
          </a:p>
        </p:txBody>
      </p:sp>
      <p:sp>
        <p:nvSpPr>
          <p:cNvPr id="5" name="Θέση υποσέλιδου 4">
            <a:extLst>
              <a:ext uri="{FF2B5EF4-FFF2-40B4-BE49-F238E27FC236}">
                <a16:creationId xmlns:a16="http://schemas.microsoft.com/office/drawing/2014/main" id="{A31DFD12-7FEE-441E-99D1-3928557C3A2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E064753-863C-402E-AD9F-93D973B1494A}"/>
              </a:ext>
            </a:extLst>
          </p:cNvPr>
          <p:cNvSpPr>
            <a:spLocks noGrp="1"/>
          </p:cNvSpPr>
          <p:nvPr>
            <p:ph type="sldNum" sz="quarter" idx="12"/>
          </p:nvPr>
        </p:nvSpPr>
        <p:spPr/>
        <p:txBody>
          <a:bodyPr/>
          <a:lstStyle/>
          <a:p>
            <a:fld id="{3A68312B-F55F-4722-B7C9-BB78DF6F0D9B}" type="slidenum">
              <a:rPr lang="el-GR" smtClean="0"/>
              <a:t>‹#›</a:t>
            </a:fld>
            <a:endParaRPr lang="el-GR"/>
          </a:p>
        </p:txBody>
      </p:sp>
    </p:spTree>
    <p:extLst>
      <p:ext uri="{BB962C8B-B14F-4D97-AF65-F5344CB8AC3E}">
        <p14:creationId xmlns:p14="http://schemas.microsoft.com/office/powerpoint/2010/main" val="2363009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937664-A631-431D-BCA1-F9F1B7E3691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829BAEB-9E51-4514-A744-4CC5CAF83596}"/>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7B091CF3-BA3F-43BB-BA8B-59080AEC9325}"/>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50FD2CCC-A734-452E-AAB6-2C5F9F2D084F}"/>
              </a:ext>
            </a:extLst>
          </p:cNvPr>
          <p:cNvSpPr>
            <a:spLocks noGrp="1"/>
          </p:cNvSpPr>
          <p:nvPr>
            <p:ph type="dt" sz="half" idx="10"/>
          </p:nvPr>
        </p:nvSpPr>
        <p:spPr/>
        <p:txBody>
          <a:bodyPr/>
          <a:lstStyle/>
          <a:p>
            <a:fld id="{3070F10E-A3FA-4EA0-9097-3A44B15447A2}" type="datetimeFigureOut">
              <a:rPr lang="el-GR" smtClean="0"/>
              <a:t>18/10/2023</a:t>
            </a:fld>
            <a:endParaRPr lang="el-GR"/>
          </a:p>
        </p:txBody>
      </p:sp>
      <p:sp>
        <p:nvSpPr>
          <p:cNvPr id="6" name="Θέση υποσέλιδου 5">
            <a:extLst>
              <a:ext uri="{FF2B5EF4-FFF2-40B4-BE49-F238E27FC236}">
                <a16:creationId xmlns:a16="http://schemas.microsoft.com/office/drawing/2014/main" id="{E2D57A76-999A-4E47-8190-4C6349C2B7B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405F743-BC9B-41F4-A1FB-7869F1C3D71A}"/>
              </a:ext>
            </a:extLst>
          </p:cNvPr>
          <p:cNvSpPr>
            <a:spLocks noGrp="1"/>
          </p:cNvSpPr>
          <p:nvPr>
            <p:ph type="sldNum" sz="quarter" idx="12"/>
          </p:nvPr>
        </p:nvSpPr>
        <p:spPr/>
        <p:txBody>
          <a:bodyPr/>
          <a:lstStyle/>
          <a:p>
            <a:fld id="{3A68312B-F55F-4722-B7C9-BB78DF6F0D9B}" type="slidenum">
              <a:rPr lang="el-GR" smtClean="0"/>
              <a:t>‹#›</a:t>
            </a:fld>
            <a:endParaRPr lang="el-GR"/>
          </a:p>
        </p:txBody>
      </p:sp>
    </p:spTree>
    <p:extLst>
      <p:ext uri="{BB962C8B-B14F-4D97-AF65-F5344CB8AC3E}">
        <p14:creationId xmlns:p14="http://schemas.microsoft.com/office/powerpoint/2010/main" val="3314464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FE0862-2143-4E08-8444-9D487464DF63}"/>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8BDB48B-7704-49B9-8A01-73E46143D0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C161E66D-9FEA-4588-8FB6-115E70CFB277}"/>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43E7D920-E9D6-4766-BB03-1B288AEB20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6701612-D67B-41A5-8344-9771819EF640}"/>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3CFFB5D5-9BE9-4C92-8EAD-53C7134DF41B}"/>
              </a:ext>
            </a:extLst>
          </p:cNvPr>
          <p:cNvSpPr>
            <a:spLocks noGrp="1"/>
          </p:cNvSpPr>
          <p:nvPr>
            <p:ph type="dt" sz="half" idx="10"/>
          </p:nvPr>
        </p:nvSpPr>
        <p:spPr/>
        <p:txBody>
          <a:bodyPr/>
          <a:lstStyle/>
          <a:p>
            <a:fld id="{3070F10E-A3FA-4EA0-9097-3A44B15447A2}" type="datetimeFigureOut">
              <a:rPr lang="el-GR" smtClean="0"/>
              <a:t>18/10/2023</a:t>
            </a:fld>
            <a:endParaRPr lang="el-GR"/>
          </a:p>
        </p:txBody>
      </p:sp>
      <p:sp>
        <p:nvSpPr>
          <p:cNvPr id="8" name="Θέση υποσέλιδου 7">
            <a:extLst>
              <a:ext uri="{FF2B5EF4-FFF2-40B4-BE49-F238E27FC236}">
                <a16:creationId xmlns:a16="http://schemas.microsoft.com/office/drawing/2014/main" id="{189888AF-D5B3-4E4F-A773-49B443562593}"/>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E722766F-8EC4-476E-B697-8D65AFA08A11}"/>
              </a:ext>
            </a:extLst>
          </p:cNvPr>
          <p:cNvSpPr>
            <a:spLocks noGrp="1"/>
          </p:cNvSpPr>
          <p:nvPr>
            <p:ph type="sldNum" sz="quarter" idx="12"/>
          </p:nvPr>
        </p:nvSpPr>
        <p:spPr/>
        <p:txBody>
          <a:bodyPr/>
          <a:lstStyle/>
          <a:p>
            <a:fld id="{3A68312B-F55F-4722-B7C9-BB78DF6F0D9B}" type="slidenum">
              <a:rPr lang="el-GR" smtClean="0"/>
              <a:t>‹#›</a:t>
            </a:fld>
            <a:endParaRPr lang="el-GR"/>
          </a:p>
        </p:txBody>
      </p:sp>
    </p:spTree>
    <p:extLst>
      <p:ext uri="{BB962C8B-B14F-4D97-AF65-F5344CB8AC3E}">
        <p14:creationId xmlns:p14="http://schemas.microsoft.com/office/powerpoint/2010/main" val="3896422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CC5B2B-7686-4E16-B780-B4F4E2BB836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D7CC3C26-C404-4AB3-9CF0-725CAD631B66}"/>
              </a:ext>
            </a:extLst>
          </p:cNvPr>
          <p:cNvSpPr>
            <a:spLocks noGrp="1"/>
          </p:cNvSpPr>
          <p:nvPr>
            <p:ph type="dt" sz="half" idx="10"/>
          </p:nvPr>
        </p:nvSpPr>
        <p:spPr/>
        <p:txBody>
          <a:bodyPr/>
          <a:lstStyle/>
          <a:p>
            <a:fld id="{3070F10E-A3FA-4EA0-9097-3A44B15447A2}" type="datetimeFigureOut">
              <a:rPr lang="el-GR" smtClean="0"/>
              <a:t>18/10/2023</a:t>
            </a:fld>
            <a:endParaRPr lang="el-GR"/>
          </a:p>
        </p:txBody>
      </p:sp>
      <p:sp>
        <p:nvSpPr>
          <p:cNvPr id="4" name="Θέση υποσέλιδου 3">
            <a:extLst>
              <a:ext uri="{FF2B5EF4-FFF2-40B4-BE49-F238E27FC236}">
                <a16:creationId xmlns:a16="http://schemas.microsoft.com/office/drawing/2014/main" id="{CA04BB06-1D4F-405C-A3A2-FB5B681252AB}"/>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00F6971-490B-480C-B665-04449EB2F059}"/>
              </a:ext>
            </a:extLst>
          </p:cNvPr>
          <p:cNvSpPr>
            <a:spLocks noGrp="1"/>
          </p:cNvSpPr>
          <p:nvPr>
            <p:ph type="sldNum" sz="quarter" idx="12"/>
          </p:nvPr>
        </p:nvSpPr>
        <p:spPr/>
        <p:txBody>
          <a:bodyPr/>
          <a:lstStyle/>
          <a:p>
            <a:fld id="{3A68312B-F55F-4722-B7C9-BB78DF6F0D9B}" type="slidenum">
              <a:rPr lang="el-GR" smtClean="0"/>
              <a:t>‹#›</a:t>
            </a:fld>
            <a:endParaRPr lang="el-GR"/>
          </a:p>
        </p:txBody>
      </p:sp>
    </p:spTree>
    <p:extLst>
      <p:ext uri="{BB962C8B-B14F-4D97-AF65-F5344CB8AC3E}">
        <p14:creationId xmlns:p14="http://schemas.microsoft.com/office/powerpoint/2010/main" val="2994866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41B481CA-A7C6-4B89-BD2D-E86BF1EDAEEE}"/>
              </a:ext>
            </a:extLst>
          </p:cNvPr>
          <p:cNvSpPr>
            <a:spLocks noGrp="1"/>
          </p:cNvSpPr>
          <p:nvPr>
            <p:ph type="dt" sz="half" idx="10"/>
          </p:nvPr>
        </p:nvSpPr>
        <p:spPr/>
        <p:txBody>
          <a:bodyPr/>
          <a:lstStyle/>
          <a:p>
            <a:fld id="{3070F10E-A3FA-4EA0-9097-3A44B15447A2}" type="datetimeFigureOut">
              <a:rPr lang="el-GR" smtClean="0"/>
              <a:t>18/10/2023</a:t>
            </a:fld>
            <a:endParaRPr lang="el-GR"/>
          </a:p>
        </p:txBody>
      </p:sp>
      <p:sp>
        <p:nvSpPr>
          <p:cNvPr id="3" name="Θέση υποσέλιδου 2">
            <a:extLst>
              <a:ext uri="{FF2B5EF4-FFF2-40B4-BE49-F238E27FC236}">
                <a16:creationId xmlns:a16="http://schemas.microsoft.com/office/drawing/2014/main" id="{AEAD07CF-764F-4C08-BB1C-19207B6FDCDE}"/>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14E3472-2228-41B7-9BBE-4ADC31B9556B}"/>
              </a:ext>
            </a:extLst>
          </p:cNvPr>
          <p:cNvSpPr>
            <a:spLocks noGrp="1"/>
          </p:cNvSpPr>
          <p:nvPr>
            <p:ph type="sldNum" sz="quarter" idx="12"/>
          </p:nvPr>
        </p:nvSpPr>
        <p:spPr/>
        <p:txBody>
          <a:bodyPr/>
          <a:lstStyle/>
          <a:p>
            <a:fld id="{3A68312B-F55F-4722-B7C9-BB78DF6F0D9B}" type="slidenum">
              <a:rPr lang="el-GR" smtClean="0"/>
              <a:t>‹#›</a:t>
            </a:fld>
            <a:endParaRPr lang="el-GR"/>
          </a:p>
        </p:txBody>
      </p:sp>
    </p:spTree>
    <p:extLst>
      <p:ext uri="{BB962C8B-B14F-4D97-AF65-F5344CB8AC3E}">
        <p14:creationId xmlns:p14="http://schemas.microsoft.com/office/powerpoint/2010/main" val="2774690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76DBED-6B18-4BCC-A05A-18909F36D44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5B82889-551E-49A1-B315-D0690EE242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70578AEF-18D5-4DDC-AE43-B63DB3652E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62340C1-6716-4E09-A9E2-80B33DD6E597}"/>
              </a:ext>
            </a:extLst>
          </p:cNvPr>
          <p:cNvSpPr>
            <a:spLocks noGrp="1"/>
          </p:cNvSpPr>
          <p:nvPr>
            <p:ph type="dt" sz="half" idx="10"/>
          </p:nvPr>
        </p:nvSpPr>
        <p:spPr/>
        <p:txBody>
          <a:bodyPr/>
          <a:lstStyle/>
          <a:p>
            <a:fld id="{3070F10E-A3FA-4EA0-9097-3A44B15447A2}" type="datetimeFigureOut">
              <a:rPr lang="el-GR" smtClean="0"/>
              <a:t>18/10/2023</a:t>
            </a:fld>
            <a:endParaRPr lang="el-GR"/>
          </a:p>
        </p:txBody>
      </p:sp>
      <p:sp>
        <p:nvSpPr>
          <p:cNvPr id="6" name="Θέση υποσέλιδου 5">
            <a:extLst>
              <a:ext uri="{FF2B5EF4-FFF2-40B4-BE49-F238E27FC236}">
                <a16:creationId xmlns:a16="http://schemas.microsoft.com/office/drawing/2014/main" id="{B3730B24-6158-4C4E-9461-B06D3F3E163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02BC4D0-EB1A-4845-8812-C83A1B54B1EE}"/>
              </a:ext>
            </a:extLst>
          </p:cNvPr>
          <p:cNvSpPr>
            <a:spLocks noGrp="1"/>
          </p:cNvSpPr>
          <p:nvPr>
            <p:ph type="sldNum" sz="quarter" idx="12"/>
          </p:nvPr>
        </p:nvSpPr>
        <p:spPr/>
        <p:txBody>
          <a:bodyPr/>
          <a:lstStyle/>
          <a:p>
            <a:fld id="{3A68312B-F55F-4722-B7C9-BB78DF6F0D9B}" type="slidenum">
              <a:rPr lang="el-GR" smtClean="0"/>
              <a:t>‹#›</a:t>
            </a:fld>
            <a:endParaRPr lang="el-GR"/>
          </a:p>
        </p:txBody>
      </p:sp>
    </p:spTree>
    <p:extLst>
      <p:ext uri="{BB962C8B-B14F-4D97-AF65-F5344CB8AC3E}">
        <p14:creationId xmlns:p14="http://schemas.microsoft.com/office/powerpoint/2010/main" val="97213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06789A70-E0ED-4336-89E4-BAF49701D978}" type="datetimeFigureOut">
              <a:rPr lang="el-GR" smtClean="0"/>
              <a:t>18/10/2023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61FE211-6602-415E-B4EF-740C80B0C8D4}" type="slidenum">
              <a:rPr lang="el-GR" smtClean="0"/>
              <a:t>‹#›</a:t>
            </a:fld>
            <a:endParaRPr lang="el-GR"/>
          </a:p>
        </p:txBody>
      </p:sp>
    </p:spTree>
    <p:extLst>
      <p:ext uri="{BB962C8B-B14F-4D97-AF65-F5344CB8AC3E}">
        <p14:creationId xmlns:p14="http://schemas.microsoft.com/office/powerpoint/2010/main" val="2785903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D8D448-9AA5-4AE5-92CC-34D826D8E85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B0F8A2AE-E658-426E-ACDD-3169F49CE8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8B598A78-93D7-40A1-9F05-F6144EEDE1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AB34D3D-ABDE-471D-A907-3C7844DBC688}"/>
              </a:ext>
            </a:extLst>
          </p:cNvPr>
          <p:cNvSpPr>
            <a:spLocks noGrp="1"/>
          </p:cNvSpPr>
          <p:nvPr>
            <p:ph type="dt" sz="half" idx="10"/>
          </p:nvPr>
        </p:nvSpPr>
        <p:spPr/>
        <p:txBody>
          <a:bodyPr/>
          <a:lstStyle/>
          <a:p>
            <a:fld id="{3070F10E-A3FA-4EA0-9097-3A44B15447A2}" type="datetimeFigureOut">
              <a:rPr lang="el-GR" smtClean="0"/>
              <a:t>18/10/2023</a:t>
            </a:fld>
            <a:endParaRPr lang="el-GR"/>
          </a:p>
        </p:txBody>
      </p:sp>
      <p:sp>
        <p:nvSpPr>
          <p:cNvPr id="6" name="Θέση υποσέλιδου 5">
            <a:extLst>
              <a:ext uri="{FF2B5EF4-FFF2-40B4-BE49-F238E27FC236}">
                <a16:creationId xmlns:a16="http://schemas.microsoft.com/office/drawing/2014/main" id="{B32CFEEB-BDF1-4F44-A335-580DB57C284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B40D792-35BE-4802-AE87-D388AFF3FF47}"/>
              </a:ext>
            </a:extLst>
          </p:cNvPr>
          <p:cNvSpPr>
            <a:spLocks noGrp="1"/>
          </p:cNvSpPr>
          <p:nvPr>
            <p:ph type="sldNum" sz="quarter" idx="12"/>
          </p:nvPr>
        </p:nvSpPr>
        <p:spPr/>
        <p:txBody>
          <a:bodyPr/>
          <a:lstStyle/>
          <a:p>
            <a:fld id="{3A68312B-F55F-4722-B7C9-BB78DF6F0D9B}" type="slidenum">
              <a:rPr lang="el-GR" smtClean="0"/>
              <a:t>‹#›</a:t>
            </a:fld>
            <a:endParaRPr lang="el-GR"/>
          </a:p>
        </p:txBody>
      </p:sp>
    </p:spTree>
    <p:extLst>
      <p:ext uri="{BB962C8B-B14F-4D97-AF65-F5344CB8AC3E}">
        <p14:creationId xmlns:p14="http://schemas.microsoft.com/office/powerpoint/2010/main" val="3176094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CDE15D-0ACC-4B92-80C2-2CC3B2FF7C3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A04F345-9801-4703-8C60-9D5ECE59B7C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A7FDDF1-A5C9-4AB9-92AD-4B456CFFBD29}"/>
              </a:ext>
            </a:extLst>
          </p:cNvPr>
          <p:cNvSpPr>
            <a:spLocks noGrp="1"/>
          </p:cNvSpPr>
          <p:nvPr>
            <p:ph type="dt" sz="half" idx="10"/>
          </p:nvPr>
        </p:nvSpPr>
        <p:spPr/>
        <p:txBody>
          <a:bodyPr/>
          <a:lstStyle/>
          <a:p>
            <a:fld id="{3070F10E-A3FA-4EA0-9097-3A44B15447A2}" type="datetimeFigureOut">
              <a:rPr lang="el-GR" smtClean="0"/>
              <a:t>18/10/2023</a:t>
            </a:fld>
            <a:endParaRPr lang="el-GR"/>
          </a:p>
        </p:txBody>
      </p:sp>
      <p:sp>
        <p:nvSpPr>
          <p:cNvPr id="5" name="Θέση υποσέλιδου 4">
            <a:extLst>
              <a:ext uri="{FF2B5EF4-FFF2-40B4-BE49-F238E27FC236}">
                <a16:creationId xmlns:a16="http://schemas.microsoft.com/office/drawing/2014/main" id="{1457FDE6-21DC-43B7-B820-D78CBD4BA25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2A0D3EC-82AB-4A7E-8CAE-5B822747EC39}"/>
              </a:ext>
            </a:extLst>
          </p:cNvPr>
          <p:cNvSpPr>
            <a:spLocks noGrp="1"/>
          </p:cNvSpPr>
          <p:nvPr>
            <p:ph type="sldNum" sz="quarter" idx="12"/>
          </p:nvPr>
        </p:nvSpPr>
        <p:spPr/>
        <p:txBody>
          <a:bodyPr/>
          <a:lstStyle/>
          <a:p>
            <a:fld id="{3A68312B-F55F-4722-B7C9-BB78DF6F0D9B}" type="slidenum">
              <a:rPr lang="el-GR" smtClean="0"/>
              <a:t>‹#›</a:t>
            </a:fld>
            <a:endParaRPr lang="el-GR"/>
          </a:p>
        </p:txBody>
      </p:sp>
    </p:spTree>
    <p:extLst>
      <p:ext uri="{BB962C8B-B14F-4D97-AF65-F5344CB8AC3E}">
        <p14:creationId xmlns:p14="http://schemas.microsoft.com/office/powerpoint/2010/main" val="3093433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080C0A6-203C-479A-880C-B1E16A65DC3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33A7918-DE9A-438D-8D6C-F31B78602069}"/>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A764A23-957F-4176-BF78-40D7DCC2F438}"/>
              </a:ext>
            </a:extLst>
          </p:cNvPr>
          <p:cNvSpPr>
            <a:spLocks noGrp="1"/>
          </p:cNvSpPr>
          <p:nvPr>
            <p:ph type="dt" sz="half" idx="10"/>
          </p:nvPr>
        </p:nvSpPr>
        <p:spPr/>
        <p:txBody>
          <a:bodyPr/>
          <a:lstStyle/>
          <a:p>
            <a:fld id="{3070F10E-A3FA-4EA0-9097-3A44B15447A2}" type="datetimeFigureOut">
              <a:rPr lang="el-GR" smtClean="0"/>
              <a:t>18/10/2023</a:t>
            </a:fld>
            <a:endParaRPr lang="el-GR"/>
          </a:p>
        </p:txBody>
      </p:sp>
      <p:sp>
        <p:nvSpPr>
          <p:cNvPr id="5" name="Θέση υποσέλιδου 4">
            <a:extLst>
              <a:ext uri="{FF2B5EF4-FFF2-40B4-BE49-F238E27FC236}">
                <a16:creationId xmlns:a16="http://schemas.microsoft.com/office/drawing/2014/main" id="{7EC66144-7CF3-4CD3-8BBB-C7EBB8E359E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F37A901-5B91-4DF8-8070-291DCA759D44}"/>
              </a:ext>
            </a:extLst>
          </p:cNvPr>
          <p:cNvSpPr>
            <a:spLocks noGrp="1"/>
          </p:cNvSpPr>
          <p:nvPr>
            <p:ph type="sldNum" sz="quarter" idx="12"/>
          </p:nvPr>
        </p:nvSpPr>
        <p:spPr/>
        <p:txBody>
          <a:bodyPr/>
          <a:lstStyle/>
          <a:p>
            <a:fld id="{3A68312B-F55F-4722-B7C9-BB78DF6F0D9B}" type="slidenum">
              <a:rPr lang="el-GR" smtClean="0"/>
              <a:t>‹#›</a:t>
            </a:fld>
            <a:endParaRPr lang="el-GR"/>
          </a:p>
        </p:txBody>
      </p:sp>
    </p:spTree>
    <p:extLst>
      <p:ext uri="{BB962C8B-B14F-4D97-AF65-F5344CB8AC3E}">
        <p14:creationId xmlns:p14="http://schemas.microsoft.com/office/powerpoint/2010/main" val="3329336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06789A70-E0ED-4336-89E4-BAF49701D978}" type="datetimeFigureOut">
              <a:rPr lang="el-GR" smtClean="0"/>
              <a:t>18/10/2023</a:t>
            </a:fld>
            <a:endParaRPr lang="el-GR"/>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l-GR"/>
          </a:p>
        </p:txBody>
      </p:sp>
      <p:sp>
        <p:nvSpPr>
          <p:cNvPr id="6" name="Slide Number Placeholder 5"/>
          <p:cNvSpPr>
            <a:spLocks noGrp="1"/>
          </p:cNvSpPr>
          <p:nvPr>
            <p:ph type="sldNum" sz="quarter" idx="12"/>
          </p:nvPr>
        </p:nvSpPr>
        <p:spPr>
          <a:xfrm>
            <a:off x="8604504" y="5211060"/>
            <a:ext cx="2112264" cy="228600"/>
          </a:xfrm>
        </p:spPr>
        <p:txBody>
          <a:bodyPr/>
          <a:lstStyle/>
          <a:p>
            <a:fld id="{561FE211-6602-415E-B4EF-740C80B0C8D4}" type="slidenum">
              <a:rPr lang="el-GR" smtClean="0"/>
              <a:t>‹#›</a:t>
            </a:fld>
            <a:endParaRPr lang="el-GR"/>
          </a:p>
        </p:txBody>
      </p:sp>
    </p:spTree>
    <p:extLst>
      <p:ext uri="{BB962C8B-B14F-4D97-AF65-F5344CB8AC3E}">
        <p14:creationId xmlns:p14="http://schemas.microsoft.com/office/powerpoint/2010/main" val="396292797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6789A70-E0ED-4336-89E4-BAF49701D978}" type="datetimeFigureOut">
              <a:rPr lang="el-GR" smtClean="0"/>
              <a:t>18/10/2023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61FE211-6602-415E-B4EF-740C80B0C8D4}" type="slidenum">
              <a:rPr lang="el-GR" smtClean="0"/>
              <a:t>‹#›</a:t>
            </a:fld>
            <a:endParaRPr lang="el-GR"/>
          </a:p>
        </p:txBody>
      </p:sp>
    </p:spTree>
    <p:extLst>
      <p:ext uri="{BB962C8B-B14F-4D97-AF65-F5344CB8AC3E}">
        <p14:creationId xmlns:p14="http://schemas.microsoft.com/office/powerpoint/2010/main" val="2348464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06789A70-E0ED-4336-89E4-BAF49701D978}" type="datetimeFigureOut">
              <a:rPr lang="el-GR" smtClean="0"/>
              <a:t>18/10/2023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61FE211-6602-415E-B4EF-740C80B0C8D4}" type="slidenum">
              <a:rPr lang="el-GR" smtClean="0"/>
              <a:t>‹#›</a:t>
            </a:fld>
            <a:endParaRPr lang="el-GR"/>
          </a:p>
        </p:txBody>
      </p:sp>
    </p:spTree>
    <p:extLst>
      <p:ext uri="{BB962C8B-B14F-4D97-AF65-F5344CB8AC3E}">
        <p14:creationId xmlns:p14="http://schemas.microsoft.com/office/powerpoint/2010/main" val="425334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06789A70-E0ED-4336-89E4-BAF49701D978}" type="datetimeFigureOut">
              <a:rPr lang="el-GR" smtClean="0"/>
              <a:t>18/10/2023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61FE211-6602-415E-B4EF-740C80B0C8D4}" type="slidenum">
              <a:rPr lang="el-GR" smtClean="0"/>
              <a:t>‹#›</a:t>
            </a:fld>
            <a:endParaRPr lang="el-GR"/>
          </a:p>
        </p:txBody>
      </p:sp>
    </p:spTree>
    <p:extLst>
      <p:ext uri="{BB962C8B-B14F-4D97-AF65-F5344CB8AC3E}">
        <p14:creationId xmlns:p14="http://schemas.microsoft.com/office/powerpoint/2010/main" val="73390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789A70-E0ED-4336-89E4-BAF49701D978}" type="datetimeFigureOut">
              <a:rPr lang="el-GR" smtClean="0"/>
              <a:t>18/10/2023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61FE211-6602-415E-B4EF-740C80B0C8D4}" type="slidenum">
              <a:rPr lang="el-GR" smtClean="0"/>
              <a:t>‹#›</a:t>
            </a:fld>
            <a:endParaRPr lang="el-GR"/>
          </a:p>
        </p:txBody>
      </p:sp>
    </p:spTree>
    <p:extLst>
      <p:ext uri="{BB962C8B-B14F-4D97-AF65-F5344CB8AC3E}">
        <p14:creationId xmlns:p14="http://schemas.microsoft.com/office/powerpoint/2010/main" val="3016822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8" name="Date Placeholder 7"/>
          <p:cNvSpPr>
            <a:spLocks noGrp="1"/>
          </p:cNvSpPr>
          <p:nvPr>
            <p:ph type="dt" sz="half" idx="10"/>
          </p:nvPr>
        </p:nvSpPr>
        <p:spPr/>
        <p:txBody>
          <a:bodyPr/>
          <a:lstStyle/>
          <a:p>
            <a:fld id="{06789A70-E0ED-4336-89E4-BAF49701D978}" type="datetimeFigureOut">
              <a:rPr lang="el-GR" smtClean="0"/>
              <a:t>18/10/2023</a:t>
            </a:fld>
            <a:endParaRPr lang="el-GR"/>
          </a:p>
        </p:txBody>
      </p:sp>
      <p:sp>
        <p:nvSpPr>
          <p:cNvPr id="9" name="Footer Placeholder 8"/>
          <p:cNvSpPr>
            <a:spLocks noGrp="1"/>
          </p:cNvSpPr>
          <p:nvPr>
            <p:ph type="ftr" sz="quarter" idx="11"/>
          </p:nvPr>
        </p:nvSpPr>
        <p:spPr/>
        <p:txBody>
          <a:bodyPr/>
          <a:lstStyle>
            <a:lvl1pPr algn="r">
              <a:defRPr/>
            </a:lvl1pPr>
          </a:lstStyle>
          <a:p>
            <a:endParaRPr lang="el-GR"/>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561FE211-6602-415E-B4EF-740C80B0C8D4}" type="slidenum">
              <a:rPr lang="el-GR" smtClean="0"/>
              <a:t>‹#›</a:t>
            </a:fld>
            <a:endParaRPr lang="el-GR"/>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22274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06789A70-E0ED-4336-89E4-BAF49701D978}" type="datetimeFigureOut">
              <a:rPr lang="el-GR" smtClean="0"/>
              <a:t>18/10/2023</a:t>
            </a:fld>
            <a:endParaRPr lang="el-G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l-GR"/>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561FE211-6602-415E-B4EF-740C80B0C8D4}" type="slidenum">
              <a:rPr lang="el-GR" smtClean="0"/>
              <a:t>‹#›</a:t>
            </a:fld>
            <a:endParaRPr lang="el-G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34486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06789A70-E0ED-4336-89E4-BAF49701D978}" type="datetimeFigureOut">
              <a:rPr lang="el-GR" smtClean="0"/>
              <a:t>18/10/2023</a:t>
            </a:fld>
            <a:endParaRPr lang="el-GR"/>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l-GR"/>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561FE211-6602-415E-B4EF-740C80B0C8D4}" type="slidenum">
              <a:rPr lang="el-GR" smtClean="0"/>
              <a:t>‹#›</a:t>
            </a:fld>
            <a:endParaRPr lang="el-GR"/>
          </a:p>
        </p:txBody>
      </p:sp>
    </p:spTree>
    <p:extLst>
      <p:ext uri="{BB962C8B-B14F-4D97-AF65-F5344CB8AC3E}">
        <p14:creationId xmlns:p14="http://schemas.microsoft.com/office/powerpoint/2010/main" val="7881894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DD6D3038-9E74-45F4-AA55-CE6061AD3C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AB13428-E61D-4C30-9994-C4A15EB34B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C31DED6-FEBE-40B4-A8BA-7493574D59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0F10E-A3FA-4EA0-9097-3A44B15447A2}" type="datetimeFigureOut">
              <a:rPr lang="el-GR" smtClean="0"/>
              <a:t>18/10/2023</a:t>
            </a:fld>
            <a:endParaRPr lang="el-GR"/>
          </a:p>
        </p:txBody>
      </p:sp>
      <p:sp>
        <p:nvSpPr>
          <p:cNvPr id="5" name="Θέση υποσέλιδου 4">
            <a:extLst>
              <a:ext uri="{FF2B5EF4-FFF2-40B4-BE49-F238E27FC236}">
                <a16:creationId xmlns:a16="http://schemas.microsoft.com/office/drawing/2014/main" id="{EC9D95D5-BD93-46D3-B28E-D381D60AA4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A9F807A-4724-4C70-B5EE-22927B0C7C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8312B-F55F-4722-B7C9-BB78DF6F0D9B}" type="slidenum">
              <a:rPr lang="el-GR" smtClean="0"/>
              <a:t>‹#›</a:t>
            </a:fld>
            <a:endParaRPr lang="el-GR"/>
          </a:p>
        </p:txBody>
      </p:sp>
    </p:spTree>
    <p:extLst>
      <p:ext uri="{BB962C8B-B14F-4D97-AF65-F5344CB8AC3E}">
        <p14:creationId xmlns:p14="http://schemas.microsoft.com/office/powerpoint/2010/main" val="37797812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r.wikipedia.org/wiki/&#201;dith_Piaf"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naturaimer.over-blog.net/article-la-radio-qui-chante-116696387.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hantefrance.com/artist/128152-marion-cotillard/biographie"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lepoint.fr/gastronomie/paul-bocuse-ses-restaurants-resteront-une-affaire-de-famille-23-01-2018-2188958_82.php"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llocine.fr/personne/fichepersonne_gen_cpersonne=4318.html" TargetMode="External"/><Relationship Id="rId2" Type="http://schemas.openxmlformats.org/officeDocument/2006/relationships/hyperlink" Target="http://www.allocine.fr/film/fichefilm_gen_cfilm=1582.html"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lebaobabbleu.com/2016/04/15/5o-les-pronoms-relatifs-composes/"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B77249-F0FD-4863-9665-CB07579126C8}"/>
              </a:ext>
            </a:extLst>
          </p:cNvPr>
          <p:cNvSpPr>
            <a:spLocks noGrp="1"/>
          </p:cNvSpPr>
          <p:nvPr>
            <p:ph type="ctrTitle"/>
          </p:nvPr>
        </p:nvSpPr>
        <p:spPr/>
        <p:txBody>
          <a:bodyPr>
            <a:normAutofit fontScale="90000"/>
          </a:bodyPr>
          <a:lstStyle/>
          <a:p>
            <a:r>
              <a:rPr lang="el-GR" dirty="0"/>
              <a:t>641015 – ΓΡΑΠΤΟΣ ΛΟΓΟΣ – ΚΕΙΜΕΝΑ &amp; ΓΡΑΜΜΑΤΙΚΗ</a:t>
            </a:r>
          </a:p>
        </p:txBody>
      </p:sp>
      <p:sp>
        <p:nvSpPr>
          <p:cNvPr id="3" name="Υπότιτλος 2">
            <a:extLst>
              <a:ext uri="{FF2B5EF4-FFF2-40B4-BE49-F238E27FC236}">
                <a16:creationId xmlns:a16="http://schemas.microsoft.com/office/drawing/2014/main" id="{2FFF2FBB-8741-46D6-951D-78E89D605AEF}"/>
              </a:ext>
            </a:extLst>
          </p:cNvPr>
          <p:cNvSpPr>
            <a:spLocks noGrp="1"/>
          </p:cNvSpPr>
          <p:nvPr>
            <p:ph type="subTitle" idx="1"/>
          </p:nvPr>
        </p:nvSpPr>
        <p:spPr/>
        <p:txBody>
          <a:bodyPr>
            <a:normAutofit fontScale="85000" lnSpcReduction="20000"/>
          </a:bodyPr>
          <a:lstStyle/>
          <a:p>
            <a:r>
              <a:rPr lang="en-US" dirty="0"/>
              <a:t>202</a:t>
            </a:r>
            <a:r>
              <a:rPr lang="el-GR" dirty="0"/>
              <a:t>3-2024</a:t>
            </a:r>
            <a:endParaRPr lang="en-US" dirty="0"/>
          </a:p>
          <a:p>
            <a:r>
              <a:rPr lang="en-US" dirty="0" err="1"/>
              <a:t>Cours</a:t>
            </a:r>
            <a:r>
              <a:rPr lang="en-US" dirty="0"/>
              <a:t> 3</a:t>
            </a:r>
            <a:endParaRPr lang="el-GR" dirty="0"/>
          </a:p>
        </p:txBody>
      </p:sp>
    </p:spTree>
    <p:extLst>
      <p:ext uri="{BB962C8B-B14F-4D97-AF65-F5344CB8AC3E}">
        <p14:creationId xmlns:p14="http://schemas.microsoft.com/office/powerpoint/2010/main" val="2079657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Yes, Piaf did have one great regret | France | The Guardian">
            <a:extLst>
              <a:ext uri="{FF2B5EF4-FFF2-40B4-BE49-F238E27FC236}">
                <a16:creationId xmlns:a16="http://schemas.microsoft.com/office/drawing/2014/main" id="{62E5B3A6-9BC7-4E69-97AB-F3B094922B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766" r="32462"/>
          <a:stretch/>
        </p:blipFill>
        <p:spPr bwMode="auto">
          <a:xfrm>
            <a:off x="7837371" y="237744"/>
            <a:ext cx="4124416" cy="6382512"/>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891D1FF4-7F97-4936-9A4C-9FB71D8FB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D9A77D1D-AFFD-4E64-B91E-A275C5BD37B9}"/>
              </a:ext>
            </a:extLst>
          </p:cNvPr>
          <p:cNvSpPr>
            <a:spLocks noGrp="1"/>
          </p:cNvSpPr>
          <p:nvPr>
            <p:ph type="title"/>
          </p:nvPr>
        </p:nvSpPr>
        <p:spPr>
          <a:xfrm>
            <a:off x="109024" y="-406940"/>
            <a:ext cx="7781697" cy="1744183"/>
          </a:xfrm>
        </p:spPr>
        <p:txBody>
          <a:bodyPr>
            <a:normAutofit/>
          </a:bodyPr>
          <a:lstStyle/>
          <a:p>
            <a:r>
              <a:rPr lang="fr-CA" sz="4400" b="1" dirty="0"/>
              <a:t>La </a:t>
            </a:r>
            <a:r>
              <a:rPr lang="fr-CA" sz="4400" b="1" dirty="0" err="1"/>
              <a:t>biogra</a:t>
            </a:r>
            <a:r>
              <a:rPr lang="en-US" sz="4400" b="1" dirty="0" err="1"/>
              <a:t>ph</a:t>
            </a:r>
            <a:r>
              <a:rPr lang="fr-CA" sz="4400" b="1" dirty="0" err="1"/>
              <a:t>ie</a:t>
            </a:r>
            <a:r>
              <a:rPr lang="fr-CA" sz="4400" b="1" dirty="0"/>
              <a:t> d' Édith Piaf</a:t>
            </a:r>
            <a:endParaRPr lang="el-GR" sz="4400" dirty="0"/>
          </a:p>
        </p:txBody>
      </p:sp>
      <p:sp>
        <p:nvSpPr>
          <p:cNvPr id="3" name="Θέση περιεχομένου 2">
            <a:extLst>
              <a:ext uri="{FF2B5EF4-FFF2-40B4-BE49-F238E27FC236}">
                <a16:creationId xmlns:a16="http://schemas.microsoft.com/office/drawing/2014/main" id="{D01CE3E3-D6E7-48AF-8DEE-2E8C48DCA1E2}"/>
              </a:ext>
            </a:extLst>
          </p:cNvPr>
          <p:cNvSpPr>
            <a:spLocks noGrp="1"/>
          </p:cNvSpPr>
          <p:nvPr>
            <p:ph idx="1"/>
          </p:nvPr>
        </p:nvSpPr>
        <p:spPr>
          <a:xfrm>
            <a:off x="230213" y="784936"/>
            <a:ext cx="7469300" cy="6073064"/>
          </a:xfrm>
        </p:spPr>
        <p:txBody>
          <a:bodyPr>
            <a:normAutofit fontScale="92500" lnSpcReduction="10000"/>
          </a:bodyPr>
          <a:lstStyle/>
          <a:p>
            <a:pPr marL="0" indent="0" algn="just">
              <a:lnSpc>
                <a:spcPct val="90000"/>
              </a:lnSpc>
              <a:buNone/>
            </a:pPr>
            <a:r>
              <a:rPr lang="fr-CA" dirty="0"/>
              <a:t>	Edith Piaf, née Édith Giovanna Gassion le 19 décembre 1915 à Paris et morte le 10 octobre 1963 à Grasse, est une chanteuse française de music-hall archétype de la chanteuse grasseyante par son roulement des r. Elle est l'une des dernières interprètes de la chanson réaliste française. </a:t>
            </a:r>
          </a:p>
          <a:p>
            <a:pPr marL="0" indent="0" algn="just">
              <a:lnSpc>
                <a:spcPct val="90000"/>
              </a:lnSpc>
              <a:buNone/>
            </a:pPr>
            <a:r>
              <a:rPr lang="fr-CA" dirty="0"/>
              <a:t>	Cinquante ans après sa mort, elle demeure la plus célèbre chanteuse francophone à travers le monde surnommée à ses débuts « la Môme Piaf », elle est à l'origine de nombreux succès devenus des classiques du répertoire, comme </a:t>
            </a:r>
            <a:r>
              <a:rPr lang="fr-CA" i="1" dirty="0"/>
              <a:t>La Vie en rose</a:t>
            </a:r>
            <a:r>
              <a:rPr lang="fr-CA" dirty="0"/>
              <a:t>, </a:t>
            </a:r>
            <a:r>
              <a:rPr lang="fr-CA" i="1" dirty="0"/>
              <a:t>Non, je ne regrette rien</a:t>
            </a:r>
            <a:r>
              <a:rPr lang="fr-CA" dirty="0"/>
              <a:t>, </a:t>
            </a:r>
            <a:r>
              <a:rPr lang="fr-CA" i="1" dirty="0"/>
              <a:t>l'Hymne à l'amour</a:t>
            </a:r>
            <a:r>
              <a:rPr lang="fr-CA" dirty="0"/>
              <a:t>, </a:t>
            </a:r>
            <a:r>
              <a:rPr lang="fr-CA" i="1" dirty="0"/>
              <a:t>Mon légionnaire</a:t>
            </a:r>
            <a:r>
              <a:rPr lang="fr-CA" dirty="0"/>
              <a:t>, </a:t>
            </a:r>
            <a:r>
              <a:rPr lang="fr-CA" i="1" dirty="0"/>
              <a:t>La Foule</a:t>
            </a:r>
            <a:r>
              <a:rPr lang="fr-CA" dirty="0"/>
              <a:t>, </a:t>
            </a:r>
            <a:r>
              <a:rPr lang="fr-CA" i="1" dirty="0"/>
              <a:t>Milord</a:t>
            </a:r>
            <a:r>
              <a:rPr lang="fr-CA" dirty="0"/>
              <a:t>, </a:t>
            </a:r>
            <a:r>
              <a:rPr lang="fr-CA" i="1" dirty="0"/>
              <a:t>Mon Dieu </a:t>
            </a:r>
            <a:r>
              <a:rPr lang="fr-CA" dirty="0"/>
              <a:t>ou encore </a:t>
            </a:r>
            <a:r>
              <a:rPr lang="fr-CA" i="1" dirty="0"/>
              <a:t>L'Accordéoniste</a:t>
            </a:r>
            <a:r>
              <a:rPr lang="fr-CA" dirty="0"/>
              <a:t>. </a:t>
            </a:r>
          </a:p>
          <a:p>
            <a:pPr marL="0" indent="0" algn="just">
              <a:lnSpc>
                <a:spcPct val="90000"/>
              </a:lnSpc>
              <a:buNone/>
            </a:pPr>
            <a:r>
              <a:rPr lang="fr-CA" dirty="0"/>
              <a:t>	Chanteuse à l'interprétation et la voix saisissante, elle a inspiré de nombreux compositeurs, a été le mentor d'artistes plus jeunes tels qu'Yves Montand, Charles Aznavour, Les Compagnons de la chanson, Georges Moustaki, et a connu une renommée internationale, malgré une fin de carrière rendue difficile par de graves problèmes de santé et une mort survenue à seulement 47 ans. À son cinquantième anniversaire de décès, le 10 octobre 2013, ses chansons sont passées au domaine public au Canada.</a:t>
            </a:r>
            <a:endParaRPr lang="el-GR" dirty="0"/>
          </a:p>
          <a:p>
            <a:pPr marL="0" indent="0" algn="r">
              <a:lnSpc>
                <a:spcPct val="90000"/>
              </a:lnSpc>
              <a:buNone/>
            </a:pPr>
            <a:r>
              <a:rPr lang="fr-CA" sz="1300" dirty="0"/>
              <a:t>   </a:t>
            </a:r>
            <a:r>
              <a:rPr lang="fr-CA" sz="1000" dirty="0">
                <a:hlinkClick r:id="rId3"/>
              </a:rPr>
              <a:t>https://fr.wikipedia.org/wiki/</a:t>
            </a:r>
            <a:r>
              <a:rPr lang="fr-CA" sz="1000" dirty="0" err="1">
                <a:hlinkClick r:id="rId3"/>
              </a:rPr>
              <a:t>Édith_Piaf</a:t>
            </a:r>
            <a:endParaRPr lang="fr-CA" sz="1000" dirty="0"/>
          </a:p>
          <a:p>
            <a:pPr marL="0" indent="0" algn="r">
              <a:lnSpc>
                <a:spcPct val="90000"/>
              </a:lnSpc>
              <a:buNone/>
            </a:pPr>
            <a:endParaRPr lang="el-GR" sz="1000" dirty="0"/>
          </a:p>
          <a:p>
            <a:pPr marL="342900" indent="-342900" algn="just">
              <a:lnSpc>
                <a:spcPct val="90000"/>
              </a:lnSpc>
              <a:buFont typeface="+mj-lt"/>
              <a:buAutoNum type="arabicPeriod"/>
            </a:pPr>
            <a:r>
              <a:rPr lang="fr-CA" sz="1700" b="1" dirty="0"/>
              <a:t>Lisez en diagonal le texte ci-dessous et gardez l’essentiel. Ensuite faites des phrases commençant par : </a:t>
            </a:r>
            <a:r>
              <a:rPr lang="fr-CA" sz="1700" b="1" i="1" dirty="0"/>
              <a:t>C’est un homme ou une femme qui… dont…à qui….</a:t>
            </a:r>
            <a:endParaRPr lang="el-GR" sz="1700" b="1" i="1" dirty="0"/>
          </a:p>
          <a:p>
            <a:pPr marL="342900" indent="-342900" algn="just">
              <a:lnSpc>
                <a:spcPct val="90000"/>
              </a:lnSpc>
              <a:buFont typeface="+mj-lt"/>
              <a:buAutoNum type="arabicPeriod"/>
            </a:pPr>
            <a:r>
              <a:rPr lang="fr-CA" sz="1700" b="1" dirty="0"/>
              <a:t>La classe doit deviner de qui vous parlez.</a:t>
            </a:r>
            <a:endParaRPr lang="el-GR" sz="1700" b="1" dirty="0"/>
          </a:p>
          <a:p>
            <a:pPr marL="0" indent="0">
              <a:lnSpc>
                <a:spcPct val="90000"/>
              </a:lnSpc>
              <a:buNone/>
            </a:pPr>
            <a:endParaRPr lang="el-GR" sz="1300" dirty="0"/>
          </a:p>
        </p:txBody>
      </p:sp>
    </p:spTree>
    <p:extLst>
      <p:ext uri="{BB962C8B-B14F-4D97-AF65-F5344CB8AC3E}">
        <p14:creationId xmlns:p14="http://schemas.microsoft.com/office/powerpoint/2010/main" val="1481354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Who is Who: Zaz | clickatlife">
            <a:extLst>
              <a:ext uri="{FF2B5EF4-FFF2-40B4-BE49-F238E27FC236}">
                <a16:creationId xmlns:a16="http://schemas.microsoft.com/office/drawing/2014/main" id="{D8B4C982-F879-4246-8BC8-CB8A2C7795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572" r="32823" b="1"/>
          <a:stretch/>
        </p:blipFill>
        <p:spPr bwMode="auto">
          <a:xfrm>
            <a:off x="190846" y="237744"/>
            <a:ext cx="4040033" cy="6382512"/>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BE7270DF-375F-4ECC-989A-D033E481AE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9465"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DE67113D-B681-4496-84AA-3AFE59011000}"/>
              </a:ext>
            </a:extLst>
          </p:cNvPr>
          <p:cNvSpPr>
            <a:spLocks noGrp="1"/>
          </p:cNvSpPr>
          <p:nvPr>
            <p:ph type="title"/>
          </p:nvPr>
        </p:nvSpPr>
        <p:spPr>
          <a:xfrm>
            <a:off x="4372034" y="-100584"/>
            <a:ext cx="7511822" cy="1746504"/>
          </a:xfrm>
        </p:spPr>
        <p:txBody>
          <a:bodyPr>
            <a:normAutofit/>
          </a:bodyPr>
          <a:lstStyle/>
          <a:p>
            <a:pPr algn="ctr"/>
            <a:r>
              <a:rPr lang="fr-CA" sz="3200" b="1" dirty="0"/>
              <a:t>Biographies d’hommes ou de femmes célèbres</a:t>
            </a:r>
            <a:endParaRPr lang="el-GR" sz="3200" b="1" dirty="0"/>
          </a:p>
        </p:txBody>
      </p:sp>
      <p:sp>
        <p:nvSpPr>
          <p:cNvPr id="3" name="Θέση περιεχομένου 2">
            <a:extLst>
              <a:ext uri="{FF2B5EF4-FFF2-40B4-BE49-F238E27FC236}">
                <a16:creationId xmlns:a16="http://schemas.microsoft.com/office/drawing/2014/main" id="{D9F5BE99-3C27-4697-9D56-38B8F8FA113F}"/>
              </a:ext>
            </a:extLst>
          </p:cNvPr>
          <p:cNvSpPr>
            <a:spLocks noGrp="1"/>
          </p:cNvSpPr>
          <p:nvPr>
            <p:ph idx="1"/>
          </p:nvPr>
        </p:nvSpPr>
        <p:spPr>
          <a:xfrm>
            <a:off x="4372034" y="1645920"/>
            <a:ext cx="7511822" cy="4974336"/>
          </a:xfrm>
        </p:spPr>
        <p:txBody>
          <a:bodyPr>
            <a:normAutofit fontScale="92500" lnSpcReduction="20000"/>
          </a:bodyPr>
          <a:lstStyle/>
          <a:p>
            <a:pPr marL="0" indent="0" algn="just">
              <a:lnSpc>
                <a:spcPct val="90000"/>
              </a:lnSpc>
              <a:buNone/>
            </a:pPr>
            <a:r>
              <a:rPr lang="fr-CA" sz="2400" dirty="0"/>
              <a:t>	Sa mère était professeur d'espagnol et son père travaillait dans une compagnie d'électricité. En 1985, dès l'âge de cinq ans, Isabelle entre au conservatoire de Tours, avec sa sœur et son frère. Elle y fait ses études jusqu'à ses onze ans. Elle étudie surtout le solfège, le violon, le piano, la guitare et le chant choral. </a:t>
            </a:r>
          </a:p>
          <a:p>
            <a:pPr marL="0" indent="0" algn="just">
              <a:lnSpc>
                <a:spcPct val="90000"/>
              </a:lnSpc>
              <a:buNone/>
            </a:pPr>
            <a:r>
              <a:rPr lang="fr-CA" sz="2400" dirty="0"/>
              <a:t>	En 1994, au divorce de leurs parents les trois enfants suivent leur mère à Libourne près de Bordeaux. En 1995, Isabelle prend des cours de chant pendant un an, à Bordeaux, elle suit aussi des cours de kung-fu, avec un entraîneur professionnel.</a:t>
            </a:r>
            <a:endParaRPr lang="el-GR" sz="2400" dirty="0"/>
          </a:p>
          <a:p>
            <a:pPr marL="0" indent="0" algn="r">
              <a:lnSpc>
                <a:spcPct val="90000"/>
              </a:lnSpc>
              <a:buNone/>
            </a:pPr>
            <a:r>
              <a:rPr lang="fr-CA" sz="1300" u="sng" dirty="0">
                <a:hlinkClick r:id="rId3"/>
              </a:rPr>
              <a:t>http://naturaimer.over-blog.net/article-la-radio-qui-chante-116696387.html</a:t>
            </a:r>
            <a:endParaRPr lang="fr-CA" sz="1300" u="sng" dirty="0"/>
          </a:p>
          <a:p>
            <a:pPr marL="0" indent="0">
              <a:lnSpc>
                <a:spcPct val="90000"/>
              </a:lnSpc>
              <a:buNone/>
            </a:pPr>
            <a:endParaRPr lang="fr-CA" sz="1300" u="sng" dirty="0"/>
          </a:p>
          <a:p>
            <a:pPr marL="0" indent="0">
              <a:lnSpc>
                <a:spcPct val="90000"/>
              </a:lnSpc>
              <a:buNone/>
            </a:pPr>
            <a:endParaRPr lang="el-GR" sz="1300" dirty="0"/>
          </a:p>
          <a:p>
            <a:pPr marL="342900" indent="-342900">
              <a:lnSpc>
                <a:spcPct val="90000"/>
              </a:lnSpc>
              <a:buFont typeface="+mj-lt"/>
              <a:buAutoNum type="arabicPeriod"/>
            </a:pPr>
            <a:r>
              <a:rPr lang="fr-CA" sz="1900" b="1" dirty="0"/>
              <a:t>Lisez en diagonal le texte ci-dessous et gardez l’essentiel. Ensuite faites des phrases commençant par : </a:t>
            </a:r>
            <a:r>
              <a:rPr lang="fr-CA" sz="1900" b="1" i="1" dirty="0"/>
              <a:t>C’est un homme ou une femme qui… dont…à qui….</a:t>
            </a:r>
            <a:endParaRPr lang="el-GR" sz="1900" b="1" i="1" dirty="0"/>
          </a:p>
          <a:p>
            <a:pPr marL="342900" indent="-342900">
              <a:lnSpc>
                <a:spcPct val="90000"/>
              </a:lnSpc>
              <a:buFont typeface="+mj-lt"/>
              <a:buAutoNum type="arabicPeriod"/>
            </a:pPr>
            <a:r>
              <a:rPr lang="fr-CA" sz="1900" b="1" dirty="0"/>
              <a:t>La classe doit deviner de qui vous parlez.</a:t>
            </a:r>
            <a:endParaRPr lang="el-GR" sz="1900" b="1" dirty="0"/>
          </a:p>
          <a:p>
            <a:pPr marL="0" indent="0">
              <a:lnSpc>
                <a:spcPct val="90000"/>
              </a:lnSpc>
              <a:buNone/>
            </a:pPr>
            <a:endParaRPr lang="el-GR" sz="1300" dirty="0"/>
          </a:p>
        </p:txBody>
      </p:sp>
    </p:spTree>
    <p:extLst>
      <p:ext uri="{BB962C8B-B14F-4D97-AF65-F5344CB8AC3E}">
        <p14:creationId xmlns:p14="http://schemas.microsoft.com/office/powerpoint/2010/main" val="13340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DF60A2-6F9E-4B0F-B3AC-131B21A1B629}"/>
              </a:ext>
            </a:extLst>
          </p:cNvPr>
          <p:cNvSpPr>
            <a:spLocks noGrp="1"/>
          </p:cNvSpPr>
          <p:nvPr>
            <p:ph type="title"/>
          </p:nvPr>
        </p:nvSpPr>
        <p:spPr/>
        <p:txBody>
          <a:bodyPr/>
          <a:lstStyle/>
          <a:p>
            <a:r>
              <a:rPr lang="en-US" b="1" dirty="0" err="1"/>
              <a:t>Exercice</a:t>
            </a:r>
            <a:r>
              <a:rPr lang="en-US" b="1" dirty="0"/>
              <a:t> 1</a:t>
            </a:r>
            <a:endParaRPr lang="el-GR" b="1" dirty="0"/>
          </a:p>
        </p:txBody>
      </p:sp>
      <p:pic>
        <p:nvPicPr>
          <p:cNvPr id="5" name="Θέση περιεχομένου 4">
            <a:extLst>
              <a:ext uri="{FF2B5EF4-FFF2-40B4-BE49-F238E27FC236}">
                <a16:creationId xmlns:a16="http://schemas.microsoft.com/office/drawing/2014/main" id="{B5938CCC-87B3-473C-AF31-F91FE39CA4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6868" y="372597"/>
            <a:ext cx="7796908" cy="6094464"/>
          </a:xfrm>
        </p:spPr>
      </p:pic>
    </p:spTree>
    <p:extLst>
      <p:ext uri="{BB962C8B-B14F-4D97-AF65-F5344CB8AC3E}">
        <p14:creationId xmlns:p14="http://schemas.microsoft.com/office/powerpoint/2010/main" val="3539830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7A888D-13E9-48E1-A0BE-B6AA82EF9C79}"/>
              </a:ext>
            </a:extLst>
          </p:cNvPr>
          <p:cNvSpPr>
            <a:spLocks noGrp="1"/>
          </p:cNvSpPr>
          <p:nvPr>
            <p:ph type="title"/>
          </p:nvPr>
        </p:nvSpPr>
        <p:spPr>
          <a:xfrm>
            <a:off x="371060" y="364299"/>
            <a:ext cx="10058400" cy="1371600"/>
          </a:xfrm>
        </p:spPr>
        <p:txBody>
          <a:bodyPr/>
          <a:lstStyle/>
          <a:p>
            <a:r>
              <a:rPr lang="en-US" b="1" dirty="0" err="1"/>
              <a:t>Exercice</a:t>
            </a:r>
            <a:r>
              <a:rPr lang="en-US" b="1" dirty="0"/>
              <a:t> 2</a:t>
            </a:r>
            <a:endParaRPr lang="el-GR" b="1" dirty="0"/>
          </a:p>
        </p:txBody>
      </p:sp>
      <p:pic>
        <p:nvPicPr>
          <p:cNvPr id="5" name="Θέση περιεχομένου 4">
            <a:extLst>
              <a:ext uri="{FF2B5EF4-FFF2-40B4-BE49-F238E27FC236}">
                <a16:creationId xmlns:a16="http://schemas.microsoft.com/office/drawing/2014/main" id="{2080480D-2B0C-4E40-9C2F-5B91D0A0DA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1588" y="1348883"/>
            <a:ext cx="8980326" cy="5363479"/>
          </a:xfrm>
        </p:spPr>
      </p:pic>
    </p:spTree>
    <p:extLst>
      <p:ext uri="{BB962C8B-B14F-4D97-AF65-F5344CB8AC3E}">
        <p14:creationId xmlns:p14="http://schemas.microsoft.com/office/powerpoint/2010/main" val="1115937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2DF0B8-F957-441B-A467-FDFD60FDA4C3}"/>
              </a:ext>
            </a:extLst>
          </p:cNvPr>
          <p:cNvSpPr>
            <a:spLocks noGrp="1"/>
          </p:cNvSpPr>
          <p:nvPr>
            <p:ph type="title"/>
          </p:nvPr>
        </p:nvSpPr>
        <p:spPr>
          <a:xfrm>
            <a:off x="990600" y="344658"/>
            <a:ext cx="10058400" cy="1371600"/>
          </a:xfrm>
        </p:spPr>
        <p:txBody>
          <a:bodyPr/>
          <a:lstStyle/>
          <a:p>
            <a:r>
              <a:rPr lang="fr-CA" b="1" dirty="0"/>
              <a:t>La biographie de….</a:t>
            </a:r>
            <a:endParaRPr lang="el-GR" b="1" dirty="0"/>
          </a:p>
        </p:txBody>
      </p:sp>
      <p:sp>
        <p:nvSpPr>
          <p:cNvPr id="3" name="Θέση περιεχομένου 2">
            <a:extLst>
              <a:ext uri="{FF2B5EF4-FFF2-40B4-BE49-F238E27FC236}">
                <a16:creationId xmlns:a16="http://schemas.microsoft.com/office/drawing/2014/main" id="{08127BBA-D9F8-4DCD-9755-1BBDFF27FDCA}"/>
              </a:ext>
            </a:extLst>
          </p:cNvPr>
          <p:cNvSpPr>
            <a:spLocks noGrp="1"/>
          </p:cNvSpPr>
          <p:nvPr>
            <p:ph idx="1"/>
          </p:nvPr>
        </p:nvSpPr>
        <p:spPr>
          <a:xfrm>
            <a:off x="886265" y="1434904"/>
            <a:ext cx="11057205" cy="5423096"/>
          </a:xfrm>
        </p:spPr>
        <p:txBody>
          <a:bodyPr>
            <a:normAutofit fontScale="85000" lnSpcReduction="10000"/>
          </a:bodyPr>
          <a:lstStyle/>
          <a:p>
            <a:pPr marL="0" indent="0" algn="just">
              <a:buNone/>
            </a:pPr>
            <a:r>
              <a:rPr lang="fr-CA" dirty="0"/>
              <a:t>Albert est né le 7 novembre 1913 à Mondovi en Algérie Française et est mort le 4 janvier 1960 à Villeblevin dans un accident de voiture. Ce fut un célèbre romancier français de l'absurde mais aussi un dramaturge, un essayiste et un philosophe. </a:t>
            </a:r>
          </a:p>
          <a:p>
            <a:pPr marL="0" indent="0" algn="just">
              <a:buNone/>
            </a:pPr>
            <a:r>
              <a:rPr lang="fr-CA" dirty="0"/>
              <a:t>Son père, Lucien, était un descendant des premiers français arrivés en Algérie et sa mère, Catherine H. Sintès, une descendante d'espagnols vivants aussi en Algérie. Son père meurt lors de la Première Guerre mondiale quelques années plus tard et Albert part vivre à Alger, dans les quartiers pauvres, chez sa grand-mère, avec sa mère. Cette dernière travail beaucoup, c'est donc sa grand-mère qui élèvera Albert et son frère aîné Lucien. </a:t>
            </a:r>
          </a:p>
          <a:p>
            <a:pPr marL="0" indent="0" algn="just">
              <a:buNone/>
            </a:pPr>
            <a:r>
              <a:rPr lang="fr-CA" dirty="0"/>
              <a:t>Albert commence ses études et est remarqué en 1923 par l'un de ses professeurs, Louis Germain, qui l'incite à poursuivre ses études. Il entre donc au Lycée Bugeaud en 1930, il est diagnostiqué tuberculeux et c'est cette dernière qui l’empêchera de passer son agrégation de philosophie. En 1934 il épouse Simone Hié. Il travaille alors au journal "Alger Républicain", journal de Front Populaire dans lequel il publie des articles sur les conditions de vie des algériens, comme le reportage </a:t>
            </a:r>
            <a:r>
              <a:rPr lang="fr-CA" i="1" dirty="0"/>
              <a:t>Misère de la Kabylie</a:t>
            </a:r>
            <a:r>
              <a:rPr lang="fr-CA" dirty="0"/>
              <a:t>. Il adhère au Parti Communiste Français en 1935 mais se retire dès 1937. </a:t>
            </a:r>
          </a:p>
          <a:p>
            <a:pPr marL="0" indent="0" algn="just">
              <a:buNone/>
            </a:pPr>
            <a:r>
              <a:rPr lang="fr-CA" dirty="0"/>
              <a:t>En 1940, le journal "Alger Républicain" est interdit, Albert quitte l'Algérie pour la métropole. Là-bas, il commence à écrire des romans comme le </a:t>
            </a:r>
            <a:r>
              <a:rPr lang="fr-CA" i="1" dirty="0"/>
              <a:t>Mythe de Sisyphe</a:t>
            </a:r>
            <a:r>
              <a:rPr lang="fr-CA" dirty="0"/>
              <a:t> et </a:t>
            </a:r>
            <a:r>
              <a:rPr lang="fr-CA" i="1" dirty="0"/>
              <a:t>l’Étranger </a:t>
            </a:r>
            <a:r>
              <a:rPr lang="fr-CA" dirty="0"/>
              <a:t>en 1942 grâce auxquels il commence à avoir de la notoriété (bien que </a:t>
            </a:r>
            <a:r>
              <a:rPr lang="fr-CA" i="1" dirty="0"/>
              <a:t>l’Étranger</a:t>
            </a:r>
            <a:r>
              <a:rPr lang="fr-CA" dirty="0"/>
              <a:t> ait été commencé beaucoup plus tôt). En 1944, il rencontre Jean-Paul Sartre, avec lequel il a d'abord des rapports amicaux mais qui tournent à l'hostilité. </a:t>
            </a:r>
          </a:p>
          <a:p>
            <a:pPr marL="0" indent="0" algn="just">
              <a:buNone/>
            </a:pPr>
            <a:r>
              <a:rPr lang="fr-CA" dirty="0"/>
              <a:t>En 1945 paraît </a:t>
            </a:r>
            <a:r>
              <a:rPr lang="fr-CA" i="1" dirty="0"/>
              <a:t>Caligula</a:t>
            </a:r>
            <a:r>
              <a:rPr lang="fr-CA" dirty="0"/>
              <a:t> puis, en 1947, </a:t>
            </a:r>
            <a:r>
              <a:rPr lang="fr-CA" i="1" dirty="0"/>
              <a:t>La Peste</a:t>
            </a:r>
            <a:r>
              <a:rPr lang="fr-CA" dirty="0"/>
              <a:t>, qui fait diptyque avec </a:t>
            </a:r>
            <a:r>
              <a:rPr lang="fr-CA" i="1" dirty="0"/>
              <a:t>l’Étranger.</a:t>
            </a:r>
            <a:r>
              <a:rPr lang="fr-CA" dirty="0"/>
              <a:t>  En 1956, paraît </a:t>
            </a:r>
            <a:r>
              <a:rPr lang="fr-CA" i="1" dirty="0"/>
              <a:t>La Chute</a:t>
            </a:r>
            <a:r>
              <a:rPr lang="fr-CA" dirty="0"/>
              <a:t> et en octobre de l'année suivante Albert reçoit le prix Nobel de littérature. Lors de la guerre en Algérie, Albert défend une Algérie française mais n'appartenant pas qu'au colons français. Il va même à Alger pour lancer un appel à la réconciliation le 4 janvier. </a:t>
            </a:r>
            <a:endParaRPr lang="el-GR" dirty="0"/>
          </a:p>
          <a:p>
            <a:pPr marL="0" indent="0" algn="r">
              <a:buNone/>
            </a:pPr>
            <a:r>
              <a:rPr lang="fr-CA" dirty="0"/>
              <a:t>                  www.litteranautes.blogspot.gr</a:t>
            </a:r>
            <a:endParaRPr lang="el-GR" dirty="0"/>
          </a:p>
          <a:p>
            <a:pPr marL="0" indent="0" algn="just">
              <a:buNone/>
            </a:pPr>
            <a:endParaRPr lang="el-GR" dirty="0"/>
          </a:p>
        </p:txBody>
      </p:sp>
    </p:spTree>
    <p:extLst>
      <p:ext uri="{BB962C8B-B14F-4D97-AF65-F5344CB8AC3E}">
        <p14:creationId xmlns:p14="http://schemas.microsoft.com/office/powerpoint/2010/main" val="2732343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D7E445-7373-450A-AD1E-61EDC606FE23}"/>
              </a:ext>
            </a:extLst>
          </p:cNvPr>
          <p:cNvSpPr>
            <a:spLocks noGrp="1"/>
          </p:cNvSpPr>
          <p:nvPr>
            <p:ph type="title"/>
          </p:nvPr>
        </p:nvSpPr>
        <p:spPr>
          <a:xfrm>
            <a:off x="1066800" y="429065"/>
            <a:ext cx="10058400" cy="1371600"/>
          </a:xfrm>
        </p:spPr>
        <p:txBody>
          <a:bodyPr/>
          <a:lstStyle/>
          <a:p>
            <a:r>
              <a:rPr lang="en-US" b="1" dirty="0" err="1"/>
              <a:t>Exercice</a:t>
            </a:r>
            <a:endParaRPr lang="el-GR" b="1" dirty="0"/>
          </a:p>
        </p:txBody>
      </p:sp>
      <p:sp>
        <p:nvSpPr>
          <p:cNvPr id="3" name="Θέση περιεχομένου 2">
            <a:extLst>
              <a:ext uri="{FF2B5EF4-FFF2-40B4-BE49-F238E27FC236}">
                <a16:creationId xmlns:a16="http://schemas.microsoft.com/office/drawing/2014/main" id="{233D51BF-D3AF-4CF7-9945-3DE38EF20DD8}"/>
              </a:ext>
            </a:extLst>
          </p:cNvPr>
          <p:cNvSpPr>
            <a:spLocks noGrp="1"/>
          </p:cNvSpPr>
          <p:nvPr>
            <p:ph idx="1"/>
          </p:nvPr>
        </p:nvSpPr>
        <p:spPr>
          <a:xfrm>
            <a:off x="576775" y="1392702"/>
            <a:ext cx="11282289" cy="5359790"/>
          </a:xfrm>
        </p:spPr>
        <p:txBody>
          <a:bodyPr>
            <a:normAutofit fontScale="85000" lnSpcReduction="10000"/>
          </a:bodyPr>
          <a:lstStyle/>
          <a:p>
            <a:r>
              <a:rPr lang="en-US" b="1" dirty="0" err="1"/>
              <a:t>Faites</a:t>
            </a:r>
            <a:r>
              <a:rPr lang="en-US" b="1" dirty="0"/>
              <a:t> la </a:t>
            </a:r>
            <a:r>
              <a:rPr lang="en-US" b="1" dirty="0" err="1"/>
              <a:t>biographie</a:t>
            </a:r>
            <a:r>
              <a:rPr lang="en-US" b="1" dirty="0"/>
              <a:t> </a:t>
            </a:r>
            <a:r>
              <a:rPr lang="en-US" b="1" dirty="0" err="1"/>
              <a:t>d’une</a:t>
            </a:r>
            <a:r>
              <a:rPr lang="en-US" b="1" dirty="0"/>
              <a:t> </a:t>
            </a:r>
            <a:r>
              <a:rPr lang="en-US" b="1" dirty="0" err="1"/>
              <a:t>personne</a:t>
            </a:r>
            <a:r>
              <a:rPr lang="en-US" b="1" dirty="0"/>
              <a:t> célèbre.</a:t>
            </a:r>
          </a:p>
          <a:p>
            <a:r>
              <a:rPr lang="fr-CA" b="1" dirty="0"/>
              <a:t>Ensuite faites des phrases commençant par : </a:t>
            </a:r>
            <a:endParaRPr lang="el-GR" b="1" dirty="0"/>
          </a:p>
          <a:p>
            <a:pPr marL="0" indent="0">
              <a:buNone/>
            </a:pPr>
            <a:r>
              <a:rPr lang="fr-CA" b="1" dirty="0"/>
              <a:t>	C’est un homme ou une femme qui… dont…à qui….</a:t>
            </a:r>
            <a:endParaRPr lang="el-GR" b="1" dirty="0"/>
          </a:p>
          <a:p>
            <a:r>
              <a:rPr lang="fr-CA" b="1" dirty="0"/>
              <a:t>La classe doit deviner de qui vous parlez.</a:t>
            </a:r>
          </a:p>
          <a:p>
            <a:pPr marL="0" indent="0">
              <a:buNone/>
            </a:pPr>
            <a:endParaRPr lang="fr-CA" dirty="0"/>
          </a:p>
          <a:p>
            <a:pPr marL="0" indent="0">
              <a:buNone/>
            </a:pPr>
            <a:r>
              <a:rPr lang="fr-CA" b="1" dirty="0"/>
              <a:t>Échantillon de phrases proposées</a:t>
            </a:r>
            <a:r>
              <a:rPr lang="fr-CA" dirty="0"/>
              <a:t> :</a:t>
            </a:r>
            <a:endParaRPr lang="el-GR" dirty="0"/>
          </a:p>
          <a:p>
            <a:r>
              <a:rPr lang="fr-CA" dirty="0"/>
              <a:t>C’est une personne qui est à la fois acteur (et même l’acteur français le plus connu), producteur de cinéma et homme d’affaires. C’est quelqu’un qui a changé de nationalité pour ne pas payer d’impôts dans son pays.</a:t>
            </a:r>
            <a:endParaRPr lang="el-GR" dirty="0"/>
          </a:p>
          <a:p>
            <a:r>
              <a:rPr lang="fr-CA" dirty="0"/>
              <a:t>C’est une chanteuse française qui est connue sous le nom de </a:t>
            </a:r>
            <a:r>
              <a:rPr lang="fr-CA" i="1" dirty="0"/>
              <a:t>La Môme</a:t>
            </a:r>
            <a:r>
              <a:rPr lang="fr-CA" dirty="0"/>
              <a:t>. </a:t>
            </a:r>
            <a:endParaRPr lang="el-GR" dirty="0"/>
          </a:p>
          <a:p>
            <a:r>
              <a:rPr lang="fr-CA" dirty="0"/>
              <a:t>C’est un acteur français dont la carrière s’étend du cinéma classique français au cinéma américain.</a:t>
            </a:r>
            <a:endParaRPr lang="el-GR" dirty="0"/>
          </a:p>
          <a:p>
            <a:r>
              <a:rPr lang="fr-CA" dirty="0"/>
              <a:t>C’est un écrivain qui est également éditeur et philosophe et dont l’une des œuvres est </a:t>
            </a:r>
            <a:r>
              <a:rPr lang="fr-CA" i="1" dirty="0"/>
              <a:t>La Peste</a:t>
            </a:r>
            <a:r>
              <a:rPr lang="fr-CA" dirty="0"/>
              <a:t>, mais dont l’œuvre la plus connue est </a:t>
            </a:r>
            <a:r>
              <a:rPr lang="fr-CA" i="1" dirty="0"/>
              <a:t>L’étranger</a:t>
            </a:r>
            <a:r>
              <a:rPr lang="fr-CA" dirty="0"/>
              <a:t>. </a:t>
            </a:r>
            <a:endParaRPr lang="el-GR" dirty="0"/>
          </a:p>
          <a:p>
            <a:r>
              <a:rPr lang="fr-CA" dirty="0"/>
              <a:t>C’est l’écrivain le plus connu du siècle précédent dont l’œuvre la plus célèbre est </a:t>
            </a:r>
            <a:r>
              <a:rPr lang="fr-CA" i="1" dirty="0"/>
              <a:t>Les Misérables</a:t>
            </a:r>
            <a:r>
              <a:rPr lang="fr-CA" dirty="0"/>
              <a:t>. </a:t>
            </a:r>
            <a:endParaRPr lang="el-GR" dirty="0"/>
          </a:p>
          <a:p>
            <a:r>
              <a:rPr lang="fr-CA" dirty="0"/>
              <a:t>C’est une chanteuse française née à Belleville dont les deux chansons les plus connues sont </a:t>
            </a:r>
            <a:r>
              <a:rPr lang="fr-CA" i="1" dirty="0"/>
              <a:t>Je ne regrette rien</a:t>
            </a:r>
            <a:r>
              <a:rPr lang="fr-CA" dirty="0"/>
              <a:t> et </a:t>
            </a:r>
            <a:r>
              <a:rPr lang="fr-CA" i="1" dirty="0"/>
              <a:t>La vie en rose.</a:t>
            </a:r>
            <a:endParaRPr lang="el-GR" dirty="0"/>
          </a:p>
          <a:p>
            <a:r>
              <a:rPr lang="fr-CA" dirty="0"/>
              <a:t>C’est une actrice française qui a été la protagoniste du film </a:t>
            </a:r>
            <a:r>
              <a:rPr lang="fr-CA" i="1" dirty="0"/>
              <a:t>La Môme</a:t>
            </a:r>
            <a:r>
              <a:rPr lang="fr-CA" dirty="0"/>
              <a:t> et qui a été désignée « meilleure actrice » par l’Académie hollywoodienne des Oscars. </a:t>
            </a:r>
            <a:endParaRPr lang="el-GR" dirty="0"/>
          </a:p>
          <a:p>
            <a:r>
              <a:rPr lang="fr-CA" dirty="0"/>
              <a:t>C’est le comédien français le plus connu qui a joué dans 140 films.</a:t>
            </a:r>
            <a:endParaRPr lang="el-GR" dirty="0"/>
          </a:p>
          <a:p>
            <a:pPr marL="0" indent="0">
              <a:buNone/>
            </a:pPr>
            <a:endParaRPr lang="el-GR" b="1" dirty="0"/>
          </a:p>
          <a:p>
            <a:endParaRPr lang="el-GR" dirty="0"/>
          </a:p>
        </p:txBody>
      </p:sp>
    </p:spTree>
    <p:extLst>
      <p:ext uri="{BB962C8B-B14F-4D97-AF65-F5344CB8AC3E}">
        <p14:creationId xmlns:p14="http://schemas.microsoft.com/office/powerpoint/2010/main" val="2646594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arion Cotillard - Simple English Wikipedia, the free encyclopedia">
            <a:extLst>
              <a:ext uri="{FF2B5EF4-FFF2-40B4-BE49-F238E27FC236}">
                <a16:creationId xmlns:a16="http://schemas.microsoft.com/office/drawing/2014/main" id="{F8A6DFCC-CEE9-4D5A-B69E-3CB53DD1F8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4057"/>
          <a:stretch/>
        </p:blipFill>
        <p:spPr bwMode="auto">
          <a:xfrm>
            <a:off x="7837371" y="237744"/>
            <a:ext cx="4124416" cy="6382512"/>
          </a:xfrm>
          <a:prstGeom prst="rect">
            <a:avLst/>
          </a:prstGeom>
          <a:noFill/>
          <a:extLst>
            <a:ext uri="{909E8E84-426E-40DD-AFC4-6F175D3DCCD1}">
              <a14:hiddenFill xmlns:a14="http://schemas.microsoft.com/office/drawing/2010/main">
                <a:solidFill>
                  <a:srgbClr val="FFFFFF"/>
                </a:solidFill>
              </a14:hiddenFill>
            </a:ext>
          </a:extLst>
        </p:spPr>
      </p:pic>
      <p:sp>
        <p:nvSpPr>
          <p:cNvPr id="135" name="Rectangle 134">
            <a:extLst>
              <a:ext uri="{FF2B5EF4-FFF2-40B4-BE49-F238E27FC236}">
                <a16:creationId xmlns:a16="http://schemas.microsoft.com/office/drawing/2014/main" id="{891D1FF4-7F97-4936-9A4C-9FB71D8FB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188444D4-1D1A-49C7-B46C-4DAF19CAD28C}"/>
              </a:ext>
            </a:extLst>
          </p:cNvPr>
          <p:cNvSpPr>
            <a:spLocks noGrp="1"/>
          </p:cNvSpPr>
          <p:nvPr>
            <p:ph type="title"/>
          </p:nvPr>
        </p:nvSpPr>
        <p:spPr>
          <a:xfrm>
            <a:off x="184394" y="-375985"/>
            <a:ext cx="7652976" cy="1744183"/>
          </a:xfrm>
        </p:spPr>
        <p:txBody>
          <a:bodyPr>
            <a:normAutofit/>
          </a:bodyPr>
          <a:lstStyle/>
          <a:p>
            <a:r>
              <a:rPr lang="fr-CA" sz="3600" b="1" dirty="0"/>
              <a:t>La biographie de Marion Cotillard </a:t>
            </a:r>
            <a:endParaRPr lang="el-GR" sz="3600" dirty="0"/>
          </a:p>
        </p:txBody>
      </p:sp>
      <p:sp>
        <p:nvSpPr>
          <p:cNvPr id="3" name="Θέση περιεχομένου 2">
            <a:extLst>
              <a:ext uri="{FF2B5EF4-FFF2-40B4-BE49-F238E27FC236}">
                <a16:creationId xmlns:a16="http://schemas.microsoft.com/office/drawing/2014/main" id="{90708D2A-6E07-4B90-A71B-1A0A8F3EC2AF}"/>
              </a:ext>
            </a:extLst>
          </p:cNvPr>
          <p:cNvSpPr>
            <a:spLocks noGrp="1"/>
          </p:cNvSpPr>
          <p:nvPr>
            <p:ph idx="1"/>
          </p:nvPr>
        </p:nvSpPr>
        <p:spPr>
          <a:xfrm>
            <a:off x="211068" y="895031"/>
            <a:ext cx="7599627" cy="5354164"/>
          </a:xfrm>
        </p:spPr>
        <p:txBody>
          <a:bodyPr>
            <a:normAutofit lnSpcReduction="10000"/>
          </a:bodyPr>
          <a:lstStyle/>
          <a:p>
            <a:pPr marL="0" indent="0" algn="just">
              <a:lnSpc>
                <a:spcPct val="90000"/>
              </a:lnSpc>
              <a:buNone/>
            </a:pPr>
            <a:endParaRPr lang="el-GR" sz="2400" dirty="0"/>
          </a:p>
          <a:p>
            <a:pPr marL="0" indent="0" algn="just">
              <a:lnSpc>
                <a:spcPct val="90000"/>
              </a:lnSpc>
              <a:buNone/>
            </a:pPr>
            <a:r>
              <a:rPr lang="fr-CA" sz="2400" dirty="0"/>
              <a:t>	Marion Cotillard est une actrice française née le 30 septembre 1975 à Paris. En 2008 elle remporte de nombreuses récompenses grâce à son interprétation d'Édith Piaf dans le film </a:t>
            </a:r>
            <a:r>
              <a:rPr lang="fr-CA" sz="2400" i="1" dirty="0"/>
              <a:t>La Môme</a:t>
            </a:r>
            <a:r>
              <a:rPr lang="fr-CA" sz="2400" dirty="0"/>
              <a:t>. </a:t>
            </a:r>
          </a:p>
          <a:p>
            <a:pPr marL="0" indent="0" algn="just">
              <a:lnSpc>
                <a:spcPct val="90000"/>
              </a:lnSpc>
              <a:buNone/>
            </a:pPr>
            <a:r>
              <a:rPr lang="fr-CA" sz="2400" dirty="0"/>
              <a:t>	Elle devient la seconde Française à être désignée « meilleure actrice» par l'Académie hollywoodienne des Oscars après Simone Signoret en 1960 et la première à obtenir ce prix pour un film tourné en langue française. </a:t>
            </a:r>
          </a:p>
          <a:p>
            <a:pPr marL="0" indent="0" algn="just">
              <a:lnSpc>
                <a:spcPct val="90000"/>
              </a:lnSpc>
              <a:buNone/>
            </a:pPr>
            <a:r>
              <a:rPr lang="fr-CA" sz="2400" dirty="0"/>
              <a:t>	Ce film lui ouvre les portes des studios américains et lui permet de tourner avec de grands réalisateurs américains et britanniques.</a:t>
            </a:r>
          </a:p>
          <a:p>
            <a:pPr marL="0" indent="0">
              <a:lnSpc>
                <a:spcPct val="90000"/>
              </a:lnSpc>
              <a:buNone/>
            </a:pPr>
            <a:endParaRPr lang="el-GR" sz="1400" dirty="0"/>
          </a:p>
          <a:p>
            <a:pPr marL="0" indent="0" algn="r">
              <a:lnSpc>
                <a:spcPct val="90000"/>
              </a:lnSpc>
              <a:buNone/>
            </a:pPr>
            <a:r>
              <a:rPr lang="fr-CA" sz="1400" dirty="0"/>
              <a:t>        D’après </a:t>
            </a:r>
            <a:r>
              <a:rPr lang="fr-CA" sz="1400" dirty="0">
                <a:hlinkClick r:id="rId3"/>
              </a:rPr>
              <a:t>https://www.chantefrance.com/artist/128152-marion-cotillard/biographie</a:t>
            </a:r>
            <a:endParaRPr lang="el-GR" sz="1400" dirty="0"/>
          </a:p>
          <a:p>
            <a:pPr marL="0" indent="0">
              <a:lnSpc>
                <a:spcPct val="90000"/>
              </a:lnSpc>
              <a:buNone/>
            </a:pPr>
            <a:endParaRPr lang="el-GR" sz="1400" dirty="0"/>
          </a:p>
        </p:txBody>
      </p:sp>
    </p:spTree>
    <p:extLst>
      <p:ext uri="{BB962C8B-B14F-4D97-AF65-F5344CB8AC3E}">
        <p14:creationId xmlns:p14="http://schemas.microsoft.com/office/powerpoint/2010/main" val="3613696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The Gerard Depardieu Row Roars On - Encore!">
            <a:extLst>
              <a:ext uri="{FF2B5EF4-FFF2-40B4-BE49-F238E27FC236}">
                <a16:creationId xmlns:a16="http://schemas.microsoft.com/office/drawing/2014/main" id="{84FC76C6-4E76-4A19-B006-3538E5D81A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45" r="31856" b="-2"/>
          <a:stretch/>
        </p:blipFill>
        <p:spPr bwMode="auto">
          <a:xfrm>
            <a:off x="190847" y="1033670"/>
            <a:ext cx="2963170" cy="5586586"/>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BE7270DF-375F-4ECC-989A-D033E481AE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9465"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2D03A9FE-CA49-4804-B8E6-95443CC63542}"/>
              </a:ext>
            </a:extLst>
          </p:cNvPr>
          <p:cNvSpPr>
            <a:spLocks noGrp="1"/>
          </p:cNvSpPr>
          <p:nvPr>
            <p:ph type="title"/>
          </p:nvPr>
        </p:nvSpPr>
        <p:spPr>
          <a:xfrm>
            <a:off x="270256" y="-402076"/>
            <a:ext cx="11239613" cy="1746504"/>
          </a:xfrm>
        </p:spPr>
        <p:txBody>
          <a:bodyPr>
            <a:normAutofit/>
          </a:bodyPr>
          <a:lstStyle/>
          <a:p>
            <a:r>
              <a:rPr lang="fr-CA" sz="4000" b="1" dirty="0"/>
              <a:t>La biographie de Gérard Depardieu</a:t>
            </a:r>
            <a:endParaRPr lang="el-GR" sz="4000" dirty="0"/>
          </a:p>
        </p:txBody>
      </p:sp>
      <p:sp>
        <p:nvSpPr>
          <p:cNvPr id="3" name="Θέση περιεχομένου 2">
            <a:extLst>
              <a:ext uri="{FF2B5EF4-FFF2-40B4-BE49-F238E27FC236}">
                <a16:creationId xmlns:a16="http://schemas.microsoft.com/office/drawing/2014/main" id="{849AF39C-1D83-4974-8B23-359F72D27219}"/>
              </a:ext>
            </a:extLst>
          </p:cNvPr>
          <p:cNvSpPr>
            <a:spLocks noGrp="1"/>
          </p:cNvSpPr>
          <p:nvPr>
            <p:ph idx="1"/>
          </p:nvPr>
        </p:nvSpPr>
        <p:spPr>
          <a:xfrm>
            <a:off x="3392557" y="583096"/>
            <a:ext cx="8529187" cy="6135756"/>
          </a:xfrm>
        </p:spPr>
        <p:txBody>
          <a:bodyPr>
            <a:normAutofit fontScale="70000" lnSpcReduction="20000"/>
          </a:bodyPr>
          <a:lstStyle/>
          <a:p>
            <a:pPr marL="0" indent="0">
              <a:lnSpc>
                <a:spcPct val="90000"/>
              </a:lnSpc>
              <a:buNone/>
            </a:pPr>
            <a:endParaRPr lang="el-GR" sz="1100" dirty="0"/>
          </a:p>
          <a:p>
            <a:pPr marL="0" indent="0" algn="just">
              <a:lnSpc>
                <a:spcPct val="90000"/>
              </a:lnSpc>
              <a:buNone/>
            </a:pPr>
            <a:r>
              <a:rPr lang="fr-CA" sz="1100" dirty="0"/>
              <a:t>	</a:t>
            </a:r>
            <a:r>
              <a:rPr lang="fr-CA" sz="1900" dirty="0"/>
              <a:t>Gérard Xavier Marcel Depardieu est un acteur, producteur de cinéma français et homme d'affaires né à Châteauroux dans l'Indre, le 27 décembre 1948. Il est le fils de René Depardieu, un tôlier-formeur et sapeur-pompier bénévole, et de " la </a:t>
            </a:r>
            <a:r>
              <a:rPr lang="fr-CA" sz="1900" dirty="0" err="1"/>
              <a:t>Lilette</a:t>
            </a:r>
            <a:r>
              <a:rPr lang="fr-CA" sz="1900" dirty="0"/>
              <a:t> ", mère au foyer. Gérard Depardieu grandit dans une famille ouvrière au milieu de cinq frères et sœurs. Au cours de son adolescence, il se " débrouille " et commet quelques vols et trafics en tous genres. À 16 ans, le marlou quitte Châteauroux pour Paris où il suit des cours de comédie. Alain </a:t>
            </a:r>
            <a:r>
              <a:rPr lang="fr-CA" sz="1900" dirty="0" err="1"/>
              <a:t>Doutey</a:t>
            </a:r>
            <a:r>
              <a:rPr lang="fr-CA" sz="1900" dirty="0"/>
              <a:t> (le père de Mélanie) le prend sous son aile. Il y rencontre aussi Élisabeth Guignot, qu'il épouse en 1970 et avec qui il a deux enfants : Guillaume en 1971 et Julie en 1973. Le jeune Depardieu change du tout au tout. Lui qui ne connaît rien aux livres se met à dévorer tous les grands textes classiques et modernes.</a:t>
            </a:r>
            <a:endParaRPr lang="el-GR" sz="1900" dirty="0"/>
          </a:p>
          <a:p>
            <a:pPr marL="0" indent="0" algn="just">
              <a:lnSpc>
                <a:spcPct val="90000"/>
              </a:lnSpc>
              <a:buNone/>
            </a:pPr>
            <a:r>
              <a:rPr lang="fr-CA" sz="1900" dirty="0"/>
              <a:t>	C'est en 1974 qu'il est pleinement révélé aux côtés de Patrick Dewaere et Miou-Miou dans les Valseuses : ce film de Bertrand Blier est un succès doublé d'un scandale de </a:t>
            </a:r>
            <a:r>
              <a:rPr lang="fr-CA" sz="1900" dirty="0" err="1"/>
              <a:t>moeurs</a:t>
            </a:r>
            <a:r>
              <a:rPr lang="fr-CA" sz="1900" dirty="0"/>
              <a:t> en raison des dialogues crus et de la sexualité débridée des personnages.</a:t>
            </a:r>
            <a:endParaRPr lang="el-GR" sz="1900" dirty="0"/>
          </a:p>
          <a:p>
            <a:pPr marL="0" indent="0" algn="just">
              <a:lnSpc>
                <a:spcPct val="90000"/>
              </a:lnSpc>
              <a:buNone/>
            </a:pPr>
            <a:r>
              <a:rPr lang="fr-CA" sz="1900" dirty="0"/>
              <a:t>	Depardieu impressionne par son aisance à changer d'univers. Il passe du drame à la comédie sans sourciller et avec un talent identique. Il n'a jamais voulu s'enfermer dans un genre et c'est comme ça qu'il tourne avec tous les grands du cinéma (Pialat, Resnais, Blier, Truffaut...), jusqu'à devenir leur égal. Sa notoriété s'étend et le cinéma américain lui propose des premiers rôles comme dans Green </a:t>
            </a:r>
            <a:r>
              <a:rPr lang="fr-CA" sz="1900" dirty="0" err="1"/>
              <a:t>Card</a:t>
            </a:r>
            <a:r>
              <a:rPr lang="fr-CA" sz="1900" dirty="0"/>
              <a:t> de Peter Weir avec Andie </a:t>
            </a:r>
            <a:r>
              <a:rPr lang="fr-CA" sz="1900" dirty="0" err="1"/>
              <a:t>MacDowell</a:t>
            </a:r>
            <a:r>
              <a:rPr lang="fr-CA" sz="1900" dirty="0"/>
              <a:t> (1990).</a:t>
            </a:r>
            <a:endParaRPr lang="el-GR" sz="1900" dirty="0"/>
          </a:p>
          <a:p>
            <a:pPr marL="0" indent="0" algn="just">
              <a:lnSpc>
                <a:spcPct val="90000"/>
              </a:lnSpc>
              <a:buNone/>
            </a:pPr>
            <a:r>
              <a:rPr lang="fr-CA" sz="1900" dirty="0"/>
              <a:t>	Dans les années 90, il multiplie les succès dans des comédies : Astérix et Obélix contre César de Claude Zidi, Le Placard de Francis </a:t>
            </a:r>
            <a:r>
              <a:rPr lang="fr-CA" sz="1900" dirty="0" err="1"/>
              <a:t>Veber</a:t>
            </a:r>
            <a:r>
              <a:rPr lang="fr-CA" sz="1900" dirty="0"/>
              <a:t>. Il frôle parfois la caricature et enchaîne les navets. Aux Etats-Unis en 2004, retour au polar : son rôle de flic fatigué de 36 Quai des Orfèvres lui vaut tous les éloges.</a:t>
            </a:r>
            <a:endParaRPr lang="el-GR" sz="1900" dirty="0"/>
          </a:p>
          <a:p>
            <a:pPr marL="0" indent="0" algn="just">
              <a:lnSpc>
                <a:spcPct val="90000"/>
              </a:lnSpc>
              <a:buNone/>
            </a:pPr>
            <a:r>
              <a:rPr lang="fr-CA" sz="1900" dirty="0"/>
              <a:t>	Gégé profite de sa célébrité et de ses gains d'acteur pour investir dans la prospection de gisements de pétrole à Cuba avec ses amis dont Gérard Bourgoin. Il possède également des vignobles en Anjou, en Italie, au Maroc et 150 hectares à Tlemcen en Algérie avec le milliardaire algérien Rafik Khalifa. Il a également investi en achetant de grands restaurants.</a:t>
            </a:r>
            <a:endParaRPr lang="el-GR" sz="1900" dirty="0"/>
          </a:p>
          <a:p>
            <a:pPr marL="0" indent="0" algn="just">
              <a:lnSpc>
                <a:spcPct val="90000"/>
              </a:lnSpc>
              <a:buNone/>
            </a:pPr>
            <a:r>
              <a:rPr lang="fr-CA" sz="1900" dirty="0"/>
              <a:t>	En 2003, ce boulimique de travail et de bonne bouffe subit un quintuple pontage coronarien. Cependant, il reprend très vite la direction des studios et des plaisirs de la vie. Selon le classement annuel établi par Le Figaro, Depardieu était l'acteur français le mieux payé en 2005 avec 3,2 millions d'euros de gains estimés, soit environ 800 000 euros pour chacun de ses films sorti en 2005. Côté vie privée, après un mariage de presque 20 ans, Gérard Depardieu se sépare d'Elisabeth Guignot. Au début des années 90 il rencontre alors la top-model Karine Silla avec qui il a une fille, Roxane, en janvier 92. </a:t>
            </a:r>
            <a:endParaRPr lang="el-GR" sz="1900" dirty="0"/>
          </a:p>
          <a:p>
            <a:pPr marL="0" indent="0" algn="just">
              <a:lnSpc>
                <a:spcPct val="90000"/>
              </a:lnSpc>
              <a:buNone/>
            </a:pPr>
            <a:r>
              <a:rPr lang="fr-CA" sz="1900" dirty="0"/>
              <a:t>	Le 13 octobre 2008, Guillaume Depardieu, le fils aîné de Gérard, décède des suites d'une pneumonie foudroyante, laissant sa famille bouleversée.</a:t>
            </a:r>
            <a:endParaRPr lang="el-GR" sz="1900" dirty="0"/>
          </a:p>
          <a:p>
            <a:pPr marL="0" indent="0" algn="r">
              <a:lnSpc>
                <a:spcPct val="90000"/>
              </a:lnSpc>
              <a:buNone/>
            </a:pPr>
            <a:r>
              <a:rPr lang="fr-CA" sz="1100" dirty="0"/>
              <a:t>      </a:t>
            </a:r>
            <a:r>
              <a:rPr lang="fr-CA" sz="900" dirty="0"/>
              <a:t>http://www.purepeople.com/people/gerard-depardieu_p188</a:t>
            </a:r>
            <a:endParaRPr lang="el-GR" sz="900" dirty="0"/>
          </a:p>
          <a:p>
            <a:pPr marL="0" indent="0">
              <a:lnSpc>
                <a:spcPct val="90000"/>
              </a:lnSpc>
              <a:buNone/>
            </a:pPr>
            <a:endParaRPr lang="el-GR" sz="600" dirty="0"/>
          </a:p>
        </p:txBody>
      </p:sp>
    </p:spTree>
    <p:extLst>
      <p:ext uri="{BB962C8B-B14F-4D97-AF65-F5344CB8AC3E}">
        <p14:creationId xmlns:p14="http://schemas.microsoft.com/office/powerpoint/2010/main" val="2716587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VICTOR HUGO - Αγώνας της ΚρήτηςΑγώνας της Κρήτης">
            <a:extLst>
              <a:ext uri="{FF2B5EF4-FFF2-40B4-BE49-F238E27FC236}">
                <a16:creationId xmlns:a16="http://schemas.microsoft.com/office/drawing/2014/main" id="{CADC1C4D-556F-412E-99A9-D74F7622B5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450" r="31201" b="1"/>
          <a:stretch/>
        </p:blipFill>
        <p:spPr bwMode="auto">
          <a:xfrm>
            <a:off x="7837371" y="237744"/>
            <a:ext cx="4124416" cy="6382512"/>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891D1FF4-7F97-4936-9A4C-9FB71D8FB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48ACAF79-98E2-46DD-851B-46838F505573}"/>
              </a:ext>
            </a:extLst>
          </p:cNvPr>
          <p:cNvSpPr>
            <a:spLocks noGrp="1"/>
          </p:cNvSpPr>
          <p:nvPr>
            <p:ph type="title"/>
          </p:nvPr>
        </p:nvSpPr>
        <p:spPr>
          <a:xfrm>
            <a:off x="237743" y="57185"/>
            <a:ext cx="7599627" cy="1744183"/>
          </a:xfrm>
        </p:spPr>
        <p:txBody>
          <a:bodyPr>
            <a:normAutofit/>
          </a:bodyPr>
          <a:lstStyle/>
          <a:p>
            <a:r>
              <a:rPr lang="fr-CA" sz="4000" b="1" dirty="0"/>
              <a:t>La biographie de Victor Hugo </a:t>
            </a:r>
            <a:endParaRPr lang="el-GR" sz="4000" dirty="0"/>
          </a:p>
        </p:txBody>
      </p:sp>
      <p:sp>
        <p:nvSpPr>
          <p:cNvPr id="3" name="Θέση περιεχομένου 2">
            <a:extLst>
              <a:ext uri="{FF2B5EF4-FFF2-40B4-BE49-F238E27FC236}">
                <a16:creationId xmlns:a16="http://schemas.microsoft.com/office/drawing/2014/main" id="{600515E5-313D-4766-8BBD-C3D0666594F7}"/>
              </a:ext>
            </a:extLst>
          </p:cNvPr>
          <p:cNvSpPr>
            <a:spLocks noGrp="1"/>
          </p:cNvSpPr>
          <p:nvPr>
            <p:ph idx="1"/>
          </p:nvPr>
        </p:nvSpPr>
        <p:spPr>
          <a:xfrm>
            <a:off x="351692" y="1364566"/>
            <a:ext cx="7485678" cy="5255690"/>
          </a:xfrm>
        </p:spPr>
        <p:txBody>
          <a:bodyPr>
            <a:normAutofit/>
          </a:bodyPr>
          <a:lstStyle/>
          <a:p>
            <a:pPr marL="0" indent="0" algn="just">
              <a:lnSpc>
                <a:spcPct val="90000"/>
              </a:lnSpc>
              <a:buNone/>
            </a:pPr>
            <a:endParaRPr lang="el-GR" sz="1600" dirty="0"/>
          </a:p>
          <a:p>
            <a:pPr marL="0" indent="0" algn="just">
              <a:lnSpc>
                <a:spcPct val="90000"/>
              </a:lnSpc>
              <a:buNone/>
            </a:pPr>
            <a:r>
              <a:rPr lang="fr-CA" sz="1600" dirty="0"/>
              <a:t>Illustre poète et écrivain, Victor Hugo a traversé le XIXe siècle. L’auteur des</a:t>
            </a:r>
            <a:r>
              <a:rPr lang="fr-CA" sz="1600" i="1" dirty="0"/>
              <a:t> Misérables</a:t>
            </a:r>
            <a:r>
              <a:rPr lang="fr-CA" sz="1600" dirty="0"/>
              <a:t>, de </a:t>
            </a:r>
            <a:r>
              <a:rPr lang="fr-CA" sz="1600" i="1" dirty="0"/>
              <a:t>Notre-Dame de Paris</a:t>
            </a:r>
            <a:r>
              <a:rPr lang="fr-CA" sz="1600" dirty="0"/>
              <a:t>, d’</a:t>
            </a:r>
            <a:r>
              <a:rPr lang="fr-CA" sz="1600" i="1" dirty="0"/>
              <a:t>Hernani </a:t>
            </a:r>
            <a:r>
              <a:rPr lang="fr-CA" sz="1600" dirty="0"/>
              <a:t>et des </a:t>
            </a:r>
            <a:r>
              <a:rPr lang="fr-CA" sz="1600" i="1" dirty="0"/>
              <a:t>Contemplations </a:t>
            </a:r>
            <a:r>
              <a:rPr lang="fr-CA" sz="1600" dirty="0"/>
              <a:t>a joué des genres, passant de la poésie au roman historique et aux pièces de théâtre. Il est la plus grande figure du courant romantique en France.</a:t>
            </a:r>
          </a:p>
          <a:p>
            <a:pPr marL="0" indent="0" algn="just">
              <a:lnSpc>
                <a:spcPct val="90000"/>
              </a:lnSpc>
              <a:buNone/>
            </a:pPr>
            <a:r>
              <a:rPr lang="fr-CA" sz="1600" dirty="0"/>
              <a:t>Victor Hugo naît le 26 février 1802 à Besançon. C’est le dernier enfant d’une famille de trois garçons. Son père Léopold est un général de l’Empire napoléonien. C’est surtout sa mère Sophie qui l’élève. Alors qu’il est au lycée Louis-le-Grand, Victor Hugo semble déjà avoir une idée très précise sur son avenir.  À 14 ans, il écrit « Je veux être Chateaubriand ou rien ». À 19 ans, il écrit et publie ses premiers poèmes, </a:t>
            </a:r>
            <a:r>
              <a:rPr lang="fr-CA" sz="1600" i="1" dirty="0"/>
              <a:t>Odes</a:t>
            </a:r>
            <a:r>
              <a:rPr lang="fr-CA" sz="1600" dirty="0"/>
              <a:t>. </a:t>
            </a:r>
          </a:p>
          <a:p>
            <a:pPr marL="0" indent="0" algn="just">
              <a:lnSpc>
                <a:spcPct val="90000"/>
              </a:lnSpc>
              <a:buNone/>
            </a:pPr>
            <a:r>
              <a:rPr lang="fr-CA" sz="1600" dirty="0"/>
              <a:t>Il est alors remarqué par le roi Louis XVIII qui lui verse une pension. Reconnu de son vivant par ses pairs et par le peuple français, Victor Hugo est l’un des plus grands poètes et écrivains du XIXème siècle. Ses actions tant au niveau littéraire (rupture avec les règles du théâtre classique, avènement du romantisme) qu’au niveau politique et social (lutte contre la peine de mort, lutte pour la paix, lutte en faveur de la condition féminine, dénonciation du clergé) ont joué un rôle considérable à son époque. À l’image de La Fontaine ou de Molière, les œuvres de Victor Hugo enrichissent le patrimoine culturel français.</a:t>
            </a:r>
            <a:endParaRPr lang="el-GR" sz="1600" dirty="0"/>
          </a:p>
          <a:p>
            <a:pPr marL="0" indent="0" algn="r">
              <a:lnSpc>
                <a:spcPct val="90000"/>
              </a:lnSpc>
              <a:buNone/>
            </a:pPr>
            <a:r>
              <a:rPr lang="fr-CA" sz="1600" dirty="0"/>
              <a:t>           </a:t>
            </a:r>
            <a:r>
              <a:rPr lang="fr-CA" sz="1200" dirty="0"/>
              <a:t>https://fr.wikipedia.org/wiki/Victor_Hugo</a:t>
            </a:r>
            <a:endParaRPr lang="el-GR" sz="1200" dirty="0"/>
          </a:p>
          <a:p>
            <a:pPr marL="0" indent="0">
              <a:lnSpc>
                <a:spcPct val="90000"/>
              </a:lnSpc>
              <a:buNone/>
            </a:pPr>
            <a:endParaRPr lang="el-GR" sz="1100" dirty="0"/>
          </a:p>
        </p:txBody>
      </p:sp>
    </p:spTree>
    <p:extLst>
      <p:ext uri="{BB962C8B-B14F-4D97-AF65-F5344CB8AC3E}">
        <p14:creationId xmlns:p14="http://schemas.microsoft.com/office/powerpoint/2010/main" val="4152397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421AEF-6E9D-4F3F-95FB-C098DE4A008C}"/>
              </a:ext>
            </a:extLst>
          </p:cNvPr>
          <p:cNvSpPr>
            <a:spLocks noGrp="1"/>
          </p:cNvSpPr>
          <p:nvPr>
            <p:ph type="title"/>
          </p:nvPr>
        </p:nvSpPr>
        <p:spPr>
          <a:xfrm>
            <a:off x="6587324" y="4749"/>
            <a:ext cx="5361652" cy="1718225"/>
          </a:xfrm>
        </p:spPr>
        <p:txBody>
          <a:bodyPr>
            <a:normAutofit/>
          </a:bodyPr>
          <a:lstStyle/>
          <a:p>
            <a:pPr algn="ctr"/>
            <a:r>
              <a:rPr lang="fr-CA" sz="3700" b="1" dirty="0"/>
              <a:t>La biographie de Yves-Saint Laurent</a:t>
            </a:r>
            <a:endParaRPr lang="el-GR" sz="3700" dirty="0"/>
          </a:p>
        </p:txBody>
      </p:sp>
      <p:sp>
        <p:nvSpPr>
          <p:cNvPr id="71" name="Rectangle 70">
            <a:extLst>
              <a:ext uri="{FF2B5EF4-FFF2-40B4-BE49-F238E27FC236}">
                <a16:creationId xmlns:a16="http://schemas.microsoft.com/office/drawing/2014/main" id="{43047B46-4F2F-4746-8B82-B30EAAAE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l-GR"/>
          </a:p>
        </p:txBody>
      </p:sp>
      <p:pic>
        <p:nvPicPr>
          <p:cNvPr id="3074" name="Picture 2" descr="Mode aus Liebe - Yves Saint Laurent">
            <a:extLst>
              <a:ext uri="{FF2B5EF4-FFF2-40B4-BE49-F238E27FC236}">
                <a16:creationId xmlns:a16="http://schemas.microsoft.com/office/drawing/2014/main" id="{EFB941FD-D98F-4CD0-ACAC-BBF33BBED7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487" r="13839" b="1"/>
          <a:stretch/>
        </p:blipFill>
        <p:spPr bwMode="auto">
          <a:xfrm>
            <a:off x="407431" y="419292"/>
            <a:ext cx="5687387" cy="6053328"/>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B23D0D73-0F9D-4D28-9EBA-C8180983F416}"/>
              </a:ext>
            </a:extLst>
          </p:cNvPr>
          <p:cNvSpPr>
            <a:spLocks noGrp="1"/>
          </p:cNvSpPr>
          <p:nvPr>
            <p:ph idx="1"/>
          </p:nvPr>
        </p:nvSpPr>
        <p:spPr>
          <a:xfrm>
            <a:off x="6259227" y="1533378"/>
            <a:ext cx="5609267" cy="4939242"/>
          </a:xfrm>
        </p:spPr>
        <p:txBody>
          <a:bodyPr>
            <a:normAutofit/>
          </a:bodyPr>
          <a:lstStyle/>
          <a:p>
            <a:pPr marL="0" indent="0" algn="just">
              <a:lnSpc>
                <a:spcPct val="90000"/>
              </a:lnSpc>
              <a:buNone/>
            </a:pPr>
            <a:r>
              <a:rPr lang="fr-CA" sz="1600" dirty="0"/>
              <a:t>	Yves Henri Donat Mathieu-Saint Laurent est né le 1er août 1936 à Oran en Algérie Française où il passe sa jeunesse. En 1954 à l'âge de 18 ans il s'installe à Paris où il suit des cours de dessin à la chambre syndicale de la haute couture pendant trois mois. </a:t>
            </a:r>
          </a:p>
          <a:p>
            <a:pPr marL="0" indent="0" algn="just">
              <a:lnSpc>
                <a:spcPct val="90000"/>
              </a:lnSpc>
              <a:buNone/>
            </a:pPr>
            <a:r>
              <a:rPr lang="fr-CA" sz="1600" dirty="0"/>
              <a:t>	Il est remarqué en 1955 par le couturier Christian Dior qui l'emploie comme assistant modéliste. En 1957 il est âgé de 21 ans à peine lorsque Christian Dior meurt. Il lui succède à la tête de la maison Dior où il connaît le succès avec la présentation de sa première collection " Trapèze ". </a:t>
            </a:r>
          </a:p>
          <a:p>
            <a:pPr marL="0" indent="0" algn="just">
              <a:lnSpc>
                <a:spcPct val="90000"/>
              </a:lnSpc>
              <a:buNone/>
            </a:pPr>
            <a:r>
              <a:rPr lang="fr-CA" sz="1600" dirty="0"/>
              <a:t>	Yves Saint Laurent dessine également des costumes et des décors de théâtre et de cinéma. Yves Saint Laurent inventera le vestiaire de la femme moderne en créant notamment le caban, la saharienne, le trench-coat popularisant le smoking, le tailleur pantalon, le </a:t>
            </a:r>
            <a:r>
              <a:rPr lang="fr-CA" sz="1600" dirty="0" err="1"/>
              <a:t>jumpsuit</a:t>
            </a:r>
            <a:r>
              <a:rPr lang="fr-CA" sz="1600" dirty="0"/>
              <a:t>…</a:t>
            </a:r>
            <a:endParaRPr lang="el-GR" sz="1600" dirty="0"/>
          </a:p>
          <a:p>
            <a:pPr marL="0" indent="0" algn="r">
              <a:lnSpc>
                <a:spcPct val="90000"/>
              </a:lnSpc>
              <a:buNone/>
            </a:pPr>
            <a:r>
              <a:rPr lang="fr-CA" sz="1600" dirty="0"/>
              <a:t>          </a:t>
            </a:r>
            <a:r>
              <a:rPr lang="fr-CA" sz="1100" dirty="0"/>
              <a:t>http://www.lemague.net/dyn/spip.php?page=imprimer&amp;id_article=4905</a:t>
            </a:r>
            <a:endParaRPr lang="el-GR" sz="1100" dirty="0"/>
          </a:p>
          <a:p>
            <a:pPr marL="0" indent="0">
              <a:lnSpc>
                <a:spcPct val="90000"/>
              </a:lnSpc>
              <a:buNone/>
            </a:pPr>
            <a:endParaRPr lang="el-GR" sz="1100" dirty="0"/>
          </a:p>
        </p:txBody>
      </p:sp>
    </p:spTree>
    <p:extLst>
      <p:ext uri="{BB962C8B-B14F-4D97-AF65-F5344CB8AC3E}">
        <p14:creationId xmlns:p14="http://schemas.microsoft.com/office/powerpoint/2010/main" val="2045238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1BAD77-B787-4765-AD92-024924A44FE5}"/>
              </a:ext>
            </a:extLst>
          </p:cNvPr>
          <p:cNvSpPr>
            <a:spLocks noGrp="1"/>
          </p:cNvSpPr>
          <p:nvPr>
            <p:ph type="title"/>
          </p:nvPr>
        </p:nvSpPr>
        <p:spPr>
          <a:xfrm>
            <a:off x="662066" y="0"/>
            <a:ext cx="10058400" cy="1371600"/>
          </a:xfrm>
        </p:spPr>
        <p:txBody>
          <a:bodyPr/>
          <a:lstStyle/>
          <a:p>
            <a:r>
              <a:rPr lang="en-US" b="1" dirty="0" err="1"/>
              <a:t>Pronoms</a:t>
            </a:r>
            <a:r>
              <a:rPr lang="en-US" b="1" dirty="0"/>
              <a:t> </a:t>
            </a:r>
            <a:r>
              <a:rPr lang="en-US" b="1" dirty="0" err="1"/>
              <a:t>personnels</a:t>
            </a:r>
            <a:endParaRPr lang="el-GR" b="1" dirty="0"/>
          </a:p>
        </p:txBody>
      </p:sp>
      <p:pic>
        <p:nvPicPr>
          <p:cNvPr id="5" name="Θέση περιεχομένου 4">
            <a:extLst>
              <a:ext uri="{FF2B5EF4-FFF2-40B4-BE49-F238E27FC236}">
                <a16:creationId xmlns:a16="http://schemas.microsoft.com/office/drawing/2014/main" id="{FC49F5C1-F414-4D5D-8A70-84718A871E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066" y="1521008"/>
            <a:ext cx="9935980" cy="5368696"/>
          </a:xfrm>
        </p:spPr>
      </p:pic>
      <p:sp>
        <p:nvSpPr>
          <p:cNvPr id="3" name="TextBox 2">
            <a:extLst>
              <a:ext uri="{FF2B5EF4-FFF2-40B4-BE49-F238E27FC236}">
                <a16:creationId xmlns:a16="http://schemas.microsoft.com/office/drawing/2014/main" id="{DCE27D04-5ED1-41CE-A2F6-39E143A71999}"/>
              </a:ext>
            </a:extLst>
          </p:cNvPr>
          <p:cNvSpPr txBox="1"/>
          <p:nvPr/>
        </p:nvSpPr>
        <p:spPr>
          <a:xfrm>
            <a:off x="662066" y="1186934"/>
            <a:ext cx="4280995" cy="461665"/>
          </a:xfrm>
          <a:prstGeom prst="rect">
            <a:avLst/>
          </a:prstGeom>
          <a:noFill/>
          <a:ln>
            <a:solidFill>
              <a:schemeClr val="tx1"/>
            </a:solidFill>
          </a:ln>
        </p:spPr>
        <p:txBody>
          <a:bodyPr wrap="square" rtlCol="0">
            <a:spAutoFit/>
          </a:bodyPr>
          <a:lstStyle/>
          <a:p>
            <a:pPr algn="ctr"/>
            <a:r>
              <a:rPr lang="en-US" sz="2400" b="1" dirty="0"/>
              <a:t>N a t u r e</a:t>
            </a:r>
            <a:endParaRPr lang="el-GR" sz="2400" b="1" dirty="0"/>
          </a:p>
        </p:txBody>
      </p:sp>
      <p:sp>
        <p:nvSpPr>
          <p:cNvPr id="4" name="TextBox 3">
            <a:extLst>
              <a:ext uri="{FF2B5EF4-FFF2-40B4-BE49-F238E27FC236}">
                <a16:creationId xmlns:a16="http://schemas.microsoft.com/office/drawing/2014/main" id="{4546D635-F0ED-4369-B109-07863756DD31}"/>
              </a:ext>
            </a:extLst>
          </p:cNvPr>
          <p:cNvSpPr txBox="1"/>
          <p:nvPr/>
        </p:nvSpPr>
        <p:spPr>
          <a:xfrm>
            <a:off x="4943061" y="1186934"/>
            <a:ext cx="2796209" cy="461665"/>
          </a:xfrm>
          <a:prstGeom prst="rect">
            <a:avLst/>
          </a:prstGeom>
          <a:noFill/>
          <a:ln>
            <a:solidFill>
              <a:schemeClr val="tx1"/>
            </a:solidFill>
          </a:ln>
        </p:spPr>
        <p:txBody>
          <a:bodyPr wrap="square" rtlCol="0">
            <a:spAutoFit/>
          </a:bodyPr>
          <a:lstStyle/>
          <a:p>
            <a:pPr algn="ctr"/>
            <a:r>
              <a:rPr lang="en-US" sz="2400" b="1" dirty="0"/>
              <a:t>F o n c t </a:t>
            </a:r>
            <a:r>
              <a:rPr lang="en-US" sz="2400" b="1" dirty="0" err="1"/>
              <a:t>i</a:t>
            </a:r>
            <a:r>
              <a:rPr lang="en-US" sz="2400" b="1" dirty="0"/>
              <a:t> o n</a:t>
            </a:r>
            <a:endParaRPr lang="el-GR" sz="2400" b="1" dirty="0"/>
          </a:p>
        </p:txBody>
      </p:sp>
    </p:spTree>
    <p:extLst>
      <p:ext uri="{BB962C8B-B14F-4D97-AF65-F5344CB8AC3E}">
        <p14:creationId xmlns:p14="http://schemas.microsoft.com/office/powerpoint/2010/main" val="1851399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Οι καλύτερες ταινίες του Louis de Funès - Flowmagazine">
            <a:extLst>
              <a:ext uri="{FF2B5EF4-FFF2-40B4-BE49-F238E27FC236}">
                <a16:creationId xmlns:a16="http://schemas.microsoft.com/office/drawing/2014/main" id="{A6CC010D-4CBF-4C1C-A5C7-04FCF0FA9B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034" r="25032" b="-2"/>
          <a:stretch/>
        </p:blipFill>
        <p:spPr bwMode="auto">
          <a:xfrm>
            <a:off x="7837371" y="237744"/>
            <a:ext cx="4124416" cy="6382512"/>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891D1FF4-7F97-4936-9A4C-9FB71D8FB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D9722D31-AB1E-49B7-9479-79F5F184DDCB}"/>
              </a:ext>
            </a:extLst>
          </p:cNvPr>
          <p:cNvSpPr>
            <a:spLocks noGrp="1"/>
          </p:cNvSpPr>
          <p:nvPr>
            <p:ph type="title"/>
          </p:nvPr>
        </p:nvSpPr>
        <p:spPr>
          <a:xfrm>
            <a:off x="237743" y="-224872"/>
            <a:ext cx="7599626" cy="1744183"/>
          </a:xfrm>
        </p:spPr>
        <p:txBody>
          <a:bodyPr>
            <a:normAutofit/>
          </a:bodyPr>
          <a:lstStyle/>
          <a:p>
            <a:r>
              <a:rPr lang="fr-CA" sz="3600" b="1" dirty="0"/>
              <a:t>La biographie de Louis de Funès</a:t>
            </a:r>
            <a:endParaRPr lang="el-GR" sz="3600" dirty="0"/>
          </a:p>
        </p:txBody>
      </p:sp>
      <p:sp>
        <p:nvSpPr>
          <p:cNvPr id="3" name="Θέση περιεχομένου 2">
            <a:extLst>
              <a:ext uri="{FF2B5EF4-FFF2-40B4-BE49-F238E27FC236}">
                <a16:creationId xmlns:a16="http://schemas.microsoft.com/office/drawing/2014/main" id="{02894C74-44EC-4F3E-8D4C-8C3E445D0AFF}"/>
              </a:ext>
            </a:extLst>
          </p:cNvPr>
          <p:cNvSpPr>
            <a:spLocks noGrp="1"/>
          </p:cNvSpPr>
          <p:nvPr>
            <p:ph idx="1"/>
          </p:nvPr>
        </p:nvSpPr>
        <p:spPr>
          <a:xfrm>
            <a:off x="184391" y="1073427"/>
            <a:ext cx="7524703" cy="5411780"/>
          </a:xfrm>
        </p:spPr>
        <p:txBody>
          <a:bodyPr>
            <a:normAutofit/>
          </a:bodyPr>
          <a:lstStyle/>
          <a:p>
            <a:pPr marL="0" indent="0">
              <a:lnSpc>
                <a:spcPct val="90000"/>
              </a:lnSpc>
              <a:buNone/>
            </a:pPr>
            <a:endParaRPr lang="el-GR" sz="1500" dirty="0"/>
          </a:p>
          <a:p>
            <a:pPr marL="0" indent="0" algn="just">
              <a:lnSpc>
                <a:spcPct val="90000"/>
              </a:lnSpc>
              <a:buNone/>
            </a:pPr>
            <a:r>
              <a:rPr lang="fr-CA" sz="2400" dirty="0"/>
              <a:t>	Louis de Funès, est un acteur français né le 31 juillet 1914 à Courbevoie. Ayant joué dans plus de cent quarante films, il est l'un des acteurs comiques les plus célèbres du cinéma français de la seconde moitié du </a:t>
            </a:r>
            <a:r>
              <a:rPr lang="fr-CA" sz="2400" dirty="0" err="1"/>
              <a:t>xxe</a:t>
            </a:r>
            <a:r>
              <a:rPr lang="fr-CA" sz="2400" dirty="0"/>
              <a:t> siècle, attirant plus de cent cinquante millions de spectateurs dans les salles. </a:t>
            </a:r>
          </a:p>
          <a:p>
            <a:pPr marL="0" indent="0" algn="just">
              <a:lnSpc>
                <a:spcPct val="90000"/>
              </a:lnSpc>
              <a:buNone/>
            </a:pPr>
            <a:r>
              <a:rPr lang="fr-CA" sz="2400" dirty="0"/>
              <a:t>	Outre la France, les films de Louis de Funès ont connu un grand succès dans divers pays européens. C’est d’abord au théâtre que la carrière du comédien va connaître une nouvelle accélération. Depuis ses débuts, l’acteur ne s’est jamais éloigné des planches. Il est mort le 27 janvier 1983 à Nantes.</a:t>
            </a:r>
            <a:endParaRPr lang="el-GR" sz="2400" dirty="0"/>
          </a:p>
          <a:p>
            <a:pPr marL="0" indent="0" algn="r">
              <a:lnSpc>
                <a:spcPct val="90000"/>
              </a:lnSpc>
              <a:buNone/>
            </a:pPr>
            <a:r>
              <a:rPr lang="fr-CA" sz="1050" dirty="0"/>
              <a:t>     https://fr.wikipedia.org/wiki/</a:t>
            </a:r>
            <a:r>
              <a:rPr lang="fr-CA" sz="1050" dirty="0" err="1"/>
              <a:t>Louis_de_Funès</a:t>
            </a:r>
            <a:endParaRPr lang="el-GR" sz="1050" dirty="0"/>
          </a:p>
          <a:p>
            <a:pPr marL="0" indent="0">
              <a:lnSpc>
                <a:spcPct val="90000"/>
              </a:lnSpc>
              <a:buNone/>
            </a:pPr>
            <a:endParaRPr lang="el-GR" sz="1500" dirty="0"/>
          </a:p>
        </p:txBody>
      </p:sp>
    </p:spTree>
    <p:extLst>
      <p:ext uri="{BB962C8B-B14F-4D97-AF65-F5344CB8AC3E}">
        <p14:creationId xmlns:p14="http://schemas.microsoft.com/office/powerpoint/2010/main" val="473651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Football fans protest as a legendary restaurant loses a Michelin star -  Lonely Planet">
            <a:extLst>
              <a:ext uri="{FF2B5EF4-FFF2-40B4-BE49-F238E27FC236}">
                <a16:creationId xmlns:a16="http://schemas.microsoft.com/office/drawing/2014/main" id="{3373E754-CA02-470B-B86A-B77223BEB5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368" r="12381" b="2"/>
          <a:stretch/>
        </p:blipFill>
        <p:spPr bwMode="auto">
          <a:xfrm>
            <a:off x="190846" y="237744"/>
            <a:ext cx="4040033" cy="6382512"/>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BE7270DF-375F-4ECC-989A-D033E481AE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9465"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05499CD0-D8CF-484B-913D-AA8DCC48D16A}"/>
              </a:ext>
            </a:extLst>
          </p:cNvPr>
          <p:cNvSpPr>
            <a:spLocks noGrp="1"/>
          </p:cNvSpPr>
          <p:nvPr>
            <p:ph type="title"/>
          </p:nvPr>
        </p:nvSpPr>
        <p:spPr>
          <a:xfrm>
            <a:off x="4289464" y="-271807"/>
            <a:ext cx="7711563" cy="1746504"/>
          </a:xfrm>
        </p:spPr>
        <p:txBody>
          <a:bodyPr>
            <a:normAutofit/>
          </a:bodyPr>
          <a:lstStyle/>
          <a:p>
            <a:r>
              <a:rPr lang="en-US" b="1" dirty="0" err="1"/>
              <a:t>Texte</a:t>
            </a:r>
            <a:r>
              <a:rPr lang="en-US" b="1" dirty="0"/>
              <a:t> : Paul Bocuse</a:t>
            </a:r>
            <a:r>
              <a:rPr lang="el-GR" b="1" dirty="0"/>
              <a:t> </a:t>
            </a:r>
            <a:r>
              <a:rPr lang="el-GR" sz="2000" b="1" dirty="0"/>
              <a:t>(</a:t>
            </a:r>
            <a:r>
              <a:rPr lang="en-US" sz="2000" b="1" dirty="0"/>
              <a:t>à preparer)</a:t>
            </a:r>
            <a:endParaRPr lang="el-GR" b="1" dirty="0"/>
          </a:p>
        </p:txBody>
      </p:sp>
      <p:sp>
        <p:nvSpPr>
          <p:cNvPr id="3" name="Θέση περιεχομένου 2">
            <a:extLst>
              <a:ext uri="{FF2B5EF4-FFF2-40B4-BE49-F238E27FC236}">
                <a16:creationId xmlns:a16="http://schemas.microsoft.com/office/drawing/2014/main" id="{81A53E6D-CD8C-4973-8824-E71185D41499}"/>
              </a:ext>
            </a:extLst>
          </p:cNvPr>
          <p:cNvSpPr>
            <a:spLocks noGrp="1"/>
          </p:cNvSpPr>
          <p:nvPr>
            <p:ph idx="1"/>
          </p:nvPr>
        </p:nvSpPr>
        <p:spPr>
          <a:xfrm>
            <a:off x="4230879" y="1026942"/>
            <a:ext cx="7711563" cy="5831058"/>
          </a:xfrm>
        </p:spPr>
        <p:txBody>
          <a:bodyPr>
            <a:normAutofit fontScale="92500" lnSpcReduction="10000"/>
          </a:bodyPr>
          <a:lstStyle/>
          <a:p>
            <a:pPr marL="0" indent="0">
              <a:lnSpc>
                <a:spcPct val="90000"/>
              </a:lnSpc>
              <a:buNone/>
            </a:pPr>
            <a:r>
              <a:rPr lang="fr-CA" sz="1000" dirty="0"/>
              <a:t>(sujet d’examen juin 2018)</a:t>
            </a:r>
            <a:endParaRPr lang="el-GR" sz="1000" dirty="0"/>
          </a:p>
          <a:p>
            <a:pPr marL="0" indent="0" algn="just">
              <a:lnSpc>
                <a:spcPct val="90000"/>
              </a:lnSpc>
              <a:buNone/>
            </a:pPr>
            <a:r>
              <a:rPr lang="fr-CA" dirty="0"/>
              <a:t>	Le « chef du siècle » laisse derrière lui plusieurs établissements prestigieux. Interrogé par RTL, son fils Jérôme explique être prêt à prendre la relève.</a:t>
            </a:r>
            <a:endParaRPr lang="el-GR" dirty="0"/>
          </a:p>
          <a:p>
            <a:pPr marL="0" indent="0" algn="just">
              <a:lnSpc>
                <a:spcPct val="90000"/>
              </a:lnSpc>
              <a:buNone/>
            </a:pPr>
            <a:r>
              <a:rPr lang="fr-CA" dirty="0"/>
              <a:t>	La vie, la carrière et la portée de Paul Bocuse ont été unanimement saluées depuis l'annonce de son décès, à l'âge de 91 ans, samedi 20 janvier. Chef emblématique de la grande cuisine française du XXe siècle, Paul Bocuse a transformé son nom en une véritable marque. Trois jours après sa mort, son fils Jérôme s'est exprimé pour la première fois mardi 23 janvier sur RTL. « Paul Bocuse, on ne le remplacera pas. Bocuse restera une famille, comme l'avait imaginé mon père au départ », a-t-il déclaré au micro de la radio, tout en évoquant le futur.</a:t>
            </a:r>
            <a:endParaRPr lang="el-GR" dirty="0"/>
          </a:p>
          <a:p>
            <a:pPr marL="0" indent="0" algn="just">
              <a:lnSpc>
                <a:spcPct val="90000"/>
              </a:lnSpc>
              <a:buNone/>
            </a:pPr>
            <a:r>
              <a:rPr lang="fr-CA" dirty="0"/>
              <a:t>	« On s'est préparé avec toutes les équipes à faire face à l'avenir, et on va tout faire pour qu'il soit fier là-haut », a-t-il ajouté, estimant qu'il est de son « devoir de continuer ». Directeur général du groupe Bocuse depuis 2016, le fils du grand chef compte poursuivre dans la voie tracée par son père, pionnier dans son domaine pendant des décennies : « Il a fait tellement, non seulement pour la cuisine et humainement pour ses amis, pour ses chefs et puis pour moi en tant que père. On ne va pas réinventer la roue, mais on va s'assurer qu'elle continue à rouler. » Le groupe Bocuse comprend, en France et à l'étranger, plusieurs établissements gastronomiques, des écoles de cuisine, des brasseries et des restaurants à service rapide.</a:t>
            </a:r>
            <a:endParaRPr lang="el-GR" dirty="0"/>
          </a:p>
          <a:p>
            <a:pPr marL="0" indent="0">
              <a:lnSpc>
                <a:spcPct val="90000"/>
              </a:lnSpc>
              <a:buNone/>
            </a:pPr>
            <a:r>
              <a:rPr lang="fr-CA" sz="1000" u="sng" dirty="0">
                <a:hlinkClick r:id="rId3"/>
              </a:rPr>
              <a:t>http://www.lepoint.fr/gastronomie/paul-bocuse-ses-restaurants-resteront-une-affaire-de-famille-23-01-2018-2188958_82.php</a:t>
            </a:r>
            <a:endParaRPr lang="el-GR" sz="1000" dirty="0"/>
          </a:p>
          <a:p>
            <a:pPr marL="0" indent="0">
              <a:lnSpc>
                <a:spcPct val="90000"/>
              </a:lnSpc>
              <a:buNone/>
            </a:pPr>
            <a:endParaRPr lang="el-GR" sz="1000" dirty="0"/>
          </a:p>
        </p:txBody>
      </p:sp>
    </p:spTree>
    <p:extLst>
      <p:ext uri="{BB962C8B-B14F-4D97-AF65-F5344CB8AC3E}">
        <p14:creationId xmlns:p14="http://schemas.microsoft.com/office/powerpoint/2010/main" val="1888540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5E1393AB-B824-4D99-A98B-C5A13AD797AB}"/>
              </a:ext>
            </a:extLst>
          </p:cNvPr>
          <p:cNvGraphicFramePr>
            <a:graphicFrameLocks noGrp="1"/>
          </p:cNvGraphicFramePr>
          <p:nvPr>
            <p:ph idx="1"/>
            <p:extLst>
              <p:ext uri="{D42A27DB-BD31-4B8C-83A1-F6EECF244321}">
                <p14:modId xmlns:p14="http://schemas.microsoft.com/office/powerpoint/2010/main" val="852855128"/>
              </p:ext>
            </p:extLst>
          </p:nvPr>
        </p:nvGraphicFramePr>
        <p:xfrm>
          <a:off x="775252" y="4250633"/>
          <a:ext cx="11010004" cy="2394481"/>
        </p:xfrm>
        <a:graphic>
          <a:graphicData uri="http://schemas.openxmlformats.org/drawingml/2006/table">
            <a:tbl>
              <a:tblPr firstRow="1" firstCol="1" bandRow="1">
                <a:tableStyleId>{5C22544A-7EE6-4342-B048-85BDC9FD1C3A}</a:tableStyleId>
              </a:tblPr>
              <a:tblGrid>
                <a:gridCol w="6453450">
                  <a:extLst>
                    <a:ext uri="{9D8B030D-6E8A-4147-A177-3AD203B41FA5}">
                      <a16:colId xmlns:a16="http://schemas.microsoft.com/office/drawing/2014/main" val="3174027772"/>
                    </a:ext>
                  </a:extLst>
                </a:gridCol>
                <a:gridCol w="4556554">
                  <a:extLst>
                    <a:ext uri="{9D8B030D-6E8A-4147-A177-3AD203B41FA5}">
                      <a16:colId xmlns:a16="http://schemas.microsoft.com/office/drawing/2014/main" val="3975545360"/>
                    </a:ext>
                  </a:extLst>
                </a:gridCol>
              </a:tblGrid>
              <a:tr h="0">
                <a:tc>
                  <a:txBody>
                    <a:bodyPr/>
                    <a:lstStyle/>
                    <a:p>
                      <a:pPr algn="just">
                        <a:lnSpc>
                          <a:spcPct val="107000"/>
                        </a:lnSpc>
                        <a:spcBef>
                          <a:spcPts val="600"/>
                        </a:spcBef>
                        <a:spcAft>
                          <a:spcPts val="800"/>
                        </a:spcAft>
                      </a:pPr>
                      <a:r>
                        <a:rPr lang="fr-FR" sz="1800" dirty="0">
                          <a:effectLst/>
                        </a:rPr>
                        <a:t>a. une véritable marque (l. 3)               </a:t>
                      </a:r>
                      <a:endParaRPr lang="el-GR" sz="1600" dirty="0">
                        <a:effectLst/>
                      </a:endParaRPr>
                    </a:p>
                    <a:p>
                      <a:pPr marL="160020" algn="just">
                        <a:lnSpc>
                          <a:spcPct val="107000"/>
                        </a:lnSpc>
                        <a:spcAft>
                          <a:spcPts val="800"/>
                        </a:spcAft>
                      </a:pPr>
                      <a:r>
                        <a:rPr lang="fr-CA" sz="1800" dirty="0">
                          <a:effectLst/>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60020" algn="just">
                        <a:lnSpc>
                          <a:spcPct val="107000"/>
                        </a:lnSpc>
                        <a:spcAft>
                          <a:spcPts val="800"/>
                        </a:spcAft>
                      </a:pPr>
                      <a:r>
                        <a:rPr lang="fr-FR" sz="1800" dirty="0">
                          <a:effectLst/>
                        </a:rPr>
                        <a:t> </a:t>
                      </a:r>
                      <a:r>
                        <a:rPr lang="fr-FR" sz="1600" dirty="0">
                          <a:effectLst/>
                        </a:rPr>
                        <a:t> b. des écoles de cuisine (l. 13)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2824042"/>
                  </a:ext>
                </a:extLst>
              </a:tr>
              <a:tr h="1721127">
                <a:tc>
                  <a:txBody>
                    <a:bodyPr/>
                    <a:lstStyle/>
                    <a:p>
                      <a:pPr marL="160020" algn="just">
                        <a:lnSpc>
                          <a:spcPct val="107000"/>
                        </a:lnSpc>
                        <a:spcAft>
                          <a:spcPts val="800"/>
                        </a:spcAft>
                      </a:pPr>
                      <a:r>
                        <a:rPr lang="fr-FR" sz="1800" dirty="0">
                          <a:effectLst/>
                        </a:rPr>
                        <a:t>une : </a:t>
                      </a:r>
                      <a:r>
                        <a:rPr lang="fr-CA" sz="1800" dirty="0">
                          <a:effectLst/>
                        </a:rPr>
                        <a:t>…………………..</a:t>
                      </a:r>
                      <a:endParaRPr lang="el-GR" sz="1600" dirty="0">
                        <a:effectLst/>
                      </a:endParaRPr>
                    </a:p>
                    <a:p>
                      <a:pPr marL="160020" algn="just">
                        <a:lnSpc>
                          <a:spcPct val="107000"/>
                        </a:lnSpc>
                        <a:spcAft>
                          <a:spcPts val="800"/>
                        </a:spcAft>
                      </a:pPr>
                      <a:r>
                        <a:rPr lang="fr-FR" sz="1800" dirty="0">
                          <a:effectLst/>
                        </a:rPr>
                        <a:t>véritable :</a:t>
                      </a:r>
                      <a:r>
                        <a:rPr lang="fr-CA" sz="1800" dirty="0">
                          <a:effectLst/>
                        </a:rPr>
                        <a:t>………………..</a:t>
                      </a:r>
                      <a:r>
                        <a:rPr lang="fr-FR" sz="1800" dirty="0">
                          <a:effectLst/>
                        </a:rPr>
                        <a:t>/ fonction :……….......</a:t>
                      </a:r>
                      <a:r>
                        <a:rPr lang="fr-CA" sz="1800" dirty="0">
                          <a:effectLst/>
                        </a:rPr>
                        <a:t>                                                                                                                                                                            </a:t>
                      </a:r>
                      <a:endParaRPr lang="el-GR" sz="1600" dirty="0">
                        <a:effectLst/>
                      </a:endParaRPr>
                    </a:p>
                    <a:p>
                      <a:pPr marL="160020" algn="just">
                        <a:lnSpc>
                          <a:spcPct val="107000"/>
                        </a:lnSpc>
                        <a:spcAft>
                          <a:spcPts val="800"/>
                        </a:spcAft>
                      </a:pPr>
                      <a:r>
                        <a:rPr lang="fr-FR" sz="1800" dirty="0">
                          <a:effectLst/>
                        </a:rPr>
                        <a:t>marque : </a:t>
                      </a:r>
                      <a:r>
                        <a:rPr lang="fr-CA" sz="1800" dirty="0">
                          <a:effectLst/>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fr-FR" sz="1800" dirty="0">
                          <a:effectLst/>
                        </a:rPr>
                        <a:t>des : …………………………</a:t>
                      </a:r>
                      <a:endParaRPr lang="el-GR" sz="1600" dirty="0">
                        <a:effectLst/>
                      </a:endParaRPr>
                    </a:p>
                    <a:p>
                      <a:pPr algn="just">
                        <a:lnSpc>
                          <a:spcPct val="107000"/>
                        </a:lnSpc>
                        <a:spcAft>
                          <a:spcPts val="800"/>
                        </a:spcAft>
                      </a:pPr>
                      <a:r>
                        <a:rPr lang="fr-FR" sz="1800" dirty="0">
                          <a:effectLst/>
                        </a:rPr>
                        <a:t>écoles :………………………</a:t>
                      </a:r>
                      <a:endParaRPr lang="el-GR" sz="1600" dirty="0">
                        <a:effectLst/>
                      </a:endParaRPr>
                    </a:p>
                    <a:p>
                      <a:pPr algn="just">
                        <a:lnSpc>
                          <a:spcPct val="107000"/>
                        </a:lnSpc>
                        <a:spcAft>
                          <a:spcPts val="800"/>
                        </a:spcAft>
                      </a:pPr>
                      <a:r>
                        <a:rPr lang="fr-FR" sz="1800" dirty="0">
                          <a:effectLst/>
                        </a:rPr>
                        <a:t>de cuisine : …………………… </a:t>
                      </a:r>
                      <a:r>
                        <a:rPr lang="fr-CA" sz="1800" dirty="0">
                          <a:effectLst/>
                        </a:rPr>
                        <a:t>/ fonction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3874030"/>
                  </a:ext>
                </a:extLst>
              </a:tr>
            </a:tbl>
          </a:graphicData>
        </a:graphic>
      </p:graphicFrame>
      <p:sp>
        <p:nvSpPr>
          <p:cNvPr id="5" name="Rectangle 1">
            <a:extLst>
              <a:ext uri="{FF2B5EF4-FFF2-40B4-BE49-F238E27FC236}">
                <a16:creationId xmlns:a16="http://schemas.microsoft.com/office/drawing/2014/main" id="{44B6275D-7B65-4FB4-9BE3-934784BF7873}"/>
              </a:ext>
            </a:extLst>
          </p:cNvPr>
          <p:cNvSpPr>
            <a:spLocks noChangeArrowheads="1"/>
          </p:cNvSpPr>
          <p:nvPr/>
        </p:nvSpPr>
        <p:spPr bwMode="auto">
          <a:xfrm>
            <a:off x="218660" y="0"/>
            <a:ext cx="1175467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l-GR" b="1"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Questions de compr</a:t>
            </a:r>
            <a:r>
              <a:rPr kumimoji="0" lang="fr-FR" altLang="el-GR"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el-GR" b="1"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hension</a:t>
            </a:r>
            <a:endParaRPr kumimoji="0" lang="el-GR" altLang="el-GR" sz="1600" b="1" i="0" u="none" strike="noStrike" cap="none" normalizeH="0" baseline="0" dirty="0">
              <a:ln>
                <a:noFill/>
              </a:ln>
              <a:effectLst/>
            </a:endParaRPr>
          </a:p>
          <a:p>
            <a:pPr lvl="2" defTabSz="914400" eaLnBrk="0" fontAlgn="base" hangingPunct="0">
              <a:spcBef>
                <a:spcPct val="0"/>
              </a:spcBef>
              <a:spcAft>
                <a:spcPct val="0"/>
              </a:spcAft>
            </a:pPr>
            <a:r>
              <a:rPr kumimoji="0" lang="fr-FR" altLang="el-GR" sz="14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1</a:t>
            </a:r>
            <a:r>
              <a:rPr kumimoji="0" lang="fr-FR" altLang="el-GR"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 De qui parle le texte</a:t>
            </a:r>
            <a:r>
              <a:rPr kumimoji="0" lang="fr-FR" altLang="el-GR"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el-GR"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l-GR" altLang="el-GR" sz="1600" b="0" i="0" u="none" strike="noStrike" cap="none" normalizeH="0" baseline="0" dirty="0">
              <a:ln>
                <a:noFill/>
              </a:ln>
              <a:effectLst/>
            </a:endParaRPr>
          </a:p>
          <a:p>
            <a:pPr lvl="2" defTabSz="914400" eaLnBrk="0" fontAlgn="base" hangingPunct="0">
              <a:spcBef>
                <a:spcPct val="0"/>
              </a:spcBef>
              <a:spcAft>
                <a:spcPct val="0"/>
              </a:spcAft>
            </a:pPr>
            <a:r>
              <a:rPr kumimoji="0" lang="fr-FR" altLang="el-GR"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a:t>
            </a:r>
            <a:endParaRPr kumimoji="0" lang="el-GR" altLang="el-GR" sz="1600" b="0" i="0" u="none" strike="noStrike" cap="none" normalizeH="0" baseline="0" dirty="0">
              <a:ln>
                <a:noFill/>
              </a:ln>
              <a:effectLst/>
            </a:endParaRPr>
          </a:p>
          <a:p>
            <a:pPr lvl="2" defTabSz="914400" eaLnBrk="0" fontAlgn="base" hangingPunct="0">
              <a:spcBef>
                <a:spcPct val="0"/>
              </a:spcBef>
              <a:spcAft>
                <a:spcPct val="0"/>
              </a:spcAft>
            </a:pPr>
            <a:r>
              <a:rPr kumimoji="0" lang="fr-FR" altLang="el-GR"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2. Son fils, </a:t>
            </a:r>
            <a:r>
              <a:rPr kumimoji="0" lang="fr-FR" altLang="el-GR" b="0" i="0" u="none" strike="noStrike" cap="none" normalizeH="0" baseline="0" dirty="0" err="1">
                <a:ln>
                  <a:noFill/>
                </a:ln>
                <a:effectLst/>
                <a:latin typeface="Times New Roman" panose="02020603050405020304" pitchFamily="18" charset="0"/>
                <a:ea typeface="Calibri" panose="020F0502020204030204" pitchFamily="34" charset="0"/>
                <a:cs typeface="Times New Roman" panose="02020603050405020304" pitchFamily="18" charset="0"/>
              </a:rPr>
              <a:t>Jerôme</a:t>
            </a:r>
            <a:r>
              <a:rPr kumimoji="0" lang="fr-FR" altLang="el-GR"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 passe-t-il </a:t>
            </a:r>
            <a:r>
              <a:rPr kumimoji="0" lang="fr-FR" altLang="el-GR"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l-GR"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 une </a:t>
            </a:r>
            <a:r>
              <a:rPr kumimoji="0" lang="fr-FR" altLang="el-GR"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el-GR"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mission</a:t>
            </a:r>
            <a:r>
              <a:rPr kumimoji="0" lang="fr-FR" altLang="el-GR"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el-GR"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qui est consacr</a:t>
            </a:r>
            <a:r>
              <a:rPr kumimoji="0" lang="fr-FR" altLang="el-GR"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el-GR"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e </a:t>
            </a:r>
            <a:r>
              <a:rPr kumimoji="0" lang="fr-FR" altLang="el-GR"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l-GR"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 son p</a:t>
            </a:r>
            <a:r>
              <a:rPr kumimoji="0" lang="fr-FR" altLang="el-GR"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el-GR"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re</a:t>
            </a:r>
            <a:r>
              <a:rPr kumimoji="0" lang="fr-FR" altLang="el-GR"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el-GR"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l-GR" altLang="el-GR" sz="1600" b="0" i="0" u="none" strike="noStrike" cap="none" normalizeH="0" baseline="0" dirty="0">
              <a:ln>
                <a:noFill/>
              </a:ln>
              <a:effectLst/>
            </a:endParaRPr>
          </a:p>
          <a:p>
            <a:pPr lvl="2" defTabSz="914400" eaLnBrk="0" fontAlgn="base" hangingPunct="0">
              <a:spcBef>
                <a:spcPct val="0"/>
              </a:spcBef>
              <a:spcAft>
                <a:spcPct val="0"/>
              </a:spcAft>
            </a:pPr>
            <a:r>
              <a:rPr kumimoji="0" lang="fr-FR" altLang="el-GR"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a:t>
            </a:r>
            <a:endParaRPr kumimoji="0" lang="el-GR" altLang="el-GR" sz="1600" b="0" i="0" u="none" strike="noStrike" cap="none" normalizeH="0" baseline="0" dirty="0">
              <a:ln>
                <a:noFill/>
              </a:ln>
              <a:effectLst/>
            </a:endParaRPr>
          </a:p>
          <a:p>
            <a:pPr lvl="2" defTabSz="914400" eaLnBrk="0" fontAlgn="base" hangingPunct="0">
              <a:spcBef>
                <a:spcPct val="0"/>
              </a:spcBef>
              <a:spcAft>
                <a:spcPct val="0"/>
              </a:spcAft>
            </a:pPr>
            <a:r>
              <a:rPr kumimoji="0" lang="fr-FR" altLang="el-GR"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3. Bocuse est-il en vie</a:t>
            </a:r>
            <a:r>
              <a:rPr kumimoji="0" lang="fr-FR" altLang="el-GR"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el-GR"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l-GR" altLang="el-GR" sz="1600" b="0" i="0" u="none" strike="noStrike" cap="none" normalizeH="0" baseline="0" dirty="0">
              <a:ln>
                <a:noFill/>
              </a:ln>
              <a:effectLst/>
            </a:endParaRPr>
          </a:p>
          <a:p>
            <a:pPr lvl="2" defTabSz="914400" eaLnBrk="0" fontAlgn="base" hangingPunct="0">
              <a:spcBef>
                <a:spcPct val="0"/>
              </a:spcBef>
              <a:spcAft>
                <a:spcPct val="0"/>
              </a:spcAft>
            </a:pPr>
            <a:r>
              <a:rPr kumimoji="0" lang="fr-FR" altLang="el-GR"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a:t>
            </a:r>
            <a:endParaRPr kumimoji="0" lang="el-GR" altLang="el-GR" sz="1600" b="0" i="0" u="none" strike="noStrike" cap="none" normalizeH="0" baseline="0" dirty="0">
              <a:ln>
                <a:noFill/>
              </a:ln>
              <a:effectLst/>
            </a:endParaRPr>
          </a:p>
          <a:p>
            <a:pPr lvl="2" defTabSz="914400" eaLnBrk="0" fontAlgn="base" hangingPunct="0">
              <a:spcBef>
                <a:spcPct val="0"/>
              </a:spcBef>
              <a:spcAft>
                <a:spcPct val="0"/>
              </a:spcAft>
            </a:pPr>
            <a:r>
              <a:rPr kumimoji="0" lang="fr-FR" altLang="el-GR"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4. Son fils veut-il continuer dans la voie de son p</a:t>
            </a:r>
            <a:r>
              <a:rPr kumimoji="0" lang="fr-FR" altLang="el-GR"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el-GR"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re</a:t>
            </a:r>
            <a:r>
              <a:rPr kumimoji="0" lang="fr-FR" altLang="el-GR"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el-GR"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l-GR" altLang="el-GR" sz="1600" b="0" i="0" u="none" strike="noStrike" cap="none" normalizeH="0" baseline="0" dirty="0">
              <a:ln>
                <a:noFill/>
              </a:ln>
              <a:effectLst/>
            </a:endParaRPr>
          </a:p>
          <a:p>
            <a:pPr lvl="2" defTabSz="914400" eaLnBrk="0" fontAlgn="base" hangingPunct="0">
              <a:spcBef>
                <a:spcPct val="0"/>
              </a:spcBef>
              <a:spcAft>
                <a:spcPct val="0"/>
              </a:spcAft>
            </a:pPr>
            <a:r>
              <a:rPr kumimoji="0" lang="fr-FR" altLang="el-GR"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a:t>
            </a:r>
            <a:endParaRPr kumimoji="0" lang="el-GR" altLang="el-GR" sz="1600" b="0" i="0" u="none" strike="noStrike" cap="none" normalizeH="0" baseline="0" dirty="0">
              <a:ln>
                <a:noFill/>
              </a:ln>
              <a:effectLst/>
            </a:endParaRPr>
          </a:p>
          <a:p>
            <a:pPr lvl="2" defTabSz="914400" eaLnBrk="0" fontAlgn="base" hangingPunct="0">
              <a:spcBef>
                <a:spcPct val="0"/>
              </a:spcBef>
              <a:spcAft>
                <a:spcPct val="0"/>
              </a:spcAft>
            </a:pPr>
            <a:r>
              <a:rPr kumimoji="0" lang="fr-FR" altLang="el-GR"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5. Que comprend le groupe Bocuse</a:t>
            </a:r>
            <a:r>
              <a:rPr kumimoji="0" lang="fr-FR" altLang="el-GR"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el-GR"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l-GR" altLang="el-GR" sz="1600" b="0" i="0" u="none" strike="noStrike" cap="none" normalizeH="0" baseline="0" dirty="0">
              <a:ln>
                <a:noFill/>
              </a:ln>
              <a:effectLst/>
            </a:endParaRPr>
          </a:p>
          <a:p>
            <a:pPr lvl="2" defTabSz="914400" eaLnBrk="0" fontAlgn="base" hangingPunct="0">
              <a:spcBef>
                <a:spcPct val="0"/>
              </a:spcBef>
              <a:spcAft>
                <a:spcPct val="0"/>
              </a:spcAft>
            </a:pPr>
            <a:r>
              <a:rPr kumimoji="0" lang="fr-FR" altLang="el-GR"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a:t>
            </a:r>
            <a:endParaRPr kumimoji="0" lang="el-GR" altLang="el-GR" sz="1600" b="0" i="0" u="none" strike="noStrike" cap="none" normalizeH="0" baseline="0" dirty="0">
              <a:ln>
                <a:noFill/>
              </a:ln>
              <a:effectLst/>
            </a:endParaRPr>
          </a:p>
          <a:p>
            <a:pPr lvl="2" defTabSz="914400" eaLnBrk="0" fontAlgn="base" hangingPunct="0">
              <a:spcBef>
                <a:spcPct val="0"/>
              </a:spcBef>
              <a:spcAft>
                <a:spcPct val="0"/>
              </a:spcAft>
            </a:pPr>
            <a:r>
              <a:rPr kumimoji="0" lang="fr-FR" altLang="el-GR"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6. </a:t>
            </a:r>
            <a:r>
              <a:rPr kumimoji="0" lang="fr-FR" altLang="el-GR" b="0" i="0" u="none" strike="noStrike" cap="none" normalizeH="0" baseline="0" dirty="0" err="1">
                <a:ln>
                  <a:noFill/>
                </a:ln>
                <a:effectLst/>
                <a:latin typeface="Times New Roman" panose="02020603050405020304" pitchFamily="18" charset="0"/>
                <a:ea typeface="Calibri" panose="020F0502020204030204" pitchFamily="34" charset="0"/>
                <a:cs typeface="Times New Roman" panose="02020603050405020304" pitchFamily="18" charset="0"/>
              </a:rPr>
              <a:t>Jerôme</a:t>
            </a:r>
            <a:r>
              <a:rPr kumimoji="0" lang="fr-FR" altLang="el-GR"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 avait-il de bonnes relations avec son p</a:t>
            </a:r>
            <a:r>
              <a:rPr kumimoji="0" lang="fr-FR" altLang="el-GR"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el-GR"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re</a:t>
            </a:r>
            <a:r>
              <a:rPr kumimoji="0" lang="fr-FR" altLang="el-GR"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el-GR"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l-GR" altLang="el-GR" sz="1600" b="0" i="0" u="none" strike="noStrike" cap="none" normalizeH="0" baseline="0" dirty="0">
              <a:ln>
                <a:noFill/>
              </a:ln>
              <a:effectLst/>
            </a:endParaRPr>
          </a:p>
          <a:p>
            <a:pPr lvl="2" defTabSz="914400" eaLnBrk="0" fontAlgn="base" hangingPunct="0">
              <a:spcBef>
                <a:spcPct val="0"/>
              </a:spcBef>
              <a:spcAft>
                <a:spcPct val="0"/>
              </a:spcAft>
            </a:pPr>
            <a:r>
              <a:rPr kumimoji="0" lang="fr-FR" altLang="el-GR"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a:t>
            </a:r>
            <a:endParaRPr kumimoji="0" lang="el-GR" altLang="el-GR" sz="1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l-GR" b="0" i="1"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Le groupe nominal (GN).</a:t>
            </a:r>
            <a:r>
              <a:rPr kumimoji="0" lang="fr-FR" altLang="el-GR"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 Analysez la structure du GN ci-dessous et identifiez ses diff</a:t>
            </a:r>
            <a:r>
              <a:rPr kumimoji="0" lang="fr-FR" altLang="el-GR"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el-GR"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rents constituants. </a:t>
            </a:r>
            <a:endParaRPr kumimoji="0" lang="el-GR" altLang="el-GR"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l-GR"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Ne manquez pas d</a:t>
            </a:r>
            <a:r>
              <a:rPr kumimoji="0" lang="fr-FR" altLang="el-GR"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el-GR"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indiquer la fonction syntaxique de ses expansions</a:t>
            </a:r>
            <a:r>
              <a:rPr kumimoji="0" lang="fr-FR" altLang="el-GR"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el-GR"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l-GR" altLang="el-GR" sz="1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33846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8B8B85F6-6831-4D2A-9EFD-9CFC13EB1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67E72B3D-9DFB-422A-92FC-8B1B9DE59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11725656"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0513C3F4-A6B8-45AE-A803-176D4A265F0A}"/>
              </a:ext>
            </a:extLst>
          </p:cNvPr>
          <p:cNvSpPr>
            <a:spLocks noGrp="1"/>
          </p:cNvSpPr>
          <p:nvPr>
            <p:ph type="title"/>
          </p:nvPr>
        </p:nvSpPr>
        <p:spPr>
          <a:xfrm>
            <a:off x="118871" y="52261"/>
            <a:ext cx="7486099" cy="1744183"/>
          </a:xfrm>
        </p:spPr>
        <p:txBody>
          <a:bodyPr>
            <a:normAutofit/>
          </a:bodyPr>
          <a:lstStyle/>
          <a:p>
            <a:pPr algn="ctr"/>
            <a:r>
              <a:rPr lang="fr-CA" b="1" dirty="0"/>
              <a:t>Énigmes sur d’autres personnalités</a:t>
            </a:r>
            <a:endParaRPr lang="el-GR" dirty="0"/>
          </a:p>
        </p:txBody>
      </p:sp>
      <p:sp>
        <p:nvSpPr>
          <p:cNvPr id="3" name="Θέση περιεχομένου 2">
            <a:extLst>
              <a:ext uri="{FF2B5EF4-FFF2-40B4-BE49-F238E27FC236}">
                <a16:creationId xmlns:a16="http://schemas.microsoft.com/office/drawing/2014/main" id="{30719057-E5D4-4CB5-9AFE-65D55DC01883}"/>
              </a:ext>
            </a:extLst>
          </p:cNvPr>
          <p:cNvSpPr>
            <a:spLocks noGrp="1"/>
          </p:cNvSpPr>
          <p:nvPr>
            <p:ph idx="1"/>
          </p:nvPr>
        </p:nvSpPr>
        <p:spPr>
          <a:xfrm>
            <a:off x="228600" y="1796443"/>
            <a:ext cx="7376370" cy="4823811"/>
          </a:xfrm>
        </p:spPr>
        <p:txBody>
          <a:bodyPr>
            <a:normAutofit/>
          </a:bodyPr>
          <a:lstStyle/>
          <a:p>
            <a:pPr marL="342900" indent="-342900">
              <a:buFont typeface="+mj-lt"/>
              <a:buAutoNum type="arabicPeriod"/>
            </a:pPr>
            <a:endParaRPr lang="el-GR" dirty="0"/>
          </a:p>
          <a:p>
            <a:pPr marL="342900" indent="-342900">
              <a:buFont typeface="+mj-lt"/>
              <a:buAutoNum type="arabicPeriod"/>
            </a:pPr>
            <a:r>
              <a:rPr lang="fr-CA" dirty="0"/>
              <a:t>C’est un jeune chanteur qui a 33 ans, qui est né à Bruxelles, dont le vrai nom est Paul Van Haver, qui est producteur de hip-hop et qui s’est fait connaître en 2009 avec la chanson </a:t>
            </a:r>
            <a:r>
              <a:rPr lang="fr-CA" i="1" dirty="0"/>
              <a:t>Alors on danse</a:t>
            </a:r>
            <a:r>
              <a:rPr lang="fr-CA" dirty="0"/>
              <a:t>. </a:t>
            </a:r>
            <a:endParaRPr lang="el-GR" dirty="0"/>
          </a:p>
          <a:p>
            <a:pPr marL="342900" indent="-342900">
              <a:buFont typeface="+mj-lt"/>
              <a:buAutoNum type="arabicPeriod"/>
            </a:pPr>
            <a:r>
              <a:rPr lang="fr-CA" dirty="0"/>
              <a:t>C’est une chanteuse française très connue dont la chanson la plus célèbre est </a:t>
            </a:r>
            <a:r>
              <a:rPr lang="fr-CA" i="1" dirty="0"/>
              <a:t>Dernière danse</a:t>
            </a:r>
            <a:r>
              <a:rPr lang="fr-CA" dirty="0"/>
              <a:t>.</a:t>
            </a:r>
            <a:endParaRPr lang="el-GR" dirty="0"/>
          </a:p>
          <a:p>
            <a:pPr marL="342900" indent="-342900">
              <a:buFont typeface="+mj-lt"/>
              <a:buAutoNum type="arabicPeriod"/>
            </a:pPr>
            <a:r>
              <a:rPr lang="fr-CA" dirty="0"/>
              <a:t>C’est un acteur italien très connu qui s’est fait distinguer dans </a:t>
            </a:r>
            <a:r>
              <a:rPr lang="fr-CA" i="1" u="sng" dirty="0">
                <a:hlinkClick r:id="rId2" tooltip="Clair de femme"/>
              </a:rPr>
              <a:t>Clair de femme</a:t>
            </a:r>
            <a:r>
              <a:rPr lang="fr-CA" dirty="0"/>
              <a:t> de </a:t>
            </a:r>
            <a:r>
              <a:rPr lang="fr-CA" u="sng" dirty="0">
                <a:hlinkClick r:id="rId3" tooltip="Costa-Gavras"/>
              </a:rPr>
              <a:t>Costa-Gavras</a:t>
            </a:r>
            <a:r>
              <a:rPr lang="fr-CA" dirty="0"/>
              <a:t>  </a:t>
            </a:r>
            <a:endParaRPr lang="el-GR" dirty="0"/>
          </a:p>
          <a:p>
            <a:pPr marL="342900" indent="-342900">
              <a:buFont typeface="+mj-lt"/>
              <a:buAutoNum type="arabicPeriod"/>
            </a:pPr>
            <a:endParaRPr lang="el-GR" dirty="0"/>
          </a:p>
        </p:txBody>
      </p:sp>
      <p:sp useBgFill="1">
        <p:nvSpPr>
          <p:cNvPr id="85" name="Rectangle 84">
            <a:extLst>
              <a:ext uri="{FF2B5EF4-FFF2-40B4-BE49-F238E27FC236}">
                <a16:creationId xmlns:a16="http://schemas.microsoft.com/office/drawing/2014/main" id="{8BDB2D29-D4A4-449C-9673-11FAF8A1CB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44989" y="0"/>
            <a:ext cx="44470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6" name="Picture 10" descr="INDILA - Lyrics, Playlists &amp;amp; Videos | Shazam">
            <a:extLst>
              <a:ext uri="{FF2B5EF4-FFF2-40B4-BE49-F238E27FC236}">
                <a16:creationId xmlns:a16="http://schemas.microsoft.com/office/drawing/2014/main" id="{65689335-EC20-4BF2-AD9D-9FAFEAD69F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038" r="17033" b="-5"/>
          <a:stretch/>
        </p:blipFill>
        <p:spPr bwMode="auto">
          <a:xfrm>
            <a:off x="7833571" y="237744"/>
            <a:ext cx="2024804" cy="321777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Stromae: albums, songs, playlists | Listen on Deezer">
            <a:extLst>
              <a:ext uri="{FF2B5EF4-FFF2-40B4-BE49-F238E27FC236}">
                <a16:creationId xmlns:a16="http://schemas.microsoft.com/office/drawing/2014/main" id="{8906E6B8-F1AD-474D-932A-00BB6B015B8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249" r="17993" b="-5"/>
          <a:stretch/>
        </p:blipFill>
        <p:spPr bwMode="auto">
          <a:xfrm>
            <a:off x="9944100" y="237744"/>
            <a:ext cx="2019300" cy="3217773"/>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Roberto Benigni - Home | Facebook">
            <a:extLst>
              <a:ext uri="{FF2B5EF4-FFF2-40B4-BE49-F238E27FC236}">
                <a16:creationId xmlns:a16="http://schemas.microsoft.com/office/drawing/2014/main" id="{3F1CAD36-B9DD-4795-99F7-E5CC43A1814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1769" r="-1" b="16505"/>
          <a:stretch/>
        </p:blipFill>
        <p:spPr bwMode="auto">
          <a:xfrm>
            <a:off x="7833572" y="3533774"/>
            <a:ext cx="4129828" cy="308648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ndila - Dernière Danse">
            <a:extLst>
              <a:ext uri="{FF2B5EF4-FFF2-40B4-BE49-F238E27FC236}">
                <a16:creationId xmlns:a16="http://schemas.microsoft.com/office/drawing/2014/main" id="{C1E95A43-123E-42A4-9794-A7023D634D6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6" descr="Indila - Dernière Danse">
            <a:extLst>
              <a:ext uri="{FF2B5EF4-FFF2-40B4-BE49-F238E27FC236}">
                <a16:creationId xmlns:a16="http://schemas.microsoft.com/office/drawing/2014/main" id="{5CB5DF34-9CC3-41AC-8766-D58910229F7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8" descr="Indila - Dernière Danse">
            <a:extLst>
              <a:ext uri="{FF2B5EF4-FFF2-40B4-BE49-F238E27FC236}">
                <a16:creationId xmlns:a16="http://schemas.microsoft.com/office/drawing/2014/main" id="{B2C80C78-C1AB-4EE1-A8B4-FC033F2F7F83}"/>
              </a:ext>
            </a:extLst>
          </p:cNvPr>
          <p:cNvSpPr>
            <a:spLocks noChangeAspect="1" noChangeArrowheads="1"/>
          </p:cNvSpPr>
          <p:nvPr/>
        </p:nvSpPr>
        <p:spPr bwMode="auto">
          <a:xfrm>
            <a:off x="6248399" y="3581399"/>
            <a:ext cx="2487637" cy="24876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3290863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6800" y="368491"/>
            <a:ext cx="9961418" cy="712164"/>
          </a:xfrm>
        </p:spPr>
        <p:txBody>
          <a:bodyPr>
            <a:noAutofit/>
          </a:bodyPr>
          <a:lstStyle/>
          <a:p>
            <a:pPr algn="ctr"/>
            <a:r>
              <a:rPr lang="en-US" sz="2800" b="1" dirty="0">
                <a:solidFill>
                  <a:srgbClr val="FF0000"/>
                </a:solidFill>
                <a:latin typeface="+mn-lt"/>
              </a:rPr>
              <a:t>Lisez le texte sur C</a:t>
            </a:r>
            <a:r>
              <a:rPr lang="en-US" sz="2800" b="1" dirty="0">
                <a:solidFill>
                  <a:srgbClr val="FF0000"/>
                </a:solidFill>
                <a:latin typeface="+mn-lt"/>
                <a:cs typeface="Calibri" panose="020F0502020204030204" pitchFamily="34" charset="0"/>
              </a:rPr>
              <a:t>é</a:t>
            </a:r>
            <a:r>
              <a:rPr lang="en-US" sz="2800" b="1" dirty="0">
                <a:solidFill>
                  <a:srgbClr val="FF0000"/>
                </a:solidFill>
                <a:latin typeface="+mn-lt"/>
              </a:rPr>
              <a:t>sar et</a:t>
            </a:r>
            <a:r>
              <a:rPr lang="fr-FR" sz="2800" b="1" dirty="0">
                <a:solidFill>
                  <a:srgbClr val="FF0000"/>
                </a:solidFill>
                <a:latin typeface="+mn-lt"/>
              </a:rPr>
              <a:t> f</a:t>
            </a:r>
            <a:r>
              <a:rPr lang="en-US" sz="2800" b="1" dirty="0">
                <a:solidFill>
                  <a:srgbClr val="FF0000"/>
                </a:solidFill>
                <a:latin typeface="+mn-lt"/>
              </a:rPr>
              <a:t>aites les activit</a:t>
            </a:r>
            <a:r>
              <a:rPr lang="en-US" sz="2800" b="1" dirty="0">
                <a:solidFill>
                  <a:srgbClr val="FF0000"/>
                </a:solidFill>
                <a:latin typeface="+mn-lt"/>
                <a:cs typeface="Calibri" panose="020F0502020204030204" pitchFamily="34" charset="0"/>
              </a:rPr>
              <a:t>é</a:t>
            </a:r>
            <a:r>
              <a:rPr lang="en-US" sz="2800" b="1" dirty="0">
                <a:solidFill>
                  <a:srgbClr val="FF0000"/>
                </a:solidFill>
                <a:latin typeface="+mn-lt"/>
              </a:rPr>
              <a:t>s correspondantes : </a:t>
            </a:r>
            <a:r>
              <a:rPr lang="en-US" sz="2800" b="1" dirty="0">
                <a:solidFill>
                  <a:srgbClr val="00B050"/>
                </a:solidFill>
                <a:latin typeface="+mn-lt"/>
              </a:rPr>
              <a:t>(à preparer)</a:t>
            </a:r>
          </a:p>
        </p:txBody>
      </p:sp>
      <p:sp>
        <p:nvSpPr>
          <p:cNvPr id="3" name="Θέση περιεχομένου 2"/>
          <p:cNvSpPr>
            <a:spLocks noGrp="1"/>
          </p:cNvSpPr>
          <p:nvPr>
            <p:ph idx="1"/>
          </p:nvPr>
        </p:nvSpPr>
        <p:spPr>
          <a:xfrm>
            <a:off x="1066800" y="1400175"/>
            <a:ext cx="10058400" cy="5250007"/>
          </a:xfrm>
        </p:spPr>
        <p:txBody>
          <a:bodyPr>
            <a:noAutofit/>
          </a:bodyPr>
          <a:lstStyle/>
          <a:p>
            <a:pPr marL="0" indent="0" algn="just">
              <a:buNone/>
            </a:pPr>
            <a:r>
              <a:rPr lang="fr-FR" sz="2400" dirty="0"/>
              <a:t>Alors voilà, moi, j’avais rendez-vous à 11 heures avec César, sculpteur et courant d’air de son état, pour qu’il me parle de ses lunettes. A 11 h 30, il est arrivé avec ses drôles de lunettes sur le nez et puis il est tout de suite reparti voir des copains niçois qui l’attendaient depuis un bon nombre de quarts d’heure. J’avais eu le temps de voir ses lunettes, étranges instruments dont se servent les ophtalmologistes pour poser les verres d’essai des patients. Ce sont de beaux objets aux socles d’acier numérotés. Cela m’aurait fait plaisir qu’il me raconte comment elles étaient arrivées sur son nez la première fois. Son factotum, Claude, un personnage délicieux, efficace, et qui « nurse » son copain, tentait de l’attraper sans succès. Moi (encore moi), j’étais sur les fesses au milieu des pouces du maître, des compressions, furetant au milieu des merveilles. J’avais un peu oublié César et ses lorgnons.</a:t>
            </a:r>
            <a:endParaRPr lang="en-US" sz="2400" dirty="0"/>
          </a:p>
        </p:txBody>
      </p:sp>
    </p:spTree>
    <p:extLst>
      <p:ext uri="{BB962C8B-B14F-4D97-AF65-F5344CB8AC3E}">
        <p14:creationId xmlns:p14="http://schemas.microsoft.com/office/powerpoint/2010/main" val="4120425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3706" y="327547"/>
            <a:ext cx="10413241" cy="476017"/>
          </a:xfrm>
        </p:spPr>
        <p:txBody>
          <a:bodyPr>
            <a:normAutofit/>
          </a:bodyPr>
          <a:lstStyle/>
          <a:p>
            <a:r>
              <a:rPr lang="en-US" sz="2800" b="1" i="1" dirty="0">
                <a:latin typeface="+mn-lt"/>
              </a:rPr>
              <a:t>C</a:t>
            </a:r>
            <a:r>
              <a:rPr lang="en-US" sz="2800" b="1" i="1" dirty="0">
                <a:latin typeface="+mn-lt"/>
                <a:cs typeface="Calibri" panose="020F0502020204030204" pitchFamily="34" charset="0"/>
              </a:rPr>
              <a:t>é</a:t>
            </a:r>
            <a:r>
              <a:rPr lang="en-US" sz="2800" b="1" i="1" dirty="0">
                <a:latin typeface="+mn-lt"/>
              </a:rPr>
              <a:t>sar : extrait 2 </a:t>
            </a:r>
          </a:p>
        </p:txBody>
      </p:sp>
      <p:sp>
        <p:nvSpPr>
          <p:cNvPr id="3" name="Θέση περιεχομένου 2"/>
          <p:cNvSpPr>
            <a:spLocks noGrp="1"/>
          </p:cNvSpPr>
          <p:nvPr>
            <p:ph idx="1"/>
          </p:nvPr>
        </p:nvSpPr>
        <p:spPr>
          <a:xfrm>
            <a:off x="1066799" y="1009934"/>
            <a:ext cx="10520149" cy="5099921"/>
          </a:xfrm>
        </p:spPr>
        <p:txBody>
          <a:bodyPr>
            <a:normAutofit/>
          </a:bodyPr>
          <a:lstStyle/>
          <a:p>
            <a:pPr marL="0" indent="0" algn="just">
              <a:buNone/>
            </a:pPr>
            <a:r>
              <a:rPr lang="fr-FR" sz="2400" dirty="0"/>
              <a:t>C’est alors qu’il est revenu une minute trente pour parler avec son fondeur. Il reste beau, César, sa barbe rousse frise, il se gratte la tête avec grâce, il possède un beau derrière carré (je n’ai vu que lui puisqu’il s’en allait tout le temps). Mon copain photographe, lui, gardant un calme olympien, a réussi à le coincer. Narcisse oblige. Faute de munitions, je l’attrape enfin et j’apprends : « Les premières lunettes, je les ai trouvées aux puces, à Nice, et maintenant, dès que j’aperçois un ophtalmo, j’en demande et on m’en file, ce sont les seules qui me conviennent, et puis je trouve cela beau, c’est devenu un rite ». En effet, ces binocles lui font joliment plisser le nez et son sourire est tellement décapant qu’on lui pardonne toutes ses galipettes !                  </a:t>
            </a:r>
            <a:endParaRPr lang="en-US" sz="2400" dirty="0"/>
          </a:p>
          <a:p>
            <a:pPr marL="0" indent="0" algn="just">
              <a:buNone/>
            </a:pPr>
            <a:r>
              <a:rPr lang="fr-FR" sz="2400" dirty="0"/>
              <a:t>   		            (</a:t>
            </a:r>
            <a:r>
              <a:rPr lang="fr-FR" sz="2400" i="1" dirty="0"/>
              <a:t>Le Point</a:t>
            </a:r>
            <a:r>
              <a:rPr lang="fr-FR" sz="2400" dirty="0"/>
              <a:t>, Numéro 859 dans </a:t>
            </a:r>
            <a:r>
              <a:rPr lang="fr-FR" sz="2400" i="1" dirty="0"/>
              <a:t>L’Exercisier</a:t>
            </a:r>
            <a:r>
              <a:rPr lang="fr-FR" sz="2400" dirty="0"/>
              <a:t>, 1997, PUG)   </a:t>
            </a:r>
            <a:endParaRPr lang="en-US" sz="2400" dirty="0"/>
          </a:p>
          <a:p>
            <a:endParaRPr lang="en-US" dirty="0"/>
          </a:p>
        </p:txBody>
      </p:sp>
    </p:spTree>
    <p:extLst>
      <p:ext uri="{BB962C8B-B14F-4D97-AF65-F5344CB8AC3E}">
        <p14:creationId xmlns:p14="http://schemas.microsoft.com/office/powerpoint/2010/main" val="631483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6800" y="642594"/>
            <a:ext cx="10058400" cy="506584"/>
          </a:xfrm>
        </p:spPr>
        <p:txBody>
          <a:bodyPr>
            <a:noAutofit/>
          </a:bodyPr>
          <a:lstStyle/>
          <a:p>
            <a:r>
              <a:rPr lang="en-US" sz="2800" b="1" dirty="0">
                <a:latin typeface="+mn-lt"/>
              </a:rPr>
              <a:t> 1) Questions de compr</a:t>
            </a:r>
            <a:r>
              <a:rPr lang="en-US" sz="2800" b="1" dirty="0">
                <a:latin typeface="+mn-lt"/>
                <a:cs typeface="Calibri" panose="020F0502020204030204" pitchFamily="34" charset="0"/>
              </a:rPr>
              <a:t>é</a:t>
            </a:r>
            <a:r>
              <a:rPr lang="en-US" sz="2800" b="1" dirty="0">
                <a:latin typeface="+mn-lt"/>
              </a:rPr>
              <a:t>hension </a:t>
            </a:r>
          </a:p>
        </p:txBody>
      </p:sp>
      <p:sp>
        <p:nvSpPr>
          <p:cNvPr id="3" name="Θέση περιεχομένου 2"/>
          <p:cNvSpPr>
            <a:spLocks noGrp="1"/>
          </p:cNvSpPr>
          <p:nvPr>
            <p:ph idx="1"/>
          </p:nvPr>
        </p:nvSpPr>
        <p:spPr>
          <a:xfrm>
            <a:off x="1248033" y="1334530"/>
            <a:ext cx="9877168" cy="4411361"/>
          </a:xfrm>
        </p:spPr>
        <p:txBody>
          <a:bodyPr/>
          <a:lstStyle/>
          <a:p>
            <a:pPr marL="457200" indent="-457200" algn="just">
              <a:buAutoNum type="alphaLcPeriod"/>
            </a:pPr>
            <a:r>
              <a:rPr lang="fr-FR" sz="2400" dirty="0"/>
              <a:t>Quelle est la profession de César ?</a:t>
            </a:r>
          </a:p>
          <a:p>
            <a:pPr marL="457200" indent="-457200" algn="just">
              <a:buAutoNum type="alphaLcPeriod"/>
            </a:pPr>
            <a:r>
              <a:rPr lang="fr-FR" sz="2400" dirty="0"/>
              <a:t>En quoi consiste son métier ?  </a:t>
            </a:r>
            <a:endParaRPr lang="en-US" sz="2400" dirty="0"/>
          </a:p>
          <a:p>
            <a:pPr marL="0" indent="0" algn="just">
              <a:buNone/>
            </a:pPr>
            <a:r>
              <a:rPr lang="fr-FR" sz="2400" dirty="0"/>
              <a:t>c. Pourquoi, d’après l’auteur, César ressemble-t-il à un courant d’air ? </a:t>
            </a:r>
            <a:endParaRPr lang="en-US" sz="2400" dirty="0"/>
          </a:p>
          <a:p>
            <a:pPr marL="0" indent="0" algn="just">
              <a:buNone/>
            </a:pPr>
            <a:r>
              <a:rPr lang="fr-FR" sz="2400" dirty="0"/>
              <a:t>d. De quoi veut parler l’auteur avec César ? Pour quelle raison ?</a:t>
            </a:r>
            <a:endParaRPr lang="en-US" sz="2400" dirty="0"/>
          </a:p>
          <a:p>
            <a:pPr marL="0" indent="0" algn="just">
              <a:buNone/>
            </a:pPr>
            <a:r>
              <a:rPr lang="fr-FR" sz="2400" dirty="0"/>
              <a:t>e. Quel est le travail de Claude auprès de César ?    </a:t>
            </a:r>
            <a:endParaRPr lang="en-US" sz="2400" dirty="0"/>
          </a:p>
          <a:p>
            <a:pPr marL="0" indent="0" algn="just">
              <a:buNone/>
            </a:pPr>
            <a:r>
              <a:rPr lang="fr-FR" sz="2400" dirty="0"/>
              <a:t>f. L’auteur apprécie-t-il les œuvres de César ? </a:t>
            </a:r>
            <a:endParaRPr lang="en-US" sz="2400" dirty="0"/>
          </a:p>
          <a:p>
            <a:pPr marL="0" indent="0" algn="just">
              <a:buNone/>
            </a:pPr>
            <a:r>
              <a:rPr lang="fr-FR" sz="2400" dirty="0"/>
              <a:t>g. Pourquoi l’auteur n’a-t-il pu échanger qu’</a:t>
            </a:r>
            <a:r>
              <a:rPr lang="fr-FR" sz="2400" dirty="0">
                <a:cs typeface="Calibri" panose="020F0502020204030204" pitchFamily="34" charset="0"/>
              </a:rPr>
              <a:t>à peine quelques mots avec César ? </a:t>
            </a:r>
            <a:r>
              <a:rPr lang="fr-FR" sz="2400" dirty="0"/>
              <a:t> </a:t>
            </a:r>
            <a:endParaRPr lang="en-US" sz="2400" dirty="0"/>
          </a:p>
          <a:p>
            <a:pPr marL="0" indent="0">
              <a:buNone/>
            </a:pPr>
            <a:endParaRPr lang="en-US" dirty="0"/>
          </a:p>
        </p:txBody>
      </p:sp>
    </p:spTree>
    <p:extLst>
      <p:ext uri="{BB962C8B-B14F-4D97-AF65-F5344CB8AC3E}">
        <p14:creationId xmlns:p14="http://schemas.microsoft.com/office/powerpoint/2010/main" val="944542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6800" y="642595"/>
            <a:ext cx="10058400" cy="716648"/>
          </a:xfrm>
        </p:spPr>
        <p:txBody>
          <a:bodyPr>
            <a:noAutofit/>
          </a:bodyPr>
          <a:lstStyle/>
          <a:p>
            <a:r>
              <a:rPr lang="fr-FR" sz="2800" b="1" dirty="0"/>
              <a:t>2) Cherchez le bon mot ou l’expression équivalente dans le texte :  </a:t>
            </a:r>
            <a:endParaRPr lang="en-US" sz="2800" dirty="0"/>
          </a:p>
        </p:txBody>
      </p:sp>
      <p:sp>
        <p:nvSpPr>
          <p:cNvPr id="3" name="Θέση περιεχομένου 2"/>
          <p:cNvSpPr>
            <a:spLocks noGrp="1"/>
          </p:cNvSpPr>
          <p:nvPr>
            <p:ph idx="1"/>
          </p:nvPr>
        </p:nvSpPr>
        <p:spPr>
          <a:xfrm>
            <a:off x="1066800" y="1634836"/>
            <a:ext cx="10058400" cy="3629142"/>
          </a:xfrm>
        </p:spPr>
        <p:txBody>
          <a:bodyPr/>
          <a:lstStyle/>
          <a:p>
            <a:pPr marL="0" indent="0" algn="just">
              <a:buNone/>
            </a:pPr>
            <a:r>
              <a:rPr lang="fr-FR" sz="2400" dirty="0"/>
              <a:t>a. Des lunettes qui prêtent à rire par leur originalité, leur singularité</a:t>
            </a:r>
            <a:endParaRPr lang="en-US" sz="2400" dirty="0"/>
          </a:p>
          <a:p>
            <a:pPr marL="0" indent="0" algn="just">
              <a:buNone/>
            </a:pPr>
            <a:r>
              <a:rPr lang="fr-FR" sz="2400" dirty="0"/>
              <a:t>b. Personne originaire de la ville de Nice</a:t>
            </a:r>
            <a:endParaRPr lang="en-US" sz="2400" dirty="0"/>
          </a:p>
          <a:p>
            <a:pPr marL="0" indent="0" algn="just">
              <a:buNone/>
            </a:pPr>
            <a:r>
              <a:rPr lang="fr-FR" sz="2400" dirty="0"/>
              <a:t>c. Médecin qui soigne les maladies oculaires </a:t>
            </a:r>
            <a:endParaRPr lang="en-US" sz="2400" dirty="0"/>
          </a:p>
          <a:p>
            <a:pPr marL="0" indent="0" algn="just">
              <a:buNone/>
            </a:pPr>
            <a:r>
              <a:rPr lang="fr-FR" sz="2400" dirty="0"/>
              <a:t>d. Le premier doigt de la main de l’homme</a:t>
            </a:r>
            <a:endParaRPr lang="en-US" sz="2400" dirty="0"/>
          </a:p>
          <a:p>
            <a:pPr marL="0" indent="0" algn="just">
              <a:buNone/>
            </a:pPr>
            <a:r>
              <a:rPr lang="fr-FR" sz="2400" dirty="0"/>
              <a:t>e. « C’est désormais une habitude » </a:t>
            </a:r>
            <a:endParaRPr lang="en-US" sz="2400" dirty="0"/>
          </a:p>
          <a:p>
            <a:pPr marL="0" indent="0" algn="just">
              <a:buNone/>
            </a:pPr>
            <a:r>
              <a:rPr lang="fr-FR" sz="2400" dirty="0"/>
              <a:t>f. Un large sourire </a:t>
            </a:r>
            <a:endParaRPr lang="en-US" sz="2400" dirty="0"/>
          </a:p>
          <a:p>
            <a:pPr marL="0" indent="0" algn="just">
              <a:buNone/>
            </a:pPr>
            <a:r>
              <a:rPr lang="fr-FR" sz="2400" dirty="0"/>
              <a:t>g. Un marché où l’on vend des objets d’occasion   </a:t>
            </a:r>
            <a:endParaRPr lang="en-US" sz="2400" dirty="0"/>
          </a:p>
          <a:p>
            <a:pPr marL="0" indent="0">
              <a:buNone/>
            </a:pPr>
            <a:endParaRPr lang="en-US" dirty="0"/>
          </a:p>
        </p:txBody>
      </p:sp>
    </p:spTree>
    <p:extLst>
      <p:ext uri="{BB962C8B-B14F-4D97-AF65-F5344CB8AC3E}">
        <p14:creationId xmlns:p14="http://schemas.microsoft.com/office/powerpoint/2010/main" val="4182284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66799" y="942109"/>
            <a:ext cx="10557165" cy="5791200"/>
          </a:xfrm>
        </p:spPr>
        <p:txBody>
          <a:bodyPr>
            <a:noAutofit/>
          </a:bodyPr>
          <a:lstStyle/>
          <a:p>
            <a:pPr marL="0" indent="0" algn="just">
              <a:buNone/>
            </a:pPr>
            <a:r>
              <a:rPr lang="fr-FR" sz="2400" b="1" dirty="0"/>
              <a:t>3) Cherchez les verbes synonymes dans le texte :</a:t>
            </a:r>
          </a:p>
          <a:p>
            <a:pPr marL="0" indent="0" algn="just">
              <a:buNone/>
            </a:pPr>
            <a:r>
              <a:rPr lang="fr-FR" sz="2400" dirty="0"/>
              <a:t>a. Arriver à prendre, à saisir     _______________________</a:t>
            </a:r>
            <a:endParaRPr lang="en-US" sz="2400" dirty="0"/>
          </a:p>
          <a:p>
            <a:pPr marL="0" indent="0" algn="just">
              <a:buNone/>
            </a:pPr>
            <a:r>
              <a:rPr lang="fr-FR" sz="2400" dirty="0"/>
              <a:t>b. Mettre quelqu’un dans l’impossibilité d’agir  _____________________</a:t>
            </a:r>
            <a:endParaRPr lang="en-US" sz="2400" dirty="0"/>
          </a:p>
          <a:p>
            <a:pPr marL="0" indent="0" algn="just">
              <a:buNone/>
            </a:pPr>
            <a:r>
              <a:rPr lang="fr-FR" sz="2400" dirty="0"/>
              <a:t>c. Chercher avec curiosité, fouiller ________________________________ </a:t>
            </a:r>
            <a:endParaRPr lang="en-US" sz="2400" dirty="0"/>
          </a:p>
          <a:p>
            <a:pPr marL="0" indent="0" algn="just">
              <a:buNone/>
            </a:pPr>
            <a:r>
              <a:rPr lang="fr-FR" sz="2400" dirty="0"/>
              <a:t>d. Partir ___________________</a:t>
            </a:r>
            <a:endParaRPr lang="en-US" sz="2400" dirty="0"/>
          </a:p>
          <a:p>
            <a:pPr marL="0" indent="0" algn="just">
              <a:buNone/>
            </a:pPr>
            <a:r>
              <a:rPr lang="fr-FR" sz="2400" dirty="0"/>
              <a:t>e. Donner (verbe équivalent de registre familier) __________________________</a:t>
            </a:r>
          </a:p>
          <a:p>
            <a:pPr marL="0" indent="0" algn="just">
              <a:buNone/>
            </a:pPr>
            <a:endParaRPr lang="fr-FR" sz="2400" dirty="0"/>
          </a:p>
          <a:p>
            <a:pPr marL="0" indent="0" algn="just">
              <a:buNone/>
            </a:pPr>
            <a:r>
              <a:rPr lang="fr-FR" sz="2400" b="1" dirty="0"/>
              <a:t>4) Quel est le sens de l’expression « être sur les fesses » dans le texte ? </a:t>
            </a:r>
          </a:p>
          <a:p>
            <a:pPr marL="457200" indent="-457200" algn="just">
              <a:buAutoNum type="alphaLcParenR"/>
            </a:pPr>
            <a:r>
              <a:rPr lang="fr-FR" sz="2400" dirty="0"/>
              <a:t>Être assis par terre  </a:t>
            </a:r>
            <a:endParaRPr lang="en-US" sz="2400" dirty="0"/>
          </a:p>
          <a:p>
            <a:pPr marL="457200" indent="-457200" algn="just">
              <a:buAutoNum type="alphaLcParenR"/>
            </a:pPr>
            <a:r>
              <a:rPr lang="en-US" sz="2400" dirty="0"/>
              <a:t>Être </a:t>
            </a:r>
            <a:r>
              <a:rPr lang="en-US" sz="2400" dirty="0">
                <a:cs typeface="Calibri" panose="020F0502020204030204" pitchFamily="34" charset="0"/>
              </a:rPr>
              <a:t>é</a:t>
            </a:r>
            <a:r>
              <a:rPr lang="en-US" sz="2400" dirty="0"/>
              <a:t>merveill</a:t>
            </a:r>
            <a:r>
              <a:rPr lang="en-US" sz="2400" dirty="0">
                <a:cs typeface="Calibri" panose="020F0502020204030204" pitchFamily="34" charset="0"/>
              </a:rPr>
              <a:t>é par les objets d’art du sculpteur </a:t>
            </a:r>
            <a:endParaRPr lang="fr-FR" sz="2400" dirty="0"/>
          </a:p>
        </p:txBody>
      </p:sp>
    </p:spTree>
    <p:extLst>
      <p:ext uri="{BB962C8B-B14F-4D97-AF65-F5344CB8AC3E}">
        <p14:creationId xmlns:p14="http://schemas.microsoft.com/office/powerpoint/2010/main" val="795177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6800" y="429491"/>
            <a:ext cx="10058400" cy="827809"/>
          </a:xfrm>
        </p:spPr>
        <p:txBody>
          <a:bodyPr>
            <a:normAutofit/>
          </a:bodyPr>
          <a:lstStyle/>
          <a:p>
            <a:pPr algn="just"/>
            <a:r>
              <a:rPr lang="en-US" sz="2400" b="1" dirty="0">
                <a:latin typeface="+mn-lt"/>
              </a:rPr>
              <a:t>Après avoir lu le texte, r</a:t>
            </a:r>
            <a:r>
              <a:rPr lang="en-US" sz="2400" b="1" dirty="0">
                <a:latin typeface="+mn-lt"/>
                <a:cs typeface="Calibri" panose="020F0502020204030204" pitchFamily="34" charset="0"/>
              </a:rPr>
              <a:t>é</a:t>
            </a:r>
            <a:r>
              <a:rPr lang="en-US" sz="2400" b="1" dirty="0">
                <a:latin typeface="+mn-lt"/>
              </a:rPr>
              <a:t>pondez aux questions ou aux affirmations </a:t>
            </a:r>
            <a:r>
              <a:rPr lang="en-US" sz="2400" b="1" u="sng" dirty="0">
                <a:latin typeface="+mn-lt"/>
              </a:rPr>
              <a:t>en utilisant le ou les pronoms n</a:t>
            </a:r>
            <a:r>
              <a:rPr lang="en-US" sz="2400" b="1" u="sng" dirty="0">
                <a:latin typeface="+mn-lt"/>
                <a:cs typeface="Calibri" panose="020F0502020204030204" pitchFamily="34" charset="0"/>
              </a:rPr>
              <a:t>é</a:t>
            </a:r>
            <a:r>
              <a:rPr lang="en-US" sz="2400" b="1" u="sng" dirty="0">
                <a:latin typeface="+mn-lt"/>
              </a:rPr>
              <a:t>cessaires </a:t>
            </a:r>
            <a:r>
              <a:rPr lang="en-US" sz="2400" b="1" dirty="0">
                <a:latin typeface="+mn-lt"/>
              </a:rPr>
              <a:t>:    </a:t>
            </a:r>
          </a:p>
        </p:txBody>
      </p:sp>
      <p:sp>
        <p:nvSpPr>
          <p:cNvPr id="3" name="Θέση περιεχομένου 2"/>
          <p:cNvSpPr>
            <a:spLocks noGrp="1"/>
          </p:cNvSpPr>
          <p:nvPr>
            <p:ph idx="1"/>
          </p:nvPr>
        </p:nvSpPr>
        <p:spPr>
          <a:xfrm>
            <a:off x="1066800" y="1510145"/>
            <a:ext cx="10058400" cy="5001490"/>
          </a:xfrm>
        </p:spPr>
        <p:txBody>
          <a:bodyPr>
            <a:normAutofit/>
          </a:bodyPr>
          <a:lstStyle/>
          <a:p>
            <a:pPr marL="0" indent="0" algn="just">
              <a:buNone/>
            </a:pPr>
            <a:r>
              <a:rPr lang="en-US" sz="2000" dirty="0"/>
              <a:t>Exemple : C</a:t>
            </a:r>
            <a:r>
              <a:rPr lang="en-US" sz="2000" dirty="0">
                <a:cs typeface="Calibri" panose="020F0502020204030204" pitchFamily="34" charset="0"/>
              </a:rPr>
              <a:t>é</a:t>
            </a:r>
            <a:r>
              <a:rPr lang="en-US" sz="2000" dirty="0"/>
              <a:t>sar devait parler de ses lunettes au journaliste </a:t>
            </a:r>
            <a:r>
              <a:rPr lang="en-US" sz="2000" dirty="0">
                <a:cs typeface="Calibri" panose="020F0502020204030204" pitchFamily="34" charset="0"/>
              </a:rPr>
              <a:t>→ Il devait </a:t>
            </a:r>
            <a:r>
              <a:rPr lang="en-US" sz="2000" u="sng" dirty="0">
                <a:solidFill>
                  <a:srgbClr val="FF0000"/>
                </a:solidFill>
                <a:cs typeface="Calibri" panose="020F0502020204030204" pitchFamily="34" charset="0"/>
              </a:rPr>
              <a:t>lui</a:t>
            </a:r>
            <a:r>
              <a:rPr lang="en-US" sz="2000" dirty="0">
                <a:solidFill>
                  <a:srgbClr val="FF0000"/>
                </a:solidFill>
                <a:cs typeface="Calibri" panose="020F0502020204030204" pitchFamily="34" charset="0"/>
              </a:rPr>
              <a:t> </a:t>
            </a:r>
            <a:r>
              <a:rPr lang="en-US" sz="2000" u="sng" dirty="0">
                <a:solidFill>
                  <a:srgbClr val="FF0000"/>
                </a:solidFill>
                <a:cs typeface="Calibri" panose="020F0502020204030204" pitchFamily="34" charset="0"/>
              </a:rPr>
              <a:t>en</a:t>
            </a:r>
            <a:r>
              <a:rPr lang="en-US" sz="2000" dirty="0">
                <a:solidFill>
                  <a:srgbClr val="FF0000"/>
                </a:solidFill>
                <a:cs typeface="Calibri" panose="020F0502020204030204" pitchFamily="34" charset="0"/>
              </a:rPr>
              <a:t> </a:t>
            </a:r>
            <a:r>
              <a:rPr lang="en-US" sz="2000" dirty="0">
                <a:cs typeface="Calibri" panose="020F0502020204030204" pitchFamily="34" charset="0"/>
              </a:rPr>
              <a:t>parler. </a:t>
            </a:r>
            <a:endParaRPr lang="en-US" sz="2000" dirty="0"/>
          </a:p>
          <a:p>
            <a:pPr marL="342900" indent="-342900" algn="just">
              <a:buAutoNum type="arabicPeriod"/>
            </a:pPr>
            <a:r>
              <a:rPr lang="en-US" sz="2000" dirty="0"/>
              <a:t>C</a:t>
            </a:r>
            <a:r>
              <a:rPr lang="en-US" sz="2000" dirty="0">
                <a:cs typeface="Calibri" panose="020F0502020204030204" pitchFamily="34" charset="0"/>
              </a:rPr>
              <a:t>é</a:t>
            </a:r>
            <a:r>
              <a:rPr lang="en-US" sz="2000" dirty="0"/>
              <a:t>sar est-il rest</a:t>
            </a:r>
            <a:r>
              <a:rPr lang="en-US" sz="2000" dirty="0">
                <a:cs typeface="Calibri" panose="020F0502020204030204" pitchFamily="34" charset="0"/>
              </a:rPr>
              <a:t>é</a:t>
            </a:r>
            <a:r>
              <a:rPr lang="en-US" sz="2000" dirty="0"/>
              <a:t> avec le journaliste ? </a:t>
            </a:r>
            <a:r>
              <a:rPr lang="en-US" sz="2000" dirty="0">
                <a:cs typeface="Calibri" panose="020F0502020204030204" pitchFamily="34" charset="0"/>
              </a:rPr>
              <a:t>→ Non, il n’est pas resté avec </a:t>
            </a:r>
            <a:r>
              <a:rPr lang="en-US" sz="2000" u="sng" dirty="0">
                <a:solidFill>
                  <a:srgbClr val="FF0000"/>
                </a:solidFill>
                <a:cs typeface="Calibri" panose="020F0502020204030204" pitchFamily="34" charset="0"/>
              </a:rPr>
              <a:t>lui</a:t>
            </a:r>
            <a:r>
              <a:rPr lang="en-US" sz="2000" dirty="0">
                <a:cs typeface="Calibri" panose="020F0502020204030204" pitchFamily="34" charset="0"/>
              </a:rPr>
              <a:t>. </a:t>
            </a:r>
            <a:r>
              <a:rPr lang="en-US" sz="2000" dirty="0"/>
              <a:t> </a:t>
            </a:r>
          </a:p>
          <a:p>
            <a:pPr marL="342900" indent="-342900" algn="just">
              <a:buAutoNum type="arabicPeriod"/>
            </a:pPr>
            <a:r>
              <a:rPr lang="en-US" sz="2000" dirty="0"/>
              <a:t>Le journaliste n’avait pas eu le temps de voir ses lunettes ? Si, il avait eu le temps de </a:t>
            </a:r>
            <a:r>
              <a:rPr lang="en-US" sz="2000" u="sng" dirty="0">
                <a:solidFill>
                  <a:srgbClr val="FF0000"/>
                </a:solidFill>
              </a:rPr>
              <a:t>les</a:t>
            </a:r>
            <a:r>
              <a:rPr lang="en-US" sz="2000" dirty="0">
                <a:solidFill>
                  <a:srgbClr val="FF0000"/>
                </a:solidFill>
              </a:rPr>
              <a:t> </a:t>
            </a:r>
            <a:r>
              <a:rPr lang="en-US" sz="2000" dirty="0"/>
              <a:t>voir.  </a:t>
            </a:r>
          </a:p>
          <a:p>
            <a:pPr marL="342900" indent="-342900" algn="just">
              <a:buAutoNum type="arabicPeriod"/>
            </a:pPr>
            <a:r>
              <a:rPr lang="en-US" sz="2000" dirty="0"/>
              <a:t>Les ophtalmologistes se servent de ce type de lunettes </a:t>
            </a:r>
            <a:r>
              <a:rPr lang="en-US" sz="2000" dirty="0">
                <a:cs typeface="Calibri" panose="020F0502020204030204" pitchFamily="34" charset="0"/>
              </a:rPr>
              <a:t>→ Oui, ils s’</a:t>
            </a:r>
            <a:r>
              <a:rPr lang="en-US" sz="2000" u="sng" dirty="0">
                <a:solidFill>
                  <a:srgbClr val="FF0000"/>
                </a:solidFill>
                <a:cs typeface="Calibri" panose="020F0502020204030204" pitchFamily="34" charset="0"/>
              </a:rPr>
              <a:t>en</a:t>
            </a:r>
            <a:r>
              <a:rPr lang="en-US" sz="2000" dirty="0">
                <a:cs typeface="Calibri" panose="020F0502020204030204" pitchFamily="34" charset="0"/>
              </a:rPr>
              <a:t> servent.</a:t>
            </a:r>
            <a:r>
              <a:rPr lang="en-US" sz="2000" dirty="0"/>
              <a:t> </a:t>
            </a:r>
          </a:p>
          <a:p>
            <a:pPr marL="342900" indent="-342900" algn="just">
              <a:buAutoNum type="arabicPeriod"/>
            </a:pPr>
            <a:r>
              <a:rPr lang="en-US" sz="2000" dirty="0"/>
              <a:t>C</a:t>
            </a:r>
            <a:r>
              <a:rPr lang="en-US" sz="2000" dirty="0">
                <a:cs typeface="Calibri" panose="020F0502020204030204" pitchFamily="34" charset="0"/>
              </a:rPr>
              <a:t>é</a:t>
            </a:r>
            <a:r>
              <a:rPr lang="en-US" sz="2000" dirty="0"/>
              <a:t>sar a racont</a:t>
            </a:r>
            <a:r>
              <a:rPr lang="en-US" sz="2000" dirty="0">
                <a:cs typeface="Calibri" panose="020F0502020204030204" pitchFamily="34" charset="0"/>
              </a:rPr>
              <a:t>é comment elles étaient arrivées sur son nez la première fois.  </a:t>
            </a:r>
            <a:endParaRPr lang="en-US" sz="2000" dirty="0"/>
          </a:p>
          <a:p>
            <a:pPr marL="342900" indent="-342900" algn="just">
              <a:buAutoNum type="arabicPeriod"/>
            </a:pPr>
            <a:r>
              <a:rPr lang="en-US" sz="2000" dirty="0"/>
              <a:t>Claude, l’ami de C</a:t>
            </a:r>
            <a:r>
              <a:rPr lang="en-US" sz="2000" dirty="0">
                <a:cs typeface="Calibri" panose="020F0502020204030204" pitchFamily="34" charset="0"/>
              </a:rPr>
              <a:t>é</a:t>
            </a:r>
            <a:r>
              <a:rPr lang="en-US" sz="2000" dirty="0"/>
              <a:t>sar, tente de l’attraper et il r</a:t>
            </a:r>
            <a:r>
              <a:rPr lang="en-US" sz="2000" dirty="0">
                <a:cs typeface="Calibri" panose="020F0502020204030204" pitchFamily="34" charset="0"/>
              </a:rPr>
              <a:t>é</a:t>
            </a:r>
            <a:r>
              <a:rPr lang="en-US" sz="2000" dirty="0"/>
              <a:t>ussit </a:t>
            </a:r>
            <a:r>
              <a:rPr lang="en-US" sz="2000" dirty="0">
                <a:cs typeface="Calibri" panose="020F0502020204030204" pitchFamily="34" charset="0"/>
              </a:rPr>
              <a:t>à</a:t>
            </a:r>
            <a:r>
              <a:rPr lang="en-US" sz="2000" dirty="0"/>
              <a:t> le faire.  </a:t>
            </a:r>
          </a:p>
          <a:p>
            <a:pPr marL="342900" indent="-342900" algn="just">
              <a:buAutoNum type="arabicPeriod"/>
            </a:pPr>
            <a:r>
              <a:rPr lang="en-US" sz="2000" dirty="0"/>
              <a:t>Le journaliste </a:t>
            </a:r>
            <a:r>
              <a:rPr lang="en-US" sz="2000" dirty="0">
                <a:cs typeface="Calibri" panose="020F0502020204030204" pitchFamily="34" charset="0"/>
              </a:rPr>
              <a:t>é</a:t>
            </a:r>
            <a:r>
              <a:rPr lang="en-US" sz="2000" dirty="0"/>
              <a:t>tait toujours au milieu de l’atelier. </a:t>
            </a:r>
          </a:p>
          <a:p>
            <a:pPr marL="342900" indent="-342900" algn="just">
              <a:buAutoNum type="arabicPeriod"/>
            </a:pPr>
            <a:r>
              <a:rPr lang="en-US" sz="2000" dirty="0"/>
              <a:t>Il avait oubli</a:t>
            </a:r>
            <a:r>
              <a:rPr lang="en-US" sz="2000" dirty="0">
                <a:cs typeface="Calibri" panose="020F0502020204030204" pitchFamily="34" charset="0"/>
              </a:rPr>
              <a:t>é César et ses lorgnons. </a:t>
            </a:r>
          </a:p>
          <a:p>
            <a:pPr marL="342900" indent="-342900" algn="just">
              <a:buAutoNum type="arabicPeriod"/>
            </a:pPr>
            <a:r>
              <a:rPr lang="en-US" sz="2000" dirty="0">
                <a:cs typeface="Calibri" panose="020F0502020204030204" pitchFamily="34" charset="0"/>
              </a:rPr>
              <a:t>César n’a pas parlé avec son fondeur. </a:t>
            </a:r>
          </a:p>
          <a:p>
            <a:pPr marL="0" indent="0" algn="just">
              <a:buNone/>
            </a:pPr>
            <a:r>
              <a:rPr lang="en-US" sz="2000" dirty="0">
                <a:cs typeface="Calibri" panose="020F0502020204030204" pitchFamily="34" charset="0"/>
              </a:rPr>
              <a:t>9.  César a une barbe rousse. </a:t>
            </a:r>
          </a:p>
          <a:p>
            <a:pPr marL="342900" indent="-342900">
              <a:buAutoNum type="arabicPeriod"/>
            </a:pPr>
            <a:endParaRPr lang="en-US" dirty="0"/>
          </a:p>
        </p:txBody>
      </p:sp>
    </p:spTree>
    <p:extLst>
      <p:ext uri="{BB962C8B-B14F-4D97-AF65-F5344CB8AC3E}">
        <p14:creationId xmlns:p14="http://schemas.microsoft.com/office/powerpoint/2010/main" val="3298772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3F9EF6-4650-4897-8699-815075A12864}"/>
              </a:ext>
            </a:extLst>
          </p:cNvPr>
          <p:cNvSpPr>
            <a:spLocks noGrp="1"/>
          </p:cNvSpPr>
          <p:nvPr>
            <p:ph type="title"/>
          </p:nvPr>
        </p:nvSpPr>
        <p:spPr>
          <a:xfrm>
            <a:off x="523460" y="0"/>
            <a:ext cx="10058400" cy="1371600"/>
          </a:xfrm>
        </p:spPr>
        <p:txBody>
          <a:bodyPr/>
          <a:lstStyle/>
          <a:p>
            <a:r>
              <a:rPr lang="en-US" b="1" dirty="0"/>
              <a:t>De </a:t>
            </a:r>
            <a:r>
              <a:rPr lang="en-US" b="1" dirty="0" err="1"/>
              <a:t>quels</a:t>
            </a:r>
            <a:r>
              <a:rPr lang="en-US" b="1" dirty="0"/>
              <a:t> </a:t>
            </a:r>
            <a:r>
              <a:rPr lang="en-US" b="1" dirty="0" err="1"/>
              <a:t>pronoms</a:t>
            </a:r>
            <a:r>
              <a:rPr lang="en-US" b="1" dirty="0"/>
              <a:t> </a:t>
            </a:r>
            <a:r>
              <a:rPr lang="en-US" b="1" dirty="0" err="1"/>
              <a:t>s’agit-il</a:t>
            </a:r>
            <a:r>
              <a:rPr lang="en-US" b="1" dirty="0"/>
              <a:t>?</a:t>
            </a:r>
            <a:endParaRPr lang="el-GR" b="1" dirty="0"/>
          </a:p>
        </p:txBody>
      </p:sp>
      <p:sp>
        <p:nvSpPr>
          <p:cNvPr id="3" name="Θέση περιεχομένου 2">
            <a:extLst>
              <a:ext uri="{FF2B5EF4-FFF2-40B4-BE49-F238E27FC236}">
                <a16:creationId xmlns:a16="http://schemas.microsoft.com/office/drawing/2014/main" id="{2058B512-E95B-4B09-B504-7033CD63312F}"/>
              </a:ext>
            </a:extLst>
          </p:cNvPr>
          <p:cNvSpPr>
            <a:spLocks noGrp="1"/>
          </p:cNvSpPr>
          <p:nvPr>
            <p:ph idx="1"/>
          </p:nvPr>
        </p:nvSpPr>
        <p:spPr>
          <a:xfrm>
            <a:off x="689113" y="1258957"/>
            <a:ext cx="11606049" cy="5985905"/>
          </a:xfrm>
        </p:spPr>
        <p:txBody>
          <a:bodyPr>
            <a:normAutofit/>
          </a:bodyPr>
          <a:lstStyle/>
          <a:p>
            <a:r>
              <a:rPr lang="fr-CA" sz="3200" b="1" dirty="0"/>
              <a:t>Trouvez les groupes nominaux qu’on a remplacés par des pronoms :</a:t>
            </a:r>
            <a:endParaRPr lang="el-GR" sz="3200" dirty="0"/>
          </a:p>
          <a:p>
            <a:r>
              <a:rPr lang="fr-CA" sz="3200" b="1" dirty="0"/>
              <a:t>Quelle est la </a:t>
            </a:r>
            <a:r>
              <a:rPr lang="fr-CA" sz="3200" b="1" u="sng" dirty="0"/>
              <a:t>fonction </a:t>
            </a:r>
            <a:r>
              <a:rPr lang="fr-CA" sz="3200" b="1" dirty="0"/>
              <a:t>des pronoms soulignés?</a:t>
            </a:r>
          </a:p>
          <a:p>
            <a:pPr marL="0" indent="0">
              <a:buNone/>
            </a:pPr>
            <a:endParaRPr lang="el-GR" sz="3200" dirty="0"/>
          </a:p>
          <a:p>
            <a:pPr marL="0" indent="0">
              <a:buNone/>
            </a:pPr>
            <a:r>
              <a:rPr lang="fr-CA" sz="3200" dirty="0"/>
              <a:t>1. Le directeur </a:t>
            </a:r>
            <a:r>
              <a:rPr lang="fr-CA" sz="3200" u="sng" dirty="0"/>
              <a:t>les</a:t>
            </a:r>
            <a:r>
              <a:rPr lang="fr-CA" sz="3200" dirty="0"/>
              <a:t> avait convoqués.</a:t>
            </a:r>
            <a:endParaRPr lang="el-GR" sz="3200" dirty="0"/>
          </a:p>
          <a:p>
            <a:pPr marL="0" indent="0">
              <a:buNone/>
            </a:pPr>
            <a:r>
              <a:rPr lang="fr-CA" sz="3200" dirty="0"/>
              <a:t>2. Est-ce que vous </a:t>
            </a:r>
            <a:r>
              <a:rPr lang="fr-CA" sz="3200" u="sng" dirty="0"/>
              <a:t>l’</a:t>
            </a:r>
            <a:r>
              <a:rPr lang="fr-CA" sz="3200" dirty="0"/>
              <a:t>avez aperçue ?</a:t>
            </a:r>
            <a:endParaRPr lang="el-GR" sz="3200" dirty="0"/>
          </a:p>
          <a:p>
            <a:pPr marL="0" indent="0">
              <a:buNone/>
            </a:pPr>
            <a:r>
              <a:rPr lang="fr-CA" sz="3200" dirty="0"/>
              <a:t>3. Elle </a:t>
            </a:r>
            <a:r>
              <a:rPr lang="fr-CA" sz="3200" u="sng" dirty="0"/>
              <a:t>les</a:t>
            </a:r>
            <a:r>
              <a:rPr lang="fr-CA" sz="3200" dirty="0"/>
              <a:t> a accueillis gentiment.</a:t>
            </a:r>
            <a:endParaRPr lang="el-GR" sz="3200" dirty="0"/>
          </a:p>
          <a:p>
            <a:pPr marL="0" indent="0">
              <a:buNone/>
            </a:pPr>
            <a:r>
              <a:rPr lang="fr-CA" sz="3200" dirty="0"/>
              <a:t>4. Elle </a:t>
            </a:r>
            <a:r>
              <a:rPr lang="fr-CA" sz="3200" u="sng" dirty="0"/>
              <a:t>les</a:t>
            </a:r>
            <a:r>
              <a:rPr lang="fr-CA" sz="3200" dirty="0"/>
              <a:t> a cueillies.</a:t>
            </a:r>
            <a:endParaRPr lang="el-GR" sz="3200" dirty="0"/>
          </a:p>
        </p:txBody>
      </p:sp>
    </p:spTree>
    <p:extLst>
      <p:ext uri="{BB962C8B-B14F-4D97-AF65-F5344CB8AC3E}">
        <p14:creationId xmlns:p14="http://schemas.microsoft.com/office/powerpoint/2010/main" val="3535083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7636" y="505327"/>
            <a:ext cx="9735005" cy="353656"/>
          </a:xfrm>
        </p:spPr>
        <p:txBody>
          <a:bodyPr>
            <a:noAutofit/>
          </a:bodyPr>
          <a:lstStyle/>
          <a:p>
            <a:pPr algn="just"/>
            <a:r>
              <a:rPr lang="en-US" sz="2400" b="1" dirty="0"/>
              <a:t>IDEM </a:t>
            </a:r>
          </a:p>
        </p:txBody>
      </p:sp>
      <p:sp>
        <p:nvSpPr>
          <p:cNvPr id="3" name="Θέση περιεχομένου 2"/>
          <p:cNvSpPr>
            <a:spLocks noGrp="1"/>
          </p:cNvSpPr>
          <p:nvPr>
            <p:ph idx="1"/>
          </p:nvPr>
        </p:nvSpPr>
        <p:spPr>
          <a:xfrm>
            <a:off x="1066800" y="1260764"/>
            <a:ext cx="10058400" cy="4767056"/>
          </a:xfrm>
        </p:spPr>
        <p:txBody>
          <a:bodyPr>
            <a:noAutofit/>
          </a:bodyPr>
          <a:lstStyle/>
          <a:p>
            <a:pPr marL="0" indent="0">
              <a:buNone/>
            </a:pPr>
            <a:r>
              <a:rPr lang="en-US" sz="2400" dirty="0"/>
              <a:t>10. Il s’est gratt</a:t>
            </a:r>
            <a:r>
              <a:rPr lang="en-US" sz="2400" dirty="0">
                <a:cs typeface="Calibri" panose="020F0502020204030204" pitchFamily="34" charset="0"/>
              </a:rPr>
              <a:t>é</a:t>
            </a:r>
            <a:r>
              <a:rPr lang="en-US" sz="2400" dirty="0"/>
              <a:t> la t</a:t>
            </a:r>
            <a:r>
              <a:rPr lang="en-US" sz="2400" dirty="0">
                <a:cs typeface="Calibri" panose="020F0502020204030204" pitchFamily="34" charset="0"/>
              </a:rPr>
              <a:t>ê</a:t>
            </a:r>
            <a:r>
              <a:rPr lang="en-US" sz="2400" dirty="0"/>
              <a:t>te ?</a:t>
            </a:r>
          </a:p>
          <a:p>
            <a:pPr marL="0" indent="0">
              <a:buNone/>
            </a:pPr>
            <a:r>
              <a:rPr lang="en-US" sz="2400" dirty="0"/>
              <a:t>11. Le journaliste n’a vu que le derri</a:t>
            </a:r>
            <a:r>
              <a:rPr lang="en-US" sz="2400" dirty="0">
                <a:cs typeface="Calibri" panose="020F0502020204030204" pitchFamily="34" charset="0"/>
              </a:rPr>
              <a:t>è</a:t>
            </a:r>
            <a:r>
              <a:rPr lang="en-US" sz="2400" dirty="0"/>
              <a:t>re de C</a:t>
            </a:r>
            <a:r>
              <a:rPr lang="en-US" sz="2400" dirty="0">
                <a:cs typeface="Calibri" panose="020F0502020204030204" pitchFamily="34" charset="0"/>
              </a:rPr>
              <a:t>é</a:t>
            </a:r>
            <a:r>
              <a:rPr lang="en-US" sz="2400" dirty="0"/>
              <a:t>sar.   </a:t>
            </a:r>
          </a:p>
          <a:p>
            <a:pPr marL="0" indent="0">
              <a:buNone/>
            </a:pPr>
            <a:r>
              <a:rPr lang="en-US" sz="2400" dirty="0"/>
              <a:t>12. Le </a:t>
            </a:r>
            <a:r>
              <a:rPr lang="en-US" sz="2400" dirty="0" err="1"/>
              <a:t>photographe</a:t>
            </a:r>
            <a:r>
              <a:rPr lang="en-US" sz="2400" dirty="0"/>
              <a:t> a </a:t>
            </a:r>
            <a:r>
              <a:rPr lang="en-US" sz="2400" dirty="0" err="1"/>
              <a:t>pu</a:t>
            </a:r>
            <a:r>
              <a:rPr lang="en-US" sz="2400" dirty="0"/>
              <a:t> </a:t>
            </a:r>
            <a:r>
              <a:rPr lang="en-US" sz="2400" dirty="0" err="1"/>
              <a:t>coincer</a:t>
            </a:r>
            <a:r>
              <a:rPr lang="en-US" sz="2400" dirty="0"/>
              <a:t> C</a:t>
            </a:r>
            <a:r>
              <a:rPr lang="en-US" sz="2400" dirty="0">
                <a:cs typeface="Calibri" panose="020F0502020204030204" pitchFamily="34" charset="0"/>
              </a:rPr>
              <a:t>é</a:t>
            </a:r>
            <a:r>
              <a:rPr lang="en-US" sz="2400" dirty="0"/>
              <a:t>sar ? </a:t>
            </a:r>
          </a:p>
          <a:p>
            <a:pPr marL="0" indent="0">
              <a:buNone/>
            </a:pPr>
            <a:r>
              <a:rPr lang="en-US" sz="2400" dirty="0"/>
              <a:t>13. Il a </a:t>
            </a:r>
            <a:r>
              <a:rPr lang="en-US" sz="2400" dirty="0" err="1"/>
              <a:t>pu</a:t>
            </a:r>
            <a:r>
              <a:rPr lang="en-US" sz="2400" dirty="0"/>
              <a:t> </a:t>
            </a:r>
            <a:r>
              <a:rPr lang="en-US" sz="2400" dirty="0" err="1"/>
              <a:t>prendre</a:t>
            </a:r>
            <a:r>
              <a:rPr lang="en-US" sz="2400" dirty="0"/>
              <a:t> des photos ?</a:t>
            </a:r>
          </a:p>
          <a:p>
            <a:pPr marL="0" indent="0">
              <a:buNone/>
            </a:pPr>
            <a:r>
              <a:rPr lang="en-US" sz="2400" dirty="0"/>
              <a:t>14. C</a:t>
            </a:r>
            <a:r>
              <a:rPr lang="en-US" sz="2400" dirty="0">
                <a:cs typeface="Calibri" panose="020F0502020204030204" pitchFamily="34" charset="0"/>
              </a:rPr>
              <a:t>é</a:t>
            </a:r>
            <a:r>
              <a:rPr lang="en-US" sz="2400" dirty="0"/>
              <a:t>sar a </a:t>
            </a:r>
            <a:r>
              <a:rPr lang="en-US" sz="2400" dirty="0" err="1"/>
              <a:t>trouv</a:t>
            </a:r>
            <a:r>
              <a:rPr lang="en-US" sz="2400" dirty="0" err="1">
                <a:cs typeface="Calibri" panose="020F0502020204030204" pitchFamily="34" charset="0"/>
              </a:rPr>
              <a:t>é</a:t>
            </a:r>
            <a:r>
              <a:rPr lang="en-US" sz="2400" dirty="0"/>
              <a:t> ses premi</a:t>
            </a:r>
            <a:r>
              <a:rPr lang="en-US" sz="2400" dirty="0">
                <a:cs typeface="Calibri" panose="020F0502020204030204" pitchFamily="34" charset="0"/>
              </a:rPr>
              <a:t>è</a:t>
            </a:r>
            <a:r>
              <a:rPr lang="en-US" sz="2400" dirty="0"/>
              <a:t>res lunettes </a:t>
            </a:r>
            <a:r>
              <a:rPr lang="en-US" sz="2400" dirty="0">
                <a:cs typeface="Calibri" panose="020F0502020204030204" pitchFamily="34" charset="0"/>
              </a:rPr>
              <a:t>à</a:t>
            </a:r>
            <a:r>
              <a:rPr lang="en-US" sz="2400" dirty="0"/>
              <a:t> Nice ? </a:t>
            </a:r>
          </a:p>
          <a:p>
            <a:pPr marL="0" indent="0">
              <a:buNone/>
            </a:pPr>
            <a:r>
              <a:rPr lang="en-US" sz="2400" dirty="0"/>
              <a:t>15. Il ne </a:t>
            </a:r>
            <a:r>
              <a:rPr lang="en-US" sz="2400" dirty="0" err="1"/>
              <a:t>demande</a:t>
            </a:r>
            <a:r>
              <a:rPr lang="en-US" sz="2400" dirty="0"/>
              <a:t> pas de verres aux ophtalmos.</a:t>
            </a:r>
          </a:p>
          <a:p>
            <a:pPr marL="0" indent="0">
              <a:buNone/>
            </a:pPr>
            <a:r>
              <a:rPr lang="en-US" sz="2400" dirty="0"/>
              <a:t>16. Les ophtalmos ne </a:t>
            </a:r>
            <a:r>
              <a:rPr lang="en-US" sz="2400" dirty="0" err="1"/>
              <a:t>donnent</a:t>
            </a:r>
            <a:r>
              <a:rPr lang="en-US" sz="2400" dirty="0"/>
              <a:t> pas de verres </a:t>
            </a:r>
            <a:r>
              <a:rPr lang="en-US" sz="2400" dirty="0">
                <a:cs typeface="Calibri" panose="020F0502020204030204" pitchFamily="34" charset="0"/>
              </a:rPr>
              <a:t>à</a:t>
            </a:r>
            <a:r>
              <a:rPr lang="en-US" sz="2400" dirty="0"/>
              <a:t> C</a:t>
            </a:r>
            <a:r>
              <a:rPr lang="en-US" sz="2400" dirty="0">
                <a:cs typeface="Calibri" panose="020F0502020204030204" pitchFamily="34" charset="0"/>
              </a:rPr>
              <a:t>é</a:t>
            </a:r>
            <a:r>
              <a:rPr lang="en-US" sz="2400" dirty="0"/>
              <a:t>sar ?  </a:t>
            </a:r>
          </a:p>
          <a:p>
            <a:pPr marL="0" indent="0">
              <a:buNone/>
            </a:pPr>
            <a:r>
              <a:rPr lang="en-US" sz="2400" dirty="0"/>
              <a:t>17. C</a:t>
            </a:r>
            <a:r>
              <a:rPr lang="en-US" sz="2400" dirty="0">
                <a:cs typeface="Calibri" panose="020F0502020204030204" pitchFamily="34" charset="0"/>
              </a:rPr>
              <a:t>é</a:t>
            </a:r>
            <a:r>
              <a:rPr lang="en-US" sz="2400" dirty="0"/>
              <a:t>sar </a:t>
            </a:r>
            <a:r>
              <a:rPr lang="en-US" sz="2400" dirty="0" err="1"/>
              <a:t>trouve</a:t>
            </a:r>
            <a:r>
              <a:rPr lang="en-US" sz="2400" dirty="0"/>
              <a:t> </a:t>
            </a:r>
            <a:r>
              <a:rPr lang="en-US" sz="2400" dirty="0" err="1"/>
              <a:t>ces</a:t>
            </a:r>
            <a:r>
              <a:rPr lang="en-US" sz="2400" dirty="0"/>
              <a:t> verres </a:t>
            </a:r>
            <a:r>
              <a:rPr lang="en-US" sz="2400" dirty="0" err="1"/>
              <a:t>laids</a:t>
            </a:r>
            <a:r>
              <a:rPr lang="en-US" sz="2400" dirty="0"/>
              <a:t> ?  </a:t>
            </a:r>
          </a:p>
          <a:p>
            <a:pPr marL="0" indent="0">
              <a:buNone/>
            </a:pPr>
            <a:r>
              <a:rPr lang="en-US" sz="2400" dirty="0"/>
              <a:t>18. C’est </a:t>
            </a:r>
            <a:r>
              <a:rPr lang="en-US" sz="2400" dirty="0" err="1"/>
              <a:t>devenu</a:t>
            </a:r>
            <a:r>
              <a:rPr lang="en-US" sz="2400" dirty="0"/>
              <a:t> un rite ? </a:t>
            </a:r>
          </a:p>
          <a:p>
            <a:pPr marL="0" indent="0">
              <a:buNone/>
            </a:pPr>
            <a:r>
              <a:rPr lang="en-US" sz="2400" dirty="0"/>
              <a:t>19. On </a:t>
            </a:r>
            <a:r>
              <a:rPr lang="en-US" sz="2400" dirty="0" err="1"/>
              <a:t>pardonne</a:t>
            </a:r>
            <a:r>
              <a:rPr lang="en-US" sz="2400" dirty="0"/>
              <a:t> </a:t>
            </a:r>
            <a:r>
              <a:rPr lang="en-US" sz="2400" dirty="0" err="1"/>
              <a:t>ces</a:t>
            </a:r>
            <a:r>
              <a:rPr lang="en-US" sz="2400" dirty="0"/>
              <a:t> </a:t>
            </a:r>
            <a:r>
              <a:rPr lang="en-US" sz="2400" dirty="0" err="1"/>
              <a:t>galipettes</a:t>
            </a:r>
            <a:r>
              <a:rPr lang="en-US" sz="2400" dirty="0"/>
              <a:t> </a:t>
            </a:r>
            <a:r>
              <a:rPr lang="en-US" sz="2400" dirty="0">
                <a:cs typeface="Calibri" panose="020F0502020204030204" pitchFamily="34" charset="0"/>
              </a:rPr>
              <a:t>à</a:t>
            </a:r>
            <a:r>
              <a:rPr lang="en-US" sz="2400" dirty="0"/>
              <a:t> C</a:t>
            </a:r>
            <a:r>
              <a:rPr lang="en-US" sz="2400" dirty="0">
                <a:cs typeface="Calibri" panose="020F0502020204030204" pitchFamily="34" charset="0"/>
              </a:rPr>
              <a:t>é</a:t>
            </a:r>
            <a:r>
              <a:rPr lang="en-US" sz="2400" dirty="0"/>
              <a:t>sar ? </a:t>
            </a:r>
          </a:p>
        </p:txBody>
      </p:sp>
    </p:spTree>
    <p:extLst>
      <p:ext uri="{BB962C8B-B14F-4D97-AF65-F5344CB8AC3E}">
        <p14:creationId xmlns:p14="http://schemas.microsoft.com/office/powerpoint/2010/main" val="1569110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D64FEA-5E02-460F-A947-0F3184023FB4}"/>
              </a:ext>
            </a:extLst>
          </p:cNvPr>
          <p:cNvSpPr>
            <a:spLocks noGrp="1"/>
          </p:cNvSpPr>
          <p:nvPr>
            <p:ph type="title"/>
          </p:nvPr>
        </p:nvSpPr>
        <p:spPr/>
        <p:txBody>
          <a:bodyPr/>
          <a:lstStyle/>
          <a:p>
            <a:r>
              <a:rPr lang="en-US" b="1" dirty="0" err="1"/>
              <a:t>Texte</a:t>
            </a:r>
            <a:r>
              <a:rPr lang="en-US" b="1" dirty="0"/>
              <a:t> - </a:t>
            </a:r>
            <a:r>
              <a:rPr lang="en-US" b="1" dirty="0" err="1"/>
              <a:t>Compréhension</a:t>
            </a:r>
            <a:endParaRPr lang="el-GR" b="1" dirty="0"/>
          </a:p>
        </p:txBody>
      </p:sp>
      <p:sp>
        <p:nvSpPr>
          <p:cNvPr id="3" name="Θέση περιεχομένου 2">
            <a:extLst>
              <a:ext uri="{FF2B5EF4-FFF2-40B4-BE49-F238E27FC236}">
                <a16:creationId xmlns:a16="http://schemas.microsoft.com/office/drawing/2014/main" id="{566E5889-49CE-4630-A6DD-CB94E32127DA}"/>
              </a:ext>
            </a:extLst>
          </p:cNvPr>
          <p:cNvSpPr>
            <a:spLocks noGrp="1"/>
          </p:cNvSpPr>
          <p:nvPr>
            <p:ph idx="1"/>
          </p:nvPr>
        </p:nvSpPr>
        <p:spPr>
          <a:xfrm>
            <a:off x="1066800" y="2103120"/>
            <a:ext cx="10735994" cy="4649372"/>
          </a:xfrm>
        </p:spPr>
        <p:txBody>
          <a:bodyPr/>
          <a:lstStyle/>
          <a:p>
            <a:pPr marL="0" indent="0" algn="just">
              <a:buNone/>
            </a:pPr>
            <a:endParaRPr lang="el-GR" b="1" dirty="0"/>
          </a:p>
          <a:p>
            <a:pPr marL="0" indent="0" algn="just">
              <a:lnSpc>
                <a:spcPct val="200000"/>
              </a:lnSpc>
              <a:buNone/>
            </a:pPr>
            <a:r>
              <a:rPr lang="fr-CA" b="1" dirty="0"/>
              <a:t>Jean-Claude, médecin de campagne </a:t>
            </a:r>
            <a:endParaRPr lang="el-GR" dirty="0"/>
          </a:p>
          <a:p>
            <a:pPr marL="0" indent="0" algn="just">
              <a:lnSpc>
                <a:spcPct val="200000"/>
              </a:lnSpc>
              <a:buNone/>
            </a:pPr>
            <a:r>
              <a:rPr lang="fr-FR" dirty="0"/>
              <a:t>[...] </a:t>
            </a:r>
            <a:r>
              <a:rPr lang="fr-CA" dirty="0"/>
              <a:t>Généralement, à huit heures tr</a:t>
            </a:r>
            <a:r>
              <a:rPr lang="fr-FR" dirty="0"/>
              <a:t>e</a:t>
            </a:r>
            <a:r>
              <a:rPr lang="fr-CA" dirty="0"/>
              <a:t>nte, quand Jean-Claude ouvre la porte de son cabinet de consultation, la salle d’attente est déjà bondée. Les patients sont assis sur des chaises le long des murs. </a:t>
            </a:r>
            <a:r>
              <a:rPr lang="fr-FR" dirty="0"/>
              <a:t>[...] À treize heures, il a pu recevoir tout le monde, écouter chacun, donner une prescription à tous. Il prend alors sa voiture et commence la tournée des visites, distantes souvent d’une vingtaine de kilomètres. </a:t>
            </a:r>
            <a:endParaRPr lang="el-GR" dirty="0"/>
          </a:p>
          <a:p>
            <a:pPr marL="0" indent="0" algn="just">
              <a:lnSpc>
                <a:spcPct val="200000"/>
              </a:lnSpc>
              <a:buNone/>
            </a:pPr>
            <a:r>
              <a:rPr lang="fr-CA" b="1" dirty="0"/>
              <a:t>						</a:t>
            </a:r>
            <a:r>
              <a:rPr lang="fr-CA" dirty="0"/>
              <a:t>                      </a:t>
            </a:r>
            <a:r>
              <a:rPr lang="fr-CA" i="1" dirty="0"/>
              <a:t>Le français par les textes </a:t>
            </a:r>
            <a:r>
              <a:rPr lang="fr-CA" dirty="0"/>
              <a:t>II, p. 62</a:t>
            </a:r>
            <a:endParaRPr lang="el-GR" dirty="0"/>
          </a:p>
          <a:p>
            <a:pPr marL="0" indent="0">
              <a:buNone/>
            </a:pPr>
            <a:endParaRPr lang="el-GR" dirty="0"/>
          </a:p>
        </p:txBody>
      </p:sp>
    </p:spTree>
    <p:extLst>
      <p:ext uri="{BB962C8B-B14F-4D97-AF65-F5344CB8AC3E}">
        <p14:creationId xmlns:p14="http://schemas.microsoft.com/office/powerpoint/2010/main" val="2406393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538D07-C5C6-46A9-AF6F-A8C7A1C671E0}"/>
              </a:ext>
            </a:extLst>
          </p:cNvPr>
          <p:cNvSpPr>
            <a:spLocks noGrp="1"/>
          </p:cNvSpPr>
          <p:nvPr>
            <p:ph type="title"/>
          </p:nvPr>
        </p:nvSpPr>
        <p:spPr/>
        <p:txBody>
          <a:bodyPr/>
          <a:lstStyle/>
          <a:p>
            <a:r>
              <a:rPr lang="en-US" b="1" dirty="0"/>
              <a:t>Questions</a:t>
            </a:r>
            <a:endParaRPr lang="el-GR" b="1" dirty="0"/>
          </a:p>
        </p:txBody>
      </p:sp>
      <p:sp>
        <p:nvSpPr>
          <p:cNvPr id="3" name="Θέση περιεχομένου 2">
            <a:extLst>
              <a:ext uri="{FF2B5EF4-FFF2-40B4-BE49-F238E27FC236}">
                <a16:creationId xmlns:a16="http://schemas.microsoft.com/office/drawing/2014/main" id="{A42CA43C-163B-4E2B-BC09-1AFF8F9E5454}"/>
              </a:ext>
            </a:extLst>
          </p:cNvPr>
          <p:cNvSpPr>
            <a:spLocks noGrp="1"/>
          </p:cNvSpPr>
          <p:nvPr>
            <p:ph idx="1"/>
          </p:nvPr>
        </p:nvSpPr>
        <p:spPr>
          <a:xfrm>
            <a:off x="1066800" y="1722783"/>
            <a:ext cx="10648122" cy="4810539"/>
          </a:xfrm>
        </p:spPr>
        <p:txBody>
          <a:bodyPr>
            <a:normAutofit/>
          </a:bodyPr>
          <a:lstStyle/>
          <a:p>
            <a:r>
              <a:rPr lang="fr-CA" b="1" dirty="0"/>
              <a:t>1. Avant de lire le texte, activez votre vocabulaire thématique </a:t>
            </a:r>
            <a:endParaRPr lang="el-GR" dirty="0"/>
          </a:p>
          <a:p>
            <a:pPr marL="0" indent="0">
              <a:buNone/>
            </a:pPr>
            <a:r>
              <a:rPr lang="fr-CA" dirty="0"/>
              <a:t>Cabinet, patient, fièvre, thermomètre, ausculter le patient, faire/donner une prescription, salle d’attente, douleurs, avoir mal, la pièce de consultation, les maux de tête, la migraine, le généraliste (</a:t>
            </a:r>
            <a:r>
              <a:rPr lang="el-GR" dirty="0"/>
              <a:t>παθολόγος</a:t>
            </a:r>
            <a:r>
              <a:rPr lang="fr-CA" dirty="0"/>
              <a:t>), etc. </a:t>
            </a:r>
            <a:endParaRPr lang="el-GR" dirty="0"/>
          </a:p>
          <a:p>
            <a:r>
              <a:rPr lang="fr-CA" b="1" dirty="0"/>
              <a:t>2. Notez les points communs entre un médecin ordinaire (MO) et le médecin de campagne (MdC) et ce qui différencie un médecin ordinaire d’un médecin de campagne</a:t>
            </a:r>
            <a:endParaRPr lang="el-GR" dirty="0"/>
          </a:p>
          <a:p>
            <a:pPr marL="0" indent="0">
              <a:buNone/>
            </a:pPr>
            <a:r>
              <a:rPr lang="fr-CA" dirty="0"/>
              <a:t>Modèle : Il ausculte les patients 			MO et MdC</a:t>
            </a:r>
            <a:endParaRPr lang="el-GR" dirty="0"/>
          </a:p>
          <a:p>
            <a:pPr marL="0" indent="0">
              <a:buNone/>
            </a:pPr>
            <a:r>
              <a:rPr lang="fr-CA" dirty="0"/>
              <a:t>Il fait des tournées pour voir ses patients		</a:t>
            </a:r>
            <a:endParaRPr lang="el-GR" dirty="0"/>
          </a:p>
          <a:p>
            <a:pPr marL="0" indent="0">
              <a:buNone/>
            </a:pPr>
            <a:r>
              <a:rPr lang="fr-CA" dirty="0"/>
              <a:t>Il est disponible à tout moment (nuit et jour)		</a:t>
            </a:r>
            <a:endParaRPr lang="el-GR" dirty="0"/>
          </a:p>
          <a:p>
            <a:pPr marL="0" indent="0">
              <a:buNone/>
            </a:pPr>
            <a:r>
              <a:rPr lang="fr-CA" dirty="0"/>
              <a:t>Il donne des prescriptions</a:t>
            </a:r>
            <a:endParaRPr lang="el-GR" dirty="0"/>
          </a:p>
          <a:p>
            <a:pPr marL="0" indent="0">
              <a:buNone/>
            </a:pPr>
            <a:r>
              <a:rPr lang="fr-CA" dirty="0"/>
              <a:t>Il a un cabinet </a:t>
            </a:r>
            <a:endParaRPr lang="el-GR" dirty="0"/>
          </a:p>
          <a:p>
            <a:endParaRPr lang="el-GR" dirty="0"/>
          </a:p>
        </p:txBody>
      </p:sp>
    </p:spTree>
    <p:extLst>
      <p:ext uri="{BB962C8B-B14F-4D97-AF65-F5344CB8AC3E}">
        <p14:creationId xmlns:p14="http://schemas.microsoft.com/office/powerpoint/2010/main" val="3559735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F3A44C-E4CD-4240-BB51-6F5000BDF62A}"/>
              </a:ext>
            </a:extLst>
          </p:cNvPr>
          <p:cNvSpPr>
            <a:spLocks noGrp="1"/>
          </p:cNvSpPr>
          <p:nvPr>
            <p:ph type="title"/>
          </p:nvPr>
        </p:nvSpPr>
        <p:spPr>
          <a:xfrm>
            <a:off x="284922" y="0"/>
            <a:ext cx="10058400" cy="1371600"/>
          </a:xfrm>
        </p:spPr>
        <p:txBody>
          <a:bodyPr/>
          <a:lstStyle/>
          <a:p>
            <a:r>
              <a:rPr lang="en-US" b="1" dirty="0" err="1"/>
              <a:t>Énigmes</a:t>
            </a:r>
            <a:r>
              <a:rPr lang="en-US" b="1" dirty="0"/>
              <a:t> - </a:t>
            </a:r>
            <a:r>
              <a:rPr lang="en-US" b="1" dirty="0" err="1"/>
              <a:t>Devinettes</a:t>
            </a:r>
            <a:endParaRPr lang="el-GR" b="1" dirty="0"/>
          </a:p>
        </p:txBody>
      </p:sp>
      <p:sp>
        <p:nvSpPr>
          <p:cNvPr id="3" name="Θέση περιεχομένου 2">
            <a:extLst>
              <a:ext uri="{FF2B5EF4-FFF2-40B4-BE49-F238E27FC236}">
                <a16:creationId xmlns:a16="http://schemas.microsoft.com/office/drawing/2014/main" id="{E6BD4903-4D7B-44EB-A80A-341615D39951}"/>
              </a:ext>
            </a:extLst>
          </p:cNvPr>
          <p:cNvSpPr>
            <a:spLocks noGrp="1"/>
          </p:cNvSpPr>
          <p:nvPr>
            <p:ph idx="1"/>
          </p:nvPr>
        </p:nvSpPr>
        <p:spPr>
          <a:xfrm>
            <a:off x="397565" y="1192697"/>
            <a:ext cx="10940995" cy="5390984"/>
          </a:xfrm>
        </p:spPr>
        <p:txBody>
          <a:bodyPr>
            <a:normAutofit/>
          </a:bodyPr>
          <a:lstStyle/>
          <a:p>
            <a:r>
              <a:rPr lang="fr-CA" u="sng" dirty="0"/>
              <a:t>Ça</a:t>
            </a:r>
            <a:r>
              <a:rPr lang="fr-CA" dirty="0"/>
              <a:t> brille (l’or, la lumière, l’œil) 	(</a:t>
            </a:r>
            <a:r>
              <a:rPr lang="fr-CA" b="1" dirty="0"/>
              <a:t>nature</a:t>
            </a:r>
            <a:r>
              <a:rPr lang="fr-CA" dirty="0"/>
              <a:t> : pronom ; 	</a:t>
            </a:r>
            <a:r>
              <a:rPr lang="fr-CA" b="1" dirty="0"/>
              <a:t>fonction</a:t>
            </a:r>
            <a:r>
              <a:rPr lang="fr-CA" dirty="0"/>
              <a:t> : sujet) </a:t>
            </a:r>
            <a:endParaRPr lang="el-GR" dirty="0"/>
          </a:p>
          <a:p>
            <a:r>
              <a:rPr lang="fr-CA" dirty="0"/>
              <a:t>Je </a:t>
            </a:r>
            <a:r>
              <a:rPr lang="fr-CA" u="sng" dirty="0"/>
              <a:t>le</a:t>
            </a:r>
            <a:r>
              <a:rPr lang="fr-CA" dirty="0"/>
              <a:t> porte quand il pleut.	(nature : __________ ;	fonction : ____________) </a:t>
            </a:r>
            <a:endParaRPr lang="el-GR" dirty="0"/>
          </a:p>
          <a:p>
            <a:r>
              <a:rPr lang="fr-CA" dirty="0"/>
              <a:t>On </a:t>
            </a:r>
            <a:r>
              <a:rPr lang="fr-CA" u="sng" dirty="0"/>
              <a:t>la</a:t>
            </a:r>
            <a:r>
              <a:rPr lang="fr-CA" dirty="0"/>
              <a:t> boit pour vivre.</a:t>
            </a:r>
            <a:endParaRPr lang="el-GR" dirty="0"/>
          </a:p>
          <a:p>
            <a:r>
              <a:rPr lang="fr-CA" dirty="0"/>
              <a:t>En hiver on </a:t>
            </a:r>
            <a:r>
              <a:rPr lang="fr-CA" u="sng" dirty="0"/>
              <a:t>les</a:t>
            </a:r>
            <a:r>
              <a:rPr lang="fr-CA" dirty="0"/>
              <a:t> porte pour avoir chaud.</a:t>
            </a:r>
            <a:endParaRPr lang="el-GR" dirty="0"/>
          </a:p>
          <a:p>
            <a:r>
              <a:rPr lang="fr-CA" dirty="0"/>
              <a:t>Il vit dans l’eau ; on </a:t>
            </a:r>
            <a:r>
              <a:rPr lang="fr-CA" u="sng" dirty="0"/>
              <a:t>l’</a:t>
            </a:r>
            <a:r>
              <a:rPr lang="fr-CA" dirty="0"/>
              <a:t>attrape pour </a:t>
            </a:r>
            <a:r>
              <a:rPr lang="fr-CA" u="sng" dirty="0"/>
              <a:t>le</a:t>
            </a:r>
            <a:r>
              <a:rPr lang="fr-CA" dirty="0"/>
              <a:t> manger</a:t>
            </a:r>
            <a:endParaRPr lang="el-GR" dirty="0"/>
          </a:p>
          <a:p>
            <a:r>
              <a:rPr lang="fr-CA" dirty="0"/>
              <a:t>On </a:t>
            </a:r>
            <a:r>
              <a:rPr lang="fr-CA" u="sng" dirty="0"/>
              <a:t>la</a:t>
            </a:r>
            <a:r>
              <a:rPr lang="fr-CA" dirty="0"/>
              <a:t> voit de partout ; </a:t>
            </a:r>
            <a:r>
              <a:rPr lang="fr-CA" u="sng" dirty="0"/>
              <a:t>elle</a:t>
            </a:r>
            <a:r>
              <a:rPr lang="fr-CA" dirty="0"/>
              <a:t> est ronde.</a:t>
            </a:r>
            <a:endParaRPr lang="el-GR" dirty="0"/>
          </a:p>
          <a:p>
            <a:r>
              <a:rPr lang="fr-CA" dirty="0"/>
              <a:t>Je </a:t>
            </a:r>
            <a:r>
              <a:rPr lang="fr-CA" u="sng" dirty="0"/>
              <a:t>les</a:t>
            </a:r>
            <a:r>
              <a:rPr lang="fr-CA" dirty="0"/>
              <a:t> porte pour voir clair.</a:t>
            </a:r>
            <a:endParaRPr lang="el-GR" dirty="0"/>
          </a:p>
          <a:p>
            <a:r>
              <a:rPr lang="fr-CA" dirty="0"/>
              <a:t>Quand on </a:t>
            </a:r>
            <a:r>
              <a:rPr lang="fr-CA" u="sng" dirty="0"/>
              <a:t>le</a:t>
            </a:r>
            <a:r>
              <a:rPr lang="fr-CA" dirty="0"/>
              <a:t> voit on ne </a:t>
            </a:r>
            <a:r>
              <a:rPr lang="fr-CA" u="sng" dirty="0"/>
              <a:t>le</a:t>
            </a:r>
            <a:r>
              <a:rPr lang="fr-CA" dirty="0"/>
              <a:t> voit pas et quand on ne </a:t>
            </a:r>
            <a:r>
              <a:rPr lang="fr-CA" u="sng" dirty="0"/>
              <a:t>le</a:t>
            </a:r>
            <a:r>
              <a:rPr lang="fr-CA" dirty="0"/>
              <a:t> voit pas on </a:t>
            </a:r>
            <a:r>
              <a:rPr lang="fr-CA" u="sng" dirty="0"/>
              <a:t>le</a:t>
            </a:r>
            <a:r>
              <a:rPr lang="fr-CA" dirty="0"/>
              <a:t> voit.</a:t>
            </a:r>
            <a:endParaRPr lang="en-US" dirty="0"/>
          </a:p>
          <a:p>
            <a:r>
              <a:rPr lang="fr-CA" dirty="0"/>
              <a:t>Je </a:t>
            </a:r>
            <a:r>
              <a:rPr lang="fr-CA" u="sng" dirty="0"/>
              <a:t>le</a:t>
            </a:r>
            <a:r>
              <a:rPr lang="fr-CA" dirty="0"/>
              <a:t> tiens quand il pleut.</a:t>
            </a:r>
            <a:endParaRPr lang="el-GR" dirty="0"/>
          </a:p>
          <a:p>
            <a:r>
              <a:rPr lang="fr-CA" dirty="0"/>
              <a:t>Quand je sors, je </a:t>
            </a:r>
            <a:r>
              <a:rPr lang="fr-CA" u="sng" dirty="0"/>
              <a:t>l</a:t>
            </a:r>
            <a:r>
              <a:rPr lang="fr-CA" dirty="0"/>
              <a:t>’ai toujours dans ma poche pour ne pas perdre le contact.</a:t>
            </a:r>
            <a:endParaRPr lang="el-GR" dirty="0"/>
          </a:p>
          <a:p>
            <a:r>
              <a:rPr lang="fr-CA" dirty="0"/>
              <a:t>Je </a:t>
            </a:r>
            <a:r>
              <a:rPr lang="fr-CA" u="sng" dirty="0"/>
              <a:t>la</a:t>
            </a:r>
            <a:r>
              <a:rPr lang="fr-CA" dirty="0"/>
              <a:t> porte en main pour voir quelle heure il est.</a:t>
            </a:r>
            <a:endParaRPr lang="el-GR" dirty="0"/>
          </a:p>
          <a:p>
            <a:r>
              <a:rPr lang="fr-CA" dirty="0"/>
              <a:t>Je </a:t>
            </a:r>
            <a:r>
              <a:rPr lang="fr-CA" u="sng" dirty="0"/>
              <a:t>les</a:t>
            </a:r>
            <a:r>
              <a:rPr lang="fr-CA" dirty="0"/>
              <a:t> porte aux pieds pour marcher ou danser.</a:t>
            </a:r>
            <a:endParaRPr lang="el-GR" dirty="0"/>
          </a:p>
        </p:txBody>
      </p:sp>
    </p:spTree>
    <p:extLst>
      <p:ext uri="{BB962C8B-B14F-4D97-AF65-F5344CB8AC3E}">
        <p14:creationId xmlns:p14="http://schemas.microsoft.com/office/powerpoint/2010/main" val="1549738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199" y="318655"/>
            <a:ext cx="10564092" cy="775855"/>
          </a:xfrm>
          <a:solidFill>
            <a:schemeClr val="accent5">
              <a:lumMod val="40000"/>
              <a:lumOff val="60000"/>
            </a:schemeClr>
          </a:solidFill>
        </p:spPr>
        <p:txBody>
          <a:bodyPr>
            <a:normAutofit fontScale="90000"/>
          </a:bodyPr>
          <a:lstStyle/>
          <a:p>
            <a:pPr algn="just"/>
            <a:r>
              <a:rPr lang="en-US" sz="3200" b="1" dirty="0" err="1">
                <a:solidFill>
                  <a:srgbClr val="FF0000"/>
                </a:solidFill>
              </a:rPr>
              <a:t>Soulignez</a:t>
            </a:r>
            <a:r>
              <a:rPr lang="en-US" sz="3200" b="1" dirty="0">
                <a:solidFill>
                  <a:srgbClr val="FF0000"/>
                </a:solidFill>
              </a:rPr>
              <a:t> les pronoms </a:t>
            </a:r>
            <a:r>
              <a:rPr lang="en-US" sz="3200" b="1" dirty="0" err="1">
                <a:solidFill>
                  <a:srgbClr val="FF0000"/>
                </a:solidFill>
              </a:rPr>
              <a:t>compl</a:t>
            </a:r>
            <a:r>
              <a:rPr lang="en-US" sz="3200" b="1" dirty="0" err="1">
                <a:solidFill>
                  <a:srgbClr val="FF0000"/>
                </a:solidFill>
                <a:cs typeface="Calibri" panose="020F0502020204030204" pitchFamily="34" charset="0"/>
              </a:rPr>
              <a:t>é</a:t>
            </a:r>
            <a:r>
              <a:rPr lang="en-US" sz="3200" b="1" dirty="0" err="1">
                <a:solidFill>
                  <a:srgbClr val="FF0000"/>
                </a:solidFill>
              </a:rPr>
              <a:t>ments</a:t>
            </a:r>
            <a:r>
              <a:rPr lang="en-US" sz="3200" b="1" dirty="0">
                <a:solidFill>
                  <a:srgbClr val="FF0000"/>
                </a:solidFill>
              </a:rPr>
              <a:t>. Quelles </a:t>
            </a:r>
            <a:r>
              <a:rPr lang="en-US" sz="3200" b="1" dirty="0" err="1">
                <a:solidFill>
                  <a:srgbClr val="FF0000"/>
                </a:solidFill>
              </a:rPr>
              <a:t>sont</a:t>
            </a:r>
            <a:r>
              <a:rPr lang="en-US" sz="3200" b="1" dirty="0">
                <a:solidFill>
                  <a:srgbClr val="FF0000"/>
                </a:solidFill>
              </a:rPr>
              <a:t> les </a:t>
            </a:r>
            <a:r>
              <a:rPr lang="en-US" sz="3200" b="1" dirty="0" err="1">
                <a:solidFill>
                  <a:srgbClr val="FF0000"/>
                </a:solidFill>
              </a:rPr>
              <a:t>r</a:t>
            </a:r>
            <a:r>
              <a:rPr lang="en-US" sz="3200" b="1" dirty="0" err="1">
                <a:solidFill>
                  <a:srgbClr val="FF0000"/>
                </a:solidFill>
                <a:cs typeface="Calibri" panose="020F0502020204030204" pitchFamily="34" charset="0"/>
              </a:rPr>
              <a:t>è</a:t>
            </a:r>
            <a:r>
              <a:rPr lang="en-US" sz="3200" b="1" dirty="0" err="1">
                <a:solidFill>
                  <a:srgbClr val="FF0000"/>
                </a:solidFill>
              </a:rPr>
              <a:t>gles</a:t>
            </a:r>
            <a:r>
              <a:rPr lang="en-US" sz="3200" b="1" dirty="0">
                <a:solidFill>
                  <a:srgbClr val="FF0000"/>
                </a:solidFill>
              </a:rPr>
              <a:t> pour placer les pronoms </a:t>
            </a:r>
            <a:r>
              <a:rPr lang="en-US" sz="3200" b="1" dirty="0" err="1">
                <a:solidFill>
                  <a:srgbClr val="FF0000"/>
                </a:solidFill>
              </a:rPr>
              <a:t>personnels</a:t>
            </a:r>
            <a:r>
              <a:rPr lang="en-US" sz="3200" b="1" dirty="0">
                <a:solidFill>
                  <a:srgbClr val="FF0000"/>
                </a:solidFill>
              </a:rPr>
              <a:t> ? (</a:t>
            </a:r>
            <a:r>
              <a:rPr lang="en-US" sz="3200" b="1" dirty="0" err="1">
                <a:solidFill>
                  <a:srgbClr val="FF0000"/>
                </a:solidFill>
              </a:rPr>
              <a:t>L’Exercisier</a:t>
            </a:r>
            <a:r>
              <a:rPr lang="en-US" sz="3200" b="1" dirty="0">
                <a:solidFill>
                  <a:srgbClr val="FF0000"/>
                </a:solidFill>
              </a:rPr>
              <a:t>) </a:t>
            </a:r>
            <a:endParaRPr lang="en-US" sz="3200" dirty="0">
              <a:solidFill>
                <a:srgbClr val="FF0000"/>
              </a:solidFill>
            </a:endParaRPr>
          </a:p>
        </p:txBody>
      </p:sp>
      <p:sp>
        <p:nvSpPr>
          <p:cNvPr id="3" name="Θέση περιεχομένου 2"/>
          <p:cNvSpPr>
            <a:spLocks noGrp="1"/>
          </p:cNvSpPr>
          <p:nvPr>
            <p:ph idx="1"/>
          </p:nvPr>
        </p:nvSpPr>
        <p:spPr>
          <a:xfrm>
            <a:off x="838199" y="1094510"/>
            <a:ext cx="10716491" cy="5763490"/>
          </a:xfrm>
          <a:solidFill>
            <a:schemeClr val="accent1">
              <a:lumMod val="20000"/>
              <a:lumOff val="80000"/>
            </a:schemeClr>
          </a:solidFill>
        </p:spPr>
        <p:txBody>
          <a:bodyPr>
            <a:normAutofit fontScale="92500" lnSpcReduction="10000"/>
          </a:bodyPr>
          <a:lstStyle/>
          <a:p>
            <a:pPr marL="0" indent="0">
              <a:buNone/>
            </a:pPr>
            <a:r>
              <a:rPr lang="en-US" dirty="0"/>
              <a:t>1.   Mademoiselle, </a:t>
            </a:r>
            <a:r>
              <a:rPr lang="en-US" dirty="0" err="1"/>
              <a:t>apportez</a:t>
            </a:r>
            <a:r>
              <a:rPr lang="en-US" dirty="0"/>
              <a:t>-le-lui </a:t>
            </a:r>
            <a:r>
              <a:rPr lang="en-US" dirty="0" err="1"/>
              <a:t>imm</a:t>
            </a:r>
            <a:r>
              <a:rPr lang="en-US" dirty="0" err="1">
                <a:latin typeface="Calibri" panose="020F0502020204030204" pitchFamily="34" charset="0"/>
                <a:cs typeface="Calibri" panose="020F0502020204030204" pitchFamily="34" charset="0"/>
              </a:rPr>
              <a:t>é</a:t>
            </a:r>
            <a:r>
              <a:rPr lang="en-US" dirty="0" err="1"/>
              <a:t>diatement</a:t>
            </a:r>
            <a:r>
              <a:rPr lang="en-US" dirty="0"/>
              <a:t> !   </a:t>
            </a:r>
          </a:p>
          <a:p>
            <a:pPr marL="0" indent="0">
              <a:buNone/>
            </a:pPr>
            <a:r>
              <a:rPr lang="en-US" dirty="0"/>
              <a:t>2.   </a:t>
            </a:r>
            <a:r>
              <a:rPr lang="en-US" dirty="0" err="1"/>
              <a:t>Alors</a:t>
            </a:r>
            <a:r>
              <a:rPr lang="en-US" dirty="0"/>
              <a:t>, </a:t>
            </a:r>
            <a:r>
              <a:rPr lang="en-US" dirty="0" err="1"/>
              <a:t>tu</a:t>
            </a:r>
            <a:r>
              <a:rPr lang="en-US" dirty="0"/>
              <a:t> me </a:t>
            </a:r>
            <a:r>
              <a:rPr lang="en-US" dirty="0" err="1"/>
              <a:t>l’offres</a:t>
            </a:r>
            <a:r>
              <a:rPr lang="en-US" dirty="0"/>
              <a:t>, ce </a:t>
            </a:r>
            <a:r>
              <a:rPr lang="en-US" dirty="0" err="1"/>
              <a:t>parfum</a:t>
            </a:r>
            <a:r>
              <a:rPr lang="en-US" dirty="0"/>
              <a:t> ? </a:t>
            </a:r>
          </a:p>
          <a:p>
            <a:pPr marL="0" indent="0">
              <a:buNone/>
            </a:pPr>
            <a:r>
              <a:rPr lang="en-US" dirty="0"/>
              <a:t>3.   Je le </a:t>
            </a:r>
            <a:r>
              <a:rPr lang="en-US" dirty="0" err="1"/>
              <a:t>leur</a:t>
            </a:r>
            <a:r>
              <a:rPr lang="en-US" dirty="0"/>
              <a:t> </a:t>
            </a:r>
            <a:r>
              <a:rPr lang="en-US" dirty="0" err="1"/>
              <a:t>ai</a:t>
            </a:r>
            <a:r>
              <a:rPr lang="en-US" dirty="0"/>
              <a:t> d</a:t>
            </a:r>
            <a:r>
              <a:rPr lang="en-US" dirty="0">
                <a:cs typeface="Calibri" panose="020F0502020204030204" pitchFamily="34" charset="0"/>
              </a:rPr>
              <a:t>é</a:t>
            </a:r>
            <a:r>
              <a:rPr lang="en-US" dirty="0"/>
              <a:t>j</a:t>
            </a:r>
            <a:r>
              <a:rPr lang="en-US" dirty="0">
                <a:cs typeface="Calibri" panose="020F0502020204030204" pitchFamily="34" charset="0"/>
              </a:rPr>
              <a:t>à</a:t>
            </a:r>
            <a:r>
              <a:rPr lang="en-US" dirty="0"/>
              <a:t> </a:t>
            </a:r>
            <a:r>
              <a:rPr lang="en-US" dirty="0" err="1"/>
              <a:t>dit</a:t>
            </a:r>
            <a:r>
              <a:rPr lang="en-US" dirty="0"/>
              <a:t> </a:t>
            </a:r>
            <a:r>
              <a:rPr lang="en-US" dirty="0" err="1"/>
              <a:t>souvent</a:t>
            </a:r>
            <a:r>
              <a:rPr lang="en-US" dirty="0"/>
              <a:t>, </a:t>
            </a:r>
            <a:r>
              <a:rPr lang="en-US" dirty="0" err="1"/>
              <a:t>mais</a:t>
            </a:r>
            <a:r>
              <a:rPr lang="en-US" dirty="0"/>
              <a:t> ils ne </a:t>
            </a:r>
            <a:r>
              <a:rPr lang="en-US" dirty="0" err="1"/>
              <a:t>m’</a:t>
            </a:r>
            <a:r>
              <a:rPr lang="en-US" dirty="0" err="1">
                <a:cs typeface="Calibri" panose="020F0502020204030204" pitchFamily="34" charset="0"/>
              </a:rPr>
              <a:t>é</a:t>
            </a:r>
            <a:r>
              <a:rPr lang="en-US" dirty="0" err="1"/>
              <a:t>coutent</a:t>
            </a:r>
            <a:r>
              <a:rPr lang="en-US" dirty="0"/>
              <a:t> </a:t>
            </a:r>
            <a:r>
              <a:rPr lang="en-US" dirty="0" err="1"/>
              <a:t>jamais</a:t>
            </a:r>
            <a:r>
              <a:rPr lang="en-US" dirty="0"/>
              <a:t>.</a:t>
            </a:r>
          </a:p>
          <a:p>
            <a:pPr marL="0" indent="0">
              <a:buNone/>
            </a:pPr>
            <a:r>
              <a:rPr lang="en-US" dirty="0"/>
              <a:t>4.   Surtout, ne la lui </a:t>
            </a:r>
            <a:r>
              <a:rPr lang="en-US" dirty="0" err="1"/>
              <a:t>envoie</a:t>
            </a:r>
            <a:r>
              <a:rPr lang="en-US" dirty="0"/>
              <a:t> pas, il se </a:t>
            </a:r>
            <a:r>
              <a:rPr lang="en-US" dirty="0" err="1"/>
              <a:t>fâcherait</a:t>
            </a:r>
            <a:r>
              <a:rPr lang="en-US" dirty="0"/>
              <a:t>.  </a:t>
            </a:r>
          </a:p>
          <a:p>
            <a:pPr marL="0" indent="0">
              <a:buNone/>
            </a:pPr>
            <a:r>
              <a:rPr lang="en-US" dirty="0"/>
              <a:t>5.   Ne nous la </a:t>
            </a:r>
            <a:r>
              <a:rPr lang="en-US" dirty="0" err="1"/>
              <a:t>livrez</a:t>
            </a:r>
            <a:r>
              <a:rPr lang="en-US" dirty="0"/>
              <a:t> pas </a:t>
            </a:r>
            <a:r>
              <a:rPr lang="en-US" dirty="0" err="1"/>
              <a:t>avant</a:t>
            </a:r>
            <a:r>
              <a:rPr lang="en-US" dirty="0"/>
              <a:t> </a:t>
            </a:r>
            <a:r>
              <a:rPr lang="en-US" dirty="0" err="1"/>
              <a:t>demain</a:t>
            </a:r>
            <a:r>
              <a:rPr lang="en-US" dirty="0"/>
              <a:t>, il </a:t>
            </a:r>
            <a:r>
              <a:rPr lang="en-US" dirty="0" err="1"/>
              <a:t>n’y</a:t>
            </a:r>
            <a:r>
              <a:rPr lang="en-US" dirty="0"/>
              <a:t> a </a:t>
            </a:r>
            <a:r>
              <a:rPr lang="en-US" dirty="0" err="1"/>
              <a:t>personne</a:t>
            </a:r>
            <a:r>
              <a:rPr lang="en-US" dirty="0"/>
              <a:t> au magasin ce </a:t>
            </a:r>
            <a:r>
              <a:rPr lang="en-US" dirty="0" err="1"/>
              <a:t>soir</a:t>
            </a:r>
            <a:r>
              <a:rPr lang="en-US" dirty="0"/>
              <a:t>.</a:t>
            </a:r>
          </a:p>
          <a:p>
            <a:pPr marL="0" indent="0">
              <a:buNone/>
            </a:pPr>
            <a:r>
              <a:rPr lang="en-US" dirty="0"/>
              <a:t>6.   </a:t>
            </a:r>
            <a:r>
              <a:rPr lang="en-US" dirty="0" err="1"/>
              <a:t>Mais</a:t>
            </a:r>
            <a:r>
              <a:rPr lang="en-US" dirty="0"/>
              <a:t> </a:t>
            </a:r>
            <a:r>
              <a:rPr lang="en-US" dirty="0" err="1"/>
              <a:t>bien</a:t>
            </a:r>
            <a:r>
              <a:rPr lang="en-US" dirty="0"/>
              <a:t> </a:t>
            </a:r>
            <a:r>
              <a:rPr lang="en-US" dirty="0" err="1"/>
              <a:t>s</a:t>
            </a:r>
            <a:r>
              <a:rPr lang="en-US" dirty="0" err="1">
                <a:cs typeface="Calibri" panose="020F0502020204030204" pitchFamily="34" charset="0"/>
              </a:rPr>
              <a:t>û</a:t>
            </a:r>
            <a:r>
              <a:rPr lang="en-US" dirty="0" err="1"/>
              <a:t>r</a:t>
            </a:r>
            <a:r>
              <a:rPr lang="en-US" dirty="0"/>
              <a:t> que je </a:t>
            </a:r>
            <a:r>
              <a:rPr lang="en-US" dirty="0" err="1"/>
              <a:t>te</a:t>
            </a:r>
            <a:r>
              <a:rPr lang="en-US" dirty="0"/>
              <a:t> les </a:t>
            </a:r>
            <a:r>
              <a:rPr lang="en-US" dirty="0" err="1"/>
              <a:t>montrerai</a:t>
            </a:r>
            <a:r>
              <a:rPr lang="en-US" dirty="0"/>
              <a:t>, </a:t>
            </a:r>
            <a:r>
              <a:rPr lang="en-US" dirty="0" err="1"/>
              <a:t>ces</a:t>
            </a:r>
            <a:r>
              <a:rPr lang="en-US" dirty="0"/>
              <a:t> photos !</a:t>
            </a:r>
          </a:p>
          <a:p>
            <a:pPr marL="342900" indent="-342900">
              <a:buAutoNum type="arabicPeriod" startAt="7"/>
            </a:pPr>
            <a:r>
              <a:rPr lang="en-US" dirty="0"/>
              <a:t>Rends-le </a:t>
            </a:r>
            <a:r>
              <a:rPr lang="en-US" dirty="0" err="1"/>
              <a:t>moi</a:t>
            </a:r>
            <a:r>
              <a:rPr lang="en-US" dirty="0"/>
              <a:t> </a:t>
            </a:r>
            <a:r>
              <a:rPr lang="en-US" dirty="0" err="1"/>
              <a:t>demain</a:t>
            </a:r>
            <a:r>
              <a:rPr lang="en-US" dirty="0"/>
              <a:t> </a:t>
            </a:r>
            <a:r>
              <a:rPr lang="en-US" dirty="0" err="1"/>
              <a:t>matin</a:t>
            </a:r>
            <a:r>
              <a:rPr lang="en-US" dirty="0"/>
              <a:t> sans </a:t>
            </a:r>
            <a:r>
              <a:rPr lang="en-US" dirty="0" err="1"/>
              <a:t>faute</a:t>
            </a:r>
            <a:r>
              <a:rPr lang="en-US" dirty="0"/>
              <a:t>.</a:t>
            </a:r>
          </a:p>
          <a:p>
            <a:pPr marL="342900" indent="-342900">
              <a:buAutoNum type="arabicPeriod" startAt="7"/>
            </a:pPr>
            <a:r>
              <a:rPr lang="en-US" dirty="0" err="1"/>
              <a:t>Tu</a:t>
            </a:r>
            <a:r>
              <a:rPr lang="en-US" dirty="0"/>
              <a:t> les </a:t>
            </a:r>
            <a:r>
              <a:rPr lang="en-US" dirty="0" err="1"/>
              <a:t>leur</a:t>
            </a:r>
            <a:r>
              <a:rPr lang="en-US" dirty="0"/>
              <a:t> </a:t>
            </a:r>
            <a:r>
              <a:rPr lang="en-US" dirty="0" err="1"/>
              <a:t>expliques</a:t>
            </a:r>
            <a:r>
              <a:rPr lang="en-US" dirty="0"/>
              <a:t>, </a:t>
            </a:r>
            <a:r>
              <a:rPr lang="en-US" dirty="0" err="1"/>
              <a:t>ces</a:t>
            </a:r>
            <a:r>
              <a:rPr lang="en-US" dirty="0"/>
              <a:t> </a:t>
            </a:r>
            <a:r>
              <a:rPr lang="en-US" dirty="0" err="1"/>
              <a:t>probl</a:t>
            </a:r>
            <a:r>
              <a:rPr lang="en-US" dirty="0" err="1">
                <a:cs typeface="Calibri" panose="020F0502020204030204" pitchFamily="34" charset="0"/>
              </a:rPr>
              <a:t>è</a:t>
            </a:r>
            <a:r>
              <a:rPr lang="en-US" dirty="0" err="1"/>
              <a:t>mes</a:t>
            </a:r>
            <a:r>
              <a:rPr lang="en-US" dirty="0"/>
              <a:t> ? </a:t>
            </a:r>
          </a:p>
          <a:p>
            <a:pPr marL="342900" indent="-342900">
              <a:buAutoNum type="arabicPeriod" startAt="7"/>
            </a:pPr>
            <a:r>
              <a:rPr lang="en-US" dirty="0"/>
              <a:t>Oui, </a:t>
            </a:r>
            <a:r>
              <a:rPr lang="en-US" dirty="0" err="1"/>
              <a:t>c’est</a:t>
            </a:r>
            <a:r>
              <a:rPr lang="en-US" dirty="0"/>
              <a:t> </a:t>
            </a:r>
            <a:r>
              <a:rPr lang="en-US" dirty="0" err="1">
                <a:cs typeface="Calibri" panose="020F0502020204030204" pitchFamily="34" charset="0"/>
              </a:rPr>
              <a:t>ç</a:t>
            </a:r>
            <a:r>
              <a:rPr lang="en-US" dirty="0" err="1"/>
              <a:t>a</a:t>
            </a:r>
            <a:r>
              <a:rPr lang="en-US" dirty="0"/>
              <a:t> </a:t>
            </a:r>
            <a:r>
              <a:rPr lang="en-US" dirty="0" err="1"/>
              <a:t>madame</a:t>
            </a:r>
            <a:r>
              <a:rPr lang="en-US" dirty="0"/>
              <a:t>, </a:t>
            </a:r>
            <a:r>
              <a:rPr lang="en-US" dirty="0" err="1"/>
              <a:t>montrez</a:t>
            </a:r>
            <a:r>
              <a:rPr lang="en-US" dirty="0"/>
              <a:t>-les nous.</a:t>
            </a:r>
          </a:p>
          <a:p>
            <a:pPr marL="342900" indent="-342900">
              <a:buAutoNum type="arabicPeriod" startAt="7"/>
            </a:pPr>
            <a:r>
              <a:rPr lang="en-US" dirty="0"/>
              <a:t> Je ne </a:t>
            </a:r>
            <a:r>
              <a:rPr lang="en-US" dirty="0" err="1"/>
              <a:t>comprends</a:t>
            </a:r>
            <a:r>
              <a:rPr lang="en-US" dirty="0"/>
              <a:t> </a:t>
            </a:r>
            <a:r>
              <a:rPr lang="en-US" dirty="0" err="1"/>
              <a:t>rien</a:t>
            </a:r>
            <a:r>
              <a:rPr lang="en-US" dirty="0"/>
              <a:t> </a:t>
            </a:r>
            <a:r>
              <a:rPr lang="en-US" dirty="0">
                <a:cs typeface="Calibri" panose="020F0502020204030204" pitchFamily="34" charset="0"/>
              </a:rPr>
              <a:t>à </a:t>
            </a:r>
            <a:r>
              <a:rPr lang="en-US" dirty="0" err="1">
                <a:cs typeface="Calibri" panose="020F0502020204030204" pitchFamily="34" charset="0"/>
              </a:rPr>
              <a:t>cette</a:t>
            </a:r>
            <a:r>
              <a:rPr lang="en-US" dirty="0">
                <a:cs typeface="Calibri" panose="020F0502020204030204" pitchFamily="34" charset="0"/>
              </a:rPr>
              <a:t> histoire, </a:t>
            </a:r>
            <a:r>
              <a:rPr lang="en-US" dirty="0" err="1">
                <a:cs typeface="Calibri" panose="020F0502020204030204" pitchFamily="34" charset="0"/>
              </a:rPr>
              <a:t>tu</a:t>
            </a:r>
            <a:r>
              <a:rPr lang="en-US" dirty="0">
                <a:cs typeface="Calibri" panose="020F0502020204030204" pitchFamily="34" charset="0"/>
              </a:rPr>
              <a:t> </a:t>
            </a:r>
            <a:r>
              <a:rPr lang="en-US" dirty="0" err="1">
                <a:cs typeface="Calibri" panose="020F0502020204030204" pitchFamily="34" charset="0"/>
              </a:rPr>
              <a:t>peux</a:t>
            </a:r>
            <a:r>
              <a:rPr lang="en-US" dirty="0">
                <a:cs typeface="Calibri" panose="020F0502020204030204" pitchFamily="34" charset="0"/>
              </a:rPr>
              <a:t> me </a:t>
            </a:r>
            <a:r>
              <a:rPr lang="en-US" dirty="0" err="1">
                <a:cs typeface="Calibri" panose="020F0502020204030204" pitchFamily="34" charset="0"/>
              </a:rPr>
              <a:t>l’expliquer</a:t>
            </a:r>
            <a:r>
              <a:rPr lang="en-US" dirty="0">
                <a:cs typeface="Calibri" panose="020F0502020204030204" pitchFamily="34" charset="0"/>
              </a:rPr>
              <a:t> ? </a:t>
            </a:r>
          </a:p>
          <a:p>
            <a:pPr marL="342900" indent="-342900">
              <a:buAutoNum type="arabicPeriod" startAt="7"/>
            </a:pPr>
            <a:r>
              <a:rPr lang="en-US" dirty="0">
                <a:cs typeface="Calibri" panose="020F0502020204030204" pitchFamily="34" charset="0"/>
              </a:rPr>
              <a:t> </a:t>
            </a:r>
            <a:r>
              <a:rPr lang="en-US" dirty="0" err="1">
                <a:cs typeface="Calibri" panose="020F0502020204030204" pitchFamily="34" charset="0"/>
              </a:rPr>
              <a:t>Alors</a:t>
            </a:r>
            <a:r>
              <a:rPr lang="en-US" dirty="0">
                <a:cs typeface="Calibri" panose="020F0502020204030204" pitchFamily="34" charset="0"/>
              </a:rPr>
              <a:t>, ce voyage, </a:t>
            </a:r>
            <a:r>
              <a:rPr lang="en-US" dirty="0" err="1">
                <a:cs typeface="Calibri" panose="020F0502020204030204" pitchFamily="34" charset="0"/>
              </a:rPr>
              <a:t>vous</a:t>
            </a:r>
            <a:r>
              <a:rPr lang="en-US" dirty="0">
                <a:cs typeface="Calibri" panose="020F0502020204030204" pitchFamily="34" charset="0"/>
              </a:rPr>
              <a:t> nous le </a:t>
            </a:r>
            <a:r>
              <a:rPr lang="en-US" dirty="0" err="1">
                <a:cs typeface="Calibri" panose="020F0502020204030204" pitchFamily="34" charset="0"/>
              </a:rPr>
              <a:t>racontez</a:t>
            </a:r>
            <a:r>
              <a:rPr lang="en-US" dirty="0">
                <a:cs typeface="Calibri" panose="020F0502020204030204" pitchFamily="34" charset="0"/>
              </a:rPr>
              <a:t> ou </a:t>
            </a:r>
            <a:r>
              <a:rPr lang="en-US" dirty="0" err="1">
                <a:cs typeface="Calibri" panose="020F0502020204030204" pitchFamily="34" charset="0"/>
              </a:rPr>
              <a:t>vous</a:t>
            </a:r>
            <a:r>
              <a:rPr lang="en-US" dirty="0">
                <a:cs typeface="Calibri" panose="020F0502020204030204" pitchFamily="34" charset="0"/>
              </a:rPr>
              <a:t> ne nous le </a:t>
            </a:r>
            <a:r>
              <a:rPr lang="en-US" dirty="0" err="1">
                <a:cs typeface="Calibri" panose="020F0502020204030204" pitchFamily="34" charset="0"/>
              </a:rPr>
              <a:t>racontez</a:t>
            </a:r>
            <a:r>
              <a:rPr lang="en-US" dirty="0">
                <a:cs typeface="Calibri" panose="020F0502020204030204" pitchFamily="34" charset="0"/>
              </a:rPr>
              <a:t> pas ? </a:t>
            </a:r>
          </a:p>
          <a:p>
            <a:pPr marL="342900" indent="-342900">
              <a:buAutoNum type="arabicPeriod" startAt="7"/>
            </a:pPr>
            <a:r>
              <a:rPr lang="en-US" dirty="0">
                <a:cs typeface="Calibri" panose="020F0502020204030204" pitchFamily="34" charset="0"/>
              </a:rPr>
              <a:t> Ne </a:t>
            </a:r>
            <a:r>
              <a:rPr lang="en-US" dirty="0" err="1">
                <a:cs typeface="Calibri" panose="020F0502020204030204" pitchFamily="34" charset="0"/>
              </a:rPr>
              <a:t>prenez</a:t>
            </a:r>
            <a:r>
              <a:rPr lang="en-US" dirty="0">
                <a:cs typeface="Calibri" panose="020F0502020204030204" pitchFamily="34" charset="0"/>
              </a:rPr>
              <a:t> pas </a:t>
            </a:r>
            <a:r>
              <a:rPr lang="en-US" dirty="0" err="1">
                <a:cs typeface="Calibri" panose="020F0502020204030204" pitchFamily="34" charset="0"/>
              </a:rPr>
              <a:t>cet</a:t>
            </a:r>
            <a:r>
              <a:rPr lang="en-US" dirty="0">
                <a:cs typeface="Calibri" panose="020F0502020204030204" pitchFamily="34" charset="0"/>
              </a:rPr>
              <a:t> air </a:t>
            </a:r>
            <a:r>
              <a:rPr lang="en-US" dirty="0" err="1">
                <a:cs typeface="Calibri" panose="020F0502020204030204" pitchFamily="34" charset="0"/>
              </a:rPr>
              <a:t>étonné</a:t>
            </a:r>
            <a:r>
              <a:rPr lang="en-US" dirty="0">
                <a:cs typeface="Calibri" panose="020F0502020204030204" pitchFamily="34" charset="0"/>
              </a:rPr>
              <a:t>, il </a:t>
            </a:r>
            <a:r>
              <a:rPr lang="en-US" dirty="0" err="1">
                <a:cs typeface="Calibri" panose="020F0502020204030204" pitchFamily="34" charset="0"/>
              </a:rPr>
              <a:t>vous</a:t>
            </a:r>
            <a:r>
              <a:rPr lang="en-US" dirty="0">
                <a:cs typeface="Calibri" panose="020F0502020204030204" pitchFamily="34" charset="0"/>
              </a:rPr>
              <a:t> </a:t>
            </a:r>
            <a:r>
              <a:rPr lang="en-US" dirty="0" err="1">
                <a:cs typeface="Calibri" panose="020F0502020204030204" pitchFamily="34" charset="0"/>
              </a:rPr>
              <a:t>l’offre</a:t>
            </a:r>
            <a:r>
              <a:rPr lang="en-US" dirty="0">
                <a:cs typeface="Calibri" panose="020F0502020204030204" pitchFamily="34" charset="0"/>
              </a:rPr>
              <a:t>, </a:t>
            </a:r>
            <a:r>
              <a:rPr lang="en-US" dirty="0" err="1">
                <a:cs typeface="Calibri" panose="020F0502020204030204" pitchFamily="34" charset="0"/>
              </a:rPr>
              <a:t>si</a:t>
            </a:r>
            <a:r>
              <a:rPr lang="en-US" dirty="0">
                <a:cs typeface="Calibri" panose="020F0502020204030204" pitchFamily="34" charset="0"/>
              </a:rPr>
              <a:t>, </a:t>
            </a:r>
            <a:r>
              <a:rPr lang="en-US" dirty="0" err="1">
                <a:cs typeface="Calibri" panose="020F0502020204030204" pitchFamily="34" charset="0"/>
              </a:rPr>
              <a:t>si</a:t>
            </a:r>
            <a:r>
              <a:rPr lang="en-US" dirty="0">
                <a:cs typeface="Calibri" panose="020F0502020204030204" pitchFamily="34" charset="0"/>
              </a:rPr>
              <a:t>…</a:t>
            </a:r>
          </a:p>
          <a:p>
            <a:pPr marL="342900" indent="-342900">
              <a:buAutoNum type="arabicPeriod" startAt="7"/>
            </a:pPr>
            <a:r>
              <a:rPr lang="en-US" dirty="0">
                <a:cs typeface="Calibri" panose="020F0502020204030204" pitchFamily="34" charset="0"/>
              </a:rPr>
              <a:t> Ne me le </a:t>
            </a:r>
            <a:r>
              <a:rPr lang="en-US" dirty="0" err="1">
                <a:cs typeface="Calibri" panose="020F0502020204030204" pitchFamily="34" charset="0"/>
              </a:rPr>
              <a:t>dites</a:t>
            </a:r>
            <a:r>
              <a:rPr lang="en-US" dirty="0">
                <a:cs typeface="Calibri" panose="020F0502020204030204" pitchFamily="34" charset="0"/>
              </a:rPr>
              <a:t> pas, je </a:t>
            </a:r>
            <a:r>
              <a:rPr lang="en-US" dirty="0" err="1">
                <a:cs typeface="Calibri" panose="020F0502020204030204" pitchFamily="34" charset="0"/>
              </a:rPr>
              <a:t>veux</a:t>
            </a:r>
            <a:r>
              <a:rPr lang="en-US" dirty="0">
                <a:cs typeface="Calibri" panose="020F0502020204030204" pitchFamily="34" charset="0"/>
              </a:rPr>
              <a:t> avoir la surprise.    </a:t>
            </a:r>
            <a:r>
              <a:rPr lang="en-US" dirty="0"/>
              <a:t>  </a:t>
            </a:r>
          </a:p>
          <a:p>
            <a:pPr marL="0" indent="0">
              <a:buNone/>
            </a:pPr>
            <a:endParaRPr lang="en-US" dirty="0"/>
          </a:p>
        </p:txBody>
      </p:sp>
    </p:spTree>
    <p:extLst>
      <p:ext uri="{BB962C8B-B14F-4D97-AF65-F5344CB8AC3E}">
        <p14:creationId xmlns:p14="http://schemas.microsoft.com/office/powerpoint/2010/main" val="1482647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266599-28F1-4A6F-A59A-5EB6E9AEA6EA}"/>
              </a:ext>
            </a:extLst>
          </p:cNvPr>
          <p:cNvSpPr>
            <a:spLocks noGrp="1"/>
          </p:cNvSpPr>
          <p:nvPr>
            <p:ph type="title"/>
          </p:nvPr>
        </p:nvSpPr>
        <p:spPr/>
        <p:txBody>
          <a:bodyPr/>
          <a:lstStyle/>
          <a:p>
            <a:r>
              <a:rPr lang="en-US" b="1" dirty="0" err="1"/>
              <a:t>Exercices</a:t>
            </a:r>
            <a:endParaRPr lang="el-GR" b="1" dirty="0"/>
          </a:p>
        </p:txBody>
      </p:sp>
      <p:pic>
        <p:nvPicPr>
          <p:cNvPr id="5" name="Θέση περιεχομένου 4">
            <a:extLst>
              <a:ext uri="{FF2B5EF4-FFF2-40B4-BE49-F238E27FC236}">
                <a16:creationId xmlns:a16="http://schemas.microsoft.com/office/drawing/2014/main" id="{56B8BB95-366E-42EC-8C98-E711ED1614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90682" y="198783"/>
            <a:ext cx="4638848" cy="6490011"/>
          </a:xfrm>
        </p:spPr>
      </p:pic>
    </p:spTree>
    <p:extLst>
      <p:ext uri="{BB962C8B-B14F-4D97-AF65-F5344CB8AC3E}">
        <p14:creationId xmlns:p14="http://schemas.microsoft.com/office/powerpoint/2010/main" val="3322314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45127" y="304800"/>
            <a:ext cx="10280073" cy="748145"/>
          </a:xfrm>
        </p:spPr>
        <p:txBody>
          <a:bodyPr>
            <a:noAutofit/>
          </a:bodyPr>
          <a:lstStyle/>
          <a:p>
            <a:pPr algn="just"/>
            <a:r>
              <a:rPr lang="en-US" sz="2800" b="1" dirty="0"/>
              <a:t>Place des pronoms </a:t>
            </a:r>
            <a:r>
              <a:rPr lang="en-US" sz="2800" b="1" dirty="0">
                <a:cs typeface="Calibri" panose="020F0502020204030204" pitchFamily="34" charset="0"/>
              </a:rPr>
              <a:t>à l’infinitif : Transformez les phrases suivantes en utilisant les deux pronoms qui conviennent :</a:t>
            </a:r>
            <a:endParaRPr lang="en-US" sz="2800" dirty="0"/>
          </a:p>
        </p:txBody>
      </p:sp>
      <p:sp>
        <p:nvSpPr>
          <p:cNvPr id="3" name="Θέση περιεχομένου 2"/>
          <p:cNvSpPr>
            <a:spLocks noGrp="1"/>
          </p:cNvSpPr>
          <p:nvPr>
            <p:ph idx="1"/>
          </p:nvPr>
        </p:nvSpPr>
        <p:spPr>
          <a:xfrm>
            <a:off x="748145" y="1191492"/>
            <a:ext cx="11125200" cy="5569526"/>
          </a:xfrm>
        </p:spPr>
        <p:txBody>
          <a:bodyPr>
            <a:normAutofit lnSpcReduction="10000"/>
          </a:bodyPr>
          <a:lstStyle/>
          <a:p>
            <a:pPr marL="342900" indent="-342900" algn="just">
              <a:buAutoNum type="arabicPeriod"/>
            </a:pPr>
            <a:r>
              <a:rPr lang="en-US" sz="2400" dirty="0"/>
              <a:t>Il a promis de nous </a:t>
            </a:r>
            <a:r>
              <a:rPr lang="en-US" sz="2400" dirty="0" err="1"/>
              <a:t>emmener</a:t>
            </a:r>
            <a:r>
              <a:rPr lang="en-US" sz="2400" dirty="0"/>
              <a:t> au </a:t>
            </a:r>
            <a:r>
              <a:rPr lang="en-US" sz="2400" dirty="0" err="1"/>
              <a:t>cin</a:t>
            </a:r>
            <a:r>
              <a:rPr lang="en-US" sz="2400" dirty="0" err="1">
                <a:cs typeface="Calibri" panose="020F0502020204030204" pitchFamily="34" charset="0"/>
              </a:rPr>
              <a:t>é</a:t>
            </a:r>
            <a:r>
              <a:rPr lang="en-US" sz="2400" dirty="0" err="1"/>
              <a:t>ma</a:t>
            </a:r>
            <a:r>
              <a:rPr lang="en-US" sz="2400" dirty="0"/>
              <a:t> (Il a promis de </a:t>
            </a:r>
            <a:r>
              <a:rPr lang="en-US" sz="2400" dirty="0">
                <a:solidFill>
                  <a:srgbClr val="FF0000"/>
                </a:solidFill>
              </a:rPr>
              <a:t>nous y</a:t>
            </a:r>
            <a:r>
              <a:rPr lang="en-US" sz="2400" dirty="0"/>
              <a:t> amener)</a:t>
            </a:r>
          </a:p>
          <a:p>
            <a:pPr marL="342900" indent="-342900" algn="just">
              <a:buAutoNum type="arabicPeriod"/>
            </a:pPr>
            <a:r>
              <a:rPr lang="en-US" sz="2400" dirty="0"/>
              <a:t>Il a </a:t>
            </a:r>
            <a:r>
              <a:rPr lang="en-US" sz="2400" dirty="0" err="1"/>
              <a:t>d</a:t>
            </a:r>
            <a:r>
              <a:rPr lang="en-US" sz="2400" dirty="0" err="1">
                <a:cs typeface="Calibri" panose="020F0502020204030204" pitchFamily="34" charset="0"/>
              </a:rPr>
              <a:t>é</a:t>
            </a:r>
            <a:r>
              <a:rPr lang="en-US" sz="2400" dirty="0" err="1"/>
              <a:t>cid</a:t>
            </a:r>
            <a:r>
              <a:rPr lang="en-US" sz="2400" dirty="0" err="1">
                <a:cs typeface="Calibri" panose="020F0502020204030204" pitchFamily="34" charset="0"/>
              </a:rPr>
              <a:t>é</a:t>
            </a:r>
            <a:r>
              <a:rPr lang="en-US" sz="2400" dirty="0">
                <a:cs typeface="Calibri" panose="020F0502020204030204" pitchFamily="34" charset="0"/>
              </a:rPr>
              <a:t> </a:t>
            </a:r>
            <a:r>
              <a:rPr lang="en-US" sz="2400" dirty="0" err="1">
                <a:cs typeface="Calibri" panose="020F0502020204030204" pitchFamily="34" charset="0"/>
              </a:rPr>
              <a:t>d’emmener</a:t>
            </a:r>
            <a:r>
              <a:rPr lang="en-US" sz="2400" dirty="0">
                <a:cs typeface="Calibri" panose="020F0502020204030204" pitchFamily="34" charset="0"/>
              </a:rPr>
              <a:t> les </a:t>
            </a:r>
            <a:r>
              <a:rPr lang="en-US" sz="2400" dirty="0" err="1">
                <a:cs typeface="Calibri" panose="020F0502020204030204" pitchFamily="34" charset="0"/>
              </a:rPr>
              <a:t>enfants</a:t>
            </a:r>
            <a:r>
              <a:rPr lang="en-US" sz="2400" dirty="0">
                <a:cs typeface="Calibri" panose="020F0502020204030204" pitchFamily="34" charset="0"/>
              </a:rPr>
              <a:t> à Paris. </a:t>
            </a:r>
            <a:r>
              <a:rPr lang="en-US" sz="2400" dirty="0"/>
              <a:t>   </a:t>
            </a:r>
          </a:p>
          <a:p>
            <a:pPr marL="342900" indent="-342900" algn="just">
              <a:buAutoNum type="arabicPeriod" startAt="3"/>
            </a:pPr>
            <a:r>
              <a:rPr lang="en-US" sz="2400" dirty="0"/>
              <a:t>Ils ne </a:t>
            </a:r>
            <a:r>
              <a:rPr lang="en-US" sz="2400" dirty="0" err="1"/>
              <a:t>peuvent</a:t>
            </a:r>
            <a:r>
              <a:rPr lang="en-US" sz="2400" dirty="0"/>
              <a:t> pas dire la </a:t>
            </a:r>
            <a:r>
              <a:rPr lang="en-US" sz="2400" dirty="0" err="1"/>
              <a:t>v</a:t>
            </a:r>
            <a:r>
              <a:rPr lang="en-US" sz="2400" dirty="0" err="1">
                <a:cs typeface="Calibri" panose="020F0502020204030204" pitchFamily="34" charset="0"/>
              </a:rPr>
              <a:t>é</a:t>
            </a:r>
            <a:r>
              <a:rPr lang="en-US" sz="2400" dirty="0" err="1"/>
              <a:t>rit</a:t>
            </a:r>
            <a:r>
              <a:rPr lang="en-US" sz="2400" dirty="0" err="1">
                <a:cs typeface="Calibri" panose="020F0502020204030204" pitchFamily="34" charset="0"/>
              </a:rPr>
              <a:t>é</a:t>
            </a:r>
            <a:r>
              <a:rPr lang="en-US" sz="2400" dirty="0"/>
              <a:t> </a:t>
            </a:r>
            <a:r>
              <a:rPr lang="en-US" sz="2400" dirty="0">
                <a:cs typeface="Calibri" panose="020F0502020204030204" pitchFamily="34" charset="0"/>
              </a:rPr>
              <a:t>à</a:t>
            </a:r>
            <a:r>
              <a:rPr lang="en-US" sz="2400" dirty="0"/>
              <a:t> </a:t>
            </a:r>
            <a:r>
              <a:rPr lang="en-US" sz="2400" dirty="0" err="1"/>
              <a:t>leurs</a:t>
            </a:r>
            <a:r>
              <a:rPr lang="en-US" sz="2400" dirty="0"/>
              <a:t> parents. </a:t>
            </a:r>
          </a:p>
          <a:p>
            <a:pPr marL="342900" indent="-342900" algn="just">
              <a:buAutoNum type="arabicPeriod" startAt="3"/>
            </a:pPr>
            <a:r>
              <a:rPr lang="en-US" sz="2400" dirty="0"/>
              <a:t>Aide-</a:t>
            </a:r>
            <a:r>
              <a:rPr lang="en-US" sz="2400" dirty="0" err="1"/>
              <a:t>moi</a:t>
            </a:r>
            <a:r>
              <a:rPr lang="en-US" sz="2400" dirty="0"/>
              <a:t> </a:t>
            </a:r>
            <a:r>
              <a:rPr lang="en-US" sz="2400" dirty="0">
                <a:cs typeface="Calibri" panose="020F0502020204030204" pitchFamily="34" charset="0"/>
              </a:rPr>
              <a:t>à</a:t>
            </a:r>
            <a:r>
              <a:rPr lang="en-US" sz="2400" dirty="0"/>
              <a:t> </a:t>
            </a:r>
            <a:r>
              <a:rPr lang="en-US" sz="2400" dirty="0" err="1"/>
              <a:t>expliquer</a:t>
            </a:r>
            <a:r>
              <a:rPr lang="en-US" sz="2400" dirty="0"/>
              <a:t> la situation </a:t>
            </a:r>
            <a:r>
              <a:rPr lang="en-US" sz="2400" dirty="0">
                <a:cs typeface="Calibri" panose="020F0502020204030204" pitchFamily="34" charset="0"/>
              </a:rPr>
              <a:t>à</a:t>
            </a:r>
            <a:r>
              <a:rPr lang="en-US" sz="2400" dirty="0"/>
              <a:t> Paul. </a:t>
            </a:r>
          </a:p>
          <a:p>
            <a:pPr marL="342900" indent="-342900" algn="just">
              <a:buAutoNum type="arabicPeriod" startAt="3"/>
            </a:pPr>
            <a:r>
              <a:rPr lang="en-US" sz="2400" dirty="0"/>
              <a:t>Patrick </a:t>
            </a:r>
            <a:r>
              <a:rPr lang="en-US" sz="2400" dirty="0" err="1"/>
              <a:t>saura</a:t>
            </a:r>
            <a:r>
              <a:rPr lang="en-US" sz="2400" dirty="0"/>
              <a:t> me </a:t>
            </a:r>
            <a:r>
              <a:rPr lang="en-US" sz="2400" dirty="0" err="1"/>
              <a:t>r</a:t>
            </a:r>
            <a:r>
              <a:rPr lang="en-US" sz="2400" dirty="0" err="1">
                <a:cs typeface="Calibri" panose="020F0502020204030204" pitchFamily="34" charset="0"/>
              </a:rPr>
              <a:t>é</a:t>
            </a:r>
            <a:r>
              <a:rPr lang="en-US" sz="2400" dirty="0" err="1"/>
              <a:t>parer</a:t>
            </a:r>
            <a:r>
              <a:rPr lang="en-US" sz="2400" dirty="0"/>
              <a:t> la </a:t>
            </a:r>
            <a:r>
              <a:rPr lang="en-US" sz="2400" dirty="0" err="1"/>
              <a:t>t</a:t>
            </a:r>
            <a:r>
              <a:rPr lang="en-US" sz="2400" dirty="0" err="1">
                <a:cs typeface="Calibri" panose="020F0502020204030204" pitchFamily="34" charset="0"/>
              </a:rPr>
              <a:t>é</a:t>
            </a:r>
            <a:r>
              <a:rPr lang="en-US" sz="2400" dirty="0" err="1"/>
              <a:t>l</a:t>
            </a:r>
            <a:r>
              <a:rPr lang="en-US" sz="2400" dirty="0" err="1">
                <a:cs typeface="Calibri" panose="020F0502020204030204" pitchFamily="34" charset="0"/>
              </a:rPr>
              <a:t>é</a:t>
            </a:r>
            <a:r>
              <a:rPr lang="en-US" sz="2400" dirty="0" err="1"/>
              <a:t>vision</a:t>
            </a:r>
            <a:r>
              <a:rPr lang="en-US" sz="2400" dirty="0"/>
              <a:t>. </a:t>
            </a:r>
          </a:p>
          <a:p>
            <a:pPr marL="342900" indent="-342900" algn="just">
              <a:buAutoNum type="arabicPeriod" startAt="3"/>
            </a:pPr>
            <a:r>
              <a:rPr lang="en-US" sz="2400" dirty="0"/>
              <a:t>Paul refuse de donner les informations aux </a:t>
            </a:r>
            <a:r>
              <a:rPr lang="en-US" sz="2400" dirty="0" err="1">
                <a:cs typeface="Calibri" panose="020F0502020204030204" pitchFamily="34" charset="0"/>
              </a:rPr>
              <a:t>é</a:t>
            </a:r>
            <a:r>
              <a:rPr lang="en-US" sz="2400" dirty="0" err="1"/>
              <a:t>tudiants</a:t>
            </a:r>
            <a:r>
              <a:rPr lang="en-US" sz="2400" dirty="0"/>
              <a:t>. </a:t>
            </a:r>
          </a:p>
          <a:p>
            <a:pPr marL="342900" indent="-342900" algn="just">
              <a:buAutoNum type="arabicPeriod" startAt="3"/>
            </a:pPr>
            <a:r>
              <a:rPr lang="en-US" sz="2400" dirty="0"/>
              <a:t>Martine </a:t>
            </a:r>
            <a:r>
              <a:rPr lang="en-US" sz="2400" dirty="0" err="1"/>
              <a:t>veut</a:t>
            </a:r>
            <a:r>
              <a:rPr lang="en-US" sz="2400" dirty="0"/>
              <a:t> </a:t>
            </a:r>
            <a:r>
              <a:rPr lang="en-US" sz="2400" dirty="0" err="1"/>
              <a:t>bien</a:t>
            </a:r>
            <a:r>
              <a:rPr lang="en-US" sz="2400" dirty="0"/>
              <a:t> </a:t>
            </a:r>
            <a:r>
              <a:rPr lang="en-US" sz="2400" dirty="0" err="1"/>
              <a:t>offrir</a:t>
            </a:r>
            <a:r>
              <a:rPr lang="en-US" sz="2400" dirty="0"/>
              <a:t> des bonbons </a:t>
            </a:r>
            <a:r>
              <a:rPr lang="en-US" sz="2400" dirty="0">
                <a:cs typeface="Calibri" panose="020F0502020204030204" pitchFamily="34" charset="0"/>
              </a:rPr>
              <a:t>à </a:t>
            </a:r>
            <a:r>
              <a:rPr lang="en-US" sz="2400" dirty="0" err="1">
                <a:cs typeface="Calibri" panose="020F0502020204030204" pitchFamily="34" charset="0"/>
              </a:rPr>
              <a:t>Cédric</a:t>
            </a:r>
            <a:r>
              <a:rPr lang="en-US" sz="2400" dirty="0">
                <a:cs typeface="Calibri" panose="020F0502020204030204" pitchFamily="34" charset="0"/>
              </a:rPr>
              <a:t>.</a:t>
            </a:r>
          </a:p>
          <a:p>
            <a:pPr marL="342900" indent="-342900" algn="just">
              <a:buAutoNum type="arabicPeriod" startAt="3"/>
            </a:pPr>
            <a:r>
              <a:rPr lang="en-US" sz="2400" dirty="0">
                <a:cs typeface="Calibri" panose="020F0502020204030204" pitchFamily="34" charset="0"/>
              </a:rPr>
              <a:t>Il a </a:t>
            </a:r>
            <a:r>
              <a:rPr lang="en-US" sz="2400" dirty="0" err="1">
                <a:cs typeface="Calibri" panose="020F0502020204030204" pitchFamily="34" charset="0"/>
              </a:rPr>
              <a:t>décidé</a:t>
            </a:r>
            <a:r>
              <a:rPr lang="en-US" sz="2400" dirty="0">
                <a:cs typeface="Calibri" panose="020F0502020204030204" pitchFamily="34" charset="0"/>
              </a:rPr>
              <a:t> de </a:t>
            </a:r>
            <a:r>
              <a:rPr lang="en-US" sz="2400" dirty="0" err="1">
                <a:cs typeface="Calibri" panose="020F0502020204030204" pitchFamily="34" charset="0"/>
              </a:rPr>
              <a:t>cacher</a:t>
            </a:r>
            <a:r>
              <a:rPr lang="en-US" sz="2400" dirty="0">
                <a:cs typeface="Calibri" panose="020F0502020204030204" pitchFamily="34" charset="0"/>
              </a:rPr>
              <a:t> </a:t>
            </a:r>
            <a:r>
              <a:rPr lang="en-US" sz="2400" dirty="0" err="1">
                <a:cs typeface="Calibri" panose="020F0502020204030204" pitchFamily="34" charset="0"/>
              </a:rPr>
              <a:t>sa</a:t>
            </a:r>
            <a:r>
              <a:rPr lang="en-US" sz="2400" dirty="0">
                <a:cs typeface="Calibri" panose="020F0502020204030204" pitchFamily="34" charset="0"/>
              </a:rPr>
              <a:t> </a:t>
            </a:r>
            <a:r>
              <a:rPr lang="en-US" sz="2400" dirty="0" err="1">
                <a:cs typeface="Calibri" panose="020F0502020204030204" pitchFamily="34" charset="0"/>
              </a:rPr>
              <a:t>maladie</a:t>
            </a:r>
            <a:r>
              <a:rPr lang="en-US" sz="2400" dirty="0">
                <a:cs typeface="Calibri" panose="020F0502020204030204" pitchFamily="34" charset="0"/>
              </a:rPr>
              <a:t> à </a:t>
            </a:r>
            <a:r>
              <a:rPr lang="en-US" sz="2400" dirty="0" err="1">
                <a:cs typeface="Calibri" panose="020F0502020204030204" pitchFamily="34" charset="0"/>
              </a:rPr>
              <a:t>sa</a:t>
            </a:r>
            <a:r>
              <a:rPr lang="en-US" sz="2400" dirty="0">
                <a:cs typeface="Calibri" panose="020F0502020204030204" pitchFamily="34" charset="0"/>
              </a:rPr>
              <a:t> femme. </a:t>
            </a:r>
          </a:p>
          <a:p>
            <a:pPr marL="342900" indent="-342900" algn="just">
              <a:buAutoNum type="arabicPeriod" startAt="3"/>
            </a:pPr>
            <a:r>
              <a:rPr lang="en-US" sz="2400" dirty="0">
                <a:cs typeface="Calibri" panose="020F0502020204030204" pitchFamily="34" charset="0"/>
              </a:rPr>
              <a:t>Le patron </a:t>
            </a:r>
            <a:r>
              <a:rPr lang="en-US" sz="2400" dirty="0" err="1">
                <a:cs typeface="Calibri" panose="020F0502020204030204" pitchFamily="34" charset="0"/>
              </a:rPr>
              <a:t>va</a:t>
            </a:r>
            <a:r>
              <a:rPr lang="en-US" sz="2400" dirty="0">
                <a:cs typeface="Calibri" panose="020F0502020204030204" pitchFamily="34" charset="0"/>
              </a:rPr>
              <a:t> </a:t>
            </a:r>
            <a:r>
              <a:rPr lang="en-US" sz="2400" dirty="0" err="1">
                <a:cs typeface="Calibri" panose="020F0502020204030204" pitchFamily="34" charset="0"/>
              </a:rPr>
              <a:t>apprendre</a:t>
            </a:r>
            <a:r>
              <a:rPr lang="en-US" sz="2400" dirty="0">
                <a:cs typeface="Calibri" panose="020F0502020204030204" pitchFamily="34" charset="0"/>
              </a:rPr>
              <a:t> la nouvelle aux </a:t>
            </a:r>
            <a:r>
              <a:rPr lang="en-US" sz="2400" dirty="0" err="1">
                <a:cs typeface="Calibri" panose="020F0502020204030204" pitchFamily="34" charset="0"/>
              </a:rPr>
              <a:t>étudiants</a:t>
            </a:r>
            <a:r>
              <a:rPr lang="en-US" sz="2400" dirty="0">
                <a:cs typeface="Calibri" panose="020F0502020204030204" pitchFamily="34" charset="0"/>
              </a:rPr>
              <a:t>. </a:t>
            </a:r>
          </a:p>
          <a:p>
            <a:pPr marL="342900" indent="-342900" algn="just">
              <a:buAutoNum type="arabicPeriod" startAt="3"/>
            </a:pPr>
            <a:r>
              <a:rPr lang="en-US" sz="2400" dirty="0">
                <a:cs typeface="Calibri" panose="020F0502020204030204" pitchFamily="34" charset="0"/>
              </a:rPr>
              <a:t>Sa femme n’a pas </a:t>
            </a:r>
            <a:r>
              <a:rPr lang="en-US" sz="2400" dirty="0" err="1">
                <a:cs typeface="Calibri" panose="020F0502020204030204" pitchFamily="34" charset="0"/>
              </a:rPr>
              <a:t>voulu</a:t>
            </a:r>
            <a:r>
              <a:rPr lang="en-US" sz="2400" dirty="0">
                <a:cs typeface="Calibri" panose="020F0502020204030204" pitchFamily="34" charset="0"/>
              </a:rPr>
              <a:t> dire de </a:t>
            </a:r>
            <a:r>
              <a:rPr lang="en-US" sz="2400" dirty="0" err="1">
                <a:cs typeface="Calibri" panose="020F0502020204030204" pitchFamily="34" charset="0"/>
              </a:rPr>
              <a:t>mensonges</a:t>
            </a:r>
            <a:r>
              <a:rPr lang="en-US" sz="2400" dirty="0">
                <a:cs typeface="Calibri" panose="020F0502020204030204" pitchFamily="34" charset="0"/>
              </a:rPr>
              <a:t> à Paul. </a:t>
            </a:r>
          </a:p>
          <a:p>
            <a:pPr marL="342900" indent="-342900" algn="just">
              <a:buAutoNum type="arabicPeriod" startAt="3"/>
            </a:pPr>
            <a:r>
              <a:rPr lang="en-US" sz="2400" dirty="0">
                <a:cs typeface="Calibri" panose="020F0502020204030204" pitchFamily="34" charset="0"/>
              </a:rPr>
              <a:t>Les </a:t>
            </a:r>
            <a:r>
              <a:rPr lang="en-US" sz="2400" dirty="0" err="1">
                <a:cs typeface="Calibri" panose="020F0502020204030204" pitchFamily="34" charset="0"/>
              </a:rPr>
              <a:t>employés</a:t>
            </a:r>
            <a:r>
              <a:rPr lang="en-US" sz="2400" dirty="0">
                <a:cs typeface="Calibri" panose="020F0502020204030204" pitchFamily="34" charset="0"/>
              </a:rPr>
              <a:t> </a:t>
            </a:r>
            <a:r>
              <a:rPr lang="en-US" sz="2400" dirty="0" err="1">
                <a:cs typeface="Calibri" panose="020F0502020204030204" pitchFamily="34" charset="0"/>
              </a:rPr>
              <a:t>ont</a:t>
            </a:r>
            <a:r>
              <a:rPr lang="en-US" sz="2400" dirty="0">
                <a:cs typeface="Calibri" panose="020F0502020204030204" pitchFamily="34" charset="0"/>
              </a:rPr>
              <a:t> </a:t>
            </a:r>
            <a:r>
              <a:rPr lang="en-US" sz="2400" dirty="0" err="1">
                <a:cs typeface="Calibri" panose="020F0502020204030204" pitchFamily="34" charset="0"/>
              </a:rPr>
              <a:t>décidé</a:t>
            </a:r>
            <a:r>
              <a:rPr lang="en-US" sz="2400" dirty="0">
                <a:cs typeface="Calibri" panose="020F0502020204030204" pitchFamily="34" charset="0"/>
              </a:rPr>
              <a:t> </a:t>
            </a:r>
            <a:r>
              <a:rPr lang="en-US" sz="2400" dirty="0" err="1">
                <a:cs typeface="Calibri" panose="020F0502020204030204" pitchFamily="34" charset="0"/>
              </a:rPr>
              <a:t>d’envoyer</a:t>
            </a:r>
            <a:r>
              <a:rPr lang="en-US" sz="2400" dirty="0">
                <a:cs typeface="Calibri" panose="020F0502020204030204" pitchFamily="34" charset="0"/>
              </a:rPr>
              <a:t> un </a:t>
            </a:r>
            <a:r>
              <a:rPr lang="en-US" sz="2400" dirty="0" err="1">
                <a:cs typeface="Calibri" panose="020F0502020204030204" pitchFamily="34" charset="0"/>
              </a:rPr>
              <a:t>cadeau</a:t>
            </a:r>
            <a:r>
              <a:rPr lang="en-US" sz="2400" dirty="0">
                <a:cs typeface="Calibri" panose="020F0502020204030204" pitchFamily="34" charset="0"/>
              </a:rPr>
              <a:t> au </a:t>
            </a:r>
            <a:r>
              <a:rPr lang="en-US" sz="2400" dirty="0" err="1">
                <a:cs typeface="Calibri" panose="020F0502020204030204" pitchFamily="34" charset="0"/>
              </a:rPr>
              <a:t>directeur</a:t>
            </a:r>
            <a:r>
              <a:rPr lang="en-US" sz="2400" dirty="0">
                <a:cs typeface="Calibri" panose="020F0502020204030204" pitchFamily="34" charset="0"/>
              </a:rPr>
              <a:t>.</a:t>
            </a:r>
          </a:p>
          <a:p>
            <a:pPr marL="342900" indent="-342900" algn="just">
              <a:buAutoNum type="arabicPeriod" startAt="3"/>
            </a:pPr>
            <a:r>
              <a:rPr lang="en-US" sz="2400" dirty="0">
                <a:cs typeface="Calibri" panose="020F0502020204030204" pitchFamily="34" charset="0"/>
              </a:rPr>
              <a:t>Ils </a:t>
            </a:r>
            <a:r>
              <a:rPr lang="en-US" sz="2400" dirty="0" err="1">
                <a:cs typeface="Calibri" panose="020F0502020204030204" pitchFamily="34" charset="0"/>
              </a:rPr>
              <a:t>n’ont</a:t>
            </a:r>
            <a:r>
              <a:rPr lang="en-US" sz="2400" dirty="0">
                <a:cs typeface="Calibri" panose="020F0502020204030204" pitchFamily="34" charset="0"/>
              </a:rPr>
              <a:t> pas </a:t>
            </a:r>
            <a:r>
              <a:rPr lang="en-US" sz="2400" dirty="0" err="1">
                <a:cs typeface="Calibri" panose="020F0502020204030204" pitchFamily="34" charset="0"/>
              </a:rPr>
              <a:t>pu</a:t>
            </a:r>
            <a:r>
              <a:rPr lang="en-US" sz="2400" dirty="0">
                <a:cs typeface="Calibri" panose="020F0502020204030204" pitchFamily="34" charset="0"/>
              </a:rPr>
              <a:t> nous confirmer </a:t>
            </a:r>
            <a:r>
              <a:rPr lang="en-US" sz="2400" dirty="0" err="1">
                <a:cs typeface="Calibri" panose="020F0502020204030204" pitchFamily="34" charset="0"/>
              </a:rPr>
              <a:t>l’heure</a:t>
            </a:r>
            <a:r>
              <a:rPr lang="en-US" sz="2400" dirty="0">
                <a:cs typeface="Calibri" panose="020F0502020204030204" pitchFamily="34" charset="0"/>
              </a:rPr>
              <a:t> de </a:t>
            </a:r>
            <a:r>
              <a:rPr lang="en-US" sz="2400" dirty="0" err="1">
                <a:cs typeface="Calibri" panose="020F0502020204030204" pitchFamily="34" charset="0"/>
              </a:rPr>
              <a:t>l’avion</a:t>
            </a:r>
            <a:r>
              <a:rPr lang="en-US" sz="2400" dirty="0">
                <a:cs typeface="Calibri" panose="020F0502020204030204" pitchFamily="34" charset="0"/>
              </a:rPr>
              <a:t>.  </a:t>
            </a:r>
            <a:endParaRPr lang="en-US" sz="2400" dirty="0"/>
          </a:p>
          <a:p>
            <a:pPr marL="0" indent="0">
              <a:buNone/>
            </a:pPr>
            <a:endParaRPr lang="en-US" dirty="0"/>
          </a:p>
        </p:txBody>
      </p:sp>
    </p:spTree>
    <p:extLst>
      <p:ext uri="{BB962C8B-B14F-4D97-AF65-F5344CB8AC3E}">
        <p14:creationId xmlns:p14="http://schemas.microsoft.com/office/powerpoint/2010/main" val="3873199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F78462-E2C3-49F6-9EB1-C388DE10F64D}"/>
              </a:ext>
            </a:extLst>
          </p:cNvPr>
          <p:cNvSpPr>
            <a:spLocks noGrp="1"/>
          </p:cNvSpPr>
          <p:nvPr>
            <p:ph type="title"/>
          </p:nvPr>
        </p:nvSpPr>
        <p:spPr>
          <a:xfrm>
            <a:off x="472190" y="187377"/>
            <a:ext cx="10058400" cy="1371600"/>
          </a:xfrm>
        </p:spPr>
        <p:txBody>
          <a:bodyPr/>
          <a:lstStyle/>
          <a:p>
            <a:r>
              <a:rPr lang="en-US" b="1" i="1" dirty="0"/>
              <a:t>La vie </a:t>
            </a:r>
            <a:r>
              <a:rPr lang="en-US" b="1" i="1" dirty="0" err="1"/>
              <a:t>en</a:t>
            </a:r>
            <a:r>
              <a:rPr lang="en-US" b="1" i="1" dirty="0"/>
              <a:t> rose </a:t>
            </a:r>
            <a:r>
              <a:rPr lang="en-US" b="1" dirty="0"/>
              <a:t>– </a:t>
            </a:r>
            <a:r>
              <a:rPr lang="en-US" b="1" dirty="0" err="1"/>
              <a:t>Édith</a:t>
            </a:r>
            <a:r>
              <a:rPr lang="en-US" b="1" dirty="0"/>
              <a:t> Piaf</a:t>
            </a:r>
            <a:endParaRPr lang="el-GR" b="1" dirty="0"/>
          </a:p>
        </p:txBody>
      </p:sp>
      <p:sp>
        <p:nvSpPr>
          <p:cNvPr id="3" name="Θέση περιεχομένου 2">
            <a:extLst>
              <a:ext uri="{FF2B5EF4-FFF2-40B4-BE49-F238E27FC236}">
                <a16:creationId xmlns:a16="http://schemas.microsoft.com/office/drawing/2014/main" id="{11B8A8FA-4401-4425-9935-F3BBB1CB8924}"/>
              </a:ext>
            </a:extLst>
          </p:cNvPr>
          <p:cNvSpPr>
            <a:spLocks noGrp="1"/>
          </p:cNvSpPr>
          <p:nvPr>
            <p:ph idx="1"/>
          </p:nvPr>
        </p:nvSpPr>
        <p:spPr>
          <a:xfrm>
            <a:off x="258418" y="1558977"/>
            <a:ext cx="4853228" cy="5119315"/>
          </a:xfrm>
        </p:spPr>
        <p:txBody>
          <a:bodyPr>
            <a:normAutofit lnSpcReduction="10000"/>
          </a:bodyPr>
          <a:lstStyle/>
          <a:p>
            <a:pPr algn="l"/>
            <a:r>
              <a:rPr lang="fr-FR" sz="2000" i="0" dirty="0">
                <a:solidFill>
                  <a:srgbClr val="202124"/>
                </a:solidFill>
                <a:effectLst/>
                <a:latin typeface="arial" panose="020B0604020202020204" pitchFamily="34" charset="0"/>
              </a:rPr>
              <a:t>Quand il me prend dans ses bras</a:t>
            </a:r>
            <a:br>
              <a:rPr lang="fr-FR" sz="2000" i="0" dirty="0">
                <a:solidFill>
                  <a:srgbClr val="202124"/>
                </a:solidFill>
                <a:effectLst/>
                <a:latin typeface="arial" panose="020B0604020202020204" pitchFamily="34" charset="0"/>
              </a:rPr>
            </a:br>
            <a:r>
              <a:rPr lang="fr-FR" sz="2000" i="0" dirty="0">
                <a:solidFill>
                  <a:srgbClr val="202124"/>
                </a:solidFill>
                <a:effectLst/>
                <a:latin typeface="arial" panose="020B0604020202020204" pitchFamily="34" charset="0"/>
              </a:rPr>
              <a:t>Il me parle tout bas</a:t>
            </a:r>
            <a:br>
              <a:rPr lang="fr-FR" sz="2000" i="0" dirty="0">
                <a:solidFill>
                  <a:srgbClr val="202124"/>
                </a:solidFill>
                <a:effectLst/>
                <a:latin typeface="arial" panose="020B0604020202020204" pitchFamily="34" charset="0"/>
              </a:rPr>
            </a:br>
            <a:r>
              <a:rPr lang="fr-FR" sz="2000" i="0" dirty="0">
                <a:solidFill>
                  <a:srgbClr val="202124"/>
                </a:solidFill>
                <a:effectLst/>
                <a:latin typeface="arial" panose="020B0604020202020204" pitchFamily="34" charset="0"/>
              </a:rPr>
              <a:t>Je vois la vie en rose</a:t>
            </a:r>
          </a:p>
          <a:p>
            <a:pPr algn="l"/>
            <a:r>
              <a:rPr lang="fr-FR" sz="2000" i="0" dirty="0">
                <a:solidFill>
                  <a:srgbClr val="202124"/>
                </a:solidFill>
                <a:effectLst/>
                <a:latin typeface="arial" panose="020B0604020202020204" pitchFamily="34" charset="0"/>
              </a:rPr>
              <a:t>Il me dit des mots d'amour</a:t>
            </a:r>
            <a:br>
              <a:rPr lang="fr-FR" sz="2000" i="0" dirty="0">
                <a:solidFill>
                  <a:srgbClr val="202124"/>
                </a:solidFill>
                <a:effectLst/>
                <a:latin typeface="arial" panose="020B0604020202020204" pitchFamily="34" charset="0"/>
              </a:rPr>
            </a:br>
            <a:r>
              <a:rPr lang="fr-FR" sz="2000" i="0" dirty="0">
                <a:solidFill>
                  <a:srgbClr val="202124"/>
                </a:solidFill>
                <a:effectLst/>
                <a:latin typeface="arial" panose="020B0604020202020204" pitchFamily="34" charset="0"/>
              </a:rPr>
              <a:t>Des mots de tous les jours</a:t>
            </a:r>
            <a:br>
              <a:rPr lang="fr-FR" sz="2000" i="0" dirty="0">
                <a:solidFill>
                  <a:srgbClr val="202124"/>
                </a:solidFill>
                <a:effectLst/>
                <a:latin typeface="arial" panose="020B0604020202020204" pitchFamily="34" charset="0"/>
              </a:rPr>
            </a:br>
            <a:r>
              <a:rPr lang="fr-FR" sz="2000" i="0" dirty="0">
                <a:solidFill>
                  <a:srgbClr val="202124"/>
                </a:solidFill>
                <a:effectLst/>
                <a:latin typeface="arial" panose="020B0604020202020204" pitchFamily="34" charset="0"/>
              </a:rPr>
              <a:t>Et ça me fait quelque chose</a:t>
            </a:r>
          </a:p>
          <a:p>
            <a:pPr algn="l"/>
            <a:r>
              <a:rPr lang="fr-FR" sz="2000" i="0" dirty="0">
                <a:solidFill>
                  <a:srgbClr val="202124"/>
                </a:solidFill>
                <a:effectLst/>
                <a:latin typeface="arial" panose="020B0604020202020204" pitchFamily="34" charset="0"/>
              </a:rPr>
              <a:t>Il est entré dans mon cœur</a:t>
            </a:r>
            <a:br>
              <a:rPr lang="fr-FR" sz="2000" i="0" dirty="0">
                <a:solidFill>
                  <a:srgbClr val="202124"/>
                </a:solidFill>
                <a:effectLst/>
                <a:latin typeface="arial" panose="020B0604020202020204" pitchFamily="34" charset="0"/>
              </a:rPr>
            </a:br>
            <a:r>
              <a:rPr lang="fr-FR" sz="2000" i="0" dirty="0">
                <a:solidFill>
                  <a:srgbClr val="202124"/>
                </a:solidFill>
                <a:effectLst/>
                <a:latin typeface="arial" panose="020B0604020202020204" pitchFamily="34" charset="0"/>
              </a:rPr>
              <a:t>Une part de bonheur</a:t>
            </a:r>
            <a:br>
              <a:rPr lang="fr-FR" sz="2000" i="0" dirty="0">
                <a:solidFill>
                  <a:srgbClr val="202124"/>
                </a:solidFill>
                <a:effectLst/>
                <a:latin typeface="arial" panose="020B0604020202020204" pitchFamily="34" charset="0"/>
              </a:rPr>
            </a:br>
            <a:r>
              <a:rPr lang="fr-FR" sz="2000" i="0" dirty="0">
                <a:solidFill>
                  <a:srgbClr val="202124"/>
                </a:solidFill>
                <a:effectLst/>
                <a:latin typeface="arial" panose="020B0604020202020204" pitchFamily="34" charset="0"/>
              </a:rPr>
              <a:t>Dont je connais la cause</a:t>
            </a:r>
          </a:p>
          <a:p>
            <a:pPr algn="l"/>
            <a:r>
              <a:rPr lang="fr-FR" sz="2000" i="0" dirty="0">
                <a:solidFill>
                  <a:srgbClr val="202124"/>
                </a:solidFill>
                <a:effectLst/>
                <a:latin typeface="arial" panose="020B0604020202020204" pitchFamily="34" charset="0"/>
              </a:rPr>
              <a:t>C'est lui pour moi, moi pour lui dans la vie</a:t>
            </a:r>
            <a:br>
              <a:rPr lang="fr-FR" sz="2000" i="0" dirty="0">
                <a:solidFill>
                  <a:srgbClr val="202124"/>
                </a:solidFill>
                <a:effectLst/>
                <a:latin typeface="arial" panose="020B0604020202020204" pitchFamily="34" charset="0"/>
              </a:rPr>
            </a:br>
            <a:r>
              <a:rPr lang="fr-FR" sz="2000" i="0" dirty="0">
                <a:solidFill>
                  <a:srgbClr val="202124"/>
                </a:solidFill>
                <a:effectLst/>
                <a:latin typeface="arial" panose="020B0604020202020204" pitchFamily="34" charset="0"/>
              </a:rPr>
              <a:t>Il me l'a dit, l'a juré pour la vie</a:t>
            </a:r>
          </a:p>
          <a:p>
            <a:r>
              <a:rPr lang="fr-FR" sz="2000" i="0" dirty="0">
                <a:solidFill>
                  <a:srgbClr val="202124"/>
                </a:solidFill>
                <a:effectLst/>
                <a:latin typeface="arial" panose="020B0604020202020204" pitchFamily="34" charset="0"/>
              </a:rPr>
              <a:t>Et dès que je l'aperçois</a:t>
            </a:r>
            <a:br>
              <a:rPr lang="fr-FR" sz="2000" dirty="0"/>
            </a:br>
            <a:r>
              <a:rPr lang="fr-FR" sz="2000" i="0" dirty="0">
                <a:solidFill>
                  <a:srgbClr val="202124"/>
                </a:solidFill>
                <a:effectLst/>
                <a:latin typeface="arial" panose="020B0604020202020204" pitchFamily="34" charset="0"/>
              </a:rPr>
              <a:t>Alors je sens en moi</a:t>
            </a:r>
            <a:br>
              <a:rPr lang="fr-FR" sz="2000" dirty="0"/>
            </a:br>
            <a:r>
              <a:rPr lang="fr-FR" sz="2000" i="0" dirty="0">
                <a:solidFill>
                  <a:srgbClr val="202124"/>
                </a:solidFill>
                <a:effectLst/>
                <a:latin typeface="arial" panose="020B0604020202020204" pitchFamily="34" charset="0"/>
              </a:rPr>
              <a:t>Mon cœur qui bat</a:t>
            </a:r>
            <a:endParaRPr lang="el-GR" sz="2000" dirty="0"/>
          </a:p>
        </p:txBody>
      </p:sp>
      <p:sp>
        <p:nvSpPr>
          <p:cNvPr id="4" name="TextBox 3">
            <a:extLst>
              <a:ext uri="{FF2B5EF4-FFF2-40B4-BE49-F238E27FC236}">
                <a16:creationId xmlns:a16="http://schemas.microsoft.com/office/drawing/2014/main" id="{791F36AF-D4D3-4582-BC38-2AA63901A37C}"/>
              </a:ext>
            </a:extLst>
          </p:cNvPr>
          <p:cNvSpPr txBox="1"/>
          <p:nvPr/>
        </p:nvSpPr>
        <p:spPr>
          <a:xfrm>
            <a:off x="6096000" y="1723869"/>
            <a:ext cx="4187365" cy="646331"/>
          </a:xfrm>
          <a:prstGeom prst="rect">
            <a:avLst/>
          </a:prstGeom>
          <a:noFill/>
        </p:spPr>
        <p:txBody>
          <a:bodyPr wrap="none" rtlCol="0">
            <a:spAutoFit/>
          </a:bodyPr>
          <a:lstStyle/>
          <a:p>
            <a:r>
              <a:rPr lang="en-US" b="1" dirty="0" err="1">
                <a:solidFill>
                  <a:srgbClr val="FF0000"/>
                </a:solidFill>
              </a:rPr>
              <a:t>Trouvez</a:t>
            </a:r>
            <a:r>
              <a:rPr lang="en-US" b="1" dirty="0">
                <a:solidFill>
                  <a:srgbClr val="FF0000"/>
                </a:solidFill>
              </a:rPr>
              <a:t> les </a:t>
            </a:r>
            <a:r>
              <a:rPr lang="en-US" b="1" dirty="0" err="1">
                <a:solidFill>
                  <a:srgbClr val="FF0000"/>
                </a:solidFill>
              </a:rPr>
              <a:t>pronoms</a:t>
            </a:r>
            <a:r>
              <a:rPr lang="en-US" b="1" dirty="0">
                <a:solidFill>
                  <a:srgbClr val="FF0000"/>
                </a:solidFill>
              </a:rPr>
              <a:t> </a:t>
            </a:r>
            <a:r>
              <a:rPr lang="en-US" b="1" dirty="0" err="1">
                <a:solidFill>
                  <a:srgbClr val="FF0000"/>
                </a:solidFill>
              </a:rPr>
              <a:t>personnels</a:t>
            </a:r>
            <a:endParaRPr lang="en-US" b="1" dirty="0">
              <a:solidFill>
                <a:srgbClr val="FF0000"/>
              </a:solidFill>
            </a:endParaRPr>
          </a:p>
          <a:p>
            <a:r>
              <a:rPr lang="en-US" b="1" dirty="0" err="1">
                <a:solidFill>
                  <a:srgbClr val="FF0000"/>
                </a:solidFill>
              </a:rPr>
              <a:t>Identifiez</a:t>
            </a:r>
            <a:r>
              <a:rPr lang="en-US" b="1" dirty="0">
                <a:solidFill>
                  <a:srgbClr val="FF0000"/>
                </a:solidFill>
              </a:rPr>
              <a:t> </a:t>
            </a:r>
            <a:r>
              <a:rPr lang="en-US" b="1" dirty="0" err="1">
                <a:solidFill>
                  <a:srgbClr val="FF0000"/>
                </a:solidFill>
              </a:rPr>
              <a:t>leurs</a:t>
            </a:r>
            <a:r>
              <a:rPr lang="en-US" b="1" dirty="0">
                <a:solidFill>
                  <a:srgbClr val="FF0000"/>
                </a:solidFill>
              </a:rPr>
              <a:t> </a:t>
            </a:r>
            <a:r>
              <a:rPr lang="en-US" b="1" dirty="0" err="1">
                <a:solidFill>
                  <a:srgbClr val="FF0000"/>
                </a:solidFill>
              </a:rPr>
              <a:t>fonctions</a:t>
            </a:r>
            <a:r>
              <a:rPr lang="en-US" b="1" dirty="0">
                <a:solidFill>
                  <a:srgbClr val="FF0000"/>
                </a:solidFill>
              </a:rPr>
              <a:t> (COD, COI)</a:t>
            </a:r>
            <a:endParaRPr lang="el-GR" b="1" dirty="0">
              <a:solidFill>
                <a:srgbClr val="FF0000"/>
              </a:solidFill>
            </a:endParaRPr>
          </a:p>
        </p:txBody>
      </p:sp>
      <p:pic>
        <p:nvPicPr>
          <p:cNvPr id="5" name="videoplayback (1)">
            <a:hlinkClick r:id="" action="ppaction://media"/>
            <a:extLst>
              <a:ext uri="{FF2B5EF4-FFF2-40B4-BE49-F238E27FC236}">
                <a16:creationId xmlns:a16="http://schemas.microsoft.com/office/drawing/2014/main" id="{40940AC8-C757-474A-A765-3419F927EB25}"/>
              </a:ext>
            </a:extLst>
          </p:cNvPr>
          <p:cNvPicPr>
            <a:picLocks noChangeAspect="1"/>
          </p:cNvPicPr>
          <p:nvPr>
            <a:videoFile r:link="rId1"/>
            <p:extLst>
              <p:ext uri="{DAA4B4D4-6D71-4841-9C94-3DE7FCFB9230}">
                <p14:media xmlns:p14="http://schemas.microsoft.com/office/powerpoint/2010/main" r:embed="rId2">
                  <p14:trim st="25806" end="96464"/>
                </p14:media>
              </p:ext>
            </p:extLst>
          </p:nvPr>
        </p:nvPicPr>
        <p:blipFill>
          <a:blip r:embed="rId4"/>
          <a:stretch>
            <a:fillRect/>
          </a:stretch>
        </p:blipFill>
        <p:spPr>
          <a:xfrm>
            <a:off x="6096000" y="2727299"/>
            <a:ext cx="4572000" cy="3429000"/>
          </a:xfrm>
          <a:prstGeom prst="rect">
            <a:avLst/>
          </a:prstGeom>
        </p:spPr>
      </p:pic>
    </p:spTree>
    <p:extLst>
      <p:ext uri="{BB962C8B-B14F-4D97-AF65-F5344CB8AC3E}">
        <p14:creationId xmlns:p14="http://schemas.microsoft.com/office/powerpoint/2010/main" val="387421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4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AA6FAC-E3C5-4E60-9C44-A7E303837D5B}"/>
              </a:ext>
            </a:extLst>
          </p:cNvPr>
          <p:cNvSpPr>
            <a:spLocks noGrp="1"/>
          </p:cNvSpPr>
          <p:nvPr>
            <p:ph type="title"/>
          </p:nvPr>
        </p:nvSpPr>
        <p:spPr>
          <a:xfrm>
            <a:off x="369269" y="-152399"/>
            <a:ext cx="10058400" cy="1371600"/>
          </a:xfrm>
        </p:spPr>
        <p:txBody>
          <a:bodyPr>
            <a:normAutofit fontScale="90000"/>
          </a:bodyPr>
          <a:lstStyle/>
          <a:p>
            <a:r>
              <a:rPr lang="en-US" b="1" dirty="0" err="1"/>
              <a:t>Pronoms</a:t>
            </a:r>
            <a:r>
              <a:rPr lang="en-US" b="1" dirty="0"/>
              <a:t> </a:t>
            </a:r>
            <a:r>
              <a:rPr lang="en-US" b="1" dirty="0" err="1"/>
              <a:t>relatifs</a:t>
            </a:r>
            <a:r>
              <a:rPr lang="en-US" b="1" dirty="0"/>
              <a:t> : nature et </a:t>
            </a:r>
            <a:r>
              <a:rPr lang="en-US" b="1" dirty="0" err="1"/>
              <a:t>fonction</a:t>
            </a:r>
            <a:endParaRPr lang="el-GR" b="1" dirty="0"/>
          </a:p>
        </p:txBody>
      </p:sp>
      <p:pic>
        <p:nvPicPr>
          <p:cNvPr id="5" name="Θέση περιεχομένου 4">
            <a:extLst>
              <a:ext uri="{FF2B5EF4-FFF2-40B4-BE49-F238E27FC236}">
                <a16:creationId xmlns:a16="http://schemas.microsoft.com/office/drawing/2014/main" id="{689CCC0D-3176-4891-9E2F-5373525954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5616" y="816784"/>
            <a:ext cx="8519662" cy="6041216"/>
          </a:xfrm>
        </p:spPr>
      </p:pic>
      <p:sp>
        <p:nvSpPr>
          <p:cNvPr id="6" name="TextBox 5">
            <a:extLst>
              <a:ext uri="{FF2B5EF4-FFF2-40B4-BE49-F238E27FC236}">
                <a16:creationId xmlns:a16="http://schemas.microsoft.com/office/drawing/2014/main" id="{EC8526AB-A05C-41FD-9F5E-0A3319FB6A53}"/>
              </a:ext>
            </a:extLst>
          </p:cNvPr>
          <p:cNvSpPr txBox="1"/>
          <p:nvPr/>
        </p:nvSpPr>
        <p:spPr>
          <a:xfrm>
            <a:off x="6850984" y="6550223"/>
            <a:ext cx="5593198" cy="307777"/>
          </a:xfrm>
          <a:prstGeom prst="rect">
            <a:avLst/>
          </a:prstGeom>
          <a:noFill/>
        </p:spPr>
        <p:txBody>
          <a:bodyPr wrap="none" rtlCol="0">
            <a:spAutoFit/>
          </a:bodyPr>
          <a:lstStyle/>
          <a:p>
            <a:r>
              <a:rPr lang="en-US" sz="1050" dirty="0"/>
              <a:t>Source : </a:t>
            </a:r>
            <a:r>
              <a:rPr lang="fr-FR" sz="1050" dirty="0">
                <a:hlinkClick r:id="rId3"/>
              </a:rPr>
              <a:t>https://lebaobabbleu.com/2016/04/15/5o-les-pronoms-relatifs-composes</a:t>
            </a:r>
            <a:r>
              <a:rPr lang="fr-FR" sz="1400" dirty="0">
                <a:hlinkClick r:id="rId3"/>
              </a:rPr>
              <a:t>/</a:t>
            </a:r>
            <a:endParaRPr lang="el-GR" sz="1400" dirty="0"/>
          </a:p>
        </p:txBody>
      </p:sp>
      <p:sp>
        <p:nvSpPr>
          <p:cNvPr id="3" name="Βέλος: Δεξιό 2">
            <a:extLst>
              <a:ext uri="{FF2B5EF4-FFF2-40B4-BE49-F238E27FC236}">
                <a16:creationId xmlns:a16="http://schemas.microsoft.com/office/drawing/2014/main" id="{3AEA9434-275B-47FE-A435-62F45C93DCCE}"/>
              </a:ext>
            </a:extLst>
          </p:cNvPr>
          <p:cNvSpPr/>
          <p:nvPr/>
        </p:nvSpPr>
        <p:spPr>
          <a:xfrm>
            <a:off x="1060175" y="1908313"/>
            <a:ext cx="7565198" cy="280071"/>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496159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απούνι">
  <a:themeElements>
    <a:clrScheme name="Σαπούνι">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Σαπούνι">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Σαπούνι">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7264</TotalTime>
  <Words>4769</Words>
  <Application>Microsoft Office PowerPoint</Application>
  <PresentationFormat>Ευρεία οθόνη</PresentationFormat>
  <Paragraphs>245</Paragraphs>
  <Slides>32</Slides>
  <Notes>1</Notes>
  <HiddenSlides>4</HiddenSlides>
  <MMClips>1</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32</vt:i4>
      </vt:variant>
    </vt:vector>
  </HeadingPairs>
  <TitlesOfParts>
    <vt:vector size="41" baseType="lpstr">
      <vt:lpstr>Arial</vt:lpstr>
      <vt:lpstr>Arial</vt:lpstr>
      <vt:lpstr>Calibri</vt:lpstr>
      <vt:lpstr>Calibri Light</vt:lpstr>
      <vt:lpstr>Century Gothic</vt:lpstr>
      <vt:lpstr>Garamond</vt:lpstr>
      <vt:lpstr>Times New Roman</vt:lpstr>
      <vt:lpstr>Σαπούνι</vt:lpstr>
      <vt:lpstr>Θέμα του Office</vt:lpstr>
      <vt:lpstr>641015 – ΓΡΑΠΤΟΣ ΛΟΓΟΣ – ΚΕΙΜΕΝΑ &amp; ΓΡΑΜΜΑΤΙΚΗ</vt:lpstr>
      <vt:lpstr>Pronoms personnels</vt:lpstr>
      <vt:lpstr>De quels pronoms s’agit-il?</vt:lpstr>
      <vt:lpstr>Énigmes - Devinettes</vt:lpstr>
      <vt:lpstr>Soulignez les pronoms compléments. Quelles sont les règles pour placer les pronoms personnels ? (L’Exercisier) </vt:lpstr>
      <vt:lpstr>Exercices</vt:lpstr>
      <vt:lpstr>Place des pronoms à l’infinitif : Transformez les phrases suivantes en utilisant les deux pronoms qui conviennent :</vt:lpstr>
      <vt:lpstr>La vie en rose – Édith Piaf</vt:lpstr>
      <vt:lpstr>Pronoms relatifs : nature et fonction</vt:lpstr>
      <vt:lpstr>La biographie d' Édith Piaf</vt:lpstr>
      <vt:lpstr>Biographies d’hommes ou de femmes célèbres</vt:lpstr>
      <vt:lpstr>Exercice 1</vt:lpstr>
      <vt:lpstr>Exercice 2</vt:lpstr>
      <vt:lpstr>La biographie de….</vt:lpstr>
      <vt:lpstr>Exercice</vt:lpstr>
      <vt:lpstr>La biographie de Marion Cotillard </vt:lpstr>
      <vt:lpstr>La biographie de Gérard Depardieu</vt:lpstr>
      <vt:lpstr>La biographie de Victor Hugo </vt:lpstr>
      <vt:lpstr>La biographie de Yves-Saint Laurent</vt:lpstr>
      <vt:lpstr>La biographie de Louis de Funès</vt:lpstr>
      <vt:lpstr>Texte : Paul Bocuse (à preparer)</vt:lpstr>
      <vt:lpstr>Παρουσίαση του PowerPoint</vt:lpstr>
      <vt:lpstr>Énigmes sur d’autres personnalités</vt:lpstr>
      <vt:lpstr>Lisez le texte sur César et faites les activités correspondantes : (à preparer)</vt:lpstr>
      <vt:lpstr>César : extrait 2 </vt:lpstr>
      <vt:lpstr> 1) Questions de compréhension </vt:lpstr>
      <vt:lpstr>2) Cherchez le bon mot ou l’expression équivalente dans le texte :  </vt:lpstr>
      <vt:lpstr>Παρουσίαση του PowerPoint</vt:lpstr>
      <vt:lpstr>Après avoir lu le texte, répondez aux questions ou aux affirmations en utilisant le ou les pronoms nécessaires :    </vt:lpstr>
      <vt:lpstr>IDEM </vt:lpstr>
      <vt:lpstr>Texte - Compréhension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Annie Kalyva</dc:creator>
  <cp:lastModifiedBy>Annie Kalyva</cp:lastModifiedBy>
  <cp:revision>45</cp:revision>
  <dcterms:created xsi:type="dcterms:W3CDTF">2019-11-03T09:01:31Z</dcterms:created>
  <dcterms:modified xsi:type="dcterms:W3CDTF">2023-10-18T13:16:36Z</dcterms:modified>
</cp:coreProperties>
</file>