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372215-2A44-308E-8036-CA849C29A8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14C13245-E665-93E6-3677-057A779487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BD15102-9F5F-2B28-A0FF-AC559E28E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C343-0D22-4007-9EF8-764029DAB4A4}" type="datetimeFigureOut">
              <a:rPr lang="el-GR" smtClean="0"/>
              <a:t>15/4/2025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86AE895-D590-6847-13B0-1592CA29C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A3E5648-57C8-71CA-F34C-82BB49CB1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5E739-A07B-4DCE-9041-D02477EA24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8849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27A077-DCC1-C9EA-C04C-55F7FB52C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82D0C61-6347-C60E-6DBB-91FFF6561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9CA0724-CF0B-5945-0725-D994015BA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C343-0D22-4007-9EF8-764029DAB4A4}" type="datetimeFigureOut">
              <a:rPr lang="el-GR" smtClean="0"/>
              <a:t>15/4/2025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5AB0DDB-078B-F2AF-4A7B-ACA831741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8AB0C62-94BA-4A86-4D5D-C6E1CA85A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5E739-A07B-4DCE-9041-D02477EA24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2381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F2900E37-BD3F-2A46-179D-A982FD0EAB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EB4F626-B802-ED86-65EE-0CF3764209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F91F2CA-58DD-366B-4735-B1AF42638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C343-0D22-4007-9EF8-764029DAB4A4}" type="datetimeFigureOut">
              <a:rPr lang="el-GR" smtClean="0"/>
              <a:t>15/4/2025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37383CB-33FC-8632-8D70-929B44C7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BB16D55-F6B8-ADC9-8B76-FE08CAB93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5E739-A07B-4DCE-9041-D02477EA24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5917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CA240B-13A4-3769-C28F-6D2282CB8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FEE12CB-7360-E99F-CA1D-96D4C1FD2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7B9DEBA-C5CF-AB1B-4254-1641B629D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C343-0D22-4007-9EF8-764029DAB4A4}" type="datetimeFigureOut">
              <a:rPr lang="el-GR" smtClean="0"/>
              <a:t>15/4/2025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38E25A2-E1D2-AC36-F4AD-F85711A38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CC87B3E-BD57-1583-BBE3-CEFDEBED4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5E739-A07B-4DCE-9041-D02477EA24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7545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D69DDF-E91F-561D-1DD7-2F7D61476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F2B0CF2-7543-24E6-2B6B-363EAF890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AFD9747-936F-B66C-C123-7CC119E80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C343-0D22-4007-9EF8-764029DAB4A4}" type="datetimeFigureOut">
              <a:rPr lang="el-GR" smtClean="0"/>
              <a:t>15/4/2025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EDAFFB6-CB33-BBAF-454B-44AAF6F11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8DDC5ED-D56E-B4C6-BB18-7FB3F61B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5E739-A07B-4DCE-9041-D02477EA24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7996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CBBD7A-0002-A93C-A112-465DCED3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DEEC2E-0850-E635-01BE-72C6DF415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7BFCB2E-1751-33FA-E7B5-24BF0FFB93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5879109-60F5-94B9-E7A7-2B7D60CAC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C343-0D22-4007-9EF8-764029DAB4A4}" type="datetimeFigureOut">
              <a:rPr lang="el-GR" smtClean="0"/>
              <a:t>15/4/2025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75173EE-4199-C860-A5A7-546A9879D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C58C619-1A96-DAB1-F17D-AD9C8216A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5E739-A07B-4DCE-9041-D02477EA24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0156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C449E2-72D7-4094-243A-7EF962216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D751FD4-51C4-EFA7-C14F-36A572246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8CDE89E-BDEB-4B18-1B0D-DF23E1BB1A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23F2D78-342A-82A4-6722-5AA211AFBC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3123F52-B51D-B2B3-E442-6F8B4C2013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EF6CBBE-7A52-F2F2-EAA1-E2F2625B5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C343-0D22-4007-9EF8-764029DAB4A4}" type="datetimeFigureOut">
              <a:rPr lang="el-GR" smtClean="0"/>
              <a:t>15/4/2025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A59514DF-0CDF-98B2-E520-C515C0F29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2B920E03-1285-EB69-F4A8-50DE32C43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5E739-A07B-4DCE-9041-D02477EA24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2295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484D1F-4218-A0C0-FF00-58ECA3D59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A448EEB-970B-409D-DC59-F6877B06D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C343-0D22-4007-9EF8-764029DAB4A4}" type="datetimeFigureOut">
              <a:rPr lang="el-GR" smtClean="0"/>
              <a:t>15/4/2025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DFFE3174-A311-6183-682C-291DF940C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B749E50-9FBF-CB0B-0133-85F1778DD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5E739-A07B-4DCE-9041-D02477EA24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6007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FEB84BD6-6D88-0C56-E147-E4C18D0A4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C343-0D22-4007-9EF8-764029DAB4A4}" type="datetimeFigureOut">
              <a:rPr lang="el-GR" smtClean="0"/>
              <a:t>15/4/2025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B1267BF-3A0E-F9FF-0F59-93BE8CEC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2ACC47A-4859-D5FD-D530-E83181BAD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5E739-A07B-4DCE-9041-D02477EA24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4412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AC7975-0224-185A-78EA-EB37C61B2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113E15-20A7-C948-FB37-E04F7496A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EBCDBF2-CA31-AB28-AE4C-B700B40B6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E134BE4-84AD-2D64-9A3F-F3AB41707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C343-0D22-4007-9EF8-764029DAB4A4}" type="datetimeFigureOut">
              <a:rPr lang="el-GR" smtClean="0"/>
              <a:t>15/4/2025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724C1A0-0D15-CAC9-2A2F-69D7C7110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1872EA7-C91A-2414-B19E-02E290FE5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5E739-A07B-4DCE-9041-D02477EA24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41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6B4617-3254-ACA6-1346-737B8DE05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9FB4D62F-AC25-B4BB-CB3D-BAC73B95AC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FC9735E-FB96-89AE-CE2C-F74F481084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728D4C4-9D00-3B35-8261-A7B882935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C343-0D22-4007-9EF8-764029DAB4A4}" type="datetimeFigureOut">
              <a:rPr lang="el-GR" smtClean="0"/>
              <a:t>15/4/2025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ED8699F-88AF-FCE5-0538-B249200D1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2159D99-1C67-279E-4441-E6A0AE27F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5E739-A07B-4DCE-9041-D02477EA24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488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84A4802-E6C1-B9BA-C74D-9EEE21260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9EF1A80-85C8-0848-DB3D-273A16478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7DE5DC5-6A7A-1ACE-BD4C-3C09576307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7C343-0D22-4007-9EF8-764029DAB4A4}" type="datetimeFigureOut">
              <a:rPr lang="el-GR" smtClean="0"/>
              <a:t>15/4/2025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F562BF5-AEB6-DAA2-DDF1-037F4BE06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F744438-117C-7604-8146-1BCDA12482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5E739-A07B-4DCE-9041-D02477EA24F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118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#_ftnref1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615983-227C-BA91-4885-75DBDC47FE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641018 - </a:t>
            </a:r>
            <a:r>
              <a:rPr lang="el-GR" b="1" dirty="0"/>
              <a:t>Γραπτός Λόγος ΙΙ</a:t>
            </a:r>
            <a:br>
              <a:rPr lang="el-GR" dirty="0"/>
            </a:br>
            <a:r>
              <a:rPr lang="el-GR" sz="3600" dirty="0"/>
              <a:t>Εαρινό εξάμηνο 202</a:t>
            </a:r>
            <a:r>
              <a:rPr lang="en-US" sz="3600" dirty="0"/>
              <a:t>4</a:t>
            </a:r>
            <a:r>
              <a:rPr lang="el-GR" sz="3600" dirty="0"/>
              <a:t>-202</a:t>
            </a:r>
            <a:r>
              <a:rPr lang="en-US" sz="3600" dirty="0"/>
              <a:t>5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48257D7-892E-3BDE-20D5-1F9A065077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0017" y="4728473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Cours</a:t>
            </a:r>
            <a:r>
              <a:rPr lang="en-US" dirty="0"/>
              <a:t> </a:t>
            </a:r>
            <a:r>
              <a:rPr lang="el-GR" dirty="0"/>
              <a:t>7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La phrase</a:t>
            </a:r>
            <a:r>
              <a:rPr lang="el-GR" b="1" dirty="0"/>
              <a:t> </a:t>
            </a:r>
            <a:r>
              <a:rPr lang="en-US" b="1" dirty="0"/>
              <a:t>interrogative</a:t>
            </a:r>
          </a:p>
          <a:p>
            <a:r>
              <a:rPr lang="en-US" b="1" dirty="0"/>
              <a:t>La </a:t>
            </a:r>
            <a:r>
              <a:rPr lang="en-US" b="1" dirty="0" err="1"/>
              <a:t>négation</a:t>
            </a:r>
            <a:endParaRPr lang="el-GR" b="1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6B9EB22-ADB8-28B3-4E47-87868BBF73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3182" y="0"/>
            <a:ext cx="231457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60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826EA2-2284-9AC5-158D-92E14E92D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331" y="-310736"/>
            <a:ext cx="10515600" cy="1325563"/>
          </a:xfrm>
        </p:spPr>
        <p:txBody>
          <a:bodyPr/>
          <a:lstStyle/>
          <a:p>
            <a:r>
              <a:rPr lang="en-US" b="1" dirty="0" err="1"/>
              <a:t>Texte</a:t>
            </a: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DECE192-470E-40BE-5B19-FCE76D8FC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331" y="702364"/>
            <a:ext cx="12082669" cy="6155635"/>
          </a:xfrm>
        </p:spPr>
        <p:txBody>
          <a:bodyPr>
            <a:normAutofit fontScale="77500" lnSpcReduction="20000"/>
          </a:bodyPr>
          <a:lstStyle/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Le téléphone portable </a:t>
            </a:r>
            <a:endParaRPr lang="el-GR" sz="23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Dès l’entrée au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collège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et pour certains plus tôt encore, de nombreux pré-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ados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ont un téléphone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portable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La semaine, le soir ou le week-end, ils ne le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quittent jamais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Aujourd’hui le téléphone portable est devenu un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instrument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de la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vie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quotidienne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et il continuera sans aucun doute, dans le futur, à prendre de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l’importance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pour les jeunes. </a:t>
            </a:r>
            <a:r>
              <a:rPr lang="fr-CA" sz="2300" strike="sngStrike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Utilisé intelligemment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il a, </a:t>
            </a:r>
            <a:r>
              <a:rPr lang="fr-CA" sz="2300" strike="sngStrike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sans conteste,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des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qualités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endParaRPr lang="el-GR" sz="23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Le téléphone portable apparaît comme un nouveau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symbole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de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l’entrée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dans le monde des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adultes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Il apporte un sentiment de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liberté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d’appartenance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à un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groupe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(comme pour le phénomène des vêtements connu depuis longtemps, les jeunes se retrouvent maintenant dans tel ou tel modèle de portable). </a:t>
            </a:r>
            <a:endParaRPr lang="el-GR" sz="23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Une étude publiée en 2000 dans le British </a:t>
            </a:r>
            <a:r>
              <a:rPr lang="fr-CA" sz="23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Medical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Journal montre qu’aujourd’hui les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jeunes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préfèreraient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s’affirmer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avec un téléphone portable plutôt qu’en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fumant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endParaRPr lang="el-GR" sz="23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Ce nouvel outil de communication peut aussi aider les jeunes à devenir plus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responsables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Dorénavant, ils n’ont plus d’excuse s’ils ne signalent pas leurs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retards éventuels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A carte ou avec un forfait, les jeunes doivent apprendre à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gérer leur budget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les parents </a:t>
            </a:r>
            <a:r>
              <a:rPr lang="fr-CA" sz="230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n’étant pas 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prêts à engloutir des sommes folles dans le portable de leur enfant. Il faut apprendre à </a:t>
            </a:r>
            <a:r>
              <a:rPr lang="fr-CA" sz="23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restreindre les communications</a:t>
            </a:r>
            <a:r>
              <a:rPr lang="fr-CA" sz="23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à décrocher son portable à bon escient. </a:t>
            </a:r>
            <a:endParaRPr lang="el-GR" sz="23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r">
              <a:lnSpc>
                <a:spcPct val="115000"/>
              </a:lnSpc>
              <a:buNone/>
            </a:pPr>
            <a:r>
              <a:rPr lang="fr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						</a:t>
            </a:r>
            <a:r>
              <a:rPr lang="fr-CA" sz="1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     Consultant médical : Dr Sauveur </a:t>
            </a:r>
            <a:r>
              <a:rPr lang="fr-CA" sz="12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Boukris</a:t>
            </a:r>
            <a:r>
              <a:rPr lang="fr-CA" sz="1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endParaRPr lang="el-GR" sz="12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r">
              <a:lnSpc>
                <a:spcPct val="115000"/>
              </a:lnSpc>
              <a:buNone/>
            </a:pPr>
            <a:r>
              <a:rPr lang="fr-CA" sz="1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					     </a:t>
            </a:r>
            <a:r>
              <a:rPr lang="fr-CA" sz="12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Santé Magazine</a:t>
            </a:r>
            <a:r>
              <a:rPr lang="fr-CA" sz="1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juillet 2002, no 319, p. 162-164. </a:t>
            </a:r>
            <a:endParaRPr lang="el-GR" sz="12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64311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75EAA3-61C5-9A0E-BCA0-10B72FD4B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55313"/>
            <a:ext cx="10515600" cy="1325563"/>
          </a:xfrm>
        </p:spPr>
        <p:txBody>
          <a:bodyPr/>
          <a:lstStyle/>
          <a:p>
            <a:r>
              <a:rPr lang="en-US" b="1"/>
              <a:t>Questions</a:t>
            </a: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DB2ACB9-9BBE-C792-603B-B43126DCA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3000" y="1070250"/>
            <a:ext cx="3256722" cy="5608845"/>
          </a:xfrm>
        </p:spPr>
        <p:txBody>
          <a:bodyPr>
            <a:normAutofit fontScale="70000" lnSpcReduction="20000"/>
          </a:bodyPr>
          <a:lstStyle/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CA" sz="240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À partir de quel âge les jeunes achètent-ils un portable ? </a:t>
            </a:r>
            <a:endParaRPr lang="el-GR" sz="240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CA" sz="240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Quand est-ce qu’ils l’utilisent ? </a:t>
            </a:r>
            <a:endParaRPr lang="el-GR" sz="240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CA" sz="240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A-t-il de l’importance pour eux ? </a:t>
            </a:r>
            <a:endParaRPr lang="el-GR" sz="240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CA" sz="240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Qu’est-ce qu’il symbolise ? Pourquoi est-il si important pour eux ? </a:t>
            </a:r>
            <a:endParaRPr lang="el-GR" sz="240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CA" sz="240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Dans le temps qu’est-ce qui assurait l’entrée des ados dans le monde adulte ? </a:t>
            </a:r>
            <a:endParaRPr lang="el-GR" sz="240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CA" sz="240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Comment le portable aide les jeunes à se responsabiliser ? </a:t>
            </a:r>
            <a:endParaRPr lang="el-GR" sz="240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DD4A89-BDE1-71E6-AC35-FC92D6382AA8}"/>
              </a:ext>
            </a:extLst>
          </p:cNvPr>
          <p:cNvSpPr txBox="1"/>
          <p:nvPr/>
        </p:nvSpPr>
        <p:spPr>
          <a:xfrm>
            <a:off x="172278" y="1070251"/>
            <a:ext cx="7991061" cy="5787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Le téléphone portable </a:t>
            </a:r>
            <a:endParaRPr lang="el-GR" sz="1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Dès l’entrée au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collège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et pour certains plus tôt encore, de nombreux pré-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ados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ont un téléphone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portable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La semaine, le soir ou le week-end, ils ne le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quittent jamais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Aujourd’hui le téléphone portable est devenu un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instrument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de la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vie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quotidienne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et il continuera sans aucun doute, dans le futur, à prendre de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l’importance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pour les jeunes. </a:t>
            </a:r>
            <a:r>
              <a:rPr lang="fr-CA" sz="1400" strike="sngStrike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Utilisé intelligemment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il a, </a:t>
            </a:r>
            <a:r>
              <a:rPr lang="fr-CA" sz="1400" strike="sngStrike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sans conteste,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des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qualités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endParaRPr lang="el-GR" sz="1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Le téléphone portable apparaît comme un nouveau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symbole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de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l’entrée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dans le monde des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adultes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Il apporte un sentiment de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liberté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d’appartenance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à un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groupe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(comme pour le phénomène des vêtements connu depuis longtemps, les jeunes se retrouvent maintenant dans tel ou tel modèle de portable). </a:t>
            </a:r>
            <a:endParaRPr lang="el-GR" sz="1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Une étude publiée en 2000 dans le British </a:t>
            </a:r>
            <a:r>
              <a:rPr lang="fr-CA" sz="14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Medical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Journal montre qu’aujourd’hui les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jeunes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préfèreraient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s’affirmer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avec un téléphone portable plutôt qu’en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fumant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endParaRPr lang="el-GR" sz="1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Ce nouvel outil de communication peut aussi aider les jeunes à devenir plus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responsables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Dorénavant, ils n’ont plus d’excuse s’ils ne signalent pas leurs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retards éventuels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A carte ou avec un forfait, les jeunes doivent apprendre à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gérer leur budget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les parents </a:t>
            </a:r>
            <a:r>
              <a:rPr lang="fr-CA" sz="140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n’étant pas 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prêts à engloutir des sommes folles dans le portable de leur enfant. Il faut apprendre à </a:t>
            </a:r>
            <a:r>
              <a:rPr lang="fr-CA" sz="14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restreindre les communications</a:t>
            </a:r>
            <a:r>
              <a:rPr lang="fr-CA" sz="1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à décrocher son portable à bon escient. </a:t>
            </a:r>
            <a:endParaRPr lang="el-GR" sz="14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986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3B7164-5775-397B-E1A5-C59B3E7E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Compte</a:t>
            </a:r>
            <a:r>
              <a:rPr lang="en-US" dirty="0"/>
              <a:t> </a:t>
            </a:r>
            <a:r>
              <a:rPr lang="en-US" dirty="0" err="1"/>
              <a:t>rendu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D5639D6-0218-51A2-3A6F-9C1A8F92C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sz="1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Dans ce texte tiré de …</a:t>
            </a:r>
          </a:p>
          <a:p>
            <a:pPr marL="0" indent="0">
              <a:buNone/>
            </a:pPr>
            <a:endParaRPr lang="fr-CA" sz="1800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fr-CA" sz="1800" u="sng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Tout d’abord</a:t>
            </a:r>
            <a:r>
              <a:rPr lang="fr-CA" sz="1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il est souligné que …</a:t>
            </a:r>
          </a:p>
          <a:p>
            <a:endParaRPr lang="fr-CA" sz="1800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fr-CA" sz="1800" u="sng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Puis</a:t>
            </a:r>
            <a:r>
              <a:rPr lang="fr-CA" sz="1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l’ auteur ajoute que …</a:t>
            </a:r>
          </a:p>
          <a:p>
            <a:endParaRPr lang="fr-CA" sz="1800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fr-CA" sz="1800" u="sng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Ensuite</a:t>
            </a:r>
            <a:r>
              <a:rPr lang="fr-CA" sz="1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il continue en évoquant ….</a:t>
            </a:r>
          </a:p>
          <a:p>
            <a:endParaRPr lang="fr-CA" sz="1800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fr-CA" sz="1800" u="sng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Enfin, </a:t>
            </a:r>
            <a:r>
              <a:rPr lang="fr-CA" sz="1800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le journaliste conclut que …</a:t>
            </a:r>
          </a:p>
          <a:p>
            <a:endParaRPr lang="fr-CA" sz="1800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282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CED394B-D9AD-6653-D682-97B94CEC7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79" y="1398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Grammaire</a:t>
            </a:r>
            <a:r>
              <a:rPr lang="en-US" b="1" dirty="0"/>
              <a:t> </a:t>
            </a:r>
            <a:br>
              <a:rPr lang="en-US" b="1" dirty="0"/>
            </a:br>
            <a:r>
              <a:rPr lang="fr-F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Les phrases interrogatives </a:t>
            </a:r>
            <a:br>
              <a:rPr lang="el-GR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</a:br>
            <a:endParaRPr lang="el-GR" b="1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AD18B8AE-1C42-8352-9E32-B7717EA64D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060875"/>
              </p:ext>
            </p:extLst>
          </p:nvPr>
        </p:nvGraphicFramePr>
        <p:xfrm>
          <a:off x="96079" y="1465402"/>
          <a:ext cx="11059601" cy="563879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255521">
                  <a:extLst>
                    <a:ext uri="{9D8B030D-6E8A-4147-A177-3AD203B41FA5}">
                      <a16:colId xmlns:a16="http://schemas.microsoft.com/office/drawing/2014/main" val="1189472510"/>
                    </a:ext>
                  </a:extLst>
                </a:gridCol>
                <a:gridCol w="4090035">
                  <a:extLst>
                    <a:ext uri="{9D8B030D-6E8A-4147-A177-3AD203B41FA5}">
                      <a16:colId xmlns:a16="http://schemas.microsoft.com/office/drawing/2014/main" val="2782414042"/>
                    </a:ext>
                  </a:extLst>
                </a:gridCol>
                <a:gridCol w="3714045">
                  <a:extLst>
                    <a:ext uri="{9D8B030D-6E8A-4147-A177-3AD203B41FA5}">
                      <a16:colId xmlns:a16="http://schemas.microsoft.com/office/drawing/2014/main" val="3453505673"/>
                    </a:ext>
                  </a:extLst>
                </a:gridCol>
              </a:tblGrid>
              <a:tr h="11277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fr-FR" sz="2000">
                          <a:effectLst/>
                        </a:rPr>
                        <a:t>Langue soutenue </a:t>
                      </a:r>
                      <a:endParaRPr lang="el-GR" sz="2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fr-FR" sz="2000">
                          <a:effectLst/>
                        </a:rPr>
                        <a:t>(inversion simple ou </a:t>
                      </a:r>
                      <a:endParaRPr lang="el-GR" sz="2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fr-FR" sz="2000">
                          <a:effectLst/>
                        </a:rPr>
                        <a:t>complexe)</a:t>
                      </a:r>
                      <a:endParaRPr lang="el-GR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fr-FR" sz="2000" dirty="0">
                          <a:effectLst/>
                        </a:rPr>
                        <a:t>Langue courante, standard </a:t>
                      </a:r>
                      <a:endParaRPr lang="el-GR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fr-CA" sz="2000" dirty="0">
                          <a:effectLst/>
                        </a:rPr>
                        <a:t>(emploi de est-ce que)</a:t>
                      </a:r>
                      <a:endParaRPr lang="el-GR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fr-FR" sz="2000" dirty="0">
                          <a:effectLst/>
                        </a:rPr>
                        <a:t>Langue familière</a:t>
                      </a:r>
                      <a:endParaRPr lang="el-GR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fr-FR" sz="2000" dirty="0">
                          <a:effectLst/>
                        </a:rPr>
                        <a:t>(par simple intonation ou </a:t>
                      </a:r>
                      <a:endParaRPr lang="el-GR" sz="2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fr-FR" sz="2000" dirty="0">
                          <a:effectLst/>
                        </a:rPr>
                        <a:t>par mot interrogatif)</a:t>
                      </a:r>
                      <a:endParaRPr lang="el-GR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4422572"/>
                  </a:ext>
                </a:extLst>
              </a:tr>
              <a:tr h="1127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2706707"/>
                  </a:ext>
                </a:extLst>
              </a:tr>
              <a:tr h="1127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1335657"/>
                  </a:ext>
                </a:extLst>
              </a:tr>
              <a:tr h="1127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0735011"/>
                  </a:ext>
                </a:extLst>
              </a:tr>
              <a:tr h="11277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14663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238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8C322F-EB65-4337-919E-9E26CF579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3581"/>
            <a:ext cx="10515600" cy="1325563"/>
          </a:xfrm>
        </p:spPr>
        <p:txBody>
          <a:bodyPr/>
          <a:lstStyle/>
          <a:p>
            <a:r>
              <a:rPr lang="en-US" b="1" dirty="0" err="1"/>
              <a:t>Grammaire</a:t>
            </a:r>
            <a:br>
              <a:rPr lang="en-US" b="1" dirty="0"/>
            </a:br>
            <a:r>
              <a:rPr lang="en-US" sz="3600" b="1" dirty="0"/>
              <a:t>b. </a:t>
            </a:r>
            <a:r>
              <a:rPr lang="en-US" sz="3600" b="1" dirty="0" err="1"/>
              <a:t>Portée</a:t>
            </a:r>
            <a:r>
              <a:rPr lang="en-US" sz="3600" b="1" dirty="0"/>
              <a:t> de la question</a:t>
            </a:r>
            <a:endParaRPr lang="el-GR" b="1" dirty="0"/>
          </a:p>
        </p:txBody>
      </p:sp>
      <p:graphicFrame>
        <p:nvGraphicFramePr>
          <p:cNvPr id="8" name="Θέση περιεχομένου 7">
            <a:extLst>
              <a:ext uri="{FF2B5EF4-FFF2-40B4-BE49-F238E27FC236}">
                <a16:creationId xmlns:a16="http://schemas.microsoft.com/office/drawing/2014/main" id="{13BB223B-D3B0-2DCE-D6D4-A4303EB714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1143450"/>
              </p:ext>
            </p:extLst>
          </p:nvPr>
        </p:nvGraphicFramePr>
        <p:xfrm>
          <a:off x="136477" y="1392074"/>
          <a:ext cx="11177517" cy="459874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84143">
                  <a:extLst>
                    <a:ext uri="{9D8B030D-6E8A-4147-A177-3AD203B41FA5}">
                      <a16:colId xmlns:a16="http://schemas.microsoft.com/office/drawing/2014/main" val="3775971351"/>
                    </a:ext>
                  </a:extLst>
                </a:gridCol>
                <a:gridCol w="2661314">
                  <a:extLst>
                    <a:ext uri="{9D8B030D-6E8A-4147-A177-3AD203B41FA5}">
                      <a16:colId xmlns:a16="http://schemas.microsoft.com/office/drawing/2014/main" val="1706169623"/>
                    </a:ext>
                  </a:extLst>
                </a:gridCol>
                <a:gridCol w="2866030">
                  <a:extLst>
                    <a:ext uri="{9D8B030D-6E8A-4147-A177-3AD203B41FA5}">
                      <a16:colId xmlns:a16="http://schemas.microsoft.com/office/drawing/2014/main" val="2165785663"/>
                    </a:ext>
                  </a:extLst>
                </a:gridCol>
                <a:gridCol w="2866030">
                  <a:extLst>
                    <a:ext uri="{9D8B030D-6E8A-4147-A177-3AD203B41FA5}">
                      <a16:colId xmlns:a16="http://schemas.microsoft.com/office/drawing/2014/main" val="2798393646"/>
                    </a:ext>
                  </a:extLst>
                </a:gridCol>
              </a:tblGrid>
              <a:tr h="11464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800" dirty="0">
                          <a:effectLst/>
                        </a:rPr>
                        <a:t>La question porte sur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800" dirty="0">
                          <a:effectLst/>
                        </a:rPr>
                        <a:t>le </a:t>
                      </a:r>
                      <a:r>
                        <a:rPr lang="fr-FR" sz="1800" dirty="0">
                          <a:effectLst/>
                          <a:highlight>
                            <a:srgbClr val="00FF00"/>
                          </a:highlight>
                        </a:rPr>
                        <a:t>sujet </a:t>
                      </a:r>
                      <a:endParaRPr lang="el-GR" sz="1800" dirty="0"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800" dirty="0">
                          <a:effectLst/>
                        </a:rPr>
                        <a:t>La question porte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fr-CA" sz="1800" dirty="0">
                          <a:effectLst/>
                        </a:rPr>
                        <a:t>sur l’objet (</a:t>
                      </a:r>
                      <a:r>
                        <a:rPr lang="fr-CA" sz="1800" dirty="0">
                          <a:effectLst/>
                          <a:highlight>
                            <a:srgbClr val="00FF00"/>
                          </a:highlight>
                        </a:rPr>
                        <a:t>COD ou </a:t>
                      </a:r>
                      <a:endParaRPr lang="el-GR" sz="1800" dirty="0">
                        <a:effectLst/>
                        <a:highlight>
                          <a:srgbClr val="00FF00"/>
                        </a:highlight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fr-CA" sz="1800" dirty="0">
                          <a:effectLst/>
                          <a:highlight>
                            <a:srgbClr val="00FF00"/>
                          </a:highlight>
                        </a:rPr>
                        <a:t>COI) </a:t>
                      </a:r>
                      <a:endParaRPr lang="el-GR" sz="1800" dirty="0"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800" dirty="0">
                          <a:effectLst/>
                        </a:rPr>
                        <a:t>La question porte sur 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800" dirty="0">
                          <a:effectLst/>
                          <a:highlight>
                            <a:srgbClr val="00FF00"/>
                          </a:highlight>
                        </a:rPr>
                        <a:t>l’attribut</a:t>
                      </a:r>
                      <a:endParaRPr lang="el-GR" sz="1800" dirty="0"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800" dirty="0">
                          <a:effectLst/>
                        </a:rPr>
                        <a:t>La question porte sur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800" dirty="0">
                          <a:effectLst/>
                        </a:rPr>
                        <a:t>l’</a:t>
                      </a:r>
                      <a:r>
                        <a:rPr lang="fr-FR" sz="1800" dirty="0">
                          <a:solidFill>
                            <a:srgbClr val="FF0000"/>
                          </a:solidFill>
                          <a:effectLst/>
                        </a:rPr>
                        <a:t>adverbial</a:t>
                      </a:r>
                      <a:r>
                        <a:rPr lang="fr-FR" sz="1800" dirty="0">
                          <a:effectLst/>
                        </a:rPr>
                        <a:t> (de temps, 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800" dirty="0">
                          <a:effectLst/>
                        </a:rPr>
                        <a:t>de lieu, de manière, </a:t>
                      </a:r>
                      <a:endParaRPr lang="el-GR" sz="18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800" dirty="0">
                          <a:effectLst/>
                        </a:rPr>
                        <a:t>etc.)</a:t>
                      </a:r>
                      <a:endParaRPr lang="el-GR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8191954"/>
                  </a:ext>
                </a:extLst>
              </a:tr>
              <a:tr h="11464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757866"/>
                  </a:ext>
                </a:extLst>
              </a:tr>
              <a:tr h="11464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5105496"/>
                  </a:ext>
                </a:extLst>
              </a:tr>
              <a:tr h="11464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8925101"/>
                  </a:ext>
                </a:extLst>
              </a:tr>
            </a:tbl>
          </a:graphicData>
        </a:graphic>
      </p:graphicFrame>
      <p:sp>
        <p:nvSpPr>
          <p:cNvPr id="9" name="Rectangle 4">
            <a:extLst>
              <a:ext uri="{FF2B5EF4-FFF2-40B4-BE49-F238E27FC236}">
                <a16:creationId xmlns:a16="http://schemas.microsoft.com/office/drawing/2014/main" id="{F678246E-0F14-724B-8586-3E6CB1DF6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4975" y="36163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l-GR" alt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l-GR" alt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247E2D96-1B3A-5975-9A1A-E8A38286B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137" y="6127513"/>
            <a:ext cx="4022725" cy="952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BA777F48-2951-E526-A0DA-D8AC8E459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137" y="61370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0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2"/>
              </a:rPr>
              <a:t>[</a:t>
            </a:r>
            <a:r>
              <a:rPr kumimoji="0" lang="en-US" altLang="zh-CN" sz="1000" b="0" i="0" u="none" strike="noStrike" cap="none" normalizeH="0" baseline="30000" bmk="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hlinkClick r:id="rId2"/>
              </a:rPr>
              <a:t>1]</a:t>
            </a:r>
            <a:r>
              <a:rPr kumimoji="0" lang="en-US" altLang="zh-CN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fr-CA" altLang="zh-CN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Adverbial : </a:t>
            </a:r>
            <a:r>
              <a:rPr kumimoji="0" lang="el-GR" altLang="zh-CN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επιρρηματικό</a:t>
            </a:r>
            <a:r>
              <a:rPr kumimoji="0" lang="fr-FR" altLang="zh-CN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 </a:t>
            </a:r>
            <a:endParaRPr kumimoji="0" lang="fr-FR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818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B14C23-A33D-469C-6338-0601FC89C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1325563"/>
          </a:xfrm>
        </p:spPr>
        <p:txBody>
          <a:bodyPr/>
          <a:lstStyle/>
          <a:p>
            <a:r>
              <a:rPr lang="en-US" b="1" dirty="0" err="1"/>
              <a:t>Grammaire</a:t>
            </a:r>
            <a:br>
              <a:rPr lang="en-US" b="1" dirty="0"/>
            </a:br>
            <a:r>
              <a:rPr lang="en-US" sz="2000" b="1" dirty="0"/>
              <a:t>c. Groupe verbal</a:t>
            </a:r>
            <a:endParaRPr lang="el-GR" b="1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EE389E8E-CB2A-5B5F-8436-5D4509524B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4439247"/>
              </p:ext>
            </p:extLst>
          </p:nvPr>
        </p:nvGraphicFramePr>
        <p:xfrm>
          <a:off x="154745" y="1624600"/>
          <a:ext cx="11591777" cy="76690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07020">
                  <a:extLst>
                    <a:ext uri="{9D8B030D-6E8A-4147-A177-3AD203B41FA5}">
                      <a16:colId xmlns:a16="http://schemas.microsoft.com/office/drawing/2014/main" val="2984822031"/>
                    </a:ext>
                  </a:extLst>
                </a:gridCol>
                <a:gridCol w="4664097">
                  <a:extLst>
                    <a:ext uri="{9D8B030D-6E8A-4147-A177-3AD203B41FA5}">
                      <a16:colId xmlns:a16="http://schemas.microsoft.com/office/drawing/2014/main" val="472508083"/>
                    </a:ext>
                  </a:extLst>
                </a:gridCol>
                <a:gridCol w="3125700">
                  <a:extLst>
                    <a:ext uri="{9D8B030D-6E8A-4147-A177-3AD203B41FA5}">
                      <a16:colId xmlns:a16="http://schemas.microsoft.com/office/drawing/2014/main" val="4261874689"/>
                    </a:ext>
                  </a:extLst>
                </a:gridCol>
                <a:gridCol w="3094960">
                  <a:extLst>
                    <a:ext uri="{9D8B030D-6E8A-4147-A177-3AD203B41FA5}">
                      <a16:colId xmlns:a16="http://schemas.microsoft.com/office/drawing/2014/main" val="2388266837"/>
                    </a:ext>
                  </a:extLst>
                </a:gridCol>
              </a:tblGrid>
              <a:tr h="7669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2400" dirty="0">
                          <a:effectLst/>
                        </a:rPr>
                        <a:t> </a:t>
                      </a:r>
                      <a:endParaRPr lang="el-GR" sz="2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2400" dirty="0">
                          <a:effectLst/>
                        </a:rPr>
                        <a:t>Verbe ou expression</a:t>
                      </a:r>
                      <a:endParaRPr lang="el-GR" sz="2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2400">
                          <a:effectLst/>
                        </a:rPr>
                        <a:t>Phrase authentique </a:t>
                      </a:r>
                      <a:endParaRPr lang="el-GR" sz="2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2400" dirty="0">
                          <a:effectLst/>
                        </a:rPr>
                        <a:t>Traduction en grec</a:t>
                      </a:r>
                      <a:endParaRPr lang="el-GR" sz="2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2489812"/>
                  </a:ext>
                </a:extLst>
              </a:tr>
            </a:tbl>
          </a:graphicData>
        </a:graphic>
      </p:graphicFrame>
      <p:graphicFrame>
        <p:nvGraphicFramePr>
          <p:cNvPr id="6" name="Πίνακας 5">
            <a:extLst>
              <a:ext uri="{FF2B5EF4-FFF2-40B4-BE49-F238E27FC236}">
                <a16:creationId xmlns:a16="http://schemas.microsoft.com/office/drawing/2014/main" id="{93FFD8E0-C124-8B84-EF6B-4802353EE2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892236"/>
              </p:ext>
            </p:extLst>
          </p:nvPr>
        </p:nvGraphicFramePr>
        <p:xfrm>
          <a:off x="154745" y="2391508"/>
          <a:ext cx="11591778" cy="409138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07020">
                  <a:extLst>
                    <a:ext uri="{9D8B030D-6E8A-4147-A177-3AD203B41FA5}">
                      <a16:colId xmlns:a16="http://schemas.microsoft.com/office/drawing/2014/main" val="2043187762"/>
                    </a:ext>
                  </a:extLst>
                </a:gridCol>
                <a:gridCol w="4664098">
                  <a:extLst>
                    <a:ext uri="{9D8B030D-6E8A-4147-A177-3AD203B41FA5}">
                      <a16:colId xmlns:a16="http://schemas.microsoft.com/office/drawing/2014/main" val="3409300030"/>
                    </a:ext>
                  </a:extLst>
                </a:gridCol>
                <a:gridCol w="3035041">
                  <a:extLst>
                    <a:ext uri="{9D8B030D-6E8A-4147-A177-3AD203B41FA5}">
                      <a16:colId xmlns:a16="http://schemas.microsoft.com/office/drawing/2014/main" val="2658924263"/>
                    </a:ext>
                  </a:extLst>
                </a:gridCol>
                <a:gridCol w="3185619">
                  <a:extLst>
                    <a:ext uri="{9D8B030D-6E8A-4147-A177-3AD203B41FA5}">
                      <a16:colId xmlns:a16="http://schemas.microsoft.com/office/drawing/2014/main" val="4057474965"/>
                    </a:ext>
                  </a:extLst>
                </a:gridCol>
              </a:tblGrid>
              <a:tr h="14648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100">
                          <a:effectLst/>
                        </a:rPr>
                        <a:t>quitter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100">
                          <a:effectLst/>
                        </a:rPr>
                        <a:t>- Les jeunes ne </a:t>
                      </a:r>
                      <a:r>
                        <a:rPr lang="fr-FR" sz="1100" u="sng">
                          <a:effectLst/>
                        </a:rPr>
                        <a:t>quittent</a:t>
                      </a:r>
                      <a:r>
                        <a:rPr lang="fr-FR" sz="1100">
                          <a:effectLst/>
                        </a:rPr>
                        <a:t> jamais leur portable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100">
                          <a:effectLst/>
                        </a:rPr>
                        <a:t>Au téléphone, on dit : 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100">
                          <a:effectLst/>
                        </a:rPr>
                        <a:t>- Quitte pas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100">
                          <a:effectLst/>
                        </a:rPr>
                        <a:t>- Ne quittez pas !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l-GR" sz="1100">
                          <a:effectLst/>
                        </a:rPr>
                        <a:t>Αφήνουν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el-GR" sz="11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el-GR" sz="11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el-GR" sz="11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el-GR" sz="1100">
                          <a:effectLst/>
                        </a:rPr>
                        <a:t>Μισό λεπτό! 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</a:pPr>
                      <a:r>
                        <a:rPr lang="el-GR" sz="1100">
                          <a:effectLst/>
                        </a:rPr>
                        <a:t>Περιμένετε παρακαλώ!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8053062"/>
                  </a:ext>
                </a:extLst>
              </a:tr>
              <a:tr h="7951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l-GR" sz="12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100" dirty="0">
                          <a:effectLst/>
                        </a:rPr>
                        <a:t> </a:t>
                      </a: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5711320"/>
                  </a:ext>
                </a:extLst>
              </a:tr>
              <a:tr h="3626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100">
                          <a:effectLst/>
                        </a:rPr>
                        <a:t>3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5015282"/>
                  </a:ext>
                </a:extLst>
              </a:tr>
              <a:tr h="7343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CA" sz="1100">
                          <a:effectLst/>
                        </a:rPr>
                        <a:t>4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6298826"/>
                  </a:ext>
                </a:extLst>
              </a:tr>
              <a:tr h="7343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6201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001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5E943F4-31FF-592C-D2B8-E4BEEE416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Grammaire</a:t>
            </a:r>
            <a:r>
              <a:rPr lang="en-US" b="1" dirty="0"/>
              <a:t> – </a:t>
            </a:r>
            <a:r>
              <a:rPr lang="en-US" b="1" dirty="0" err="1"/>
              <a:t>Négation</a:t>
            </a:r>
            <a:br>
              <a:rPr lang="en-US" b="1" dirty="0"/>
            </a:br>
            <a:r>
              <a:rPr lang="en-US" sz="2000" b="1" dirty="0"/>
              <a:t>d. </a:t>
            </a:r>
            <a:r>
              <a:rPr lang="fr-CA" sz="20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La négation (particules négatives) </a:t>
            </a:r>
            <a:br>
              <a:rPr lang="el-GR" sz="20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</a:br>
            <a:r>
              <a:rPr lang="el-GR" sz="2000" b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Νο</a:t>
            </a:r>
            <a:r>
              <a:rPr lang="fr-CA" sz="2000" b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tez</a:t>
            </a:r>
            <a:r>
              <a:rPr lang="fr-CA" sz="20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les phrases négatives du texte </a:t>
            </a:r>
            <a:br>
              <a:rPr lang="el-GR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</a:br>
            <a:endParaRPr lang="el-GR" b="1" dirty="0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D66BA84A-D427-179C-EB5F-85F2A07667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6548391"/>
              </p:ext>
            </p:extLst>
          </p:nvPr>
        </p:nvGraphicFramePr>
        <p:xfrm>
          <a:off x="838201" y="1690688"/>
          <a:ext cx="10655104" cy="14874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627275">
                  <a:extLst>
                    <a:ext uri="{9D8B030D-6E8A-4147-A177-3AD203B41FA5}">
                      <a16:colId xmlns:a16="http://schemas.microsoft.com/office/drawing/2014/main" val="4169073192"/>
                    </a:ext>
                  </a:extLst>
                </a:gridCol>
                <a:gridCol w="3095428">
                  <a:extLst>
                    <a:ext uri="{9D8B030D-6E8A-4147-A177-3AD203B41FA5}">
                      <a16:colId xmlns:a16="http://schemas.microsoft.com/office/drawing/2014/main" val="2539277539"/>
                    </a:ext>
                  </a:extLst>
                </a:gridCol>
                <a:gridCol w="2932401">
                  <a:extLst>
                    <a:ext uri="{9D8B030D-6E8A-4147-A177-3AD203B41FA5}">
                      <a16:colId xmlns:a16="http://schemas.microsoft.com/office/drawing/2014/main" val="2794661365"/>
                    </a:ext>
                  </a:extLst>
                </a:gridCol>
              </a:tblGrid>
              <a:tr h="4831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3200">
                          <a:effectLst/>
                        </a:rPr>
                        <a:t>soutenu</a:t>
                      </a:r>
                      <a:endParaRPr lang="el-GR" sz="3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CA" sz="3200">
                          <a:effectLst/>
                        </a:rPr>
                        <a:t>standard</a:t>
                      </a:r>
                      <a:endParaRPr lang="el-GR" sz="3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3200" dirty="0">
                          <a:effectLst/>
                        </a:rPr>
                        <a:t>familier</a:t>
                      </a:r>
                      <a:endParaRPr lang="el-GR" sz="3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5483450"/>
                  </a:ext>
                </a:extLst>
              </a:tr>
              <a:tr h="9913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fr-CA" sz="1600" dirty="0">
                          <a:effectLst/>
                        </a:rPr>
                        <a:t>Ils ne le quittent point !</a:t>
                      </a:r>
                      <a:endParaRPr lang="el-GR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CA" sz="1400" dirty="0">
                          <a:effectLst/>
                        </a:rPr>
                        <a:t>Ils ne le quittent jamais</a:t>
                      </a:r>
                      <a:endParaRPr lang="el-GR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fr-FR" sz="1400" dirty="0">
                          <a:effectLst/>
                        </a:rPr>
                        <a:t>Ils le quittent jamais</a:t>
                      </a:r>
                      <a:endParaRPr lang="el-GR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3322064"/>
                  </a:ext>
                </a:extLst>
              </a:tr>
            </a:tbl>
          </a:graphicData>
        </a:graphic>
      </p:graphicFrame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id="{58C1FDC4-D80B-8697-955D-224B54C157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526525"/>
              </p:ext>
            </p:extLst>
          </p:nvPr>
        </p:nvGraphicFramePr>
        <p:xfrm>
          <a:off x="838202" y="3178178"/>
          <a:ext cx="10655103" cy="3187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621694">
                  <a:extLst>
                    <a:ext uri="{9D8B030D-6E8A-4147-A177-3AD203B41FA5}">
                      <a16:colId xmlns:a16="http://schemas.microsoft.com/office/drawing/2014/main" val="3353189637"/>
                    </a:ext>
                  </a:extLst>
                </a:gridCol>
                <a:gridCol w="3087756">
                  <a:extLst>
                    <a:ext uri="{9D8B030D-6E8A-4147-A177-3AD203B41FA5}">
                      <a16:colId xmlns:a16="http://schemas.microsoft.com/office/drawing/2014/main" val="275125795"/>
                    </a:ext>
                  </a:extLst>
                </a:gridCol>
                <a:gridCol w="2945653">
                  <a:extLst>
                    <a:ext uri="{9D8B030D-6E8A-4147-A177-3AD203B41FA5}">
                      <a16:colId xmlns:a16="http://schemas.microsoft.com/office/drawing/2014/main" val="520118395"/>
                    </a:ext>
                  </a:extLst>
                </a:gridCol>
              </a:tblGrid>
              <a:tr h="86666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</a:pPr>
                      <a:r>
                        <a:rPr lang="fr-CA" sz="1100" dirty="0">
                          <a:effectLst/>
                        </a:rPr>
                        <a:t> </a:t>
                      </a:r>
                      <a:endParaRPr lang="el-GR" sz="12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6353831"/>
                  </a:ext>
                </a:extLst>
              </a:tr>
              <a:tr h="116016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</a:pPr>
                      <a:r>
                        <a:rPr lang="en-US" sz="1100">
                          <a:effectLst/>
                        </a:rPr>
                        <a:t> 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0094381"/>
                  </a:ext>
                </a:extLst>
              </a:tr>
              <a:tr h="116016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l-GR" sz="1200">
                        <a:effectLst/>
                      </a:endParaRPr>
                    </a:p>
                    <a:p>
                      <a:pPr>
                        <a:lnSpc>
                          <a:spcPct val="106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8569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3695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83CD56-0BCC-E31F-C402-A83CB503F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dirty="0">
                <a:solidFill>
                  <a:srgbClr val="00B0F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Participe présent</a:t>
            </a:r>
            <a:br>
              <a:rPr lang="el-GR" dirty="0">
                <a:latin typeface="Times New Roman" panose="02020603050405020304" pitchFamily="18" charset="0"/>
                <a:ea typeface="SimSun" panose="02010600030101010101" pitchFamily="2" charset="-122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953FBBA-2A07-B7C2-A119-442FE7ADD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</a:pPr>
            <a:r>
              <a:rPr lang="fr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 carte ou avec un forfait, les jeunes doivent apprendre à gérer leur budget, les parents </a:t>
            </a:r>
            <a:r>
              <a:rPr lang="fr-CA" sz="180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n’étant pas </a:t>
            </a:r>
            <a:r>
              <a:rPr lang="fr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prêts à engloutir des sommes folles dans le portable de leur enfant.</a:t>
            </a:r>
            <a:endParaRPr lang="el-GR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>
              <a:lnSpc>
                <a:spcPct val="115000"/>
              </a:lnSpc>
            </a:pPr>
            <a:r>
              <a:rPr lang="fr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 carte ou avec un forfait, les jeunes doivent apprendre à gérer leur budget, </a:t>
            </a:r>
            <a:r>
              <a:rPr lang="fr-CA" sz="180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parce que </a:t>
            </a:r>
            <a:r>
              <a:rPr lang="fr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les parents </a:t>
            </a:r>
            <a:r>
              <a:rPr lang="fr-CA" sz="1800" dirty="0">
                <a:solidFill>
                  <a:srgbClr val="00B0F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ne sont pas </a:t>
            </a:r>
            <a:r>
              <a:rPr lang="fr-CA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prêts à engloutir des sommes folles dans le portable de leur enfant.</a:t>
            </a:r>
            <a:endParaRPr lang="el-GR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 algn="just">
              <a:lnSpc>
                <a:spcPct val="115000"/>
              </a:lnSpc>
              <a:buNone/>
            </a:pPr>
            <a:endParaRPr lang="el-GR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2351453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888</Words>
  <Application>Microsoft Office PowerPoint</Application>
  <PresentationFormat>Ευρεία οθόνη</PresentationFormat>
  <Paragraphs>105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Θέμα του Office</vt:lpstr>
      <vt:lpstr>641018 - Γραπτός Λόγος ΙΙ Εαρινό εξάμηνο 2024-2025</vt:lpstr>
      <vt:lpstr>Texte</vt:lpstr>
      <vt:lpstr>Questions</vt:lpstr>
      <vt:lpstr>Compte rendu</vt:lpstr>
      <vt:lpstr>Grammaire  a. Les phrases interrogatives  </vt:lpstr>
      <vt:lpstr>Grammaire b. Portée de la question</vt:lpstr>
      <vt:lpstr>Grammaire c. Groupe verbal</vt:lpstr>
      <vt:lpstr>Grammaire – Négation d. La négation (particules négatives)  Νοtez les phrases négatives du texte  </vt:lpstr>
      <vt:lpstr>Participe présent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641018 - Γραπτός Λόγος ΙΙ Εαρινό εξάμηνο 2022-2023</dc:title>
  <dc:creator>Anna Kalyva</dc:creator>
  <cp:lastModifiedBy>Anna Kalyva</cp:lastModifiedBy>
  <cp:revision>12</cp:revision>
  <dcterms:created xsi:type="dcterms:W3CDTF">2023-05-05T11:02:18Z</dcterms:created>
  <dcterms:modified xsi:type="dcterms:W3CDTF">2025-04-15T12:38:30Z</dcterms:modified>
</cp:coreProperties>
</file>