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9" r:id="rId12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722"/>
    <a:srgbClr val="FF9900"/>
    <a:srgbClr val="CC6600"/>
    <a:srgbClr val="FCF7F1"/>
    <a:srgbClr val="7F1FC7"/>
    <a:srgbClr val="B794F6"/>
    <a:srgbClr val="2B3922"/>
    <a:srgbClr val="B8D233"/>
    <a:srgbClr val="0000CC"/>
    <a:srgbClr val="3445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7440" autoAdjust="0"/>
  </p:normalViewPr>
  <p:slideViewPr>
    <p:cSldViewPr snapToGrid="0">
      <p:cViewPr varScale="1">
        <p:scale>
          <a:sx n="109" d="100"/>
          <a:sy n="109" d="100"/>
        </p:scale>
        <p:origin x="55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3A7515-7F6E-4545-A3DF-0E2CC2635A03}" type="doc">
      <dgm:prSet loTypeId="urn:microsoft.com/office/officeart/2005/8/layout/vList2" loCatId="list" qsTypeId="urn:microsoft.com/office/officeart/2005/8/quickstyle/simple5" qsCatId="simple" csTypeId="urn:microsoft.com/office/officeart/2005/8/colors/accent3_5" csCatId="accent3" phldr="1"/>
      <dgm:spPr/>
    </dgm:pt>
    <dgm:pt modelId="{39FECBB6-D343-4EA8-9718-C164687EFB8C}">
      <dgm:prSet phldrT="[Κείμενο]"/>
      <dgm:spPr/>
      <dgm:t>
        <a:bodyPr/>
        <a:lstStyle/>
        <a:p>
          <a:r>
            <a:rPr lang="en-US" dirty="0"/>
            <a:t>Unequal pay and recognition</a:t>
          </a:r>
          <a:endParaRPr lang="el-GR" dirty="0"/>
        </a:p>
      </dgm:t>
    </dgm:pt>
    <dgm:pt modelId="{16D95339-003A-4DD6-8145-E200ED1E0CB9}" type="parTrans" cxnId="{DE99E5DF-BCC7-4287-9A61-78E81C65F75E}">
      <dgm:prSet/>
      <dgm:spPr/>
      <dgm:t>
        <a:bodyPr/>
        <a:lstStyle/>
        <a:p>
          <a:endParaRPr lang="el-GR"/>
        </a:p>
      </dgm:t>
    </dgm:pt>
    <dgm:pt modelId="{F7CEB860-3F55-41BD-8C80-7A7000BE4C3A}" type="sibTrans" cxnId="{DE99E5DF-BCC7-4287-9A61-78E81C65F75E}">
      <dgm:prSet/>
      <dgm:spPr/>
      <dgm:t>
        <a:bodyPr/>
        <a:lstStyle/>
        <a:p>
          <a:endParaRPr lang="el-GR"/>
        </a:p>
      </dgm:t>
    </dgm:pt>
    <dgm:pt modelId="{5C66651C-D168-404F-87A0-383D9B019237}">
      <dgm:prSet phldrT="[Κείμενο]"/>
      <dgm:spPr/>
      <dgm:t>
        <a:bodyPr/>
        <a:lstStyle/>
        <a:p>
          <a:r>
            <a:rPr lang="en-US" dirty="0"/>
            <a:t>Lack of support for work–life balance</a:t>
          </a:r>
          <a:endParaRPr lang="el-GR" dirty="0"/>
        </a:p>
      </dgm:t>
    </dgm:pt>
    <dgm:pt modelId="{D9F943C7-7141-4E5D-A772-C0DB9FCE4A60}" type="parTrans" cxnId="{1944DD27-815A-4871-89F3-F07E9E0A2ACF}">
      <dgm:prSet/>
      <dgm:spPr/>
      <dgm:t>
        <a:bodyPr/>
        <a:lstStyle/>
        <a:p>
          <a:endParaRPr lang="el-GR"/>
        </a:p>
      </dgm:t>
    </dgm:pt>
    <dgm:pt modelId="{C244F1F2-55BD-40BE-A615-33991941E997}" type="sibTrans" cxnId="{1944DD27-815A-4871-89F3-F07E9E0A2ACF}">
      <dgm:prSet/>
      <dgm:spPr/>
      <dgm:t>
        <a:bodyPr/>
        <a:lstStyle/>
        <a:p>
          <a:endParaRPr lang="el-GR"/>
        </a:p>
      </dgm:t>
    </dgm:pt>
    <dgm:pt modelId="{948D8CD8-0838-446D-8208-BCFB99BEE500}">
      <dgm:prSet/>
      <dgm:spPr/>
      <dgm:t>
        <a:bodyPr/>
        <a:lstStyle/>
        <a:p>
          <a:r>
            <a:rPr lang="en-US"/>
            <a:t>Gender bias and stereotypes in hiring and promotion </a:t>
          </a:r>
          <a:endParaRPr lang="el-GR" dirty="0"/>
        </a:p>
      </dgm:t>
    </dgm:pt>
    <dgm:pt modelId="{9B04D41D-19BF-4F2A-9C89-49B9722FE8FA}" type="parTrans" cxnId="{CC0F8589-8D27-424A-81D0-AAAB5F6D9E7C}">
      <dgm:prSet/>
      <dgm:spPr/>
      <dgm:t>
        <a:bodyPr/>
        <a:lstStyle/>
        <a:p>
          <a:endParaRPr lang="el-GR"/>
        </a:p>
      </dgm:t>
    </dgm:pt>
    <dgm:pt modelId="{36D4EB6F-C4EF-4CC0-9F64-9DBEE5E1771F}" type="sibTrans" cxnId="{CC0F8589-8D27-424A-81D0-AAAB5F6D9E7C}">
      <dgm:prSet/>
      <dgm:spPr/>
      <dgm:t>
        <a:bodyPr/>
        <a:lstStyle/>
        <a:p>
          <a:endParaRPr lang="el-GR"/>
        </a:p>
      </dgm:t>
    </dgm:pt>
    <dgm:pt modelId="{1113C724-C2C4-4448-96BC-6EDF0A2387A1}" type="pres">
      <dgm:prSet presAssocID="{7E3A7515-7F6E-4545-A3DF-0E2CC2635A03}" presName="linear" presStyleCnt="0">
        <dgm:presLayoutVars>
          <dgm:animLvl val="lvl"/>
          <dgm:resizeHandles val="exact"/>
        </dgm:presLayoutVars>
      </dgm:prSet>
      <dgm:spPr/>
    </dgm:pt>
    <dgm:pt modelId="{103DD555-5263-4A97-AE1F-CAB8ED9F4BF0}" type="pres">
      <dgm:prSet presAssocID="{948D8CD8-0838-446D-8208-BCFB99BEE50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8A126D5-F09F-43C2-97F3-013F78FB5EA2}" type="pres">
      <dgm:prSet presAssocID="{36D4EB6F-C4EF-4CC0-9F64-9DBEE5E1771F}" presName="spacer" presStyleCnt="0"/>
      <dgm:spPr/>
    </dgm:pt>
    <dgm:pt modelId="{7BD4DD42-DFC4-4CB3-BA15-F7B12692FD42}" type="pres">
      <dgm:prSet presAssocID="{39FECBB6-D343-4EA8-9718-C164687EFB8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B0A6C2C-ACA0-4D97-BE01-B47C992168AA}" type="pres">
      <dgm:prSet presAssocID="{F7CEB860-3F55-41BD-8C80-7A7000BE4C3A}" presName="spacer" presStyleCnt="0"/>
      <dgm:spPr/>
    </dgm:pt>
    <dgm:pt modelId="{97A33ACD-3096-4C39-A9ED-615CC44E319C}" type="pres">
      <dgm:prSet presAssocID="{5C66651C-D168-404F-87A0-383D9B01923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944DD27-815A-4871-89F3-F07E9E0A2ACF}" srcId="{7E3A7515-7F6E-4545-A3DF-0E2CC2635A03}" destId="{5C66651C-D168-404F-87A0-383D9B019237}" srcOrd="2" destOrd="0" parTransId="{D9F943C7-7141-4E5D-A772-C0DB9FCE4A60}" sibTransId="{C244F1F2-55BD-40BE-A615-33991941E997}"/>
    <dgm:cxn modelId="{D097AE3E-D13D-453F-998E-B5BF611CFF09}" type="presOf" srcId="{948D8CD8-0838-446D-8208-BCFB99BEE500}" destId="{103DD555-5263-4A97-AE1F-CAB8ED9F4BF0}" srcOrd="0" destOrd="0" presId="urn:microsoft.com/office/officeart/2005/8/layout/vList2"/>
    <dgm:cxn modelId="{AE3BA85E-B05E-44CB-8392-FF4333D4FD0B}" type="presOf" srcId="{39FECBB6-D343-4EA8-9718-C164687EFB8C}" destId="{7BD4DD42-DFC4-4CB3-BA15-F7B12692FD42}" srcOrd="0" destOrd="0" presId="urn:microsoft.com/office/officeart/2005/8/layout/vList2"/>
    <dgm:cxn modelId="{CC0F8589-8D27-424A-81D0-AAAB5F6D9E7C}" srcId="{7E3A7515-7F6E-4545-A3DF-0E2CC2635A03}" destId="{948D8CD8-0838-446D-8208-BCFB99BEE500}" srcOrd="0" destOrd="0" parTransId="{9B04D41D-19BF-4F2A-9C89-49B9722FE8FA}" sibTransId="{36D4EB6F-C4EF-4CC0-9F64-9DBEE5E1771F}"/>
    <dgm:cxn modelId="{8CF3FBBB-08A1-427D-B5EE-679CCDBD2FE8}" type="presOf" srcId="{5C66651C-D168-404F-87A0-383D9B019237}" destId="{97A33ACD-3096-4C39-A9ED-615CC44E319C}" srcOrd="0" destOrd="0" presId="urn:microsoft.com/office/officeart/2005/8/layout/vList2"/>
    <dgm:cxn modelId="{FBA9D2C0-D4AE-4DA3-B581-241531F24C83}" type="presOf" srcId="{7E3A7515-7F6E-4545-A3DF-0E2CC2635A03}" destId="{1113C724-C2C4-4448-96BC-6EDF0A2387A1}" srcOrd="0" destOrd="0" presId="urn:microsoft.com/office/officeart/2005/8/layout/vList2"/>
    <dgm:cxn modelId="{DE99E5DF-BCC7-4287-9A61-78E81C65F75E}" srcId="{7E3A7515-7F6E-4545-A3DF-0E2CC2635A03}" destId="{39FECBB6-D343-4EA8-9718-C164687EFB8C}" srcOrd="1" destOrd="0" parTransId="{16D95339-003A-4DD6-8145-E200ED1E0CB9}" sibTransId="{F7CEB860-3F55-41BD-8C80-7A7000BE4C3A}"/>
    <dgm:cxn modelId="{1B0FA7F8-83F2-4333-A6AA-B219A9E9ECF8}" type="presParOf" srcId="{1113C724-C2C4-4448-96BC-6EDF0A2387A1}" destId="{103DD555-5263-4A97-AE1F-CAB8ED9F4BF0}" srcOrd="0" destOrd="0" presId="urn:microsoft.com/office/officeart/2005/8/layout/vList2"/>
    <dgm:cxn modelId="{520722E1-1041-4F51-9517-9494EEDE4A62}" type="presParOf" srcId="{1113C724-C2C4-4448-96BC-6EDF0A2387A1}" destId="{F8A126D5-F09F-43C2-97F3-013F78FB5EA2}" srcOrd="1" destOrd="0" presId="urn:microsoft.com/office/officeart/2005/8/layout/vList2"/>
    <dgm:cxn modelId="{19EB570E-3B49-43AA-8E9B-6F4EC84DE04A}" type="presParOf" srcId="{1113C724-C2C4-4448-96BC-6EDF0A2387A1}" destId="{7BD4DD42-DFC4-4CB3-BA15-F7B12692FD42}" srcOrd="2" destOrd="0" presId="urn:microsoft.com/office/officeart/2005/8/layout/vList2"/>
    <dgm:cxn modelId="{ED619DD3-8E73-41F8-8733-A8E6AFA945F6}" type="presParOf" srcId="{1113C724-C2C4-4448-96BC-6EDF0A2387A1}" destId="{5B0A6C2C-ACA0-4D97-BE01-B47C992168AA}" srcOrd="3" destOrd="0" presId="urn:microsoft.com/office/officeart/2005/8/layout/vList2"/>
    <dgm:cxn modelId="{A6537C11-4A94-437F-A483-DAF69C7F0EF3}" type="presParOf" srcId="{1113C724-C2C4-4448-96BC-6EDF0A2387A1}" destId="{97A33ACD-3096-4C39-A9ED-615CC44E319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9349AE-7098-46A5-B254-523F9132D07A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l-GR"/>
        </a:p>
      </dgm:t>
    </dgm:pt>
    <dgm:pt modelId="{03E43FD8-E457-436B-B3CE-EAD470169470}">
      <dgm:prSet phldrT="[Κείμενο]" custT="1"/>
      <dgm:spPr/>
      <dgm:t>
        <a:bodyPr/>
        <a:lstStyle/>
        <a:p>
          <a:pPr>
            <a:buNone/>
          </a:pPr>
          <a:r>
            <a:rPr lang="en-US" sz="2000" b="1" dirty="0"/>
            <a:t>6.000+ members </a:t>
          </a:r>
          <a:r>
            <a:rPr lang="en-US" sz="2000" dirty="0"/>
            <a:t>and </a:t>
          </a:r>
          <a:r>
            <a:rPr lang="en-US" sz="2000" b="1" dirty="0"/>
            <a:t>120+ chapters </a:t>
          </a:r>
          <a:r>
            <a:rPr lang="en-US" sz="2000" dirty="0"/>
            <a:t>across the United States</a:t>
          </a:r>
          <a:endParaRPr lang="el-GR" sz="2000" dirty="0"/>
        </a:p>
      </dgm:t>
    </dgm:pt>
    <dgm:pt modelId="{B79B814D-6402-4923-A934-BB00E1183553}" type="parTrans" cxnId="{9F304478-2A09-4FFC-B2BF-7B5C00767121}">
      <dgm:prSet/>
      <dgm:spPr/>
      <dgm:t>
        <a:bodyPr/>
        <a:lstStyle/>
        <a:p>
          <a:endParaRPr lang="el-GR"/>
        </a:p>
      </dgm:t>
    </dgm:pt>
    <dgm:pt modelId="{98C3167B-153A-41F3-83DC-D1D468B9CD5B}" type="sibTrans" cxnId="{9F304478-2A09-4FFC-B2BF-7B5C00767121}">
      <dgm:prSet/>
      <dgm:spPr/>
      <dgm:t>
        <a:bodyPr/>
        <a:lstStyle/>
        <a:p>
          <a:endParaRPr lang="el-GR"/>
        </a:p>
      </dgm:t>
    </dgm:pt>
    <dgm:pt modelId="{F31A0C94-D8C1-491F-8CCD-307422B2D5CE}">
      <dgm:prSet phldrT="[Κείμενο]" phldr="0"/>
      <dgm:spPr/>
      <dgm:t>
        <a:bodyPr/>
        <a:lstStyle/>
        <a:p>
          <a:r>
            <a:rPr lang="en-US" dirty="0"/>
            <a:t>One of the </a:t>
          </a:r>
          <a:r>
            <a:rPr lang="en-US" b="1" dirty="0"/>
            <a:t>oldest women-focused </a:t>
          </a:r>
          <a:r>
            <a:rPr lang="en-US" dirty="0"/>
            <a:t>construction organization since 1953</a:t>
          </a:r>
          <a:endParaRPr lang="el-GR" dirty="0"/>
        </a:p>
      </dgm:t>
    </dgm:pt>
    <dgm:pt modelId="{4618D138-88B6-4CA9-ADB0-C4C449827F48}" type="parTrans" cxnId="{A995A01B-4BE6-4F50-A215-6F4D2F38716D}">
      <dgm:prSet/>
      <dgm:spPr/>
      <dgm:t>
        <a:bodyPr/>
        <a:lstStyle/>
        <a:p>
          <a:endParaRPr lang="el-GR"/>
        </a:p>
      </dgm:t>
    </dgm:pt>
    <dgm:pt modelId="{9C4403F2-E0D8-454E-ADBC-D4C30F2D0DC5}" type="sibTrans" cxnId="{A995A01B-4BE6-4F50-A215-6F4D2F38716D}">
      <dgm:prSet/>
      <dgm:spPr/>
      <dgm:t>
        <a:bodyPr/>
        <a:lstStyle/>
        <a:p>
          <a:endParaRPr lang="el-GR"/>
        </a:p>
      </dgm:t>
    </dgm:pt>
    <dgm:pt modelId="{AD756AF4-4B51-46A3-B836-8E693FDFA32E}">
      <dgm:prSet phldrT="[Κείμενο]" phldr="0"/>
      <dgm:spPr/>
      <dgm:t>
        <a:bodyPr/>
        <a:lstStyle/>
        <a:p>
          <a:r>
            <a:rPr lang="en-US" dirty="0"/>
            <a:t>Hosts </a:t>
          </a:r>
          <a:r>
            <a:rPr lang="en-US" b="1" dirty="0"/>
            <a:t>events</a:t>
          </a:r>
          <a:r>
            <a:rPr lang="en-US" dirty="0"/>
            <a:t>, training programs, </a:t>
          </a:r>
          <a:r>
            <a:rPr lang="en-US" b="1" dirty="0"/>
            <a:t>awards</a:t>
          </a:r>
          <a:r>
            <a:rPr lang="en-US" dirty="0"/>
            <a:t>, and </a:t>
          </a:r>
          <a:r>
            <a:rPr lang="en-US" b="1" dirty="0"/>
            <a:t>professional workshops</a:t>
          </a:r>
          <a:endParaRPr lang="el-GR" b="1" dirty="0"/>
        </a:p>
      </dgm:t>
    </dgm:pt>
    <dgm:pt modelId="{B99C8293-B5E3-4C62-852F-961BF4D81D30}" type="parTrans" cxnId="{640F8216-F1AE-4536-B529-9070827F7D76}">
      <dgm:prSet/>
      <dgm:spPr/>
      <dgm:t>
        <a:bodyPr/>
        <a:lstStyle/>
        <a:p>
          <a:endParaRPr lang="el-GR"/>
        </a:p>
      </dgm:t>
    </dgm:pt>
    <dgm:pt modelId="{30C55E3A-2AB3-4E04-AA44-DB49565C3135}" type="sibTrans" cxnId="{640F8216-F1AE-4536-B529-9070827F7D76}">
      <dgm:prSet/>
      <dgm:spPr/>
      <dgm:t>
        <a:bodyPr/>
        <a:lstStyle/>
        <a:p>
          <a:endParaRPr lang="el-GR"/>
        </a:p>
      </dgm:t>
    </dgm:pt>
    <dgm:pt modelId="{04768950-27EF-4A14-97A5-6C1A0DC03CC6}" type="pres">
      <dgm:prSet presAssocID="{1A9349AE-7098-46A5-B254-523F9132D07A}" presName="Name0" presStyleCnt="0">
        <dgm:presLayoutVars>
          <dgm:chMax val="7"/>
          <dgm:chPref val="7"/>
          <dgm:dir/>
        </dgm:presLayoutVars>
      </dgm:prSet>
      <dgm:spPr/>
    </dgm:pt>
    <dgm:pt modelId="{72084F18-58CA-4097-9FF0-B8FF89AD328E}" type="pres">
      <dgm:prSet presAssocID="{1A9349AE-7098-46A5-B254-523F9132D07A}" presName="Name1" presStyleCnt="0"/>
      <dgm:spPr/>
    </dgm:pt>
    <dgm:pt modelId="{A5C760F7-E7E1-4835-B99A-38D0C521C9F0}" type="pres">
      <dgm:prSet presAssocID="{1A9349AE-7098-46A5-B254-523F9132D07A}" presName="cycle" presStyleCnt="0"/>
      <dgm:spPr/>
    </dgm:pt>
    <dgm:pt modelId="{B7EFC409-98E1-42A2-BFC3-B5391B106266}" type="pres">
      <dgm:prSet presAssocID="{1A9349AE-7098-46A5-B254-523F9132D07A}" presName="srcNode" presStyleLbl="node1" presStyleIdx="0" presStyleCnt="3"/>
      <dgm:spPr/>
    </dgm:pt>
    <dgm:pt modelId="{229B0F53-B4F8-424C-AE5D-842ED357C32A}" type="pres">
      <dgm:prSet presAssocID="{1A9349AE-7098-46A5-B254-523F9132D07A}" presName="conn" presStyleLbl="parChTrans1D2" presStyleIdx="0" presStyleCnt="1"/>
      <dgm:spPr/>
    </dgm:pt>
    <dgm:pt modelId="{18ABD477-5181-47A5-853D-998A9DA47E5E}" type="pres">
      <dgm:prSet presAssocID="{1A9349AE-7098-46A5-B254-523F9132D07A}" presName="extraNode" presStyleLbl="node1" presStyleIdx="0" presStyleCnt="3"/>
      <dgm:spPr/>
    </dgm:pt>
    <dgm:pt modelId="{5107BE37-DC40-44AB-A22C-3580CE0A27A1}" type="pres">
      <dgm:prSet presAssocID="{1A9349AE-7098-46A5-B254-523F9132D07A}" presName="dstNode" presStyleLbl="node1" presStyleIdx="0" presStyleCnt="3"/>
      <dgm:spPr/>
    </dgm:pt>
    <dgm:pt modelId="{29CE9C53-41E2-477B-BC06-91E7F585017A}" type="pres">
      <dgm:prSet presAssocID="{03E43FD8-E457-436B-B3CE-EAD470169470}" presName="text_1" presStyleLbl="node1" presStyleIdx="0" presStyleCnt="3">
        <dgm:presLayoutVars>
          <dgm:bulletEnabled val="1"/>
        </dgm:presLayoutVars>
      </dgm:prSet>
      <dgm:spPr/>
    </dgm:pt>
    <dgm:pt modelId="{6A5BD780-E558-4459-942B-61615EE60DB0}" type="pres">
      <dgm:prSet presAssocID="{03E43FD8-E457-436B-B3CE-EAD470169470}" presName="accent_1" presStyleCnt="0"/>
      <dgm:spPr/>
    </dgm:pt>
    <dgm:pt modelId="{8B92034B-2265-4537-AEFF-A9E662165CD0}" type="pres">
      <dgm:prSet presAssocID="{03E43FD8-E457-436B-B3CE-EAD470169470}" presName="accentRepeatNode" presStyleLbl="solidFgAcc1" presStyleIdx="0" presStyleCnt="3"/>
      <dgm:spPr/>
    </dgm:pt>
    <dgm:pt modelId="{7E8AC6D3-AFFF-40C5-B906-22D28017DE85}" type="pres">
      <dgm:prSet presAssocID="{AD756AF4-4B51-46A3-B836-8E693FDFA32E}" presName="text_2" presStyleLbl="node1" presStyleIdx="1" presStyleCnt="3">
        <dgm:presLayoutVars>
          <dgm:bulletEnabled val="1"/>
        </dgm:presLayoutVars>
      </dgm:prSet>
      <dgm:spPr/>
    </dgm:pt>
    <dgm:pt modelId="{AE661BF4-82D6-4A2B-84FD-F8B1FC51FF26}" type="pres">
      <dgm:prSet presAssocID="{AD756AF4-4B51-46A3-B836-8E693FDFA32E}" presName="accent_2" presStyleCnt="0"/>
      <dgm:spPr/>
    </dgm:pt>
    <dgm:pt modelId="{6E05FF4E-BF32-4B39-BD4E-86F30C3CDDA7}" type="pres">
      <dgm:prSet presAssocID="{AD756AF4-4B51-46A3-B836-8E693FDFA32E}" presName="accentRepeatNode" presStyleLbl="solidFgAcc1" presStyleIdx="1" presStyleCnt="3"/>
      <dgm:spPr/>
    </dgm:pt>
    <dgm:pt modelId="{ECBFA671-E295-4B69-A853-892F76EB63A3}" type="pres">
      <dgm:prSet presAssocID="{F31A0C94-D8C1-491F-8CCD-307422B2D5CE}" presName="text_3" presStyleLbl="node1" presStyleIdx="2" presStyleCnt="3">
        <dgm:presLayoutVars>
          <dgm:bulletEnabled val="1"/>
        </dgm:presLayoutVars>
      </dgm:prSet>
      <dgm:spPr/>
    </dgm:pt>
    <dgm:pt modelId="{285F875B-F71F-4234-B649-7A7DD7B639D8}" type="pres">
      <dgm:prSet presAssocID="{F31A0C94-D8C1-491F-8CCD-307422B2D5CE}" presName="accent_3" presStyleCnt="0"/>
      <dgm:spPr/>
    </dgm:pt>
    <dgm:pt modelId="{FE613910-9622-4FFE-B635-2F25EBA1AE5D}" type="pres">
      <dgm:prSet presAssocID="{F31A0C94-D8C1-491F-8CCD-307422B2D5CE}" presName="accentRepeatNode" presStyleLbl="solidFgAcc1" presStyleIdx="2" presStyleCnt="3"/>
      <dgm:spPr/>
    </dgm:pt>
  </dgm:ptLst>
  <dgm:cxnLst>
    <dgm:cxn modelId="{640F8216-F1AE-4536-B529-9070827F7D76}" srcId="{1A9349AE-7098-46A5-B254-523F9132D07A}" destId="{AD756AF4-4B51-46A3-B836-8E693FDFA32E}" srcOrd="1" destOrd="0" parTransId="{B99C8293-B5E3-4C62-852F-961BF4D81D30}" sibTransId="{30C55E3A-2AB3-4E04-AA44-DB49565C3135}"/>
    <dgm:cxn modelId="{A995A01B-4BE6-4F50-A215-6F4D2F38716D}" srcId="{1A9349AE-7098-46A5-B254-523F9132D07A}" destId="{F31A0C94-D8C1-491F-8CCD-307422B2D5CE}" srcOrd="2" destOrd="0" parTransId="{4618D138-88B6-4CA9-ADB0-C4C449827F48}" sibTransId="{9C4403F2-E0D8-454E-ADBC-D4C30F2D0DC5}"/>
    <dgm:cxn modelId="{B5344A3B-45D8-4F8B-8C65-2C61A0E09950}" type="presOf" srcId="{98C3167B-153A-41F3-83DC-D1D468B9CD5B}" destId="{229B0F53-B4F8-424C-AE5D-842ED357C32A}" srcOrd="0" destOrd="0" presId="urn:microsoft.com/office/officeart/2008/layout/VerticalCurvedList"/>
    <dgm:cxn modelId="{5D68D863-1B04-427D-85EF-D76058DBFC30}" type="presOf" srcId="{F31A0C94-D8C1-491F-8CCD-307422B2D5CE}" destId="{ECBFA671-E295-4B69-A853-892F76EB63A3}" srcOrd="0" destOrd="0" presId="urn:microsoft.com/office/officeart/2008/layout/VerticalCurvedList"/>
    <dgm:cxn modelId="{9F304478-2A09-4FFC-B2BF-7B5C00767121}" srcId="{1A9349AE-7098-46A5-B254-523F9132D07A}" destId="{03E43FD8-E457-436B-B3CE-EAD470169470}" srcOrd="0" destOrd="0" parTransId="{B79B814D-6402-4923-A934-BB00E1183553}" sibTransId="{98C3167B-153A-41F3-83DC-D1D468B9CD5B}"/>
    <dgm:cxn modelId="{B96A247A-461E-4548-8AD5-11A3F78B1E86}" type="presOf" srcId="{AD756AF4-4B51-46A3-B836-8E693FDFA32E}" destId="{7E8AC6D3-AFFF-40C5-B906-22D28017DE85}" srcOrd="0" destOrd="0" presId="urn:microsoft.com/office/officeart/2008/layout/VerticalCurvedList"/>
    <dgm:cxn modelId="{86E7A796-6B56-4355-B536-DA353D7D92EB}" type="presOf" srcId="{1A9349AE-7098-46A5-B254-523F9132D07A}" destId="{04768950-27EF-4A14-97A5-6C1A0DC03CC6}" srcOrd="0" destOrd="0" presId="urn:microsoft.com/office/officeart/2008/layout/VerticalCurvedList"/>
    <dgm:cxn modelId="{080613EB-B5DF-499E-B029-63CE4408A30A}" type="presOf" srcId="{03E43FD8-E457-436B-B3CE-EAD470169470}" destId="{29CE9C53-41E2-477B-BC06-91E7F585017A}" srcOrd="0" destOrd="0" presId="urn:microsoft.com/office/officeart/2008/layout/VerticalCurvedList"/>
    <dgm:cxn modelId="{8E269425-96CB-4329-9425-8DD1DFB658DA}" type="presParOf" srcId="{04768950-27EF-4A14-97A5-6C1A0DC03CC6}" destId="{72084F18-58CA-4097-9FF0-B8FF89AD328E}" srcOrd="0" destOrd="0" presId="urn:microsoft.com/office/officeart/2008/layout/VerticalCurvedList"/>
    <dgm:cxn modelId="{28827BAC-61EB-4C22-A773-1F8C00A5D3C9}" type="presParOf" srcId="{72084F18-58CA-4097-9FF0-B8FF89AD328E}" destId="{A5C760F7-E7E1-4835-B99A-38D0C521C9F0}" srcOrd="0" destOrd="0" presId="urn:microsoft.com/office/officeart/2008/layout/VerticalCurvedList"/>
    <dgm:cxn modelId="{4CAAE1C7-2839-489F-8A94-BE033A441F3B}" type="presParOf" srcId="{A5C760F7-E7E1-4835-B99A-38D0C521C9F0}" destId="{B7EFC409-98E1-42A2-BFC3-B5391B106266}" srcOrd="0" destOrd="0" presId="urn:microsoft.com/office/officeart/2008/layout/VerticalCurvedList"/>
    <dgm:cxn modelId="{3B86802A-9D13-4DC5-89FC-0B7BCDA305BD}" type="presParOf" srcId="{A5C760F7-E7E1-4835-B99A-38D0C521C9F0}" destId="{229B0F53-B4F8-424C-AE5D-842ED357C32A}" srcOrd="1" destOrd="0" presId="urn:microsoft.com/office/officeart/2008/layout/VerticalCurvedList"/>
    <dgm:cxn modelId="{6435FD05-4CA7-43B3-8F3D-39ED064761F6}" type="presParOf" srcId="{A5C760F7-E7E1-4835-B99A-38D0C521C9F0}" destId="{18ABD477-5181-47A5-853D-998A9DA47E5E}" srcOrd="2" destOrd="0" presId="urn:microsoft.com/office/officeart/2008/layout/VerticalCurvedList"/>
    <dgm:cxn modelId="{8936AB61-7835-4CFA-A32A-EEFEB922F904}" type="presParOf" srcId="{A5C760F7-E7E1-4835-B99A-38D0C521C9F0}" destId="{5107BE37-DC40-44AB-A22C-3580CE0A27A1}" srcOrd="3" destOrd="0" presId="urn:microsoft.com/office/officeart/2008/layout/VerticalCurvedList"/>
    <dgm:cxn modelId="{EEC9C0F9-3315-4D4E-A159-9518616BC16B}" type="presParOf" srcId="{72084F18-58CA-4097-9FF0-B8FF89AD328E}" destId="{29CE9C53-41E2-477B-BC06-91E7F585017A}" srcOrd="1" destOrd="0" presId="urn:microsoft.com/office/officeart/2008/layout/VerticalCurvedList"/>
    <dgm:cxn modelId="{C5E2EA36-2101-408A-B2AE-83BEF775816E}" type="presParOf" srcId="{72084F18-58CA-4097-9FF0-B8FF89AD328E}" destId="{6A5BD780-E558-4459-942B-61615EE60DB0}" srcOrd="2" destOrd="0" presId="urn:microsoft.com/office/officeart/2008/layout/VerticalCurvedList"/>
    <dgm:cxn modelId="{55B7AA04-AAA2-4878-8E0B-BBB0C8DEBF64}" type="presParOf" srcId="{6A5BD780-E558-4459-942B-61615EE60DB0}" destId="{8B92034B-2265-4537-AEFF-A9E662165CD0}" srcOrd="0" destOrd="0" presId="urn:microsoft.com/office/officeart/2008/layout/VerticalCurvedList"/>
    <dgm:cxn modelId="{F3835C72-7BCA-43F9-B3B4-7C7F8F300855}" type="presParOf" srcId="{72084F18-58CA-4097-9FF0-B8FF89AD328E}" destId="{7E8AC6D3-AFFF-40C5-B906-22D28017DE85}" srcOrd="3" destOrd="0" presId="urn:microsoft.com/office/officeart/2008/layout/VerticalCurvedList"/>
    <dgm:cxn modelId="{9E8AF009-319B-482E-BCE0-A019A6D49F87}" type="presParOf" srcId="{72084F18-58CA-4097-9FF0-B8FF89AD328E}" destId="{AE661BF4-82D6-4A2B-84FD-F8B1FC51FF26}" srcOrd="4" destOrd="0" presId="urn:microsoft.com/office/officeart/2008/layout/VerticalCurvedList"/>
    <dgm:cxn modelId="{F8522F65-D6C0-483E-A02A-E8E715970B26}" type="presParOf" srcId="{AE661BF4-82D6-4A2B-84FD-F8B1FC51FF26}" destId="{6E05FF4E-BF32-4B39-BD4E-86F30C3CDDA7}" srcOrd="0" destOrd="0" presId="urn:microsoft.com/office/officeart/2008/layout/VerticalCurvedList"/>
    <dgm:cxn modelId="{0B50CA64-289B-4D43-853B-DD577F77A22E}" type="presParOf" srcId="{72084F18-58CA-4097-9FF0-B8FF89AD328E}" destId="{ECBFA671-E295-4B69-A853-892F76EB63A3}" srcOrd="5" destOrd="0" presId="urn:microsoft.com/office/officeart/2008/layout/VerticalCurvedList"/>
    <dgm:cxn modelId="{C27DC94A-894E-44CE-A741-908FD3190942}" type="presParOf" srcId="{72084F18-58CA-4097-9FF0-B8FF89AD328E}" destId="{285F875B-F71F-4234-B649-7A7DD7B639D8}" srcOrd="6" destOrd="0" presId="urn:microsoft.com/office/officeart/2008/layout/VerticalCurvedList"/>
    <dgm:cxn modelId="{EB064D9C-0748-4474-91B1-78DB5A9454AE}" type="presParOf" srcId="{285F875B-F71F-4234-B649-7A7DD7B639D8}" destId="{FE613910-9622-4FFE-B635-2F25EBA1AE5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6FFF4C-F45B-4FE0-B996-7C542734891B}" type="doc">
      <dgm:prSet loTypeId="urn:microsoft.com/office/officeart/2005/8/layout/cycle3" loCatId="cycle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el-GR"/>
        </a:p>
      </dgm:t>
    </dgm:pt>
    <dgm:pt modelId="{1AADB7F8-1EB0-4E3B-BBE3-D7026E58C53A}">
      <dgm:prSet phldrT="[Κείμενο]" phldr="0"/>
      <dgm:spPr/>
      <dgm:t>
        <a:bodyPr/>
        <a:lstStyle/>
        <a:p>
          <a:r>
            <a:rPr lang="en-US" dirty="0"/>
            <a:t>Diverse Perspectives</a:t>
          </a:r>
          <a:endParaRPr lang="el-GR" dirty="0"/>
        </a:p>
      </dgm:t>
    </dgm:pt>
    <dgm:pt modelId="{9B8F4FF4-8F2A-453F-A276-7FA8573077CB}" type="parTrans" cxnId="{919126E3-4814-469B-8B21-24DBA7C19274}">
      <dgm:prSet/>
      <dgm:spPr/>
      <dgm:t>
        <a:bodyPr/>
        <a:lstStyle/>
        <a:p>
          <a:endParaRPr lang="el-GR"/>
        </a:p>
      </dgm:t>
    </dgm:pt>
    <dgm:pt modelId="{D535E1EE-81E3-4B5D-A974-721939A8B3AF}" type="sibTrans" cxnId="{919126E3-4814-469B-8B21-24DBA7C19274}">
      <dgm:prSet/>
      <dgm:spPr/>
      <dgm:t>
        <a:bodyPr/>
        <a:lstStyle/>
        <a:p>
          <a:endParaRPr lang="el-GR"/>
        </a:p>
      </dgm:t>
    </dgm:pt>
    <dgm:pt modelId="{E3E40B6B-FAF0-4FE3-8FD5-7371D55DE587}">
      <dgm:prSet phldrT="[Κείμενο]" phldr="0"/>
      <dgm:spPr/>
      <dgm:t>
        <a:bodyPr/>
        <a:lstStyle/>
        <a:p>
          <a:r>
            <a:rPr lang="en-US" dirty="0"/>
            <a:t>Better Decision-Making</a:t>
          </a:r>
          <a:endParaRPr lang="el-GR" dirty="0"/>
        </a:p>
      </dgm:t>
    </dgm:pt>
    <dgm:pt modelId="{02BDB087-77DF-4068-AD9F-A6DE13A8C560}" type="parTrans" cxnId="{952B2A3D-2AE7-4679-BCC7-3DB4017D14A5}">
      <dgm:prSet/>
      <dgm:spPr/>
      <dgm:t>
        <a:bodyPr/>
        <a:lstStyle/>
        <a:p>
          <a:endParaRPr lang="el-GR"/>
        </a:p>
      </dgm:t>
    </dgm:pt>
    <dgm:pt modelId="{81C378FB-1716-4FD3-947D-A9D088C49769}" type="sibTrans" cxnId="{952B2A3D-2AE7-4679-BCC7-3DB4017D14A5}">
      <dgm:prSet/>
      <dgm:spPr/>
      <dgm:t>
        <a:bodyPr/>
        <a:lstStyle/>
        <a:p>
          <a:endParaRPr lang="el-GR"/>
        </a:p>
      </dgm:t>
    </dgm:pt>
    <dgm:pt modelId="{5E41F3C1-B234-412D-A7AA-B04D91202420}">
      <dgm:prSet phldrT="[Κείμενο]" phldr="0"/>
      <dgm:spPr/>
      <dgm:t>
        <a:bodyPr/>
        <a:lstStyle/>
        <a:p>
          <a:r>
            <a:rPr lang="en-US" dirty="0"/>
            <a:t>Increased Innovation</a:t>
          </a:r>
          <a:endParaRPr lang="el-GR" dirty="0"/>
        </a:p>
      </dgm:t>
    </dgm:pt>
    <dgm:pt modelId="{EB0935FB-0C30-4570-B06B-FA31BD01DD50}" type="parTrans" cxnId="{D611EB5D-E8A7-4349-A789-DB7E6231C861}">
      <dgm:prSet/>
      <dgm:spPr/>
      <dgm:t>
        <a:bodyPr/>
        <a:lstStyle/>
        <a:p>
          <a:endParaRPr lang="el-GR"/>
        </a:p>
      </dgm:t>
    </dgm:pt>
    <dgm:pt modelId="{B78B5472-7578-4D67-9092-30C13EB126ED}" type="sibTrans" cxnId="{D611EB5D-E8A7-4349-A789-DB7E6231C861}">
      <dgm:prSet/>
      <dgm:spPr/>
      <dgm:t>
        <a:bodyPr/>
        <a:lstStyle/>
        <a:p>
          <a:endParaRPr lang="el-GR"/>
        </a:p>
      </dgm:t>
    </dgm:pt>
    <dgm:pt modelId="{15953301-0B8D-4161-8734-2536001E4E8D}">
      <dgm:prSet phldrT="[Κείμενο]" phldr="0"/>
      <dgm:spPr/>
      <dgm:t>
        <a:bodyPr/>
        <a:lstStyle/>
        <a:p>
          <a:r>
            <a:rPr lang="en-US" dirty="0"/>
            <a:t>Stronger Business Performance</a:t>
          </a:r>
          <a:endParaRPr lang="el-GR" dirty="0"/>
        </a:p>
      </dgm:t>
    </dgm:pt>
    <dgm:pt modelId="{E72E326C-E851-4E00-B11C-D6BCB57BA73F}" type="parTrans" cxnId="{44346BC3-9BD0-4618-A852-CD4982B0AA8D}">
      <dgm:prSet/>
      <dgm:spPr/>
      <dgm:t>
        <a:bodyPr/>
        <a:lstStyle/>
        <a:p>
          <a:endParaRPr lang="el-GR"/>
        </a:p>
      </dgm:t>
    </dgm:pt>
    <dgm:pt modelId="{05F7B305-FB62-43C0-9038-A61E4991A16F}" type="sibTrans" cxnId="{44346BC3-9BD0-4618-A852-CD4982B0AA8D}">
      <dgm:prSet/>
      <dgm:spPr/>
      <dgm:t>
        <a:bodyPr/>
        <a:lstStyle/>
        <a:p>
          <a:endParaRPr lang="el-GR"/>
        </a:p>
      </dgm:t>
    </dgm:pt>
    <dgm:pt modelId="{375A378D-D5F1-4D84-BB35-99DE42DA5D35}">
      <dgm:prSet phldrT="[Κείμενο]" phldr="0"/>
      <dgm:spPr/>
      <dgm:t>
        <a:bodyPr/>
        <a:lstStyle/>
        <a:p>
          <a:r>
            <a:rPr lang="en-US" dirty="0"/>
            <a:t>Talent Attraction and Retention</a:t>
          </a:r>
          <a:endParaRPr lang="el-GR" dirty="0"/>
        </a:p>
      </dgm:t>
    </dgm:pt>
    <dgm:pt modelId="{3B66F5D4-4554-4842-8EA7-35602AA005E2}" type="parTrans" cxnId="{BD66D574-8BFE-4286-B087-73CB4FA73D66}">
      <dgm:prSet/>
      <dgm:spPr/>
      <dgm:t>
        <a:bodyPr/>
        <a:lstStyle/>
        <a:p>
          <a:endParaRPr lang="el-GR"/>
        </a:p>
      </dgm:t>
    </dgm:pt>
    <dgm:pt modelId="{1BB81E87-CF39-4F8F-9E9E-A1B6422470AC}" type="sibTrans" cxnId="{BD66D574-8BFE-4286-B087-73CB4FA73D66}">
      <dgm:prSet/>
      <dgm:spPr/>
      <dgm:t>
        <a:bodyPr/>
        <a:lstStyle/>
        <a:p>
          <a:endParaRPr lang="el-GR"/>
        </a:p>
      </dgm:t>
    </dgm:pt>
    <dgm:pt modelId="{D7D4F93A-5549-4A3A-A889-A91F5DE3DE34}">
      <dgm:prSet/>
      <dgm:spPr/>
      <dgm:t>
        <a:bodyPr/>
        <a:lstStyle/>
        <a:p>
          <a:r>
            <a:rPr lang="en-US" dirty="0"/>
            <a:t>Positive Workplace Culture</a:t>
          </a:r>
          <a:endParaRPr lang="el-GR" dirty="0"/>
        </a:p>
      </dgm:t>
    </dgm:pt>
    <dgm:pt modelId="{67726288-B232-411B-9315-D669A2A3432E}" type="parTrans" cxnId="{BCC3E504-60EB-40D1-B3EC-2D6FCFA50F15}">
      <dgm:prSet/>
      <dgm:spPr/>
      <dgm:t>
        <a:bodyPr/>
        <a:lstStyle/>
        <a:p>
          <a:endParaRPr lang="el-GR"/>
        </a:p>
      </dgm:t>
    </dgm:pt>
    <dgm:pt modelId="{C9FF5819-8FDE-454A-87DF-E004E8B287A2}" type="sibTrans" cxnId="{BCC3E504-60EB-40D1-B3EC-2D6FCFA50F15}">
      <dgm:prSet/>
      <dgm:spPr/>
      <dgm:t>
        <a:bodyPr/>
        <a:lstStyle/>
        <a:p>
          <a:endParaRPr lang="el-GR"/>
        </a:p>
      </dgm:t>
    </dgm:pt>
    <dgm:pt modelId="{62C608D2-10DA-45B3-AC2D-113A3FA73331}" type="pres">
      <dgm:prSet presAssocID="{F66FFF4C-F45B-4FE0-B996-7C542734891B}" presName="Name0" presStyleCnt="0">
        <dgm:presLayoutVars>
          <dgm:dir/>
          <dgm:resizeHandles val="exact"/>
        </dgm:presLayoutVars>
      </dgm:prSet>
      <dgm:spPr/>
    </dgm:pt>
    <dgm:pt modelId="{BDAEF673-C258-45DB-9496-0201C75E7440}" type="pres">
      <dgm:prSet presAssocID="{F66FFF4C-F45B-4FE0-B996-7C542734891B}" presName="cycle" presStyleCnt="0"/>
      <dgm:spPr/>
    </dgm:pt>
    <dgm:pt modelId="{F99FC707-2CC3-482A-B8C0-21C059A2B5C0}" type="pres">
      <dgm:prSet presAssocID="{1AADB7F8-1EB0-4E3B-BBE3-D7026E58C53A}" presName="nodeFirstNode" presStyleLbl="node1" presStyleIdx="0" presStyleCnt="6">
        <dgm:presLayoutVars>
          <dgm:bulletEnabled val="1"/>
        </dgm:presLayoutVars>
      </dgm:prSet>
      <dgm:spPr/>
    </dgm:pt>
    <dgm:pt modelId="{E30CEF1E-4759-4941-AC12-E8D6E2B3B685}" type="pres">
      <dgm:prSet presAssocID="{D535E1EE-81E3-4B5D-A974-721939A8B3AF}" presName="sibTransFirstNode" presStyleLbl="bgShp" presStyleIdx="0" presStyleCnt="1"/>
      <dgm:spPr/>
    </dgm:pt>
    <dgm:pt modelId="{0A600867-7C6D-4567-A31E-551A5B8BC435}" type="pres">
      <dgm:prSet presAssocID="{E3E40B6B-FAF0-4FE3-8FD5-7371D55DE587}" presName="nodeFollowingNodes" presStyleLbl="node1" presStyleIdx="1" presStyleCnt="6">
        <dgm:presLayoutVars>
          <dgm:bulletEnabled val="1"/>
        </dgm:presLayoutVars>
      </dgm:prSet>
      <dgm:spPr/>
    </dgm:pt>
    <dgm:pt modelId="{EE068D19-AEAF-41F0-9848-255E42A6BA65}" type="pres">
      <dgm:prSet presAssocID="{5E41F3C1-B234-412D-A7AA-B04D91202420}" presName="nodeFollowingNodes" presStyleLbl="node1" presStyleIdx="2" presStyleCnt="6">
        <dgm:presLayoutVars>
          <dgm:bulletEnabled val="1"/>
        </dgm:presLayoutVars>
      </dgm:prSet>
      <dgm:spPr/>
    </dgm:pt>
    <dgm:pt modelId="{0A130C41-C587-4A3B-9CEA-457030924A6B}" type="pres">
      <dgm:prSet presAssocID="{15953301-0B8D-4161-8734-2536001E4E8D}" presName="nodeFollowingNodes" presStyleLbl="node1" presStyleIdx="3" presStyleCnt="6">
        <dgm:presLayoutVars>
          <dgm:bulletEnabled val="1"/>
        </dgm:presLayoutVars>
      </dgm:prSet>
      <dgm:spPr/>
    </dgm:pt>
    <dgm:pt modelId="{34B507DA-A40E-4947-AAD7-7C45FA946CB1}" type="pres">
      <dgm:prSet presAssocID="{D7D4F93A-5549-4A3A-A889-A91F5DE3DE34}" presName="nodeFollowingNodes" presStyleLbl="node1" presStyleIdx="4" presStyleCnt="6">
        <dgm:presLayoutVars>
          <dgm:bulletEnabled val="1"/>
        </dgm:presLayoutVars>
      </dgm:prSet>
      <dgm:spPr/>
    </dgm:pt>
    <dgm:pt modelId="{2F9849E0-D3B1-49A9-9A2E-FE22B1BB58AB}" type="pres">
      <dgm:prSet presAssocID="{375A378D-D5F1-4D84-BB35-99DE42DA5D35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BCC3E504-60EB-40D1-B3EC-2D6FCFA50F15}" srcId="{F66FFF4C-F45B-4FE0-B996-7C542734891B}" destId="{D7D4F93A-5549-4A3A-A889-A91F5DE3DE34}" srcOrd="4" destOrd="0" parTransId="{67726288-B232-411B-9315-D669A2A3432E}" sibTransId="{C9FF5819-8FDE-454A-87DF-E004E8B287A2}"/>
    <dgm:cxn modelId="{3BBA890E-4E78-4FA7-9FE8-F9145ED001E9}" type="presOf" srcId="{F66FFF4C-F45B-4FE0-B996-7C542734891B}" destId="{62C608D2-10DA-45B3-AC2D-113A3FA73331}" srcOrd="0" destOrd="0" presId="urn:microsoft.com/office/officeart/2005/8/layout/cycle3"/>
    <dgm:cxn modelId="{219D692F-C45E-494D-84A9-8F118B116306}" type="presOf" srcId="{D7D4F93A-5549-4A3A-A889-A91F5DE3DE34}" destId="{34B507DA-A40E-4947-AAD7-7C45FA946CB1}" srcOrd="0" destOrd="0" presId="urn:microsoft.com/office/officeart/2005/8/layout/cycle3"/>
    <dgm:cxn modelId="{952B2A3D-2AE7-4679-BCC7-3DB4017D14A5}" srcId="{F66FFF4C-F45B-4FE0-B996-7C542734891B}" destId="{E3E40B6B-FAF0-4FE3-8FD5-7371D55DE587}" srcOrd="1" destOrd="0" parTransId="{02BDB087-77DF-4068-AD9F-A6DE13A8C560}" sibTransId="{81C378FB-1716-4FD3-947D-A9D088C49769}"/>
    <dgm:cxn modelId="{D611EB5D-E8A7-4349-A789-DB7E6231C861}" srcId="{F66FFF4C-F45B-4FE0-B996-7C542734891B}" destId="{5E41F3C1-B234-412D-A7AA-B04D91202420}" srcOrd="2" destOrd="0" parTransId="{EB0935FB-0C30-4570-B06B-FA31BD01DD50}" sibTransId="{B78B5472-7578-4D67-9092-30C13EB126ED}"/>
    <dgm:cxn modelId="{0134CB5E-27AA-4F05-840B-BB8DFFDDCCF9}" type="presOf" srcId="{E3E40B6B-FAF0-4FE3-8FD5-7371D55DE587}" destId="{0A600867-7C6D-4567-A31E-551A5B8BC435}" srcOrd="0" destOrd="0" presId="urn:microsoft.com/office/officeart/2005/8/layout/cycle3"/>
    <dgm:cxn modelId="{A3844B46-0BF9-4919-9C5C-C4E750BD5D2A}" type="presOf" srcId="{5E41F3C1-B234-412D-A7AA-B04D91202420}" destId="{EE068D19-AEAF-41F0-9848-255E42A6BA65}" srcOrd="0" destOrd="0" presId="urn:microsoft.com/office/officeart/2005/8/layout/cycle3"/>
    <dgm:cxn modelId="{BD66D574-8BFE-4286-B087-73CB4FA73D66}" srcId="{F66FFF4C-F45B-4FE0-B996-7C542734891B}" destId="{375A378D-D5F1-4D84-BB35-99DE42DA5D35}" srcOrd="5" destOrd="0" parTransId="{3B66F5D4-4554-4842-8EA7-35602AA005E2}" sibTransId="{1BB81E87-CF39-4F8F-9E9E-A1B6422470AC}"/>
    <dgm:cxn modelId="{75C38790-61CD-4F1D-8F9E-09045B81F7E9}" type="presOf" srcId="{375A378D-D5F1-4D84-BB35-99DE42DA5D35}" destId="{2F9849E0-D3B1-49A9-9A2E-FE22B1BB58AB}" srcOrd="0" destOrd="0" presId="urn:microsoft.com/office/officeart/2005/8/layout/cycle3"/>
    <dgm:cxn modelId="{30047298-FE15-4507-8E55-437537761B4C}" type="presOf" srcId="{15953301-0B8D-4161-8734-2536001E4E8D}" destId="{0A130C41-C587-4A3B-9CEA-457030924A6B}" srcOrd="0" destOrd="0" presId="urn:microsoft.com/office/officeart/2005/8/layout/cycle3"/>
    <dgm:cxn modelId="{030180AD-FABE-43E5-A3AA-445FD15AA521}" type="presOf" srcId="{D535E1EE-81E3-4B5D-A974-721939A8B3AF}" destId="{E30CEF1E-4759-4941-AC12-E8D6E2B3B685}" srcOrd="0" destOrd="0" presId="urn:microsoft.com/office/officeart/2005/8/layout/cycle3"/>
    <dgm:cxn modelId="{38A2A0AF-A640-4298-AC28-3F941FFEB05E}" type="presOf" srcId="{1AADB7F8-1EB0-4E3B-BBE3-D7026E58C53A}" destId="{F99FC707-2CC3-482A-B8C0-21C059A2B5C0}" srcOrd="0" destOrd="0" presId="urn:microsoft.com/office/officeart/2005/8/layout/cycle3"/>
    <dgm:cxn modelId="{44346BC3-9BD0-4618-A852-CD4982B0AA8D}" srcId="{F66FFF4C-F45B-4FE0-B996-7C542734891B}" destId="{15953301-0B8D-4161-8734-2536001E4E8D}" srcOrd="3" destOrd="0" parTransId="{E72E326C-E851-4E00-B11C-D6BCB57BA73F}" sibTransId="{05F7B305-FB62-43C0-9038-A61E4991A16F}"/>
    <dgm:cxn modelId="{919126E3-4814-469B-8B21-24DBA7C19274}" srcId="{F66FFF4C-F45B-4FE0-B996-7C542734891B}" destId="{1AADB7F8-1EB0-4E3B-BBE3-D7026E58C53A}" srcOrd="0" destOrd="0" parTransId="{9B8F4FF4-8F2A-453F-A276-7FA8573077CB}" sibTransId="{D535E1EE-81E3-4B5D-A974-721939A8B3AF}"/>
    <dgm:cxn modelId="{AFB6621F-D58A-4B2B-AEBF-1027899AF997}" type="presParOf" srcId="{62C608D2-10DA-45B3-AC2D-113A3FA73331}" destId="{BDAEF673-C258-45DB-9496-0201C75E7440}" srcOrd="0" destOrd="0" presId="urn:microsoft.com/office/officeart/2005/8/layout/cycle3"/>
    <dgm:cxn modelId="{B04D9207-6A72-42B2-A32F-F4AB0353CA52}" type="presParOf" srcId="{BDAEF673-C258-45DB-9496-0201C75E7440}" destId="{F99FC707-2CC3-482A-B8C0-21C059A2B5C0}" srcOrd="0" destOrd="0" presId="urn:microsoft.com/office/officeart/2005/8/layout/cycle3"/>
    <dgm:cxn modelId="{8A378023-0FF3-428D-8D76-F48C6E5E4A5C}" type="presParOf" srcId="{BDAEF673-C258-45DB-9496-0201C75E7440}" destId="{E30CEF1E-4759-4941-AC12-E8D6E2B3B685}" srcOrd="1" destOrd="0" presId="urn:microsoft.com/office/officeart/2005/8/layout/cycle3"/>
    <dgm:cxn modelId="{AFAEB0FE-B027-4544-93D7-0AF31233612F}" type="presParOf" srcId="{BDAEF673-C258-45DB-9496-0201C75E7440}" destId="{0A600867-7C6D-4567-A31E-551A5B8BC435}" srcOrd="2" destOrd="0" presId="urn:microsoft.com/office/officeart/2005/8/layout/cycle3"/>
    <dgm:cxn modelId="{C981C442-37C1-4152-95CE-C6FD92353643}" type="presParOf" srcId="{BDAEF673-C258-45DB-9496-0201C75E7440}" destId="{EE068D19-AEAF-41F0-9848-255E42A6BA65}" srcOrd="3" destOrd="0" presId="urn:microsoft.com/office/officeart/2005/8/layout/cycle3"/>
    <dgm:cxn modelId="{9432056E-C67F-473B-96EC-B8625012AC14}" type="presParOf" srcId="{BDAEF673-C258-45DB-9496-0201C75E7440}" destId="{0A130C41-C587-4A3B-9CEA-457030924A6B}" srcOrd="4" destOrd="0" presId="urn:microsoft.com/office/officeart/2005/8/layout/cycle3"/>
    <dgm:cxn modelId="{2CE581D6-8E84-44F3-8473-21C2DD1001F7}" type="presParOf" srcId="{BDAEF673-C258-45DB-9496-0201C75E7440}" destId="{34B507DA-A40E-4947-AAD7-7C45FA946CB1}" srcOrd="5" destOrd="0" presId="urn:microsoft.com/office/officeart/2005/8/layout/cycle3"/>
    <dgm:cxn modelId="{5E94CD32-A4F5-427F-8670-76988B6C1E21}" type="presParOf" srcId="{BDAEF673-C258-45DB-9496-0201C75E7440}" destId="{2F9849E0-D3B1-49A9-9A2E-FE22B1BB58AB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DD555-5263-4A97-AE1F-CAB8ED9F4BF0}">
      <dsp:nvSpPr>
        <dsp:cNvPr id="0" name=""/>
        <dsp:cNvSpPr/>
      </dsp:nvSpPr>
      <dsp:spPr>
        <a:xfrm>
          <a:off x="0" y="59752"/>
          <a:ext cx="6222278" cy="115362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4200000"/>
          </a:lightRig>
        </a:scene3d>
        <a:sp3d prstMaterial="flat">
          <a:bevelT w="50800" h="6350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Gender bias and stereotypes in hiring and promotion </a:t>
          </a:r>
          <a:endParaRPr lang="el-GR" sz="2900" kern="1200" dirty="0"/>
        </a:p>
      </dsp:txBody>
      <dsp:txXfrm>
        <a:off x="56315" y="116067"/>
        <a:ext cx="6109648" cy="1040990"/>
      </dsp:txXfrm>
    </dsp:sp>
    <dsp:sp modelId="{7BD4DD42-DFC4-4CB3-BA15-F7B12692FD42}">
      <dsp:nvSpPr>
        <dsp:cNvPr id="0" name=""/>
        <dsp:cNvSpPr/>
      </dsp:nvSpPr>
      <dsp:spPr>
        <a:xfrm>
          <a:off x="0" y="1296892"/>
          <a:ext cx="6222278" cy="115362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satMod val="100000"/>
                <a:lumMod val="100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20000"/>
                <a:shade val="99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4200000"/>
          </a:lightRig>
        </a:scene3d>
        <a:sp3d prstMaterial="flat">
          <a:bevelT w="50800" h="6350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Unequal pay and recognition</a:t>
          </a:r>
          <a:endParaRPr lang="el-GR" sz="2900" kern="1200" dirty="0"/>
        </a:p>
      </dsp:txBody>
      <dsp:txXfrm>
        <a:off x="56315" y="1353207"/>
        <a:ext cx="6109648" cy="1040990"/>
      </dsp:txXfrm>
    </dsp:sp>
    <dsp:sp modelId="{97A33ACD-3096-4C39-A9ED-615CC44E319C}">
      <dsp:nvSpPr>
        <dsp:cNvPr id="0" name=""/>
        <dsp:cNvSpPr/>
      </dsp:nvSpPr>
      <dsp:spPr>
        <a:xfrm>
          <a:off x="0" y="2534032"/>
          <a:ext cx="6222278" cy="115362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atMod val="100000"/>
                <a:lumMod val="100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40000"/>
                <a:shade val="99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4200000"/>
          </a:lightRig>
        </a:scene3d>
        <a:sp3d prstMaterial="flat">
          <a:bevelT w="50800" h="6350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Lack of support for work–life balance</a:t>
          </a:r>
          <a:endParaRPr lang="el-GR" sz="2900" kern="1200" dirty="0"/>
        </a:p>
      </dsp:txBody>
      <dsp:txXfrm>
        <a:off x="56315" y="2590347"/>
        <a:ext cx="6109648" cy="10409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B0F53-B4F8-424C-AE5D-842ED357C32A}">
      <dsp:nvSpPr>
        <dsp:cNvPr id="0" name=""/>
        <dsp:cNvSpPr/>
      </dsp:nvSpPr>
      <dsp:spPr>
        <a:xfrm>
          <a:off x="-3847538" y="-590875"/>
          <a:ext cx="4585675" cy="4585675"/>
        </a:xfrm>
        <a:prstGeom prst="blockArc">
          <a:avLst>
            <a:gd name="adj1" fmla="val 18900000"/>
            <a:gd name="adj2" fmla="val 2700000"/>
            <a:gd name="adj3" fmla="val 471"/>
          </a:avLst>
        </a:prstGeom>
        <a:noFill/>
        <a:ln w="63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CE9C53-41E2-477B-BC06-91E7F585017A}">
      <dsp:nvSpPr>
        <dsp:cNvPr id="0" name=""/>
        <dsp:cNvSpPr/>
      </dsp:nvSpPr>
      <dsp:spPr>
        <a:xfrm>
          <a:off x="474677" y="340392"/>
          <a:ext cx="5559906" cy="68078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037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6.000+ members </a:t>
          </a:r>
          <a:r>
            <a:rPr lang="en-US" sz="2000" kern="1200" dirty="0"/>
            <a:t>and </a:t>
          </a:r>
          <a:r>
            <a:rPr lang="en-US" sz="2000" b="1" kern="1200" dirty="0"/>
            <a:t>120+ chapters </a:t>
          </a:r>
          <a:r>
            <a:rPr lang="en-US" sz="2000" kern="1200" dirty="0"/>
            <a:t>across the United States</a:t>
          </a:r>
          <a:endParaRPr lang="el-GR" sz="2000" kern="1200" dirty="0"/>
        </a:p>
      </dsp:txBody>
      <dsp:txXfrm>
        <a:off x="474677" y="340392"/>
        <a:ext cx="5559906" cy="680785"/>
      </dsp:txXfrm>
    </dsp:sp>
    <dsp:sp modelId="{8B92034B-2265-4537-AEFF-A9E662165CD0}">
      <dsp:nvSpPr>
        <dsp:cNvPr id="0" name=""/>
        <dsp:cNvSpPr/>
      </dsp:nvSpPr>
      <dsp:spPr>
        <a:xfrm>
          <a:off x="49186" y="255294"/>
          <a:ext cx="850981" cy="850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8AC6D3-AFFF-40C5-B906-22D28017DE85}">
      <dsp:nvSpPr>
        <dsp:cNvPr id="0" name=""/>
        <dsp:cNvSpPr/>
      </dsp:nvSpPr>
      <dsp:spPr>
        <a:xfrm>
          <a:off x="722142" y="1361570"/>
          <a:ext cx="5312440" cy="68078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037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Hosts </a:t>
          </a:r>
          <a:r>
            <a:rPr lang="en-US" sz="2000" b="1" kern="1200" dirty="0"/>
            <a:t>events</a:t>
          </a:r>
          <a:r>
            <a:rPr lang="en-US" sz="2000" kern="1200" dirty="0"/>
            <a:t>, training programs, </a:t>
          </a:r>
          <a:r>
            <a:rPr lang="en-US" sz="2000" b="1" kern="1200" dirty="0"/>
            <a:t>awards</a:t>
          </a:r>
          <a:r>
            <a:rPr lang="en-US" sz="2000" kern="1200" dirty="0"/>
            <a:t>, and </a:t>
          </a:r>
          <a:r>
            <a:rPr lang="en-US" sz="2000" b="1" kern="1200" dirty="0"/>
            <a:t>professional workshops</a:t>
          </a:r>
          <a:endParaRPr lang="el-GR" sz="2000" b="1" kern="1200" dirty="0"/>
        </a:p>
      </dsp:txBody>
      <dsp:txXfrm>
        <a:off x="722142" y="1361570"/>
        <a:ext cx="5312440" cy="680785"/>
      </dsp:txXfrm>
    </dsp:sp>
    <dsp:sp modelId="{6E05FF4E-BF32-4B39-BD4E-86F30C3CDDA7}">
      <dsp:nvSpPr>
        <dsp:cNvPr id="0" name=""/>
        <dsp:cNvSpPr/>
      </dsp:nvSpPr>
      <dsp:spPr>
        <a:xfrm>
          <a:off x="296652" y="1276471"/>
          <a:ext cx="850981" cy="850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FA671-E295-4B69-A853-892F76EB63A3}">
      <dsp:nvSpPr>
        <dsp:cNvPr id="0" name=""/>
        <dsp:cNvSpPr/>
      </dsp:nvSpPr>
      <dsp:spPr>
        <a:xfrm>
          <a:off x="474677" y="2382747"/>
          <a:ext cx="5559906" cy="68078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037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One of the </a:t>
          </a:r>
          <a:r>
            <a:rPr lang="en-US" sz="2000" b="1" kern="1200" dirty="0"/>
            <a:t>oldest women-focused </a:t>
          </a:r>
          <a:r>
            <a:rPr lang="en-US" sz="2000" kern="1200" dirty="0"/>
            <a:t>construction organization since 1953</a:t>
          </a:r>
          <a:endParaRPr lang="el-GR" sz="2000" kern="1200" dirty="0"/>
        </a:p>
      </dsp:txBody>
      <dsp:txXfrm>
        <a:off x="474677" y="2382747"/>
        <a:ext cx="5559906" cy="680785"/>
      </dsp:txXfrm>
    </dsp:sp>
    <dsp:sp modelId="{FE613910-9622-4FFE-B635-2F25EBA1AE5D}">
      <dsp:nvSpPr>
        <dsp:cNvPr id="0" name=""/>
        <dsp:cNvSpPr/>
      </dsp:nvSpPr>
      <dsp:spPr>
        <a:xfrm>
          <a:off x="49186" y="2297649"/>
          <a:ext cx="850981" cy="850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CEF1E-4759-4941-AC12-E8D6E2B3B685}">
      <dsp:nvSpPr>
        <dsp:cNvPr id="0" name=""/>
        <dsp:cNvSpPr/>
      </dsp:nvSpPr>
      <dsp:spPr>
        <a:xfrm>
          <a:off x="1118326" y="-4640"/>
          <a:ext cx="4240346" cy="4240346"/>
        </a:xfrm>
        <a:prstGeom prst="circularArrow">
          <a:avLst>
            <a:gd name="adj1" fmla="val 5274"/>
            <a:gd name="adj2" fmla="val 312630"/>
            <a:gd name="adj3" fmla="val 14254941"/>
            <a:gd name="adj4" fmla="val 1711134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9FC707-2CC3-482A-B8C0-21C059A2B5C0}">
      <dsp:nvSpPr>
        <dsp:cNvPr id="0" name=""/>
        <dsp:cNvSpPr/>
      </dsp:nvSpPr>
      <dsp:spPr>
        <a:xfrm>
          <a:off x="2444687" y="939"/>
          <a:ext cx="1587624" cy="79381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Diverse Perspectives</a:t>
          </a:r>
          <a:endParaRPr lang="el-GR" sz="1400" kern="1200" dirty="0"/>
        </a:p>
      </dsp:txBody>
      <dsp:txXfrm>
        <a:off x="2483438" y="39690"/>
        <a:ext cx="1510122" cy="716310"/>
      </dsp:txXfrm>
    </dsp:sp>
    <dsp:sp modelId="{0A600867-7C6D-4567-A31E-551A5B8BC435}">
      <dsp:nvSpPr>
        <dsp:cNvPr id="0" name=""/>
        <dsp:cNvSpPr/>
      </dsp:nvSpPr>
      <dsp:spPr>
        <a:xfrm>
          <a:off x="3934443" y="861050"/>
          <a:ext cx="1587624" cy="79381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56169"/>
                <a:satOff val="-4307"/>
                <a:lumOff val="6160"/>
                <a:alphaOff val="0"/>
                <a:satMod val="100000"/>
                <a:lumMod val="100000"/>
              </a:schemeClr>
            </a:gs>
            <a:gs pos="50000">
              <a:schemeClr val="accent1">
                <a:shade val="80000"/>
                <a:hueOff val="56169"/>
                <a:satOff val="-4307"/>
                <a:lumOff val="616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shade val="80000"/>
                <a:hueOff val="56169"/>
                <a:satOff val="-4307"/>
                <a:lumOff val="616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Better Decision-Making</a:t>
          </a:r>
          <a:endParaRPr lang="el-GR" sz="1400" kern="1200" dirty="0"/>
        </a:p>
      </dsp:txBody>
      <dsp:txXfrm>
        <a:off x="3973194" y="899801"/>
        <a:ext cx="1510122" cy="716310"/>
      </dsp:txXfrm>
    </dsp:sp>
    <dsp:sp modelId="{EE068D19-AEAF-41F0-9848-255E42A6BA65}">
      <dsp:nvSpPr>
        <dsp:cNvPr id="0" name=""/>
        <dsp:cNvSpPr/>
      </dsp:nvSpPr>
      <dsp:spPr>
        <a:xfrm>
          <a:off x="3934443" y="2581271"/>
          <a:ext cx="1587624" cy="79381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12339"/>
                <a:satOff val="-8615"/>
                <a:lumOff val="12320"/>
                <a:alphaOff val="0"/>
                <a:satMod val="100000"/>
                <a:lumMod val="100000"/>
              </a:schemeClr>
            </a:gs>
            <a:gs pos="50000">
              <a:schemeClr val="accent1">
                <a:shade val="80000"/>
                <a:hueOff val="112339"/>
                <a:satOff val="-8615"/>
                <a:lumOff val="1232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shade val="80000"/>
                <a:hueOff val="112339"/>
                <a:satOff val="-8615"/>
                <a:lumOff val="1232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Increased Innovation</a:t>
          </a:r>
          <a:endParaRPr lang="el-GR" sz="1400" kern="1200" dirty="0"/>
        </a:p>
      </dsp:txBody>
      <dsp:txXfrm>
        <a:off x="3973194" y="2620022"/>
        <a:ext cx="1510122" cy="716310"/>
      </dsp:txXfrm>
    </dsp:sp>
    <dsp:sp modelId="{0A130C41-C587-4A3B-9CEA-457030924A6B}">
      <dsp:nvSpPr>
        <dsp:cNvPr id="0" name=""/>
        <dsp:cNvSpPr/>
      </dsp:nvSpPr>
      <dsp:spPr>
        <a:xfrm>
          <a:off x="2444687" y="3441382"/>
          <a:ext cx="1587624" cy="79381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168508"/>
                <a:satOff val="-12922"/>
                <a:lumOff val="18479"/>
                <a:alphaOff val="0"/>
                <a:satMod val="100000"/>
                <a:lumMod val="100000"/>
              </a:schemeClr>
            </a:gs>
            <a:gs pos="50000">
              <a:schemeClr val="accent1">
                <a:shade val="80000"/>
                <a:hueOff val="168508"/>
                <a:satOff val="-12922"/>
                <a:lumOff val="18479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shade val="80000"/>
                <a:hueOff val="168508"/>
                <a:satOff val="-12922"/>
                <a:lumOff val="18479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Stronger Business Performance</a:t>
          </a:r>
          <a:endParaRPr lang="el-GR" sz="1400" kern="1200" dirty="0"/>
        </a:p>
      </dsp:txBody>
      <dsp:txXfrm>
        <a:off x="2483438" y="3480133"/>
        <a:ext cx="1510122" cy="716310"/>
      </dsp:txXfrm>
    </dsp:sp>
    <dsp:sp modelId="{34B507DA-A40E-4947-AAD7-7C45FA946CB1}">
      <dsp:nvSpPr>
        <dsp:cNvPr id="0" name=""/>
        <dsp:cNvSpPr/>
      </dsp:nvSpPr>
      <dsp:spPr>
        <a:xfrm>
          <a:off x="954932" y="2581271"/>
          <a:ext cx="1587624" cy="79381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24677"/>
                <a:satOff val="-17230"/>
                <a:lumOff val="24639"/>
                <a:alphaOff val="0"/>
                <a:satMod val="100000"/>
                <a:lumMod val="100000"/>
              </a:schemeClr>
            </a:gs>
            <a:gs pos="50000">
              <a:schemeClr val="accent1">
                <a:shade val="80000"/>
                <a:hueOff val="224677"/>
                <a:satOff val="-17230"/>
                <a:lumOff val="24639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shade val="80000"/>
                <a:hueOff val="224677"/>
                <a:satOff val="-17230"/>
                <a:lumOff val="24639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Positive Workplace Culture</a:t>
          </a:r>
          <a:endParaRPr lang="el-GR" sz="1400" kern="1200" dirty="0"/>
        </a:p>
      </dsp:txBody>
      <dsp:txXfrm>
        <a:off x="993683" y="2620022"/>
        <a:ext cx="1510122" cy="716310"/>
      </dsp:txXfrm>
    </dsp:sp>
    <dsp:sp modelId="{2F9849E0-D3B1-49A9-9A2E-FE22B1BB58AB}">
      <dsp:nvSpPr>
        <dsp:cNvPr id="0" name=""/>
        <dsp:cNvSpPr/>
      </dsp:nvSpPr>
      <dsp:spPr>
        <a:xfrm>
          <a:off x="954932" y="861050"/>
          <a:ext cx="1587624" cy="793812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80847"/>
                <a:satOff val="-21537"/>
                <a:lumOff val="30799"/>
                <a:alphaOff val="0"/>
                <a:satMod val="100000"/>
                <a:lumMod val="100000"/>
              </a:schemeClr>
            </a:gs>
            <a:gs pos="50000">
              <a:schemeClr val="accent1">
                <a:shade val="80000"/>
                <a:hueOff val="280847"/>
                <a:satOff val="-21537"/>
                <a:lumOff val="30799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shade val="80000"/>
                <a:hueOff val="280847"/>
                <a:satOff val="-21537"/>
                <a:lumOff val="30799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Talent Attraction and Retention</a:t>
          </a:r>
          <a:endParaRPr lang="el-GR" sz="1400" kern="1200" dirty="0"/>
        </a:p>
      </dsp:txBody>
      <dsp:txXfrm>
        <a:off x="993683" y="899801"/>
        <a:ext cx="1510122" cy="716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DD40BE5-F188-4B90-8D25-FBCE85B41EF8}" type="datetime1">
              <a:rPr lang="el-GR" smtClean="0"/>
              <a:t>19/12/2025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87A8100-2D96-4CBC-9A09-B5A1A3AE53A6}" type="datetime1">
              <a:rPr lang="el-GR" smtClean="0"/>
              <a:t>19/12/2025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  <a:endParaRPr lang="en-US"/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87A8100-2D96-4CBC-9A09-B5A1A3AE53A6}" type="datetime1">
              <a:rPr lang="el-GR" smtClean="0"/>
              <a:t>19/12/2025</a:t>
            </a:fld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16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 useBgFill="1">
        <p:nvSpPr>
          <p:cNvPr id="10" name="Ορθογώνιο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Ορθογώνιο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Ορθογώνιο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Ομάδα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Ευθεία γραμμή σύνδεσης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Ευθεία γραμμή σύνδεσης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20" name="Θέση ημερομηνίας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71C264D-C0A2-4845-B03C-DEB4FF68BDB8}" type="datetime1">
              <a:rPr lang="el-GR" smtClean="0"/>
              <a:t>19/12/2025</a:t>
            </a:fld>
            <a:endParaRPr lang="en-US" dirty="0"/>
          </a:p>
        </p:txBody>
      </p:sp>
      <p:sp>
        <p:nvSpPr>
          <p:cNvPr id="21" name="Σύμβολο κράτησης θέσης υποσέλιδου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Σύμβολο κράτησης θέσης αριθμού διαφάνειας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5598D92-8F34-4B63-81A0-6F258440B286}" type="datetime1">
              <a:rPr lang="el-GR" smtClean="0"/>
              <a:t>19/12/2025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C0DA57F-A696-4650-BF26-36BD05691E9F}" type="datetime1">
              <a:rPr lang="el-GR" smtClean="0"/>
              <a:t>19/12/2025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D179434-7293-40E0-98A7-69F3C10321FD}" type="datetime1">
              <a:rPr lang="el-GR" smtClean="0"/>
              <a:t>19/12/2025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 useBgFill="1">
        <p:nvSpPr>
          <p:cNvPr id="23" name="Ορθογώνιο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Ορθογώνιο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Ορθογώνιο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grpSp>
        <p:nvGrpSpPr>
          <p:cNvPr id="16" name="Ομάδα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Ευθεία γραμμή σύνδεσης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Ευθεία γραμμή σύνδεσης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59D29F7-5CBA-4408-9DA4-0BE9487C52BA}" type="datetime1">
              <a:rPr lang="el-GR" smtClean="0"/>
              <a:t>19/12/2025</a:t>
            </a:fld>
            <a:endParaRPr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0C962E-969A-49B6-9474-121940DF033D}" type="datetime1">
              <a:rPr lang="el-GR" smtClean="0"/>
              <a:t>19/12/2025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EC5CC67F-1D3F-482B-B40D-B9513136EE0E}" type="datetime1">
              <a:rPr lang="el-GR" smtClean="0"/>
              <a:t>19/12/2025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F16B12-7CBF-4CDF-89FA-F8A36048EF63}" type="datetime1">
              <a:rPr lang="el-GR" smtClean="0"/>
              <a:t>19/12/2025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9919D905-D926-4C7C-8880-7B55EA2B77E6}" type="datetime1">
              <a:rPr lang="el-GR" smtClean="0"/>
              <a:t>19/12/2025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90E49723-07F5-4196-B746-D4577DEF9F35}" type="datetime1">
              <a:rPr lang="el-GR" smtClean="0"/>
              <a:t>19/12/2025</a:t>
            </a:fld>
            <a:endParaRPr lang="en-US"/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Θέση αριθμού διαφάνειας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Θέση εικόνας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" dirty="0"/>
              <a:t>Κάντε κλικ στο εικονίδιο για</a:t>
            </a:r>
            <a:r>
              <a:rPr lang="en-US" dirty="0"/>
              <a:t> </a:t>
            </a:r>
            <a:r>
              <a:rPr lang="el" dirty="0"/>
              <a:t>να</a:t>
            </a:r>
            <a:r>
              <a:rPr lang="en-US" dirty="0"/>
              <a:t> </a:t>
            </a:r>
            <a:r>
              <a:rPr lang="el" dirty="0"/>
              <a:t>προσθέσετε μια εικόνα</a:t>
            </a:r>
            <a:endParaRPr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DBC2A1D-E707-49C4-802A-804FFACFEA1A}" type="datetime1">
              <a:rPr lang="el-GR" smtClean="0"/>
              <a:t>19/12/2025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2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Ορθογώνιο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Ορθογώνιο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l"/>
              <a:t>Κάντε κλικ για να επεξεργαστείτε το Στυλ κύριου τίτλου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10BF56E-831B-45E4-8E39-FD5C7E7805B5}" type="datetime1">
              <a:rPr lang="el-GR" smtClean="0"/>
              <a:t>19/12/2025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transition spd="slow">
    <p:push dir="u"/>
  </p:transition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webp"/><Relationship Id="rId7" Type="http://schemas.openxmlformats.org/officeDocument/2006/relationships/diagramColors" Target="../diagrams/colors2.xml"/><Relationship Id="rId2" Type="http://schemas.openxmlformats.org/officeDocument/2006/relationships/image" Target="../media/image10.webp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 descr="Ένα κοντινό πλάνο σε λογότυπο&#10;&#10;Αυτόματη δημιουργία περιγραφής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65081"/>
            <a:ext cx="4775075" cy="1630907"/>
          </a:xfrm>
          <a:solidFill>
            <a:schemeClr val="bg1">
              <a:lumMod val="65000"/>
              <a:lumOff val="35000"/>
            </a:schemeClr>
          </a:solidFill>
          <a:ln>
            <a:noFill/>
          </a:ln>
          <a:effectLst/>
        </p:spPr>
        <p:txBody>
          <a:bodyPr rtlCol="0">
            <a:normAutofit fontScale="90000"/>
          </a:bodyPr>
          <a:lstStyle/>
          <a:p>
            <a:r>
              <a:rPr lang="en-US" sz="4400" dirty="0"/>
              <a:t>Women in Male-Dominated FIELDS</a:t>
            </a:r>
            <a:endParaRPr lang="el" sz="4400" dirty="0">
              <a:solidFill>
                <a:schemeClr val="tx1"/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  <a:solidFill>
            <a:schemeClr val="bg1">
              <a:lumMod val="50000"/>
              <a:lumOff val="50000"/>
            </a:schemeClr>
          </a:solidFill>
        </p:spPr>
        <p:txBody>
          <a:bodyPr rtlCol="0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/>
              <a:t>Breaking Barriers: Women in Tech, Finance &amp; Construction</a:t>
            </a:r>
            <a:endParaRPr lang="el" dirty="0">
              <a:solidFill>
                <a:schemeClr val="tx1"/>
              </a:solidFill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9CD6D46C-181D-73F4-9CB1-729D46ADBF8B}"/>
              </a:ext>
            </a:extLst>
          </p:cNvPr>
          <p:cNvSpPr/>
          <p:nvPr/>
        </p:nvSpPr>
        <p:spPr>
          <a:xfrm>
            <a:off x="6703848" y="5263250"/>
            <a:ext cx="3434964" cy="74742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Petridou Angeliki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50000">
              <a:schemeClr val="accent3">
                <a:lumMod val="40000"/>
                <a:lumOff val="60000"/>
              </a:schemeClr>
            </a:gs>
            <a:gs pos="100000">
              <a:schemeClr val="accent3">
                <a:shade val="98000"/>
                <a:satMod val="105000"/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BC7600-647A-71FA-5E7A-0ED13024405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2E3722"/>
            </a:solidFill>
          </a:ln>
        </p:spPr>
        <p:txBody>
          <a:bodyPr/>
          <a:lstStyle/>
          <a:p>
            <a:pPr algn="ctr"/>
            <a:r>
              <a:rPr lang="en-US" dirty="0"/>
              <a:t>Key Points &amp; Final Thoughts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0CAF27F-2A98-B742-397C-71AD47212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7" name="Διάγραμμα ροής: Διεργασία 6">
            <a:extLst>
              <a:ext uri="{FF2B5EF4-FFF2-40B4-BE49-F238E27FC236}">
                <a16:creationId xmlns:a16="http://schemas.microsoft.com/office/drawing/2014/main" id="{49A6F81E-3C35-5899-0D5A-4A266EE844B9}"/>
              </a:ext>
            </a:extLst>
          </p:cNvPr>
          <p:cNvSpPr/>
          <p:nvPr/>
        </p:nvSpPr>
        <p:spPr>
          <a:xfrm>
            <a:off x="1762539" y="5398887"/>
            <a:ext cx="8666921" cy="904461"/>
          </a:xfrm>
          <a:prstGeom prst="flowChart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"We’re raising our girls to be perfect, and we’re raising our boys to be brave. To truly innovate, we cannot leave behind half of our population. We have to be brave.“ – Reshma Saujani, Founder of Girls Who Code</a:t>
            </a:r>
            <a:endParaRPr lang="el-G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F9E6A8-3F65-853C-0C0E-1DF4DBFD8A4A}"/>
              </a:ext>
            </a:extLst>
          </p:cNvPr>
          <p:cNvSpPr txBox="1"/>
          <p:nvPr/>
        </p:nvSpPr>
        <p:spPr>
          <a:xfrm>
            <a:off x="876299" y="2319843"/>
            <a:ext cx="44196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Gender diversity boosts </a:t>
            </a:r>
            <a:r>
              <a:rPr lang="en-US" b="1" dirty="0"/>
              <a:t>innovation, decision-making, and profitability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Women face barriers in male-dominated industries, but </a:t>
            </a:r>
            <a:r>
              <a:rPr lang="en-US" b="1" dirty="0"/>
              <a:t>progress is happening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Successful initiatives: </a:t>
            </a:r>
            <a:r>
              <a:rPr lang="en-US" b="1" dirty="0" err="1"/>
              <a:t>WomenTech</a:t>
            </a:r>
            <a:r>
              <a:rPr lang="en-US" b="1" dirty="0"/>
              <a:t>, 100 Women in Finance, NAWIC and many more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Investing in women is investing in </a:t>
            </a:r>
            <a:r>
              <a:rPr lang="en-US" b="1" dirty="0"/>
              <a:t>business growth</a:t>
            </a: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73FAB7E0-4E9E-EE69-25C0-B55825E7A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1512687"/>
            <a:ext cx="58293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75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2F54D51-2AEE-5E6C-6286-57E41BE3D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9434-7293-40E0-98A7-69F3C10321FD}" type="datetime1">
              <a:rPr lang="el-GR" smtClean="0"/>
              <a:t>19/12/2025</a:t>
            </a:fld>
            <a:endParaRPr lang="en-US"/>
          </a:p>
        </p:txBody>
      </p:sp>
      <p:pic>
        <p:nvPicPr>
          <p:cNvPr id="5" name="Εικόνα 4" descr="Ένα κοντινό πλάνο σε λογότυπο&#10;&#10;Αυτόματη δημιουργία περιγραφής">
            <a:extLst>
              <a:ext uri="{FF2B5EF4-FFF2-40B4-BE49-F238E27FC236}">
                <a16:creationId xmlns:a16="http://schemas.microsoft.com/office/drawing/2014/main" id="{9C968B98-06CC-EDB3-0D2C-AA74F8A617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4132D1-AA58-9B4B-3578-E64BFEBA96BC}"/>
              </a:ext>
            </a:extLst>
          </p:cNvPr>
          <p:cNvSpPr txBox="1"/>
          <p:nvPr/>
        </p:nvSpPr>
        <p:spPr>
          <a:xfrm>
            <a:off x="1066800" y="2457063"/>
            <a:ext cx="10058400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 FOR YOUR ATTENTION</a:t>
            </a:r>
            <a:endParaRPr lang="el-GR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CCF597-1FB8-C032-1A00-B3F4E0D5CE62}"/>
              </a:ext>
            </a:extLst>
          </p:cNvPr>
          <p:cNvSpPr txBox="1"/>
          <p:nvPr/>
        </p:nvSpPr>
        <p:spPr>
          <a:xfrm>
            <a:off x="2522054" y="3164949"/>
            <a:ext cx="714789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THERE ANY QUESTIONS?</a:t>
            </a:r>
            <a:endParaRPr lang="el-GR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1397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80000">
              <a:schemeClr val="accent4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  <a:gs pos="42000">
              <a:schemeClr val="bg2">
                <a:lumMod val="9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Θέση εικόνας 12">
            <a:extLst>
              <a:ext uri="{FF2B5EF4-FFF2-40B4-BE49-F238E27FC236}">
                <a16:creationId xmlns:a16="http://schemas.microsoft.com/office/drawing/2014/main" id="{7C86ABF3-F559-08E1-7DE9-7D5B1ECE6B4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8" r="1843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4" name="Τίτλος 3">
            <a:extLst>
              <a:ext uri="{FF2B5EF4-FFF2-40B4-BE49-F238E27FC236}">
                <a16:creationId xmlns:a16="http://schemas.microsoft.com/office/drawing/2014/main" id="{8DAA93D8-BE92-BEFF-FD97-7C341F6A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237744"/>
            <a:ext cx="3144774" cy="1223308"/>
          </a:xfrm>
          <a:ln>
            <a:solidFill>
              <a:srgbClr val="2E3722"/>
            </a:solidFill>
          </a:ln>
        </p:spPr>
        <p:txBody>
          <a:bodyPr/>
          <a:lstStyle/>
          <a:p>
            <a:r>
              <a:rPr lang="en-US" dirty="0"/>
              <a:t>Why This Topic Matters</a:t>
            </a:r>
            <a:endParaRPr lang="el-GR" dirty="0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817A916-B2F7-E8D5-299E-B4758494C5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523744"/>
            <a:ext cx="3144774" cy="351129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Women remain underrepresented in key industries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Gender gaps impact business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Understanding barriers helps improve equality and business outcomes</a:t>
            </a:r>
          </a:p>
        </p:txBody>
      </p:sp>
    </p:spTree>
    <p:extLst>
      <p:ext uri="{BB962C8B-B14F-4D97-AF65-F5344CB8AC3E}">
        <p14:creationId xmlns:p14="http://schemas.microsoft.com/office/powerpoint/2010/main" val="503364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7000">
              <a:schemeClr val="accent1">
                <a:lumMod val="40000"/>
                <a:lumOff val="60000"/>
              </a:schemeClr>
            </a:gs>
            <a:gs pos="100000">
              <a:schemeClr val="accent3">
                <a:lumMod val="40000"/>
                <a:lumOff val="60000"/>
              </a:schemeClr>
            </a:gs>
            <a:gs pos="31000">
              <a:schemeClr val="accent1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05992F-5355-D74C-7484-E435A7CA65F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/>
              <a:t>The Gender Imbalance: Industry Statistics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1AB5DD-C004-0345-4F2D-FFC43D5DA0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384415"/>
            <a:ext cx="4663440" cy="262354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dirty="0"/>
              <a:t>Statistics show that: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Tech: 25% of all tech roles</a:t>
            </a:r>
          </a:p>
          <a:p>
            <a:r>
              <a:rPr lang="en-US" dirty="0"/>
              <a:t>Finance: 46% of employees in the finance sector, only 15% occupy executive roles</a:t>
            </a:r>
          </a:p>
          <a:p>
            <a:r>
              <a:rPr lang="en-US" dirty="0"/>
              <a:t>Construction: 12% of the total workforce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7" name="Θέση περιεχομένου 26">
            <a:extLst>
              <a:ext uri="{FF2B5EF4-FFF2-40B4-BE49-F238E27FC236}">
                <a16:creationId xmlns:a16="http://schemas.microsoft.com/office/drawing/2014/main" id="{DA5B985A-D7CA-FB11-9981-48882227A1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25" y="2145478"/>
            <a:ext cx="4664075" cy="3207124"/>
          </a:xfrm>
        </p:spPr>
      </p:pic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5572BCC7-9761-873E-CE0F-BFAA01B57D5C}"/>
              </a:ext>
            </a:extLst>
          </p:cNvPr>
          <p:cNvSpPr/>
          <p:nvPr/>
        </p:nvSpPr>
        <p:spPr>
          <a:xfrm>
            <a:off x="3764280" y="5483886"/>
            <a:ext cx="4663440" cy="7315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Male Dominated Field = fewer than 25% women in the workforce</a:t>
            </a:r>
            <a:endParaRPr lang="el-G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643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8000">
              <a:schemeClr val="accent5">
                <a:lumMod val="40000"/>
                <a:lumOff val="60000"/>
              </a:schemeClr>
            </a:gs>
            <a:gs pos="100000">
              <a:schemeClr val="accent3">
                <a:lumMod val="40000"/>
                <a:lumOff val="60000"/>
              </a:schemeClr>
            </a:gs>
            <a:gs pos="31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DB87C8-1438-CD8F-3C13-33D394A25D27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/>
              <a:t>Key Barriers Women Face</a:t>
            </a:r>
            <a:endParaRPr lang="el-GR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900835E1-3B65-75AF-FD16-DD7CF2916D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87759"/>
              </p:ext>
            </p:extLst>
          </p:nvPr>
        </p:nvGraphicFramePr>
        <p:xfrm>
          <a:off x="556591" y="2672862"/>
          <a:ext cx="6222278" cy="3747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D6A5B2F7-2081-3BED-8ABC-23EC1173D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990" y="2878487"/>
            <a:ext cx="4591879" cy="354178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  <p:extLst>
      <p:ext uri="{BB962C8B-B14F-4D97-AF65-F5344CB8AC3E}">
        <p14:creationId xmlns:p14="http://schemas.microsoft.com/office/powerpoint/2010/main" val="16197351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77000">
              <a:srgbClr val="B794F6"/>
            </a:gs>
            <a:gs pos="100000">
              <a:srgbClr val="7F1FC7"/>
            </a:gs>
            <a:gs pos="31000">
              <a:schemeClr val="accent3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5C5B08B-DD9F-3CDB-1AA8-987B33A1F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440" y="701081"/>
            <a:ext cx="8584676" cy="1198063"/>
          </a:xfrm>
          <a:ln>
            <a:solidFill>
              <a:schemeClr val="accent1">
                <a:shade val="15000"/>
              </a:schemeClr>
            </a:solidFill>
          </a:ln>
        </p:spPr>
        <p:txBody>
          <a:bodyPr/>
          <a:lstStyle/>
          <a:p>
            <a:pPr algn="ctr"/>
            <a:r>
              <a:rPr lang="en-US" dirty="0"/>
              <a:t>Women in Tech: Success &amp; Innovation</a:t>
            </a:r>
            <a:endParaRPr lang="el-GR" dirty="0"/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93670611-B450-3694-F3B3-C974CE4060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790" y="701081"/>
            <a:ext cx="1996771" cy="1198063"/>
          </a:xfrm>
          <a:ln>
            <a:solidFill>
              <a:schemeClr val="accent1">
                <a:shade val="15000"/>
              </a:schemeClr>
            </a:solidFill>
          </a:ln>
          <a:effectLst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941E09-C987-E783-ACDD-74EE3E166B8F}"/>
              </a:ext>
            </a:extLst>
          </p:cNvPr>
          <p:cNvSpPr txBox="1"/>
          <p:nvPr/>
        </p:nvSpPr>
        <p:spPr>
          <a:xfrm>
            <a:off x="512190" y="2288927"/>
            <a:ext cx="11167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WomenTech</a:t>
            </a:r>
            <a:r>
              <a:rPr lang="en-US" b="1" dirty="0"/>
              <a:t> Network</a:t>
            </a:r>
            <a:r>
              <a:rPr lang="en-US" dirty="0"/>
              <a:t>: leading </a:t>
            </a:r>
            <a:r>
              <a:rPr lang="en-US" b="1" dirty="0"/>
              <a:t>global community dedicated to empowering women in technology</a:t>
            </a:r>
            <a:r>
              <a:rPr lang="en-US" dirty="0"/>
              <a:t>. Its mission is to support women’s professional growth through </a:t>
            </a:r>
            <a:r>
              <a:rPr lang="en-US" b="1" dirty="0"/>
              <a:t>leadership development, mentorship, networking, and education</a:t>
            </a:r>
            <a:r>
              <a:rPr lang="en-US" dirty="0"/>
              <a:t>, while helping companies build more </a:t>
            </a:r>
            <a:r>
              <a:rPr lang="en-US" b="1" dirty="0"/>
              <a:t>diverse and inclusive tech teams</a:t>
            </a:r>
            <a:r>
              <a:rPr lang="en-US" dirty="0"/>
              <a:t>.</a:t>
            </a:r>
            <a:endParaRPr lang="el-GR" dirty="0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A3BD33A-FDD6-D297-A300-7FB334DED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72" y="4779575"/>
            <a:ext cx="11444139" cy="17105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2E5C5B8E-1CD6-B2DE-0222-F5A30C1961DF}"/>
              </a:ext>
            </a:extLst>
          </p:cNvPr>
          <p:cNvSpPr/>
          <p:nvPr/>
        </p:nvSpPr>
        <p:spPr>
          <a:xfrm>
            <a:off x="3543380" y="3486990"/>
            <a:ext cx="2196446" cy="92333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9,000+ global ambassadors</a:t>
            </a:r>
            <a:endParaRPr lang="el-GR" dirty="0"/>
          </a:p>
        </p:txBody>
      </p:sp>
      <p:sp>
        <p:nvSpPr>
          <p:cNvPr id="13" name="Ορθογώνιο: Στρογγύλεμα γωνιών 12">
            <a:extLst>
              <a:ext uri="{FF2B5EF4-FFF2-40B4-BE49-F238E27FC236}">
                <a16:creationId xmlns:a16="http://schemas.microsoft.com/office/drawing/2014/main" id="{19D7CF80-6502-9B06-6149-B256D932EEA0}"/>
              </a:ext>
            </a:extLst>
          </p:cNvPr>
          <p:cNvSpPr/>
          <p:nvPr/>
        </p:nvSpPr>
        <p:spPr>
          <a:xfrm>
            <a:off x="705439" y="3486990"/>
            <a:ext cx="2196446" cy="923330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over 150,000 members</a:t>
            </a:r>
            <a:endParaRPr lang="el-GR" dirty="0"/>
          </a:p>
        </p:txBody>
      </p:sp>
      <p:sp>
        <p:nvSpPr>
          <p:cNvPr id="14" name="Ορθογώνιο: Στρογγύλεμα γωνιών 13">
            <a:extLst>
              <a:ext uri="{FF2B5EF4-FFF2-40B4-BE49-F238E27FC236}">
                <a16:creationId xmlns:a16="http://schemas.microsoft.com/office/drawing/2014/main" id="{E6CDC8F3-FD3F-F1CA-7CDC-4DBAF22ED7D4}"/>
              </a:ext>
            </a:extLst>
          </p:cNvPr>
          <p:cNvSpPr/>
          <p:nvPr/>
        </p:nvSpPr>
        <p:spPr>
          <a:xfrm>
            <a:off x="9290115" y="3486990"/>
            <a:ext cx="2196446" cy="92333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across 179 countries</a:t>
            </a:r>
            <a:endParaRPr lang="el-GR" dirty="0"/>
          </a:p>
        </p:txBody>
      </p:sp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DA1CF19A-25AA-29E7-4080-C76E7633429C}"/>
              </a:ext>
            </a:extLst>
          </p:cNvPr>
          <p:cNvSpPr/>
          <p:nvPr/>
        </p:nvSpPr>
        <p:spPr>
          <a:xfrm>
            <a:off x="6452174" y="3486990"/>
            <a:ext cx="2196446" cy="923330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more than 70,000 tech leaders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5999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77000">
              <a:schemeClr val="accent3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  <a:gs pos="31000">
              <a:schemeClr val="accent1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67501C-6610-8447-2C82-5F56E8854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74" y="737157"/>
            <a:ext cx="8184842" cy="1371600"/>
          </a:xfrm>
          <a:ln>
            <a:solidFill>
              <a:schemeClr val="accent1">
                <a:shade val="15000"/>
              </a:schemeClr>
            </a:solidFill>
          </a:ln>
        </p:spPr>
        <p:txBody>
          <a:bodyPr/>
          <a:lstStyle/>
          <a:p>
            <a:pPr algn="ctr"/>
            <a:r>
              <a:rPr lang="en-US" dirty="0"/>
              <a:t>Women in Finance: Leadership &amp; Impact</a:t>
            </a: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CCC15F78-673C-EFB0-36B9-D5271BF55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576" y="737157"/>
            <a:ext cx="1914525" cy="1400175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38466-DCAB-761C-38F9-3DFD30DC85A5}"/>
              </a:ext>
            </a:extLst>
          </p:cNvPr>
          <p:cNvSpPr txBox="1"/>
          <p:nvPr/>
        </p:nvSpPr>
        <p:spPr>
          <a:xfrm>
            <a:off x="518474" y="2228671"/>
            <a:ext cx="10588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100 Women in Finance (100WF):</a:t>
            </a:r>
            <a:r>
              <a:rPr lang="en-US" dirty="0"/>
              <a:t>a </a:t>
            </a:r>
            <a:r>
              <a:rPr lang="en-US" b="1" dirty="0"/>
              <a:t>global organization dedicated to advancing gender equity in the finance industry</a:t>
            </a:r>
            <a:r>
              <a:rPr lang="en-US" dirty="0"/>
              <a:t>. It supports women at </a:t>
            </a:r>
            <a:r>
              <a:rPr lang="en-US" b="1" dirty="0"/>
              <a:t>all career stages</a:t>
            </a:r>
            <a:r>
              <a:rPr lang="en-US" dirty="0"/>
              <a:t>, from students and early-career professionals to senior leaders, by connecting them to a global network of people, education, and resources.</a:t>
            </a:r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DF9296FF-D543-20A4-81AA-735630C3C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9290" y="3683524"/>
            <a:ext cx="3637145" cy="28288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Βέλος: Πεντάγωνο 9">
            <a:extLst>
              <a:ext uri="{FF2B5EF4-FFF2-40B4-BE49-F238E27FC236}">
                <a16:creationId xmlns:a16="http://schemas.microsoft.com/office/drawing/2014/main" id="{7F012B5E-EE65-5EA8-B2CA-17D0395745F3}"/>
              </a:ext>
            </a:extLst>
          </p:cNvPr>
          <p:cNvSpPr/>
          <p:nvPr/>
        </p:nvSpPr>
        <p:spPr>
          <a:xfrm>
            <a:off x="518474" y="5693790"/>
            <a:ext cx="7192652" cy="5934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Vision 30/40</a:t>
            </a:r>
            <a:r>
              <a:rPr lang="en-US" dirty="0"/>
              <a:t>: 30% of women in senior roles by </a:t>
            </a:r>
            <a:r>
              <a:rPr lang="en-US" b="1" dirty="0"/>
              <a:t>2040</a:t>
            </a:r>
            <a:endParaRPr lang="el-GR" b="1" dirty="0"/>
          </a:p>
        </p:txBody>
      </p:sp>
      <p:sp>
        <p:nvSpPr>
          <p:cNvPr id="13" name="Βέλος: Πεντάγωνο 12">
            <a:extLst>
              <a:ext uri="{FF2B5EF4-FFF2-40B4-BE49-F238E27FC236}">
                <a16:creationId xmlns:a16="http://schemas.microsoft.com/office/drawing/2014/main" id="{17C161BA-DF0E-1049-9B39-ECBA34CC0C3C}"/>
              </a:ext>
            </a:extLst>
          </p:cNvPr>
          <p:cNvSpPr/>
          <p:nvPr/>
        </p:nvSpPr>
        <p:spPr>
          <a:xfrm>
            <a:off x="518472" y="4664743"/>
            <a:ext cx="6080289" cy="593404"/>
          </a:xfrm>
          <a:prstGeom prst="homePlate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Global community of board members, staff, councils, and </a:t>
            </a:r>
            <a:r>
              <a:rPr lang="en-US" b="1" dirty="0"/>
              <a:t>600+ active volunteers worldwide</a:t>
            </a:r>
            <a:endParaRPr lang="el-GR" dirty="0"/>
          </a:p>
        </p:txBody>
      </p:sp>
      <p:sp>
        <p:nvSpPr>
          <p:cNvPr id="14" name="Βέλος: Πεντάγωνο 13">
            <a:extLst>
              <a:ext uri="{FF2B5EF4-FFF2-40B4-BE49-F238E27FC236}">
                <a16:creationId xmlns:a16="http://schemas.microsoft.com/office/drawing/2014/main" id="{AA2880B0-31BA-3551-4819-01BEF9A92AA4}"/>
              </a:ext>
            </a:extLst>
          </p:cNvPr>
          <p:cNvSpPr/>
          <p:nvPr/>
        </p:nvSpPr>
        <p:spPr>
          <a:xfrm>
            <a:off x="518472" y="3635696"/>
            <a:ext cx="4958500" cy="593404"/>
          </a:xfrm>
          <a:prstGeom prst="homePlate">
            <a:avLst/>
          </a:prstGeom>
          <a:solidFill>
            <a:srgbClr val="B8D2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Four Main Pillars</a:t>
            </a:r>
            <a:r>
              <a:rPr lang="en-US" dirty="0"/>
              <a:t>: Focus on education, networking, impact, and visibility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4036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77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60000"/>
                <a:lumOff val="40000"/>
              </a:schemeClr>
            </a:gs>
            <a:gs pos="49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DEAC411-A893-19C6-2CC9-F2DDD7000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328" y="566395"/>
            <a:ext cx="8410856" cy="1478436"/>
          </a:xfrm>
          <a:ln>
            <a:solidFill>
              <a:schemeClr val="accent1">
                <a:shade val="1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Women in Construction: Progress &amp; Growth</a:t>
            </a: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B4332F1D-115C-7F9B-D72E-C2045ABE5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522" y="566395"/>
            <a:ext cx="2385150" cy="1478436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7721A2-0F83-97F3-8AF1-9CBBA8E69615}"/>
              </a:ext>
            </a:extLst>
          </p:cNvPr>
          <p:cNvSpPr txBox="1"/>
          <p:nvPr/>
        </p:nvSpPr>
        <p:spPr>
          <a:xfrm>
            <a:off x="516328" y="2304853"/>
            <a:ext cx="11159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NAWIC</a:t>
            </a:r>
            <a:r>
              <a:rPr lang="en-US" dirty="0"/>
              <a:t>: a </a:t>
            </a:r>
            <a:r>
              <a:rPr lang="en-US" b="1" dirty="0"/>
              <a:t>leading organization </a:t>
            </a:r>
            <a:r>
              <a:rPr lang="en-US" dirty="0"/>
              <a:t>that supports women in </a:t>
            </a:r>
            <a:r>
              <a:rPr lang="en-US" b="1" dirty="0"/>
              <a:t>construction</a:t>
            </a:r>
            <a:r>
              <a:rPr lang="en-US" dirty="0"/>
              <a:t> by offering education, mentorship, networking opportunities, and initiatives that </a:t>
            </a:r>
            <a:r>
              <a:rPr lang="en-US" b="1" dirty="0"/>
              <a:t>promote diversity </a:t>
            </a:r>
            <a:r>
              <a:rPr lang="en-US" dirty="0"/>
              <a:t>and </a:t>
            </a:r>
            <a:r>
              <a:rPr lang="en-US" b="1" dirty="0"/>
              <a:t>leadership</a:t>
            </a:r>
            <a:r>
              <a:rPr lang="en-US" dirty="0"/>
              <a:t> across the industry.</a:t>
            </a: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8F6146BA-9ECD-1589-9D05-FA1601540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28" y="2892668"/>
            <a:ext cx="5080000" cy="3604847"/>
          </a:xfrm>
          <a:prstGeom prst="rect">
            <a:avLst/>
          </a:prstGeom>
        </p:spPr>
      </p:pic>
      <p:graphicFrame>
        <p:nvGraphicFramePr>
          <p:cNvPr id="11" name="Διάγραμμα 10">
            <a:extLst>
              <a:ext uri="{FF2B5EF4-FFF2-40B4-BE49-F238E27FC236}">
                <a16:creationId xmlns:a16="http://schemas.microsoft.com/office/drawing/2014/main" id="{85E0D3C3-AC19-055E-3E3D-7F200537E9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5753299"/>
              </p:ext>
            </p:extLst>
          </p:nvPr>
        </p:nvGraphicFramePr>
        <p:xfrm>
          <a:off x="5596327" y="2993128"/>
          <a:ext cx="6079345" cy="3403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29416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8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3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638730-AC66-A285-EDAD-05437E914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18745"/>
            <a:ext cx="10058400" cy="13716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/>
              <a:t>Why Gender Diversity Improves Business</a:t>
            </a:r>
            <a:endParaRPr lang="el-GR" dirty="0"/>
          </a:p>
        </p:txBody>
      </p:sp>
      <p:graphicFrame>
        <p:nvGraphicFramePr>
          <p:cNvPr id="12" name="Θέση περιεχομένου 11">
            <a:extLst>
              <a:ext uri="{FF2B5EF4-FFF2-40B4-BE49-F238E27FC236}">
                <a16:creationId xmlns:a16="http://schemas.microsoft.com/office/drawing/2014/main" id="{45E8C5F8-64FE-7519-88D9-5B1E41E2423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90692760"/>
              </p:ext>
            </p:extLst>
          </p:nvPr>
        </p:nvGraphicFramePr>
        <p:xfrm>
          <a:off x="-15240" y="2103121"/>
          <a:ext cx="6477000" cy="4236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5" name="Ορθογώνιο: Στρογγύλεμα διαγώνιων γωνιών 24">
            <a:extLst>
              <a:ext uri="{FF2B5EF4-FFF2-40B4-BE49-F238E27FC236}">
                <a16:creationId xmlns:a16="http://schemas.microsoft.com/office/drawing/2014/main" id="{BA5800A3-4F72-7566-1666-CBC85DDA8236}"/>
              </a:ext>
            </a:extLst>
          </p:cNvPr>
          <p:cNvSpPr/>
          <p:nvPr/>
        </p:nvSpPr>
        <p:spPr>
          <a:xfrm>
            <a:off x="6461760" y="3429000"/>
            <a:ext cx="4758612" cy="2286000"/>
          </a:xfrm>
          <a:prstGeom prst="round2DiagRect">
            <a:avLst/>
          </a:prstGeo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Companies with </a:t>
            </a:r>
            <a:r>
              <a:rPr lang="en-US" b="1" dirty="0"/>
              <a:t>gender-diverse teams are up to 39% more profitable</a:t>
            </a:r>
            <a:r>
              <a:rPr lang="en-US" dirty="0"/>
              <a:t> than those with low gender diversity, showing that inclusion directly boosts business performance.</a:t>
            </a:r>
            <a:endParaRPr lang="el-GR" dirty="0"/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CC601DCB-11BA-09AD-3EF7-546297B0F9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41" y="1328394"/>
            <a:ext cx="3537468" cy="353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281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>
            <a:extLst>
              <a:ext uri="{FF2B5EF4-FFF2-40B4-BE49-F238E27FC236}">
                <a16:creationId xmlns:a16="http://schemas.microsoft.com/office/drawing/2014/main" id="{41C97294-94F7-AF25-0441-FC144D6B397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68" r="186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Τίτλος 3">
            <a:extLst>
              <a:ext uri="{FF2B5EF4-FFF2-40B4-BE49-F238E27FC236}">
                <a16:creationId xmlns:a16="http://schemas.microsoft.com/office/drawing/2014/main" id="{6207D369-8465-E53F-D8E1-93FC2AC86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713" y="478702"/>
            <a:ext cx="3144774" cy="1645920"/>
          </a:xfrm>
          <a:ln>
            <a:noFill/>
          </a:ln>
        </p:spPr>
        <p:txBody>
          <a:bodyPr/>
          <a:lstStyle/>
          <a:p>
            <a:r>
              <a:rPr lang="en-US" dirty="0"/>
              <a:t>How Companies Can Make a Difference</a:t>
            </a:r>
            <a:endParaRPr lang="el-GR" dirty="0"/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8D301DA9-B310-B7D5-A426-5289D0675F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414" y="2365580"/>
            <a:ext cx="4401987" cy="425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60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794_TF78438558" id="{4C793B3E-94FC-460F-8DB6-81BAA90A6624}" vid="{0DBEB6CE-59DB-4D4E-8602-FA1B0F1F623C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</TotalTime>
  <Words>511</Words>
  <Application>Microsoft Office PowerPoint</Application>
  <PresentationFormat>Ευρεία οθόνη</PresentationFormat>
  <Paragraphs>55</Paragraphs>
  <Slides>11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7" baseType="lpstr">
      <vt:lpstr>Arial</vt:lpstr>
      <vt:lpstr>Calibri</vt:lpstr>
      <vt:lpstr>Garamond</vt:lpstr>
      <vt:lpstr>Tahoma</vt:lpstr>
      <vt:lpstr>Wingdings</vt:lpstr>
      <vt:lpstr>SavonVTI</vt:lpstr>
      <vt:lpstr>Women in Male-Dominated FIELDS</vt:lpstr>
      <vt:lpstr>Why This Topic Matters</vt:lpstr>
      <vt:lpstr>The Gender Imbalance: Industry Statistics</vt:lpstr>
      <vt:lpstr>Key Barriers Women Face</vt:lpstr>
      <vt:lpstr>Women in Tech: Success &amp; Innovation</vt:lpstr>
      <vt:lpstr>Women in Finance: Leadership &amp; Impact</vt:lpstr>
      <vt:lpstr>Women in Construction: Progress &amp; Growth</vt:lpstr>
      <vt:lpstr>Why Gender Diversity Improves Business</vt:lpstr>
      <vt:lpstr>How Companies Can Make a Difference</vt:lpstr>
      <vt:lpstr>Key Points &amp; Final Thoughts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♡</dc:creator>
  <cp:lastModifiedBy>Angela ♡</cp:lastModifiedBy>
  <cp:revision>67</cp:revision>
  <dcterms:created xsi:type="dcterms:W3CDTF">2025-12-08T08:07:31Z</dcterms:created>
  <dcterms:modified xsi:type="dcterms:W3CDTF">2025-12-19T12:40:00Z</dcterms:modified>
</cp:coreProperties>
</file>