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3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66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544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23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4019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153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17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dirty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dirty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dirty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896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3828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6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937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924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0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1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895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514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241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154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4402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  <p:sldLayoutId id="2147483915" r:id="rId12"/>
    <p:sldLayoutId id="2147483916" r:id="rId13"/>
    <p:sldLayoutId id="2147483917" r:id="rId14"/>
    <p:sldLayoutId id="2147483918" r:id="rId15"/>
    <p:sldLayoutId id="2147483919" r:id="rId16"/>
    <p:sldLayoutId id="214748392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clicktotherapy.gr/blog/burnout-ellada-2025-tropoi-antimetopisi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28C7DE-F4B0-6E89-ADF6-8E7432DBA5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Occupational Burnout 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D33FD72-9377-25AA-B569-AD00F81297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Understanding Symptoms, Legal Status, and the European Landscape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56077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E612E7-2247-69A9-E26E-953186EFA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Definition &amp; Core Dimensions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774A34-2A62-6492-65F1-0CCF0568C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43760"/>
            <a:ext cx="10105666" cy="4335697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b="1" dirty="0"/>
              <a:t>What is Burnout?</a:t>
            </a:r>
            <a:r>
              <a:rPr lang="en-US" dirty="0"/>
              <a:t> </a:t>
            </a:r>
          </a:p>
          <a:p>
            <a:pPr marL="0" lvl="0" indent="0">
              <a:lnSpc>
                <a:spcPct val="160000"/>
              </a:lnSpc>
              <a:buNone/>
            </a:pPr>
            <a:r>
              <a:rPr lang="en-US" sz="1900" dirty="0"/>
              <a:t>Recognized by the WHO (ICD-11) as an "occupational phenomenon" resulting from chronic work-related stress. It is directly linked to the work environment and organizational factors.</a:t>
            </a:r>
          </a:p>
          <a:p>
            <a:pPr marL="0" lvl="0" indent="0">
              <a:buNone/>
            </a:pPr>
            <a:endParaRPr lang="el-GR" dirty="0"/>
          </a:p>
          <a:p>
            <a:pPr marL="0" lvl="0" indent="0">
              <a:buNone/>
            </a:pPr>
            <a:r>
              <a:rPr lang="el-GR" b="1" dirty="0"/>
              <a:t>The Three Pillars:</a:t>
            </a:r>
            <a:endParaRPr lang="en-US" b="1" dirty="0"/>
          </a:p>
          <a:p>
            <a:pPr lvl="0"/>
            <a:endParaRPr lang="el-GR" dirty="0"/>
          </a:p>
          <a:p>
            <a:pPr marL="228600" lvl="1"/>
            <a:r>
              <a:rPr lang="en-US" sz="1900" b="1" dirty="0"/>
              <a:t>Physical: </a:t>
            </a:r>
            <a:r>
              <a:rPr lang="en-US" sz="1900" dirty="0"/>
              <a:t>Exhaustion, energy depletion, chronic fatigue, sleep disorders, muscle pain.</a:t>
            </a:r>
          </a:p>
          <a:p>
            <a:pPr marL="228600" lvl="1"/>
            <a:endParaRPr lang="el-GR" sz="1900" dirty="0"/>
          </a:p>
          <a:p>
            <a:pPr marL="228600" lvl="1"/>
            <a:r>
              <a:rPr lang="en-US" sz="1900" b="1" dirty="0"/>
              <a:t>Emotional: </a:t>
            </a:r>
            <a:r>
              <a:rPr lang="en-US" sz="1900" dirty="0"/>
              <a:t>Cynicism,</a:t>
            </a:r>
            <a:r>
              <a:rPr lang="en-US" sz="1900" b="1" dirty="0"/>
              <a:t> </a:t>
            </a:r>
            <a:r>
              <a:rPr lang="en-US" sz="1900" dirty="0"/>
              <a:t>feelings of negativism, loss of motivation, irritability.</a:t>
            </a:r>
          </a:p>
          <a:p>
            <a:pPr marL="228600" lvl="1"/>
            <a:endParaRPr lang="el-GR" sz="1900" dirty="0"/>
          </a:p>
          <a:p>
            <a:pPr marL="228600" lvl="1"/>
            <a:r>
              <a:rPr lang="en-US" sz="1900" b="1" dirty="0"/>
              <a:t>Cognitive &amp; Behavioral: </a:t>
            </a:r>
            <a:r>
              <a:rPr lang="en-US" sz="1900" dirty="0"/>
              <a:t>Reduced performance and productivity, isolation, procrastination.</a:t>
            </a:r>
            <a:endParaRPr lang="el-GR" sz="1900" dirty="0"/>
          </a:p>
          <a:p>
            <a:endParaRPr lang="el-GR" dirty="0"/>
          </a:p>
        </p:txBody>
      </p:sp>
      <p:pic>
        <p:nvPicPr>
          <p:cNvPr id="5" name="Εικόνα 4" descr="Εικόνα που περιέχει clipart, γραφικά, σχεδίαση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CB0DFF26-E5F4-9EB2-EBFD-30DCA75F276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28914" y1="78275" x2="28914" y2="78275"/>
                        <a14:foregroundMark x1="54633" y1="49361" x2="54633" y2="49361"/>
                        <a14:foregroundMark x1="71565" y1="37380" x2="71565" y2="37380"/>
                        <a14:foregroundMark x1="63419" y1="21885" x2="63419" y2="21885"/>
                        <a14:foregroundMark x1="37700" y1="19489" x2="37700" y2="19489"/>
                        <a14:backgroundMark x1="30671" y1="38818" x2="30671" y2="388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080" y="3027680"/>
            <a:ext cx="3271520" cy="327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593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B8B322-3BE5-E73C-0259-7648CAE61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Causes &amp; Risk Factors (2025)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5001260-901C-B1BB-9559-3BB3A8255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13280"/>
            <a:ext cx="5415679" cy="443992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Excessive workload:</a:t>
            </a:r>
          </a:p>
          <a:p>
            <a:r>
              <a:rPr lang="en-US" sz="1800" dirty="0"/>
              <a:t>Unpaid overtime and increased work demands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External pressure:</a:t>
            </a:r>
          </a:p>
          <a:p>
            <a:r>
              <a:rPr lang="en-US" sz="1800" dirty="0"/>
              <a:t>Financial stress</a:t>
            </a:r>
          </a:p>
          <a:p>
            <a:r>
              <a:rPr lang="en-US" sz="1800" dirty="0"/>
              <a:t>Poor sleep quality</a:t>
            </a:r>
          </a:p>
          <a:p>
            <a:r>
              <a:rPr lang="en-US" sz="1800" dirty="0"/>
              <a:t>Care responsibilities (children/elderly)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Work environment factors:</a:t>
            </a:r>
          </a:p>
          <a:p>
            <a:r>
              <a:rPr lang="en-US" sz="1800" dirty="0"/>
              <a:t>Lack of control over tasks</a:t>
            </a:r>
          </a:p>
          <a:p>
            <a:r>
              <a:rPr lang="en-US" sz="1800" dirty="0"/>
              <a:t>Unclear expectations</a:t>
            </a:r>
          </a:p>
          <a:p>
            <a:r>
              <a:rPr lang="en-US" sz="1800" dirty="0"/>
              <a:t>Absence of managerial or peer support</a:t>
            </a:r>
            <a:endParaRPr lang="en-US" sz="1800" b="1" dirty="0"/>
          </a:p>
          <a:p>
            <a:endParaRPr lang="el-GR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4D2475-885B-A293-2292-3414477F2F65}"/>
              </a:ext>
            </a:extLst>
          </p:cNvPr>
          <p:cNvSpPr txBox="1"/>
          <p:nvPr/>
        </p:nvSpPr>
        <p:spPr>
          <a:xfrm>
            <a:off x="7254240" y="2780785"/>
            <a:ext cx="4937760" cy="332398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Recovery may take weeks or months, depending on severity.</a:t>
            </a:r>
          </a:p>
          <a:p>
            <a:endParaRPr lang="en-US" dirty="0"/>
          </a:p>
          <a:p>
            <a:r>
              <a:rPr lang="en-US" b="1" dirty="0"/>
              <a:t>    </a:t>
            </a:r>
            <a:r>
              <a:rPr lang="en-US" b="1" dirty="0">
                <a:solidFill>
                  <a:schemeClr val="bg1"/>
                </a:solidFill>
              </a:rPr>
              <a:t>Key Strategies: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Setting clear work-life boundaries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Refusing excessive workloads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Psychotherapy (CBT)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Physical activity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Workloads adjustments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607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26721E-6F36-8F7A-CB8C-657D340E0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Situation in Greece (2025)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383D331-1EA7-D0E1-C732-FBA64EF5D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723519" cy="417568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Legal Status:</a:t>
            </a:r>
            <a:r>
              <a:rPr lang="en-US" dirty="0"/>
              <a:t> </a:t>
            </a:r>
            <a:r>
              <a:rPr lang="en-US" sz="1800" dirty="0"/>
              <a:t>Burnout is </a:t>
            </a:r>
            <a:r>
              <a:rPr lang="en-US" sz="1800" b="1" dirty="0"/>
              <a:t>not</a:t>
            </a:r>
            <a:r>
              <a:rPr lang="en-US" sz="1800" dirty="0"/>
              <a:t> yet officially recognized as a standalone "occupational disease" in Greek legislation and there is no “burnout leave”.</a:t>
            </a:r>
          </a:p>
          <a:p>
            <a:pPr marL="0" lvl="0" indent="0">
              <a:buNone/>
            </a:pPr>
            <a:endParaRPr lang="el-GR" dirty="0"/>
          </a:p>
          <a:p>
            <a:pPr marL="0" lvl="0" indent="0">
              <a:buNone/>
            </a:pPr>
            <a:r>
              <a:rPr lang="el-GR" b="1" dirty="0"/>
              <a:t>Regulatory Framework:</a:t>
            </a:r>
            <a:endParaRPr lang="el-GR" dirty="0"/>
          </a:p>
          <a:p>
            <a:pPr lvl="1"/>
            <a:r>
              <a:rPr lang="en-US" b="1" dirty="0"/>
              <a:t>Law 3850/2010:</a:t>
            </a:r>
            <a:r>
              <a:rPr lang="en-US" dirty="0"/>
              <a:t> </a:t>
            </a:r>
            <a:r>
              <a:rPr lang="en-US" sz="1800" dirty="0"/>
              <a:t>Mandates employers to protect workers' mental health and prevent psychosocial risks.</a:t>
            </a:r>
          </a:p>
          <a:p>
            <a:pPr marL="457200" lvl="1" indent="0">
              <a:buNone/>
            </a:pPr>
            <a:endParaRPr lang="el-GR" sz="1800" dirty="0"/>
          </a:p>
          <a:p>
            <a:pPr lvl="1"/>
            <a:r>
              <a:rPr lang="en-US" b="1" dirty="0"/>
              <a:t>Labor Code (P.D. 62/2025):</a:t>
            </a:r>
            <a:r>
              <a:rPr lang="en-US" dirty="0"/>
              <a:t> </a:t>
            </a:r>
            <a:r>
              <a:rPr lang="en-US" sz="1800" dirty="0"/>
              <a:t>Recent codification emphasizes working hour limits and employee protection.</a:t>
            </a:r>
            <a:endParaRPr lang="en-US" dirty="0"/>
          </a:p>
          <a:p>
            <a:pPr lvl="1"/>
            <a:endParaRPr lang="el-GR" dirty="0"/>
          </a:p>
          <a:p>
            <a:pPr marL="0" lvl="0" indent="0">
              <a:buNone/>
            </a:pPr>
            <a:r>
              <a:rPr lang="en-US" b="1" dirty="0"/>
              <a:t>Employee Rights:</a:t>
            </a:r>
            <a:r>
              <a:rPr lang="en-US" dirty="0"/>
              <a:t> </a:t>
            </a:r>
            <a:r>
              <a:rPr lang="en-US" sz="1800" dirty="0"/>
              <a:t>Workers can use sick leave (via psychiatric diagnosis) or exercise the </a:t>
            </a:r>
            <a:r>
              <a:rPr lang="en-US" sz="1800" b="1" dirty="0"/>
              <a:t>Right to Disconnect</a:t>
            </a:r>
            <a:r>
              <a:rPr lang="en-US" sz="1800" dirty="0"/>
              <a:t>. Cannot receive compensation based solely on a burnout diagnosis.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6252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F51C21-F561-EBF0-C031-F5E85EC98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European Union Landscape (2025)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8194C84-ECCB-D051-1631-54455BCDE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926719" cy="420616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l-GR" b="1" dirty="0"/>
              <a:t>Current Recognition:</a:t>
            </a:r>
            <a:endParaRPr lang="el-GR" dirty="0"/>
          </a:p>
          <a:p>
            <a:pPr lvl="1"/>
            <a:r>
              <a:rPr lang="en-US" b="1" dirty="0"/>
              <a:t>Latvia:</a:t>
            </a:r>
            <a:r>
              <a:rPr lang="en-US" dirty="0"/>
              <a:t> </a:t>
            </a:r>
            <a:r>
              <a:rPr lang="en-US" sz="1800" dirty="0"/>
              <a:t>Fully recognizes burnout as an occupational disease.</a:t>
            </a:r>
            <a:endParaRPr lang="el-GR" sz="1800" dirty="0"/>
          </a:p>
          <a:p>
            <a:pPr lvl="1"/>
            <a:r>
              <a:rPr lang="en-US" b="1" dirty="0"/>
              <a:t>France, Netherlands, Sweden:</a:t>
            </a:r>
            <a:r>
              <a:rPr lang="en-US" dirty="0"/>
              <a:t> </a:t>
            </a:r>
            <a:r>
              <a:rPr lang="en-US" sz="1800" dirty="0"/>
              <a:t>Use "open systems" where burnout can be recognized if a direct link to work is proven.</a:t>
            </a:r>
          </a:p>
          <a:p>
            <a:pPr marL="457200" lvl="1" indent="0">
              <a:buNone/>
            </a:pPr>
            <a:endParaRPr lang="el-GR" sz="1800" dirty="0"/>
          </a:p>
          <a:p>
            <a:pPr marL="0" lvl="0" indent="0">
              <a:buNone/>
            </a:pPr>
            <a:r>
              <a:rPr lang="el-GR" b="1" dirty="0"/>
              <a:t>EU Initiatives:</a:t>
            </a:r>
            <a:endParaRPr lang="el-GR" dirty="0"/>
          </a:p>
          <a:p>
            <a:pPr lvl="1"/>
            <a:r>
              <a:rPr lang="en-US" b="1" dirty="0"/>
              <a:t>EU-OSHA (2025) Stats:</a:t>
            </a:r>
            <a:r>
              <a:rPr lang="en-US" dirty="0"/>
              <a:t> </a:t>
            </a:r>
            <a:r>
              <a:rPr lang="en-US" sz="1800" dirty="0"/>
              <a:t>29% of EU workers report stress/anxiety and 40% face extreme time pressure.</a:t>
            </a:r>
            <a:endParaRPr lang="el-GR" sz="1800" dirty="0"/>
          </a:p>
          <a:p>
            <a:pPr lvl="1"/>
            <a:r>
              <a:rPr lang="en-US" b="1" dirty="0"/>
              <a:t>Quality Jobs Act (Feb 2025):</a:t>
            </a:r>
            <a:r>
              <a:rPr lang="en-US" dirty="0"/>
              <a:t> </a:t>
            </a:r>
            <a:r>
              <a:rPr lang="en-US" sz="1800" dirty="0"/>
              <a:t>A new EU strategy aimed at improving mental health at work.</a:t>
            </a:r>
            <a:endParaRPr lang="el-GR" dirty="0"/>
          </a:p>
          <a:p>
            <a:pPr lvl="1"/>
            <a:r>
              <a:rPr lang="en-US" b="1" dirty="0"/>
              <a:t>Policy Shift:</a:t>
            </a:r>
            <a:r>
              <a:rPr lang="en-US" dirty="0"/>
              <a:t> </a:t>
            </a:r>
            <a:r>
              <a:rPr lang="en-US" sz="1800" dirty="0"/>
              <a:t>Ongoing pressure for a </a:t>
            </a:r>
            <a:r>
              <a:rPr lang="en-US" sz="1800" b="1" dirty="0"/>
              <a:t>European Directive</a:t>
            </a:r>
            <a:r>
              <a:rPr lang="en-US" sz="1800" dirty="0"/>
              <a:t> on psychosocial risks.</a:t>
            </a:r>
            <a:endParaRPr lang="el-GR" sz="1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39692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F2D4E1-204D-7E98-8EF8-8E5C666DA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Key Drivers &amp; Statistics (2025)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BC67D9-A2D6-DE7A-9BC3-35D67BD40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l-GR" b="1" dirty="0"/>
              <a:t>Why is it rising?</a:t>
            </a:r>
            <a:endParaRPr lang="en-US" b="1" dirty="0"/>
          </a:p>
          <a:p>
            <a:pPr marL="0" lvl="0" indent="0">
              <a:buNone/>
            </a:pPr>
            <a:endParaRPr lang="el-GR" dirty="0"/>
          </a:p>
          <a:p>
            <a:pPr lvl="1"/>
            <a:r>
              <a:rPr lang="en-US" b="1" dirty="0"/>
              <a:t>Economic Pressure:</a:t>
            </a:r>
            <a:r>
              <a:rPr lang="en-US" dirty="0"/>
              <a:t> </a:t>
            </a:r>
            <a:r>
              <a:rPr lang="en-US" sz="1800" dirty="0"/>
              <a:t>Cost-of-living crisis is a major stressor for younger workers (18-24).</a:t>
            </a:r>
            <a:endParaRPr lang="el-GR" dirty="0"/>
          </a:p>
          <a:p>
            <a:pPr lvl="1"/>
            <a:endParaRPr lang="el-GR" dirty="0"/>
          </a:p>
          <a:p>
            <a:pPr lvl="1"/>
            <a:r>
              <a:rPr lang="en-US" b="1" dirty="0"/>
              <a:t>Gender Gap:</a:t>
            </a:r>
            <a:r>
              <a:rPr lang="en-US" dirty="0"/>
              <a:t> </a:t>
            </a:r>
            <a:r>
              <a:rPr lang="en-US" sz="1800" dirty="0"/>
              <a:t>50% of women report burnout vs. 44% of men due to "double burden" (work &amp; caregiving).</a:t>
            </a:r>
            <a:endParaRPr lang="el-GR" dirty="0"/>
          </a:p>
          <a:p>
            <a:pPr lvl="1"/>
            <a:endParaRPr lang="el-GR" dirty="0"/>
          </a:p>
          <a:p>
            <a:pPr lvl="1"/>
            <a:r>
              <a:rPr lang="en-US" b="1" dirty="0"/>
              <a:t>Digital Fatigue:</a:t>
            </a:r>
            <a:r>
              <a:rPr lang="en-US" dirty="0"/>
              <a:t> </a:t>
            </a:r>
            <a:r>
              <a:rPr lang="en-US" sz="1800" dirty="0"/>
              <a:t>Constant connectivity leading to the erosion of work-life boundaries.</a:t>
            </a:r>
            <a:endParaRPr lang="el-GR" sz="1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98500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CFF578-7DC3-B5DD-9DEA-6EC1AE5E3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Prevention Strategies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16C56A-120E-AFC5-A414-40788EFCA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225112"/>
            <a:ext cx="9613861" cy="4165527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l-GR" b="1" dirty="0"/>
              <a:t>For Individuals:</a:t>
            </a:r>
            <a:endParaRPr lang="el-GR" dirty="0"/>
          </a:p>
          <a:p>
            <a:pPr lvl="1">
              <a:lnSpc>
                <a:spcPct val="150000"/>
              </a:lnSpc>
            </a:pPr>
            <a:r>
              <a:rPr lang="en-US" sz="1800" dirty="0"/>
              <a:t>Set strict boundaries and utilize the </a:t>
            </a:r>
            <a:r>
              <a:rPr lang="en-US" sz="1800" b="1" dirty="0"/>
              <a:t>Right to Disconnect</a:t>
            </a:r>
            <a:r>
              <a:rPr lang="en-US" sz="1800" dirty="0"/>
              <a:t>.</a:t>
            </a:r>
            <a:endParaRPr lang="el-GR" sz="1800" dirty="0"/>
          </a:p>
          <a:p>
            <a:pPr lvl="1">
              <a:lnSpc>
                <a:spcPct val="150000"/>
              </a:lnSpc>
            </a:pPr>
            <a:r>
              <a:rPr lang="en-US" sz="1800" dirty="0"/>
              <a:t>Cognitive Behavioral Therapy (CBT) for stress management.</a:t>
            </a:r>
          </a:p>
          <a:p>
            <a:pPr lvl="1"/>
            <a:endParaRPr lang="el-GR" dirty="0"/>
          </a:p>
          <a:p>
            <a:pPr lvl="0">
              <a:lnSpc>
                <a:spcPct val="150000"/>
              </a:lnSpc>
            </a:pPr>
            <a:r>
              <a:rPr lang="el-GR" b="1" dirty="0"/>
              <a:t>For Organizations:</a:t>
            </a:r>
            <a:endParaRPr lang="el-GR" dirty="0"/>
          </a:p>
          <a:p>
            <a:pPr lvl="1">
              <a:lnSpc>
                <a:spcPct val="150000"/>
              </a:lnSpc>
            </a:pPr>
            <a:r>
              <a:rPr lang="en-US" sz="1800" dirty="0"/>
              <a:t>Implement "Mental Health First Aid" training.</a:t>
            </a:r>
            <a:endParaRPr lang="el-GR" sz="1800" dirty="0"/>
          </a:p>
          <a:p>
            <a:pPr lvl="1">
              <a:lnSpc>
                <a:spcPct val="150000"/>
              </a:lnSpc>
            </a:pPr>
            <a:r>
              <a:rPr lang="en-US" sz="1800" dirty="0"/>
              <a:t>Redesign workloads and ensure transparent communication.</a:t>
            </a:r>
            <a:endParaRPr lang="el-GR" sz="1800" dirty="0"/>
          </a:p>
          <a:p>
            <a:pPr lvl="1">
              <a:lnSpc>
                <a:spcPct val="150000"/>
              </a:lnSpc>
            </a:pPr>
            <a:r>
              <a:rPr lang="en-US" sz="1800" dirty="0"/>
              <a:t>Early detection through anonymous 2025 workplace well-being surveys.</a:t>
            </a:r>
            <a:endParaRPr lang="el-GR" sz="1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6219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2A7F0F-253B-D4B2-D418-6ABC2E2C2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Useful Links &amp; Resources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7A4BA7A-3877-6C74-5234-9B9F1B4C1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European Agency for Safety and Health at Work:</a:t>
            </a:r>
            <a:r>
              <a:rPr lang="en-US" dirty="0"/>
              <a:t> EU-OSHA</a:t>
            </a:r>
          </a:p>
          <a:p>
            <a:pPr lvl="0"/>
            <a:endParaRPr lang="el-GR" dirty="0"/>
          </a:p>
          <a:p>
            <a:pPr lvl="0"/>
            <a:r>
              <a:rPr lang="en-US" b="1" dirty="0"/>
              <a:t>Greek Labor Inspectorate:</a:t>
            </a:r>
            <a:r>
              <a:rPr lang="en-US" dirty="0"/>
              <a:t> Hellenic Labour Inspectorate</a:t>
            </a:r>
          </a:p>
          <a:p>
            <a:pPr lvl="0"/>
            <a:endParaRPr lang="el-GR" dirty="0"/>
          </a:p>
          <a:p>
            <a:pPr lvl="0"/>
            <a:r>
              <a:rPr lang="en-US" b="1" dirty="0"/>
              <a:t>Mental Health Support:</a:t>
            </a:r>
            <a:r>
              <a:rPr lang="en-US" dirty="0"/>
              <a:t> </a:t>
            </a:r>
            <a:r>
              <a:rPr lang="en-US" u="sng" dirty="0">
                <a:hlinkClick r:id="rId2"/>
              </a:rPr>
              <a:t>Click to Therapy - Burnout 2025 Guide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1165522"/>
      </p:ext>
    </p:extLst>
  </p:cSld>
  <p:clrMapOvr>
    <a:masterClrMapping/>
  </p:clrMapOvr>
</p:sld>
</file>

<file path=ppt/theme/theme1.xml><?xml version="1.0" encoding="utf-8"?>
<a:theme xmlns:a="http://schemas.openxmlformats.org/drawingml/2006/main" name="Βερολίνο">
  <a:themeElements>
    <a:clrScheme name="Βερολίνο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Βερολίνο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Βερολίν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TM04033917[[fn=Βερολίνο]]</Template>
  <TotalTime>103</TotalTime>
  <Words>532</Words>
  <Application>Microsoft Office PowerPoint</Application>
  <PresentationFormat>Ευρεία οθόνη</PresentationFormat>
  <Paragraphs>74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Βερολίνο</vt:lpstr>
      <vt:lpstr>Occupational Burnout </vt:lpstr>
      <vt:lpstr>Definition &amp; Core Dimensions</vt:lpstr>
      <vt:lpstr>Causes &amp; Risk Factors (2025)</vt:lpstr>
      <vt:lpstr>The Situation in Greece (2025)</vt:lpstr>
      <vt:lpstr>The European Union Landscape (2025)</vt:lpstr>
      <vt:lpstr>Key Drivers &amp; Statistics (2025)</vt:lpstr>
      <vt:lpstr>Prevention Strategies</vt:lpstr>
      <vt:lpstr>Useful Links &amp;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Ηλίας Ζαΐμης-Κούταλης</dc:creator>
  <cp:lastModifiedBy>Ηλίας Ζαΐμης-Κούταλης</cp:lastModifiedBy>
  <cp:revision>3</cp:revision>
  <dcterms:created xsi:type="dcterms:W3CDTF">2026-01-18T17:42:08Z</dcterms:created>
  <dcterms:modified xsi:type="dcterms:W3CDTF">2026-01-21T18:08:34Z</dcterms:modified>
</cp:coreProperties>
</file>