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6100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856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39842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949734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14040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917354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20286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47343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33558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1418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28160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80548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80635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41912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24553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37624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25099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9606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87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90650"/>
            <a:ext cx="792480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00B0F0"/>
                </a:solidFill>
                <a:latin typeface="Arial Black" panose="020B0A04020102020204" pitchFamily="34" charset="0"/>
                <a:ea typeface="Arial" pitchFamily="34" charset="-122"/>
                <a:cs typeface="Arial" pitchFamily="34" charset="-120"/>
              </a:rPr>
              <a:t>Antitrust and Network Industries</a:t>
            </a:r>
            <a:endParaRPr lang="en-US" sz="4500" dirty="0">
              <a:solidFill>
                <a:srgbClr val="00B0F0"/>
              </a:solidFill>
              <a:latin typeface="Arial Black" panose="020B0A04020102020204" pitchFamily="34" charset="0"/>
            </a:endParaRPr>
          </a:p>
          <a:p>
            <a:pPr marL="0" indent="0" algn="ctr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00B0F0"/>
                </a:solidFill>
                <a:latin typeface="Arial Black" panose="020B0A04020102020204" pitchFamily="34" charset="0"/>
                <a:ea typeface="Arial" pitchFamily="34" charset="-122"/>
                <a:cs typeface="Arial" pitchFamily="34" charset="-120"/>
              </a:rPr>
              <a:t>Is Antitrust Still Relevant?</a:t>
            </a:r>
            <a:endParaRPr lang="en-US" sz="4500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799562" y="609600"/>
            <a:ext cx="554475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Conclusion: Antitrust IS Relevant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2847257" y="1325882"/>
            <a:ext cx="3449367" cy="240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But it requires a multi-pronged approach: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2365057" y="1794509"/>
            <a:ext cx="4718685" cy="11544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ctr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Targeted antitrust enforcement (against predatory practices)</a:t>
            </a:r>
            <a:endParaRPr lang="en-US" sz="1350" dirty="0"/>
          </a:p>
          <a:p>
            <a:pPr marL="342900" indent="-342900" algn="ctr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Support for open standards (ISO recognition)</a:t>
            </a:r>
            <a:endParaRPr lang="en-US" sz="1350" dirty="0"/>
          </a:p>
          <a:p>
            <a:pPr marL="342900" indent="-342900" algn="ctr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Intellectual property reform (patent model)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3018473" y="3253741"/>
            <a:ext cx="3107055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Antitrust alone cannot solve the problem.</a:t>
            </a:r>
            <a:endParaRPr lang="en-US" sz="1350" dirty="0"/>
          </a:p>
          <a:p>
            <a:pPr marL="0" indent="0" algn="ctr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integrated legal strategy is needed.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Central Question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25880"/>
            <a:ext cx="80832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Antitrust Relevant in the Digital Era?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1828800"/>
            <a:ext cx="7620000" cy="157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 1998: DOJ + 22 state attorneys general file antitrust complaint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accused of monopolization and illegal tying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Raises fundamental questions about software market structure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market inevitably monopolize or did Microsoft act illegally?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Case: Key Facts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81"/>
            <a:ext cx="7620000" cy="157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dominance: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~80% of PC operating systems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conduct: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Bundling Internet Explorer with Windows 95/98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threat: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Java + browsers could "commoditize" Windows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goal: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Extend monopoly from OS to browser market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Economics: Network Effects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81"/>
            <a:ext cx="8083296" cy="240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is Microsoft's monopoly so entrenched?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110"/>
            <a:ext cx="7620000" cy="157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externalities: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Value increases with #applications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Standardization: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Developers write for dominant OS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Lock-in: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High switching costs prevent competition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Tipping: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Market converges on single standard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Problem: Inevitable Monopoly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80"/>
            <a:ext cx="8083296" cy="240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central dilemma: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111"/>
            <a:ext cx="7620000" cy="2000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monopoly legal or illegal?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Monopoly itself = legal (if gained through superior product)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Monopolization = illegal (if gained through predatory conduct)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effects suggest monopoly is </a:t>
            </a:r>
            <a:r>
              <a:rPr lang="en-US" sz="1350" i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inevitable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 software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But did Microsoft achieve it through merit or abuse?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Leveraging Strategy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80"/>
            <a:ext cx="8083296" cy="240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market power in one market to dominate another: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111"/>
            <a:ext cx="7620000" cy="157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Monopolize PC operating systems (✓ achieved)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Use bundling to dominate browser market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3: Extend into future software platforms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Is leveraging economically rational?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 Options: What Doesn't Work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80"/>
            <a:ext cx="8083296" cy="2559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016"/>
              </a:lnSpc>
              <a:buNone/>
            </a:pPr>
            <a:r>
              <a:rPr lang="en-US" sz="1680" b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1: Moderate Intervention</a:t>
            </a:r>
            <a:endParaRPr lang="en-US" sz="1680" dirty="0"/>
          </a:p>
        </p:txBody>
      </p:sp>
      <p:sp>
        <p:nvSpPr>
          <p:cNvPr id="4" name="Text 2"/>
          <p:cNvSpPr/>
          <p:nvPr/>
        </p:nvSpPr>
        <p:spPr>
          <a:xfrm>
            <a:off x="914400" y="1688546"/>
            <a:ext cx="7620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 specific Microsoft practices (exclusive contracts, bundling)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Network effects remain – new competitor still faces high barriers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609600" y="2648664"/>
            <a:ext cx="8083296" cy="2559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016"/>
              </a:lnSpc>
              <a:buNone/>
            </a:pPr>
            <a:r>
              <a:rPr lang="en-US" sz="1680" b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2: Radical Intervention</a:t>
            </a:r>
            <a:endParaRPr lang="en-US" sz="1680" dirty="0"/>
          </a:p>
        </p:txBody>
      </p:sp>
      <p:sp>
        <p:nvSpPr>
          <p:cNvPr id="6" name="Text 4"/>
          <p:cNvSpPr/>
          <p:nvPr/>
        </p:nvSpPr>
        <p:spPr>
          <a:xfrm>
            <a:off x="914400" y="3087530"/>
            <a:ext cx="7620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 up Microsoft (structural separation)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New monopolist will emerge; economics force convergence on standard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Recommended Solution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80"/>
            <a:ext cx="8083296" cy="2559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016"/>
              </a:lnSpc>
              <a:buNone/>
            </a:pPr>
            <a:r>
              <a:rPr lang="en-US" sz="168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Encourage Open Standards</a:t>
            </a:r>
            <a:endParaRPr lang="en-US" sz="1680" dirty="0"/>
          </a:p>
        </p:txBody>
      </p:sp>
      <p:sp>
        <p:nvSpPr>
          <p:cNvPr id="4" name="Text 2"/>
          <p:cNvSpPr/>
          <p:nvPr/>
        </p:nvSpPr>
        <p:spPr>
          <a:xfrm>
            <a:off x="914400" y="1734266"/>
            <a:ext cx="7620000" cy="157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Recognize open standards through International Standards Organization (ISO)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gives second chances to rival technologies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Resets consumer expectations and competition on the merits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"winner-picking" – allows market to choose final standard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Supporting Reform: IP Law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82"/>
            <a:ext cx="8083296" cy="240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 software protection from copyright to patent model: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109"/>
            <a:ext cx="7620000" cy="1577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(copyright):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75 years, no disclosure, broad protection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Better (patent):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20 years, requires disclosure, enables cumulation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Limits proprietary standard lock-in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Enables follow-on innovation without barrier to entry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Όψη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Όψη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Ό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TM02900688[[fn=Όψη]]</Template>
  <TotalTime>89</TotalTime>
  <Words>454</Words>
  <Application>Microsoft Office PowerPoint</Application>
  <PresentationFormat>Προβολή στην οθόνη (16:9)</PresentationFormat>
  <Paragraphs>68</Paragraphs>
  <Slides>10</Slides>
  <Notes>10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Trebuchet MS</vt:lpstr>
      <vt:lpstr>Wingdings 3</vt:lpstr>
      <vt:lpstr>Όψη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Αναστάσιος Σπυρόπουλος</cp:lastModifiedBy>
  <cp:revision>2</cp:revision>
  <dcterms:created xsi:type="dcterms:W3CDTF">2025-12-10T14:28:48Z</dcterms:created>
  <dcterms:modified xsi:type="dcterms:W3CDTF">2026-01-13T11:23:50Z</dcterms:modified>
</cp:coreProperties>
</file>