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305" r:id="rId5"/>
    <p:sldId id="374" r:id="rId6"/>
    <p:sldId id="371" r:id="rId7"/>
    <p:sldId id="369" r:id="rId8"/>
    <p:sldId id="388" r:id="rId9"/>
    <p:sldId id="381" r:id="rId10"/>
    <p:sldId id="382" r:id="rId11"/>
    <p:sldId id="383" r:id="rId12"/>
    <p:sldId id="384" r:id="rId13"/>
    <p:sldId id="385" r:id="rId14"/>
    <p:sldId id="386"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879" autoAdjust="0"/>
  </p:normalViewPr>
  <p:slideViewPr>
    <p:cSldViewPr snapToGrid="0">
      <p:cViewPr>
        <p:scale>
          <a:sx n="80" d="100"/>
          <a:sy n="80" d="100"/>
        </p:scale>
        <p:origin x="1013"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12/8/2022</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2212501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12</a:t>
            </a:fld>
            <a:endParaRPr lang="en-US" dirty="0"/>
          </a:p>
        </p:txBody>
      </p:sp>
    </p:spTree>
    <p:extLst>
      <p:ext uri="{BB962C8B-B14F-4D97-AF65-F5344CB8AC3E}">
        <p14:creationId xmlns:p14="http://schemas.microsoft.com/office/powerpoint/2010/main" val="18705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348141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309413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6</a:t>
            </a:fld>
            <a:endParaRPr lang="en-US" dirty="0"/>
          </a:p>
        </p:txBody>
      </p:sp>
    </p:spTree>
    <p:extLst>
      <p:ext uri="{BB962C8B-B14F-4D97-AF65-F5344CB8AC3E}">
        <p14:creationId xmlns:p14="http://schemas.microsoft.com/office/powerpoint/2010/main" val="50381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246434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8</a:t>
            </a:fld>
            <a:endParaRPr lang="en-US" dirty="0"/>
          </a:p>
        </p:txBody>
      </p:sp>
    </p:spTree>
    <p:extLst>
      <p:ext uri="{BB962C8B-B14F-4D97-AF65-F5344CB8AC3E}">
        <p14:creationId xmlns:p14="http://schemas.microsoft.com/office/powerpoint/2010/main" val="438591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295245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10</a:t>
            </a:fld>
            <a:endParaRPr lang="en-US" dirty="0"/>
          </a:p>
        </p:txBody>
      </p:sp>
    </p:spTree>
    <p:extLst>
      <p:ext uri="{BB962C8B-B14F-4D97-AF65-F5344CB8AC3E}">
        <p14:creationId xmlns:p14="http://schemas.microsoft.com/office/powerpoint/2010/main" val="3931216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11</a:t>
            </a:fld>
            <a:endParaRPr lang="en-US" dirty="0"/>
          </a:p>
        </p:txBody>
      </p:sp>
    </p:spTree>
    <p:extLst>
      <p:ext uri="{BB962C8B-B14F-4D97-AF65-F5344CB8AC3E}">
        <p14:creationId xmlns:p14="http://schemas.microsoft.com/office/powerpoint/2010/main" val="2539063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fif"/><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564293" y="2414298"/>
            <a:ext cx="5085184" cy="1094012"/>
          </a:xfrm>
        </p:spPr>
        <p:txBody>
          <a:bodyPr/>
          <a:lstStyle/>
          <a:p>
            <a:pPr algn="ctr">
              <a:lnSpc>
                <a:spcPct val="107000"/>
              </a:lnSpc>
              <a:spcAft>
                <a:spcPts val="800"/>
              </a:spcAft>
            </a:pPr>
            <a:r>
              <a:rPr lang="en-US" sz="4000" b="1" dirty="0"/>
              <a:t>American Literature of the 19</a:t>
            </a:r>
            <a:r>
              <a:rPr lang="en-US" sz="4000" b="1" baseline="30000" dirty="0"/>
              <a:t>th</a:t>
            </a:r>
            <a:r>
              <a:rPr lang="en-US" sz="4000" b="1" dirty="0"/>
              <a:t> Century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525347" y="1707129"/>
            <a:ext cx="3163077" cy="438912"/>
          </a:xfrm>
        </p:spPr>
        <p:txBody>
          <a:bodyPr>
            <a:normAutofit fontScale="62500" lnSpcReduction="20000"/>
          </a:bodyPr>
          <a:lstStyle/>
          <a:p>
            <a:r>
              <a:rPr lang="en-US" dirty="0">
                <a:latin typeface="Baskerville Old Face" panose="02020602080505020303" pitchFamily="18" charset="0"/>
              </a:rPr>
              <a:t>Dr. VASILEIOS N. DELIOGLANIS</a:t>
            </a:r>
          </a:p>
        </p:txBody>
      </p:sp>
      <p:sp>
        <p:nvSpPr>
          <p:cNvPr id="4" name="Subtitle 2">
            <a:extLst>
              <a:ext uri="{FF2B5EF4-FFF2-40B4-BE49-F238E27FC236}">
                <a16:creationId xmlns:a16="http://schemas.microsoft.com/office/drawing/2014/main" id="{51D1A1D9-1F61-E934-5925-9C9722E5A241}"/>
              </a:ext>
            </a:extLst>
          </p:cNvPr>
          <p:cNvSpPr txBox="1">
            <a:spLocks/>
          </p:cNvSpPr>
          <p:nvPr/>
        </p:nvSpPr>
        <p:spPr>
          <a:xfrm>
            <a:off x="4305300" y="4507993"/>
            <a:ext cx="3581400" cy="1337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Baskerville Old Face" panose="02020602080505020303" pitchFamily="18" charset="0"/>
              </a:rPr>
              <a:t>Department of English Language and Literature</a:t>
            </a:r>
            <a:r>
              <a:rPr lang="en-US" sz="2000" dirty="0">
                <a:latin typeface="Baskerville Old Face" panose="02020602080505020303" pitchFamily="18" charset="0"/>
              </a:rPr>
              <a:t>, National &amp; Kapodistrian University of Athens</a:t>
            </a:r>
          </a:p>
        </p:txBody>
      </p:sp>
      <p:sp>
        <p:nvSpPr>
          <p:cNvPr id="5" name="Subtitle 2">
            <a:extLst>
              <a:ext uri="{FF2B5EF4-FFF2-40B4-BE49-F238E27FC236}">
                <a16:creationId xmlns:a16="http://schemas.microsoft.com/office/drawing/2014/main" id="{858D3F34-6EA8-6480-4702-085A63C736BE}"/>
              </a:ext>
            </a:extLst>
          </p:cNvPr>
          <p:cNvSpPr txBox="1">
            <a:spLocks/>
          </p:cNvSpPr>
          <p:nvPr/>
        </p:nvSpPr>
        <p:spPr>
          <a:xfrm>
            <a:off x="3894363" y="3582955"/>
            <a:ext cx="4531180" cy="7650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srgbClr val="333333"/>
                </a:solidFill>
                <a:latin typeface="+mj-lt"/>
              </a:rPr>
              <a:t>The Romance</a:t>
            </a:r>
            <a:endParaRPr lang="en-US" sz="3200" dirty="0">
              <a:latin typeface="+mj-lt"/>
            </a:endParaRP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93785"/>
            <a:ext cx="4908583" cy="6764215"/>
          </a:xfrm>
        </p:spPr>
        <p:txBody>
          <a:bodyPr vert="horz" lIns="91440" tIns="45720" rIns="91440" bIns="45720" rtlCol="0" anchor="t">
            <a:normAutofit fontScale="85000" lnSpcReduction="10000"/>
          </a:bodyPr>
          <a:lstStyle/>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One must study the Bible daily; people must believe nothing but what the Gospel’s teach; the holy Book = the Bible = is revealed</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Word of God; God’s will is expressed and revealed in the Bible which contains a body of laws, a code of conduct, God’s will must be studied</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One must preach and study the word; priests, ministers, the church  leaders are necessary to interpret God’s word to the common people (Ann Hutchinson crisis in 1639 – claimed that all people can have direct communication with God)</a:t>
            </a:r>
          </a:p>
          <a:p>
            <a:pPr marL="285750" indent="-285750" algn="just">
              <a:lnSpc>
                <a:spcPct val="150000"/>
              </a:lnSpc>
              <a:buFont typeface="Arial" panose="020B0604020202020204" pitchFamily="34" charset="0"/>
              <a:buChar char="•"/>
            </a:pPr>
            <a:endParaRPr lang="en-US" sz="2400" cap="none" dirty="0">
              <a:solidFill>
                <a:schemeClr val="tx1"/>
              </a:solidFill>
              <a:latin typeface="Times New Roman" panose="02020603050405020304" pitchFamily="18" charset="0"/>
              <a:cs typeface="Times New Roman" panose="02020603050405020304" pitchFamily="18" charset="0"/>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457200" y="1426464"/>
            <a:ext cx="5380892" cy="3927074"/>
          </a:xfrm>
        </p:spPr>
        <p:txBody>
          <a:bodyPr>
            <a:normAutofit/>
          </a:bodyPr>
          <a:lstStyle/>
          <a:p>
            <a:pPr>
              <a:lnSpc>
                <a:spcPct val="110000"/>
              </a:lnSpc>
            </a:pPr>
            <a:r>
              <a:rPr lang="en-US" sz="5400" dirty="0"/>
              <a:t>Puritan Beliefs</a:t>
            </a:r>
            <a:endParaRPr lang="en-GB" sz="5400" dirty="0"/>
          </a:p>
        </p:txBody>
      </p:sp>
    </p:spTree>
    <p:extLst>
      <p:ext uri="{BB962C8B-B14F-4D97-AF65-F5344CB8AC3E}">
        <p14:creationId xmlns:p14="http://schemas.microsoft.com/office/powerpoint/2010/main" val="368801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93785"/>
            <a:ext cx="4908583" cy="6764215"/>
          </a:xfrm>
        </p:spPr>
        <p:txBody>
          <a:bodyPr vert="horz" lIns="91440" tIns="45720" rIns="91440" bIns="45720" rtlCol="0" anchor="t">
            <a:normAutofit fontScale="92500" lnSpcReduction="10000"/>
          </a:bodyPr>
          <a:lstStyle/>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Puritans conceived God as </a:t>
            </a:r>
            <a:r>
              <a:rPr lang="en-US" dirty="0">
                <a:solidFill>
                  <a:schemeClr val="tx1"/>
                </a:solidFill>
                <a:latin typeface="Times New Roman" panose="02020603050405020304" pitchFamily="18" charset="0"/>
                <a:cs typeface="Times New Roman" panose="02020603050405020304" pitchFamily="18" charset="0"/>
              </a:rPr>
              <a:t>omnipotent, stern, disciplinarian, omniscient</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God governs the world but he is not the world itself, nor does he deify men or unite them Himself</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He converses with Men only through the Bible, his revealed Word</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Visible Universe is under God’s direct and the continuous guidance of Divine Providence; all natural events are under the supervision of God.</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perfect </a:t>
            </a:r>
            <a:r>
              <a:rPr lang="en-US">
                <a:solidFill>
                  <a:schemeClr val="tx1"/>
                </a:solidFill>
                <a:latin typeface="Times New Roman" panose="02020603050405020304" pitchFamily="18" charset="0"/>
                <a:cs typeface="Times New Roman" panose="02020603050405020304" pitchFamily="18" charset="0"/>
              </a:rPr>
              <a:t>archetypes exist in the mind of God</a:t>
            </a:r>
          </a:p>
          <a:p>
            <a:pPr algn="just">
              <a:lnSpc>
                <a:spcPct val="150000"/>
              </a:lnSpc>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457200" y="1426464"/>
            <a:ext cx="5380892" cy="3927074"/>
          </a:xfrm>
        </p:spPr>
        <p:txBody>
          <a:bodyPr>
            <a:normAutofit/>
          </a:bodyPr>
          <a:lstStyle/>
          <a:p>
            <a:pPr>
              <a:lnSpc>
                <a:spcPct val="110000"/>
              </a:lnSpc>
            </a:pPr>
            <a:r>
              <a:rPr lang="en-US" sz="5400" dirty="0"/>
              <a:t>The Puritan Concept of God</a:t>
            </a:r>
            <a:endParaRPr lang="en-GB" sz="5400" dirty="0"/>
          </a:p>
        </p:txBody>
      </p:sp>
    </p:spTree>
    <p:extLst>
      <p:ext uri="{BB962C8B-B14F-4D97-AF65-F5344CB8AC3E}">
        <p14:creationId xmlns:p14="http://schemas.microsoft.com/office/powerpoint/2010/main" val="310109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93785"/>
            <a:ext cx="4908583" cy="6764215"/>
          </a:xfrm>
        </p:spPr>
        <p:txBody>
          <a:bodyPr vert="horz" lIns="91440" tIns="45720" rIns="91440" bIns="45720" rtlCol="0" anchor="t">
            <a:normAutofit fontScale="62500" lnSpcReduction="20000"/>
          </a:bodyPr>
          <a:lstStyle/>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18</a:t>
            </a:r>
            <a:r>
              <a:rPr lang="en-US" sz="2400" cap="none" baseline="30000" dirty="0">
                <a:solidFill>
                  <a:schemeClr val="tx1"/>
                </a:solidFill>
                <a:latin typeface="Times New Roman" panose="02020603050405020304" pitchFamily="18" charset="0"/>
                <a:cs typeface="Times New Roman" panose="02020603050405020304" pitchFamily="18" charset="0"/>
              </a:rPr>
              <a:t>TH</a:t>
            </a:r>
            <a:r>
              <a:rPr lang="en-US" sz="2400" cap="none" dirty="0">
                <a:solidFill>
                  <a:schemeClr val="tx1"/>
                </a:solidFill>
                <a:latin typeface="Times New Roman" panose="02020603050405020304" pitchFamily="18" charset="0"/>
                <a:cs typeface="Times New Roman" panose="02020603050405020304" pitchFamily="18" charset="0"/>
              </a:rPr>
              <a:t> AND 19</a:t>
            </a:r>
            <a:r>
              <a:rPr lang="en-US" sz="2400" cap="none" baseline="30000" dirty="0">
                <a:solidFill>
                  <a:schemeClr val="tx1"/>
                </a:solidFill>
                <a:latin typeface="Times New Roman" panose="02020603050405020304" pitchFamily="18" charset="0"/>
                <a:cs typeface="Times New Roman" panose="02020603050405020304" pitchFamily="18" charset="0"/>
              </a:rPr>
              <a:t>TH</a:t>
            </a:r>
            <a:r>
              <a:rPr lang="en-US" sz="2400" cap="none" dirty="0">
                <a:solidFill>
                  <a:schemeClr val="tx1"/>
                </a:solidFill>
                <a:latin typeface="Times New Roman" panose="02020603050405020304" pitchFamily="18" charset="0"/>
                <a:cs typeface="Times New Roman" panose="02020603050405020304" pitchFamily="18" charset="0"/>
              </a:rPr>
              <a:t> CENTURY REACTION AGAINST NEOCLASSICISM</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FREEDOM OF WRITER FROM RESTRAINTS AND RULES</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LIBERALISM IN LITERATURE: IMAGINATION OVER REASON AND THE PRIMITIVE</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LOVE OF NATURE</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INTEREST IN THE PAST</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MYSTICISM</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ENTHUSIASM FOR THE WILD AND THE GROTESQUE</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UNRESTRAINED IMAGINATION</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INTEREST IN HUMAN RIGHTS</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GOTHIC</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WORTH OF THE INDIVIDUAL</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457200" y="1426464"/>
            <a:ext cx="5380892" cy="3927074"/>
          </a:xfrm>
        </p:spPr>
        <p:txBody>
          <a:bodyPr>
            <a:normAutofit/>
          </a:bodyPr>
          <a:lstStyle/>
          <a:p>
            <a:pPr>
              <a:lnSpc>
                <a:spcPct val="110000"/>
              </a:lnSpc>
            </a:pPr>
            <a:r>
              <a:rPr lang="en-US" sz="5400" dirty="0"/>
              <a:t>Romanticism</a:t>
            </a:r>
            <a:endParaRPr lang="en-GB" sz="5400" dirty="0"/>
          </a:p>
        </p:txBody>
      </p:sp>
    </p:spTree>
    <p:extLst>
      <p:ext uri="{BB962C8B-B14F-4D97-AF65-F5344CB8AC3E}">
        <p14:creationId xmlns:p14="http://schemas.microsoft.com/office/powerpoint/2010/main" val="754957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The Scarlet Letter (1850)</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fontScale="92500" lnSpcReduction="20000"/>
          </a:bodyPr>
          <a:lstStyle/>
          <a:p>
            <a:pPr marL="0" marR="0" indent="0" algn="just">
              <a:lnSpc>
                <a:spcPct val="150000"/>
              </a:lnSpc>
              <a:spcBef>
                <a:spcPts val="0"/>
              </a:spcBef>
              <a:spcAft>
                <a:spcPts val="0"/>
              </a:spcAft>
              <a:buNone/>
            </a:pPr>
            <a:r>
              <a:rPr lang="en-US" sz="2400" u="sng" dirty="0">
                <a:solidFill>
                  <a:schemeClr val="tx1"/>
                </a:solidFill>
                <a:latin typeface="Times New Roman" panose="02020603050405020304" pitchFamily="18" charset="0"/>
                <a:cs typeface="Times New Roman" panose="02020603050405020304" pitchFamily="18" charset="0"/>
              </a:rPr>
              <a:t>Themes</a:t>
            </a:r>
            <a:r>
              <a:rPr lang="en-US" sz="2400" dirty="0">
                <a:solidFill>
                  <a:schemeClr val="tx1"/>
                </a:solidFill>
                <a:latin typeface="Times New Roman" panose="02020603050405020304" pitchFamily="18" charset="0"/>
                <a:cs typeface="Times New Roman" panose="02020603050405020304" pitchFamily="18" charset="0"/>
              </a:rPr>
              <a:t>:</a:t>
            </a:r>
          </a:p>
          <a:p>
            <a:pPr marL="285750" marR="0" indent="-28575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Consequences of sin</a:t>
            </a:r>
          </a:p>
          <a:p>
            <a:pPr marL="285750" marR="0" indent="-28575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Individual vs. Society’s perspective</a:t>
            </a:r>
          </a:p>
          <a:p>
            <a:pPr marL="285750" marR="0" indent="-28575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Destructiveness of hypocrisy and vengeance</a:t>
            </a:r>
          </a:p>
          <a:p>
            <a:pPr marL="285750" marR="0" indent="-28575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Relationship between strength of character and morality</a:t>
            </a:r>
          </a:p>
          <a:p>
            <a:pPr marL="285750" marR="0" indent="-28575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Alienation</a:t>
            </a:r>
          </a:p>
          <a:p>
            <a:pPr marL="285750" marR="0" indent="-28575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Guilt</a:t>
            </a:r>
          </a:p>
          <a:p>
            <a:pPr marL="285750" marR="0" indent="-28575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Pride</a:t>
            </a:r>
          </a:p>
          <a:p>
            <a:pPr marL="285750" marR="0" indent="-28575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Evil</a:t>
            </a:r>
          </a:p>
        </p:txBody>
      </p:sp>
    </p:spTree>
    <p:extLst>
      <p:ext uri="{BB962C8B-B14F-4D97-AF65-F5344CB8AC3E}">
        <p14:creationId xmlns:p14="http://schemas.microsoft.com/office/powerpoint/2010/main" val="114510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The Scarlet Letter (1850)</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fontScale="92500" lnSpcReduction="20000"/>
          </a:bodyPr>
          <a:lstStyle/>
          <a:p>
            <a:pPr marL="0" marR="0" indent="0" algn="just">
              <a:lnSpc>
                <a:spcPct val="150000"/>
              </a:lnSpc>
              <a:spcBef>
                <a:spcPts val="0"/>
              </a:spcBef>
              <a:spcAft>
                <a:spcPts val="0"/>
              </a:spcAft>
              <a:buNone/>
            </a:pPr>
            <a:r>
              <a:rPr lang="en-US" sz="2400" u="sng" dirty="0">
                <a:solidFill>
                  <a:schemeClr val="tx1"/>
                </a:solidFill>
                <a:latin typeface="Times New Roman" panose="02020603050405020304" pitchFamily="18" charset="0"/>
                <a:cs typeface="Times New Roman" panose="02020603050405020304" pitchFamily="18" charset="0"/>
              </a:rPr>
              <a:t>Antithetical Forces</a:t>
            </a:r>
            <a:r>
              <a:rPr lang="en-US" sz="2400" dirty="0">
                <a:solidFill>
                  <a:schemeClr val="tx1"/>
                </a:solidFill>
                <a:latin typeface="Times New Roman" panose="02020603050405020304" pitchFamily="18" charset="0"/>
                <a:cs typeface="Times New Roman" panose="02020603050405020304" pitchFamily="18" charset="0"/>
              </a:rPr>
              <a:t>:</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Light vs. Dark</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Warmth vs. Cold</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Faith vs. Doubt</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Internal vs. External Worlds</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Civilization vs. Wilderness</a:t>
            </a:r>
          </a:p>
          <a:p>
            <a:pPr marL="285750" marR="0" indent="-285750" algn="just">
              <a:lnSpc>
                <a:spcPct val="20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Identity vs. Society</a:t>
            </a:r>
          </a:p>
        </p:txBody>
      </p:sp>
    </p:spTree>
    <p:extLst>
      <p:ext uri="{BB962C8B-B14F-4D97-AF65-F5344CB8AC3E}">
        <p14:creationId xmlns:p14="http://schemas.microsoft.com/office/powerpoint/2010/main" val="3939440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The Scarlet Letter (1850)</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2">
            <a:normAutofit/>
          </a:bodyPr>
          <a:lstStyle/>
          <a:p>
            <a:pPr marL="0" marR="0" indent="0" algn="just">
              <a:lnSpc>
                <a:spcPct val="150000"/>
              </a:lnSpc>
              <a:spcBef>
                <a:spcPts val="0"/>
              </a:spcBef>
              <a:spcAft>
                <a:spcPts val="0"/>
              </a:spcAft>
              <a:buNone/>
            </a:pPr>
            <a:r>
              <a:rPr lang="en-US" sz="2400" u="sng" dirty="0">
                <a:solidFill>
                  <a:schemeClr val="tx1"/>
                </a:solidFill>
                <a:latin typeface="Times New Roman" panose="02020603050405020304" pitchFamily="18" charset="0"/>
                <a:cs typeface="Times New Roman" panose="02020603050405020304" pitchFamily="18" charset="0"/>
              </a:rPr>
              <a:t>The Custom House</a:t>
            </a:r>
            <a:r>
              <a:rPr lang="en-US" sz="2400" dirty="0">
                <a:solidFill>
                  <a:schemeClr val="tx1"/>
                </a:solidFill>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Establishes credibility, point of view, narrative framework</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Narrator’s past – ancestors</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Hawthorne - Surveyor of the Custom House in 1846</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Connection between narrator and Hester Prynne</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Interest in politics</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Negative attitude towards his colleagues</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Discovery of the manuscript</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Romance (definition)</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404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The Scarlet Letter (1850)</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fontScale="92500" lnSpcReduction="10000"/>
          </a:bodyPr>
          <a:lstStyle/>
          <a:p>
            <a:pPr marL="0" marR="0" indent="0" algn="just">
              <a:lnSpc>
                <a:spcPct val="150000"/>
              </a:lnSpc>
              <a:spcBef>
                <a:spcPts val="0"/>
              </a:spcBef>
              <a:spcAft>
                <a:spcPts val="0"/>
              </a:spcAft>
              <a:buNone/>
            </a:pPr>
            <a:r>
              <a:rPr lang="en-US" sz="2400" u="sng" dirty="0">
                <a:solidFill>
                  <a:schemeClr val="tx1"/>
                </a:solidFill>
                <a:latin typeface="Times New Roman" panose="02020603050405020304" pitchFamily="18" charset="0"/>
                <a:cs typeface="Times New Roman" panose="02020603050405020304" pitchFamily="18" charset="0"/>
              </a:rPr>
              <a:t>Witchcraft</a:t>
            </a:r>
            <a:r>
              <a:rPr lang="en-US" sz="2400" dirty="0">
                <a:solidFill>
                  <a:schemeClr val="tx1"/>
                </a:solidFill>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Women being accused of being witches</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Belief in witchcraft widespread throughout America and Europe</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No evidence</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Salem, 1692: 20 victims executed</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Public hysteria</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“Witch hunt”</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52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The Scarlet Letter (1850)</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fontScale="92500" lnSpcReduction="10000"/>
          </a:bodyPr>
          <a:lstStyle/>
          <a:p>
            <a:pPr marL="0" marR="0" indent="0" algn="just">
              <a:lnSpc>
                <a:spcPct val="150000"/>
              </a:lnSpc>
              <a:spcBef>
                <a:spcPts val="0"/>
              </a:spcBef>
              <a:spcAft>
                <a:spcPts val="0"/>
              </a:spcAft>
              <a:buNone/>
            </a:pPr>
            <a:r>
              <a:rPr lang="en-US" sz="2400" u="sng" dirty="0">
                <a:solidFill>
                  <a:schemeClr val="tx1"/>
                </a:solidFill>
                <a:latin typeface="Times New Roman" panose="02020603050405020304" pitchFamily="18" charset="0"/>
                <a:cs typeface="Times New Roman" panose="02020603050405020304" pitchFamily="18" charset="0"/>
              </a:rPr>
              <a:t>Romance</a:t>
            </a:r>
            <a:r>
              <a:rPr lang="en-US" sz="2400" dirty="0">
                <a:solidFill>
                  <a:schemeClr val="tx1"/>
                </a:solidFill>
                <a:latin typeface="Times New Roman" panose="02020603050405020304" pitchFamily="18" charset="0"/>
                <a:cs typeface="Times New Roman" panose="02020603050405020304" pitchFamily="18" charset="0"/>
              </a:rPr>
              <a:t>:</a:t>
            </a:r>
          </a:p>
          <a:p>
            <a:pPr marL="342900" indent="-34290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Out-of-ordinary adventures</a:t>
            </a:r>
          </a:p>
          <a:p>
            <a:pPr marL="342900" indent="-34290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Mysterious or supernatural circumstances</a:t>
            </a:r>
          </a:p>
          <a:p>
            <a:pPr marL="342900" indent="-34290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Difficult quests</a:t>
            </a:r>
          </a:p>
          <a:p>
            <a:pPr marL="342900" indent="-34290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Miraculous triumphs</a:t>
            </a:r>
          </a:p>
          <a:p>
            <a:pPr marL="342900" indent="-34290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Epic or mythic cast</a:t>
            </a:r>
          </a:p>
          <a:p>
            <a:pPr marL="342900" indent="-34290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Lack of concern for questions of plausibility</a:t>
            </a:r>
          </a:p>
        </p:txBody>
      </p:sp>
    </p:spTree>
    <p:extLst>
      <p:ext uri="{BB962C8B-B14F-4D97-AF65-F5344CB8AC3E}">
        <p14:creationId xmlns:p14="http://schemas.microsoft.com/office/powerpoint/2010/main" val="3561638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The Scarlet Letter (1850)</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a:bodyPr>
          <a:lstStyle/>
          <a:p>
            <a:pPr marL="0" marR="0" indent="0" algn="just">
              <a:lnSpc>
                <a:spcPct val="150000"/>
              </a:lnSpc>
              <a:spcBef>
                <a:spcPts val="0"/>
              </a:spcBef>
              <a:spcAft>
                <a:spcPts val="0"/>
              </a:spcAft>
              <a:buNone/>
            </a:pPr>
            <a:r>
              <a:rPr lang="en-US" sz="2400" u="sng" dirty="0">
                <a:solidFill>
                  <a:schemeClr val="tx1"/>
                </a:solidFill>
                <a:latin typeface="Times New Roman" panose="02020603050405020304" pitchFamily="18" charset="0"/>
                <a:cs typeface="Times New Roman" panose="02020603050405020304" pitchFamily="18" charset="0"/>
              </a:rPr>
              <a:t>Romance</a:t>
            </a:r>
            <a:r>
              <a:rPr lang="en-US" sz="2400" dirty="0">
                <a:solidFill>
                  <a:schemeClr val="tx1"/>
                </a:solidFill>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Historical Romance (historical events and the extraordinary)</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Philosophical Romance (metaphysical import)</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Sensational Romance (terror, shock, intense excitement)</a:t>
            </a:r>
          </a:p>
        </p:txBody>
      </p:sp>
    </p:spTree>
    <p:extLst>
      <p:ext uri="{BB962C8B-B14F-4D97-AF65-F5344CB8AC3E}">
        <p14:creationId xmlns:p14="http://schemas.microsoft.com/office/powerpoint/2010/main" val="298972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The Scarlet Letter (1850)</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fontScale="92500" lnSpcReduction="10000"/>
          </a:bodyPr>
          <a:lstStyle/>
          <a:p>
            <a:pPr marL="0" marR="0" indent="0" algn="just">
              <a:lnSpc>
                <a:spcPct val="150000"/>
              </a:lnSpc>
              <a:spcBef>
                <a:spcPts val="0"/>
              </a:spcBef>
              <a:spcAft>
                <a:spcPts val="0"/>
              </a:spcAft>
              <a:buNone/>
            </a:pPr>
            <a:r>
              <a:rPr lang="en-US" sz="2400" u="sng" dirty="0">
                <a:solidFill>
                  <a:schemeClr val="tx1"/>
                </a:solidFill>
                <a:latin typeface="Times New Roman" panose="02020603050405020304" pitchFamily="18" charset="0"/>
                <a:cs typeface="Times New Roman" panose="02020603050405020304" pitchFamily="18" charset="0"/>
              </a:rPr>
              <a:t>Symbols</a:t>
            </a:r>
            <a:r>
              <a:rPr lang="en-US" sz="2400" dirty="0">
                <a:solidFill>
                  <a:schemeClr val="tx1"/>
                </a:solidFill>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Prison</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Rosebush</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Scaffold</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Scarlet letter</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Pearl</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Meteor</a:t>
            </a:r>
          </a:p>
        </p:txBody>
      </p:sp>
    </p:spTree>
    <p:extLst>
      <p:ext uri="{BB962C8B-B14F-4D97-AF65-F5344CB8AC3E}">
        <p14:creationId xmlns:p14="http://schemas.microsoft.com/office/powerpoint/2010/main" val="332745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2528595"/>
            <a:ext cx="5148070" cy="1763487"/>
          </a:xfrm>
        </p:spPr>
        <p:txBody>
          <a:bodyPr vert="horz" lIns="91440" tIns="45720" rIns="91440" bIns="45720" rtlCol="0" anchor="t">
            <a:normAutofit/>
          </a:bodyPr>
          <a:lstStyle/>
          <a:p>
            <a:pPr marR="0" algn="ctr">
              <a:lnSpc>
                <a:spcPct val="90000"/>
              </a:lnSpc>
              <a:spcBef>
                <a:spcPts val="0"/>
              </a:spcBef>
            </a:pPr>
            <a:r>
              <a:rPr lang="en-US" sz="4400" dirty="0">
                <a:solidFill>
                  <a:schemeClr val="accent5">
                    <a:lumMod val="50000"/>
                  </a:schemeClr>
                </a:solidFill>
                <a:latin typeface="+mj-lt"/>
                <a:cs typeface="Times New Roman" panose="02020603050405020304" pitchFamily="18" charset="0"/>
              </a:rPr>
              <a:t>Nathaniel Hawthorne (1804-1864)</a:t>
            </a:r>
          </a:p>
        </p:txBody>
      </p:sp>
      <p:pic>
        <p:nvPicPr>
          <p:cNvPr id="5" name="Εικόνα 4">
            <a:extLst>
              <a:ext uri="{FF2B5EF4-FFF2-40B4-BE49-F238E27FC236}">
                <a16:creationId xmlns:a16="http://schemas.microsoft.com/office/drawing/2014/main" id="{E2F39AD4-10FD-4945-A883-174B70E9F7C6}"/>
              </a:ext>
            </a:extLst>
          </p:cNvPr>
          <p:cNvPicPr>
            <a:picLocks noChangeAspect="1"/>
          </p:cNvPicPr>
          <p:nvPr/>
        </p:nvPicPr>
        <p:blipFill>
          <a:blip r:embed="rId5"/>
          <a:stretch>
            <a:fillRect/>
          </a:stretch>
        </p:blipFill>
        <p:spPr>
          <a:xfrm>
            <a:off x="1570514" y="2103121"/>
            <a:ext cx="3414680" cy="2701725"/>
          </a:xfrm>
          <a:prstGeom prst="rect">
            <a:avLst/>
          </a:prstGeom>
        </p:spPr>
      </p:pic>
    </p:spTree>
    <p:extLst>
      <p:ext uri="{BB962C8B-B14F-4D97-AF65-F5344CB8AC3E}">
        <p14:creationId xmlns:p14="http://schemas.microsoft.com/office/powerpoint/2010/main" val="4001462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55E4ABB-DADD-C271-F0AF-E7D42EE387C2}"/>
              </a:ext>
            </a:extLst>
          </p:cNvPr>
          <p:cNvSpPr>
            <a:spLocks noGrp="1"/>
          </p:cNvSpPr>
          <p:nvPr>
            <p:ph sz="half" idx="2"/>
          </p:nvPr>
        </p:nvSpPr>
        <p:spPr>
          <a:xfrm>
            <a:off x="839788" y="1884784"/>
            <a:ext cx="10879137" cy="4357267"/>
          </a:xfrm>
        </p:spPr>
        <p:txBody>
          <a:bodyPr numCol="2">
            <a:normAutofit fontScale="92500" lnSpcReduction="20000"/>
          </a:bodyPr>
          <a:lstStyle/>
          <a:p>
            <a:pPr marL="0" indent="0">
              <a:lnSpc>
                <a:spcPct val="80000"/>
              </a:lnSpc>
              <a:buNone/>
            </a:pPr>
            <a:r>
              <a:rPr lang="en-US" sz="3000" dirty="0">
                <a:latin typeface="+mj-lt"/>
              </a:rPr>
              <a:t>Meteor – Guilt/Sin</a:t>
            </a:r>
          </a:p>
          <a:p>
            <a:r>
              <a:rPr lang="en-US" sz="2800" b="1" dirty="0"/>
              <a:t>John Winthrop</a:t>
            </a:r>
          </a:p>
          <a:p>
            <a:pPr marL="0" indent="0">
              <a:buNone/>
            </a:pPr>
            <a:r>
              <a:rPr lang="en-US" sz="2400" b="1" u="sng" dirty="0"/>
              <a:t>Civil Liberty</a:t>
            </a:r>
          </a:p>
          <a:p>
            <a:pPr marL="0" indent="0" algn="ctr">
              <a:buNone/>
            </a:pPr>
            <a:r>
              <a:rPr lang="en-US" sz="2600" dirty="0">
                <a:solidFill>
                  <a:schemeClr val="tx1"/>
                </a:solidFill>
                <a:latin typeface="Times New Roman" panose="02020603050405020304" pitchFamily="18" charset="0"/>
                <a:cs typeface="Times New Roman" panose="02020603050405020304" pitchFamily="18" charset="0"/>
              </a:rPr>
              <a:t>Political Institutions</a:t>
            </a:r>
          </a:p>
          <a:p>
            <a:pPr marL="0" indent="0">
              <a:buNone/>
            </a:pPr>
            <a:endParaRPr lang="en-US" sz="2400" dirty="0"/>
          </a:p>
          <a:p>
            <a:pPr marL="0" indent="0">
              <a:buNone/>
            </a:pPr>
            <a:endParaRPr lang="en-US" sz="2400" dirty="0"/>
          </a:p>
          <a:p>
            <a:pPr marL="0" indent="0" algn="ctr">
              <a:buNone/>
            </a:pPr>
            <a:r>
              <a:rPr lang="en-US" sz="2600" dirty="0">
                <a:solidFill>
                  <a:schemeClr val="tx1"/>
                </a:solidFill>
                <a:latin typeface="Times New Roman" panose="02020603050405020304" pitchFamily="18" charset="0"/>
                <a:cs typeface="Times New Roman" panose="02020603050405020304" pitchFamily="18" charset="0"/>
              </a:rPr>
              <a:t>Political Member subjected to governors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1600" dirty="0"/>
          </a:p>
          <a:p>
            <a:pPr marL="0" indent="0" algn="ctr">
              <a:buNone/>
            </a:pPr>
            <a:r>
              <a:rPr lang="en-US" sz="2400" dirty="0"/>
              <a:t>	</a:t>
            </a:r>
            <a:r>
              <a:rPr lang="en-US" sz="2600" dirty="0">
                <a:solidFill>
                  <a:schemeClr val="tx1"/>
                </a:solidFill>
                <a:latin typeface="Times New Roman" panose="02020603050405020304" pitchFamily="18" charset="0"/>
                <a:cs typeface="Times New Roman" panose="02020603050405020304" pitchFamily="18" charset="0"/>
              </a:rPr>
              <a:t>Civil Ceremonies of Marriage</a:t>
            </a:r>
          </a:p>
          <a:p>
            <a:pPr marL="0" indent="0">
              <a:buNone/>
            </a:pPr>
            <a:endParaRPr lang="en-US" sz="2400" dirty="0"/>
          </a:p>
          <a:p>
            <a:pPr marL="0" indent="0">
              <a:buNone/>
            </a:pPr>
            <a:endParaRPr lang="en-US" sz="2400" dirty="0"/>
          </a:p>
          <a:p>
            <a:pPr marL="0" indent="0" algn="ctr">
              <a:buNone/>
            </a:pPr>
            <a:r>
              <a:rPr lang="en-US" sz="2400" dirty="0"/>
              <a:t>	</a:t>
            </a:r>
            <a:r>
              <a:rPr lang="en-US" sz="2600" dirty="0">
                <a:solidFill>
                  <a:schemeClr val="tx1"/>
                </a:solidFill>
                <a:latin typeface="Times New Roman" panose="02020603050405020304" pitchFamily="18" charset="0"/>
                <a:cs typeface="Times New Roman" panose="02020603050405020304" pitchFamily="18" charset="0"/>
              </a:rPr>
              <a:t>Women subjected to men</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p:txBody>
      </p:sp>
      <p:sp>
        <p:nvSpPr>
          <p:cNvPr id="5" name="Τίτλος 1">
            <a:extLst>
              <a:ext uri="{FF2B5EF4-FFF2-40B4-BE49-F238E27FC236}">
                <a16:creationId xmlns:a16="http://schemas.microsoft.com/office/drawing/2014/main" id="{34C2A287-BD2A-79EB-E0BC-B2B834563E7A}"/>
              </a:ext>
            </a:extLst>
          </p:cNvPr>
          <p:cNvSpPr txBox="1">
            <a:spLocks/>
          </p:cNvSpPr>
          <p:nvPr/>
        </p:nvSpPr>
        <p:spPr>
          <a:xfrm>
            <a:off x="1645391" y="400843"/>
            <a:ext cx="8695944" cy="13258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3"/>
                </a:solidFill>
                <a:latin typeface="+mj-lt"/>
                <a:ea typeface="+mj-ea"/>
                <a:cs typeface="+mj-cs"/>
              </a:defRPr>
            </a:lvl1pPr>
          </a:lstStyle>
          <a:p>
            <a:endParaRPr lang="en-US" sz="2800" dirty="0"/>
          </a:p>
        </p:txBody>
      </p:sp>
      <p:sp>
        <p:nvSpPr>
          <p:cNvPr id="8" name="Βέλος: Κάτω 7">
            <a:extLst>
              <a:ext uri="{FF2B5EF4-FFF2-40B4-BE49-F238E27FC236}">
                <a16:creationId xmlns:a16="http://schemas.microsoft.com/office/drawing/2014/main" id="{804DC575-3C5B-37EA-EA66-EA7D966FA38C}"/>
              </a:ext>
            </a:extLst>
          </p:cNvPr>
          <p:cNvSpPr/>
          <p:nvPr/>
        </p:nvSpPr>
        <p:spPr>
          <a:xfrm>
            <a:off x="3268204" y="3337460"/>
            <a:ext cx="529881" cy="77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Βέλος: Κάτω 8">
            <a:extLst>
              <a:ext uri="{FF2B5EF4-FFF2-40B4-BE49-F238E27FC236}">
                <a16:creationId xmlns:a16="http://schemas.microsoft.com/office/drawing/2014/main" id="{913C73DF-D29D-15FF-96CB-7FF16C3B1F3B}"/>
              </a:ext>
            </a:extLst>
          </p:cNvPr>
          <p:cNvSpPr/>
          <p:nvPr/>
        </p:nvSpPr>
        <p:spPr>
          <a:xfrm rot="20247916" flipH="1">
            <a:off x="4091824" y="4620928"/>
            <a:ext cx="502686" cy="842781"/>
          </a:xfrm>
          <a:prstGeom prst="downArrow">
            <a:avLst>
              <a:gd name="adj1" fmla="val 50000"/>
              <a:gd name="adj2" fmla="val 42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Βέλος: Κάτω 9">
            <a:extLst>
              <a:ext uri="{FF2B5EF4-FFF2-40B4-BE49-F238E27FC236}">
                <a16:creationId xmlns:a16="http://schemas.microsoft.com/office/drawing/2014/main" id="{7118CDF9-5173-3078-935D-58066E48BDCD}"/>
              </a:ext>
            </a:extLst>
          </p:cNvPr>
          <p:cNvSpPr/>
          <p:nvPr/>
        </p:nvSpPr>
        <p:spPr>
          <a:xfrm>
            <a:off x="9393144" y="3206915"/>
            <a:ext cx="529881" cy="77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Βέλος: Κάτω 10">
            <a:extLst>
              <a:ext uri="{FF2B5EF4-FFF2-40B4-BE49-F238E27FC236}">
                <a16:creationId xmlns:a16="http://schemas.microsoft.com/office/drawing/2014/main" id="{06024626-ED41-9024-AC01-5B3036F365A2}"/>
              </a:ext>
            </a:extLst>
          </p:cNvPr>
          <p:cNvSpPr/>
          <p:nvPr/>
        </p:nvSpPr>
        <p:spPr>
          <a:xfrm rot="1352084">
            <a:off x="8645518" y="4581413"/>
            <a:ext cx="502686" cy="842781"/>
          </a:xfrm>
          <a:prstGeom prst="downArrow">
            <a:avLst>
              <a:gd name="adj1" fmla="val 50000"/>
              <a:gd name="adj2" fmla="val 42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Τίτλος 1">
            <a:extLst>
              <a:ext uri="{FF2B5EF4-FFF2-40B4-BE49-F238E27FC236}">
                <a16:creationId xmlns:a16="http://schemas.microsoft.com/office/drawing/2014/main" id="{C7F4C8E9-7E38-4558-DB6F-7B0E5D0A6722}"/>
              </a:ext>
            </a:extLst>
          </p:cNvPr>
          <p:cNvSpPr txBox="1">
            <a:spLocks/>
          </p:cNvSpPr>
          <p:nvPr/>
        </p:nvSpPr>
        <p:spPr>
          <a:xfrm>
            <a:off x="3268204" y="5567375"/>
            <a:ext cx="6022304" cy="64418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2000" dirty="0"/>
              <a:t>	</a:t>
            </a:r>
            <a:r>
              <a:rPr lang="en-US" sz="2400" dirty="0">
                <a:solidFill>
                  <a:schemeClr val="tx1"/>
                </a:solidFill>
                <a:latin typeface="Times New Roman" panose="02020603050405020304" pitchFamily="18" charset="0"/>
                <a:ea typeface="+mn-ea"/>
                <a:cs typeface="Times New Roman" panose="02020603050405020304" pitchFamily="18" charset="0"/>
              </a:rPr>
              <a:t>Governed by moral Law - God’s sanction</a:t>
            </a:r>
          </a:p>
        </p:txBody>
      </p:sp>
      <p:sp>
        <p:nvSpPr>
          <p:cNvPr id="13" name="Title 1">
            <a:extLst>
              <a:ext uri="{FF2B5EF4-FFF2-40B4-BE49-F238E27FC236}">
                <a16:creationId xmlns:a16="http://schemas.microsoft.com/office/drawing/2014/main" id="{6AFAAD16-1BFD-A225-A5E9-C410EE1FFA44}"/>
              </a:ext>
            </a:extLst>
          </p:cNvPr>
          <p:cNvSpPr>
            <a:spLocks noGrp="1"/>
          </p:cNvSpPr>
          <p:nvPr>
            <p:ph type="title"/>
          </p:nvPr>
        </p:nvSpPr>
        <p:spPr>
          <a:xfrm>
            <a:off x="839788" y="365125"/>
            <a:ext cx="10515600" cy="1325563"/>
          </a:xfrm>
        </p:spPr>
        <p:txBody>
          <a:bodyPr>
            <a:normAutofit/>
          </a:bodyPr>
          <a:lstStyle/>
          <a:p>
            <a:r>
              <a:rPr lang="en-GB" sz="3200" dirty="0">
                <a:solidFill>
                  <a:schemeClr val="accent2"/>
                </a:solidFill>
                <a:latin typeface="Baskerville Old Face" panose="02020602080505020303" pitchFamily="18" charset="77"/>
              </a:rPr>
              <a:t>The Scarlet Letter (1850)</a:t>
            </a:r>
            <a:endParaRPr lang="en-US" sz="3200" dirty="0">
              <a:solidFill>
                <a:schemeClr val="accent2"/>
              </a:solidFill>
              <a:latin typeface="Baskerville Old Face" panose="02020602080505020303" pitchFamily="18" charset="77"/>
            </a:endParaRPr>
          </a:p>
        </p:txBody>
      </p:sp>
    </p:spTree>
    <p:extLst>
      <p:ext uri="{BB962C8B-B14F-4D97-AF65-F5344CB8AC3E}">
        <p14:creationId xmlns:p14="http://schemas.microsoft.com/office/powerpoint/2010/main" val="2620410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34C2A287-BD2A-79EB-E0BC-B2B834563E7A}"/>
              </a:ext>
            </a:extLst>
          </p:cNvPr>
          <p:cNvSpPr txBox="1">
            <a:spLocks/>
          </p:cNvSpPr>
          <p:nvPr/>
        </p:nvSpPr>
        <p:spPr>
          <a:xfrm>
            <a:off x="1645391" y="400843"/>
            <a:ext cx="8695944" cy="13258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3"/>
                </a:solidFill>
                <a:latin typeface="+mj-lt"/>
                <a:ea typeface="+mj-ea"/>
                <a:cs typeface="+mj-cs"/>
              </a:defRPr>
            </a:lvl1pPr>
          </a:lstStyle>
          <a:p>
            <a:r>
              <a:rPr lang="en-US" sz="2800" dirty="0"/>
              <a:t>Meteor – America (New Era of Tolerance)</a:t>
            </a:r>
          </a:p>
        </p:txBody>
      </p:sp>
      <p:sp>
        <p:nvSpPr>
          <p:cNvPr id="6" name="Θέση περιεχομένου 2">
            <a:extLst>
              <a:ext uri="{FF2B5EF4-FFF2-40B4-BE49-F238E27FC236}">
                <a16:creationId xmlns:a16="http://schemas.microsoft.com/office/drawing/2014/main" id="{19985384-1218-7877-2A5A-6913F0CB4742}"/>
              </a:ext>
            </a:extLst>
          </p:cNvPr>
          <p:cNvSpPr txBox="1">
            <a:spLocks/>
          </p:cNvSpPr>
          <p:nvPr/>
        </p:nvSpPr>
        <p:spPr>
          <a:xfrm>
            <a:off x="886409" y="1884784"/>
            <a:ext cx="10484882" cy="4339740"/>
          </a:xfrm>
          <a:prstGeom prst="rect">
            <a:avLst/>
          </a:prstGeom>
        </p:spPr>
        <p:txBody>
          <a:bodyPr vert="horz" lIns="91440" tIns="45720" rIns="91440" bIns="45720" numCol="1" rtlCol="0" anchor="b">
            <a:normAutofit fontScale="85000" lnSpcReduction="20000"/>
          </a:bodyPr>
          <a:lstStyle>
            <a:lvl1pPr marL="0" indent="0" algn="l" defTabSz="914400" rtl="0" eaLnBrk="1" latinLnBrk="0" hangingPunct="1">
              <a:lnSpc>
                <a:spcPct val="90000"/>
              </a:lnSpc>
              <a:spcBef>
                <a:spcPts val="1000"/>
              </a:spcBef>
              <a:buClr>
                <a:srgbClr val="73292A"/>
              </a:buClr>
              <a:buFont typeface="Arial" panose="020B0604020202020204" pitchFamily="34" charset="0"/>
              <a:buNone/>
              <a:defRPr sz="2000" b="0" kern="1200">
                <a:solidFill>
                  <a:schemeClr val="accent3"/>
                </a:solidFill>
                <a:latin typeface="+mj-lt"/>
                <a:ea typeface="+mn-ea"/>
                <a:cs typeface="+mn-cs"/>
              </a:defRPr>
            </a:lvl1pPr>
            <a:lvl2pPr marL="457200" indent="0" algn="l" defTabSz="914400" rtl="0" eaLnBrk="1" latinLnBrk="0" hangingPunct="1">
              <a:lnSpc>
                <a:spcPct val="90000"/>
              </a:lnSpc>
              <a:spcBef>
                <a:spcPts val="500"/>
              </a:spcBef>
              <a:buClr>
                <a:srgbClr val="73292A"/>
              </a:buClr>
              <a:buFont typeface="Arial" panose="020B0604020202020204" pitchFamily="34" charset="0"/>
              <a:buNone/>
              <a:defRPr sz="2000" b="1" kern="1200">
                <a:solidFill>
                  <a:schemeClr val="accent3"/>
                </a:solidFill>
                <a:latin typeface="+mn-lt"/>
                <a:ea typeface="+mn-ea"/>
                <a:cs typeface="+mn-cs"/>
              </a:defRPr>
            </a:lvl2pPr>
            <a:lvl3pPr marL="914400" indent="0" algn="l" defTabSz="914400" rtl="0" eaLnBrk="1" latinLnBrk="0" hangingPunct="1">
              <a:lnSpc>
                <a:spcPct val="90000"/>
              </a:lnSpc>
              <a:spcBef>
                <a:spcPts val="500"/>
              </a:spcBef>
              <a:buClr>
                <a:srgbClr val="73292A"/>
              </a:buClr>
              <a:buFont typeface="Arial" panose="020B0604020202020204" pitchFamily="34" charset="0"/>
              <a:buNone/>
              <a:defRPr sz="1800" b="1" kern="1200">
                <a:solidFill>
                  <a:schemeClr val="accent3"/>
                </a:solidFill>
                <a:latin typeface="+mn-lt"/>
                <a:ea typeface="+mn-ea"/>
                <a:cs typeface="+mn-cs"/>
              </a:defRPr>
            </a:lvl3pPr>
            <a:lvl4pPr marL="13716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4pPr>
            <a:lvl5pPr marL="1828800" indent="0" algn="l" defTabSz="914400" rtl="0" eaLnBrk="1" latinLnBrk="0" hangingPunct="1">
              <a:lnSpc>
                <a:spcPct val="90000"/>
              </a:lnSpc>
              <a:spcBef>
                <a:spcPts val="500"/>
              </a:spcBef>
              <a:buClr>
                <a:srgbClr val="73292A"/>
              </a:buClr>
              <a:buFont typeface="Arial" panose="020B0604020202020204" pitchFamily="34" charset="0"/>
              <a:buNone/>
              <a:defRPr sz="1600" b="1" kern="1200">
                <a:solidFill>
                  <a:schemeClr val="accent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80000"/>
              </a:lnSpc>
            </a:pPr>
            <a:r>
              <a:rPr lang="en-US" sz="3300" dirty="0"/>
              <a:t>Meteor – America (New Era of Tolerance)</a:t>
            </a:r>
          </a:p>
          <a:p>
            <a:pPr marL="228600" indent="-228600">
              <a:lnSpc>
                <a:spcPct val="80000"/>
              </a:lnSpc>
              <a:buFont typeface="Arial" panose="020B0604020202020204" pitchFamily="34" charset="0"/>
              <a:buChar char="•"/>
            </a:pPr>
            <a:r>
              <a:rPr lang="en-US" sz="2800" b="1" dirty="0">
                <a:latin typeface="+mn-lt"/>
              </a:rPr>
              <a:t>John Winthrop</a:t>
            </a:r>
          </a:p>
          <a:p>
            <a:pPr>
              <a:lnSpc>
                <a:spcPct val="80000"/>
              </a:lnSpc>
            </a:pPr>
            <a:r>
              <a:rPr lang="en-US" sz="2600" b="1" u="sng" dirty="0">
                <a:latin typeface="+mn-lt"/>
              </a:rPr>
              <a:t>Natural Liberty</a:t>
            </a:r>
          </a:p>
          <a:p>
            <a:pPr algn="ctr"/>
            <a:r>
              <a:rPr lang="en-US" sz="2800" dirty="0"/>
              <a:t>Hester’s and Dimmesdale’s love</a:t>
            </a:r>
          </a:p>
          <a:p>
            <a:pPr algn="ctr"/>
            <a:endParaRPr lang="en-US" sz="2800" dirty="0"/>
          </a:p>
          <a:p>
            <a:pPr algn="ctr"/>
            <a:endParaRPr lang="en-US" sz="2800" dirty="0"/>
          </a:p>
          <a:p>
            <a:pPr algn="ctr"/>
            <a:r>
              <a:rPr lang="en-US" sz="2800" dirty="0"/>
              <a:t>Self-contained</a:t>
            </a:r>
          </a:p>
          <a:p>
            <a:pPr algn="ctr"/>
            <a:endParaRPr lang="en-US" sz="2800" dirty="0"/>
          </a:p>
          <a:p>
            <a:pPr algn="ctr"/>
            <a:endParaRPr lang="en-US" sz="2800" dirty="0"/>
          </a:p>
          <a:p>
            <a:pPr algn="ctr"/>
            <a:endParaRPr lang="en-US" sz="2800" dirty="0"/>
          </a:p>
          <a:p>
            <a:pPr algn="ctr"/>
            <a:r>
              <a:rPr lang="en-US" sz="2800" dirty="0"/>
              <a:t>Romantic Value</a:t>
            </a:r>
          </a:p>
        </p:txBody>
      </p:sp>
      <p:sp>
        <p:nvSpPr>
          <p:cNvPr id="13" name="Βέλος: Κάτω 12">
            <a:extLst>
              <a:ext uri="{FF2B5EF4-FFF2-40B4-BE49-F238E27FC236}">
                <a16:creationId xmlns:a16="http://schemas.microsoft.com/office/drawing/2014/main" id="{100A5504-E492-3788-C61F-BFAACFB13CB4}"/>
              </a:ext>
            </a:extLst>
          </p:cNvPr>
          <p:cNvSpPr/>
          <p:nvPr/>
        </p:nvSpPr>
        <p:spPr>
          <a:xfrm>
            <a:off x="5831057" y="3535122"/>
            <a:ext cx="529881" cy="77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Βέλος: Κάτω 13">
            <a:extLst>
              <a:ext uri="{FF2B5EF4-FFF2-40B4-BE49-F238E27FC236}">
                <a16:creationId xmlns:a16="http://schemas.microsoft.com/office/drawing/2014/main" id="{D6AE3EFA-2293-B7EF-8D61-9B1E64DE7C45}"/>
              </a:ext>
            </a:extLst>
          </p:cNvPr>
          <p:cNvSpPr/>
          <p:nvPr/>
        </p:nvSpPr>
        <p:spPr>
          <a:xfrm>
            <a:off x="5831058" y="4879823"/>
            <a:ext cx="529881" cy="77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16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The Scarlet Letter (1850)</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fontScale="92500" lnSpcReduction="20000"/>
          </a:bodyPr>
          <a:lstStyle/>
          <a:p>
            <a:pPr marL="0" indent="0" algn="just">
              <a:lnSpc>
                <a:spcPct val="150000"/>
              </a:lnSpc>
              <a:buNone/>
            </a:pPr>
            <a:r>
              <a:rPr lang="en-US" sz="3200" cap="none" dirty="0">
                <a:solidFill>
                  <a:schemeClr val="tx1"/>
                </a:solidFill>
                <a:latin typeface="Times New Roman" panose="02020603050405020304" pitchFamily="18" charset="0"/>
                <a:cs typeface="Times New Roman" panose="02020603050405020304" pitchFamily="18" charset="0"/>
              </a:rPr>
              <a:t>“A” for…</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ADULTERY</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AGONY</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ANGEL</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ABLE</a:t>
            </a:r>
            <a:endParaRPr lang="en-US" sz="2400" cap="none"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AMERICA</a:t>
            </a:r>
            <a:endParaRPr lang="en-US" sz="24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AMBIGUITY</a:t>
            </a:r>
            <a:endParaRPr lang="en-US" sz="24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935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The Scarlet Letter (1850)</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656269" y="1996751"/>
            <a:ext cx="10879461" cy="4180115"/>
          </a:xfrm>
        </p:spPr>
        <p:txBody>
          <a:bodyPr numCol="1">
            <a:normAutofit/>
          </a:bodyPr>
          <a:lstStyle/>
          <a:p>
            <a:pPr marL="0" indent="0" algn="ctr">
              <a:lnSpc>
                <a:spcPct val="150000"/>
              </a:lnSpc>
              <a:buNone/>
            </a:pPr>
            <a:r>
              <a:rPr lang="en-US" sz="3200" u="sng" dirty="0">
                <a:solidFill>
                  <a:schemeClr val="tx1"/>
                </a:solidFill>
                <a:latin typeface="Times New Roman" panose="02020603050405020304" pitchFamily="18" charset="0"/>
                <a:cs typeface="Times New Roman" panose="02020603050405020304" pitchFamily="18" charset="0"/>
              </a:rPr>
              <a:t>Wilderness vs. Civilization</a:t>
            </a:r>
          </a:p>
          <a:p>
            <a:pPr marL="0" indent="0" algn="ctr">
              <a:lnSpc>
                <a:spcPct val="150000"/>
              </a:lnSpc>
              <a:buNone/>
            </a:pPr>
            <a:r>
              <a:rPr lang="en-US" sz="2800" cap="none" dirty="0">
                <a:solidFill>
                  <a:schemeClr val="tx1"/>
                </a:solidFill>
                <a:latin typeface="Times New Roman" panose="02020603050405020304" pitchFamily="18" charset="0"/>
                <a:cs typeface="Times New Roman" panose="02020603050405020304" pitchFamily="18" charset="0"/>
              </a:rPr>
              <a:t>Nature / Forest / Wilderness: Purity – Evil - Personal Identity</a:t>
            </a:r>
          </a:p>
          <a:p>
            <a:pPr marL="0" indent="0" algn="ctr">
              <a:lnSpc>
                <a:spcPct val="150000"/>
              </a:lnSpc>
              <a:buNone/>
            </a:pPr>
            <a:r>
              <a:rPr lang="en-US" sz="2800" cap="none" dirty="0">
                <a:solidFill>
                  <a:schemeClr val="tx1"/>
                </a:solidFill>
                <a:latin typeface="Times New Roman" panose="02020603050405020304" pitchFamily="18" charset="0"/>
                <a:cs typeface="Times New Roman" panose="02020603050405020304" pitchFamily="18" charset="0"/>
              </a:rPr>
              <a:t>VS.</a:t>
            </a:r>
          </a:p>
          <a:p>
            <a:pPr marL="0" indent="0" algn="ctr">
              <a:lnSpc>
                <a:spcPct val="150000"/>
              </a:lnSpc>
              <a:buNone/>
            </a:pPr>
            <a:r>
              <a:rPr lang="en-US" sz="2800" cap="none" dirty="0">
                <a:solidFill>
                  <a:schemeClr val="tx1"/>
                </a:solidFill>
                <a:latin typeface="Times New Roman" panose="02020603050405020304" pitchFamily="18" charset="0"/>
                <a:cs typeface="Times New Roman" panose="02020603050405020304" pitchFamily="18" charset="0"/>
              </a:rPr>
              <a:t>Puritan Settlement / Town / Civilization: Artificiality of Human Laws - Social Identity</a:t>
            </a:r>
          </a:p>
          <a:p>
            <a:pPr marL="285750" indent="-285750" algn="just">
              <a:lnSpc>
                <a:spcPct val="150000"/>
              </a:lnSpc>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044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The Scarlet Letter (1850)</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a:bodyPr>
          <a:lstStyle/>
          <a:p>
            <a:pPr marL="0" marR="0" indent="0" algn="just">
              <a:lnSpc>
                <a:spcPct val="150000"/>
              </a:lnSpc>
              <a:spcBef>
                <a:spcPts val="0"/>
              </a:spcBef>
              <a:spcAft>
                <a:spcPts val="0"/>
              </a:spcAft>
              <a:buNone/>
            </a:pPr>
            <a:r>
              <a:rPr lang="en-US" sz="2400" u="sng" dirty="0">
                <a:solidFill>
                  <a:schemeClr val="tx1"/>
                </a:solidFill>
                <a:latin typeface="Times New Roman" panose="02020603050405020304" pitchFamily="18" charset="0"/>
                <a:cs typeface="Times New Roman" panose="02020603050405020304" pitchFamily="18" charset="0"/>
              </a:rPr>
              <a:t>Scaffold</a:t>
            </a:r>
            <a:r>
              <a:rPr lang="en-US" sz="2400" dirty="0">
                <a:solidFill>
                  <a:schemeClr val="tx1"/>
                </a:solidFill>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Penitence (God’s platform on judgment day)</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Public humiliation</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Expiation</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Restoration of order</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Justice</a:t>
            </a:r>
          </a:p>
        </p:txBody>
      </p:sp>
    </p:spTree>
    <p:extLst>
      <p:ext uri="{BB962C8B-B14F-4D97-AF65-F5344CB8AC3E}">
        <p14:creationId xmlns:p14="http://schemas.microsoft.com/office/powerpoint/2010/main" val="1832553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The Scarlet Letter (1850)</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a:bodyPr>
          <a:lstStyle/>
          <a:p>
            <a:pPr marL="0" marR="0" indent="0" algn="just">
              <a:lnSpc>
                <a:spcPct val="150000"/>
              </a:lnSpc>
              <a:spcBef>
                <a:spcPts val="0"/>
              </a:spcBef>
              <a:spcAft>
                <a:spcPts val="0"/>
              </a:spcAft>
              <a:buNone/>
            </a:pPr>
            <a:r>
              <a:rPr lang="en-US" sz="2400" u="sng" dirty="0">
                <a:solidFill>
                  <a:schemeClr val="tx1"/>
                </a:solidFill>
                <a:latin typeface="Times New Roman" panose="02020603050405020304" pitchFamily="18" charset="0"/>
                <a:cs typeface="Times New Roman" panose="02020603050405020304" pitchFamily="18" charset="0"/>
              </a:rPr>
              <a:t>Food for thought…</a:t>
            </a:r>
          </a:p>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As a result of her transgression and the aftermath, Hester becomes an original thinker. Are we to infer that one must commit a crime to have original thought – that daring ideas are themselves a kind of transgression?</a:t>
            </a:r>
          </a:p>
          <a:p>
            <a:pPr marL="285750" indent="-285750" algn="just">
              <a:lnSpc>
                <a:spcPct val="150000"/>
              </a:lnSpc>
              <a:buFont typeface="Arial" panose="020B0604020202020204" pitchFamily="34" charset="0"/>
              <a:buChar char="•"/>
            </a:pPr>
            <a:r>
              <a:rPr lang="en-US" sz="2400" cap="none">
                <a:solidFill>
                  <a:schemeClr val="tx1"/>
                </a:solidFill>
                <a:latin typeface="Times New Roman" panose="02020603050405020304" pitchFamily="18" charset="0"/>
                <a:cs typeface="Times New Roman" panose="02020603050405020304" pitchFamily="18" charset="0"/>
              </a:rPr>
              <a:t>Is </a:t>
            </a:r>
            <a:r>
              <a:rPr lang="en-US" sz="2400" cap="none" dirty="0">
                <a:solidFill>
                  <a:schemeClr val="tx1"/>
                </a:solidFill>
                <a:latin typeface="Times New Roman" panose="02020603050405020304" pitchFamily="18" charset="0"/>
                <a:cs typeface="Times New Roman" panose="02020603050405020304" pitchFamily="18" charset="0"/>
              </a:rPr>
              <a:t>repression necessary in order to maintain civil order?</a:t>
            </a:r>
          </a:p>
        </p:txBody>
      </p:sp>
    </p:spTree>
    <p:extLst>
      <p:ext uri="{BB962C8B-B14F-4D97-AF65-F5344CB8AC3E}">
        <p14:creationId xmlns:p14="http://schemas.microsoft.com/office/powerpoint/2010/main" val="3008713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93785"/>
            <a:ext cx="4908583" cy="6764215"/>
          </a:xfrm>
        </p:spPr>
        <p:txBody>
          <a:bodyPr vert="horz" lIns="91440" tIns="45720" rIns="91440" bIns="45720" rtlCol="0" anchor="t">
            <a:normAutofit/>
          </a:bodyPr>
          <a:lstStyle/>
          <a:p>
            <a:pPr marL="285750" indent="-285750" algn="just">
              <a:lnSpc>
                <a:spcPct val="150000"/>
              </a:lnSpc>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Childhood in </a:t>
            </a:r>
            <a:r>
              <a:rPr lang="en-US" sz="2200" dirty="0" err="1">
                <a:solidFill>
                  <a:schemeClr val="tx1"/>
                </a:solidFill>
                <a:latin typeface="Times New Roman" panose="02020603050405020304" pitchFamily="18" charset="0"/>
                <a:cs typeface="Times New Roman" panose="02020603050405020304" pitchFamily="18" charset="0"/>
              </a:rPr>
              <a:t>salem</a:t>
            </a:r>
            <a:endParaRPr lang="en-US" sz="22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Puritan Family background</a:t>
            </a:r>
          </a:p>
          <a:p>
            <a:pPr marL="285750" indent="-285750" algn="just">
              <a:lnSpc>
                <a:spcPct val="150000"/>
              </a:lnSpc>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Ambiguity – multiple interpretations</a:t>
            </a:r>
          </a:p>
          <a:p>
            <a:pPr marL="285750" indent="-285750" algn="just">
              <a:lnSpc>
                <a:spcPct val="150000"/>
              </a:lnSpc>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Influenced by:</a:t>
            </a:r>
          </a:p>
          <a:p>
            <a:pPr marL="800100" lvl="1" indent="-342900" algn="just">
              <a:lnSpc>
                <a:spcPct val="150000"/>
              </a:lnSpc>
              <a:buFont typeface="Wingdings" panose="05000000000000000000"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Role of women</a:t>
            </a:r>
          </a:p>
          <a:p>
            <a:pPr marL="800100" lvl="1" indent="-342900" algn="just">
              <a:lnSpc>
                <a:spcPct val="150000"/>
              </a:lnSpc>
              <a:buFont typeface="Wingdings" panose="05000000000000000000"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Transcendentalism</a:t>
            </a:r>
          </a:p>
          <a:p>
            <a:pPr marL="285750" indent="-285750" algn="just">
              <a:lnSpc>
                <a:spcPct val="150000"/>
              </a:lnSpc>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Short stories: “</a:t>
            </a:r>
            <a:r>
              <a:rPr lang="en-US" sz="2200" cap="none" dirty="0" err="1">
                <a:solidFill>
                  <a:schemeClr val="tx1"/>
                </a:solidFill>
                <a:latin typeface="Times New Roman" panose="02020603050405020304" pitchFamily="18" charset="0"/>
                <a:cs typeface="Times New Roman" panose="02020603050405020304" pitchFamily="18" charset="0"/>
              </a:rPr>
              <a:t>Rappaccini’s</a:t>
            </a:r>
            <a:r>
              <a:rPr lang="en-US" sz="2200" cap="none" dirty="0">
                <a:solidFill>
                  <a:schemeClr val="tx1"/>
                </a:solidFill>
                <a:latin typeface="Times New Roman" panose="02020603050405020304" pitchFamily="18" charset="0"/>
                <a:cs typeface="Times New Roman" panose="02020603050405020304" pitchFamily="18" charset="0"/>
              </a:rPr>
              <a:t> Daughter” (1844), “The Birth-Mark” (1843), “Young Goodman Brown” (1835)</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457200" y="1426464"/>
            <a:ext cx="5380892" cy="3927074"/>
          </a:xfrm>
        </p:spPr>
        <p:txBody>
          <a:bodyPr>
            <a:normAutofit/>
          </a:bodyPr>
          <a:lstStyle/>
          <a:p>
            <a:pPr>
              <a:lnSpc>
                <a:spcPct val="110000"/>
              </a:lnSpc>
            </a:pPr>
            <a:r>
              <a:rPr lang="en-US" sz="5400" dirty="0"/>
              <a:t>Nathaniel Hawthorne</a:t>
            </a:r>
            <a:endParaRPr lang="en-GB" sz="5400" dirty="0"/>
          </a:p>
        </p:txBody>
      </p:sp>
    </p:spTree>
    <p:extLst>
      <p:ext uri="{BB962C8B-B14F-4D97-AF65-F5344CB8AC3E}">
        <p14:creationId xmlns:p14="http://schemas.microsoft.com/office/powerpoint/2010/main" val="61375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The Scarlet Letter (1850)</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2">
            <a:normAutofit fontScale="92500"/>
          </a:bodyPr>
          <a:lstStyle/>
          <a:p>
            <a:pPr marL="0" marR="0" indent="0" algn="just">
              <a:lnSpc>
                <a:spcPct val="150000"/>
              </a:lnSpc>
              <a:spcBef>
                <a:spcPts val="0"/>
              </a:spcBef>
              <a:spcAft>
                <a:spcPts val="0"/>
              </a:spcAft>
              <a:buNone/>
            </a:pPr>
            <a:r>
              <a:rPr lang="en-US" sz="2400" u="sng" dirty="0">
                <a:solidFill>
                  <a:schemeClr val="tx1"/>
                </a:solidFill>
                <a:latin typeface="Times New Roman" panose="02020603050405020304" pitchFamily="18" charset="0"/>
                <a:cs typeface="Times New Roman" panose="02020603050405020304" pitchFamily="18" charset="0"/>
              </a:rPr>
              <a:t>Setting</a:t>
            </a:r>
            <a:r>
              <a:rPr lang="en-US" sz="2400" dirty="0">
                <a:solidFill>
                  <a:schemeClr val="tx1"/>
                </a:solidFill>
                <a:latin typeface="Times New Roman" panose="02020603050405020304" pitchFamily="18" charset="0"/>
                <a:cs typeface="Times New Roman" panose="02020603050405020304" pitchFamily="18" charset="0"/>
              </a:rPr>
              <a:t>:</a:t>
            </a:r>
          </a:p>
          <a:p>
            <a:pPr marL="285750" indent="-285750" algn="just">
              <a:lnSpc>
                <a:spcPct val="150000"/>
              </a:lnSpc>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17</a:t>
            </a:r>
            <a:r>
              <a:rPr lang="en-US" sz="2400" baseline="30000" dirty="0">
                <a:solidFill>
                  <a:schemeClr val="tx1"/>
                </a:solidFill>
                <a:latin typeface="Times New Roman" panose="02020603050405020304" pitchFamily="18" charset="0"/>
                <a:cs typeface="Times New Roman" panose="02020603050405020304" pitchFamily="18" charset="0"/>
              </a:rPr>
              <a:t>th</a:t>
            </a:r>
            <a:r>
              <a:rPr lang="en-US" sz="2400" dirty="0">
                <a:solidFill>
                  <a:schemeClr val="tx1"/>
                </a:solidFill>
                <a:latin typeface="Times New Roman" panose="02020603050405020304" pitchFamily="18" charset="0"/>
                <a:cs typeface="Times New Roman" panose="02020603050405020304" pitchFamily="18" charset="0"/>
              </a:rPr>
              <a:t> century Boston – repressive Puritan society</a:t>
            </a:r>
          </a:p>
          <a:p>
            <a:pPr marL="285750" marR="0" indent="-285750" algn="just">
              <a:lnSpc>
                <a:spcPct val="150000"/>
              </a:lnSpc>
              <a:spcBef>
                <a:spcPts val="0"/>
              </a:spcBef>
              <a:spcAft>
                <a:spcPts val="0"/>
              </a:spcAft>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0" marR="0" indent="0" algn="just">
              <a:lnSpc>
                <a:spcPct val="150000"/>
              </a:lnSpc>
              <a:spcBef>
                <a:spcPts val="0"/>
              </a:spcBef>
              <a:spcAft>
                <a:spcPts val="0"/>
              </a:spcAft>
              <a:buNone/>
            </a:pPr>
            <a:r>
              <a:rPr lang="en-US" sz="2400" u="sng" dirty="0">
                <a:solidFill>
                  <a:schemeClr val="tx1"/>
                </a:solidFill>
                <a:latin typeface="Times New Roman" panose="02020603050405020304" pitchFamily="18" charset="0"/>
                <a:cs typeface="Times New Roman" panose="02020603050405020304" pitchFamily="18" charset="0"/>
              </a:rPr>
              <a:t>Puritans:</a:t>
            </a:r>
          </a:p>
          <a:p>
            <a:pPr marL="285750" marR="0" indent="-28575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Religious reformers - Massachusetts - 1630s</a:t>
            </a:r>
          </a:p>
          <a:p>
            <a:pPr marL="285750" marR="0" indent="-28575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Governor: John Winthrop</a:t>
            </a:r>
          </a:p>
          <a:p>
            <a:pPr marL="285750" marR="0" indent="-28575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Boston founded in 1630</a:t>
            </a:r>
          </a:p>
          <a:p>
            <a:pPr marL="285750" marR="0" indent="-28575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English settlers/colonists dissatisfied with Anglican Church</a:t>
            </a:r>
          </a:p>
          <a:p>
            <a:pPr marL="285750" marR="0" indent="-28575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Aim to “purify” Anglican Church</a:t>
            </a:r>
          </a:p>
        </p:txBody>
      </p:sp>
    </p:spTree>
    <p:extLst>
      <p:ext uri="{BB962C8B-B14F-4D97-AF65-F5344CB8AC3E}">
        <p14:creationId xmlns:p14="http://schemas.microsoft.com/office/powerpoint/2010/main" val="136340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93785"/>
            <a:ext cx="4908583" cy="6764215"/>
          </a:xfrm>
        </p:spPr>
        <p:txBody>
          <a:bodyPr vert="horz" lIns="91440" tIns="45720" rIns="91440" bIns="45720" rtlCol="0" anchor="t">
            <a:normAutofit lnSpcReduction="10000"/>
          </a:bodyPr>
          <a:lstStyle/>
          <a:p>
            <a:pPr marL="285750" marR="0" indent="-285750" algn="just">
              <a:lnSpc>
                <a:spcPct val="150000"/>
              </a:lnSpc>
              <a:spcBef>
                <a:spcPts val="0"/>
              </a:spcBef>
              <a:spcAft>
                <a:spcPts val="0"/>
              </a:spcAft>
              <a:buFont typeface="Arial" panose="020B0604020202020204" pitchFamily="34" charset="0"/>
              <a:buChar char="•"/>
            </a:pPr>
            <a:r>
              <a:rPr lang="en-US" sz="2800" cap="none" dirty="0">
                <a:solidFill>
                  <a:schemeClr val="tx1"/>
                </a:solidFill>
                <a:latin typeface="Times New Roman" panose="02020603050405020304" pitchFamily="18" charset="0"/>
                <a:cs typeface="Times New Roman" panose="02020603050405020304" pitchFamily="18" charset="0"/>
              </a:rPr>
              <a:t>Worshipping god / “nation of God”</a:t>
            </a:r>
          </a:p>
          <a:p>
            <a:pPr marL="285750" marR="0" indent="-285750" algn="just">
              <a:lnSpc>
                <a:spcPct val="150000"/>
              </a:lnSpc>
              <a:spcBef>
                <a:spcPts val="0"/>
              </a:spcBef>
              <a:spcAft>
                <a:spcPts val="0"/>
              </a:spcAft>
              <a:buFont typeface="Arial" panose="020B0604020202020204" pitchFamily="34" charset="0"/>
              <a:buChar char="•"/>
            </a:pPr>
            <a:r>
              <a:rPr lang="en-US" sz="2800" cap="none" dirty="0">
                <a:solidFill>
                  <a:schemeClr val="tx1"/>
                </a:solidFill>
                <a:latin typeface="Times New Roman" panose="02020603050405020304" pitchFamily="18" charset="0"/>
                <a:cs typeface="Times New Roman" panose="02020603050405020304" pitchFamily="18" charset="0"/>
              </a:rPr>
              <a:t>God’s “new elect people”</a:t>
            </a:r>
          </a:p>
          <a:p>
            <a:pPr marL="285750" marR="0" indent="-285750" algn="just">
              <a:lnSpc>
                <a:spcPct val="150000"/>
              </a:lnSpc>
              <a:spcBef>
                <a:spcPts val="0"/>
              </a:spcBef>
              <a:spcAft>
                <a:spcPts val="0"/>
              </a:spcAft>
              <a:buFont typeface="Arial" panose="020B0604020202020204" pitchFamily="34" charset="0"/>
              <a:buChar char="•"/>
            </a:pPr>
            <a:r>
              <a:rPr lang="en-US" sz="2800" cap="none" dirty="0">
                <a:solidFill>
                  <a:schemeClr val="tx1"/>
                </a:solidFill>
                <a:latin typeface="Times New Roman" panose="02020603050405020304" pitchFamily="18" charset="0"/>
                <a:cs typeface="Times New Roman" panose="02020603050405020304" pitchFamily="18" charset="0"/>
              </a:rPr>
              <a:t>“City upon a hill”</a:t>
            </a:r>
          </a:p>
          <a:p>
            <a:pPr marL="285750" marR="0" indent="-285750" algn="just">
              <a:lnSpc>
                <a:spcPct val="150000"/>
              </a:lnSpc>
              <a:spcBef>
                <a:spcPts val="0"/>
              </a:spcBef>
              <a:spcAft>
                <a:spcPts val="0"/>
              </a:spcAft>
              <a:buFont typeface="Arial" panose="020B0604020202020204" pitchFamily="34" charset="0"/>
              <a:buChar char="•"/>
            </a:pPr>
            <a:r>
              <a:rPr lang="en-US" sz="2800" cap="none" dirty="0">
                <a:solidFill>
                  <a:schemeClr val="tx1"/>
                </a:solidFill>
                <a:latin typeface="Times New Roman" panose="02020603050405020304" pitchFamily="18" charset="0"/>
                <a:cs typeface="Times New Roman" panose="02020603050405020304" pitchFamily="18" charset="0"/>
              </a:rPr>
              <a:t>Intolerance of dissenting ideas and lifestyles</a:t>
            </a:r>
          </a:p>
          <a:p>
            <a:pPr marL="285750" marR="0" indent="-285750" algn="just">
              <a:lnSpc>
                <a:spcPct val="150000"/>
              </a:lnSpc>
              <a:spcBef>
                <a:spcPts val="0"/>
              </a:spcBef>
              <a:spcAft>
                <a:spcPts val="0"/>
              </a:spcAft>
              <a:buFont typeface="Arial" panose="020B0604020202020204" pitchFamily="34" charset="0"/>
              <a:buChar char="•"/>
            </a:pPr>
            <a:r>
              <a:rPr lang="en-US" sz="2800" cap="none" dirty="0">
                <a:solidFill>
                  <a:schemeClr val="tx1"/>
                </a:solidFill>
                <a:latin typeface="Times New Roman" panose="02020603050405020304" pitchFamily="18" charset="0"/>
                <a:cs typeface="Times New Roman" panose="02020603050405020304" pitchFamily="18" charset="0"/>
              </a:rPr>
              <a:t>Life as a test</a:t>
            </a:r>
          </a:p>
          <a:p>
            <a:pPr marL="285750" marR="0" indent="-285750" algn="just">
              <a:lnSpc>
                <a:spcPct val="150000"/>
              </a:lnSpc>
              <a:spcBef>
                <a:spcPts val="0"/>
              </a:spcBef>
              <a:spcAft>
                <a:spcPts val="0"/>
              </a:spcAft>
              <a:buFont typeface="Arial" panose="020B0604020202020204" pitchFamily="34" charset="0"/>
              <a:buChar char="•"/>
            </a:pPr>
            <a:r>
              <a:rPr lang="en-US" sz="2800" cap="none" dirty="0">
                <a:solidFill>
                  <a:schemeClr val="tx1"/>
                </a:solidFill>
                <a:latin typeface="Times New Roman" panose="02020603050405020304" pitchFamily="18" charset="0"/>
                <a:cs typeface="Times New Roman" panose="02020603050405020304" pitchFamily="18" charset="0"/>
              </a:rPr>
              <a:t>God vs. Satan</a:t>
            </a:r>
          </a:p>
          <a:p>
            <a:pPr marL="285750" marR="0" indent="-285750" algn="just">
              <a:lnSpc>
                <a:spcPct val="150000"/>
              </a:lnSpc>
              <a:spcBef>
                <a:spcPts val="0"/>
              </a:spcBef>
              <a:spcAft>
                <a:spcPts val="0"/>
              </a:spcAft>
              <a:buFont typeface="Arial" panose="020B0604020202020204" pitchFamily="34" charset="0"/>
              <a:buChar char="•"/>
            </a:pPr>
            <a:r>
              <a:rPr lang="en-US" sz="2800" cap="none" dirty="0">
                <a:solidFill>
                  <a:schemeClr val="tx1"/>
                </a:solidFill>
                <a:latin typeface="Times New Roman" panose="02020603050405020304" pitchFamily="18" charset="0"/>
                <a:cs typeface="Times New Roman" panose="02020603050405020304" pitchFamily="18" charset="0"/>
              </a:rPr>
              <a:t>Symbols</a:t>
            </a:r>
          </a:p>
          <a:p>
            <a:pPr marL="285750" marR="0" indent="-285750" algn="just">
              <a:lnSpc>
                <a:spcPct val="150000"/>
              </a:lnSpc>
              <a:spcBef>
                <a:spcPts val="0"/>
              </a:spcBef>
              <a:spcAft>
                <a:spcPts val="0"/>
              </a:spcAft>
              <a:buFont typeface="Arial" panose="020B0604020202020204" pitchFamily="34" charset="0"/>
              <a:buChar char="•"/>
            </a:pPr>
            <a:r>
              <a:rPr lang="en-US" sz="2800" cap="none" dirty="0">
                <a:solidFill>
                  <a:schemeClr val="tx1"/>
                </a:solidFill>
                <a:latin typeface="Times New Roman" panose="02020603050405020304" pitchFamily="18" charset="0"/>
                <a:cs typeface="Times New Roman" panose="02020603050405020304" pitchFamily="18" charset="0"/>
              </a:rPr>
              <a:t>No lines between secular and religious spheres</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457200" y="1426464"/>
            <a:ext cx="5380892" cy="3927074"/>
          </a:xfrm>
        </p:spPr>
        <p:txBody>
          <a:bodyPr>
            <a:normAutofit/>
          </a:bodyPr>
          <a:lstStyle/>
          <a:p>
            <a:pPr>
              <a:lnSpc>
                <a:spcPct val="110000"/>
              </a:lnSpc>
            </a:pPr>
            <a:r>
              <a:rPr lang="en-US" sz="5400" dirty="0"/>
              <a:t>Puritan Ideals</a:t>
            </a:r>
            <a:endParaRPr lang="en-GB" sz="5400" dirty="0"/>
          </a:p>
        </p:txBody>
      </p:sp>
    </p:spTree>
    <p:extLst>
      <p:ext uri="{BB962C8B-B14F-4D97-AF65-F5344CB8AC3E}">
        <p14:creationId xmlns:p14="http://schemas.microsoft.com/office/powerpoint/2010/main" val="16537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93785"/>
            <a:ext cx="4908583" cy="6764215"/>
          </a:xfrm>
        </p:spPr>
        <p:txBody>
          <a:bodyPr vert="horz" lIns="91440" tIns="45720" rIns="91440" bIns="45720" rtlCol="0" anchor="t">
            <a:normAutofit lnSpcReduction="10000"/>
          </a:bodyPr>
          <a:lstStyle/>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A point of view, a philosophy of life, a code of values carried to New England by the first settlers in the early 17</a:t>
            </a:r>
            <a:r>
              <a:rPr lang="en-US" sz="2400" cap="none" baseline="30000" dirty="0">
                <a:solidFill>
                  <a:schemeClr val="tx1"/>
                </a:solidFill>
                <a:latin typeface="Times New Roman" panose="02020603050405020304" pitchFamily="18" charset="0"/>
                <a:cs typeface="Times New Roman" panose="02020603050405020304" pitchFamily="18" charset="0"/>
              </a:rPr>
              <a:t>th</a:t>
            </a:r>
            <a:r>
              <a:rPr lang="en-US" sz="2400" cap="none" dirty="0">
                <a:solidFill>
                  <a:schemeClr val="tx1"/>
                </a:solidFill>
                <a:latin typeface="Times New Roman" panose="02020603050405020304" pitchFamily="18" charset="0"/>
                <a:cs typeface="Times New Roman" panose="02020603050405020304" pitchFamily="18" charset="0"/>
              </a:rPr>
              <a:t> century.</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Began as an agitation within the Church of England</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Puritans wanted to restore the Church of England to the purity of the Church established by Christ.</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Puritans: advocates of purification</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Struggle between Catholicism and Protestantism</a:t>
            </a:r>
          </a:p>
          <a:p>
            <a:pPr marL="285750" indent="-285750" algn="just">
              <a:lnSpc>
                <a:spcPct val="150000"/>
              </a:lnSpc>
              <a:buFont typeface="Arial" panose="020B0604020202020204" pitchFamily="34" charset="0"/>
              <a:buChar char="•"/>
            </a:pPr>
            <a:endParaRPr lang="en-US" sz="2400" cap="none" dirty="0">
              <a:solidFill>
                <a:schemeClr val="tx1"/>
              </a:solidFill>
              <a:latin typeface="Times New Roman" panose="02020603050405020304" pitchFamily="18" charset="0"/>
              <a:cs typeface="Times New Roman" panose="02020603050405020304" pitchFamily="18" charset="0"/>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457200" y="1426464"/>
            <a:ext cx="5380892" cy="3927074"/>
          </a:xfrm>
        </p:spPr>
        <p:txBody>
          <a:bodyPr>
            <a:normAutofit/>
          </a:bodyPr>
          <a:lstStyle/>
          <a:p>
            <a:pPr>
              <a:lnSpc>
                <a:spcPct val="110000"/>
              </a:lnSpc>
            </a:pPr>
            <a:r>
              <a:rPr lang="en-US" sz="5400" dirty="0"/>
              <a:t>Puritanism</a:t>
            </a:r>
            <a:endParaRPr lang="en-GB" sz="5400" dirty="0"/>
          </a:p>
        </p:txBody>
      </p:sp>
    </p:spTree>
    <p:extLst>
      <p:ext uri="{BB962C8B-B14F-4D97-AF65-F5344CB8AC3E}">
        <p14:creationId xmlns:p14="http://schemas.microsoft.com/office/powerpoint/2010/main" val="120860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93785"/>
            <a:ext cx="4908583" cy="6764215"/>
          </a:xfrm>
        </p:spPr>
        <p:txBody>
          <a:bodyPr vert="horz" lIns="91440" tIns="45720" rIns="91440" bIns="45720" rtlCol="0" anchor="t">
            <a:normAutofit/>
          </a:bodyPr>
          <a:lstStyle/>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Organized a person’s emotional and intellectual life.</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Influenced and shaped American life, thought and imagination</a:t>
            </a:r>
          </a:p>
          <a:p>
            <a:pPr marL="285750" indent="-285750">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Puritans: heirs of medieval Christianity, Renaissance, Reformation and Classical Hellenism. They were humanists.</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Religion was the primary and all-embracing business of a human being.</a:t>
            </a:r>
          </a:p>
          <a:p>
            <a:pPr marL="285750" indent="-285750" algn="just">
              <a:lnSpc>
                <a:spcPct val="150000"/>
              </a:lnSpc>
              <a:buFont typeface="Arial" panose="020B0604020202020204" pitchFamily="34" charset="0"/>
              <a:buChar char="•"/>
            </a:pPr>
            <a:endParaRPr lang="en-US" sz="2400" cap="none" dirty="0">
              <a:solidFill>
                <a:schemeClr val="tx1"/>
              </a:solidFill>
              <a:latin typeface="Times New Roman" panose="02020603050405020304" pitchFamily="18" charset="0"/>
              <a:cs typeface="Times New Roman" panose="02020603050405020304" pitchFamily="18" charset="0"/>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457200" y="1426464"/>
            <a:ext cx="5380892" cy="3927074"/>
          </a:xfrm>
        </p:spPr>
        <p:txBody>
          <a:bodyPr>
            <a:normAutofit/>
          </a:bodyPr>
          <a:lstStyle/>
          <a:p>
            <a:pPr>
              <a:lnSpc>
                <a:spcPct val="110000"/>
              </a:lnSpc>
            </a:pPr>
            <a:r>
              <a:rPr lang="en-US" sz="5400" dirty="0"/>
              <a:t>Puritanism</a:t>
            </a:r>
            <a:endParaRPr lang="en-GB" sz="5400" dirty="0"/>
          </a:p>
        </p:txBody>
      </p:sp>
    </p:spTree>
    <p:extLst>
      <p:ext uri="{BB962C8B-B14F-4D97-AF65-F5344CB8AC3E}">
        <p14:creationId xmlns:p14="http://schemas.microsoft.com/office/powerpoint/2010/main" val="123246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93785"/>
            <a:ext cx="4908583" cy="6764215"/>
          </a:xfrm>
        </p:spPr>
        <p:txBody>
          <a:bodyPr vert="horz" lIns="91440" tIns="45720" rIns="91440" bIns="45720" rtlCol="0" anchor="t">
            <a:normAutofit/>
          </a:bodyPr>
          <a:lstStyle/>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All human thought and action should tend to the glory of God</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Human beings are sinful, chained and enslaved by Evil until liberated by the redeeming Grace of God.</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Without the Grace of Christ, sinners avoid Damnation. Good deeds are not enough to save those who are predestined to go to Hell (doctrine of Predestination and of the Chosen Few, the Elect)</a:t>
            </a:r>
          </a:p>
          <a:p>
            <a:pPr marL="285750" indent="-285750" algn="just">
              <a:lnSpc>
                <a:spcPct val="150000"/>
              </a:lnSpc>
              <a:buFont typeface="Arial" panose="020B0604020202020204" pitchFamily="34" charset="0"/>
              <a:buChar char="•"/>
            </a:pPr>
            <a:endParaRPr lang="en-US" sz="2400" cap="none" dirty="0">
              <a:solidFill>
                <a:schemeClr val="tx1"/>
              </a:solidFill>
              <a:latin typeface="Times New Roman" panose="02020603050405020304" pitchFamily="18" charset="0"/>
              <a:cs typeface="Times New Roman" panose="02020603050405020304" pitchFamily="18" charset="0"/>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457200" y="1426464"/>
            <a:ext cx="5380892" cy="3927074"/>
          </a:xfrm>
        </p:spPr>
        <p:txBody>
          <a:bodyPr>
            <a:normAutofit/>
          </a:bodyPr>
          <a:lstStyle/>
          <a:p>
            <a:pPr>
              <a:lnSpc>
                <a:spcPct val="110000"/>
              </a:lnSpc>
            </a:pPr>
            <a:r>
              <a:rPr lang="en-US" sz="5400" dirty="0"/>
              <a:t>Puritan Beliefs</a:t>
            </a:r>
            <a:endParaRPr lang="en-GB" sz="5400" dirty="0"/>
          </a:p>
        </p:txBody>
      </p:sp>
    </p:spTree>
    <p:extLst>
      <p:ext uri="{BB962C8B-B14F-4D97-AF65-F5344CB8AC3E}">
        <p14:creationId xmlns:p14="http://schemas.microsoft.com/office/powerpoint/2010/main" val="36346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93785"/>
            <a:ext cx="4908583" cy="6764215"/>
          </a:xfrm>
        </p:spPr>
        <p:txBody>
          <a:bodyPr vert="horz" lIns="91440" tIns="45720" rIns="91440" bIns="45720" rtlCol="0" anchor="t">
            <a:normAutofit/>
          </a:bodyPr>
          <a:lstStyle/>
          <a:p>
            <a:pPr marL="285750" indent="-28575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Human beings are divided into Sinners, Hypocrites, Saints</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One must probe into one’s heart and soul constantly and weed out evil</a:t>
            </a:r>
          </a:p>
          <a:p>
            <a:pPr marL="285750" indent="-285750" algn="just">
              <a:lnSpc>
                <a:spcPct val="150000"/>
              </a:lnSpc>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One must devote one’s self to divine and holy life, entirely in body and soul. One must constantly seek salvation and revelation, but one cannot be liberated from evil by good works, but by a strong faith.</a:t>
            </a:r>
          </a:p>
          <a:p>
            <a:pPr algn="just">
              <a:lnSpc>
                <a:spcPct val="150000"/>
              </a:lnSpc>
            </a:pPr>
            <a:endParaRPr lang="en-US"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US" sz="2400" cap="none" dirty="0">
              <a:solidFill>
                <a:schemeClr val="tx1"/>
              </a:solidFill>
              <a:latin typeface="Times New Roman" panose="02020603050405020304" pitchFamily="18" charset="0"/>
              <a:cs typeface="Times New Roman" panose="02020603050405020304" pitchFamily="18" charset="0"/>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457200" y="1426464"/>
            <a:ext cx="5380892" cy="3927074"/>
          </a:xfrm>
        </p:spPr>
        <p:txBody>
          <a:bodyPr>
            <a:normAutofit/>
          </a:bodyPr>
          <a:lstStyle/>
          <a:p>
            <a:pPr>
              <a:lnSpc>
                <a:spcPct val="110000"/>
              </a:lnSpc>
            </a:pPr>
            <a:r>
              <a:rPr lang="en-US" sz="5400" dirty="0"/>
              <a:t>Puritan Beliefs</a:t>
            </a:r>
            <a:endParaRPr lang="en-GB" sz="5400" dirty="0"/>
          </a:p>
        </p:txBody>
      </p:sp>
    </p:spTree>
    <p:extLst>
      <p:ext uri="{BB962C8B-B14F-4D97-AF65-F5344CB8AC3E}">
        <p14:creationId xmlns:p14="http://schemas.microsoft.com/office/powerpoint/2010/main" val="683384344"/>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{50ACE1D8-8E54-497A-9DC4-5D659F698063}tf56410444_win32</Template>
  <TotalTime>3755</TotalTime>
  <Words>1105</Words>
  <Application>Microsoft Office PowerPoint</Application>
  <PresentationFormat>Ευρεία οθόνη</PresentationFormat>
  <Paragraphs>199</Paragraphs>
  <Slides>25</Slides>
  <Notes>10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25</vt:i4>
      </vt:variant>
    </vt:vector>
  </HeadingPairs>
  <TitlesOfParts>
    <vt:vector size="35" baseType="lpstr">
      <vt:lpstr>Arial</vt:lpstr>
      <vt:lpstr>Baskerville</vt:lpstr>
      <vt:lpstr>Baskerville Old Face</vt:lpstr>
      <vt:lpstr>Calibri</vt:lpstr>
      <vt:lpstr>Gill Sans Light</vt:lpstr>
      <vt:lpstr>Gill Sans Nova</vt:lpstr>
      <vt:lpstr>Gill Sans Nova Light</vt:lpstr>
      <vt:lpstr>Times New Roman</vt:lpstr>
      <vt:lpstr>Wingdings</vt:lpstr>
      <vt:lpstr>Office Theme</vt:lpstr>
      <vt:lpstr>American Literature of the 19th Century</vt:lpstr>
      <vt:lpstr>Παρουσίαση του PowerPoint</vt:lpstr>
      <vt:lpstr>Παρουσίαση του PowerPoint</vt:lpstr>
      <vt:lpstr>The Scarlet Letter (1850)</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The Scarlet Letter (1850)</vt:lpstr>
      <vt:lpstr>The Scarlet Letter (1850)</vt:lpstr>
      <vt:lpstr>The Scarlet Letter (1850)</vt:lpstr>
      <vt:lpstr>The Scarlet Letter (1850)</vt:lpstr>
      <vt:lpstr>The Scarlet Letter (1850)</vt:lpstr>
      <vt:lpstr>The Scarlet Letter (1850)</vt:lpstr>
      <vt:lpstr>The Scarlet Letter (1850)</vt:lpstr>
      <vt:lpstr>The Scarlet Letter (1850)</vt:lpstr>
      <vt:lpstr>Παρουσίαση του PowerPoint</vt:lpstr>
      <vt:lpstr>The Scarlet Letter (1850)</vt:lpstr>
      <vt:lpstr>The Scarlet Letter (1850)</vt:lpstr>
      <vt:lpstr>The Scarlet Letter (1850)</vt:lpstr>
      <vt:lpstr>The Scarlet Letter (1850)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Paschalia Mitskidou</dc:creator>
  <cp:lastModifiedBy>Vasileios N. Delioglanis</cp:lastModifiedBy>
  <cp:revision>83</cp:revision>
  <dcterms:created xsi:type="dcterms:W3CDTF">2022-09-03T09:41:53Z</dcterms:created>
  <dcterms:modified xsi:type="dcterms:W3CDTF">2022-12-08T08:29:10Z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