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340" r:id="rId6"/>
    <p:sldId id="361" r:id="rId7"/>
    <p:sldId id="296" r:id="rId8"/>
    <p:sldId id="350" r:id="rId9"/>
    <p:sldId id="362" r:id="rId10"/>
    <p:sldId id="359" r:id="rId11"/>
    <p:sldId id="358" r:id="rId12"/>
    <p:sldId id="363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6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947" y="2146041"/>
            <a:ext cx="5085184" cy="109401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AMERICAN WOMEN POETS OF THE 20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&amp; 21</a:t>
            </a:r>
            <a:r>
              <a:rPr lang="en-GB" sz="2400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GB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CENTURY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347" y="1707129"/>
            <a:ext cx="3163077" cy="43891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Dr. VASILEIOS N. DELIOGLANIS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D1A1D9-1F61-E934-5925-9C9722E5A241}"/>
              </a:ext>
            </a:extLst>
          </p:cNvPr>
          <p:cNvSpPr txBox="1">
            <a:spLocks/>
          </p:cNvSpPr>
          <p:nvPr/>
        </p:nvSpPr>
        <p:spPr>
          <a:xfrm>
            <a:off x="4305300" y="4507993"/>
            <a:ext cx="3581400" cy="133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Baskerville Old Face" panose="02020602080505020303" pitchFamily="18" charset="0"/>
              </a:rPr>
              <a:t>Department of English Language and Literature</a:t>
            </a:r>
            <a:r>
              <a:rPr lang="en-US" sz="2000" dirty="0">
                <a:latin typeface="Baskerville Old Face" panose="02020602080505020303" pitchFamily="18" charset="0"/>
              </a:rPr>
              <a:t>, National &amp; Kapodistrian University of Athens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58D3F34-6EA8-6480-4702-085A63C736BE}"/>
              </a:ext>
            </a:extLst>
          </p:cNvPr>
          <p:cNvSpPr txBox="1">
            <a:spLocks/>
          </p:cNvSpPr>
          <p:nvPr/>
        </p:nvSpPr>
        <p:spPr>
          <a:xfrm>
            <a:off x="4182447" y="3617948"/>
            <a:ext cx="3704253" cy="495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Baskerville Old Face" panose="02020602080505020303" pitchFamily="18" charset="0"/>
              </a:rPr>
              <a:t>CONFESSIONAL POETRY</a:t>
            </a:r>
            <a:endParaRPr lang="en-US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</a:t>
            </a:r>
            <a:r>
              <a:rPr lang="en-GB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Truth the Dead Know</a:t>
            </a:r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” (1962)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02971"/>
            <a:ext cx="10534835" cy="4267200"/>
          </a:xfrm>
        </p:spPr>
        <p:txBody>
          <a:bodyPr numCol="1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Subjective tone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Rhyme: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abab</a:t>
            </a:r>
            <a:endParaRPr lang="en-US" sz="3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confessional elegy on the death of her parents in 1959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Themes</a:t>
            </a:r>
            <a:r>
              <a:rPr lang="en-GB" sz="36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death &amp; </a:t>
            </a:r>
            <a:r>
              <a:rPr lang="en-GB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vanity of life</a:t>
            </a:r>
            <a:endParaRPr lang="en-US" sz="36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POSTMODERNISM (1945-2000)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385" y="1836414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Socio-historical Context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544" y="2264211"/>
            <a:ext cx="3377868" cy="3987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The atomic bomb (Hiroshima &amp; Nagasaki, 1945)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Jewish holocaust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Cold War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Economic affluence in 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Materialism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Capitalism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900" dirty="0">
                <a:latin typeface="Times New Roman" panose="02020603050405020304" pitchFamily="18" charset="0"/>
              </a:rPr>
              <a:t>Experimental artists: innovative, pushing boundaries.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9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192694"/>
            <a:ext cx="3358898" cy="4163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Fear, desperation, distrust, discouragement, doubt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Lack of innocence and honesty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Celebrate free spirit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Fight against conventions, conformity &amp; socio-political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End of faith in absolute truths and master narratives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Superficiality &amp; artificiality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Irony &amp; playfulness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Fragmentation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Contingency &amp; indeterminacy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1836414"/>
            <a:ext cx="3200400" cy="42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American Women Poets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409938"/>
            <a:ext cx="3445828" cy="36456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Sylvia Plath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Anne Sexton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Adrienne Rich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Audre Lorde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Elizabeth Bishop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</a:rPr>
              <a:t>Mary Oliver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Times New Roman" panose="02020603050405020304" pitchFamily="18" charset="0"/>
              </a:rPr>
              <a:t>Louise Erdrich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Sandra Cisneros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Cathy Song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80B302-2CD5-106E-53D9-4DB1D8E6B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8097" y="1836414"/>
            <a:ext cx="3200400" cy="427797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77"/>
                <a:cs typeface="+mn-lt"/>
              </a:rPr>
              <a:t>Postmodern Condition</a:t>
            </a:r>
            <a:endParaRPr lang="el-GR" b="1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5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The Post-War Period (1950s)</a:t>
            </a: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276669"/>
            <a:ext cx="10534835" cy="3993502"/>
          </a:xfrm>
        </p:spPr>
        <p:txBody>
          <a:bodyPr numCol="1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economic affluence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progress, power and abundance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feelings of fear, doubt and desperation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Cold War - existential angst 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Conservatism, social conformity, and communal patriotism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deviant groups are marginalized</a:t>
            </a:r>
          </a:p>
          <a:p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Women – limited rights</a:t>
            </a:r>
          </a:p>
        </p:txBody>
      </p:sp>
    </p:spTree>
    <p:extLst>
      <p:ext uri="{BB962C8B-B14F-4D97-AF65-F5344CB8AC3E}">
        <p14:creationId xmlns:p14="http://schemas.microsoft.com/office/powerpoint/2010/main" val="9491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7290" y="-1"/>
            <a:ext cx="5184710" cy="745516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Therapeutic; a means of self-expression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Confessional poetry a mix of: modernist experiment &amp; intense lyrical exposure (of and against taboos)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Passage from private to public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Walt Whitman: 1st confessional poet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Confessional poetry vs. </a:t>
            </a:r>
            <a:r>
              <a:rPr lang="en-US" sz="3300" dirty="0" err="1">
                <a:latin typeface="+mj-lt"/>
                <a:cs typeface="Times New Roman" panose="02020603050405020304" pitchFamily="18" charset="0"/>
              </a:rPr>
              <a:t>Eliotic</a:t>
            </a:r>
            <a:r>
              <a:rPr lang="en-US" sz="3300" dirty="0">
                <a:latin typeface="+mj-lt"/>
                <a:cs typeface="Times New Roman" panose="02020603050405020304" pitchFamily="18" charset="0"/>
              </a:rPr>
              <a:t> aesthetic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No use of persona; “I”: persona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Dramatic monologs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Poem as deflection: prism effect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Poems as examples of moral courage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Alienation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Revelations / epiphany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Victory over pain and defeat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300" dirty="0">
                <a:latin typeface="+mj-lt"/>
                <a:cs typeface="Times New Roman" panose="02020603050405020304" pitchFamily="18" charset="0"/>
              </a:rPr>
              <a:t>Irony, overstatement or understatement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18861"/>
            <a:ext cx="6216828" cy="3620277"/>
          </a:xfrm>
        </p:spPr>
        <p:txBody>
          <a:bodyPr>
            <a:normAutofit/>
          </a:bodyPr>
          <a:lstStyle/>
          <a:p>
            <a:r>
              <a:rPr lang="en-US" sz="5400" dirty="0"/>
              <a:t>CONFESSIONAL POETRY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5084" y="1148972"/>
            <a:ext cx="4728296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Sylvia Plath (1932-1963)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BF15CCF-B6FA-DDF1-CDAD-3E5F6E225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0" y="1589656"/>
            <a:ext cx="2945018" cy="36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0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Sylvia Plath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52735"/>
            <a:ext cx="10534835" cy="4217436"/>
          </a:xfrm>
        </p:spPr>
        <p:txBody>
          <a:bodyPr numCol="1">
            <a:norm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Smith College and Cambridge education</a:t>
            </a:r>
          </a:p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unresolved psychological problems (Lapsed into episodes of severe depression)</a:t>
            </a:r>
          </a:p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marriage to Ted Hughes – June 1956</a:t>
            </a:r>
          </a:p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death of German father at 8 years and life-long depression (two prior suicide attempts, death by suicide), divorce from Hughes</a:t>
            </a:r>
          </a:p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Children: Freida and Nicholas</a:t>
            </a:r>
          </a:p>
          <a:p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Hughes having affair with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Assia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Wevil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sent her into depression</a:t>
            </a:r>
          </a:p>
          <a:p>
            <a:r>
              <a:rPr lang="en-US" sz="2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Bell Jar 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(1963)</a:t>
            </a:r>
          </a:p>
          <a:p>
            <a:r>
              <a:rPr lang="en-US" sz="22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Ariel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(1965)</a:t>
            </a:r>
          </a:p>
        </p:txBody>
      </p:sp>
    </p:spTree>
    <p:extLst>
      <p:ext uri="{BB962C8B-B14F-4D97-AF65-F5344CB8AC3E}">
        <p14:creationId xmlns:p14="http://schemas.microsoft.com/office/powerpoint/2010/main" val="402933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“Lady Lazarus” (1962)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276669"/>
            <a:ext cx="10534835" cy="3993502"/>
          </a:xfrm>
        </p:spPr>
        <p:txBody>
          <a:bodyPr numCol="2"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Themes: Suffering, Violence, Death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Biographical Fallacy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Plath’s death: placed her head in the oven with her two children still in the house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Won Pulitzer Prize – 1982 for Collected Poems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Process of self-discovery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Models of authority/masculinity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Experience and insight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Historical / Social / Political Context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Emphasis on particular words / repetition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Apostrophe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Synecdoche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Alliteration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Rhyme: inconsistent / irregular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Enjambement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Line length alternates and affects the emotional impact of the poem</a:t>
            </a:r>
          </a:p>
        </p:txBody>
      </p:sp>
    </p:spTree>
    <p:extLst>
      <p:ext uri="{BB962C8B-B14F-4D97-AF65-F5344CB8AC3E}">
        <p14:creationId xmlns:p14="http://schemas.microsoft.com/office/powerpoint/2010/main" val="22695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AFEA8770-762F-8E85-31F1-9224EEBF4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6580" y="1148972"/>
            <a:ext cx="4876800" cy="424281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Anne Sexton (1928-1974)</a:t>
            </a:r>
            <a:endParaRPr lang="en-US" sz="4400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D83E553-E17D-C8EA-9D38-C1BF15361D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75" y="1702123"/>
            <a:ext cx="3216105" cy="321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53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Baskerville Old Face" panose="02020602080505020303" pitchFamily="18" charset="77"/>
              </a:rPr>
              <a:t>Anne Sexton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93809FCD-72D6-C2F4-34E2-33D864BBA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552" y="2052735"/>
            <a:ext cx="10534835" cy="4217436"/>
          </a:xfrm>
        </p:spPr>
        <p:txBody>
          <a:bodyPr numCol="1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wife, mother, and poet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mental illness / committed suicide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more autobiographical than Plath’s confessional poetry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poems appeal powerfully to the emotions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female topics: childbearing, the female body, marriage</a:t>
            </a:r>
          </a:p>
          <a:p>
            <a:r>
              <a:rPr lang="en-US" sz="3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 topics: madness and death</a:t>
            </a:r>
          </a:p>
        </p:txBody>
      </p:sp>
    </p:spTree>
    <p:extLst>
      <p:ext uri="{BB962C8B-B14F-4D97-AF65-F5344CB8AC3E}">
        <p14:creationId xmlns:p14="http://schemas.microsoft.com/office/powerpoint/2010/main" val="389111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{50ACE1D8-8E54-497A-9DC4-5D659F698063}tf56410444_win32</Template>
  <TotalTime>3676</TotalTime>
  <Words>497</Words>
  <Application>Microsoft Office PowerPoint</Application>
  <PresentationFormat>Ευρεία οθόνη</PresentationFormat>
  <Paragraphs>100</Paragraphs>
  <Slides>10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20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Times New Roman</vt:lpstr>
      <vt:lpstr>Wingdings</vt:lpstr>
      <vt:lpstr>Office Theme</vt:lpstr>
      <vt:lpstr>AMERICAN WOMEN POETS OF THE 20TH &amp; 21ST CENTURY</vt:lpstr>
      <vt:lpstr>POSTMODERNISM (1945-2000)</vt:lpstr>
      <vt:lpstr>The Post-War Period (1950s)</vt:lpstr>
      <vt:lpstr>Παρουσίαση του PowerPoint</vt:lpstr>
      <vt:lpstr>Παρουσίαση του PowerPoint</vt:lpstr>
      <vt:lpstr>Sylvia Plath</vt:lpstr>
      <vt:lpstr>“Lady Lazarus” (1962)</vt:lpstr>
      <vt:lpstr>Παρουσίαση του PowerPoint</vt:lpstr>
      <vt:lpstr>Anne Sexton</vt:lpstr>
      <vt:lpstr>“The Truth the Dead Know” (1962)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Paschalia Mitskidou</dc:creator>
  <cp:lastModifiedBy>Vasileios N. Delioglanis</cp:lastModifiedBy>
  <cp:revision>67</cp:revision>
  <dcterms:created xsi:type="dcterms:W3CDTF">2022-09-03T09:41:53Z</dcterms:created>
  <dcterms:modified xsi:type="dcterms:W3CDTF">2022-12-05T10:25:25Z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