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64" r:id="rId5"/>
    <p:sldId id="257" r:id="rId6"/>
    <p:sldId id="256" r:id="rId7"/>
    <p:sldId id="258" r:id="rId8"/>
    <p:sldId id="262" r:id="rId9"/>
    <p:sldId id="267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898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2" autoAdjust="0"/>
    <p:restoredTop sz="90704" autoAdjust="0"/>
  </p:normalViewPr>
  <p:slideViewPr>
    <p:cSldViewPr snapToGrid="0">
      <p:cViewPr varScale="1">
        <p:scale>
          <a:sx n="90" d="100"/>
          <a:sy n="90" d="100"/>
        </p:scale>
        <p:origin x="90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E7F456E-01A6-4013-ACA5-F5492591A24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4983A3-9B9B-4D61-97C9-B9E239A315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6F32FC-4BD9-442A-A8C6-51598C909FE3}" type="datetimeFigureOut">
              <a:rPr lang="en-US" smtClean="0"/>
              <a:t>11/7/2023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EABE74-7A97-4D17-8390-42ADD25C33C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2C1DBD-1052-425E-BF3C-983304BED5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EFA9E-C190-4F5C-8394-BD5F1CD55C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8019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6371FA-A98D-41E8-93F4-09945841298A}" type="datetimeFigureOut">
              <a:rPr lang="en-US" smtClean="0"/>
              <a:t>11/7/2023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289C57-55D7-40A4-A101-E74FAC7A09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902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6040" y="4434840"/>
            <a:ext cx="4941771" cy="1122202"/>
          </a:xfrm>
        </p:spPr>
        <p:txBody>
          <a:bodyPr anchor="b">
            <a:noAutofit/>
          </a:bodyPr>
          <a:lstStyle>
            <a:lvl1pPr algn="l">
              <a:defRPr sz="3600" spc="15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04F1E16-9A84-4D0E-9706-79C396AF6A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826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786F69D-D4FA-4075-A7EC-8D31A184F6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2590800" cy="1027906"/>
            <a:chOff x="0" y="0"/>
            <a:chExt cx="2590800" cy="1027906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6988B2D-0240-4256-8268-4B9FF1E72363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0" y="0"/>
              <a:ext cx="259080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8EEAAE1-3D04-41C3-B2D2-B3BEF34C3B27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704850" cy="10279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martArt Placeholder 6">
            <a:extLst>
              <a:ext uri="{FF2B5EF4-FFF2-40B4-BE49-F238E27FC236}">
                <a16:creationId xmlns:a16="http://schemas.microsoft.com/office/drawing/2014/main" id="{156CA116-0F6E-4EE9-B34F-03BA07161A7A}"/>
              </a:ext>
            </a:extLst>
          </p:cNvPr>
          <p:cNvSpPr>
            <a:spLocks noGrp="1"/>
          </p:cNvSpPr>
          <p:nvPr>
            <p:ph type="dgm" sz="quarter" idx="15"/>
          </p:nvPr>
        </p:nvSpPr>
        <p:spPr>
          <a:xfrm>
            <a:off x="838200" y="2111375"/>
            <a:ext cx="10515600" cy="3744913"/>
          </a:xfrm>
        </p:spPr>
        <p:txBody>
          <a:bodyPr/>
          <a:lstStyle/>
          <a:p>
            <a:r>
              <a:rPr lang="en-US"/>
              <a:t>Click icon to add SmartArt graphic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115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phic 10">
            <a:extLst>
              <a:ext uri="{FF2B5EF4-FFF2-40B4-BE49-F238E27FC236}">
                <a16:creationId xmlns:a16="http://schemas.microsoft.com/office/drawing/2014/main" id="{9D2AF524-D4B4-4A3A-9CE4-EDAFE1D5A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13884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09419"/>
            <a:ext cx="4082142" cy="585788"/>
          </a:xfrm>
        </p:spPr>
        <p:txBody>
          <a:bodyPr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ABF6CA-407C-4BF0-8234-1321A676E7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6074" y="1507772"/>
            <a:ext cx="2141764" cy="514350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76D8129B-5B68-421C-968C-3663C86EFC7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2131" y="2584097"/>
            <a:ext cx="2141764" cy="514350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6C741DCA-8EBD-44F5-9D38-E938A628ADC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38556" y="3660422"/>
            <a:ext cx="2141764" cy="514350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5C43C6B1-A1BD-4A90-8B4B-F361C1BEDD2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922756" y="4736748"/>
            <a:ext cx="2141764" cy="514350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0C66E1BD-33F0-4B94-BF94-CD4698F85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1536" y="1613528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029" y="2682564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76938" y="3755394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7" name="Text Placeholder 15">
            <a:extLst>
              <a:ext uri="{FF2B5EF4-FFF2-40B4-BE49-F238E27FC236}">
                <a16:creationId xmlns:a16="http://schemas.microsoft.com/office/drawing/2014/main" id="{E83DA0EB-27DD-416A-8DA5-4AFDC8587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5280" y="4824430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4DC36F-5D3E-439D-80B5-32633FC3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710A8A-CEC9-4787-A745-C28DD96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49143" y="6356350"/>
            <a:ext cx="3775981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795F91-C721-4363-956D-756673AE7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353515" y="502393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AC14461-E27D-413D-B31A-47B74646A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759917" y="3948451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6AEA4C-7710-4829-BA87-8DD77F159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173453" y="2872686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BD473E-6203-491C-87AC-54AC0AB23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586263" y="179608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5259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892177"/>
            <a:ext cx="8421688" cy="1325563"/>
          </a:xfrm>
        </p:spPr>
        <p:txBody>
          <a:bodyPr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76936"/>
            <a:ext cx="3924300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3700" y="3834606"/>
            <a:ext cx="3924300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76936"/>
            <a:ext cx="3943627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10173" y="3834606"/>
            <a:ext cx="3943627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E24E1DB-1F20-4C28-8069-D9219D1F8B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368030" cy="39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4519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104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3104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2776936"/>
            <a:ext cx="2896671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7665" y="3834606"/>
            <a:ext cx="2896671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1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66421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2368EF4-1233-48C7-8DB5-75844BFCD5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2238376" cy="3105150"/>
            <a:chOff x="0" y="0"/>
            <a:chExt cx="2238376" cy="3105150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63D7850-C2A6-43CE-BBE4-8E81A0A593BF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1238250" cy="310515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BAD3E03-2E3B-440C-9105-6F9D33006D66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2238376" cy="2476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188967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6875" y="3660774"/>
            <a:ext cx="5111750" cy="1525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74AA03A-263D-4B5F-B05B-7D6923A9A4D3}"/>
              </a:ext>
            </a:extLst>
          </p:cNvPr>
          <p:cNvGrpSpPr/>
          <p:nvPr userDrawn="1"/>
        </p:nvGrpSpPr>
        <p:grpSpPr>
          <a:xfrm>
            <a:off x="0" y="0"/>
            <a:ext cx="4762501" cy="5186363"/>
            <a:chOff x="0" y="0"/>
            <a:chExt cx="4762501" cy="5186363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87F08D6-2CA7-4A5A-BE34-07113DCA535D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0" y="876300"/>
              <a:ext cx="4762500" cy="16287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768C87F-B9C3-4DFF-8454-F3F52CE4346B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2638425" y="0"/>
              <a:ext cx="2124076" cy="51863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780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1371997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4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D3361C9-310A-4255-A94E-B77588962D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BF358517-D7B7-40D0-A9D0-B650C808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140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514C6BF-376E-43E8-881D-2E76742699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5488815" y="0"/>
            <a:ext cx="670318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500" y="1020445"/>
            <a:ext cx="2895600" cy="1325563"/>
          </a:xfrm>
        </p:spPr>
        <p:txBody>
          <a:bodyPr anchor="b">
            <a:normAutofit/>
          </a:bodyPr>
          <a:lstStyle>
            <a:lvl1pPr>
              <a:defRPr sz="28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0" y="2924175"/>
            <a:ext cx="2895600" cy="2519363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F5093-3C53-4152-B8FE-0522E079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124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0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5" y="3660774"/>
            <a:ext cx="5111750" cy="1525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11EBF9-6826-475B-8079-C11128991B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219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B726A3-DF54-47D2-8C3A-34FD43A19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63800" y="6356350"/>
            <a:ext cx="3479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CD125A-4493-4967-9146-841D0EF3B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7A1CF8B-3479-49A3-A30E-2F2ECE962075}"/>
              </a:ext>
            </a:extLst>
          </p:cNvPr>
          <p:cNvGrpSpPr/>
          <p:nvPr userDrawn="1"/>
        </p:nvGrpSpPr>
        <p:grpSpPr>
          <a:xfrm>
            <a:off x="6953250" y="-25401"/>
            <a:ext cx="5238750" cy="6902451"/>
            <a:chOff x="6953250" y="-25401"/>
            <a:chExt cx="5238750" cy="6902451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9FBD260-5143-4B12-B9F8-33E48D548909}"/>
                </a:ext>
              </a:extLst>
            </p:cNvPr>
            <p:cNvCxnSpPr/>
            <p:nvPr userDrawn="1"/>
          </p:nvCxnSpPr>
          <p:spPr>
            <a:xfrm>
              <a:off x="9096375" y="1497012"/>
              <a:ext cx="309562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87F08D6-2CA7-4A5A-BE34-07113DCA535D}"/>
                </a:ext>
              </a:extLst>
            </p:cNvPr>
            <p:cNvCxnSpPr/>
            <p:nvPr userDrawn="1"/>
          </p:nvCxnSpPr>
          <p:spPr>
            <a:xfrm flipH="1">
              <a:off x="6953250" y="-25401"/>
              <a:ext cx="3790950" cy="69024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49735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Brea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148840"/>
            <a:ext cx="4179570" cy="1715531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91350" y="3962003"/>
            <a:ext cx="4179570" cy="365125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05D2CCB-CCFC-4A8A-ADA9-C1E4D13B96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512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08AF2DB4-A973-4307-B59C-6058A138835C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2111608"/>
            <a:ext cx="10515600" cy="3744912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277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C3975522-461E-4D79-B5B9-BF9471B54688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838200" y="2111381"/>
            <a:ext cx="10515600" cy="3744913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6800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EE644D4-F9A4-4237-BD5C-4B97ABA933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57724" y="2809875"/>
            <a:ext cx="6696075" cy="1909763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104828DA-5EC5-4A00-9A7B-CD9668EF24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57725" y="5028803"/>
            <a:ext cx="6696074" cy="365125"/>
          </a:xfrm>
        </p:spPr>
        <p:txBody>
          <a:bodyPr anchor="b">
            <a:normAutofit/>
          </a:bodyPr>
          <a:lstStyle>
            <a:lvl1pPr marL="0" indent="0" algn="l">
              <a:buNone/>
              <a:defRPr sz="16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303E9A-96BC-4283-A6E1-5948AEB119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76774" y="6356350"/>
            <a:ext cx="169545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A19C49-052B-4D3E-B227-1D787463C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43699" y="6356350"/>
            <a:ext cx="2543175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5E724A-95F0-41B6-A77E-EDD067272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58350" y="6356350"/>
            <a:ext cx="1695450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DAC7E4E-FE06-4E90-8107-6B543E551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065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4 Peo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87181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28568" y="5084524"/>
            <a:ext cx="2317707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487181" y="5464114"/>
            <a:ext cx="1845511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36914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578300" y="5084524"/>
            <a:ext cx="233081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836913" y="5478796"/>
            <a:ext cx="1855949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2757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lvl="1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068964" y="5084524"/>
            <a:ext cx="2317707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327577" y="5478796"/>
            <a:ext cx="1845511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74745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488845" y="5084524"/>
            <a:ext cx="231770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47458" y="5464114"/>
            <a:ext cx="184551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3C911F2-9041-416A-B83C-F23B354E06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334250" y="0"/>
            <a:ext cx="4857750" cy="1724025"/>
            <a:chOff x="7334250" y="0"/>
            <a:chExt cx="4857750" cy="1724025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E4B72DA-52CB-4D39-A342-8857B4D959B2}"/>
                </a:ext>
              </a:extLst>
            </p:cNvPr>
            <p:cNvCxnSpPr/>
            <p:nvPr userDrawn="1"/>
          </p:nvCxnSpPr>
          <p:spPr>
            <a:xfrm flipH="1" flipV="1">
              <a:off x="7334250" y="0"/>
              <a:ext cx="485775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1D9BCDA-DFB7-41A4-A7C7-CEE86CEDCBE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487150" y="0"/>
              <a:ext cx="704850" cy="17240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512278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8 Peo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87AAB93-862D-455E-9E73-3D0DAEFDED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473953"/>
            <a:ext cx="12192000" cy="5621336"/>
            <a:chOff x="0" y="473953"/>
            <a:chExt cx="12192000" cy="5621336"/>
          </a:xfrm>
        </p:grpSpPr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B0DFD584-E5CF-41EF-B51E-679CE22DDF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0" y="473953"/>
              <a:ext cx="2057400" cy="1647825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E5C02DDF-25A6-42C7-9525-F279CE2095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049000" y="5180889"/>
              <a:ext cx="1143000" cy="914400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0168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500168" y="3809747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49262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849262" y="3809747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2" name="Picture Placeholder 10">
            <a:extLst>
              <a:ext uri="{FF2B5EF4-FFF2-40B4-BE49-F238E27FC236}">
                <a16:creationId xmlns:a16="http://schemas.microsoft.com/office/drawing/2014/main" id="{1938DB4D-239F-4E8E-8802-0470B0131189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665558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198355" y="3654378"/>
            <a:ext cx="2105135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095999" y="3809747"/>
            <a:ext cx="2299855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759806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44480" y="3809747"/>
            <a:ext cx="184412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5" name="Picture Placeholder 10">
            <a:extLst>
              <a:ext uri="{FF2B5EF4-FFF2-40B4-BE49-F238E27FC236}">
                <a16:creationId xmlns:a16="http://schemas.microsoft.com/office/drawing/2014/main" id="{1EBAEB1D-A7F9-4F90-B642-4277D3802BA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500168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540C455F-A23B-493F-B95E-AB485D91DA6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500168" y="5668583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6" name="Picture Placeholder 10">
            <a:extLst>
              <a:ext uri="{FF2B5EF4-FFF2-40B4-BE49-F238E27FC236}">
                <a16:creationId xmlns:a16="http://schemas.microsoft.com/office/drawing/2014/main" id="{9461A69E-14C8-4325-89AF-D4257C1C05B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49262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421FF438-E4E8-4643-BCB3-4A1C124290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849262" y="5668583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3" name="Picture Placeholder 10">
            <a:extLst>
              <a:ext uri="{FF2B5EF4-FFF2-40B4-BE49-F238E27FC236}">
                <a16:creationId xmlns:a16="http://schemas.microsoft.com/office/drawing/2014/main" id="{E029C5CA-EDDA-4BF9-9051-8B09E98EE1E2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665558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339926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A12F0175-7AEE-46B1-9590-D4A427680DC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339926" y="5668583"/>
            <a:ext cx="1813474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58" name="Picture Placeholder 10">
            <a:extLst>
              <a:ext uri="{FF2B5EF4-FFF2-40B4-BE49-F238E27FC236}">
                <a16:creationId xmlns:a16="http://schemas.microsoft.com/office/drawing/2014/main" id="{622ED9F4-EB9B-4588-8501-BFECB846EE7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759806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04E11FE2-6320-4E8C-A5B3-8104AF329A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744480" y="5668583"/>
            <a:ext cx="184412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1206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DFD55-3C28-40EF-9E31-A92D2E4017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061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1" r:id="rId4"/>
    <p:sldLayoutId id="2147483666" r:id="rId5"/>
    <p:sldLayoutId id="2147483667" r:id="rId6"/>
    <p:sldLayoutId id="2147483654" r:id="rId7"/>
    <p:sldLayoutId id="2147483663" r:id="rId8"/>
    <p:sldLayoutId id="2147483662" r:id="rId9"/>
    <p:sldLayoutId id="2147483668" r:id="rId10"/>
    <p:sldLayoutId id="2147483652" r:id="rId11"/>
    <p:sldLayoutId id="2147483653" r:id="rId12"/>
    <p:sldLayoutId id="2147483660" r:id="rId13"/>
    <p:sldLayoutId id="2147483664" r:id="rId14"/>
    <p:sldLayoutId id="2147483665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A2D15-4D68-4BF7-9421-032AE6C88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368" y="425622"/>
            <a:ext cx="5863632" cy="1325563"/>
          </a:xfrm>
        </p:spPr>
        <p:txBody>
          <a:bodyPr>
            <a:normAutofit/>
          </a:bodyPr>
          <a:lstStyle/>
          <a:p>
            <a:r>
              <a:rPr lang="en-US" sz="4000" dirty="0"/>
              <a:t>WHITEOUT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F0714D4-1A7C-4D7F-A5C0-4F766382B6A9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7944236" y="5794291"/>
            <a:ext cx="3762659" cy="343061"/>
          </a:xfrm>
        </p:spPr>
        <p:txBody>
          <a:bodyPr/>
          <a:lstStyle/>
          <a:p>
            <a:r>
              <a:rPr lang="en-US" sz="2000" dirty="0"/>
              <a:t>The Power of (No) Color</a:t>
            </a:r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148E9129-4CC6-47BA-ACD8-2C632A866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41" name="Picture 40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A5782734-9CBA-2B19-A8EB-CD33016674D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1664" y="2378430"/>
            <a:ext cx="5172617" cy="3587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3" name="Picture 42" descr="A picture containing text, outdoor, old&#10;&#10;Description automatically generated">
            <a:extLst>
              <a:ext uri="{FF2B5EF4-FFF2-40B4-BE49-F238E27FC236}">
                <a16:creationId xmlns:a16="http://schemas.microsoft.com/office/drawing/2014/main" id="{BE2341B6-2506-0187-5E49-9A3AAC66338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815785" y="865762"/>
            <a:ext cx="4783191" cy="35873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19301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F5859-10C9-4588-9727-B9362E26C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64" y="0"/>
            <a:ext cx="2895600" cy="796276"/>
          </a:xfrm>
        </p:spPr>
        <p:txBody>
          <a:bodyPr/>
          <a:lstStyle/>
          <a:p>
            <a:r>
              <a:rPr lang="en-US" dirty="0"/>
              <a:t>“LA LLORONA”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71D7E5-EF66-4BCD-8DAA-E9061157F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764" y="2914806"/>
            <a:ext cx="7565802" cy="3624106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>
                <a:effectLst/>
                <a:ea typeface="Times New Roman" panose="02020603050405020304" pitchFamily="18" charset="0"/>
              </a:rPr>
              <a:t>-“woman in white” motif (succubus; water-nymph: rusalka, lamia, siren)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>
                <a:effectLst/>
                <a:ea typeface="Times New Roman" panose="02020603050405020304" pitchFamily="18" charset="0"/>
              </a:rPr>
              <a:t>-physical VS metaphysical emphasis (la </a:t>
            </a:r>
            <a:r>
              <a:rPr lang="en-US" sz="2000" dirty="0" err="1">
                <a:effectLst/>
                <a:ea typeface="Times New Roman" panose="02020603050405020304" pitchFamily="18" charset="0"/>
              </a:rPr>
              <a:t>familia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, religion)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>
                <a:effectLst/>
                <a:ea typeface="Times New Roman" panose="02020603050405020304" pitchFamily="18" charset="0"/>
              </a:rPr>
              <a:t>-Julia Kristeva (</a:t>
            </a:r>
            <a:r>
              <a:rPr lang="en-US" sz="2000" i="1" dirty="0">
                <a:effectLst/>
                <a:ea typeface="Times New Roman" panose="02020603050405020304" pitchFamily="18" charset="0"/>
              </a:rPr>
              <a:t>Powers of Horror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): abject motherhood, patriarchal horror of incest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>
                <a:effectLst/>
                <a:ea typeface="Times New Roman" panose="02020603050405020304" pitchFamily="18" charset="0"/>
              </a:rPr>
              <a:t>-function: </a:t>
            </a:r>
          </a:p>
          <a:p>
            <a:pPr indent="457200">
              <a:lnSpc>
                <a:spcPct val="120000"/>
              </a:lnSpc>
              <a:spcBef>
                <a:spcPts val="0"/>
              </a:spcBef>
            </a:pPr>
            <a:r>
              <a:rPr lang="en-US" sz="2000" dirty="0">
                <a:effectLst/>
                <a:ea typeface="Times New Roman" panose="02020603050405020304" pitchFamily="18" charset="0"/>
              </a:rPr>
              <a:t>charter scare of complaining women (or women suffering from post-partum depression), cheating men</a:t>
            </a:r>
          </a:p>
          <a:p>
            <a:pPr indent="457200">
              <a:lnSpc>
                <a:spcPct val="120000"/>
              </a:lnSpc>
              <a:spcBef>
                <a:spcPts val="0"/>
              </a:spcBef>
            </a:pPr>
            <a:r>
              <a:rPr lang="en-US" sz="2000" dirty="0">
                <a:effectLst/>
                <a:ea typeface="Times New Roman" panose="02020603050405020304" pitchFamily="18" charset="0"/>
              </a:rPr>
              <a:t>anxieties of the patriarchal oppressor</a:t>
            </a:r>
          </a:p>
          <a:p>
            <a:pPr indent="457200">
              <a:lnSpc>
                <a:spcPct val="120000"/>
              </a:lnSpc>
              <a:spcBef>
                <a:spcPts val="0"/>
              </a:spcBef>
            </a:pPr>
            <a:r>
              <a:rPr lang="en-US" sz="2000" dirty="0">
                <a:ea typeface="Times New Roman" panose="02020603050405020304" pitchFamily="18" charset="0"/>
              </a:rPr>
              <a:t>f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emininity definition (woman as angel-abject)</a:t>
            </a:r>
          </a:p>
          <a:p>
            <a:pPr indent="457200">
              <a:lnSpc>
                <a:spcPct val="120000"/>
              </a:lnSpc>
              <a:spcBef>
                <a:spcPts val="0"/>
              </a:spcBef>
            </a:pPr>
            <a:endParaRPr lang="en-US" sz="1800" dirty="0">
              <a:effectLst/>
              <a:ea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18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991F00-87A7-45A6-8029-B097FA724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219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75451-6A4B-484B-9ED1-353CCE25B0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32972" y="504278"/>
            <a:ext cx="4459028" cy="740343"/>
          </a:xfrm>
        </p:spPr>
        <p:txBody>
          <a:bodyPr/>
          <a:lstStyle/>
          <a:p>
            <a:r>
              <a:rPr lang="en-US" dirty="0"/>
              <a:t>Water Symbolism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36A1B4-B8D1-4A72-8E20-0703F54BF1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2277" y="4675030"/>
            <a:ext cx="11689724" cy="2182970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>
                <a:effectLst/>
                <a:ea typeface="Times New Roman" panose="02020603050405020304" pitchFamily="18" charset="0"/>
              </a:rPr>
              <a:t>-the dual (positive-negative) symbolism of water (tears) and white color: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>
                <a:effectLst/>
                <a:ea typeface="Times New Roman" panose="02020603050405020304" pitchFamily="18" charset="0"/>
              </a:rPr>
              <a:t>	womb-tomb motif (the </a:t>
            </a:r>
            <a:r>
              <a:rPr lang="en-US" sz="2000" i="1" dirty="0">
                <a:effectLst/>
                <a:ea typeface="Times New Roman" panose="02020603050405020304" pitchFamily="18" charset="0"/>
              </a:rPr>
              <a:t>Santa Muerte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 cult)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>
                <a:effectLst/>
                <a:ea typeface="Times New Roman" panose="02020603050405020304" pitchFamily="18" charset="0"/>
              </a:rPr>
              <a:t>	woman as water-related (Tethys; Tiamat; </a:t>
            </a:r>
            <a:r>
              <a:rPr lang="en-US" sz="2000" dirty="0" err="1">
                <a:effectLst/>
                <a:ea typeface="Times New Roman" panose="02020603050405020304" pitchFamily="18" charset="0"/>
              </a:rPr>
              <a:t>Yemanjá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): sea as amniotic fluid</a:t>
            </a:r>
          </a:p>
          <a:p>
            <a:pPr indent="457200">
              <a:lnSpc>
                <a:spcPct val="120000"/>
              </a:lnSpc>
              <a:spcBef>
                <a:spcPts val="0"/>
              </a:spcBef>
            </a:pPr>
            <a:r>
              <a:rPr lang="en-US" sz="2000" dirty="0">
                <a:ea typeface="Times New Roman" panose="02020603050405020304" pitchFamily="18" charset="0"/>
              </a:rPr>
              <a:t>-the import of rivers as time in folklore symbolism</a:t>
            </a:r>
            <a:endParaRPr lang="en-US" sz="2000" dirty="0"/>
          </a:p>
          <a:p>
            <a:pPr indent="457200">
              <a:lnSpc>
                <a:spcPct val="120000"/>
              </a:lnSpc>
              <a:spcBef>
                <a:spcPts val="0"/>
              </a:spcBef>
            </a:pPr>
            <a:r>
              <a:rPr lang="en-US" sz="2000" dirty="0">
                <a:effectLst/>
                <a:ea typeface="Times New Roman" panose="02020603050405020304" pitchFamily="18" charset="0"/>
              </a:rPr>
              <a:t>linear vs cyclical time, reversal of time and return to virginity the womb a taboo/sign of divine power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>
                <a:effectLst/>
                <a:ea typeface="Times New Roman" panose="02020603050405020304" pitchFamily="18" charset="0"/>
              </a:rPr>
              <a:t>	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86058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2731C-311B-46F7-A865-6C3AF6B09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613" y="360609"/>
            <a:ext cx="4909936" cy="635626"/>
          </a:xfrm>
        </p:spPr>
        <p:txBody>
          <a:bodyPr>
            <a:normAutofit/>
          </a:bodyPr>
          <a:lstStyle/>
          <a:p>
            <a:r>
              <a:rPr lang="en-US" i="1" dirty="0" err="1"/>
              <a:t>MOBy</a:t>
            </a:r>
            <a:r>
              <a:rPr lang="en-US" i="1" dirty="0"/>
              <a:t>-DICK </a:t>
            </a:r>
            <a:r>
              <a:rPr lang="en-US" dirty="0"/>
              <a:t>(1851)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5232F9-FD00-464A-9F17-619C91AEF8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166833"/>
            <a:ext cx="11848563" cy="5330558"/>
          </a:xfrm>
        </p:spPr>
        <p:txBody>
          <a:bodyPr>
            <a:noAutofit/>
          </a:bodyPr>
          <a:lstStyle/>
          <a:p>
            <a:pPr marL="342900" indent="-34290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effectLst/>
                <a:ea typeface="Times New Roman" panose="02020603050405020304" pitchFamily="18" charset="0"/>
              </a:rPr>
              <a:t>“HERMAN MELVILLE CRAZY” reaction to tale, BUT</a:t>
            </a:r>
            <a:endParaRPr lang="en-US" sz="2000" dirty="0">
              <a:effectLst/>
              <a:ea typeface="Times New Roman" panose="02020603050405020304" pitchFamily="18" charset="0"/>
            </a:endParaRPr>
          </a:p>
          <a:p>
            <a:pPr marL="457200">
              <a:lnSpc>
                <a:spcPct val="110000"/>
              </a:lnSpc>
              <a:spcBef>
                <a:spcPts val="0"/>
              </a:spcBef>
            </a:pPr>
            <a:r>
              <a:rPr lang="en-GB" sz="2000" dirty="0">
                <a:effectLst/>
                <a:ea typeface="Times New Roman" panose="02020603050405020304" pitchFamily="18" charset="0"/>
              </a:rPr>
              <a:t>-knowledge and use of the power of exotic folklore to embellish actual incident</a:t>
            </a:r>
            <a:endParaRPr lang="en-US" sz="2000" dirty="0">
              <a:effectLst/>
              <a:ea typeface="Times New Roman" panose="02020603050405020304" pitchFamily="18" charset="0"/>
            </a:endParaRPr>
          </a:p>
          <a:p>
            <a:pPr marL="457200">
              <a:lnSpc>
                <a:spcPct val="110000"/>
              </a:lnSpc>
              <a:spcBef>
                <a:spcPts val="0"/>
              </a:spcBef>
            </a:pPr>
            <a:r>
              <a:rPr lang="en-GB" sz="2000" dirty="0">
                <a:effectLst/>
                <a:ea typeface="Times New Roman" panose="02020603050405020304" pitchFamily="18" charset="0"/>
              </a:rPr>
              <a:t>-“a whale of a tale” literally</a:t>
            </a:r>
            <a:endParaRPr lang="en-US" sz="2000" dirty="0">
              <a:effectLst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10000"/>
              </a:lnSpc>
              <a:spcBef>
                <a:spcPts val="0"/>
              </a:spcBef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GB" sz="2000" dirty="0">
                <a:effectLst/>
                <a:ea typeface="Times New Roman" panose="02020603050405020304" pitchFamily="18" charset="0"/>
              </a:rPr>
              <a:t>Biblical references</a:t>
            </a:r>
            <a:endParaRPr lang="en-US" sz="2000" dirty="0">
              <a:effectLst/>
              <a:ea typeface="Times New Roman" panose="02020603050405020304" pitchFamily="18" charset="0"/>
            </a:endParaRPr>
          </a:p>
          <a:p>
            <a:pPr marL="742950" lvl="1" indent="-285750">
              <a:lnSpc>
                <a:spcPct val="11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tabLst>
                <a:tab pos="685800" algn="l"/>
              </a:tabLst>
            </a:pPr>
            <a:r>
              <a:rPr lang="en-GB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Ahab as Miltonic Satan (pointless vengeance against natural wonder, hatred of incomprehensible creation and mystery of God’s prerogative)</a:t>
            </a:r>
            <a:endParaRPr lang="en-US" dirty="0">
              <a:solidFill>
                <a:schemeClr val="tx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tabLst>
                <a:tab pos="685800" algn="l"/>
              </a:tabLst>
            </a:pPr>
            <a:r>
              <a:rPr lang="en-GB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Whaler’s harpoon as Satan’s pitchfork; lameness as being spiritually “off-balance”</a:t>
            </a:r>
            <a:endParaRPr lang="en-US" dirty="0">
              <a:solidFill>
                <a:schemeClr val="tx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0000"/>
              </a:lnSpc>
              <a:spcBef>
                <a:spcPts val="0"/>
              </a:spcBef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GB" sz="2000" dirty="0">
                <a:effectLst/>
                <a:ea typeface="Times New Roman" panose="02020603050405020304" pitchFamily="18" charset="0"/>
              </a:rPr>
              <a:t>Sea as the vast, fertile, savage and </a:t>
            </a:r>
            <a:r>
              <a:rPr lang="en-GB" sz="2000" dirty="0" err="1">
                <a:effectLst/>
                <a:ea typeface="Times New Roman" panose="02020603050405020304" pitchFamily="18" charset="0"/>
              </a:rPr>
              <a:t>marvelous</a:t>
            </a:r>
            <a:r>
              <a:rPr lang="en-GB" sz="2000" dirty="0">
                <a:effectLst/>
                <a:ea typeface="Times New Roman" panose="02020603050405020304" pitchFamily="18" charset="0"/>
              </a:rPr>
              <a:t> “continent”, a metonymy for the divine</a:t>
            </a:r>
            <a:endParaRPr lang="en-US" sz="2000" dirty="0">
              <a:effectLst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10000"/>
              </a:lnSpc>
              <a:spcBef>
                <a:spcPts val="0"/>
              </a:spcBef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GB" sz="2000" dirty="0">
                <a:effectLst/>
                <a:ea typeface="Times New Roman" panose="02020603050405020304" pitchFamily="18" charset="0"/>
              </a:rPr>
              <a:t>Moby Dick (godlike) traits: </a:t>
            </a:r>
            <a:endParaRPr lang="en-US" sz="2000" dirty="0">
              <a:effectLst/>
              <a:ea typeface="Times New Roman" panose="02020603050405020304" pitchFamily="18" charset="0"/>
            </a:endParaRPr>
          </a:p>
          <a:p>
            <a:pPr marL="742950" lvl="1" indent="-285750">
              <a:lnSpc>
                <a:spcPct val="11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tabLst>
                <a:tab pos="685800" algn="l"/>
              </a:tabLst>
            </a:pPr>
            <a:r>
              <a:rPr lang="en-GB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abnormally white</a:t>
            </a:r>
            <a:endParaRPr lang="en-US" dirty="0">
              <a:solidFill>
                <a:schemeClr val="tx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tabLst>
                <a:tab pos="685800" algn="l"/>
              </a:tabLst>
            </a:pPr>
            <a:r>
              <a:rPr lang="en-GB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gigantic</a:t>
            </a:r>
            <a:endParaRPr lang="en-US" dirty="0">
              <a:solidFill>
                <a:schemeClr val="tx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tabLst>
                <a:tab pos="685800" algn="l"/>
              </a:tabLst>
            </a:pPr>
            <a:r>
              <a:rPr lang="en-GB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ubiquitous” (mysterious pathways)</a:t>
            </a:r>
            <a:endParaRPr lang="en-US" dirty="0">
              <a:solidFill>
                <a:schemeClr val="tx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tabLst>
                <a:tab pos="685800" algn="l"/>
              </a:tabLst>
            </a:pPr>
            <a:r>
              <a:rPr lang="en-GB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“immortal”</a:t>
            </a:r>
            <a:endParaRPr lang="en-US" dirty="0">
              <a:solidFill>
                <a:schemeClr val="tx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tabLst>
                <a:tab pos="685800" algn="l"/>
              </a:tabLst>
            </a:pPr>
            <a:r>
              <a:rPr lang="en-GB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marked, crooked, corkscrewed, humpback, wrinkled forehead ferocious, wrathful</a:t>
            </a:r>
            <a:endParaRPr lang="en-US" dirty="0">
              <a:solidFill>
                <a:schemeClr val="tx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tabLst>
                <a:tab pos="685800" algn="l"/>
              </a:tabLst>
            </a:pPr>
            <a:r>
              <a:rPr lang="en-GB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“all evil” of the world (acc. to Ahab)</a:t>
            </a:r>
            <a:endParaRPr lang="en-US" dirty="0">
              <a:solidFill>
                <a:schemeClr val="tx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C1787E-7110-4989-B0B8-DD4E0ACC0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516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E5F11-B7B9-4B80-8C6A-A8A7A7190B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9735" y="345980"/>
            <a:ext cx="5993613" cy="968374"/>
          </a:xfrm>
        </p:spPr>
        <p:txBody>
          <a:bodyPr/>
          <a:lstStyle/>
          <a:p>
            <a:r>
              <a:rPr lang="en-US" dirty="0"/>
              <a:t> Meaning of White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8AFAA9-633A-475C-B8ED-840A34F729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9735" y="1635617"/>
            <a:ext cx="6422265" cy="4520484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  <a:tabLst>
                <a:tab pos="685800" algn="l"/>
              </a:tabLst>
            </a:pPr>
            <a:r>
              <a:rPr lang="en-GB" sz="28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The importance of white beasts</a:t>
            </a:r>
          </a:p>
          <a:p>
            <a:pPr marL="742950" lvl="1" indent="-285750" algn="l">
              <a:buFont typeface="Courier New" panose="02070309020205020404" pitchFamily="49" charset="0"/>
              <a:buChar char="o"/>
              <a:tabLst>
                <a:tab pos="685800" algn="l"/>
              </a:tabLst>
            </a:pPr>
            <a:r>
              <a:rPr lang="en-GB" sz="28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White Dog, Stallion, Bull, Stag, Buffalo, Swan</a:t>
            </a:r>
            <a:endParaRPr lang="en-US" sz="2800" dirty="0">
              <a:solidFill>
                <a:schemeClr val="bg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l">
              <a:buFont typeface="Courier New" panose="02070309020205020404" pitchFamily="49" charset="0"/>
              <a:buChar char="o"/>
              <a:tabLst>
                <a:tab pos="685800" algn="l"/>
              </a:tabLst>
            </a:pPr>
            <a:r>
              <a:rPr lang="en-GB" sz="28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the (super) natural American land/sea</a:t>
            </a:r>
            <a:endParaRPr lang="en-US" sz="2800" dirty="0">
              <a:solidFill>
                <a:schemeClr val="bg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l">
              <a:buFont typeface="Courier New" panose="02070309020205020404" pitchFamily="49" charset="0"/>
              <a:buChar char="o"/>
              <a:tabLst>
                <a:tab pos="685800" algn="l"/>
              </a:tabLst>
            </a:pPr>
            <a:r>
              <a:rPr lang="en-GB" sz="28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veil of incomprehensible </a:t>
            </a:r>
            <a:r>
              <a:rPr lang="en-GB" sz="28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miraculousness</a:t>
            </a:r>
            <a:r>
              <a:rPr lang="en-GB" sz="28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(sacred beast)</a:t>
            </a:r>
            <a:endParaRPr lang="en-GB" sz="2800" dirty="0">
              <a:solidFill>
                <a:schemeClr val="bg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l">
              <a:buFont typeface="Courier New" panose="02070309020205020404" pitchFamily="49" charset="0"/>
              <a:buChar char="o"/>
              <a:tabLst>
                <a:tab pos="685800" algn="l"/>
              </a:tabLst>
            </a:pPr>
            <a:r>
              <a:rPr lang="en-GB" sz="2800" i="1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horror </a:t>
            </a:r>
            <a:r>
              <a:rPr lang="en-GB" sz="2800" i="1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vacui</a:t>
            </a:r>
            <a:r>
              <a:rPr lang="en-GB" sz="2800" i="1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i="1" dirty="0">
              <a:solidFill>
                <a:schemeClr val="bg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28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81F6D-6C83-4BBC-4460-4C42238F3E5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52B82C-0781-2189-77B2-38B77B1CCFD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 picture containing outdoor&#10;&#10;Description automatically generated">
            <a:extLst>
              <a:ext uri="{FF2B5EF4-FFF2-40B4-BE49-F238E27FC236}">
                <a16:creationId xmlns:a16="http://schemas.microsoft.com/office/drawing/2014/main" id="{67FC44C2-7907-3177-20CF-4E389C153B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2597" y="33864"/>
            <a:ext cx="9016665" cy="6824136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CB65E092-5087-6B6E-5663-8B3725293DCA}"/>
              </a:ext>
            </a:extLst>
          </p:cNvPr>
          <p:cNvSpPr txBox="1">
            <a:spLocks/>
          </p:cNvSpPr>
          <p:nvPr/>
        </p:nvSpPr>
        <p:spPr>
          <a:xfrm>
            <a:off x="159904" y="5039833"/>
            <a:ext cx="2976701" cy="16816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800" dirty="0"/>
              <a:t>Gregory Peck as Ahab in 1958 John Huston’s </a:t>
            </a:r>
            <a:r>
              <a:rPr lang="en-US" sz="2800" i="1" dirty="0"/>
              <a:t>Moby-Dick</a:t>
            </a:r>
          </a:p>
        </p:txBody>
      </p:sp>
    </p:spTree>
    <p:extLst>
      <p:ext uri="{BB962C8B-B14F-4D97-AF65-F5344CB8AC3E}">
        <p14:creationId xmlns:p14="http://schemas.microsoft.com/office/powerpoint/2010/main" val="2605540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CAFEC5-EBFE-96EC-A8E9-F22EE04D2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5887083A-65E5-869C-E98E-4CBF4B1206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96093" y="1679944"/>
            <a:ext cx="8718698" cy="4676405"/>
          </a:xfrm>
        </p:spPr>
        <p:txBody>
          <a:bodyPr>
            <a:normAutofit/>
          </a:bodyPr>
          <a:lstStyle/>
          <a:p>
            <a:pPr marL="342900" lvl="0" indent="-342900"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GB" sz="2400" dirty="0">
                <a:effectLst/>
                <a:ea typeface="Times New Roman" panose="02020603050405020304" pitchFamily="18" charset="0"/>
              </a:rPr>
              <a:t>The hunt for white flesh </a:t>
            </a:r>
            <a:endParaRPr lang="en-US" sz="2400" dirty="0">
              <a:ea typeface="Times New Roman" panose="02020603050405020304" pitchFamily="18" charset="0"/>
            </a:endParaRPr>
          </a:p>
          <a:p>
            <a:pPr lvl="0">
              <a:tabLst>
                <a:tab pos="228600" algn="l"/>
              </a:tabLst>
            </a:pPr>
            <a:r>
              <a:rPr lang="en-US" sz="2400" dirty="0">
                <a:effectLst/>
                <a:ea typeface="Times New Roman" panose="02020603050405020304" pitchFamily="18" charset="0"/>
              </a:rPr>
              <a:t>	-</a:t>
            </a:r>
            <a:r>
              <a:rPr lang="en-GB" sz="2400" dirty="0">
                <a:effectLst/>
                <a:ea typeface="Times New Roman" panose="02020603050405020304" pitchFamily="18" charset="0"/>
              </a:rPr>
              <a:t>Ahab’s missing leg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: castrated Oedipal son</a:t>
            </a:r>
          </a:p>
          <a:p>
            <a:pPr lvl="0">
              <a:tabLst>
                <a:tab pos="228600" algn="l"/>
              </a:tabLst>
            </a:pPr>
            <a:r>
              <a:rPr lang="en-US" sz="2400" dirty="0">
                <a:ea typeface="Times New Roman" panose="02020603050405020304" pitchFamily="18" charset="0"/>
              </a:rPr>
              <a:t>	-</a:t>
            </a:r>
            <a:r>
              <a:rPr lang="en-GB" sz="2400">
                <a:effectLst/>
                <a:ea typeface="Times New Roman" panose="02020603050405020304" pitchFamily="18" charset="0"/>
              </a:rPr>
              <a:t>sea </a:t>
            </a:r>
            <a:r>
              <a:rPr lang="en-GB" sz="2400" dirty="0">
                <a:effectLst/>
                <a:ea typeface="Times New Roman" panose="02020603050405020304" pitchFamily="18" charset="0"/>
              </a:rPr>
              <a:t>as “Mother Womb/Tomb” (rocking and sinking boat)</a:t>
            </a:r>
            <a:endParaRPr lang="en-US" sz="2400" dirty="0">
              <a:ea typeface="Times New Roman" panose="02020603050405020304" pitchFamily="18" charset="0"/>
            </a:endParaRPr>
          </a:p>
          <a:p>
            <a:pPr lvl="0">
              <a:tabLst>
                <a:tab pos="228600" algn="l"/>
              </a:tabLst>
            </a:pPr>
            <a:r>
              <a:rPr lang="en-US" sz="2400" dirty="0">
                <a:effectLst/>
                <a:ea typeface="Times New Roman" panose="02020603050405020304" pitchFamily="18" charset="0"/>
              </a:rPr>
              <a:t>	-</a:t>
            </a:r>
            <a:r>
              <a:rPr lang="en-GB" sz="2400" dirty="0">
                <a:effectLst/>
                <a:ea typeface="Times New Roman" panose="02020603050405020304" pitchFamily="18" charset="0"/>
              </a:rPr>
              <a:t>whale as Abject Feminine (feeds and terrifies)</a:t>
            </a:r>
            <a:endParaRPr lang="en-US" sz="2400" dirty="0">
              <a:ea typeface="Times New Roman" panose="02020603050405020304" pitchFamily="18" charset="0"/>
            </a:endParaRPr>
          </a:p>
          <a:p>
            <a:pPr lvl="0">
              <a:tabLst>
                <a:tab pos="228600" algn="l"/>
              </a:tabLst>
            </a:pPr>
            <a:r>
              <a:rPr lang="en-US" sz="2400" dirty="0">
                <a:ea typeface="Times New Roman" panose="02020603050405020304" pitchFamily="18" charset="0"/>
              </a:rPr>
              <a:t>	-</a:t>
            </a:r>
            <a:r>
              <a:rPr lang="en-GB" sz="2400" dirty="0">
                <a:effectLst/>
                <a:ea typeface="Times New Roman" panose="02020603050405020304" pitchFamily="18" charset="0"/>
              </a:rPr>
              <a:t>ending: incest punished—death in amniotic whirlpool, tied to umbilical harpoon-rope</a:t>
            </a:r>
            <a:endParaRPr lang="en-US" sz="2400" dirty="0">
              <a:effectLst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AE1FC0F-EB52-159B-00B4-35CC84F306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12241" y="345980"/>
            <a:ext cx="6851107" cy="968374"/>
          </a:xfrm>
        </p:spPr>
        <p:txBody>
          <a:bodyPr/>
          <a:lstStyle/>
          <a:p>
            <a:r>
              <a:rPr lang="en-US" dirty="0"/>
              <a:t>The hunt for (White) flesh</a:t>
            </a:r>
          </a:p>
        </p:txBody>
      </p:sp>
    </p:spTree>
    <p:extLst>
      <p:ext uri="{BB962C8B-B14F-4D97-AF65-F5344CB8AC3E}">
        <p14:creationId xmlns:p14="http://schemas.microsoft.com/office/powerpoint/2010/main" val="42736462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4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nimalist Presentation_tm67328976_Win32_LW_SL_v3" id="{B5A5B451-F186-4F05-917D-430247B33515}" vid="{C0610F80-F57F-4E6B-A096-3AEBDD5FC54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9C43685-694E-4579-B109-3C418D49DA65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0FD6FE22-81A0-4500-AFD0-342D21BB9A2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C96B61E-1B64-430F-934F-7D1B9002802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{43F1DAF9-79C8-41F1-83B6-BB020A850D69}tf67328976_win32</Template>
  <TotalTime>52</TotalTime>
  <Words>412</Words>
  <Application>Microsoft Office PowerPoint</Application>
  <PresentationFormat>Widescreen</PresentationFormat>
  <Paragraphs>49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Courier New</vt:lpstr>
      <vt:lpstr>Symbol</vt:lpstr>
      <vt:lpstr>Tenorite</vt:lpstr>
      <vt:lpstr>Office Theme</vt:lpstr>
      <vt:lpstr>WHITEOUT</vt:lpstr>
      <vt:lpstr>“LA LLORONA”</vt:lpstr>
      <vt:lpstr>Water Symbolism</vt:lpstr>
      <vt:lpstr>MOBy-DICK (1851)</vt:lpstr>
      <vt:lpstr> Meaning of White</vt:lpstr>
      <vt:lpstr>PowerPoint Presentation</vt:lpstr>
      <vt:lpstr>The hunt for (White) flesh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WHITEOUT</dc:title>
  <dc:creator>Christina Dokou</dc:creator>
  <cp:lastModifiedBy>Christina Dokou</cp:lastModifiedBy>
  <cp:revision>7</cp:revision>
  <dcterms:created xsi:type="dcterms:W3CDTF">2022-11-12T20:31:19Z</dcterms:created>
  <dcterms:modified xsi:type="dcterms:W3CDTF">2023-11-07T15:32:35Z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