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01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164A-5EAF-445E-B6FF-AB9EF640F4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88EA-DDF3-4F6D-9195-421B23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9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BBD6184-E60E-CE08-3C2E-1AB2AE6D8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04957-82CA-F7F1-81AD-6BD6E8079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en-US" dirty="0"/>
              <a:t>The puritan origins of </a:t>
            </a:r>
            <a:r>
              <a:rPr lang="en-US" dirty="0" err="1"/>
              <a:t>america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E82F8-4E26-83C1-AA88-B6A7E589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r>
              <a:rPr lang="en-US" dirty="0"/>
              <a:t>Or, How to Make a Myth out of Oneself</a:t>
            </a:r>
          </a:p>
        </p:txBody>
      </p:sp>
    </p:spTree>
    <p:extLst>
      <p:ext uri="{BB962C8B-B14F-4D97-AF65-F5344CB8AC3E}">
        <p14:creationId xmlns:p14="http://schemas.microsoft.com/office/powerpoint/2010/main" val="30000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55B8-9EC9-84EE-6C18-2A1798DD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3674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Historical context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6A5E1C-C5F9-7F02-A9DE-5A5EB540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459995"/>
            <a:ext cx="5482046" cy="51387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Puritans’ view of themselves in Europe:</a:t>
            </a:r>
            <a:br>
              <a:rPr lang="en-US" sz="2400" dirty="0"/>
            </a:br>
            <a:r>
              <a:rPr lang="en-US" sz="2400" dirty="0"/>
              <a:t>a. religious persecution</a:t>
            </a:r>
          </a:p>
          <a:p>
            <a:r>
              <a:rPr lang="en-US" sz="2400" dirty="0"/>
              <a:t>b. temptations for the youth</a:t>
            </a:r>
          </a:p>
          <a:p>
            <a:r>
              <a:rPr lang="en-US" sz="2400" dirty="0"/>
              <a:t>c. corrupt aristocracy</a:t>
            </a:r>
          </a:p>
          <a:p>
            <a:r>
              <a:rPr lang="en-US" sz="2400" dirty="0"/>
              <a:t>d. removed from own country anyway (Israelite exile in Egypt)</a:t>
            </a:r>
            <a:r>
              <a:rPr lang="en-US" sz="2400" dirty="0">
                <a:sym typeface="Wingdings" panose="05000000000000000000" pitchFamily="2" charset="2"/>
              </a:rPr>
              <a:t> Atlantic crossing as Israel in the desert, America as “New Canaan”</a:t>
            </a:r>
            <a:endParaRPr lang="en-US" sz="2400" dirty="0"/>
          </a:p>
          <a:p>
            <a:r>
              <a:rPr lang="en-US" sz="2400" dirty="0"/>
              <a:t>e. bourgeois merchants and skilled workers—had funds to immigrate</a:t>
            </a:r>
          </a:p>
        </p:txBody>
      </p:sp>
      <p:pic>
        <p:nvPicPr>
          <p:cNvPr id="5" name="Content Placeholder 4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0DE704D1-582A-9F81-02F7-A3AB2F6B0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8"/>
          <a:stretch/>
        </p:blipFill>
        <p:spPr>
          <a:xfrm>
            <a:off x="5628268" y="1631884"/>
            <a:ext cx="6363436" cy="459909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422695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45B3-CA45-A0AB-1360-A5915579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1943100"/>
            <a:ext cx="5461000" cy="327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C0E74-A343-6FF5-FD25-9E713AB2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70542"/>
            <a:ext cx="10353761" cy="1326321"/>
          </a:xfrm>
        </p:spPr>
        <p:txBody>
          <a:bodyPr/>
          <a:lstStyle/>
          <a:p>
            <a:r>
              <a:rPr lang="en-US" dirty="0"/>
              <a:t>Plymouth Plantation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589563-C10E-B8CC-8D1E-236EFCFA4D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295" y="1512197"/>
            <a:ext cx="1163380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November 11, 1620: Mayflower lands on Plymouth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Rock; the Mayflower Compact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European separatism: “Pilgrims”, the “saints”,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“Elect”, the “New Israel”, the “Chosen People”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Goodie, Goodman, American Adam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Jerusalem, City on a Hill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Puritan work ethic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Teleology, predestination, saving grace, typology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Thanksgiving (1621)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“Devil’s Territory”; the Salem Witch trials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Hellfire &amp; brimstone sermons (Jonathan Edwards, 1700s brief revival)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lang="en-US" altLang="en-US" sz="2200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self-</a:t>
            </a:r>
            <a:r>
              <a:rPr lang="en-US" altLang="en-US" sz="2200" dirty="0" err="1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fabulization</a:t>
            </a:r>
            <a:endParaRPr lang="en-US" altLang="en-US" sz="2200" dirty="0"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altLang="en-US" sz="2400" dirty="0">
                <a:effectLst/>
                <a:ea typeface="Times New Roman" panose="02020603050405020304" pitchFamily="18" charset="0"/>
              </a:rPr>
              <a:t>Strict theocracy and prejudice later reviled—Nathaniel Hawthorne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E8CB-E258-2623-FBC2-D00A2F99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85" y="197476"/>
            <a:ext cx="6909201" cy="1326321"/>
          </a:xfrm>
        </p:spPr>
        <p:txBody>
          <a:bodyPr/>
          <a:lstStyle/>
          <a:p>
            <a:r>
              <a:rPr lang="en-US" dirty="0"/>
              <a:t>WILLIAM BRADFORD </a:t>
            </a:r>
            <a:br>
              <a:rPr lang="en-US" dirty="0"/>
            </a:br>
            <a:r>
              <a:rPr lang="en-US" dirty="0"/>
              <a:t>(1590-1657)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472E816-432A-69C5-E7AA-70321415D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2709" y="1571491"/>
            <a:ext cx="709186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governor of Massachusetts Bay (Plymouth) colony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Plymouth Plantation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retrospective “journal” (1630-50)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 The Crossing of the Atlantic: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Myth of corrupt, sinful Europe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Politico-religious community (VS Elizabethan England); bourgeois tradesmen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 as director/ punishes wicked, rewards good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Fabulistic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/teleological elements (events, vocabulary)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The New Eden/ Devil’s Territory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Native relations: prejudice VS reality VS teleology (corn as manna, Squanto and Samoset as “angels”)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Thanksgiving—ritual, epic on-the-go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Why did Puritanism become prevalent, if </a:t>
            </a:r>
            <a:r>
              <a:rPr lang="en-US" altLang="en-US" dirty="0">
                <a:effectLst/>
                <a:ea typeface="Times New Roman" panose="02020603050405020304" pitchFamily="18" charset="0"/>
              </a:rPr>
              <a:t>they weren’t the majority of the settlers in America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(100 colonists, 50 dead from 1621 plague)?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picture containing tree, outdoor, person, jacket&#10;&#10;Description automatically generated">
            <a:extLst>
              <a:ext uri="{FF2B5EF4-FFF2-40B4-BE49-F238E27FC236}">
                <a16:creationId xmlns:a16="http://schemas.microsoft.com/office/drawing/2014/main" id="{4D30A61C-D25A-2891-E542-FCB43FBE5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97" y="563236"/>
            <a:ext cx="4820194" cy="4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1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7CF1-CBF6-EE1D-08D8-CFB65ED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1300"/>
            <a:ext cx="10353761" cy="1326321"/>
          </a:xfrm>
        </p:spPr>
        <p:txBody>
          <a:bodyPr/>
          <a:lstStyle/>
          <a:p>
            <a:r>
              <a:rPr lang="en-US" dirty="0"/>
              <a:t>COTTON MATHER (1663-1728)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93BA-5039-BE47-4150-C45B9FAC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9" y="1257300"/>
            <a:ext cx="11442701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of Increase Mather and grandson of John Cotton; last of old-line Puritan celebrities; gifted scholar/historian</a:t>
            </a:r>
          </a:p>
          <a:p>
            <a:pPr>
              <a:lnSpc>
                <a:spcPct val="100000"/>
              </a:lnSpc>
            </a:pPr>
            <a:r>
              <a:rPr lang="en-US" sz="1800" b="1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Magnalia</a:t>
            </a:r>
            <a:r>
              <a:rPr lang="en-US" sz="1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Christi Americana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(1702): a “historical” account of the settlement of the New World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1800" b="1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Wonders of the Invisible World” 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Salem Witch trials (Feb. 1692-March 1693): </a:t>
            </a:r>
          </a:p>
          <a:p>
            <a:pPr indent="457200"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Tituba as scapegoat</a:t>
            </a:r>
          </a:p>
          <a:p>
            <a:pPr indent="457200"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 hysteria</a:t>
            </a:r>
          </a:p>
          <a:p>
            <a:pPr indent="457200"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arrested, 19 hung+ 6 tortured to death</a:t>
            </a:r>
          </a:p>
          <a:p>
            <a:pPr indent="457200">
              <a:lnSpc>
                <a:spcPct val="1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judgment unofficially questioned (Mather as “revisionist” via textuality)</a:t>
            </a:r>
          </a:p>
        </p:txBody>
      </p:sp>
    </p:spTree>
    <p:extLst>
      <p:ext uri="{BB962C8B-B14F-4D97-AF65-F5344CB8AC3E}">
        <p14:creationId xmlns:p14="http://schemas.microsoft.com/office/powerpoint/2010/main" val="275627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EDB3-F138-758D-B0BA-0A817DD5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1479"/>
            <a:ext cx="5486400" cy="1326321"/>
          </a:xfrm>
        </p:spPr>
        <p:txBody>
          <a:bodyPr>
            <a:normAutofit/>
          </a:bodyPr>
          <a:lstStyle/>
          <a:p>
            <a:r>
              <a:rPr lang="en-US" dirty="0"/>
              <a:t>The Trial of Martha Carrier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8C09-C021-B51B-C898-59044FE0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40" y="1447800"/>
            <a:ext cx="9639659" cy="369513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paranormal events for “facts”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accusers were neighbors, wanted her land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SUCH DEVIL PARANOIA AMONG THE “SAINTS”?</a:t>
            </a:r>
          </a:p>
          <a:p>
            <a:endParaRPr lang="en-US" dirty="0"/>
          </a:p>
        </p:txBody>
      </p:sp>
      <p:pic>
        <p:nvPicPr>
          <p:cNvPr id="11" name="Picture 10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CA726837-77AD-71E7-80FE-2FB184C4E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1" y="2856485"/>
            <a:ext cx="6850742" cy="38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</TotalTime>
  <Words>428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The puritan origins of america</vt:lpstr>
      <vt:lpstr>Historical context</vt:lpstr>
      <vt:lpstr>Plymouth Plantation</vt:lpstr>
      <vt:lpstr>WILLIAM BRADFORD  (1590-1657)</vt:lpstr>
      <vt:lpstr>COTTON MATHER (1663-1728)</vt:lpstr>
      <vt:lpstr>The Trial of Martha Carrier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puritan origins of america</dc:title>
  <dc:creator>Christina Dokou</dc:creator>
  <cp:lastModifiedBy>Christina Dokou</cp:lastModifiedBy>
  <cp:revision>5</cp:revision>
  <dcterms:created xsi:type="dcterms:W3CDTF">2022-10-18T19:16:57Z</dcterms:created>
  <dcterms:modified xsi:type="dcterms:W3CDTF">2023-10-19T13:54:29Z</dcterms:modified>
</cp:coreProperties>
</file>